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7"/>
  </p:notesMasterIdLst>
  <p:sldIdLst>
    <p:sldId id="314" r:id="rId3"/>
    <p:sldId id="258" r:id="rId4"/>
    <p:sldId id="317" r:id="rId5"/>
    <p:sldId id="272" r:id="rId6"/>
    <p:sldId id="319" r:id="rId7"/>
    <p:sldId id="315" r:id="rId8"/>
    <p:sldId id="274" r:id="rId9"/>
    <p:sldId id="275" r:id="rId10"/>
    <p:sldId id="318" r:id="rId11"/>
    <p:sldId id="316" r:id="rId12"/>
    <p:sldId id="284" r:id="rId13"/>
    <p:sldId id="282" r:id="rId14"/>
    <p:sldId id="285" r:id="rId15"/>
    <p:sldId id="283" r:id="rId16"/>
    <p:sldId id="288" r:id="rId17"/>
    <p:sldId id="287" r:id="rId18"/>
    <p:sldId id="289" r:id="rId19"/>
    <p:sldId id="276" r:id="rId20"/>
    <p:sldId id="277" r:id="rId21"/>
    <p:sldId id="278" r:id="rId22"/>
    <p:sldId id="279" r:id="rId23"/>
    <p:sldId id="268" r:id="rId24"/>
    <p:sldId id="292" r:id="rId25"/>
    <p:sldId id="29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kern="1200">
        <a:solidFill>
          <a:schemeClr val="tx1"/>
        </a:solidFill>
        <a:latin typeface="微软雅黑" pitchFamily="34" charset="-122"/>
        <a:ea typeface="微软雅黑" pitchFamily="34" charset="-122"/>
        <a:cs typeface="+mn-cs"/>
      </a:defRPr>
    </a:lvl5pPr>
    <a:lvl6pPr marL="2286000" algn="l" defTabSz="914400" rtl="0" eaLnBrk="1" latinLnBrk="0" hangingPunct="1">
      <a:defRPr kern="1200">
        <a:solidFill>
          <a:schemeClr val="tx1"/>
        </a:solidFill>
        <a:latin typeface="微软雅黑" pitchFamily="34" charset="-122"/>
        <a:ea typeface="微软雅黑" pitchFamily="34" charset="-122"/>
        <a:cs typeface="+mn-cs"/>
      </a:defRPr>
    </a:lvl6pPr>
    <a:lvl7pPr marL="2743200" algn="l" defTabSz="914400" rtl="0" eaLnBrk="1" latinLnBrk="0" hangingPunct="1">
      <a:defRPr kern="1200">
        <a:solidFill>
          <a:schemeClr val="tx1"/>
        </a:solidFill>
        <a:latin typeface="微软雅黑" pitchFamily="34" charset="-122"/>
        <a:ea typeface="微软雅黑" pitchFamily="34" charset="-122"/>
        <a:cs typeface="+mn-cs"/>
      </a:defRPr>
    </a:lvl7pPr>
    <a:lvl8pPr marL="3200400" algn="l" defTabSz="914400" rtl="0" eaLnBrk="1" latinLnBrk="0" hangingPunct="1">
      <a:defRPr kern="1200">
        <a:solidFill>
          <a:schemeClr val="tx1"/>
        </a:solidFill>
        <a:latin typeface="微软雅黑" pitchFamily="34" charset="-122"/>
        <a:ea typeface="微软雅黑" pitchFamily="34" charset="-122"/>
        <a:cs typeface="+mn-cs"/>
      </a:defRPr>
    </a:lvl8pPr>
    <a:lvl9pPr marL="3657600" algn="l" defTabSz="914400" rtl="0" eaLnBrk="1" latinLnBrk="0" hangingPunct="1">
      <a:defRPr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7" autoAdjust="0"/>
    <p:restoredTop sz="94660"/>
  </p:normalViewPr>
  <p:slideViewPr>
    <p:cSldViewPr>
      <p:cViewPr varScale="1">
        <p:scale>
          <a:sx n="92" d="100"/>
          <a:sy n="92" d="100"/>
        </p:scale>
        <p:origin x="-12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0BF79A2-9BAB-4B84-8195-D57B2B798367}" type="datetimeFigureOut">
              <a:rPr lang="en-US"/>
              <a:pPr>
                <a:defRPr/>
              </a:pPr>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1CF8B97-0CA0-4C9F-B62D-B08357B59DC5}" type="slidenum">
              <a:rPr lang="en-US"/>
              <a:pPr>
                <a:defRPr/>
              </a:pPr>
              <a:t>‹#›</a:t>
            </a:fld>
            <a:endParaRPr lang="en-US"/>
          </a:p>
        </p:txBody>
      </p:sp>
    </p:spTree>
    <p:extLst>
      <p:ext uri="{BB962C8B-B14F-4D97-AF65-F5344CB8AC3E}">
        <p14:creationId xmlns:p14="http://schemas.microsoft.com/office/powerpoint/2010/main" val="1518020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VCSEL" TargetMode="External"/><Relationship Id="rId7" Type="http://schemas.openxmlformats.org/officeDocument/2006/relationships/hyperlink" Target="http://en.wikipedia.org/wiki/Wafer_(electronic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Laser" TargetMode="External"/><Relationship Id="rId5" Type="http://schemas.openxmlformats.org/officeDocument/2006/relationships/hyperlink" Target="http://en.wikipedia.org/wiki/Laser_diode" TargetMode="External"/><Relationship Id="rId4" Type="http://schemas.openxmlformats.org/officeDocument/2006/relationships/hyperlink" Target="http://en.wikipedia.org/wiki/Help:IPA_for_Englis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Eye_pattern" TargetMode="External"/><Relationship Id="rId7" Type="http://schemas.openxmlformats.org/officeDocument/2006/relationships/hyperlink" Target="http://en.wikipedia.org/wiki/Signaling_(telecommunic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Digital_data" TargetMode="External"/><Relationship Id="rId5" Type="http://schemas.openxmlformats.org/officeDocument/2006/relationships/hyperlink" Target="http://en.wikipedia.org/wiki/Oscilloscope" TargetMode="External"/><Relationship Id="rId4" Type="http://schemas.openxmlformats.org/officeDocument/2006/relationships/hyperlink" Target="http://en.wikipedia.org/wiki/Telecommunic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hlinkClick r:id="rId3"/>
              </a:rPr>
              <a:t>http://en.wikipedia.org/wiki/VCSEL</a:t>
            </a:r>
            <a:endParaRPr lang="en-US" smtClean="0"/>
          </a:p>
          <a:p>
            <a:pPr eaLnBrk="1" hangingPunct="1">
              <a:spcBef>
                <a:spcPct val="0"/>
              </a:spcBef>
            </a:pPr>
            <a:r>
              <a:rPr lang="en-US" smtClean="0"/>
              <a:t>The </a:t>
            </a:r>
            <a:r>
              <a:rPr lang="en-US" b="1" smtClean="0"/>
              <a:t>vertical-cavity surface-emitting laser</a:t>
            </a:r>
            <a:r>
              <a:rPr lang="en-US" smtClean="0"/>
              <a:t>, or </a:t>
            </a:r>
            <a:r>
              <a:rPr lang="en-US" b="1" smtClean="0"/>
              <a:t>VCSEL</a:t>
            </a:r>
            <a:r>
              <a:rPr lang="en-US" smtClean="0"/>
              <a:t> ( </a:t>
            </a:r>
            <a:r>
              <a:rPr lang="en-US" smtClean="0">
                <a:hlinkClick r:id="rId4" tooltip="Help:IPA for English"/>
              </a:rPr>
              <a:t>/ˈvɪksəl/</a:t>
            </a:r>
            <a:r>
              <a:rPr lang="en-US" smtClean="0"/>
              <a:t>), is a type of semiconductor </a:t>
            </a:r>
            <a:r>
              <a:rPr lang="en-US" smtClean="0">
                <a:hlinkClick r:id="rId5" tooltip="Laser diode"/>
              </a:rPr>
              <a:t>laser diode</a:t>
            </a:r>
            <a:r>
              <a:rPr lang="en-US" smtClean="0"/>
              <a:t> with </a:t>
            </a:r>
            <a:r>
              <a:rPr lang="en-US" smtClean="0">
                <a:hlinkClick r:id="rId6" tooltip="Laser"/>
              </a:rPr>
              <a:t>laser</a:t>
            </a:r>
            <a:r>
              <a:rPr lang="en-US" smtClean="0"/>
              <a:t> beam emission perpendicular from the top surface, contrary to conventional edge-emitting semiconductor lasers (also </a:t>
            </a:r>
            <a:r>
              <a:rPr lang="en-US" i="1" smtClean="0"/>
              <a:t>in-plane</a:t>
            </a:r>
            <a:r>
              <a:rPr lang="en-US" smtClean="0"/>
              <a:t> lasers) which emit from surfaces formed by cleaving the individual chip out of a </a:t>
            </a:r>
            <a:r>
              <a:rPr lang="en-US" smtClean="0">
                <a:hlinkClick r:id="rId7" tooltip="Wafer (electronics)"/>
              </a:rPr>
              <a:t>wafer</a:t>
            </a:r>
            <a:r>
              <a:rPr lang="en-US" smtClean="0"/>
              <a:t>.</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9AE014B1-65F0-4B4E-B31F-3203C85753B5}"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Let’s begin to talk about the techniques in our design. The first is the peaking. In figure a and b, there are passive inductor peaking and active shunt peaking in a text book. The passive inductor peaking has the best peaking, but it really takes a large area because of the on chip inductor. And it is difficult to adjust the strength because of the inductor. In the active shunt peaking, the peaking performance is good, and takes a small area. However, </a:t>
            </a:r>
            <a:r>
              <a:rPr lang="en-US" sz="1100" smtClean="0"/>
              <a:t>the resistance of resistors in the Peregrine GC process varies more than 100% in different process corners and at different temperatures. As a result, the peaking performance is sensitive to process variation and temperature. </a:t>
            </a:r>
            <a:r>
              <a:rPr lang="en-US" smtClean="0"/>
              <a:t>In our design, we use a structure in figure c. We use a pMOS with a gate voltage control to replace the resistor. The pMOS here response like a resistor. With the control of the gate voltage, the equivalent resistance changes, and the peaking strength changes. We can easily adjust the peaking strength. </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5F85B96F-3FF0-4D0C-BB7F-2A07172016F9}" type="slidenum">
              <a:rPr lang="en-US" smtClean="0">
                <a:latin typeface="Calibri" pitchFamily="34" charset="0"/>
              </a:rPr>
              <a:pPr fontAlgn="base">
                <a:spcBef>
                  <a:spcPct val="0"/>
                </a:spcBef>
                <a:spcAft>
                  <a:spcPct val="0"/>
                </a:spcAft>
                <a:defRPr/>
              </a:pPr>
              <a:t>11</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Let’s begin to talk about the techniques in our design. The first is the peaking. In figure a and b, there are passive inductor peaking and active shunt peaking in a text book. The passive inductor peaking has the best peaking, but it really takes a large area because of the on chip inductor. And it is difficult to adjust the strength because of the inductor. In the active shunt peaking, the peaking performance is good, and takes a small area. However, </a:t>
            </a:r>
            <a:r>
              <a:rPr lang="en-US" sz="1100" smtClean="0"/>
              <a:t>the resistance of resistors in the Peregrine GC process varies more than 100% in different process corners and at different temperatures. As a result, the peaking performance is sensitive to process variation and temperature. </a:t>
            </a:r>
            <a:r>
              <a:rPr lang="en-US" smtClean="0"/>
              <a:t>In our design, we use a structure in figure c. We use a pMOS with a gate voltage control to replace the resistor. The pMOS here response like a resistor. With the control of the gate voltage, the equivalent resistance changes, and the peaking strength changes. We can easily adjust the peaking strength.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A239A943-CB07-4648-9FA5-1135FB4924F3}" type="slidenum">
              <a:rPr lang="en-US" smtClean="0">
                <a:latin typeface="Calibri" pitchFamily="34" charset="0"/>
              </a:rPr>
              <a:pPr fontAlgn="base">
                <a:spcBef>
                  <a:spcPct val="0"/>
                </a:spcBef>
                <a:spcAft>
                  <a:spcPct val="0"/>
                </a:spcAft>
                <a:defRPr/>
              </a:pPr>
              <a:t>13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is the block diagram of LOCld1. </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725B3224-97DD-40EC-ACCA-80DC5C69CE6D}" type="slidenum">
              <a:rPr lang="en-US" smtClean="0">
                <a:latin typeface="Calibri" pitchFamily="34" charset="0"/>
              </a:rPr>
              <a:pPr fontAlgn="base">
                <a:spcBef>
                  <a:spcPct val="0"/>
                </a:spcBef>
                <a:spcAft>
                  <a:spcPct val="0"/>
                </a:spcAft>
                <a:defRPr/>
              </a:pPr>
              <a:t>14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post-layout simulation in nominal corner and 27 centigrade. The test bench is in Figure 10 in page 10.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6A4858E3-40BD-48B0-BB24-AA57A98C9C19}"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slide shows the effect of adjust the peaking strength. The plot is the result in slowNfastPslowO corner and 85 centigrade with is the worst condition in our simulation. With the change of the control voltage, the Dj and eye opening change. We can optimize the Dj and eye opening. </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3A6D4AB9-11F4-4917-8877-4FD1E618D74F}" type="slidenum">
              <a:rPr lang="en-US" smtClean="0">
                <a:solidFill>
                  <a:srgbClr val="000000"/>
                </a:solidFill>
                <a:latin typeface="Calibri" pitchFamily="34" charset="0"/>
              </a:rPr>
              <a:pPr fontAlgn="base">
                <a:spcBef>
                  <a:spcPct val="0"/>
                </a:spcBef>
                <a:spcAft>
                  <a:spcPct val="0"/>
                </a:spcAft>
                <a:defRPr/>
              </a:pPr>
              <a:t>16</a:t>
            </a:fld>
            <a:endParaRPr 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hlinkClick r:id="rId3"/>
              </a:rPr>
              <a:t>http://en.wikipedia.org/wiki/Eye_pattern</a:t>
            </a:r>
            <a:endParaRPr lang="en-US" smtClean="0"/>
          </a:p>
          <a:p>
            <a:pPr eaLnBrk="1" hangingPunct="1">
              <a:spcBef>
                <a:spcPct val="0"/>
              </a:spcBef>
            </a:pPr>
            <a:r>
              <a:rPr lang="en-US" smtClean="0"/>
              <a:t>In </a:t>
            </a:r>
            <a:r>
              <a:rPr lang="en-US" smtClean="0">
                <a:hlinkClick r:id="rId4" tooltip="Telecommunication"/>
              </a:rPr>
              <a:t>telecommunication</a:t>
            </a:r>
            <a:r>
              <a:rPr lang="en-US" smtClean="0"/>
              <a:t>, an </a:t>
            </a:r>
            <a:r>
              <a:rPr lang="en-US" b="1" smtClean="0"/>
              <a:t>eye pattern</a:t>
            </a:r>
            <a:r>
              <a:rPr lang="en-US" smtClean="0"/>
              <a:t>, also known as an </a:t>
            </a:r>
            <a:r>
              <a:rPr lang="en-US" b="1" smtClean="0"/>
              <a:t>eye diagram</a:t>
            </a:r>
            <a:r>
              <a:rPr lang="en-US" smtClean="0"/>
              <a:t>, is an </a:t>
            </a:r>
            <a:r>
              <a:rPr lang="en-US" smtClean="0">
                <a:hlinkClick r:id="rId5" tooltip="Oscilloscope"/>
              </a:rPr>
              <a:t>oscilloscope</a:t>
            </a:r>
            <a:r>
              <a:rPr lang="en-US" smtClean="0"/>
              <a:t> display in which a </a:t>
            </a:r>
            <a:r>
              <a:rPr lang="en-US" smtClean="0">
                <a:hlinkClick r:id="rId6" tooltip="Digital data"/>
              </a:rPr>
              <a:t>digital data</a:t>
            </a:r>
            <a:r>
              <a:rPr lang="en-US" smtClean="0"/>
              <a:t> </a:t>
            </a:r>
            <a:r>
              <a:rPr lang="en-US" smtClean="0">
                <a:hlinkClick r:id="rId7" tooltip="Signaling (telecommunication)"/>
              </a:rPr>
              <a:t>signal</a:t>
            </a:r>
            <a:r>
              <a:rPr lang="en-US" smtClean="0"/>
              <a:t> from a receiver is repetitively sampled and applied to the vertical input, while the data rate is used to trigger the horizontal sweep. It is so called because, for several types of coding, the pattern looks like a series of eyes between a pair of rails.</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478425BA-A207-4299-9822-9C4D7A911753}" type="slidenum">
              <a:rPr lang="en-US" smtClean="0">
                <a:latin typeface="Calibri" pitchFamily="34" charset="0"/>
              </a:rPr>
              <a:pPr fontAlgn="base">
                <a:spcBef>
                  <a:spcPct val="0"/>
                </a:spcBef>
                <a:spcAft>
                  <a:spcPct val="0"/>
                </a:spcAft>
                <a:defRPr/>
              </a:pPr>
              <a:t>18</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看电感的面积。</a:t>
            </a:r>
            <a:endParaRPr 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93CEA295-8591-4F04-BE21-2EB55B6DED69}" type="slidenum">
              <a:rPr lang="en-US" smtClean="0">
                <a:latin typeface="Calibri" pitchFamily="34" charset="0"/>
              </a:rPr>
              <a:pPr fontAlgn="base">
                <a:spcBef>
                  <a:spcPct val="0"/>
                </a:spcBef>
                <a:spcAft>
                  <a:spcPct val="0"/>
                </a:spcAft>
                <a:defRPr/>
              </a:pPr>
              <a:t>22</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79512" y="3886200"/>
            <a:ext cx="87849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灯片编号占位符 5"/>
          <p:cNvSpPr>
            <a:spLocks noGrp="1" noChangeArrowheads="1"/>
          </p:cNvSpPr>
          <p:nvPr>
            <p:ph type="sldNum" sz="quarter" idx="10"/>
          </p:nvPr>
        </p:nvSpPr>
        <p:spPr bwMode="auto">
          <a:xfrm>
            <a:off x="6831013"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600">
                <a:solidFill>
                  <a:srgbClr val="0F6FC6"/>
                </a:solidFill>
                <a:latin typeface="Constantia" pitchFamily="18" charset="0"/>
                <a:ea typeface="+mn-ea"/>
                <a:cs typeface="+mn-cs"/>
              </a:defRPr>
            </a:lvl1pPr>
          </a:lstStyle>
          <a:p>
            <a:pPr>
              <a:defRPr/>
            </a:pPr>
            <a:fld id="{DBD669E7-9F26-439D-9671-AE4A7FCE89B3}" type="slidenum">
              <a:rPr lang="zh-CN" altLang="en-US"/>
              <a:pPr>
                <a:defRPr/>
              </a:pPr>
              <a:t>‹#›</a:t>
            </a:fld>
            <a:endParaRPr lang="zh-CN" altLang="en-US"/>
          </a:p>
        </p:txBody>
      </p:sp>
    </p:spTree>
    <p:extLst>
      <p:ext uri="{BB962C8B-B14F-4D97-AF65-F5344CB8AC3E}">
        <p14:creationId xmlns:p14="http://schemas.microsoft.com/office/powerpoint/2010/main" val="82554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06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a:prstGeom prst="rect">
            <a:avLst/>
          </a:prstGeom>
        </p:spPr>
        <p:txBody>
          <a:bodyPr/>
          <a:lstStyle>
            <a:lvl1pPr fontAlgn="auto">
              <a:spcBef>
                <a:spcPts val="0"/>
              </a:spcBef>
              <a:spcAft>
                <a:spcPts val="0"/>
              </a:spcAft>
              <a:defRPr>
                <a:latin typeface="+mn-lt"/>
                <a:ea typeface="+mn-ea"/>
                <a:cs typeface="+mn-cs"/>
              </a:defRPr>
            </a:lvl1pPr>
          </a:lstStyle>
          <a:p>
            <a:pPr>
              <a:defRPr/>
            </a:pPr>
            <a:fld id="{71D2A705-62AD-4D74-9944-DC48A4B92662}" type="slidenum">
              <a:rPr lang="en-US"/>
              <a:pPr>
                <a:defRPr/>
              </a:pPr>
              <a:t>‹#›</a:t>
            </a:fld>
            <a:endParaRPr lang="en-US"/>
          </a:p>
        </p:txBody>
      </p:sp>
    </p:spTree>
    <p:extLst>
      <p:ext uri="{BB962C8B-B14F-4D97-AF65-F5344CB8AC3E}">
        <p14:creationId xmlns:p14="http://schemas.microsoft.com/office/powerpoint/2010/main" val="21909537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68313" y="6308725"/>
            <a:ext cx="652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i="1" dirty="0" smtClean="0">
                <a:solidFill>
                  <a:srgbClr val="000000"/>
                </a:solidFill>
                <a:latin typeface="Calibri" pitchFamily="34" charset="0"/>
                <a:cs typeface="Calibri" pitchFamily="34" charset="0"/>
              </a:rPr>
              <a:t>LOCld – The fastest VCSEL driver in ATLAS</a:t>
            </a:r>
            <a:r>
              <a:rPr lang="en-US" i="1" dirty="0" smtClean="0">
                <a:solidFill>
                  <a:srgbClr val="000000"/>
                </a:solidFill>
                <a:latin typeface="Calibri" pitchFamily="34" charset="0"/>
                <a:cs typeface="Calibri" pitchFamily="34" charset="0"/>
              </a:rPr>
              <a:t>, Futian Liang @USTC, 2013</a:t>
            </a:r>
          </a:p>
        </p:txBody>
      </p:sp>
      <p:sp>
        <p:nvSpPr>
          <p:cNvPr id="2" name="Title 1"/>
          <p:cNvSpPr>
            <a:spLocks noGrp="1"/>
          </p:cNvSpPr>
          <p:nvPr>
            <p:ph type="title"/>
          </p:nvPr>
        </p:nvSpPr>
        <p:spPr/>
        <p:txBody>
          <a:bodyPr/>
          <a:lstStyle>
            <a:lvl1pPr>
              <a:defRPr sz="400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D4E706A3-CE07-4AC7-97F1-205D3DD0D5F1}" type="slidenum">
              <a:rPr lang="zh-CN" altLang="en-US"/>
              <a:pPr>
                <a:defRPr/>
              </a:pPr>
              <a:t>‹#›</a:t>
            </a:fld>
            <a:endParaRPr lang="zh-CN" altLang="en-US"/>
          </a:p>
        </p:txBody>
      </p:sp>
    </p:spTree>
    <p:extLst>
      <p:ext uri="{BB962C8B-B14F-4D97-AF65-F5344CB8AC3E}">
        <p14:creationId xmlns:p14="http://schemas.microsoft.com/office/powerpoint/2010/main" val="419626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灯片编号占位符 5"/>
          <p:cNvSpPr>
            <a:spLocks noGrp="1" noChangeArrowheads="1"/>
          </p:cNvSpPr>
          <p:nvPr>
            <p:ph type="sldNum" sz="quarter" idx="10"/>
          </p:nvPr>
        </p:nvSpPr>
        <p:spPr/>
        <p:txBody>
          <a:bodyPr/>
          <a:lstStyle>
            <a:lvl1pPr fontAlgn="auto">
              <a:spcBef>
                <a:spcPts val="0"/>
              </a:spcBef>
              <a:spcAft>
                <a:spcPts val="0"/>
              </a:spcAft>
              <a:defRPr/>
            </a:lvl1pPr>
          </a:lstStyle>
          <a:p>
            <a:pPr>
              <a:defRPr/>
            </a:pPr>
            <a:fld id="{EC455A19-0304-454C-89FE-387E5FC2F24E}" type="slidenum">
              <a:rPr lang="zh-CN" altLang="en-US"/>
              <a:pPr>
                <a:defRPr/>
              </a:pPr>
              <a:t>‹#›</a:t>
            </a:fld>
            <a:endParaRPr lang="zh-CN" altLang="en-US"/>
          </a:p>
        </p:txBody>
      </p:sp>
    </p:spTree>
    <p:extLst>
      <p:ext uri="{BB962C8B-B14F-4D97-AF65-F5344CB8AC3E}">
        <p14:creationId xmlns:p14="http://schemas.microsoft.com/office/powerpoint/2010/main" val="295856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灯片编号占位符 5"/>
          <p:cNvSpPr>
            <a:spLocks noGrp="1" noChangeArrowheads="1"/>
          </p:cNvSpPr>
          <p:nvPr>
            <p:ph type="sldNum" sz="quarter" idx="10"/>
          </p:nvPr>
        </p:nvSpPr>
        <p:spPr/>
        <p:txBody>
          <a:bodyPr/>
          <a:lstStyle>
            <a:lvl1pPr fontAlgn="auto">
              <a:spcBef>
                <a:spcPts val="0"/>
              </a:spcBef>
              <a:spcAft>
                <a:spcPts val="0"/>
              </a:spcAft>
              <a:defRPr/>
            </a:lvl1pPr>
          </a:lstStyle>
          <a:p>
            <a:pPr>
              <a:defRPr/>
            </a:pPr>
            <a:fld id="{EC6A2FB8-6B4D-4D5C-B4A8-6D2706467A3F}" type="slidenum">
              <a:rPr lang="zh-CN" altLang="en-US"/>
              <a:pPr>
                <a:defRPr/>
              </a:pPr>
              <a:t>‹#›</a:t>
            </a:fld>
            <a:endParaRPr lang="zh-CN" altLang="en-US"/>
          </a:p>
        </p:txBody>
      </p:sp>
    </p:spTree>
    <p:extLst>
      <p:ext uri="{BB962C8B-B14F-4D97-AF65-F5344CB8AC3E}">
        <p14:creationId xmlns:p14="http://schemas.microsoft.com/office/powerpoint/2010/main" val="17983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灯片编号占位符 5"/>
          <p:cNvSpPr>
            <a:spLocks noGrp="1" noChangeArrowheads="1"/>
          </p:cNvSpPr>
          <p:nvPr>
            <p:ph type="sldNum" sz="quarter" idx="10"/>
          </p:nvPr>
        </p:nvSpPr>
        <p:spPr/>
        <p:txBody>
          <a:bodyPr/>
          <a:lstStyle>
            <a:lvl1pPr fontAlgn="auto">
              <a:spcBef>
                <a:spcPts val="0"/>
              </a:spcBef>
              <a:spcAft>
                <a:spcPts val="0"/>
              </a:spcAft>
              <a:defRPr/>
            </a:lvl1pPr>
          </a:lstStyle>
          <a:p>
            <a:pPr>
              <a:defRPr/>
            </a:pPr>
            <a:fld id="{22F492ED-4459-4950-B7E6-37B0C9EE8031}" type="slidenum">
              <a:rPr lang="zh-CN" altLang="en-US"/>
              <a:pPr>
                <a:defRPr/>
              </a:pPr>
              <a:t>‹#›</a:t>
            </a:fld>
            <a:endParaRPr lang="zh-CN" altLang="en-US"/>
          </a:p>
        </p:txBody>
      </p:sp>
    </p:spTree>
    <p:extLst>
      <p:ext uri="{BB962C8B-B14F-4D97-AF65-F5344CB8AC3E}">
        <p14:creationId xmlns:p14="http://schemas.microsoft.com/office/powerpoint/2010/main" val="35078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灯片编号占位符 5"/>
          <p:cNvSpPr>
            <a:spLocks noGrp="1" noChangeArrowheads="1"/>
          </p:cNvSpPr>
          <p:nvPr>
            <p:ph type="sldNum" sz="quarter" idx="10"/>
          </p:nvPr>
        </p:nvSpPr>
        <p:spPr/>
        <p:txBody>
          <a:bodyPr/>
          <a:lstStyle>
            <a:lvl1pPr fontAlgn="auto">
              <a:spcBef>
                <a:spcPts val="0"/>
              </a:spcBef>
              <a:spcAft>
                <a:spcPts val="0"/>
              </a:spcAft>
              <a:defRPr/>
            </a:lvl1pPr>
          </a:lstStyle>
          <a:p>
            <a:pPr>
              <a:defRPr/>
            </a:pPr>
            <a:fld id="{CD7E4E31-9175-414D-8D98-91FAF63B57C4}" type="slidenum">
              <a:rPr lang="zh-CN" altLang="en-US"/>
              <a:pPr>
                <a:defRPr/>
              </a:pPr>
              <a:t>‹#›</a:t>
            </a:fld>
            <a:endParaRPr lang="zh-CN" altLang="en-US"/>
          </a:p>
        </p:txBody>
      </p:sp>
    </p:spTree>
    <p:extLst>
      <p:ext uri="{BB962C8B-B14F-4D97-AF65-F5344CB8AC3E}">
        <p14:creationId xmlns:p14="http://schemas.microsoft.com/office/powerpoint/2010/main" val="318870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灯片编号占位符 5"/>
          <p:cNvSpPr>
            <a:spLocks noGrp="1" noChangeArrowheads="1"/>
          </p:cNvSpPr>
          <p:nvPr>
            <p:ph type="sldNum" sz="quarter" idx="10"/>
          </p:nvPr>
        </p:nvSpPr>
        <p:spPr/>
        <p:txBody>
          <a:bodyPr/>
          <a:lstStyle>
            <a:lvl1pPr fontAlgn="auto">
              <a:spcBef>
                <a:spcPts val="0"/>
              </a:spcBef>
              <a:spcAft>
                <a:spcPts val="0"/>
              </a:spcAft>
              <a:defRPr/>
            </a:lvl1pPr>
          </a:lstStyle>
          <a:p>
            <a:pPr>
              <a:defRPr/>
            </a:pPr>
            <a:fld id="{F5E5A270-C302-4FAB-8446-47BA893AB843}" type="slidenum">
              <a:rPr lang="zh-CN" altLang="en-US"/>
              <a:pPr>
                <a:defRPr/>
              </a:pPr>
              <a:t>‹#›</a:t>
            </a:fld>
            <a:endParaRPr lang="zh-CN" altLang="en-US"/>
          </a:p>
        </p:txBody>
      </p:sp>
    </p:spTree>
    <p:extLst>
      <p:ext uri="{BB962C8B-B14F-4D97-AF65-F5344CB8AC3E}">
        <p14:creationId xmlns:p14="http://schemas.microsoft.com/office/powerpoint/2010/main" val="72486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同侧圆角矩形 7"/>
          <p:cNvSpPr>
            <a:spLocks noChangeArrowheads="1"/>
          </p:cNvSpPr>
          <p:nvPr userDrawn="1"/>
        </p:nvSpPr>
        <p:spPr bwMode="auto">
          <a:xfrm>
            <a:off x="139700" y="1773238"/>
            <a:ext cx="8856663" cy="2087562"/>
          </a:xfrm>
          <a:custGeom>
            <a:avLst/>
            <a:gdLst>
              <a:gd name="T0" fmla="*/ 0 w 8856663"/>
              <a:gd name="T1" fmla="*/ 0 h 2088232"/>
              <a:gd name="T2" fmla="*/ 8856663 w 8856663"/>
              <a:gd name="T3" fmla="*/ 0 h 2088232"/>
              <a:gd name="T4" fmla="*/ 8856663 w 8856663"/>
              <a:gd name="T5" fmla="*/ 0 h 2088232"/>
              <a:gd name="T6" fmla="*/ 8856663 w 8856663"/>
              <a:gd name="T7" fmla="*/ 2083546 h 2088232"/>
              <a:gd name="T8" fmla="*/ 8856663 w 8856663"/>
              <a:gd name="T9" fmla="*/ 2083546 h 2088232"/>
              <a:gd name="T10" fmla="*/ 0 w 8856663"/>
              <a:gd name="T11" fmla="*/ 2083546 h 2088232"/>
              <a:gd name="T12" fmla="*/ 0 w 8856663"/>
              <a:gd name="T13" fmla="*/ 2083546 h 2088232"/>
              <a:gd name="T14" fmla="*/ 0 w 8856663"/>
              <a:gd name="T15" fmla="*/ 0 h 2088232"/>
              <a:gd name="T16" fmla="*/ 0 w 8856663"/>
              <a:gd name="T17" fmla="*/ 0 h 2088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56663"/>
              <a:gd name="T28" fmla="*/ 0 h 2088232"/>
              <a:gd name="T29" fmla="*/ 8856663 w 8856663"/>
              <a:gd name="T30" fmla="*/ 2088232 h 2088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56663" h="2088232">
                <a:moveTo>
                  <a:pt x="0" y="0"/>
                </a:moveTo>
                <a:lnTo>
                  <a:pt x="8856663" y="0"/>
                </a:lnTo>
                <a:lnTo>
                  <a:pt x="8856663" y="2088232"/>
                </a:lnTo>
                <a:lnTo>
                  <a:pt x="0" y="2088232"/>
                </a:lnTo>
                <a:lnTo>
                  <a:pt x="0" y="0"/>
                </a:lnTo>
                <a:close/>
              </a:path>
            </a:pathLst>
          </a:custGeom>
          <a:gradFill rotWithShape="0">
            <a:gsLst>
              <a:gs pos="0">
                <a:srgbClr val="0B5395"/>
              </a:gs>
              <a:gs pos="24001">
                <a:srgbClr val="2FC4FF"/>
              </a:gs>
              <a:gs pos="49001">
                <a:srgbClr val="0076A3"/>
              </a:gs>
              <a:gs pos="77000">
                <a:srgbClr val="0B5395"/>
              </a:gs>
              <a:gs pos="100000">
                <a:srgbClr val="009DD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solidFill>
                  <a:srgbClr val="FFFFFF"/>
                </a:solidFill>
                <a:latin typeface="Constantia" pitchFamily="18" charset="0"/>
              </a:rPr>
              <a:t> </a:t>
            </a:r>
            <a:endParaRPr lang="zh-CN" altLang="en-US">
              <a:solidFill>
                <a:srgbClr val="FFFFFF"/>
              </a:solidFill>
              <a:latin typeface="Constantia" pitchFamily="18" charset="0"/>
            </a:endParaRPr>
          </a:p>
        </p:txBody>
      </p:sp>
      <p:sp>
        <p:nvSpPr>
          <p:cNvPr id="1028" name="矩形 8"/>
          <p:cNvSpPr>
            <a:spLocks noChangeArrowheads="1"/>
          </p:cNvSpPr>
          <p:nvPr userDrawn="1"/>
        </p:nvSpPr>
        <p:spPr bwMode="auto">
          <a:xfrm>
            <a:off x="265113" y="1773238"/>
            <a:ext cx="203200" cy="2087562"/>
          </a:xfrm>
          <a:prstGeom prst="rect">
            <a:avLst/>
          </a:prstGeom>
          <a:gradFill rotWithShape="0">
            <a:gsLst>
              <a:gs pos="0">
                <a:srgbClr val="BF9000"/>
              </a:gs>
              <a:gs pos="24001">
                <a:srgbClr val="FFFF00"/>
              </a:gs>
              <a:gs pos="49001">
                <a:srgbClr val="FFC000"/>
              </a:gs>
              <a:gs pos="77000">
                <a:srgbClr val="BF9000"/>
              </a:gs>
              <a:gs pos="100000">
                <a:srgbClr val="FFD966"/>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onstantia" pitchFamily="18" charset="0"/>
            </a:endParaRPr>
          </a:p>
        </p:txBody>
      </p:sp>
      <p:sp>
        <p:nvSpPr>
          <p:cNvPr id="1029" name="矩形 9"/>
          <p:cNvSpPr>
            <a:spLocks noChangeArrowheads="1"/>
          </p:cNvSpPr>
          <p:nvPr userDrawn="1"/>
        </p:nvSpPr>
        <p:spPr bwMode="auto">
          <a:xfrm>
            <a:off x="139700" y="3856038"/>
            <a:ext cx="8856663" cy="142875"/>
          </a:xfrm>
          <a:prstGeom prst="rect">
            <a:avLst/>
          </a:prstGeom>
          <a:gradFill rotWithShape="1">
            <a:gsLst>
              <a:gs pos="0">
                <a:srgbClr val="083763"/>
              </a:gs>
              <a:gs pos="100000">
                <a:schemeClr val="accent2">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onstantia" pitchFamily="18" charset="0"/>
            </a:endParaRPr>
          </a:p>
        </p:txBody>
      </p:sp>
      <p:sp>
        <p:nvSpPr>
          <p:cNvPr id="1030" name="文本占位符 2"/>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1" name="标题占位符 1"/>
          <p:cNvSpPr>
            <a:spLocks noGrp="1" noChangeArrowheads="1"/>
          </p:cNvSpPr>
          <p:nvPr>
            <p:ph type="title"/>
          </p:nvPr>
        </p:nvSpPr>
        <p:spPr bwMode="auto">
          <a:xfrm>
            <a:off x="395288" y="203200"/>
            <a:ext cx="8353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bg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bg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bg1"/>
          </a:solidFill>
          <a:latin typeface="微软雅黑" pitchFamily="34" charset="-122"/>
          <a:ea typeface="微软雅黑" pitchFamily="34" charset="-122"/>
        </a:defRPr>
      </a:lvl5pPr>
      <a:lvl6pPr marL="457200" algn="l" rtl="0" eaLnBrk="0" fontAlgn="base" hangingPunct="0">
        <a:spcBef>
          <a:spcPct val="0"/>
        </a:spcBef>
        <a:spcAft>
          <a:spcPct val="0"/>
        </a:spcAft>
        <a:defRPr sz="2400">
          <a:solidFill>
            <a:schemeClr val="bg1"/>
          </a:solidFill>
          <a:latin typeface="微软雅黑" pitchFamily="34" charset="-122"/>
          <a:ea typeface="微软雅黑" pitchFamily="34" charset="-122"/>
        </a:defRPr>
      </a:lvl6pPr>
      <a:lvl7pPr marL="914400" algn="l" rtl="0" eaLnBrk="0" fontAlgn="base" hangingPunct="0">
        <a:spcBef>
          <a:spcPct val="0"/>
        </a:spcBef>
        <a:spcAft>
          <a:spcPct val="0"/>
        </a:spcAft>
        <a:defRPr sz="2400">
          <a:solidFill>
            <a:schemeClr val="bg1"/>
          </a:solidFill>
          <a:latin typeface="微软雅黑" pitchFamily="34" charset="-122"/>
          <a:ea typeface="微软雅黑" pitchFamily="34" charset="-122"/>
        </a:defRPr>
      </a:lvl7pPr>
      <a:lvl8pPr marL="1371600" algn="l" rtl="0" eaLnBrk="0" fontAlgn="base" hangingPunct="0">
        <a:spcBef>
          <a:spcPct val="0"/>
        </a:spcBef>
        <a:spcAft>
          <a:spcPct val="0"/>
        </a:spcAft>
        <a:defRPr sz="2400">
          <a:solidFill>
            <a:schemeClr val="bg1"/>
          </a:solidFill>
          <a:latin typeface="微软雅黑" pitchFamily="34" charset="-122"/>
          <a:ea typeface="微软雅黑" pitchFamily="34" charset="-122"/>
        </a:defRPr>
      </a:lvl8pPr>
      <a:lvl9pPr marL="1828800" algn="l" rtl="0" eaLnBrk="0" fontAlgn="base" hangingPunct="0">
        <a:spcBef>
          <a:spcPct val="0"/>
        </a:spcBef>
        <a:spcAft>
          <a:spcPct val="0"/>
        </a:spcAft>
        <a:defRPr sz="2400">
          <a:solidFill>
            <a:schemeClr val="bg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7"/>
          <p:cNvSpPr>
            <a:spLocks noChangeArrowheads="1"/>
          </p:cNvSpPr>
          <p:nvPr userDrawn="1"/>
        </p:nvSpPr>
        <p:spPr bwMode="auto">
          <a:xfrm>
            <a:off x="139700" y="909638"/>
            <a:ext cx="8856663" cy="142875"/>
          </a:xfrm>
          <a:prstGeom prst="rect">
            <a:avLst/>
          </a:prstGeom>
          <a:gradFill rotWithShape="1">
            <a:gsLst>
              <a:gs pos="0">
                <a:srgbClr val="083763"/>
              </a:gs>
              <a:gs pos="100000">
                <a:schemeClr val="accent2">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onstantia" pitchFamily="18" charset="0"/>
            </a:endParaRPr>
          </a:p>
        </p:txBody>
      </p:sp>
      <p:sp>
        <p:nvSpPr>
          <p:cNvPr id="2052" name="同侧圆角矩形 8"/>
          <p:cNvSpPr>
            <a:spLocks noChangeArrowheads="1"/>
          </p:cNvSpPr>
          <p:nvPr userDrawn="1"/>
        </p:nvSpPr>
        <p:spPr bwMode="auto">
          <a:xfrm>
            <a:off x="139700" y="131763"/>
            <a:ext cx="8856663" cy="777875"/>
          </a:xfrm>
          <a:custGeom>
            <a:avLst/>
            <a:gdLst>
              <a:gd name="T0" fmla="*/ 86805 w 8856663"/>
              <a:gd name="T1" fmla="*/ 0 h 778098"/>
              <a:gd name="T2" fmla="*/ 8769858 w 8856663"/>
              <a:gd name="T3" fmla="*/ 0 h 778098"/>
              <a:gd name="T4" fmla="*/ 8856663 w 8856663"/>
              <a:gd name="T5" fmla="*/ 86630 h 778098"/>
              <a:gd name="T6" fmla="*/ 8856663 w 8856663"/>
              <a:gd name="T7" fmla="*/ 776537 h 778098"/>
              <a:gd name="T8" fmla="*/ 8856663 w 8856663"/>
              <a:gd name="T9" fmla="*/ 776537 h 778098"/>
              <a:gd name="T10" fmla="*/ 0 w 8856663"/>
              <a:gd name="T11" fmla="*/ 776537 h 778098"/>
              <a:gd name="T12" fmla="*/ 0 w 8856663"/>
              <a:gd name="T13" fmla="*/ 776537 h 778098"/>
              <a:gd name="T14" fmla="*/ 0 w 8856663"/>
              <a:gd name="T15" fmla="*/ 86630 h 778098"/>
              <a:gd name="T16" fmla="*/ 86805 w 8856663"/>
              <a:gd name="T17" fmla="*/ 0 h 778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56663"/>
              <a:gd name="T28" fmla="*/ 0 h 778098"/>
              <a:gd name="T29" fmla="*/ 8856663 w 8856663"/>
              <a:gd name="T30" fmla="*/ 778098 h 7780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56663" h="778098">
                <a:moveTo>
                  <a:pt x="86805" y="0"/>
                </a:moveTo>
                <a:lnTo>
                  <a:pt x="8769858" y="0"/>
                </a:lnTo>
                <a:cubicBezTo>
                  <a:pt x="8817799" y="0"/>
                  <a:pt x="8856663" y="38864"/>
                  <a:pt x="8856663" y="86805"/>
                </a:cubicBezTo>
                <a:lnTo>
                  <a:pt x="8856663" y="778098"/>
                </a:lnTo>
                <a:lnTo>
                  <a:pt x="0" y="778098"/>
                </a:lnTo>
                <a:lnTo>
                  <a:pt x="0" y="86805"/>
                </a:lnTo>
                <a:cubicBezTo>
                  <a:pt x="0" y="38864"/>
                  <a:pt x="38864" y="0"/>
                  <a:pt x="86805" y="0"/>
                </a:cubicBezTo>
                <a:close/>
              </a:path>
            </a:pathLst>
          </a:custGeom>
          <a:gradFill rotWithShape="0">
            <a:gsLst>
              <a:gs pos="0">
                <a:srgbClr val="0B5395"/>
              </a:gs>
              <a:gs pos="24001">
                <a:srgbClr val="2FC4FF"/>
              </a:gs>
              <a:gs pos="49001">
                <a:srgbClr val="0076A3"/>
              </a:gs>
              <a:gs pos="77000">
                <a:srgbClr val="0B5395"/>
              </a:gs>
              <a:gs pos="100000">
                <a:srgbClr val="009DD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solidFill>
                  <a:srgbClr val="FFFFFF"/>
                </a:solidFill>
                <a:latin typeface="Constantia" pitchFamily="18" charset="0"/>
              </a:rPr>
              <a:t> </a:t>
            </a:r>
            <a:endParaRPr lang="zh-CN" altLang="en-US">
              <a:solidFill>
                <a:srgbClr val="FFFFFF"/>
              </a:solidFill>
              <a:latin typeface="Constantia" pitchFamily="18" charset="0"/>
            </a:endParaRPr>
          </a:p>
        </p:txBody>
      </p:sp>
      <p:cxnSp>
        <p:nvCxnSpPr>
          <p:cNvPr id="2053" name="直接连接符 9"/>
          <p:cNvCxnSpPr>
            <a:cxnSpLocks noChangeShapeType="1"/>
          </p:cNvCxnSpPr>
          <p:nvPr userDrawn="1"/>
        </p:nvCxnSpPr>
        <p:spPr bwMode="auto">
          <a:xfrm>
            <a:off x="468313" y="6308725"/>
            <a:ext cx="7488237"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2054" name="矩形 10"/>
          <p:cNvSpPr>
            <a:spLocks noChangeArrowheads="1"/>
          </p:cNvSpPr>
          <p:nvPr userDrawn="1"/>
        </p:nvSpPr>
        <p:spPr bwMode="auto">
          <a:xfrm>
            <a:off x="265113" y="131763"/>
            <a:ext cx="203200" cy="777875"/>
          </a:xfrm>
          <a:prstGeom prst="rect">
            <a:avLst/>
          </a:prstGeom>
          <a:gradFill rotWithShape="0">
            <a:gsLst>
              <a:gs pos="0">
                <a:srgbClr val="BF9000"/>
              </a:gs>
              <a:gs pos="24001">
                <a:srgbClr val="FFFF00"/>
              </a:gs>
              <a:gs pos="49001">
                <a:srgbClr val="FFC000"/>
              </a:gs>
              <a:gs pos="77000">
                <a:srgbClr val="BF9000"/>
              </a:gs>
              <a:gs pos="100000">
                <a:srgbClr val="FFD966"/>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onstantia" pitchFamily="18" charset="0"/>
            </a:endParaRPr>
          </a:p>
        </p:txBody>
      </p:sp>
      <p:grpSp>
        <p:nvGrpSpPr>
          <p:cNvPr id="2055" name="Group 7"/>
          <p:cNvGrpSpPr>
            <a:grpSpLocks/>
          </p:cNvGrpSpPr>
          <p:nvPr userDrawn="1"/>
        </p:nvGrpSpPr>
        <p:grpSpPr bwMode="auto">
          <a:xfrm>
            <a:off x="250825" y="130175"/>
            <a:ext cx="227013" cy="779463"/>
            <a:chOff x="0" y="0"/>
            <a:chExt cx="227013" cy="635000"/>
          </a:xfrm>
        </p:grpSpPr>
        <p:sp>
          <p:nvSpPr>
            <p:cNvPr id="2059" name="矩形 12"/>
            <p:cNvSpPr>
              <a:spLocks noChangeArrowheads="1"/>
            </p:cNvSpPr>
            <p:nvPr userDrawn="1"/>
          </p:nvSpPr>
          <p:spPr bwMode="auto">
            <a:xfrm>
              <a:off x="0" y="1588"/>
              <a:ext cx="19050" cy="633412"/>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onstantia" pitchFamily="18" charset="0"/>
              </a:endParaRPr>
            </a:p>
          </p:txBody>
        </p:sp>
        <p:sp>
          <p:nvSpPr>
            <p:cNvPr id="2" name="矩形 13"/>
            <p:cNvSpPr>
              <a:spLocks noChangeArrowheads="1"/>
            </p:cNvSpPr>
            <p:nvPr userDrawn="1"/>
          </p:nvSpPr>
          <p:spPr bwMode="auto">
            <a:xfrm>
              <a:off x="209550" y="0"/>
              <a:ext cx="17463" cy="6350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Constantia" pitchFamily="18" charset="0"/>
              </a:endParaRPr>
            </a:p>
          </p:txBody>
        </p:sp>
      </p:grpSp>
      <p:sp>
        <p:nvSpPr>
          <p:cNvPr id="2056" name="文本占位符 2"/>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7" name="标题占位符 1"/>
          <p:cNvSpPr>
            <a:spLocks noGrp="1" noChangeArrowheads="1"/>
          </p:cNvSpPr>
          <p:nvPr>
            <p:ph type="title"/>
          </p:nvPr>
        </p:nvSpPr>
        <p:spPr bwMode="auto">
          <a:xfrm>
            <a:off x="395288" y="203200"/>
            <a:ext cx="8353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60" name="灯片编号占位符 5"/>
          <p:cNvSpPr>
            <a:spLocks noGrp="1" noChangeArrowheads="1"/>
          </p:cNvSpPr>
          <p:nvPr>
            <p:ph type="sldNum" sz="quarter" idx="4"/>
          </p:nvPr>
        </p:nvSpPr>
        <p:spPr bwMode="auto">
          <a:xfrm>
            <a:off x="683101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600">
                <a:solidFill>
                  <a:srgbClr val="0F6FC6"/>
                </a:solidFill>
                <a:latin typeface="Constantia" pitchFamily="18" charset="0"/>
                <a:ea typeface="+mn-ea"/>
                <a:cs typeface="+mn-cs"/>
              </a:defRPr>
            </a:lvl1pPr>
          </a:lstStyle>
          <a:p>
            <a:pPr>
              <a:defRPr/>
            </a:pPr>
            <a:fld id="{D7BF3F1E-1972-4910-AF96-A53FB78B77A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微软雅黑" pitchFamily="34" charset="-122"/>
          <a:ea typeface="微软雅黑" pitchFamily="34" charset="-122"/>
        </a:defRPr>
      </a:lvl2pPr>
      <a:lvl3pPr algn="l" rtl="0" eaLnBrk="0" fontAlgn="base" hangingPunct="0">
        <a:spcBef>
          <a:spcPct val="0"/>
        </a:spcBef>
        <a:spcAft>
          <a:spcPct val="0"/>
        </a:spcAft>
        <a:defRPr sz="4000">
          <a:solidFill>
            <a:schemeClr val="bg1"/>
          </a:solidFill>
          <a:latin typeface="微软雅黑" pitchFamily="34" charset="-122"/>
          <a:ea typeface="微软雅黑" pitchFamily="34" charset="-122"/>
        </a:defRPr>
      </a:lvl3pPr>
      <a:lvl4pPr algn="l" rtl="0" eaLnBrk="0" fontAlgn="base" hangingPunct="0">
        <a:spcBef>
          <a:spcPct val="0"/>
        </a:spcBef>
        <a:spcAft>
          <a:spcPct val="0"/>
        </a:spcAft>
        <a:defRPr sz="4000">
          <a:solidFill>
            <a:schemeClr val="bg1"/>
          </a:solidFill>
          <a:latin typeface="微软雅黑" pitchFamily="34" charset="-122"/>
          <a:ea typeface="微软雅黑" pitchFamily="34" charset="-122"/>
        </a:defRPr>
      </a:lvl4pPr>
      <a:lvl5pPr algn="l" rtl="0" eaLnBrk="0" fontAlgn="base" hangingPunct="0">
        <a:spcBef>
          <a:spcPct val="0"/>
        </a:spcBef>
        <a:spcAft>
          <a:spcPct val="0"/>
        </a:spcAft>
        <a:defRPr sz="4000">
          <a:solidFill>
            <a:schemeClr val="bg1"/>
          </a:solidFill>
          <a:latin typeface="微软雅黑" pitchFamily="34" charset="-122"/>
          <a:ea typeface="微软雅黑" pitchFamily="34" charset="-122"/>
        </a:defRPr>
      </a:lvl5pPr>
      <a:lvl6pPr marL="457200" algn="l" rtl="0" eaLnBrk="0" fontAlgn="base" hangingPunct="0">
        <a:spcBef>
          <a:spcPct val="0"/>
        </a:spcBef>
        <a:spcAft>
          <a:spcPct val="0"/>
        </a:spcAft>
        <a:defRPr sz="2400">
          <a:solidFill>
            <a:schemeClr val="bg1"/>
          </a:solidFill>
          <a:latin typeface="微软雅黑" pitchFamily="34" charset="-122"/>
          <a:ea typeface="微软雅黑" pitchFamily="34" charset="-122"/>
        </a:defRPr>
      </a:lvl6pPr>
      <a:lvl7pPr marL="914400" algn="l" rtl="0" eaLnBrk="0" fontAlgn="base" hangingPunct="0">
        <a:spcBef>
          <a:spcPct val="0"/>
        </a:spcBef>
        <a:spcAft>
          <a:spcPct val="0"/>
        </a:spcAft>
        <a:defRPr sz="2400">
          <a:solidFill>
            <a:schemeClr val="bg1"/>
          </a:solidFill>
          <a:latin typeface="微软雅黑" pitchFamily="34" charset="-122"/>
          <a:ea typeface="微软雅黑" pitchFamily="34" charset="-122"/>
        </a:defRPr>
      </a:lvl7pPr>
      <a:lvl8pPr marL="1371600" algn="l" rtl="0" eaLnBrk="0" fontAlgn="base" hangingPunct="0">
        <a:spcBef>
          <a:spcPct val="0"/>
        </a:spcBef>
        <a:spcAft>
          <a:spcPct val="0"/>
        </a:spcAft>
        <a:defRPr sz="2400">
          <a:solidFill>
            <a:schemeClr val="bg1"/>
          </a:solidFill>
          <a:latin typeface="微软雅黑" pitchFamily="34" charset="-122"/>
          <a:ea typeface="微软雅黑" pitchFamily="34" charset="-122"/>
        </a:defRPr>
      </a:lvl8pPr>
      <a:lvl9pPr marL="1828800" algn="l" rtl="0" eaLnBrk="0" fontAlgn="base" hangingPunct="0">
        <a:spcBef>
          <a:spcPct val="0"/>
        </a:spcBef>
        <a:spcAft>
          <a:spcPct val="0"/>
        </a:spcAft>
        <a:defRPr sz="2400">
          <a:solidFill>
            <a:schemeClr val="bg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tliang@mail.ustc.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emf"/><Relationship Id="rId4" Type="http://schemas.openxmlformats.org/officeDocument/2006/relationships/oleObject" Target="../embeddings/oleObject4.bin"/><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oleObject" Target="../embeddings/Microsoft_Excel_Chart1.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2130425"/>
            <a:ext cx="8305800" cy="1470025"/>
          </a:xfrm>
        </p:spPr>
        <p:txBody>
          <a:bodyPr/>
          <a:lstStyle/>
          <a:p>
            <a:r>
              <a:rPr lang="en-US" smtClean="0"/>
              <a:t>LOCld – The fastest VCSEL driver in optical link for ATLAS</a:t>
            </a:r>
          </a:p>
        </p:txBody>
      </p:sp>
      <p:sp>
        <p:nvSpPr>
          <p:cNvPr id="11267" name="Subtitle 2"/>
          <p:cNvSpPr>
            <a:spLocks noGrp="1"/>
          </p:cNvSpPr>
          <p:nvPr>
            <p:ph type="subTitle" idx="1"/>
          </p:nvPr>
        </p:nvSpPr>
        <p:spPr>
          <a:xfrm>
            <a:off x="179388" y="3886200"/>
            <a:ext cx="8785225" cy="1752600"/>
          </a:xfrm>
        </p:spPr>
        <p:txBody>
          <a:bodyPr/>
          <a:lstStyle/>
          <a:p>
            <a:r>
              <a:rPr lang="en-US" dirty="0" smtClean="0"/>
              <a:t>Futian Liang</a:t>
            </a:r>
          </a:p>
          <a:p>
            <a:r>
              <a:rPr lang="en-US" dirty="0" smtClean="0">
                <a:hlinkClick r:id="rId2"/>
              </a:rPr>
              <a:t>ftliang@mail.ustc.edu.cn</a:t>
            </a:r>
            <a:endParaRPr lang="en-US" dirty="0" smtClean="0"/>
          </a:p>
          <a:p>
            <a:r>
              <a:rPr lang="en-US" dirty="0" smtClean="0"/>
              <a:t>USTC-IHEP, </a:t>
            </a:r>
            <a:r>
              <a:rPr lang="en-US" dirty="0" smtClean="0"/>
              <a:t>May. </a:t>
            </a:r>
            <a:r>
              <a:rPr lang="en-US" dirty="0" smtClean="0"/>
              <a:t>3</a:t>
            </a:r>
            <a:r>
              <a:rPr lang="en-US" baseline="30000" dirty="0" smtClean="0"/>
              <a:t>rd</a:t>
            </a:r>
            <a:r>
              <a:rPr lang="en-US" dirty="0" smtClean="0"/>
              <a:t>,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r>
              <a:rPr lang="en-US" smtClean="0"/>
              <a:t>Emphasis</a:t>
            </a:r>
          </a:p>
        </p:txBody>
      </p:sp>
      <p:sp>
        <p:nvSpPr>
          <p:cNvPr id="8" name="Content Placeholder 7"/>
          <p:cNvSpPr>
            <a:spLocks noGrp="1"/>
          </p:cNvSpPr>
          <p:nvPr>
            <p:ph idx="1"/>
          </p:nvPr>
        </p:nvSpPr>
        <p:spPr>
          <a:xfrm>
            <a:off x="5219700" y="1125538"/>
            <a:ext cx="3467100" cy="5000625"/>
          </a:xfrm>
        </p:spPr>
        <p:txBody>
          <a:bodyPr/>
          <a:lstStyle/>
          <a:p>
            <a:endParaRPr lang="en-US" smtClean="0"/>
          </a:p>
          <a:p>
            <a:r>
              <a:rPr lang="en-US" smtClean="0"/>
              <a:t>The process should be fast enough to generate the peaking pulse.</a:t>
            </a:r>
          </a:p>
          <a:p>
            <a:endParaRPr lang="en-US" smtClean="0"/>
          </a:p>
          <a:p>
            <a:r>
              <a:rPr lang="en-US" smtClean="0"/>
              <a:t>0.13 um V.S. 0.25 um ?</a:t>
            </a:r>
          </a:p>
        </p:txBody>
      </p:sp>
      <p:sp>
        <p:nvSpPr>
          <p:cNvPr id="18436" name="Slide Number Placeholder 3"/>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2D61CA3D-39FF-4FE8-B725-9EC7BC9E2A2A}" type="slidenum">
              <a:rPr lang="zh-CN" altLang="en-US" smtClean="0">
                <a:solidFill>
                  <a:srgbClr val="0F6FC6"/>
                </a:solidFill>
                <a:latin typeface="Constantia" pitchFamily="18" charset="0"/>
              </a:rPr>
              <a:pPr fontAlgn="base">
                <a:spcBef>
                  <a:spcPct val="0"/>
                </a:spcBef>
                <a:spcAft>
                  <a:spcPct val="0"/>
                </a:spcAft>
                <a:defRPr/>
              </a:pPr>
              <a:t>10</a:t>
            </a:fld>
            <a:endParaRPr lang="zh-CN" altLang="en-US" smtClean="0">
              <a:solidFill>
                <a:srgbClr val="0F6FC6"/>
              </a:solidFill>
              <a:latin typeface="Constantia" pitchFamily="18" charset="0"/>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46863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down)">
                                      <p:cBhvr>
                                        <p:cTn id="7" dur="580">
                                          <p:stCondLst>
                                            <p:cond delay="0"/>
                                          </p:stCondLst>
                                        </p:cTn>
                                        <p:tgtEl>
                                          <p:spTgt spid="8">
                                            <p:txEl>
                                              <p:pRg st="3" end="3"/>
                                            </p:txEl>
                                          </p:spTgt>
                                        </p:tgtEl>
                                      </p:cBhvr>
                                    </p:animEffect>
                                    <p:anim calcmode="lin" valueType="num">
                                      <p:cBhvr>
                                        <p:cTn id="8"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3" end="3"/>
                                            </p:txEl>
                                          </p:spTgt>
                                        </p:tgtEl>
                                      </p:cBhvr>
                                      <p:to x="100000" y="60000"/>
                                    </p:animScale>
                                    <p:animScale>
                                      <p:cBhvr>
                                        <p:cTn id="14" dur="166" decel="50000">
                                          <p:stCondLst>
                                            <p:cond delay="676"/>
                                          </p:stCondLst>
                                        </p:cTn>
                                        <p:tgtEl>
                                          <p:spTgt spid="8">
                                            <p:txEl>
                                              <p:pRg st="3" end="3"/>
                                            </p:txEl>
                                          </p:spTgt>
                                        </p:tgtEl>
                                      </p:cBhvr>
                                      <p:to x="100000" y="100000"/>
                                    </p:animScale>
                                    <p:animScale>
                                      <p:cBhvr>
                                        <p:cTn id="15" dur="26">
                                          <p:stCondLst>
                                            <p:cond delay="1312"/>
                                          </p:stCondLst>
                                        </p:cTn>
                                        <p:tgtEl>
                                          <p:spTgt spid="8">
                                            <p:txEl>
                                              <p:pRg st="3" end="3"/>
                                            </p:txEl>
                                          </p:spTgt>
                                        </p:tgtEl>
                                      </p:cBhvr>
                                      <p:to x="100000" y="80000"/>
                                    </p:animScale>
                                    <p:animScale>
                                      <p:cBhvr>
                                        <p:cTn id="16" dur="166" decel="50000">
                                          <p:stCondLst>
                                            <p:cond delay="1338"/>
                                          </p:stCondLst>
                                        </p:cTn>
                                        <p:tgtEl>
                                          <p:spTgt spid="8">
                                            <p:txEl>
                                              <p:pRg st="3" end="3"/>
                                            </p:txEl>
                                          </p:spTgt>
                                        </p:tgtEl>
                                      </p:cBhvr>
                                      <p:to x="100000" y="100000"/>
                                    </p:animScale>
                                    <p:animScale>
                                      <p:cBhvr>
                                        <p:cTn id="17" dur="26">
                                          <p:stCondLst>
                                            <p:cond delay="1642"/>
                                          </p:stCondLst>
                                        </p:cTn>
                                        <p:tgtEl>
                                          <p:spTgt spid="8">
                                            <p:txEl>
                                              <p:pRg st="3" end="3"/>
                                            </p:txEl>
                                          </p:spTgt>
                                        </p:tgtEl>
                                      </p:cBhvr>
                                      <p:to x="100000" y="90000"/>
                                    </p:animScale>
                                    <p:animScale>
                                      <p:cBhvr>
                                        <p:cTn id="18" dur="166" decel="50000">
                                          <p:stCondLst>
                                            <p:cond delay="1668"/>
                                          </p:stCondLst>
                                        </p:cTn>
                                        <p:tgtEl>
                                          <p:spTgt spid="8">
                                            <p:txEl>
                                              <p:pRg st="3" end="3"/>
                                            </p:txEl>
                                          </p:spTgt>
                                        </p:tgtEl>
                                      </p:cBhvr>
                                      <p:to x="100000" y="100000"/>
                                    </p:animScale>
                                    <p:animScale>
                                      <p:cBhvr>
                                        <p:cTn id="19" dur="26">
                                          <p:stCondLst>
                                            <p:cond delay="1808"/>
                                          </p:stCondLst>
                                        </p:cTn>
                                        <p:tgtEl>
                                          <p:spTgt spid="8">
                                            <p:txEl>
                                              <p:pRg st="3" end="3"/>
                                            </p:txEl>
                                          </p:spTgt>
                                        </p:tgtEl>
                                      </p:cBhvr>
                                      <p:to x="100000" y="95000"/>
                                    </p:animScale>
                                    <p:animScale>
                                      <p:cBhvr>
                                        <p:cTn id="20" dur="166" decel="50000">
                                          <p:stCondLst>
                                            <p:cond delay="1834"/>
                                          </p:stCondLst>
                                        </p:cTn>
                                        <p:tgtEl>
                                          <p:spTgt spid="8">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Cambria" pitchFamily="18" charset="0"/>
              </a:rPr>
              <a:t>Active shunt peaking (1)</a:t>
            </a:r>
          </a:p>
        </p:txBody>
      </p:sp>
      <p:sp>
        <p:nvSpPr>
          <p:cNvPr id="19459" name="Slide Number Placeholder 2"/>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D1115995-3F26-4AED-9D3E-45E20F8A23C2}" type="slidenum">
              <a:rPr lang="zh-CN" altLang="en-US" smtClean="0">
                <a:solidFill>
                  <a:srgbClr val="0F6FC6"/>
                </a:solidFill>
                <a:latin typeface="Constantia" pitchFamily="18" charset="0"/>
              </a:rPr>
              <a:pPr fontAlgn="base">
                <a:spcBef>
                  <a:spcPct val="0"/>
                </a:spcBef>
                <a:spcAft>
                  <a:spcPct val="0"/>
                </a:spcAft>
                <a:defRPr/>
              </a:pPr>
              <a:t>11</a:t>
            </a:fld>
            <a:endParaRPr lang="zh-CN" altLang="en-US" smtClean="0">
              <a:solidFill>
                <a:srgbClr val="0F6FC6"/>
              </a:solidFill>
              <a:latin typeface="Constantia" pitchFamily="18" charset="0"/>
            </a:endParaRPr>
          </a:p>
        </p:txBody>
      </p:sp>
      <p:graphicFrame>
        <p:nvGraphicFramePr>
          <p:cNvPr id="19460" name="Object 3"/>
          <p:cNvGraphicFramePr>
            <a:graphicFrameLocks noChangeAspect="1"/>
          </p:cNvGraphicFramePr>
          <p:nvPr/>
        </p:nvGraphicFramePr>
        <p:xfrm>
          <a:off x="2097088" y="990600"/>
          <a:ext cx="1981200" cy="3929063"/>
        </p:xfrm>
        <a:graphic>
          <a:graphicData uri="http://schemas.openxmlformats.org/presentationml/2006/ole">
            <mc:AlternateContent xmlns:mc="http://schemas.openxmlformats.org/markup-compatibility/2006">
              <mc:Choice xmlns:v="urn:schemas-microsoft-com:vml" Requires="v">
                <p:oleObj spid="_x0000_s19488" name="Visio" r:id="rId4" imgW="1860415" imgH="3696149" progId="Visio.Drawing.11">
                  <p:embed/>
                </p:oleObj>
              </mc:Choice>
              <mc:Fallback>
                <p:oleObj name="Visio" r:id="rId4" imgW="1860415" imgH="3696149"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088" y="990600"/>
                        <a:ext cx="19812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746625" y="977900"/>
          <a:ext cx="2243138" cy="3975100"/>
        </p:xfrm>
        <a:graphic>
          <a:graphicData uri="http://schemas.openxmlformats.org/presentationml/2006/ole">
            <mc:AlternateContent xmlns:mc="http://schemas.openxmlformats.org/markup-compatibility/2006">
              <mc:Choice xmlns:v="urn:schemas-microsoft-com:vml" Requires="v">
                <p:oleObj spid="_x0000_s19489" name="Visio" r:id="rId6" imgW="2112523" imgH="3754647" progId="Visio.Drawing.11">
                  <p:embed/>
                </p:oleObj>
              </mc:Choice>
              <mc:Fallback>
                <p:oleObj name="Visio" r:id="rId6" imgW="2112523" imgH="3754647" progId="Visio.Drawing.11">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25" y="977900"/>
                        <a:ext cx="224313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6"/>
          <p:cNvSpPr>
            <a:spLocks noChangeArrowheads="1"/>
          </p:cNvSpPr>
          <p:nvPr/>
        </p:nvSpPr>
        <p:spPr bwMode="auto">
          <a:xfrm>
            <a:off x="0" y="726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Times New Roman" pitchFamily="18" charset="0"/>
                <a:ea typeface="Arial" charset="0"/>
                <a:cs typeface="Times New Roman" pitchFamily="18" charset="0"/>
              </a:rPr>
              <a:t> </a:t>
            </a:r>
            <a:endParaRPr lang="en-US">
              <a:latin typeface="Arial" charset="0"/>
              <a:ea typeface="Arial" charset="0"/>
              <a:cs typeface="Times New Roman" pitchFamily="18" charset="0"/>
            </a:endParaRPr>
          </a:p>
        </p:txBody>
      </p:sp>
      <p:sp>
        <p:nvSpPr>
          <p:cNvPr id="17" name="Rectangle 16"/>
          <p:cNvSpPr/>
          <p:nvPr/>
        </p:nvSpPr>
        <p:spPr>
          <a:xfrm>
            <a:off x="3125788" y="1295400"/>
            <a:ext cx="468312" cy="1143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4965700" y="1295400"/>
            <a:ext cx="762000" cy="1143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Left-Right Arrow 24"/>
          <p:cNvSpPr/>
          <p:nvPr/>
        </p:nvSpPr>
        <p:spPr>
          <a:xfrm>
            <a:off x="3822700" y="1371600"/>
            <a:ext cx="923925" cy="266700"/>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7" name="Table 26"/>
          <p:cNvGraphicFramePr>
            <a:graphicFrameLocks noGrp="1"/>
          </p:cNvGraphicFramePr>
          <p:nvPr/>
        </p:nvGraphicFramePr>
        <p:xfrm>
          <a:off x="990600" y="4987925"/>
          <a:ext cx="6705600" cy="1752600"/>
        </p:xfrm>
        <a:graphic>
          <a:graphicData uri="http://schemas.openxmlformats.org/drawingml/2006/table">
            <a:tbl>
              <a:tblPr firstRow="1" bandRow="1">
                <a:tableStyleId>{5C22544A-7EE6-4342-B048-85BDC9FD1C3A}</a:tableStyleId>
              </a:tblPr>
              <a:tblGrid>
                <a:gridCol w="1600200"/>
                <a:gridCol w="2525205"/>
                <a:gridCol w="2580195"/>
              </a:tblGrid>
              <a:tr h="149199">
                <a:tc>
                  <a:txBody>
                    <a:bodyPr/>
                    <a:lstStyle/>
                    <a:p>
                      <a:endParaRPr lang="en-US" dirty="0"/>
                    </a:p>
                  </a:txBody>
                  <a:tcPr/>
                </a:tc>
                <a:tc>
                  <a:txBody>
                    <a:bodyPr/>
                    <a:lstStyle/>
                    <a:p>
                      <a:r>
                        <a:rPr lang="en-US" dirty="0" smtClean="0"/>
                        <a:t>Passive inductor peaking</a:t>
                      </a:r>
                      <a:endParaRPr lang="en-US" dirty="0"/>
                    </a:p>
                  </a:txBody>
                  <a:tcPr/>
                </a:tc>
                <a:tc>
                  <a:txBody>
                    <a:bodyPr/>
                    <a:lstStyle/>
                    <a:p>
                      <a:r>
                        <a:rPr lang="en-US" dirty="0" smtClean="0"/>
                        <a:t>Active shunt peaking</a:t>
                      </a:r>
                      <a:endParaRPr lang="en-US" dirty="0"/>
                    </a:p>
                  </a:txBody>
                  <a:tcPr/>
                </a:tc>
              </a:tr>
              <a:tr h="370840">
                <a:tc>
                  <a:txBody>
                    <a:bodyPr/>
                    <a:lstStyle/>
                    <a:p>
                      <a:r>
                        <a:rPr lang="en-US" dirty="0" smtClean="0"/>
                        <a:t>Performance</a:t>
                      </a:r>
                      <a:endParaRPr lang="en-US" dirty="0"/>
                    </a:p>
                  </a:txBody>
                  <a:tcPr/>
                </a:tc>
                <a:tc>
                  <a:txBody>
                    <a:bodyPr/>
                    <a:lstStyle/>
                    <a:p>
                      <a:r>
                        <a:rPr lang="en-US" dirty="0" smtClean="0">
                          <a:solidFill>
                            <a:srgbClr val="00B050"/>
                          </a:solidFill>
                        </a:rPr>
                        <a:t>Best</a:t>
                      </a:r>
                      <a:endParaRPr lang="en-US" dirty="0">
                        <a:solidFill>
                          <a:srgbClr val="00B050"/>
                        </a:solidFill>
                      </a:endParaRPr>
                    </a:p>
                  </a:txBody>
                  <a:tcPr/>
                </a:tc>
                <a:tc>
                  <a:txBody>
                    <a:bodyPr/>
                    <a:lstStyle/>
                    <a:p>
                      <a:r>
                        <a:rPr lang="en-US" dirty="0" smtClean="0"/>
                        <a:t>Good</a:t>
                      </a:r>
                      <a:endParaRPr lang="en-US" dirty="0"/>
                    </a:p>
                  </a:txBody>
                  <a:tcPr/>
                </a:tc>
              </a:tr>
              <a:tr h="370840">
                <a:tc>
                  <a:txBody>
                    <a:bodyPr/>
                    <a:lstStyle/>
                    <a:p>
                      <a:r>
                        <a:rPr lang="en-US" dirty="0" smtClean="0"/>
                        <a:t>Area</a:t>
                      </a:r>
                      <a:endParaRPr lang="en-US" dirty="0"/>
                    </a:p>
                  </a:txBody>
                  <a:tcPr/>
                </a:tc>
                <a:tc>
                  <a:txBody>
                    <a:bodyPr/>
                    <a:lstStyle/>
                    <a:p>
                      <a:r>
                        <a:rPr lang="en-US" dirty="0" smtClean="0">
                          <a:solidFill>
                            <a:srgbClr val="FF0000"/>
                          </a:solidFill>
                        </a:rPr>
                        <a:t>Very large</a:t>
                      </a:r>
                      <a:endParaRPr lang="en-US" dirty="0">
                        <a:solidFill>
                          <a:srgbClr val="FF0000"/>
                        </a:solidFill>
                      </a:endParaRPr>
                    </a:p>
                  </a:txBody>
                  <a:tcPr/>
                </a:tc>
                <a:tc>
                  <a:txBody>
                    <a:bodyPr/>
                    <a:lstStyle/>
                    <a:p>
                      <a:r>
                        <a:rPr lang="en-US" dirty="0" smtClean="0">
                          <a:solidFill>
                            <a:srgbClr val="00B050"/>
                          </a:solidFill>
                        </a:rPr>
                        <a:t>Small</a:t>
                      </a:r>
                      <a:endParaRPr lang="en-US" dirty="0">
                        <a:solidFill>
                          <a:srgbClr val="00B050"/>
                        </a:solidFill>
                      </a:endParaRPr>
                    </a:p>
                  </a:txBody>
                  <a:tcPr/>
                </a:tc>
              </a:tr>
              <a:tr h="370840">
                <a:tc>
                  <a:txBody>
                    <a:bodyPr/>
                    <a:lstStyle/>
                    <a:p>
                      <a:r>
                        <a:rPr lang="en-US" dirty="0" smtClean="0"/>
                        <a:t>Adjustable</a:t>
                      </a:r>
                      <a:endParaRPr lang="en-US"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FF0000"/>
                          </a:solidFill>
                        </a:rPr>
                        <a:t>No</a:t>
                      </a:r>
                      <a:endParaRPr lang="en-US" dirty="0">
                        <a:solidFill>
                          <a:srgbClr val="FF000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2819400"/>
            <a:ext cx="3744912"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itle 4"/>
          <p:cNvSpPr>
            <a:spLocks noGrp="1"/>
          </p:cNvSpPr>
          <p:nvPr>
            <p:ph type="title"/>
          </p:nvPr>
        </p:nvSpPr>
        <p:spPr/>
        <p:txBody>
          <a:bodyPr/>
          <a:lstStyle/>
          <a:p>
            <a:r>
              <a:rPr lang="en-US" smtClean="0"/>
              <a:t>Active shunt peaking (2)</a:t>
            </a:r>
          </a:p>
        </p:txBody>
      </p:sp>
      <p:sp>
        <p:nvSpPr>
          <p:cNvPr id="20484" name="Slide Number Placeholder 3"/>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A5FCB54C-B37D-44A0-A271-54B1A4D6DC59}" type="slidenum">
              <a:rPr lang="zh-CN" altLang="en-US" smtClean="0">
                <a:solidFill>
                  <a:srgbClr val="0F6FC6"/>
                </a:solidFill>
                <a:latin typeface="Constantia" pitchFamily="18" charset="0"/>
              </a:rPr>
              <a:pPr fontAlgn="base">
                <a:spcBef>
                  <a:spcPct val="0"/>
                </a:spcBef>
                <a:spcAft>
                  <a:spcPct val="0"/>
                </a:spcAft>
                <a:defRPr/>
              </a:pPr>
              <a:t>12</a:t>
            </a:fld>
            <a:endParaRPr lang="zh-CN" altLang="en-US" dirty="0" smtClean="0">
              <a:solidFill>
                <a:srgbClr val="0F6FC6"/>
              </a:solidFill>
              <a:latin typeface="Constantia" pitchFamily="18" charset="0"/>
            </a:endParaRPr>
          </a:p>
        </p:txBody>
      </p:sp>
      <p:graphicFrame>
        <p:nvGraphicFramePr>
          <p:cNvPr id="20485" name="Content Placeholder 6"/>
          <p:cNvGraphicFramePr>
            <a:graphicFrameLocks noGrp="1" noChangeAspect="1"/>
          </p:cNvGraphicFramePr>
          <p:nvPr>
            <p:ph idx="1"/>
          </p:nvPr>
        </p:nvGraphicFramePr>
        <p:xfrm>
          <a:off x="228600" y="1125538"/>
          <a:ext cx="5578475" cy="3598862"/>
        </p:xfrm>
        <a:graphic>
          <a:graphicData uri="http://schemas.openxmlformats.org/presentationml/2006/ole">
            <mc:AlternateContent xmlns:mc="http://schemas.openxmlformats.org/markup-compatibility/2006">
              <mc:Choice xmlns:v="urn:schemas-microsoft-com:vml" Requires="v">
                <p:oleObj spid="_x0000_s20487" name="Visio" r:id="rId4" imgW="6186251" imgH="3991065" progId="Visio.Drawing.11">
                  <p:embed/>
                </p:oleObj>
              </mc:Choice>
              <mc:Fallback>
                <p:oleObj name="Visio" r:id="rId4" imgW="6186251" imgH="3991065" progId="Visio.Drawing.11">
                  <p:embed/>
                  <p:pic>
                    <p:nvPicPr>
                      <p:cNvPr id="0" name="Content Placeholder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5538"/>
                        <a:ext cx="55784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28600" y="4953000"/>
            <a:ext cx="5046663" cy="1200150"/>
          </a:xfrm>
          <a:prstGeom prst="rect">
            <a:avLst/>
          </a:prstGeom>
        </p:spPr>
        <p:txBody>
          <a:bodyPr>
            <a:spAutoFit/>
          </a:bodyPr>
          <a:lstStyle/>
          <a:p>
            <a:pPr fontAlgn="auto">
              <a:spcBef>
                <a:spcPts val="0"/>
              </a:spcBef>
              <a:spcAft>
                <a:spcPts val="0"/>
              </a:spcAft>
              <a:defRPr/>
            </a:pPr>
            <a:r>
              <a:rPr lang="en-US" dirty="0">
                <a:latin typeface="+mn-lt"/>
                <a:ea typeface="+mn-ea"/>
              </a:rPr>
              <a:t>Conventional active shunt peaking:</a:t>
            </a:r>
          </a:p>
          <a:p>
            <a:pPr marL="342900" indent="-342900" fontAlgn="auto">
              <a:spcBef>
                <a:spcPts val="0"/>
              </a:spcBef>
              <a:spcAft>
                <a:spcPts val="0"/>
              </a:spcAft>
              <a:buFontTx/>
              <a:buAutoNum type="alphaLcParenBoth"/>
              <a:defRPr/>
            </a:pPr>
            <a:r>
              <a:rPr lang="en-US" dirty="0">
                <a:latin typeface="+mn-lt"/>
                <a:ea typeface="+mn-ea"/>
              </a:rPr>
              <a:t>topology; </a:t>
            </a:r>
          </a:p>
          <a:p>
            <a:pPr marL="342900" indent="-342900" fontAlgn="auto">
              <a:spcBef>
                <a:spcPts val="0"/>
              </a:spcBef>
              <a:spcAft>
                <a:spcPts val="0"/>
              </a:spcAft>
              <a:buFontTx/>
              <a:buAutoNum type="alphaLcParenBoth"/>
              <a:defRPr/>
            </a:pPr>
            <a:r>
              <a:rPr lang="en-US" dirty="0">
                <a:latin typeface="+mn-lt"/>
                <a:ea typeface="+mn-ea"/>
              </a:rPr>
              <a:t>high frequency small signal model; </a:t>
            </a:r>
          </a:p>
          <a:p>
            <a:pPr fontAlgn="auto">
              <a:spcBef>
                <a:spcPts val="0"/>
              </a:spcBef>
              <a:spcAft>
                <a:spcPts val="0"/>
              </a:spcAft>
              <a:defRPr/>
            </a:pPr>
            <a:r>
              <a:rPr lang="en-US" dirty="0">
                <a:latin typeface="+mn-lt"/>
                <a:ea typeface="+mn-ea"/>
              </a:rPr>
              <a:t>(c) passive equivalent circuit.</a:t>
            </a:r>
          </a:p>
        </p:txBody>
      </p:sp>
      <p:sp>
        <p:nvSpPr>
          <p:cNvPr id="7" name="Oval 6"/>
          <p:cNvSpPr/>
          <p:nvPr/>
        </p:nvSpPr>
        <p:spPr>
          <a:xfrm>
            <a:off x="1371600" y="13716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42028" y="5344120"/>
            <a:ext cx="66877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7848600" y="5344120"/>
            <a:ext cx="562976"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Active shunt peaking (3)</a:t>
            </a:r>
          </a:p>
        </p:txBody>
      </p:sp>
      <p:sp>
        <p:nvSpPr>
          <p:cNvPr id="21507" name="Slide Number Placeholder 2"/>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4415548C-1D01-4DAD-B312-17B27BD5BB7A}" type="slidenum">
              <a:rPr lang="zh-CN" altLang="en-US" smtClean="0">
                <a:solidFill>
                  <a:srgbClr val="0F6FC6"/>
                </a:solidFill>
                <a:latin typeface="Constantia" pitchFamily="18" charset="0"/>
              </a:rPr>
              <a:pPr fontAlgn="base">
                <a:spcBef>
                  <a:spcPct val="0"/>
                </a:spcBef>
                <a:spcAft>
                  <a:spcPct val="0"/>
                </a:spcAft>
                <a:defRPr/>
              </a:pPr>
              <a:t>13</a:t>
            </a:fld>
            <a:endParaRPr lang="zh-CN" altLang="en-US" smtClean="0">
              <a:solidFill>
                <a:srgbClr val="0F6FC6"/>
              </a:solidFill>
              <a:latin typeface="Constantia" pitchFamily="18" charset="0"/>
            </a:endParaRPr>
          </a:p>
        </p:txBody>
      </p:sp>
      <p:graphicFrame>
        <p:nvGraphicFramePr>
          <p:cNvPr id="21508" name="Object 3"/>
          <p:cNvGraphicFramePr>
            <a:graphicFrameLocks noChangeAspect="1"/>
          </p:cNvGraphicFramePr>
          <p:nvPr/>
        </p:nvGraphicFramePr>
        <p:xfrm>
          <a:off x="1106488" y="990600"/>
          <a:ext cx="1981200" cy="3929063"/>
        </p:xfrm>
        <a:graphic>
          <a:graphicData uri="http://schemas.openxmlformats.org/presentationml/2006/ole">
            <mc:AlternateContent xmlns:mc="http://schemas.openxmlformats.org/markup-compatibility/2006">
              <mc:Choice xmlns:v="urn:schemas-microsoft-com:vml" Requires="v">
                <p:oleObj spid="_x0000_s21545" name="Visio" r:id="rId4" imgW="1860415" imgH="3696149" progId="Visio.Drawing.11">
                  <p:embed/>
                </p:oleObj>
              </mc:Choice>
              <mc:Fallback>
                <p:oleObj name="Visio" r:id="rId4" imgW="1860415" imgH="3696149"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990600"/>
                        <a:ext cx="19812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4"/>
          <p:cNvGraphicFramePr>
            <a:graphicFrameLocks noChangeAspect="1"/>
          </p:cNvGraphicFramePr>
          <p:nvPr/>
        </p:nvGraphicFramePr>
        <p:xfrm>
          <a:off x="3756025" y="977900"/>
          <a:ext cx="2243138" cy="3975100"/>
        </p:xfrm>
        <a:graphic>
          <a:graphicData uri="http://schemas.openxmlformats.org/presentationml/2006/ole">
            <mc:AlternateContent xmlns:mc="http://schemas.openxmlformats.org/markup-compatibility/2006">
              <mc:Choice xmlns:v="urn:schemas-microsoft-com:vml" Requires="v">
                <p:oleObj spid="_x0000_s21546" name="Visio" r:id="rId6" imgW="2112523" imgH="3754647" progId="Visio.Drawing.11">
                  <p:embed/>
                </p:oleObj>
              </mc:Choice>
              <mc:Fallback>
                <p:oleObj name="Visio" r:id="rId6" imgW="2112523" imgH="3754647" progId="Visio.Drawing.11">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025" y="977900"/>
                        <a:ext cx="224313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0" name="Object 5"/>
          <p:cNvGraphicFramePr>
            <a:graphicFrameLocks noChangeAspect="1"/>
          </p:cNvGraphicFramePr>
          <p:nvPr/>
        </p:nvGraphicFramePr>
        <p:xfrm>
          <a:off x="6400800" y="990600"/>
          <a:ext cx="2273300" cy="3962400"/>
        </p:xfrm>
        <a:graphic>
          <a:graphicData uri="http://schemas.openxmlformats.org/presentationml/2006/ole">
            <mc:AlternateContent xmlns:mc="http://schemas.openxmlformats.org/markup-compatibility/2006">
              <mc:Choice xmlns:v="urn:schemas-microsoft-com:vml" Requires="v">
                <p:oleObj spid="_x0000_s21547" name="Visio" r:id="rId8" imgW="2148462" imgH="3754647" progId="Visio.Drawing.11">
                  <p:embed/>
                </p:oleObj>
              </mc:Choice>
              <mc:Fallback>
                <p:oleObj name="Visio" r:id="rId8" imgW="2148462" imgH="3754647" progId="Visio.Drawing.11">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990600"/>
                        <a:ext cx="22733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Rectangle 6"/>
          <p:cNvSpPr>
            <a:spLocks noChangeArrowheads="1"/>
          </p:cNvSpPr>
          <p:nvPr/>
        </p:nvSpPr>
        <p:spPr bwMode="auto">
          <a:xfrm>
            <a:off x="0" y="726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Times New Roman" pitchFamily="18" charset="0"/>
                <a:ea typeface="Arial" charset="0"/>
                <a:cs typeface="Times New Roman" pitchFamily="18" charset="0"/>
              </a:rPr>
              <a:t> </a:t>
            </a:r>
            <a:endParaRPr lang="en-US">
              <a:latin typeface="Arial" charset="0"/>
              <a:ea typeface="Arial" charset="0"/>
              <a:cs typeface="Times New Roman" pitchFamily="18" charset="0"/>
            </a:endParaRPr>
          </a:p>
        </p:txBody>
      </p:sp>
      <p:sp>
        <p:nvSpPr>
          <p:cNvPr id="17" name="Rectangle 16"/>
          <p:cNvSpPr/>
          <p:nvPr/>
        </p:nvSpPr>
        <p:spPr>
          <a:xfrm>
            <a:off x="2135188" y="1295400"/>
            <a:ext cx="468312" cy="1143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346700" y="1143000"/>
            <a:ext cx="457200" cy="990600"/>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3975100" y="1295400"/>
            <a:ext cx="762000" cy="1143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6629400" y="1143000"/>
            <a:ext cx="457200" cy="990600"/>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Left-Right Arrow 24"/>
          <p:cNvSpPr/>
          <p:nvPr/>
        </p:nvSpPr>
        <p:spPr>
          <a:xfrm>
            <a:off x="2832100" y="1371600"/>
            <a:ext cx="923925" cy="266700"/>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Left-Right Arrow 25"/>
          <p:cNvSpPr/>
          <p:nvPr/>
        </p:nvSpPr>
        <p:spPr>
          <a:xfrm>
            <a:off x="5867400" y="1562100"/>
            <a:ext cx="628650" cy="266700"/>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7" name="Table 26"/>
          <p:cNvGraphicFramePr>
            <a:graphicFrameLocks noGrp="1"/>
          </p:cNvGraphicFramePr>
          <p:nvPr/>
        </p:nvGraphicFramePr>
        <p:xfrm>
          <a:off x="0" y="4987925"/>
          <a:ext cx="8610600" cy="1752600"/>
        </p:xfrm>
        <a:graphic>
          <a:graphicData uri="http://schemas.openxmlformats.org/drawingml/2006/table">
            <a:tbl>
              <a:tblPr firstRow="1" bandRow="1">
                <a:tableStyleId>{5C22544A-7EE6-4342-B048-85BDC9FD1C3A}</a:tableStyleId>
              </a:tblPr>
              <a:tblGrid>
                <a:gridCol w="1600200"/>
                <a:gridCol w="2525205"/>
                <a:gridCol w="2580195"/>
                <a:gridCol w="1905000"/>
              </a:tblGrid>
              <a:tr h="149199">
                <a:tc>
                  <a:txBody>
                    <a:bodyPr/>
                    <a:lstStyle/>
                    <a:p>
                      <a:endParaRPr lang="en-US" dirty="0"/>
                    </a:p>
                  </a:txBody>
                  <a:tcPr/>
                </a:tc>
                <a:tc>
                  <a:txBody>
                    <a:bodyPr/>
                    <a:lstStyle/>
                    <a:p>
                      <a:r>
                        <a:rPr lang="en-US" dirty="0" smtClean="0"/>
                        <a:t>Passive inductor peaking</a:t>
                      </a:r>
                      <a:endParaRPr lang="en-US" dirty="0"/>
                    </a:p>
                  </a:txBody>
                  <a:tcPr/>
                </a:tc>
                <a:tc>
                  <a:txBody>
                    <a:bodyPr/>
                    <a:lstStyle/>
                    <a:p>
                      <a:r>
                        <a:rPr lang="en-US" dirty="0" smtClean="0"/>
                        <a:t>Active shunt peaking</a:t>
                      </a:r>
                      <a:endParaRPr lang="en-US" dirty="0"/>
                    </a:p>
                  </a:txBody>
                  <a:tcPr/>
                </a:tc>
                <a:tc>
                  <a:txBody>
                    <a:bodyPr/>
                    <a:lstStyle/>
                    <a:p>
                      <a:r>
                        <a:rPr lang="en-US" dirty="0" smtClean="0"/>
                        <a:t>Used in our design</a:t>
                      </a:r>
                      <a:endParaRPr lang="en-US" dirty="0"/>
                    </a:p>
                  </a:txBody>
                  <a:tcPr/>
                </a:tc>
              </a:tr>
              <a:tr h="370840">
                <a:tc>
                  <a:txBody>
                    <a:bodyPr/>
                    <a:lstStyle/>
                    <a:p>
                      <a:r>
                        <a:rPr lang="en-US" dirty="0" smtClean="0"/>
                        <a:t>Performance</a:t>
                      </a:r>
                      <a:endParaRPr lang="en-US" dirty="0"/>
                    </a:p>
                  </a:txBody>
                  <a:tcPr/>
                </a:tc>
                <a:tc>
                  <a:txBody>
                    <a:bodyPr/>
                    <a:lstStyle/>
                    <a:p>
                      <a:r>
                        <a:rPr lang="en-US" dirty="0" smtClean="0">
                          <a:solidFill>
                            <a:srgbClr val="00B050"/>
                          </a:solidFill>
                        </a:rPr>
                        <a:t>Best</a:t>
                      </a:r>
                      <a:endParaRPr lang="en-US" dirty="0">
                        <a:solidFill>
                          <a:srgbClr val="00B050"/>
                        </a:solidFill>
                      </a:endParaRPr>
                    </a:p>
                  </a:txBody>
                  <a:tcPr/>
                </a:tc>
                <a:tc>
                  <a:txBody>
                    <a:bodyPr/>
                    <a:lstStyle/>
                    <a:p>
                      <a:r>
                        <a:rPr lang="en-US" dirty="0" smtClean="0"/>
                        <a:t>Good</a:t>
                      </a:r>
                      <a:endParaRPr lang="en-US" dirty="0"/>
                    </a:p>
                  </a:txBody>
                  <a:tcPr/>
                </a:tc>
                <a:tc>
                  <a:txBody>
                    <a:bodyPr/>
                    <a:lstStyle/>
                    <a:p>
                      <a:r>
                        <a:rPr lang="en-US" dirty="0" smtClean="0">
                          <a:solidFill>
                            <a:schemeClr val="tx1"/>
                          </a:solidFill>
                        </a:rPr>
                        <a:t>Good</a:t>
                      </a:r>
                      <a:endParaRPr lang="en-US" dirty="0">
                        <a:solidFill>
                          <a:schemeClr val="tx1"/>
                        </a:solidFill>
                      </a:endParaRPr>
                    </a:p>
                  </a:txBody>
                  <a:tcPr/>
                </a:tc>
              </a:tr>
              <a:tr h="370840">
                <a:tc>
                  <a:txBody>
                    <a:bodyPr/>
                    <a:lstStyle/>
                    <a:p>
                      <a:r>
                        <a:rPr lang="en-US" dirty="0" smtClean="0"/>
                        <a:t>Area</a:t>
                      </a:r>
                      <a:endParaRPr lang="en-US" dirty="0"/>
                    </a:p>
                  </a:txBody>
                  <a:tcPr/>
                </a:tc>
                <a:tc>
                  <a:txBody>
                    <a:bodyPr/>
                    <a:lstStyle/>
                    <a:p>
                      <a:r>
                        <a:rPr lang="en-US" dirty="0" smtClean="0">
                          <a:solidFill>
                            <a:srgbClr val="FF0000"/>
                          </a:solidFill>
                        </a:rPr>
                        <a:t>Very large</a:t>
                      </a:r>
                      <a:endParaRPr lang="en-US" dirty="0">
                        <a:solidFill>
                          <a:srgbClr val="FF0000"/>
                        </a:solidFill>
                      </a:endParaRPr>
                    </a:p>
                  </a:txBody>
                  <a:tcPr/>
                </a:tc>
                <a:tc>
                  <a:txBody>
                    <a:bodyPr/>
                    <a:lstStyle/>
                    <a:p>
                      <a:r>
                        <a:rPr lang="en-US" dirty="0" smtClean="0">
                          <a:solidFill>
                            <a:srgbClr val="00B050"/>
                          </a:solidFill>
                        </a:rPr>
                        <a:t>Small</a:t>
                      </a:r>
                      <a:endParaRPr lang="en-US" dirty="0">
                        <a:solidFill>
                          <a:srgbClr val="00B050"/>
                        </a:solidFill>
                      </a:endParaRPr>
                    </a:p>
                  </a:txBody>
                  <a:tcPr/>
                </a:tc>
                <a:tc>
                  <a:txBody>
                    <a:bodyPr/>
                    <a:lstStyle/>
                    <a:p>
                      <a:r>
                        <a:rPr lang="en-US" dirty="0" smtClean="0">
                          <a:solidFill>
                            <a:srgbClr val="00B050"/>
                          </a:solidFill>
                        </a:rPr>
                        <a:t>Small</a:t>
                      </a:r>
                      <a:endParaRPr lang="en-US" dirty="0">
                        <a:solidFill>
                          <a:srgbClr val="00B050"/>
                        </a:solidFill>
                      </a:endParaRPr>
                    </a:p>
                  </a:txBody>
                  <a:tcPr/>
                </a:tc>
              </a:tr>
              <a:tr h="370840">
                <a:tc>
                  <a:txBody>
                    <a:bodyPr/>
                    <a:lstStyle/>
                    <a:p>
                      <a:r>
                        <a:rPr lang="en-US" dirty="0" smtClean="0"/>
                        <a:t>Adjustable</a:t>
                      </a:r>
                      <a:endParaRPr lang="en-US"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Content Placeholder 4"/>
          <p:cNvGraphicFramePr>
            <a:graphicFrameLocks noGrp="1" noChangeAspect="1"/>
          </p:cNvGraphicFramePr>
          <p:nvPr>
            <p:ph idx="1"/>
          </p:nvPr>
        </p:nvGraphicFramePr>
        <p:xfrm>
          <a:off x="1933575" y="2492375"/>
          <a:ext cx="6858000" cy="2406650"/>
        </p:xfrm>
        <a:graphic>
          <a:graphicData uri="http://schemas.openxmlformats.org/presentationml/2006/ole">
            <mc:AlternateContent xmlns:mc="http://schemas.openxmlformats.org/markup-compatibility/2006">
              <mc:Choice xmlns:v="urn:schemas-microsoft-com:vml" Requires="v">
                <p:oleObj spid="_x0000_s22551" name="Visio" r:id="rId4" imgW="11950430" imgH="4196481" progId="Visio.Drawing.11">
                  <p:embed/>
                </p:oleObj>
              </mc:Choice>
              <mc:Fallback>
                <p:oleObj name="Visio" r:id="rId4" imgW="11950430" imgH="4196481" progId="Visio.Drawing.11">
                  <p:embed/>
                  <p:pic>
                    <p:nvPicPr>
                      <p:cNvPr id="0" name="Content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2492375"/>
                        <a:ext cx="6858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1" name="Title 1"/>
          <p:cNvSpPr>
            <a:spLocks noGrp="1"/>
          </p:cNvSpPr>
          <p:nvPr>
            <p:ph type="title"/>
          </p:nvPr>
        </p:nvSpPr>
        <p:spPr/>
        <p:txBody>
          <a:bodyPr/>
          <a:lstStyle/>
          <a:p>
            <a:r>
              <a:rPr lang="en-US" smtClean="0"/>
              <a:t>LOCld: </a:t>
            </a:r>
            <a:r>
              <a:rPr lang="en-US" altLang="zh-CN" smtClean="0"/>
              <a:t>Structure details</a:t>
            </a:r>
            <a:endParaRPr lang="en-US" smtClean="0"/>
          </a:p>
        </p:txBody>
      </p:sp>
      <p:sp>
        <p:nvSpPr>
          <p:cNvPr id="7" name="Rectangle 6"/>
          <p:cNvSpPr/>
          <p:nvPr/>
        </p:nvSpPr>
        <p:spPr>
          <a:xfrm>
            <a:off x="2924175" y="2416175"/>
            <a:ext cx="4038600" cy="25908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Line Callout 2 (Border and Accent Bar) 2"/>
          <p:cNvSpPr/>
          <p:nvPr/>
        </p:nvSpPr>
        <p:spPr>
          <a:xfrm flipH="1">
            <a:off x="1219200" y="5483225"/>
            <a:ext cx="2328863" cy="612775"/>
          </a:xfrm>
          <a:prstGeom prst="accentBorderCallout2">
            <a:avLst>
              <a:gd name="adj1" fmla="val 18750"/>
              <a:gd name="adj2" fmla="val -8333"/>
              <a:gd name="adj3" fmla="val 18750"/>
              <a:gd name="adj4" fmla="val -16667"/>
              <a:gd name="adj5" fmla="val -67282"/>
              <a:gd name="adj6" fmla="val -388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1. Six pre-drive stages with active shunt peaking</a:t>
            </a:r>
          </a:p>
        </p:txBody>
      </p:sp>
      <p:sp>
        <p:nvSpPr>
          <p:cNvPr id="8" name="Rectangle 7"/>
          <p:cNvSpPr/>
          <p:nvPr/>
        </p:nvSpPr>
        <p:spPr>
          <a:xfrm>
            <a:off x="7115175" y="2416175"/>
            <a:ext cx="533400" cy="25908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ine Callout 2 (Border and Accent Bar) 8"/>
          <p:cNvSpPr/>
          <p:nvPr/>
        </p:nvSpPr>
        <p:spPr>
          <a:xfrm flipH="1">
            <a:off x="4310063" y="5530850"/>
            <a:ext cx="2366962" cy="560388"/>
          </a:xfrm>
          <a:prstGeom prst="accentBorderCallout2">
            <a:avLst>
              <a:gd name="adj1" fmla="val 18750"/>
              <a:gd name="adj2" fmla="val -8333"/>
              <a:gd name="adj3" fmla="val 18750"/>
              <a:gd name="adj4" fmla="val -16667"/>
              <a:gd name="adj5" fmla="val -92913"/>
              <a:gd name="adj6" fmla="val -3165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2. Differential output stage with 50 </a:t>
            </a:r>
            <a:r>
              <a:rPr lang="en-US" sz="1400" dirty="0">
                <a:solidFill>
                  <a:srgbClr val="000000"/>
                </a:solidFill>
                <a:latin typeface="Times New Roman"/>
                <a:ea typeface="Arial"/>
                <a:cs typeface="Times New Roman"/>
                <a:sym typeface="Symbol"/>
              </a:rPr>
              <a:t></a:t>
            </a:r>
            <a:r>
              <a:rPr lang="en-US" sz="1400" dirty="0">
                <a:solidFill>
                  <a:schemeClr val="tx1"/>
                </a:solidFill>
              </a:rPr>
              <a:t> pull-up</a:t>
            </a:r>
          </a:p>
        </p:txBody>
      </p:sp>
      <p:sp>
        <p:nvSpPr>
          <p:cNvPr id="11" name="Oval 10"/>
          <p:cNvSpPr/>
          <p:nvPr/>
        </p:nvSpPr>
        <p:spPr>
          <a:xfrm>
            <a:off x="7467600" y="4016375"/>
            <a:ext cx="6477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8029575" y="2416175"/>
            <a:ext cx="723900" cy="19431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Line Callout 2 (Border and Accent Bar) 12"/>
          <p:cNvSpPr/>
          <p:nvPr/>
        </p:nvSpPr>
        <p:spPr>
          <a:xfrm flipH="1">
            <a:off x="6078538" y="1046163"/>
            <a:ext cx="1741487" cy="681037"/>
          </a:xfrm>
          <a:prstGeom prst="accentBorderCallout2">
            <a:avLst>
              <a:gd name="adj1" fmla="val 18750"/>
              <a:gd name="adj2" fmla="val -8333"/>
              <a:gd name="adj3" fmla="val 18750"/>
              <a:gd name="adj4" fmla="val -16667"/>
              <a:gd name="adj5" fmla="val 197163"/>
              <a:gd name="adj6" fmla="val -4710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4. AC coupled VCSEL with bias current</a:t>
            </a:r>
          </a:p>
        </p:txBody>
      </p:sp>
      <p:sp>
        <p:nvSpPr>
          <p:cNvPr id="14" name="Oval 13"/>
          <p:cNvSpPr/>
          <p:nvPr/>
        </p:nvSpPr>
        <p:spPr>
          <a:xfrm>
            <a:off x="7648575" y="3238500"/>
            <a:ext cx="622300" cy="4730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981200" y="2552700"/>
            <a:ext cx="498475" cy="4730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1828800" y="3475038"/>
            <a:ext cx="650875" cy="4730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739900" y="3948113"/>
            <a:ext cx="1082675" cy="8826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479675" y="3201988"/>
            <a:ext cx="644525" cy="4714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Line Callout 2 (Border and Accent Bar) 18"/>
          <p:cNvSpPr/>
          <p:nvPr/>
        </p:nvSpPr>
        <p:spPr>
          <a:xfrm>
            <a:off x="8029575" y="5226050"/>
            <a:ext cx="1114425" cy="585788"/>
          </a:xfrm>
          <a:prstGeom prst="accentBorderCallout2">
            <a:avLst>
              <a:gd name="adj1" fmla="val 18750"/>
              <a:gd name="adj2" fmla="val -8333"/>
              <a:gd name="adj3" fmla="val 18750"/>
              <a:gd name="adj4" fmla="val -16667"/>
              <a:gd name="adj5" fmla="val -87282"/>
              <a:gd name="adj6" fmla="val -1953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3. Bias current with control</a:t>
            </a:r>
          </a:p>
        </p:txBody>
      </p:sp>
      <p:sp>
        <p:nvSpPr>
          <p:cNvPr id="20" name="Line Callout 2 (Border and Accent Bar) 19"/>
          <p:cNvSpPr/>
          <p:nvPr/>
        </p:nvSpPr>
        <p:spPr>
          <a:xfrm flipH="1">
            <a:off x="3962400" y="1743075"/>
            <a:ext cx="1863725" cy="684213"/>
          </a:xfrm>
          <a:prstGeom prst="accentBorderCallout2">
            <a:avLst>
              <a:gd name="adj1" fmla="val 18750"/>
              <a:gd name="adj2" fmla="val -8333"/>
              <a:gd name="adj3" fmla="val 18750"/>
              <a:gd name="adj4" fmla="val -16667"/>
              <a:gd name="adj5" fmla="val 218484"/>
              <a:gd name="adj6" fmla="val -10532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5. Differential output, 8 mA max modulation</a:t>
            </a:r>
          </a:p>
        </p:txBody>
      </p:sp>
      <p:sp>
        <p:nvSpPr>
          <p:cNvPr id="21" name="Line Callout 2 (Border and Accent Bar) 20"/>
          <p:cNvSpPr/>
          <p:nvPr/>
        </p:nvSpPr>
        <p:spPr>
          <a:xfrm flipH="1">
            <a:off x="155575" y="1385888"/>
            <a:ext cx="1563688" cy="714375"/>
          </a:xfrm>
          <a:prstGeom prst="accentBorderCallout2">
            <a:avLst>
              <a:gd name="adj1" fmla="val 18750"/>
              <a:gd name="adj2" fmla="val -8333"/>
              <a:gd name="adj3" fmla="val 18750"/>
              <a:gd name="adj4" fmla="val -16667"/>
              <a:gd name="adj5" fmla="val 154780"/>
              <a:gd name="adj6" fmla="val -3780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6. 3.3 V power &amp; peaking strength control</a:t>
            </a:r>
          </a:p>
        </p:txBody>
      </p:sp>
      <p:sp>
        <p:nvSpPr>
          <p:cNvPr id="22" name="Line Callout 2 (Border and Accent Bar) 21"/>
          <p:cNvSpPr/>
          <p:nvPr/>
        </p:nvSpPr>
        <p:spPr>
          <a:xfrm flipH="1">
            <a:off x="0" y="2814638"/>
            <a:ext cx="1565275" cy="712787"/>
          </a:xfrm>
          <a:prstGeom prst="accentBorderCallout2">
            <a:avLst>
              <a:gd name="adj1" fmla="val 18750"/>
              <a:gd name="adj2" fmla="val -8333"/>
              <a:gd name="adj3" fmla="val 18750"/>
              <a:gd name="adj4" fmla="val -16667"/>
              <a:gd name="adj5" fmla="val 52848"/>
              <a:gd name="adj6" fmla="val -5108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7. Input impedance match &amp; common voltage</a:t>
            </a:r>
          </a:p>
        </p:txBody>
      </p:sp>
      <p:sp>
        <p:nvSpPr>
          <p:cNvPr id="23" name="Line Callout 2 (Border and Accent Bar) 22"/>
          <p:cNvSpPr/>
          <p:nvPr/>
        </p:nvSpPr>
        <p:spPr>
          <a:xfrm flipH="1">
            <a:off x="0" y="3802063"/>
            <a:ext cx="1565275" cy="557212"/>
          </a:xfrm>
          <a:prstGeom prst="accentBorderCallout2">
            <a:avLst>
              <a:gd name="adj1" fmla="val 18750"/>
              <a:gd name="adj2" fmla="val -8333"/>
              <a:gd name="adj3" fmla="val 18750"/>
              <a:gd name="adj4" fmla="val -16667"/>
              <a:gd name="adj5" fmla="val -1031"/>
              <a:gd name="adj6" fmla="val -265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8. Input CML, 2 mA minimum</a:t>
            </a:r>
          </a:p>
        </p:txBody>
      </p:sp>
      <p:sp>
        <p:nvSpPr>
          <p:cNvPr id="24" name="Line Callout 2 (Border and Accent Bar) 23"/>
          <p:cNvSpPr/>
          <p:nvPr/>
        </p:nvSpPr>
        <p:spPr>
          <a:xfrm flipH="1">
            <a:off x="52388" y="4791075"/>
            <a:ext cx="1563687" cy="519113"/>
          </a:xfrm>
          <a:prstGeom prst="accentBorderCallout2">
            <a:avLst>
              <a:gd name="adj1" fmla="val 18750"/>
              <a:gd name="adj2" fmla="val -8333"/>
              <a:gd name="adj3" fmla="val 18750"/>
              <a:gd name="adj4" fmla="val -16667"/>
              <a:gd name="adj5" fmla="val -1031"/>
              <a:gd name="adj6" fmla="val -265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9. Tail current reference</a:t>
            </a:r>
          </a:p>
        </p:txBody>
      </p:sp>
      <p:sp>
        <p:nvSpPr>
          <p:cNvPr id="22550" name="Slide Number Placeholder 5"/>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E74D2AB5-1CB6-424F-A39B-906B10E8A149}" type="slidenum">
              <a:rPr lang="zh-CN" altLang="en-US" smtClean="0">
                <a:solidFill>
                  <a:srgbClr val="0F6FC6"/>
                </a:solidFill>
                <a:latin typeface="Constantia" pitchFamily="18" charset="0"/>
              </a:rPr>
              <a:pPr fontAlgn="base">
                <a:spcBef>
                  <a:spcPct val="0"/>
                </a:spcBef>
                <a:spcAft>
                  <a:spcPct val="0"/>
                </a:spcAft>
                <a:defRPr/>
              </a:pPr>
              <a:t>14</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LOCld: simulation</a:t>
            </a:r>
          </a:p>
        </p:txBody>
      </p:sp>
      <p:pic>
        <p:nvPicPr>
          <p:cNvPr id="2355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295400"/>
            <a:ext cx="6375400" cy="4343400"/>
          </a:xfrm>
        </p:spPr>
      </p:pic>
      <p:sp>
        <p:nvSpPr>
          <p:cNvPr id="23556" name="Rectangle 5"/>
          <p:cNvSpPr>
            <a:spLocks noChangeArrowheads="1"/>
          </p:cNvSpPr>
          <p:nvPr/>
        </p:nvSpPr>
        <p:spPr bwMode="auto">
          <a:xfrm>
            <a:off x="6477000" y="1219200"/>
            <a:ext cx="2590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Condition: *</a:t>
            </a:r>
          </a:p>
          <a:p>
            <a:r>
              <a:rPr lang="en-US"/>
              <a:t>Nominal, 27°C, 8Gbps </a:t>
            </a:r>
          </a:p>
          <a:p>
            <a:endParaRPr lang="en-US"/>
          </a:p>
          <a:p>
            <a:r>
              <a:rPr lang="en-US"/>
              <a:t>Dj: 4.1 ps; </a:t>
            </a:r>
          </a:p>
          <a:p>
            <a:r>
              <a:rPr lang="en-US"/>
              <a:t>Eye opening: 7.7 mA; </a:t>
            </a:r>
          </a:p>
          <a:p>
            <a:r>
              <a:rPr lang="en-US"/>
              <a:t>Modulation: 8.7 mA</a:t>
            </a:r>
          </a:p>
          <a:p>
            <a:endParaRPr lang="en-US"/>
          </a:p>
          <a:p>
            <a:r>
              <a:rPr lang="en-US"/>
              <a:t>Power:</a:t>
            </a:r>
          </a:p>
          <a:p>
            <a:r>
              <a:rPr lang="en-US"/>
              <a:t>V33: 172 mW (52.3 mA);</a:t>
            </a:r>
          </a:p>
          <a:p>
            <a:r>
              <a:rPr lang="en-US"/>
              <a:t>V25: 2.7 mW (1.0 mA); </a:t>
            </a:r>
          </a:p>
          <a:p>
            <a:r>
              <a:rPr lang="en-US"/>
              <a:t>VDD (VCSEL): 20.3mW (6.1 mA);</a:t>
            </a:r>
          </a:p>
          <a:p>
            <a:r>
              <a:rPr lang="en-US"/>
              <a:t>Total: 24.4mW/Gbps.</a:t>
            </a:r>
          </a:p>
        </p:txBody>
      </p:sp>
      <p:sp>
        <p:nvSpPr>
          <p:cNvPr id="23557" name="Slide Number Placeholder 2"/>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B4F46530-7E0F-43A2-90D1-7A0F5F0478D1}" type="slidenum">
              <a:rPr lang="zh-CN" altLang="en-US" smtClean="0">
                <a:solidFill>
                  <a:srgbClr val="0F6FC6"/>
                </a:solidFill>
                <a:latin typeface="Constantia" pitchFamily="18" charset="0"/>
              </a:rPr>
              <a:pPr fontAlgn="base">
                <a:spcBef>
                  <a:spcPct val="0"/>
                </a:spcBef>
                <a:spcAft>
                  <a:spcPct val="0"/>
                </a:spcAft>
                <a:defRPr/>
              </a:pPr>
              <a:t>15</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TEMP\peaking\Corner=slowNfastPslowO,T=85C,vpka=2.45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746125"/>
            <a:ext cx="258921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p:txBody>
          <a:bodyPr/>
          <a:lstStyle/>
          <a:p>
            <a:r>
              <a:rPr lang="en-US" smtClean="0"/>
              <a:t>Peaking strength</a:t>
            </a:r>
          </a:p>
        </p:txBody>
      </p:sp>
      <p:pic>
        <p:nvPicPr>
          <p:cNvPr id="24580" name="Picture 3" descr="D:\TEMP\peaking\Corner=slowNfastPslowO,T=85C,vpka=1.60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76288"/>
            <a:ext cx="2551113"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D:\TEMP\peaking\Corner=slowNfastPslowO,T=85C,vpka=1.90V.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776288"/>
            <a:ext cx="2551113"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 descr="Corner=slowNfastPslowO,T=85C,vpk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719138"/>
            <a:ext cx="26670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4800600" y="2895600"/>
            <a:ext cx="9906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800600" y="3132138"/>
            <a:ext cx="0" cy="25288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67400" y="2482850"/>
            <a:ext cx="2362200" cy="10223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867400" y="3132138"/>
            <a:ext cx="0" cy="25288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78088" y="2860675"/>
            <a:ext cx="627062" cy="644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148013" y="3132138"/>
            <a:ext cx="0" cy="25288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62000" y="2581275"/>
            <a:ext cx="533400" cy="923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295400" y="3132138"/>
            <a:ext cx="0" cy="25431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591" name="Slide Number Placeholder 5"/>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26235A0D-C42F-49E0-81BD-A0EB164EE674}" type="slidenum">
              <a:rPr lang="zh-CN" altLang="en-US" smtClean="0">
                <a:solidFill>
                  <a:srgbClr val="0F6FC6"/>
                </a:solidFill>
                <a:latin typeface="Constantia" pitchFamily="18" charset="0"/>
              </a:rPr>
              <a:pPr fontAlgn="base">
                <a:spcBef>
                  <a:spcPct val="0"/>
                </a:spcBef>
                <a:spcAft>
                  <a:spcPct val="0"/>
                </a:spcAft>
                <a:defRPr/>
              </a:pPr>
              <a:t>16</a:t>
            </a:fld>
            <a:endParaRPr lang="zh-CN" altLang="en-US" smtClean="0">
              <a:solidFill>
                <a:srgbClr val="0F6FC6"/>
              </a:solidFill>
              <a:latin typeface="Constantia" pitchFamily="18" charset="0"/>
            </a:endParaRPr>
          </a:p>
        </p:txBody>
      </p:sp>
      <p:graphicFrame>
        <p:nvGraphicFramePr>
          <p:cNvPr id="24592" name="Chart 22"/>
          <p:cNvGraphicFramePr>
            <a:graphicFrameLocks/>
          </p:cNvGraphicFramePr>
          <p:nvPr/>
        </p:nvGraphicFramePr>
        <p:xfrm>
          <a:off x="330200" y="2562225"/>
          <a:ext cx="8255000" cy="4087813"/>
        </p:xfrm>
        <a:graphic>
          <a:graphicData uri="http://schemas.openxmlformats.org/presentationml/2006/ole">
            <mc:AlternateContent xmlns:mc="http://schemas.openxmlformats.org/markup-compatibility/2006">
              <mc:Choice xmlns:v="urn:schemas-microsoft-com:vml" Requires="v">
                <p:oleObj spid="_x0000_s24593" r:id="rId9" imgW="8254699" imgH="4090771" progId="Excel.Chart.8">
                  <p:embed/>
                </p:oleObj>
              </mc:Choice>
              <mc:Fallback>
                <p:oleObj r:id="rId9" imgW="8254699" imgH="4090771" progId="Excel.Chart.8">
                  <p:embed/>
                  <p:pic>
                    <p:nvPicPr>
                      <p:cNvPr id="0" name="Chart 2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00" y="2562225"/>
                        <a:ext cx="82550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smtClean="0"/>
              <a:t>On chip electrical tests</a:t>
            </a:r>
          </a:p>
        </p:txBody>
      </p:sp>
      <p:sp>
        <p:nvSpPr>
          <p:cNvPr id="25603" name="Slide Number Placeholder 3"/>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4415C614-66EE-402B-9DA0-A0ECDF0777C4}" type="slidenum">
              <a:rPr lang="zh-CN" altLang="en-US" smtClean="0">
                <a:solidFill>
                  <a:srgbClr val="0F6FC6"/>
                </a:solidFill>
                <a:latin typeface="Constantia" pitchFamily="18" charset="0"/>
              </a:rPr>
              <a:pPr fontAlgn="base">
                <a:spcBef>
                  <a:spcPct val="0"/>
                </a:spcBef>
                <a:spcAft>
                  <a:spcPct val="0"/>
                </a:spcAft>
                <a:defRPr/>
              </a:pPr>
              <a:t>17</a:t>
            </a:fld>
            <a:endParaRPr lang="zh-CN" altLang="en-US" smtClean="0">
              <a:solidFill>
                <a:srgbClr val="0F6FC6"/>
              </a:solidFill>
              <a:latin typeface="Constantia" pitchFamily="18" charset="0"/>
            </a:endParaRPr>
          </a:p>
        </p:txBody>
      </p:sp>
      <p:sp>
        <p:nvSpPr>
          <p:cNvPr id="3" name="Content Placeholder 2"/>
          <p:cNvSpPr>
            <a:spLocks noGrp="1"/>
          </p:cNvSpPr>
          <p:nvPr>
            <p:ph idx="1"/>
          </p:nvPr>
        </p:nvSpPr>
        <p:spPr>
          <a:xfrm>
            <a:off x="457200" y="1125538"/>
            <a:ext cx="8229600" cy="3217862"/>
          </a:xfrm>
        </p:spPr>
        <p:txBody>
          <a:bodyPr/>
          <a:lstStyle/>
          <a:p>
            <a:r>
              <a:rPr lang="en-US" dirty="0" smtClean="0"/>
              <a:t>Input:</a:t>
            </a:r>
          </a:p>
          <a:p>
            <a:pPr lvl="1"/>
            <a:r>
              <a:rPr lang="en-US" dirty="0" smtClean="0"/>
              <a:t>200 mV differential 8-Gbps PRBS-7 pattern</a:t>
            </a:r>
          </a:p>
          <a:p>
            <a:pPr lvl="1"/>
            <a:r>
              <a:rPr lang="en-US" dirty="0" smtClean="0"/>
              <a:t>AC coupled to the test PCB</a:t>
            </a:r>
          </a:p>
          <a:p>
            <a:r>
              <a:rPr lang="en-US" dirty="0" smtClean="0"/>
              <a:t>Output:</a:t>
            </a:r>
          </a:p>
          <a:p>
            <a:pPr lvl="1"/>
            <a:r>
              <a:rPr lang="en-US" dirty="0" smtClean="0"/>
              <a:t>Current</a:t>
            </a:r>
          </a:p>
          <a:p>
            <a:pPr lvl="1"/>
            <a:r>
              <a:rPr lang="en-US" dirty="0" smtClean="0"/>
              <a:t>AC coupled to sampling oscilloscope</a:t>
            </a:r>
          </a:p>
        </p:txBody>
      </p:sp>
      <p:graphicFrame>
        <p:nvGraphicFramePr>
          <p:cNvPr id="25605" name="Object 5"/>
          <p:cNvGraphicFramePr>
            <a:graphicFrameLocks noGrp="1" noChangeAspect="1"/>
          </p:cNvGraphicFramePr>
          <p:nvPr/>
        </p:nvGraphicFramePr>
        <p:xfrm>
          <a:off x="457200" y="4484688"/>
          <a:ext cx="8229600" cy="1916112"/>
        </p:xfrm>
        <a:graphic>
          <a:graphicData uri="http://schemas.openxmlformats.org/presentationml/2006/ole">
            <mc:AlternateContent xmlns:mc="http://schemas.openxmlformats.org/markup-compatibility/2006">
              <mc:Choice xmlns:v="urn:schemas-microsoft-com:vml" Requires="v">
                <p:oleObj spid="_x0000_s25606" name="Visio" r:id="rId3" imgW="4746287" imgH="1105529" progId="Visio.Drawing.11">
                  <p:embed/>
                </p:oleObj>
              </mc:Choice>
              <mc:Fallback>
                <p:oleObj name="Visio" r:id="rId3" imgW="4746287" imgH="1105529" progId="Visio.Drawing.11">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84688"/>
                        <a:ext cx="82296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smtClean="0"/>
              <a:t>Electrical test eye diagram and jitter</a:t>
            </a:r>
          </a:p>
        </p:txBody>
      </p:sp>
      <p:sp>
        <p:nvSpPr>
          <p:cNvPr id="26627" name="Slide Number Placeholder 1"/>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FAD7AD0C-B531-45A0-8201-39E4F60C931F}" type="slidenum">
              <a:rPr lang="zh-CN" altLang="en-US" smtClean="0">
                <a:solidFill>
                  <a:srgbClr val="0F6FC6"/>
                </a:solidFill>
                <a:latin typeface="Constantia" pitchFamily="18" charset="0"/>
              </a:rPr>
              <a:pPr fontAlgn="base">
                <a:spcBef>
                  <a:spcPct val="0"/>
                </a:spcBef>
                <a:spcAft>
                  <a:spcPct val="0"/>
                </a:spcAft>
                <a:defRPr/>
              </a:pPr>
              <a:t>18</a:t>
            </a:fld>
            <a:endParaRPr lang="zh-CN" altLang="en-US" smtClean="0">
              <a:solidFill>
                <a:srgbClr val="0F6FC6"/>
              </a:solidFill>
              <a:latin typeface="Constantia" pitchFamily="18" charset="0"/>
            </a:endParaRPr>
          </a:p>
        </p:txBody>
      </p:sp>
      <p:pic>
        <p:nvPicPr>
          <p:cNvPr id="2662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23125" y="838200"/>
            <a:ext cx="7406475" cy="5064177"/>
          </a:xfrm>
        </p:spPr>
      </p:pic>
      <p:sp>
        <p:nvSpPr>
          <p:cNvPr id="2" name="Rectangle 1"/>
          <p:cNvSpPr/>
          <p:nvPr/>
        </p:nvSpPr>
        <p:spPr>
          <a:xfrm>
            <a:off x="533400" y="5899666"/>
            <a:ext cx="7620000" cy="369332"/>
          </a:xfrm>
          <a:prstGeom prst="rect">
            <a:avLst/>
          </a:prstGeom>
        </p:spPr>
        <p:txBody>
          <a:bodyPr wrap="square">
            <a:spAutoFit/>
          </a:bodyPr>
          <a:lstStyle/>
          <a:p>
            <a:r>
              <a:rPr lang="en-US" dirty="0" smtClean="0"/>
              <a:t>Eye and Jitter w/ 200 mV differential 8-Gbps PRBS-7 pattern input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842000" y="4251325"/>
            <a:ext cx="328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itchFamily="34" charset="-122"/>
                <a:ea typeface="微软雅黑" pitchFamily="34" charset="-122"/>
              </a:defRPr>
            </a:lvl1pPr>
            <a:lvl2pPr marL="742950" indent="-285750" eaLnBrk="0" hangingPunct="0">
              <a:defRPr>
                <a:solidFill>
                  <a:schemeClr val="tx1"/>
                </a:solidFill>
                <a:latin typeface="微软雅黑" pitchFamily="34" charset="-122"/>
                <a:ea typeface="微软雅黑" pitchFamily="34" charset="-122"/>
              </a:defRPr>
            </a:lvl2pPr>
            <a:lvl3pPr marL="1143000" indent="-228600" eaLnBrk="0" hangingPunct="0">
              <a:defRPr>
                <a:solidFill>
                  <a:schemeClr val="tx1"/>
                </a:solidFill>
                <a:latin typeface="微软雅黑" pitchFamily="34" charset="-122"/>
                <a:ea typeface="微软雅黑" pitchFamily="34" charset="-122"/>
              </a:defRPr>
            </a:lvl3pPr>
            <a:lvl4pPr marL="1600200" indent="-228600" eaLnBrk="0" hangingPunct="0">
              <a:defRPr>
                <a:solidFill>
                  <a:schemeClr val="tx1"/>
                </a:solidFill>
                <a:latin typeface="微软雅黑" pitchFamily="34" charset="-122"/>
                <a:ea typeface="微软雅黑" pitchFamily="34" charset="-122"/>
              </a:defRPr>
            </a:lvl4pPr>
            <a:lvl5pPr marL="2057400" indent="-228600" eaLnBrk="0" hangingPunct="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eaLnBrk="1" hangingPunct="1"/>
            <a:r>
              <a:rPr lang="en-US"/>
              <a:t>Above: 5 Gbps with </a:t>
            </a:r>
          </a:p>
          <a:p>
            <a:pPr eaLnBrk="1" hangingPunct="1"/>
            <a:r>
              <a:rPr lang="en-US"/>
              <a:t>4.25 Gbps Eye mask</a:t>
            </a:r>
          </a:p>
        </p:txBody>
      </p:sp>
      <p:sp>
        <p:nvSpPr>
          <p:cNvPr id="7" name="TextBox 6"/>
          <p:cNvSpPr txBox="1">
            <a:spLocks noChangeArrowheads="1"/>
          </p:cNvSpPr>
          <p:nvPr/>
        </p:nvSpPr>
        <p:spPr bwMode="auto">
          <a:xfrm>
            <a:off x="5842000" y="5275263"/>
            <a:ext cx="3225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itchFamily="34" charset="-122"/>
                <a:ea typeface="微软雅黑" pitchFamily="34" charset="-122"/>
              </a:defRPr>
            </a:lvl1pPr>
            <a:lvl2pPr marL="742950" indent="-285750" eaLnBrk="0" hangingPunct="0">
              <a:defRPr>
                <a:solidFill>
                  <a:schemeClr val="tx1"/>
                </a:solidFill>
                <a:latin typeface="微软雅黑" pitchFamily="34" charset="-122"/>
                <a:ea typeface="微软雅黑" pitchFamily="34" charset="-122"/>
              </a:defRPr>
            </a:lvl2pPr>
            <a:lvl3pPr marL="1143000" indent="-228600" eaLnBrk="0" hangingPunct="0">
              <a:defRPr>
                <a:solidFill>
                  <a:schemeClr val="tx1"/>
                </a:solidFill>
                <a:latin typeface="微软雅黑" pitchFamily="34" charset="-122"/>
                <a:ea typeface="微软雅黑" pitchFamily="34" charset="-122"/>
              </a:defRPr>
            </a:lvl3pPr>
            <a:lvl4pPr marL="1600200" indent="-228600" eaLnBrk="0" hangingPunct="0">
              <a:defRPr>
                <a:solidFill>
                  <a:schemeClr val="tx1"/>
                </a:solidFill>
                <a:latin typeface="微软雅黑" pitchFamily="34" charset="-122"/>
                <a:ea typeface="微软雅黑" pitchFamily="34" charset="-122"/>
              </a:defRPr>
            </a:lvl4pPr>
            <a:lvl5pPr marL="2057400" indent="-228600" eaLnBrk="0" hangingPunct="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eaLnBrk="1" hangingPunct="1"/>
            <a:r>
              <a:rPr lang="en-US"/>
              <a:t>Left: 8 Gbps with </a:t>
            </a:r>
          </a:p>
          <a:p>
            <a:pPr eaLnBrk="1" hangingPunct="1"/>
            <a:r>
              <a:rPr lang="en-US"/>
              <a:t>4.25 Gbps Eye mask</a:t>
            </a:r>
          </a:p>
          <a:p>
            <a:pPr eaLnBrk="1" hangingPunct="1"/>
            <a:endParaRPr lang="en-US"/>
          </a:p>
          <a:p>
            <a:pPr eaLnBrk="1" hangingPunct="1"/>
            <a:r>
              <a:rPr lang="en-US"/>
              <a:t>No hit in 3 mask areas with 3000 waveforms.</a:t>
            </a:r>
          </a:p>
        </p:txBody>
      </p:sp>
      <p:sp>
        <p:nvSpPr>
          <p:cNvPr id="27652" name="Title 3"/>
          <p:cNvSpPr>
            <a:spLocks noGrp="1"/>
          </p:cNvSpPr>
          <p:nvPr>
            <p:ph type="title"/>
          </p:nvPr>
        </p:nvSpPr>
        <p:spPr/>
        <p:txBody>
          <a:bodyPr/>
          <a:lstStyle/>
          <a:p>
            <a:r>
              <a:rPr lang="en-US" smtClean="0"/>
              <a:t>Optical test</a:t>
            </a:r>
          </a:p>
        </p:txBody>
      </p:sp>
      <p:sp>
        <p:nvSpPr>
          <p:cNvPr id="27653" name="Slide Number Placeholder 2"/>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422C9CE3-5964-4384-9140-2D8DF7245FEC}" type="slidenum">
              <a:rPr lang="zh-CN" altLang="en-US" smtClean="0">
                <a:solidFill>
                  <a:srgbClr val="0F6FC6"/>
                </a:solidFill>
                <a:latin typeface="Constantia" pitchFamily="18" charset="0"/>
              </a:rPr>
              <a:pPr fontAlgn="base">
                <a:spcBef>
                  <a:spcPct val="0"/>
                </a:spcBef>
                <a:spcAft>
                  <a:spcPct val="0"/>
                </a:spcAft>
                <a:defRPr/>
              </a:pPr>
              <a:t>19</a:t>
            </a:fld>
            <a:endParaRPr lang="zh-CN" altLang="en-US" smtClean="0">
              <a:solidFill>
                <a:srgbClr val="0F6FC6"/>
              </a:solidFill>
              <a:latin typeface="Constantia" pitchFamily="18" charset="0"/>
            </a:endParaRPr>
          </a:p>
        </p:txBody>
      </p:sp>
      <p:pic>
        <p:nvPicPr>
          <p:cNvPr id="29698" name="Picture 2" descr="D:\Documents\Dropbox\RM22\Test LOC\LOCld1\Board2_optical_wirebond\200mVinput_220peak_5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D:\Documents\Dropbox\RM22\Test LOC\LOCld1\Board2_optical_wirebond\200mVinput_220peak_8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6500"/>
            <a:ext cx="5842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4622800" y="5380038"/>
            <a:ext cx="1219200" cy="13716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Oval 11"/>
          <p:cNvSpPr/>
          <p:nvPr/>
        </p:nvSpPr>
        <p:spPr>
          <a:xfrm>
            <a:off x="7905750" y="2819400"/>
            <a:ext cx="1219200" cy="13716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Rectangle 4"/>
          <p:cNvSpPr>
            <a:spLocks noChangeArrowheads="1"/>
          </p:cNvSpPr>
          <p:nvPr/>
        </p:nvSpPr>
        <p:spPr bwMode="auto">
          <a:xfrm>
            <a:off x="50800" y="1219200"/>
            <a:ext cx="337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Our design has margins from the eye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1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Outlines</a:t>
            </a:r>
          </a:p>
        </p:txBody>
      </p:sp>
      <p:sp>
        <p:nvSpPr>
          <p:cNvPr id="12291" name="Content Placeholder 2"/>
          <p:cNvSpPr>
            <a:spLocks noGrp="1"/>
          </p:cNvSpPr>
          <p:nvPr>
            <p:ph idx="1"/>
          </p:nvPr>
        </p:nvSpPr>
        <p:spPr/>
        <p:txBody>
          <a:bodyPr/>
          <a:lstStyle/>
          <a:p>
            <a:r>
              <a:rPr lang="en-US" smtClean="0"/>
              <a:t>ATLAS and radiation</a:t>
            </a:r>
          </a:p>
          <a:p>
            <a:r>
              <a:rPr lang="sv-SE" smtClean="0"/>
              <a:t>VCSEL driver in optical links</a:t>
            </a:r>
          </a:p>
          <a:p>
            <a:pPr lvl="1"/>
            <a:r>
              <a:rPr lang="en-US" smtClean="0"/>
              <a:t>Oops, we got company: GBLD</a:t>
            </a:r>
          </a:p>
          <a:p>
            <a:r>
              <a:rPr lang="en-US" smtClean="0"/>
              <a:t>LOCld --  The fastest VCSEL driver in ATLAS</a:t>
            </a:r>
          </a:p>
          <a:p>
            <a:pPr lvl="1"/>
            <a:r>
              <a:rPr lang="en-US" smtClean="0"/>
              <a:t>Challenges and targets</a:t>
            </a:r>
          </a:p>
          <a:p>
            <a:pPr lvl="1"/>
            <a:r>
              <a:rPr lang="en-US" smtClean="0"/>
              <a:t>Designs &amp;Simulations</a:t>
            </a:r>
          </a:p>
          <a:p>
            <a:pPr lvl="1"/>
            <a:r>
              <a:rPr lang="en-US" smtClean="0"/>
              <a:t>Tests</a:t>
            </a:r>
          </a:p>
          <a:p>
            <a:r>
              <a:rPr lang="en-US" smtClean="0"/>
              <a:t>Summary / Q &amp; A</a:t>
            </a:r>
          </a:p>
          <a:p>
            <a:endParaRPr lang="en-US" smtClean="0"/>
          </a:p>
          <a:p>
            <a:endParaRPr lang="en-US" smtClean="0"/>
          </a:p>
        </p:txBody>
      </p:sp>
      <p:sp>
        <p:nvSpPr>
          <p:cNvPr id="12292" name="Slide Number Placeholder 4"/>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46C01334-7FF2-48D3-A4BA-D085168F5B5E}" type="slidenum">
              <a:rPr lang="zh-CN" altLang="en-US" smtClean="0">
                <a:solidFill>
                  <a:srgbClr val="0F6FC6"/>
                </a:solidFill>
                <a:latin typeface="Constantia" pitchFamily="18" charset="0"/>
              </a:rPr>
              <a:pPr fontAlgn="base">
                <a:spcBef>
                  <a:spcPct val="0"/>
                </a:spcBef>
                <a:spcAft>
                  <a:spcPct val="0"/>
                </a:spcAft>
                <a:defRPr/>
              </a:pPr>
              <a:t>2</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1698625"/>
            <a:ext cx="48101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63"/>
            <a:ext cx="4933950"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457200"/>
            <a:ext cx="4191000" cy="39624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16389" name="TextBox 4"/>
          <p:cNvSpPr txBox="1">
            <a:spLocks noChangeArrowheads="1"/>
          </p:cNvSpPr>
          <p:nvPr/>
        </p:nvSpPr>
        <p:spPr bwMode="auto">
          <a:xfrm>
            <a:off x="1524000" y="2254250"/>
            <a:ext cx="235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itchFamily="34" charset="-122"/>
                <a:ea typeface="微软雅黑" pitchFamily="34" charset="-122"/>
              </a:defRPr>
            </a:lvl1pPr>
            <a:lvl2pPr marL="742950" indent="-285750" eaLnBrk="0" hangingPunct="0">
              <a:defRPr>
                <a:solidFill>
                  <a:schemeClr val="tx1"/>
                </a:solidFill>
                <a:latin typeface="微软雅黑" pitchFamily="34" charset="-122"/>
                <a:ea typeface="微软雅黑" pitchFamily="34" charset="-122"/>
              </a:defRPr>
            </a:lvl2pPr>
            <a:lvl3pPr marL="1143000" indent="-228600" eaLnBrk="0" hangingPunct="0">
              <a:defRPr>
                <a:solidFill>
                  <a:schemeClr val="tx1"/>
                </a:solidFill>
                <a:latin typeface="微软雅黑" pitchFamily="34" charset="-122"/>
                <a:ea typeface="微软雅黑" pitchFamily="34" charset="-122"/>
              </a:defRPr>
            </a:lvl3pPr>
            <a:lvl4pPr marL="1600200" indent="-228600" eaLnBrk="0" hangingPunct="0">
              <a:defRPr>
                <a:solidFill>
                  <a:schemeClr val="tx1"/>
                </a:solidFill>
                <a:latin typeface="微软雅黑" pitchFamily="34" charset="-122"/>
                <a:ea typeface="微软雅黑" pitchFamily="34" charset="-122"/>
              </a:defRPr>
            </a:lvl4pPr>
            <a:lvl5pPr marL="2057400" indent="-228600" eaLnBrk="0" hangingPunct="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eaLnBrk="1" hangingPunct="1"/>
            <a:r>
              <a:rPr lang="en-US" altLang="zh-CN" b="1">
                <a:solidFill>
                  <a:schemeClr val="bg1"/>
                </a:solidFill>
                <a:latin typeface="Arial" charset="0"/>
                <a:ea typeface="宋体" pitchFamily="2" charset="-122"/>
              </a:rPr>
              <a:t>Bit error ratio tester</a:t>
            </a:r>
            <a:endParaRPr lang="en-US" b="1">
              <a:solidFill>
                <a:schemeClr val="bg1"/>
              </a:solidFill>
              <a:latin typeface="Arial" charset="0"/>
              <a:ea typeface="宋体" pitchFamily="2" charset="-122"/>
            </a:endParaRPr>
          </a:p>
        </p:txBody>
      </p:sp>
      <p:sp>
        <p:nvSpPr>
          <p:cNvPr id="6" name="Oval 5"/>
          <p:cNvSpPr/>
          <p:nvPr/>
        </p:nvSpPr>
        <p:spPr>
          <a:xfrm>
            <a:off x="50800" y="5181600"/>
            <a:ext cx="1752600" cy="1343025"/>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16391" name="TextBox 6"/>
          <p:cNvSpPr txBox="1">
            <a:spLocks noChangeArrowheads="1"/>
          </p:cNvSpPr>
          <p:nvPr/>
        </p:nvSpPr>
        <p:spPr bwMode="auto">
          <a:xfrm>
            <a:off x="733425" y="633888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itchFamily="34" charset="-122"/>
                <a:ea typeface="微软雅黑" pitchFamily="34" charset="-122"/>
              </a:defRPr>
            </a:lvl1pPr>
            <a:lvl2pPr marL="742950" indent="-285750" eaLnBrk="0" hangingPunct="0">
              <a:defRPr>
                <a:solidFill>
                  <a:schemeClr val="tx1"/>
                </a:solidFill>
                <a:latin typeface="微软雅黑" pitchFamily="34" charset="-122"/>
                <a:ea typeface="微软雅黑" pitchFamily="34" charset="-122"/>
              </a:defRPr>
            </a:lvl2pPr>
            <a:lvl3pPr marL="1143000" indent="-228600" eaLnBrk="0" hangingPunct="0">
              <a:defRPr>
                <a:solidFill>
                  <a:schemeClr val="tx1"/>
                </a:solidFill>
                <a:latin typeface="微软雅黑" pitchFamily="34" charset="-122"/>
                <a:ea typeface="微软雅黑" pitchFamily="34" charset="-122"/>
              </a:defRPr>
            </a:lvl3pPr>
            <a:lvl4pPr marL="1600200" indent="-228600" eaLnBrk="0" hangingPunct="0">
              <a:defRPr>
                <a:solidFill>
                  <a:schemeClr val="tx1"/>
                </a:solidFill>
                <a:latin typeface="微软雅黑" pitchFamily="34" charset="-122"/>
                <a:ea typeface="微软雅黑" pitchFamily="34" charset="-122"/>
              </a:defRPr>
            </a:lvl4pPr>
            <a:lvl5pPr marL="2057400" indent="-228600" eaLnBrk="0" hangingPunct="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eaLnBrk="1" hangingPunct="1"/>
            <a:r>
              <a:rPr lang="en-US" altLang="zh-CN" b="1">
                <a:solidFill>
                  <a:schemeClr val="bg1"/>
                </a:solidFill>
                <a:latin typeface="Arial" charset="0"/>
                <a:ea typeface="宋体" pitchFamily="2" charset="-122"/>
              </a:rPr>
              <a:t>Receiver</a:t>
            </a:r>
            <a:endParaRPr lang="en-US" b="1">
              <a:solidFill>
                <a:schemeClr val="bg1"/>
              </a:solidFill>
              <a:latin typeface="Arial" charset="0"/>
              <a:ea typeface="宋体" pitchFamily="2" charset="-122"/>
            </a:endParaRPr>
          </a:p>
        </p:txBody>
      </p:sp>
      <p:sp>
        <p:nvSpPr>
          <p:cNvPr id="8" name="Flowchart: Alternate Process 7"/>
          <p:cNvSpPr/>
          <p:nvPr/>
        </p:nvSpPr>
        <p:spPr>
          <a:xfrm>
            <a:off x="6959600" y="3324225"/>
            <a:ext cx="1054100" cy="1981200"/>
          </a:xfrm>
          <a:prstGeom prst="flowChartAlternateProcess">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16393" name="TextBox 8"/>
          <p:cNvSpPr txBox="1">
            <a:spLocks noChangeArrowheads="1"/>
          </p:cNvSpPr>
          <p:nvPr/>
        </p:nvSpPr>
        <p:spPr bwMode="auto">
          <a:xfrm>
            <a:off x="7050088" y="5346700"/>
            <a:ext cx="93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itchFamily="34" charset="-122"/>
                <a:ea typeface="微软雅黑" pitchFamily="34" charset="-122"/>
              </a:defRPr>
            </a:lvl1pPr>
            <a:lvl2pPr marL="742950" indent="-285750" eaLnBrk="0" hangingPunct="0">
              <a:defRPr>
                <a:solidFill>
                  <a:schemeClr val="tx1"/>
                </a:solidFill>
                <a:latin typeface="微软雅黑" pitchFamily="34" charset="-122"/>
                <a:ea typeface="微软雅黑" pitchFamily="34" charset="-122"/>
              </a:defRPr>
            </a:lvl2pPr>
            <a:lvl3pPr marL="1143000" indent="-228600" eaLnBrk="0" hangingPunct="0">
              <a:defRPr>
                <a:solidFill>
                  <a:schemeClr val="tx1"/>
                </a:solidFill>
                <a:latin typeface="微软雅黑" pitchFamily="34" charset="-122"/>
                <a:ea typeface="微软雅黑" pitchFamily="34" charset="-122"/>
              </a:defRPr>
            </a:lvl3pPr>
            <a:lvl4pPr marL="1600200" indent="-228600" eaLnBrk="0" hangingPunct="0">
              <a:defRPr>
                <a:solidFill>
                  <a:schemeClr val="tx1"/>
                </a:solidFill>
                <a:latin typeface="微软雅黑" pitchFamily="34" charset="-122"/>
                <a:ea typeface="微软雅黑" pitchFamily="34" charset="-122"/>
              </a:defRPr>
            </a:lvl4pPr>
            <a:lvl5pPr marL="2057400" indent="-228600" eaLnBrk="0" hangingPunct="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eaLnBrk="1" hangingPunct="1"/>
            <a:r>
              <a:rPr lang="en-US">
                <a:latin typeface="Arial" charset="0"/>
                <a:ea typeface="宋体" pitchFamily="2" charset="-122"/>
              </a:rPr>
              <a:t>VCSEL</a:t>
            </a:r>
          </a:p>
        </p:txBody>
      </p:sp>
      <p:sp>
        <p:nvSpPr>
          <p:cNvPr id="10" name="Oval 9"/>
          <p:cNvSpPr/>
          <p:nvPr/>
        </p:nvSpPr>
        <p:spPr>
          <a:xfrm>
            <a:off x="7131050" y="2868613"/>
            <a:ext cx="588963" cy="588962"/>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11" name="Line Callout 1 (Border and Accent Bar) 10"/>
          <p:cNvSpPr/>
          <p:nvPr/>
        </p:nvSpPr>
        <p:spPr>
          <a:xfrm flipH="1">
            <a:off x="5105400" y="1066800"/>
            <a:ext cx="1481138" cy="481013"/>
          </a:xfrm>
          <a:prstGeom prst="accentBorderCallout1">
            <a:avLst>
              <a:gd name="adj1" fmla="val 18750"/>
              <a:gd name="adj2" fmla="val -8333"/>
              <a:gd name="adj3" fmla="val 392492"/>
              <a:gd name="adj4" fmla="val -5453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2"/>
                </a:solidFill>
              </a:rPr>
              <a:t>LOCld Chip</a:t>
            </a:r>
          </a:p>
        </p:txBody>
      </p:sp>
      <p:sp>
        <p:nvSpPr>
          <p:cNvPr id="12" name="Oval Callout 11"/>
          <p:cNvSpPr/>
          <p:nvPr/>
        </p:nvSpPr>
        <p:spPr>
          <a:xfrm>
            <a:off x="6116638" y="2119313"/>
            <a:ext cx="2617787" cy="2087562"/>
          </a:xfrm>
          <a:prstGeom prst="wedgeEllipseCallout">
            <a:avLst>
              <a:gd name="adj1" fmla="val -113104"/>
              <a:gd name="adj2" fmla="val 116920"/>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28685" name="Title 2"/>
          <p:cNvSpPr>
            <a:spLocks noGrp="1"/>
          </p:cNvSpPr>
          <p:nvPr>
            <p:ph type="title"/>
          </p:nvPr>
        </p:nvSpPr>
        <p:spPr/>
        <p:txBody>
          <a:bodyPr/>
          <a:lstStyle/>
          <a:p>
            <a:r>
              <a:rPr lang="en-US" smtClean="0"/>
              <a:t>LOCld optical Bit Error Rat</a:t>
            </a:r>
            <a:r>
              <a:rPr lang="en-US" altLang="zh-CN" smtClean="0"/>
              <a:t>io</a:t>
            </a:r>
            <a:r>
              <a:rPr lang="en-US" smtClean="0"/>
              <a:t> Test</a:t>
            </a:r>
          </a:p>
        </p:txBody>
      </p:sp>
      <p:sp>
        <p:nvSpPr>
          <p:cNvPr id="28686" name="Slide Number Placeholder 1"/>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375061E1-51E1-46D8-8CBD-FCE859CCA3F5}" type="slidenum">
              <a:rPr lang="zh-CN" altLang="en-US" smtClean="0">
                <a:solidFill>
                  <a:srgbClr val="0F6FC6"/>
                </a:solidFill>
                <a:latin typeface="Constantia" pitchFamily="18" charset="0"/>
              </a:rPr>
              <a:pPr fontAlgn="base">
                <a:spcBef>
                  <a:spcPct val="0"/>
                </a:spcBef>
                <a:spcAft>
                  <a:spcPct val="0"/>
                </a:spcAft>
                <a:defRPr/>
              </a:pPr>
              <a:t>20</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389" grpId="0"/>
      <p:bldP spid="6" grpId="0" animBg="1"/>
      <p:bldP spid="16391" grpId="0"/>
      <p:bldP spid="8" grpId="0" animBg="1"/>
      <p:bldP spid="16393" grpId="0"/>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Optical Bit Error Rat</a:t>
            </a:r>
            <a:r>
              <a:rPr lang="en-US" altLang="zh-CN" smtClean="0"/>
              <a:t>io</a:t>
            </a:r>
            <a:r>
              <a:rPr lang="en-US" smtClean="0"/>
              <a:t> Test (10</a:t>
            </a:r>
            <a:r>
              <a:rPr lang="en-US" baseline="30000" smtClean="0"/>
              <a:t>-12</a:t>
            </a:r>
            <a:r>
              <a:rPr lang="en-US" smtClean="0"/>
              <a:t>)</a:t>
            </a:r>
          </a:p>
        </p:txBody>
      </p:sp>
      <p:sp>
        <p:nvSpPr>
          <p:cNvPr id="3" name="Content Placeholder 2"/>
          <p:cNvSpPr>
            <a:spLocks noGrp="1"/>
          </p:cNvSpPr>
          <p:nvPr>
            <p:ph idx="1"/>
          </p:nvPr>
        </p:nvSpPr>
        <p:spPr/>
        <p:txBody>
          <a:bodyPr/>
          <a:lstStyle/>
          <a:p>
            <a:r>
              <a:rPr lang="en-US" dirty="0" smtClean="0"/>
              <a:t>300s@5Gbps, pass, BER&lt;6.667x10</a:t>
            </a:r>
            <a:r>
              <a:rPr lang="en-US" baseline="30000" dirty="0" smtClean="0"/>
              <a:t>-13</a:t>
            </a:r>
          </a:p>
          <a:p>
            <a:r>
              <a:rPr lang="en-US" dirty="0" smtClean="0"/>
              <a:t>300s@8Gbps, pass, BER&lt;4.167x10</a:t>
            </a:r>
            <a:r>
              <a:rPr lang="en-US" baseline="30000" dirty="0" smtClean="0"/>
              <a:t>-13</a:t>
            </a:r>
          </a:p>
          <a:p>
            <a:r>
              <a:rPr lang="en-US" dirty="0" smtClean="0"/>
              <a:t>300s@10Gbps, pass, BER&lt;3.33x10</a:t>
            </a:r>
            <a:r>
              <a:rPr lang="en-US" baseline="30000" dirty="0" smtClean="0"/>
              <a:t>-13</a:t>
            </a:r>
          </a:p>
          <a:p>
            <a:r>
              <a:rPr lang="en-US" dirty="0" smtClean="0">
                <a:solidFill>
                  <a:srgbClr val="00B050"/>
                </a:solidFill>
              </a:rPr>
              <a:t>54000s@10Gbps, pass, 6 errors in 5.4x10</a:t>
            </a:r>
            <a:r>
              <a:rPr lang="en-US" baseline="30000" dirty="0" smtClean="0">
                <a:solidFill>
                  <a:srgbClr val="00B050"/>
                </a:solidFill>
              </a:rPr>
              <a:t>14</a:t>
            </a:r>
            <a:r>
              <a:rPr lang="en-US" dirty="0" smtClean="0">
                <a:solidFill>
                  <a:srgbClr val="00B050"/>
                </a:solidFill>
              </a:rPr>
              <a:t>bits, BER</a:t>
            </a:r>
            <a:r>
              <a:rPr lang="en-US" altLang="zh-CN" dirty="0" smtClean="0">
                <a:solidFill>
                  <a:srgbClr val="00B050"/>
                </a:solidFill>
              </a:rPr>
              <a:t>=</a:t>
            </a:r>
            <a:r>
              <a:rPr lang="en-US" dirty="0" smtClean="0">
                <a:solidFill>
                  <a:srgbClr val="00B050"/>
                </a:solidFill>
              </a:rPr>
              <a:t>1.11x10</a:t>
            </a:r>
            <a:r>
              <a:rPr lang="en-US" baseline="30000" dirty="0" smtClean="0">
                <a:solidFill>
                  <a:srgbClr val="00B050"/>
                </a:solidFill>
              </a:rPr>
              <a:t>-14</a:t>
            </a:r>
          </a:p>
          <a:p>
            <a:endParaRPr lang="en-US" dirty="0" smtClean="0"/>
          </a:p>
          <a:p>
            <a:r>
              <a:rPr lang="en-US" dirty="0" smtClean="0"/>
              <a:t>300s@10.5Gbps, pass, 3 errors in 3.15x10</a:t>
            </a:r>
            <a:r>
              <a:rPr lang="en-US" baseline="30000" dirty="0" smtClean="0"/>
              <a:t>12</a:t>
            </a:r>
            <a:r>
              <a:rPr lang="en-US" dirty="0" smtClean="0"/>
              <a:t>bits, BER</a:t>
            </a:r>
            <a:r>
              <a:rPr lang="en-US" altLang="zh-CN" dirty="0" smtClean="0"/>
              <a:t>=</a:t>
            </a:r>
            <a:r>
              <a:rPr lang="en-US" dirty="0" smtClean="0"/>
              <a:t>9.524x10</a:t>
            </a:r>
            <a:r>
              <a:rPr lang="en-US" baseline="30000" dirty="0" smtClean="0"/>
              <a:t>-13</a:t>
            </a:r>
          </a:p>
          <a:p>
            <a:r>
              <a:rPr lang="en-US" dirty="0" smtClean="0"/>
              <a:t>The design target is 8Gbps</a:t>
            </a:r>
          </a:p>
        </p:txBody>
      </p:sp>
      <p:sp>
        <p:nvSpPr>
          <p:cNvPr id="29700" name="Slide Number Placeholder 4"/>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556F1AF3-D22A-44DA-B469-3CDF59764ACA}" type="slidenum">
              <a:rPr lang="zh-CN" altLang="en-US" smtClean="0">
                <a:solidFill>
                  <a:srgbClr val="0F6FC6"/>
                </a:solidFill>
                <a:latin typeface="Constantia" pitchFamily="18" charset="0"/>
              </a:rPr>
              <a:pPr fontAlgn="base">
                <a:spcBef>
                  <a:spcPct val="0"/>
                </a:spcBef>
                <a:spcAft>
                  <a:spcPct val="0"/>
                </a:spcAft>
                <a:defRPr/>
              </a:pPr>
              <a:t>21</a:t>
            </a:fld>
            <a:endParaRPr lang="zh-CN" altLang="en-US" smtClean="0">
              <a:solidFill>
                <a:srgbClr val="0F6FC6"/>
              </a:solidFill>
              <a:latin typeface="Constantia" pitchFamily="18" charset="0"/>
            </a:endParaRPr>
          </a:p>
        </p:txBody>
      </p:sp>
      <p:sp>
        <p:nvSpPr>
          <p:cNvPr id="2" name="Rectangle 1"/>
          <p:cNvSpPr/>
          <p:nvPr/>
        </p:nvSpPr>
        <p:spPr>
          <a:xfrm rot="19619857">
            <a:off x="4157260" y="3160589"/>
            <a:ext cx="4604146" cy="923330"/>
          </a:xfrm>
          <a:prstGeom prst="rect">
            <a:avLst/>
          </a:prstGeom>
          <a:noFill/>
        </p:spPr>
        <p:txBody>
          <a:bodyPr wrap="non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Unpublished</a:t>
            </a:r>
            <a:endParaRPr lang="en-US" sz="5400" b="1" cap="none" spc="0" dirty="0">
              <a:ln w="1905"/>
              <a:solidFill>
                <a:srgbClr val="FF0000"/>
              </a:solidFill>
              <a:effectLst>
                <a:innerShdw blurRad="69850" dist="43180" dir="5400000">
                  <a:srgbClr val="000000">
                    <a:alpha val="65000"/>
                  </a:srgbClr>
                </a:innerShdw>
              </a:effectLst>
            </a:endParaRPr>
          </a:p>
        </p:txBody>
      </p:sp>
      <p:sp>
        <p:nvSpPr>
          <p:cNvPr id="6" name="Rectangle 5"/>
          <p:cNvSpPr/>
          <p:nvPr/>
        </p:nvSpPr>
        <p:spPr>
          <a:xfrm rot="19619857">
            <a:off x="3945605" y="3986218"/>
            <a:ext cx="5540427" cy="461665"/>
          </a:xfrm>
          <a:prstGeom prst="rect">
            <a:avLst/>
          </a:prstGeom>
          <a:noFill/>
        </p:spPr>
        <p:txBody>
          <a:bodyPr wrap="none" lIns="91440" tIns="45720" rIns="91440" bIns="45720">
            <a:spAutoFit/>
          </a:bodyPr>
          <a:lstStyle/>
          <a:p>
            <a:pPr algn="ctr"/>
            <a:r>
              <a:rPr lang="en-US" sz="2400" b="1" cap="none" spc="0" dirty="0" smtClean="0">
                <a:ln w="1905"/>
                <a:solidFill>
                  <a:srgbClr val="FF0000"/>
                </a:solidFill>
                <a:effectLst>
                  <a:innerShdw blurRad="69850" dist="43180" dir="5400000">
                    <a:srgbClr val="000000">
                      <a:alpha val="65000"/>
                    </a:srgbClr>
                  </a:innerShdw>
                </a:effectLst>
              </a:rPr>
              <a:t>Under review by Chinese Physics C</a:t>
            </a:r>
            <a:endParaRPr lang="en-US" sz="24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9493C0A0-7CE5-4BC1-8CF9-A17E12B7D63C}" type="slidenum">
              <a:rPr lang="zh-CN" altLang="en-US" smtClean="0">
                <a:solidFill>
                  <a:schemeClr val="accent1"/>
                </a:solidFill>
                <a:latin typeface="Constantia" pitchFamily="18" charset="0"/>
              </a:rPr>
              <a:pPr fontAlgn="base">
                <a:spcBef>
                  <a:spcPct val="0"/>
                </a:spcBef>
                <a:spcAft>
                  <a:spcPct val="0"/>
                </a:spcAft>
                <a:defRPr/>
              </a:pPr>
              <a:t>22</a:t>
            </a:fld>
            <a:endParaRPr lang="zh-CN" altLang="en-US" smtClean="0">
              <a:solidFill>
                <a:schemeClr val="accent1"/>
              </a:solidFill>
              <a:latin typeface="Constantia" pitchFamily="18" charset="0"/>
            </a:endParaRPr>
          </a:p>
        </p:txBody>
      </p:sp>
      <p:pic>
        <p:nvPicPr>
          <p:cNvPr id="32771" name="Picture 2" descr="D:\Documents\Dropbox\USTC\Everything ASIC\TRNG in LOC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6380162"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nvSpPr>
        <p:spPr>
          <a:xfrm>
            <a:off x="6559550" y="188913"/>
            <a:ext cx="2470150" cy="5995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fontAlgn="auto">
              <a:spcAft>
                <a:spcPts val="0"/>
              </a:spcAft>
              <a:buFont typeface="Arial" pitchFamily="34" charset="0"/>
              <a:buNone/>
              <a:defRPr/>
            </a:pPr>
            <a:r>
              <a:rPr lang="en-US" sz="1800" dirty="0" smtClean="0">
                <a:solidFill>
                  <a:schemeClr val="bg1"/>
                </a:solidFill>
                <a:latin typeface="Cambria" pitchFamily="18" charset="0"/>
              </a:rPr>
              <a:t>3mm </a:t>
            </a:r>
            <a:r>
              <a:rPr lang="en-US" sz="1800" dirty="0">
                <a:solidFill>
                  <a:schemeClr val="bg1"/>
                </a:solidFill>
                <a:latin typeface="Cambria" pitchFamily="18" charset="0"/>
              </a:rPr>
              <a:t>X 3mm</a:t>
            </a:r>
          </a:p>
          <a:p>
            <a:pPr marL="57150" indent="0" fontAlgn="auto">
              <a:spcAft>
                <a:spcPts val="0"/>
              </a:spcAft>
              <a:buFont typeface="Arial" pitchFamily="34" charset="0"/>
              <a:buNone/>
              <a:defRPr/>
            </a:pPr>
            <a:r>
              <a:rPr lang="en-US" sz="1800" dirty="0">
                <a:solidFill>
                  <a:schemeClr val="bg1"/>
                </a:solidFill>
                <a:latin typeface="Cambria" pitchFamily="18" charset="0"/>
              </a:rPr>
              <a:t>144 round pins</a:t>
            </a:r>
          </a:p>
          <a:p>
            <a:pPr marL="0" indent="0" fontAlgn="auto">
              <a:spcAft>
                <a:spcPts val="0"/>
              </a:spcAft>
              <a:buFont typeface="Arial" pitchFamily="34" charset="0"/>
              <a:buNone/>
              <a:defRPr/>
            </a:pPr>
            <a:endParaRPr lang="en-US" sz="1800" dirty="0" smtClean="0">
              <a:latin typeface="Cambria" pitchFamily="18" charset="0"/>
            </a:endParaRPr>
          </a:p>
          <a:p>
            <a:pPr marL="0" indent="0" fontAlgn="auto">
              <a:spcAft>
                <a:spcPts val="0"/>
              </a:spcAft>
              <a:buFont typeface="Arial" pitchFamily="34" charset="0"/>
              <a:buNone/>
              <a:defRPr/>
            </a:pPr>
            <a:r>
              <a:rPr lang="en-US" sz="1800" dirty="0" smtClean="0">
                <a:latin typeface="Cambria" pitchFamily="18" charset="0"/>
              </a:rPr>
              <a:t>TRNG(Yellow)</a:t>
            </a:r>
            <a:endParaRPr lang="en-US" sz="1800" dirty="0">
              <a:latin typeface="Cambria" pitchFamily="18" charset="0"/>
            </a:endParaRPr>
          </a:p>
          <a:p>
            <a:pPr marL="0" indent="0" fontAlgn="auto">
              <a:spcAft>
                <a:spcPts val="0"/>
              </a:spcAft>
              <a:buFont typeface="Arial" pitchFamily="34" charset="0"/>
              <a:buNone/>
              <a:defRPr/>
            </a:pPr>
            <a:r>
              <a:rPr lang="en-US" sz="1800" dirty="0" smtClean="0">
                <a:latin typeface="Cambria" pitchFamily="18" charset="0"/>
              </a:rPr>
              <a:t>550um X 1150um</a:t>
            </a:r>
          </a:p>
          <a:p>
            <a:pPr marL="457200" lvl="1" indent="0" fontAlgn="auto">
              <a:spcAft>
                <a:spcPts val="0"/>
              </a:spcAft>
              <a:buFont typeface="Arial" pitchFamily="34" charset="0"/>
              <a:buNone/>
              <a:defRPr/>
            </a:pPr>
            <a:endParaRPr lang="en-US" sz="1800" dirty="0" smtClean="0">
              <a:latin typeface="Cambria" pitchFamily="18" charset="0"/>
            </a:endParaRPr>
          </a:p>
          <a:p>
            <a:pPr marL="0" indent="0" fontAlgn="auto">
              <a:spcAft>
                <a:spcPts val="0"/>
              </a:spcAft>
              <a:buFont typeface="Arial" pitchFamily="34" charset="0"/>
              <a:buNone/>
              <a:defRPr/>
            </a:pPr>
            <a:r>
              <a:rPr lang="en-US" sz="1800" dirty="0" smtClean="0">
                <a:latin typeface="Cambria" pitchFamily="18" charset="0"/>
              </a:rPr>
              <a:t>LOCld (White)</a:t>
            </a:r>
          </a:p>
          <a:p>
            <a:pPr marL="0" indent="0" fontAlgn="auto">
              <a:spcAft>
                <a:spcPts val="0"/>
              </a:spcAft>
              <a:buFont typeface="Arial" pitchFamily="34" charset="0"/>
              <a:buNone/>
              <a:defRPr/>
            </a:pPr>
            <a:r>
              <a:rPr lang="en-US" sz="1800" dirty="0" smtClean="0">
                <a:latin typeface="Cambria" pitchFamily="18" charset="0"/>
              </a:rPr>
              <a:t>LOCld1</a:t>
            </a:r>
            <a:endParaRPr lang="en-US" sz="1800" dirty="0">
              <a:latin typeface="Cambria" pitchFamily="18" charset="0"/>
            </a:endParaRPr>
          </a:p>
          <a:p>
            <a:pPr marL="0" indent="0" fontAlgn="auto">
              <a:spcAft>
                <a:spcPts val="0"/>
              </a:spcAft>
              <a:buFont typeface="Arial" pitchFamily="34" charset="0"/>
              <a:buNone/>
              <a:defRPr/>
            </a:pPr>
            <a:r>
              <a:rPr lang="en-US" sz="1800" dirty="0" smtClean="0">
                <a:latin typeface="Cambria" pitchFamily="18" charset="0"/>
              </a:rPr>
              <a:t>320um X 500um</a:t>
            </a:r>
          </a:p>
          <a:p>
            <a:pPr marL="0" indent="0" fontAlgn="auto">
              <a:spcAft>
                <a:spcPts val="0"/>
              </a:spcAft>
              <a:buFont typeface="Arial" pitchFamily="34" charset="0"/>
              <a:buNone/>
              <a:defRPr/>
            </a:pPr>
            <a:r>
              <a:rPr lang="en-US" sz="1800" dirty="0" smtClean="0">
                <a:latin typeface="Cambria" pitchFamily="18" charset="0"/>
              </a:rPr>
              <a:t>LOCld4</a:t>
            </a:r>
          </a:p>
          <a:p>
            <a:pPr marL="0" indent="0" fontAlgn="auto">
              <a:spcAft>
                <a:spcPts val="0"/>
              </a:spcAft>
              <a:buFont typeface="Arial" pitchFamily="34" charset="0"/>
              <a:buNone/>
              <a:defRPr/>
            </a:pPr>
            <a:r>
              <a:rPr lang="en-US" sz="1800" dirty="0" smtClean="0">
                <a:latin typeface="Cambria" pitchFamily="18" charset="0"/>
              </a:rPr>
              <a:t>450um X 1200um</a:t>
            </a:r>
            <a:endParaRPr lang="en-US" sz="1800" dirty="0">
              <a:latin typeface="Cambria" pitchFamily="18" charset="0"/>
            </a:endParaRPr>
          </a:p>
          <a:p>
            <a:pPr marL="457200" lvl="1" indent="0" fontAlgn="auto">
              <a:spcAft>
                <a:spcPts val="0"/>
              </a:spcAft>
              <a:buFont typeface="Arial" pitchFamily="34" charset="0"/>
              <a:buNone/>
              <a:defRPr/>
            </a:pPr>
            <a:endParaRPr lang="en-US" sz="1800" dirty="0">
              <a:latin typeface="Cambria" pitchFamily="18" charset="0"/>
            </a:endParaRPr>
          </a:p>
          <a:p>
            <a:pPr marL="57150" indent="0" fontAlgn="auto">
              <a:spcAft>
                <a:spcPts val="0"/>
              </a:spcAft>
              <a:buFont typeface="Arial" pitchFamily="34" charset="0"/>
              <a:buNone/>
              <a:defRPr/>
            </a:pPr>
            <a:r>
              <a:rPr lang="en-US" sz="2200" dirty="0" smtClean="0">
                <a:latin typeface="Cambria" pitchFamily="18" charset="0"/>
              </a:rPr>
              <a:t>I took </a:t>
            </a:r>
          </a:p>
          <a:p>
            <a:pPr marL="57150" indent="0" fontAlgn="auto">
              <a:spcAft>
                <a:spcPts val="0"/>
              </a:spcAft>
              <a:buFont typeface="Arial" pitchFamily="34" charset="0"/>
              <a:buNone/>
              <a:defRPr/>
            </a:pPr>
            <a:r>
              <a:rPr lang="en-US" sz="2200" dirty="0" smtClean="0">
                <a:latin typeface="Cambria" pitchFamily="18" charset="0"/>
              </a:rPr>
              <a:t>1.33mm</a:t>
            </a:r>
            <a:r>
              <a:rPr lang="en-US" sz="2200" baseline="30000" dirty="0" smtClean="0">
                <a:latin typeface="Cambria" pitchFamily="18" charset="0"/>
              </a:rPr>
              <a:t>2 </a:t>
            </a:r>
            <a:r>
              <a:rPr lang="en-US" sz="2200" dirty="0" smtClean="0">
                <a:latin typeface="Cambria" pitchFamily="18" charset="0"/>
              </a:rPr>
              <a:t>(15%) area and</a:t>
            </a:r>
          </a:p>
          <a:p>
            <a:pPr marL="57150" indent="0" fontAlgn="auto">
              <a:spcAft>
                <a:spcPts val="0"/>
              </a:spcAft>
              <a:buFont typeface="Arial" pitchFamily="34" charset="0"/>
              <a:buNone/>
              <a:defRPr/>
            </a:pPr>
            <a:r>
              <a:rPr lang="en-US" sz="2200" dirty="0" smtClean="0">
                <a:latin typeface="Cambria" pitchFamily="18" charset="0"/>
              </a:rPr>
              <a:t> 42 (30%) </a:t>
            </a:r>
          </a:p>
          <a:p>
            <a:pPr marL="57150" indent="0" fontAlgn="auto">
              <a:spcAft>
                <a:spcPts val="0"/>
              </a:spcAft>
              <a:buFont typeface="Arial" pitchFamily="34" charset="0"/>
              <a:buNone/>
              <a:defRPr/>
            </a:pPr>
            <a:r>
              <a:rPr lang="en-US" sz="2200" dirty="0" smtClean="0">
                <a:latin typeface="Cambria" pitchFamily="18" charset="0"/>
              </a:rPr>
              <a:t>round pin</a:t>
            </a:r>
          </a:p>
          <a:p>
            <a:pPr marL="57150" indent="0" fontAlgn="auto">
              <a:spcAft>
                <a:spcPts val="0"/>
              </a:spcAft>
              <a:buFont typeface="Arial" pitchFamily="34" charset="0"/>
              <a:buNone/>
              <a:defRPr/>
            </a:pPr>
            <a:endParaRPr lang="en-US" sz="2200" dirty="0" smtClean="0">
              <a:latin typeface="Cambria" pitchFamily="18" charset="0"/>
            </a:endParaRPr>
          </a:p>
          <a:p>
            <a:pPr marL="57150" indent="0" fontAlgn="auto">
              <a:spcAft>
                <a:spcPts val="0"/>
              </a:spcAft>
              <a:buFont typeface="Arial" pitchFamily="34" charset="0"/>
              <a:buNone/>
              <a:defRPr/>
            </a:pPr>
            <a:endParaRPr lang="en-US" sz="2200" dirty="0" smtClean="0">
              <a:latin typeface="Cambria" pitchFamily="18" charset="0"/>
            </a:endParaRPr>
          </a:p>
        </p:txBody>
      </p:sp>
      <p:pic>
        <p:nvPicPr>
          <p:cNvPr id="5" name="Picture 3" descr="C:\Users\38617128\Dropbox\Camera Uploads\2012-10-04 15.30.31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4110038"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zh-CN" smtClean="0"/>
              <a:t>Summary</a:t>
            </a:r>
            <a:endParaRPr lang="en-US" smtClean="0"/>
          </a:p>
        </p:txBody>
      </p:sp>
      <p:sp>
        <p:nvSpPr>
          <p:cNvPr id="4" name="Content Placeholder 3"/>
          <p:cNvSpPr>
            <a:spLocks noGrp="1"/>
          </p:cNvSpPr>
          <p:nvPr>
            <p:ph idx="1"/>
          </p:nvPr>
        </p:nvSpPr>
        <p:spPr/>
        <p:txBody>
          <a:bodyPr/>
          <a:lstStyle/>
          <a:p>
            <a:r>
              <a:rPr lang="en-US" altLang="zh-CN" dirty="0" smtClean="0"/>
              <a:t>Radiation </a:t>
            </a:r>
            <a:r>
              <a:rPr lang="en-US" dirty="0" smtClean="0"/>
              <a:t>tolerant </a:t>
            </a:r>
            <a:r>
              <a:rPr lang="en-US" altLang="zh-CN" dirty="0" smtClean="0"/>
              <a:t>VCSEL driver is required.</a:t>
            </a:r>
          </a:p>
          <a:p>
            <a:r>
              <a:rPr lang="sv-SE" dirty="0" smtClean="0"/>
              <a:t>8-Gbps </a:t>
            </a:r>
            <a:r>
              <a:rPr lang="en-US" dirty="0" smtClean="0"/>
              <a:t>radiation tolerant </a:t>
            </a:r>
            <a:r>
              <a:rPr lang="sv-SE" dirty="0" smtClean="0"/>
              <a:t>VCSEL driver</a:t>
            </a:r>
          </a:p>
          <a:p>
            <a:pPr lvl="1"/>
            <a:r>
              <a:rPr lang="sv-SE" smtClean="0"/>
              <a:t>The </a:t>
            </a:r>
            <a:r>
              <a:rPr lang="sv-SE" smtClean="0"/>
              <a:t>fastest </a:t>
            </a:r>
            <a:r>
              <a:rPr lang="sv-SE" dirty="0" smtClean="0"/>
              <a:t>VCSEL driver in ATLAS</a:t>
            </a:r>
          </a:p>
          <a:p>
            <a:pPr lvl="1"/>
            <a:r>
              <a:rPr lang="sv-SE" dirty="0" smtClean="0"/>
              <a:t>Active shunt peaking</a:t>
            </a:r>
          </a:p>
          <a:p>
            <a:pPr lvl="1"/>
            <a:r>
              <a:rPr lang="sv-SE" dirty="0" smtClean="0"/>
              <a:t>Modulation and bias are configureable</a:t>
            </a:r>
          </a:p>
          <a:p>
            <a:pPr lvl="1"/>
            <a:r>
              <a:rPr lang="sv-SE" dirty="0" smtClean="0"/>
              <a:t>10 Gbps data rate ability</a:t>
            </a:r>
            <a:endParaRPr lang="en-US" dirty="0" smtClean="0"/>
          </a:p>
          <a:p>
            <a:r>
              <a:rPr lang="en-US" dirty="0" smtClean="0"/>
              <a:t>… to be continued(Digital control version).</a:t>
            </a:r>
          </a:p>
          <a:p>
            <a:endParaRPr lang="en-US" dirty="0" smtClean="0"/>
          </a:p>
          <a:p>
            <a:r>
              <a:rPr lang="en-US" dirty="0" smtClean="0"/>
              <a:t>Questions &amp; Answers</a:t>
            </a:r>
          </a:p>
        </p:txBody>
      </p:sp>
      <p:sp>
        <p:nvSpPr>
          <p:cNvPr id="30724" name="Slide Number Placeholder 1"/>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2B2AC613-4590-4A85-B6A7-4FD8D0326A4B}" type="slidenum">
              <a:rPr lang="zh-CN" altLang="en-US" smtClean="0">
                <a:solidFill>
                  <a:srgbClr val="0F6FC6"/>
                </a:solidFill>
                <a:latin typeface="Constantia" pitchFamily="18" charset="0"/>
              </a:rPr>
              <a:pPr fontAlgn="base">
                <a:spcBef>
                  <a:spcPct val="0"/>
                </a:spcBef>
                <a:spcAft>
                  <a:spcPct val="0"/>
                </a:spcAft>
                <a:defRPr/>
              </a:pPr>
              <a:t>23</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ctrTitle"/>
          </p:nvPr>
        </p:nvSpPr>
        <p:spPr/>
        <p:txBody>
          <a:bodyPr/>
          <a:lstStyle/>
          <a:p>
            <a:r>
              <a:rPr lang="en-US" smtClean="0"/>
              <a:t>Questions &amp; Answers</a:t>
            </a:r>
          </a:p>
        </p:txBody>
      </p:sp>
      <p:sp>
        <p:nvSpPr>
          <p:cNvPr id="31747" name="Text Placeholder 2"/>
          <p:cNvSpPr>
            <a:spLocks noGrp="1"/>
          </p:cNvSpPr>
          <p:nvPr>
            <p:ph type="subTitle" idx="1"/>
          </p:nvPr>
        </p:nvSpPr>
        <p:spPr>
          <a:xfrm>
            <a:off x="179388" y="3886200"/>
            <a:ext cx="8785225" cy="1752600"/>
          </a:xfrm>
        </p:spPr>
        <p:txBody>
          <a:bodyPr/>
          <a:lstStyle/>
          <a:p>
            <a:endParaRPr lang="en-US" smtClean="0"/>
          </a:p>
        </p:txBody>
      </p:sp>
      <p:sp>
        <p:nvSpPr>
          <p:cNvPr id="31748" name="Slide Number Placeholder 3"/>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a:defRPr/>
            </a:pPr>
            <a:fld id="{B8BDE695-5FCD-4440-9C02-AD89338D4FB9}" type="slidenum">
              <a:rPr lang="zh-CN" altLang="en-US" smtClean="0">
                <a:solidFill>
                  <a:srgbClr val="0F6FC6"/>
                </a:solidFill>
                <a:latin typeface="Constantia" pitchFamily="18" charset="0"/>
              </a:rPr>
              <a:pPr>
                <a:defRPr/>
              </a:pPr>
              <a:t>24</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ATLAS and radiation</a:t>
            </a:r>
          </a:p>
        </p:txBody>
      </p:sp>
      <p:sp>
        <p:nvSpPr>
          <p:cNvPr id="13315" name="Slide Number Placeholder 4"/>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F6742D66-AA64-4DBB-9590-B00F939F54A3}" type="slidenum">
              <a:rPr lang="zh-CN" altLang="en-US" smtClean="0">
                <a:solidFill>
                  <a:srgbClr val="0F6FC6"/>
                </a:solidFill>
                <a:latin typeface="Constantia" pitchFamily="18" charset="0"/>
              </a:rPr>
              <a:pPr fontAlgn="base">
                <a:spcBef>
                  <a:spcPct val="0"/>
                </a:spcBef>
                <a:spcAft>
                  <a:spcPct val="0"/>
                </a:spcAft>
                <a:defRPr/>
              </a:pPr>
              <a:t>3</a:t>
            </a:fld>
            <a:endParaRPr lang="zh-CN" altLang="en-US" smtClean="0">
              <a:solidFill>
                <a:srgbClr val="0F6FC6"/>
              </a:solidFill>
              <a:latin typeface="Constantia" pitchFamily="18" charset="0"/>
            </a:endParaRPr>
          </a:p>
        </p:txBody>
      </p:sp>
      <p:pic>
        <p:nvPicPr>
          <p:cNvPr id="13316" name="Picture 5" descr="D:\Documents\Dropbox\USTC\ASIC Report\W020091124661967931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153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D:\Documents\Dropbox\USTC\ASIC Report\atlasd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87400"/>
            <a:ext cx="84582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ATLAS and radiation</a:t>
            </a:r>
          </a:p>
        </p:txBody>
      </p:sp>
      <p:sp>
        <p:nvSpPr>
          <p:cNvPr id="3" name="Content Placeholder 2"/>
          <p:cNvSpPr>
            <a:spLocks noGrp="1"/>
          </p:cNvSpPr>
          <p:nvPr>
            <p:ph sz="quarter" idx="1"/>
          </p:nvPr>
        </p:nvSpPr>
        <p:spPr/>
        <p:txBody>
          <a:bodyPr/>
          <a:lstStyle/>
          <a:p>
            <a:r>
              <a:rPr lang="en-US" smtClean="0"/>
              <a:t>ATLAS</a:t>
            </a:r>
          </a:p>
          <a:p>
            <a:pPr lvl="1"/>
            <a:r>
              <a:rPr lang="en-US" smtClean="0"/>
              <a:t>One of the LHC’s detectors. </a:t>
            </a:r>
          </a:p>
          <a:p>
            <a:pPr lvl="1"/>
            <a:r>
              <a:rPr lang="en-US" smtClean="0"/>
              <a:t>High energy particles collide w/ high luminosity</a:t>
            </a:r>
          </a:p>
          <a:p>
            <a:pPr lvl="1"/>
            <a:r>
              <a:rPr lang="en-US" smtClean="0"/>
              <a:t>… Higgs boson?</a:t>
            </a:r>
          </a:p>
          <a:p>
            <a:pPr lvl="1"/>
            <a:r>
              <a:rPr lang="en-US" smtClean="0"/>
              <a:t>Very very very very … strong </a:t>
            </a:r>
            <a:r>
              <a:rPr lang="en-US" smtClean="0">
                <a:solidFill>
                  <a:srgbClr val="FF0000"/>
                </a:solidFill>
              </a:rPr>
              <a:t>RADIATION</a:t>
            </a:r>
          </a:p>
          <a:p>
            <a:r>
              <a:rPr lang="en-US" smtClean="0"/>
              <a:t>Most of the commercial products CANNOT survive in the radiation environments. </a:t>
            </a:r>
          </a:p>
          <a:p>
            <a:r>
              <a:rPr lang="en-US" smtClean="0"/>
              <a:t>The radiation tolerant / hardened ASIC designs are required.</a:t>
            </a:r>
          </a:p>
        </p:txBody>
      </p:sp>
      <p:sp>
        <p:nvSpPr>
          <p:cNvPr id="14340" name="Slide Number Placeholder 4"/>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F3297D84-0D1C-4EB3-A13B-EBFF89167485}" type="slidenum">
              <a:rPr lang="zh-CN" altLang="en-US" smtClean="0">
                <a:solidFill>
                  <a:srgbClr val="0F6FC6"/>
                </a:solidFill>
                <a:latin typeface="Constantia" pitchFamily="18" charset="0"/>
              </a:rPr>
              <a:pPr fontAlgn="base">
                <a:spcBef>
                  <a:spcPct val="0"/>
                </a:spcBef>
                <a:spcAft>
                  <a:spcPct val="0"/>
                </a:spcAft>
                <a:defRPr/>
              </a:pPr>
              <a:t>4</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Radiation hard optical link</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63971"/>
            <a:ext cx="8229600" cy="3323759"/>
          </a:xfrm>
        </p:spPr>
      </p:pic>
      <p:sp>
        <p:nvSpPr>
          <p:cNvPr id="4" name="Slide Number Placeholder 3"/>
          <p:cNvSpPr>
            <a:spLocks noGrp="1"/>
          </p:cNvSpPr>
          <p:nvPr>
            <p:ph type="sldNum" sz="quarter" idx="10"/>
          </p:nvPr>
        </p:nvSpPr>
        <p:spPr/>
        <p:txBody>
          <a:bodyPr/>
          <a:lstStyle/>
          <a:p>
            <a:pPr>
              <a:defRPr/>
            </a:pPr>
            <a:fld id="{EC455A19-0304-454C-89FE-387E5FC2F24E}" type="slidenum">
              <a:rPr lang="zh-CN" altLang="en-US" smtClean="0"/>
              <a:pPr>
                <a:defRPr/>
              </a:pPr>
              <a:t>5</a:t>
            </a:fld>
            <a:endParaRPr lang="zh-CN" altLang="en-US"/>
          </a:p>
        </p:txBody>
      </p:sp>
      <p:sp>
        <p:nvSpPr>
          <p:cNvPr id="8" name="Oval 7"/>
          <p:cNvSpPr/>
          <p:nvPr/>
        </p:nvSpPr>
        <p:spPr>
          <a:xfrm>
            <a:off x="2590800" y="33528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7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sv-SE" dirty="0" smtClean="0"/>
              <a:t>VCSEL driver in optical </a:t>
            </a:r>
            <a:r>
              <a:rPr lang="sv-SE" dirty="0" smtClean="0"/>
              <a:t>links -- GBLD</a:t>
            </a:r>
            <a:endParaRPr lang="en-US" dirty="0" smtClean="0"/>
          </a:p>
        </p:txBody>
      </p:sp>
      <p:sp>
        <p:nvSpPr>
          <p:cNvPr id="16387" name="Content Placeholder 5"/>
          <p:cNvSpPr>
            <a:spLocks noGrp="1"/>
          </p:cNvSpPr>
          <p:nvPr>
            <p:ph idx="1"/>
          </p:nvPr>
        </p:nvSpPr>
        <p:spPr/>
        <p:txBody>
          <a:bodyPr/>
          <a:lstStyle/>
          <a:p>
            <a:r>
              <a:rPr lang="en-US" dirty="0" smtClean="0"/>
              <a:t>Process: 0.13 um CMOS</a:t>
            </a:r>
          </a:p>
          <a:p>
            <a:r>
              <a:rPr lang="en-US" dirty="0" smtClean="0">
                <a:solidFill>
                  <a:srgbClr val="FF0000"/>
                </a:solidFill>
              </a:rPr>
              <a:t>Max bit rate: 5 Gbps</a:t>
            </a:r>
          </a:p>
          <a:p>
            <a:r>
              <a:rPr lang="en-US" dirty="0" smtClean="0"/>
              <a:t>Bias current: 2 mA ~ 43 mA</a:t>
            </a:r>
          </a:p>
          <a:p>
            <a:r>
              <a:rPr lang="en-US" dirty="0" smtClean="0"/>
              <a:t>Modulation current: 2 mA ~ 12 mA</a:t>
            </a:r>
          </a:p>
          <a:p>
            <a:r>
              <a:rPr lang="en-US" dirty="0" smtClean="0"/>
              <a:t>Deterministic jitter: 12 </a:t>
            </a:r>
            <a:r>
              <a:rPr lang="en-US" dirty="0" err="1" smtClean="0"/>
              <a:t>ps</a:t>
            </a:r>
            <a:r>
              <a:rPr lang="en-US" dirty="0" smtClean="0"/>
              <a:t> ~ 25ps</a:t>
            </a:r>
          </a:p>
          <a:p>
            <a:r>
              <a:rPr lang="en-US" dirty="0" smtClean="0"/>
              <a:t>Pre-emphasis/de-emphasis</a:t>
            </a:r>
          </a:p>
          <a:p>
            <a:pPr lvl="1"/>
            <a:r>
              <a:rPr lang="en-US" dirty="0" smtClean="0">
                <a:solidFill>
                  <a:srgbClr val="FF0000"/>
                </a:solidFill>
              </a:rPr>
              <a:t>Emphasis width: 60 </a:t>
            </a:r>
            <a:r>
              <a:rPr lang="en-US" dirty="0" err="1" smtClean="0">
                <a:solidFill>
                  <a:srgbClr val="FF0000"/>
                </a:solidFill>
              </a:rPr>
              <a:t>ps</a:t>
            </a:r>
            <a:r>
              <a:rPr lang="en-US" dirty="0" smtClean="0">
                <a:solidFill>
                  <a:srgbClr val="FF0000"/>
                </a:solidFill>
              </a:rPr>
              <a:t> ~ 90 </a:t>
            </a:r>
            <a:r>
              <a:rPr lang="en-US" dirty="0" err="1" smtClean="0">
                <a:solidFill>
                  <a:srgbClr val="FF0000"/>
                </a:solidFill>
              </a:rPr>
              <a:t>ps</a:t>
            </a:r>
            <a:endParaRPr lang="en-US" dirty="0" smtClean="0">
              <a:solidFill>
                <a:srgbClr val="FF0000"/>
              </a:solidFill>
            </a:endParaRPr>
          </a:p>
          <a:p>
            <a:r>
              <a:rPr lang="en-US" dirty="0" smtClean="0"/>
              <a:t>Programmable: hardwired pin/I</a:t>
            </a:r>
            <a:r>
              <a:rPr lang="en-US" baseline="30000" dirty="0" smtClean="0"/>
              <a:t>2</a:t>
            </a:r>
            <a:r>
              <a:rPr lang="en-US" dirty="0" smtClean="0"/>
              <a:t>C interface</a:t>
            </a:r>
          </a:p>
        </p:txBody>
      </p:sp>
      <p:sp>
        <p:nvSpPr>
          <p:cNvPr id="16388" name="Slide Number Placeholder 3"/>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53A03367-5DE0-4519-86BE-94F7ABFA3CB6}" type="slidenum">
              <a:rPr lang="zh-CN" altLang="en-US" smtClean="0">
                <a:solidFill>
                  <a:srgbClr val="0F6FC6"/>
                </a:solidFill>
                <a:latin typeface="Constantia" pitchFamily="18" charset="0"/>
              </a:rPr>
              <a:pPr fontAlgn="base">
                <a:spcBef>
                  <a:spcPct val="0"/>
                </a:spcBef>
                <a:spcAft>
                  <a:spcPct val="0"/>
                </a:spcAft>
                <a:defRPr/>
              </a:pPr>
              <a:t>6</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Optical </a:t>
            </a:r>
            <a:r>
              <a:rPr lang="en-US" dirty="0" smtClean="0"/>
              <a:t>link </a:t>
            </a:r>
            <a:r>
              <a:rPr lang="en-US" dirty="0" smtClean="0"/>
              <a:t>in </a:t>
            </a:r>
            <a:r>
              <a:rPr lang="en-US" dirty="0" err="1" smtClean="0"/>
              <a:t>LAr</a:t>
            </a:r>
            <a:r>
              <a:rPr lang="en-US" dirty="0" smtClean="0"/>
              <a:t> in ATLAS</a:t>
            </a:r>
          </a:p>
        </p:txBody>
      </p:sp>
      <p:sp>
        <p:nvSpPr>
          <p:cNvPr id="3" name="Content Placeholder 2"/>
          <p:cNvSpPr>
            <a:spLocks noGrp="1"/>
          </p:cNvSpPr>
          <p:nvPr>
            <p:ph sz="quarter" idx="1"/>
          </p:nvPr>
        </p:nvSpPr>
        <p:spPr>
          <a:xfrm>
            <a:off x="301625" y="3657600"/>
            <a:ext cx="8504238" cy="2593975"/>
          </a:xfrm>
        </p:spPr>
        <p:txBody>
          <a:bodyPr/>
          <a:lstStyle/>
          <a:p>
            <a:r>
              <a:rPr lang="en-US" smtClean="0"/>
              <a:t>Eg. Optical links for the ATLAS liquid Argon calorimeter upgrade (cooperate w/ Southern Methodist University in USA)</a:t>
            </a:r>
          </a:p>
          <a:p>
            <a:r>
              <a:rPr lang="en-US" smtClean="0"/>
              <a:t>All on-detector parts required radiation tolerant</a:t>
            </a:r>
          </a:p>
        </p:txBody>
      </p:sp>
      <p:pic>
        <p:nvPicPr>
          <p:cNvPr id="15364" name="Picture 2" descr="D:\Documents\Dropbox\SMU2012\TWEPP\Paper\LOC_fami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990600"/>
            <a:ext cx="89947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4"/>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43C54821-5627-4D12-A8E7-ED7D8F68E24B}" type="slidenum">
              <a:rPr lang="zh-CN" altLang="en-US" smtClean="0">
                <a:solidFill>
                  <a:srgbClr val="0F6FC6"/>
                </a:solidFill>
                <a:latin typeface="Constantia" pitchFamily="18" charset="0"/>
              </a:rPr>
              <a:pPr fontAlgn="base">
                <a:spcBef>
                  <a:spcPct val="0"/>
                </a:spcBef>
                <a:spcAft>
                  <a:spcPct val="0"/>
                </a:spcAft>
                <a:defRPr/>
              </a:pPr>
              <a:t>7</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LOCld - The fastest VCSEL driver</a:t>
            </a:r>
          </a:p>
        </p:txBody>
      </p:sp>
      <p:sp>
        <p:nvSpPr>
          <p:cNvPr id="3" name="Content Placeholder 2"/>
          <p:cNvSpPr>
            <a:spLocks noGrp="1"/>
          </p:cNvSpPr>
          <p:nvPr>
            <p:ph sz="quarter" idx="1"/>
          </p:nvPr>
        </p:nvSpPr>
        <p:spPr/>
        <p:txBody>
          <a:bodyPr/>
          <a:lstStyle/>
          <a:p>
            <a:r>
              <a:rPr lang="en-US" smtClean="0"/>
              <a:t>Challenge</a:t>
            </a:r>
          </a:p>
          <a:p>
            <a:pPr lvl="1"/>
            <a:r>
              <a:rPr lang="en-US" smtClean="0"/>
              <a:t>0.25 um Silicon-on-Sapphire (SoS) CMOS</a:t>
            </a:r>
          </a:p>
          <a:p>
            <a:r>
              <a:rPr lang="en-US" smtClean="0"/>
              <a:t>Goal(Requirements from LOCsx and VCSEL)</a:t>
            </a:r>
          </a:p>
          <a:p>
            <a:pPr lvl="1"/>
            <a:r>
              <a:rPr lang="en-US" smtClean="0"/>
              <a:t>2 mA current input</a:t>
            </a:r>
          </a:p>
          <a:p>
            <a:pPr lvl="1"/>
            <a:r>
              <a:rPr lang="en-US" smtClean="0"/>
              <a:t>8 mA modulation AC coupled to VCSEL</a:t>
            </a:r>
          </a:p>
          <a:p>
            <a:pPr lvl="1"/>
            <a:r>
              <a:rPr lang="en-US" smtClean="0"/>
              <a:t>8 mA bias current</a:t>
            </a:r>
          </a:p>
          <a:p>
            <a:pPr lvl="1"/>
            <a:r>
              <a:rPr lang="en-US" smtClean="0">
                <a:solidFill>
                  <a:srgbClr val="FF0000"/>
                </a:solidFill>
              </a:rPr>
              <a:t>8 Gbps transmission data rate</a:t>
            </a:r>
          </a:p>
          <a:p>
            <a:pPr lvl="1"/>
            <a:r>
              <a:rPr lang="en-US" smtClean="0"/>
              <a:t>Emphasis and programmable ability</a:t>
            </a:r>
          </a:p>
          <a:p>
            <a:pPr lvl="1"/>
            <a:r>
              <a:rPr lang="en-US" smtClean="0"/>
              <a:t>radiation tolerant / hard</a:t>
            </a:r>
          </a:p>
        </p:txBody>
      </p:sp>
      <p:sp>
        <p:nvSpPr>
          <p:cNvPr id="17412" name="Slide Number Placeholder 4"/>
          <p:cNvSpPr>
            <a:spLocks noGrp="1"/>
          </p:cNvSpPr>
          <p:nvPr>
            <p:ph type="sldNum" sz="quarter" idx="10"/>
          </p:nvPr>
        </p:nvSpPr>
        <p:spPr/>
        <p:txBody>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fontAlgn="base">
              <a:spcBef>
                <a:spcPct val="0"/>
              </a:spcBef>
              <a:spcAft>
                <a:spcPct val="0"/>
              </a:spcAft>
              <a:defRPr>
                <a:solidFill>
                  <a:schemeClr val="tx1"/>
                </a:solidFill>
                <a:latin typeface="微软雅黑" pitchFamily="34" charset="-122"/>
                <a:ea typeface="微软雅黑" pitchFamily="34" charset="-122"/>
              </a:defRPr>
            </a:lvl6pPr>
            <a:lvl7pPr marL="2971800" indent="-228600" fontAlgn="base">
              <a:spcBef>
                <a:spcPct val="0"/>
              </a:spcBef>
              <a:spcAft>
                <a:spcPct val="0"/>
              </a:spcAft>
              <a:defRPr>
                <a:solidFill>
                  <a:schemeClr val="tx1"/>
                </a:solidFill>
                <a:latin typeface="微软雅黑" pitchFamily="34" charset="-122"/>
                <a:ea typeface="微软雅黑" pitchFamily="34" charset="-122"/>
              </a:defRPr>
            </a:lvl7pPr>
            <a:lvl8pPr marL="3429000" indent="-228600" fontAlgn="base">
              <a:spcBef>
                <a:spcPct val="0"/>
              </a:spcBef>
              <a:spcAft>
                <a:spcPct val="0"/>
              </a:spcAft>
              <a:defRPr>
                <a:solidFill>
                  <a:schemeClr val="tx1"/>
                </a:solidFill>
                <a:latin typeface="微软雅黑" pitchFamily="34" charset="-122"/>
                <a:ea typeface="微软雅黑" pitchFamily="34" charset="-122"/>
              </a:defRPr>
            </a:lvl8pPr>
            <a:lvl9pPr marL="3886200" indent="-228600" fontAlgn="base">
              <a:spcBef>
                <a:spcPct val="0"/>
              </a:spcBef>
              <a:spcAft>
                <a:spcPct val="0"/>
              </a:spcAft>
              <a:defRPr>
                <a:solidFill>
                  <a:schemeClr val="tx1"/>
                </a:solidFill>
                <a:latin typeface="微软雅黑" pitchFamily="34" charset="-122"/>
                <a:ea typeface="微软雅黑" pitchFamily="34" charset="-122"/>
              </a:defRPr>
            </a:lvl9pPr>
          </a:lstStyle>
          <a:p>
            <a:pPr fontAlgn="base">
              <a:spcBef>
                <a:spcPct val="0"/>
              </a:spcBef>
              <a:spcAft>
                <a:spcPct val="0"/>
              </a:spcAft>
              <a:defRPr/>
            </a:pPr>
            <a:fld id="{BC44FC6D-AD79-467C-9AF7-14D26BCF461E}" type="slidenum">
              <a:rPr lang="zh-CN" altLang="en-US" smtClean="0">
                <a:solidFill>
                  <a:srgbClr val="0F6FC6"/>
                </a:solidFill>
                <a:latin typeface="Constantia" pitchFamily="18" charset="0"/>
              </a:rPr>
              <a:pPr fontAlgn="base">
                <a:spcBef>
                  <a:spcPct val="0"/>
                </a:spcBef>
                <a:spcAft>
                  <a:spcPct val="0"/>
                </a:spcAft>
                <a:defRPr/>
              </a:pPr>
              <a:t>8</a:t>
            </a:fld>
            <a:endParaRPr lang="zh-CN" altLang="en-US" smtClean="0">
              <a:solidFill>
                <a:srgbClr val="0F6FC6"/>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49658"/>
            <a:ext cx="8915400" cy="5974942"/>
          </a:xfrm>
        </p:spPr>
      </p:pic>
      <p:sp>
        <p:nvSpPr>
          <p:cNvPr id="4" name="Slide Number Placeholder 3"/>
          <p:cNvSpPr>
            <a:spLocks noGrp="1"/>
          </p:cNvSpPr>
          <p:nvPr>
            <p:ph type="sldNum" sz="quarter" idx="10"/>
          </p:nvPr>
        </p:nvSpPr>
        <p:spPr/>
        <p:txBody>
          <a:bodyPr/>
          <a:lstStyle/>
          <a:p>
            <a:pPr>
              <a:defRPr/>
            </a:pPr>
            <a:fld id="{EC455A19-0304-454C-89FE-387E5FC2F24E}" type="slidenum">
              <a:rPr lang="zh-CN" altLang="en-US" smtClean="0"/>
              <a:pPr>
                <a:defRPr/>
              </a:pPr>
              <a:t>9</a:t>
            </a:fld>
            <a:endParaRPr lang="zh-CN" altLang="en-US"/>
          </a:p>
        </p:txBody>
      </p:sp>
      <p:sp>
        <p:nvSpPr>
          <p:cNvPr id="5" name="Title 4"/>
          <p:cNvSpPr>
            <a:spLocks noGrp="1"/>
          </p:cNvSpPr>
          <p:nvPr>
            <p:ph type="title"/>
          </p:nvPr>
        </p:nvSpPr>
        <p:spPr/>
        <p:txBody>
          <a:bodyPr/>
          <a:lstStyle/>
          <a:p>
            <a:r>
              <a:rPr lang="en-US" dirty="0">
                <a:solidFill>
                  <a:schemeClr val="tx1"/>
                </a:solidFill>
              </a:rPr>
              <a:t>General </a:t>
            </a:r>
            <a:r>
              <a:rPr lang="en-US" dirty="0" smtClean="0">
                <a:solidFill>
                  <a:schemeClr val="tx1"/>
                </a:solidFill>
              </a:rPr>
              <a:t>topology -- GBLD</a:t>
            </a:r>
            <a:endParaRPr lang="en-US" dirty="0">
              <a:solidFill>
                <a:schemeClr val="tx1"/>
              </a:solidFill>
            </a:endParaRPr>
          </a:p>
        </p:txBody>
      </p:sp>
    </p:spTree>
    <p:extLst>
      <p:ext uri="{BB962C8B-B14F-4D97-AF65-F5344CB8AC3E}">
        <p14:creationId xmlns:p14="http://schemas.microsoft.com/office/powerpoint/2010/main" val="2833742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1">
  <a:themeElements>
    <a:clrScheme name="1_1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9DD9"/>
      </a:hlink>
      <a:folHlink>
        <a:srgbClr val="85DFD0"/>
      </a:folHlink>
    </a:clrScheme>
    <a:fontScheme name="1_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1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9DD9"/>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
  <a:themeElements>
    <a:clrScheme name="2_1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9DD9"/>
      </a:hlink>
      <a:folHlink>
        <a:srgbClr val="85DFD0"/>
      </a:folHlink>
    </a:clrScheme>
    <a:fontScheme name="2_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1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9DD9"/>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10328</TotalTime>
  <Words>1240</Words>
  <Application>Microsoft Office PowerPoint</Application>
  <PresentationFormat>On-screen Show (4:3)</PresentationFormat>
  <Paragraphs>212</Paragraphs>
  <Slides>24</Slides>
  <Notes>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6" baseType="lpstr">
      <vt:lpstr>微软雅黑</vt:lpstr>
      <vt:lpstr>Arial</vt:lpstr>
      <vt:lpstr>Calibri</vt:lpstr>
      <vt:lpstr>Constantia</vt:lpstr>
      <vt:lpstr>宋体</vt:lpstr>
      <vt:lpstr>Cambria</vt:lpstr>
      <vt:lpstr>Times New Roman</vt:lpstr>
      <vt:lpstr>Symbol</vt:lpstr>
      <vt:lpstr>1_1</vt:lpstr>
      <vt:lpstr>2_1</vt:lpstr>
      <vt:lpstr>Visio</vt:lpstr>
      <vt:lpstr>Microsoft Excel Chart</vt:lpstr>
      <vt:lpstr>LOCld – The fastest VCSEL driver in optical link for ATLAS</vt:lpstr>
      <vt:lpstr>Outlines</vt:lpstr>
      <vt:lpstr>ATLAS and radiation</vt:lpstr>
      <vt:lpstr>ATLAS and radiation</vt:lpstr>
      <vt:lpstr>Radiation hard optical link</vt:lpstr>
      <vt:lpstr>VCSEL driver in optical links -- GBLD</vt:lpstr>
      <vt:lpstr>Optical link in LAr in ATLAS</vt:lpstr>
      <vt:lpstr>LOCld - The fastest VCSEL driver</vt:lpstr>
      <vt:lpstr>General topology -- GBLD</vt:lpstr>
      <vt:lpstr>Emphasis</vt:lpstr>
      <vt:lpstr>Active shunt peaking (1)</vt:lpstr>
      <vt:lpstr>Active shunt peaking (2)</vt:lpstr>
      <vt:lpstr>Active shunt peaking (3)</vt:lpstr>
      <vt:lpstr>LOCld: Structure details</vt:lpstr>
      <vt:lpstr>LOCld: simulation</vt:lpstr>
      <vt:lpstr>Peaking strength</vt:lpstr>
      <vt:lpstr>On chip electrical tests</vt:lpstr>
      <vt:lpstr>Electrical test eye diagram and jitter</vt:lpstr>
      <vt:lpstr>Optical test</vt:lpstr>
      <vt:lpstr>LOCld optical Bit Error Ratio Test</vt:lpstr>
      <vt:lpstr>Optical Bit Error Ratio Test (10-12)</vt:lpstr>
      <vt:lpstr>PowerPoint Presentation</vt:lpstr>
      <vt:lpstr>Summary</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Fastest VCSEL driver in HEP</dc:title>
  <dc:creator>Futian</dc:creator>
  <cp:lastModifiedBy>Futian</cp:lastModifiedBy>
  <cp:revision>185</cp:revision>
  <dcterms:created xsi:type="dcterms:W3CDTF">2006-08-16T00:00:00Z</dcterms:created>
  <dcterms:modified xsi:type="dcterms:W3CDTF">2013-04-18T14:42:08Z</dcterms:modified>
</cp:coreProperties>
</file>