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86" r:id="rId6"/>
    <p:sldId id="273" r:id="rId7"/>
    <p:sldId id="289" r:id="rId8"/>
    <p:sldId id="288" r:id="rId9"/>
    <p:sldId id="260" r:id="rId10"/>
    <p:sldId id="259" r:id="rId11"/>
    <p:sldId id="291" r:id="rId12"/>
    <p:sldId id="290" r:id="rId13"/>
    <p:sldId id="285" r:id="rId14"/>
    <p:sldId id="263" r:id="rId15"/>
    <p:sldId id="284" r:id="rId16"/>
    <p:sldId id="292" r:id="rId17"/>
    <p:sldId id="266" r:id="rId18"/>
    <p:sldId id="278" r:id="rId19"/>
    <p:sldId id="293" r:id="rId20"/>
    <p:sldId id="26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8" autoAdjust="0"/>
  </p:normalViewPr>
  <p:slideViewPr>
    <p:cSldViewPr>
      <p:cViewPr varScale="1">
        <p:scale>
          <a:sx n="84" d="100"/>
          <a:sy n="84" d="100"/>
        </p:scale>
        <p:origin x="-115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4DDF-CB48-402C-8C60-18C68335665F}" type="datetimeFigureOut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47A16-D5EB-49D2-9644-035F9F8ED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5195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D595-D5E9-4E5D-9668-7F97CE45C3D3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160-1A61-46E2-A028-6F1DBDA28616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2BBF-C216-46DF-87EC-1ABC6BB3FC2C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012-2737-4528-980B-15AFC779B4BF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1E0-E993-4FD3-A6A0-E27DE3946A49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7D74-B6EF-4095-B06B-B6507F27682E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C2F-5DE1-42F4-8C68-237A1ACEDE37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BDE0-C5F8-4D4F-B69B-01EB5E977E25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570-F512-4F93-823E-51B08694389A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0BEA-C2A4-43DE-8D49-11A01556A9A9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8C84-3DD0-4004-AE28-D97E003D5532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D3F6-B491-451F-AFA2-448F656EA71E}" type="datetime1">
              <a:rPr lang="zh-CN" altLang="en-US" smtClean="0"/>
              <a:pPr/>
              <a:t>2013/5/3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zh-CN" altLang="zh-CN" b="1" dirty="0">
                <a:latin typeface="华文中宋" pitchFamily="2" charset="-122"/>
                <a:ea typeface="华文中宋" pitchFamily="2" charset="-122"/>
              </a:rPr>
              <a:t>用于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MICROMEGAS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的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二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维前端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读出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研究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进展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853244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王娜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电子学二组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2013-05-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0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3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07904" y="1700808"/>
            <a:ext cx="54360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核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探测与核电子学国家重点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实验室年会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                                    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              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2013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01"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5508104" y="6209928"/>
            <a:ext cx="36358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Berlin Sans FB" pitchFamily="34" charset="0"/>
              </a:rPr>
              <a:t>实验物理中心</a:t>
            </a:r>
            <a:endParaRPr lang="en-US" altLang="zh-CN" dirty="0" smtClean="0">
              <a:solidFill>
                <a:schemeClr val="accent1"/>
              </a:solidFill>
              <a:latin typeface="Berlin Sans FB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accent1"/>
                </a:solidFill>
                <a:latin typeface="Berlin Sans FB" pitchFamily="34" charset="0"/>
              </a:rPr>
              <a:t>Experiment Physics Center</a:t>
            </a:r>
            <a:endParaRPr lang="zh-CN" altLang="en-US" dirty="0">
              <a:solidFill>
                <a:schemeClr val="accent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4437112"/>
            <a:ext cx="4680520" cy="15841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altLang="zh-CN" sz="2400" dirty="0" smtClean="0"/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低噪声，大动态范围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输出电流被放大</a:t>
            </a:r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K</a:t>
            </a:r>
            <a:r>
              <a:rPr lang="en-US" altLang="zh-CN" sz="2200" baseline="-25000" dirty="0" smtClean="0">
                <a:latin typeface="华文中宋" pitchFamily="2" charset="-122"/>
                <a:ea typeface="华文中宋" pitchFamily="2" charset="-122"/>
              </a:rPr>
              <a:t>I</a:t>
            </a:r>
            <a:r>
              <a:rPr lang="zh-CN" altLang="en-US" sz="2200" dirty="0" smtClean="0">
                <a:latin typeface="华文中宋" pitchFamily="2" charset="-122"/>
                <a:ea typeface="华文中宋" pitchFamily="2" charset="-122"/>
              </a:rPr>
              <a:t>倍</a:t>
            </a:r>
            <a:endParaRPr lang="en-US" altLang="zh-CN" sz="22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输出电流形状改变：以         为时间常数到稳态，总电荷量不变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dirty="0" smtClean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7896904"/>
              </p:ext>
            </p:extLst>
          </p:nvPr>
        </p:nvGraphicFramePr>
        <p:xfrm>
          <a:off x="5148064" y="2276872"/>
          <a:ext cx="3538537" cy="720725"/>
        </p:xfrm>
        <a:graphic>
          <a:graphicData uri="http://schemas.openxmlformats.org/presentationml/2006/ole">
            <p:oleObj spid="_x0000_s1302" name="公式" r:id="rId5" imgW="1549354" imgH="444247" progId="Equation.3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060848"/>
            <a:ext cx="4485527" cy="21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55576" y="16288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输入级：电荷灵敏前放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588224" y="2996952"/>
          <a:ext cx="927224" cy="579515"/>
        </p:xfrm>
        <a:graphic>
          <a:graphicData uri="http://schemas.openxmlformats.org/presentationml/2006/ole">
            <p:oleObj spid="_x0000_s1303" name="公式" r:id="rId7" imgW="711016" imgH="444247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48064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R</a:t>
            </a:r>
            <a:r>
              <a:rPr lang="zh-CN" altLang="en-US" dirty="0" smtClean="0"/>
              <a:t>时间内，</a:t>
            </a:r>
            <a:endParaRPr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516216" y="3573016"/>
          <a:ext cx="825500" cy="711200"/>
        </p:xfrm>
        <a:graphic>
          <a:graphicData uri="http://schemas.openxmlformats.org/presentationml/2006/ole">
            <p:oleObj spid="_x0000_s1304" name="公式" r:id="rId8" imgW="825110" imgH="711016" progId="Equation.3">
              <p:embed/>
            </p:oleObj>
          </a:graphicData>
        </a:graphic>
      </p:graphicFrame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6516216" y="4437112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/>
              <a:t> </a:t>
            </a:r>
            <a:r>
              <a:rPr lang="en-US" altLang="zh-CN" dirty="0" err="1"/>
              <a:t>Ci</a:t>
            </a:r>
            <a:r>
              <a:rPr lang="en-US" altLang="zh-CN" dirty="0"/>
              <a:t> = </a:t>
            </a:r>
            <a:r>
              <a:rPr lang="en-US" altLang="zh-CN" dirty="0" err="1"/>
              <a:t>Cd</a:t>
            </a:r>
            <a:r>
              <a:rPr lang="en-US" altLang="zh-CN" dirty="0"/>
              <a:t> + Cs + Ca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6443062"/>
              </p:ext>
            </p:extLst>
          </p:nvPr>
        </p:nvGraphicFramePr>
        <p:xfrm>
          <a:off x="3275856" y="5301208"/>
          <a:ext cx="576064" cy="360040"/>
        </p:xfrm>
        <a:graphic>
          <a:graphicData uri="http://schemas.openxmlformats.org/presentationml/2006/ole">
            <p:oleObj spid="_x0000_s1305" name="公式" r:id="rId9" imgW="393302" imgH="241269" progId="Equation.3">
              <p:embed/>
            </p:oleObj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364088" y="5229200"/>
          <a:ext cx="1080120" cy="312632"/>
        </p:xfrm>
        <a:graphic>
          <a:graphicData uri="http://schemas.openxmlformats.org/presentationml/2006/ole">
            <p:oleObj spid="_x0000_s1306" name="公式" r:id="rId10" imgW="914400" imgH="241415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220072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输出电流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3140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电流增益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3528392" cy="1800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关键结构：线性放电级</a:t>
            </a: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实现电荷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时间的转换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TOT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线性放电型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特点：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结构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和计算方法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相对简单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I</a:t>
            </a:r>
            <a:r>
              <a:rPr lang="en-US" altLang="zh-CN" baseline="-25000" dirty="0" err="1" smtClean="0">
                <a:latin typeface="华文中宋" pitchFamily="2" charset="-122"/>
                <a:ea typeface="华文中宋" pitchFamily="2" charset="-122"/>
              </a:rPr>
              <a:t>dis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为恒流电流源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9" name="图片 8" descr="自放电型结构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9992" y="1124744"/>
            <a:ext cx="4392488" cy="237626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17032"/>
            <a:ext cx="43924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4860032" y="5589240"/>
            <a:ext cx="378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56376" y="515719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Vth</a:t>
            </a:r>
            <a:endParaRPr lang="zh-CN" altLang="en-US" dirty="0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23528" y="3501008"/>
          <a:ext cx="3744416" cy="648072"/>
        </p:xfrm>
        <a:graphic>
          <a:graphicData uri="http://schemas.openxmlformats.org/presentationml/2006/ole">
            <p:oleObj spid="_x0000_s26723" name="公式" r:id="rId7" imgW="2551942" imgH="444247" progId="Equation.3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23528" y="4149080"/>
          <a:ext cx="3744416" cy="1740148"/>
        </p:xfrm>
        <a:graphic>
          <a:graphicData uri="http://schemas.openxmlformats.org/presentationml/2006/ole">
            <p:oleObj spid="_x0000_s26724" name="公式" r:id="rId8" imgW="2780680" imgH="1307939" progId="Equation.3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4283968" y="2060848"/>
            <a:ext cx="64807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</a:t>
            </a:r>
            <a:r>
              <a:rPr lang="en-US" altLang="zh-CN" baseline="-25000" dirty="0" smtClean="0"/>
              <a:t>inj</a:t>
            </a:r>
            <a:endParaRPr lang="zh-CN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2381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17475"/>
            <a:ext cx="7772400" cy="1470025"/>
          </a:xfrm>
        </p:spPr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zh-CN" altLang="zh-CN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916832"/>
            <a:ext cx="4319588" cy="2232025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芯片内集成</a:t>
            </a:r>
            <a:r>
              <a:rPr lang="en-US" altLang="zh-CN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8-bit</a:t>
            </a:r>
            <a:r>
              <a:rPr lang="zh-CN" altLang="en-US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DAC</a:t>
            </a: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数字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调节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甄别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器</a:t>
            </a: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阈值</a:t>
            </a:r>
            <a:endParaRPr lang="zh-CN" altLang="en-US" sz="240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输出范围：0.3V - 1.65V</a:t>
            </a: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INL：＜±0.2LSB</a:t>
            </a: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DNL：＜±0.2LSB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874"/>
          <a:stretch>
            <a:fillRect/>
          </a:stretch>
        </p:blipFill>
        <p:spPr bwMode="auto">
          <a:xfrm>
            <a:off x="4427984" y="1556792"/>
            <a:ext cx="432048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4038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427984" y="4293096"/>
            <a:ext cx="4038600" cy="2376264"/>
          </a:xfrm>
          <a:prstGeom prst="rect">
            <a:avLst/>
          </a:prstGeom>
          <a:noFill/>
          <a:ln/>
        </p:spPr>
      </p:pic>
      <p:sp>
        <p:nvSpPr>
          <p:cNvPr id="12" name="矩形 11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抗辐照设计：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Dice latch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和三模冗余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DICE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：双互锁单元技术，适用于抗单  粒子翻转的存储单元。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抗单粒子翻转（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SEU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）：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SEU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发生任何一个结点只会使相邻的一个结点跟随其发生翻转，而不会影响另外 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个结点存储的数据。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861048"/>
            <a:ext cx="302433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27984" y="206084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三模冗余技术：时序电路加固技术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 对待加固模块生成２个相同的模块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 通过多数表决电路输出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 有一个模块受辐射影响，电路依然可以正常工作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766406" cy="118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861048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b="12053"/>
          <a:stretch>
            <a:fillRect/>
          </a:stretch>
        </p:blipFill>
        <p:spPr bwMode="auto">
          <a:xfrm>
            <a:off x="6156176" y="458112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238336"/>
            <a:ext cx="8363272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输出波形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4032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84168" y="44371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27.714ns/</a:t>
            </a:r>
            <a:r>
              <a:rPr lang="en-US" altLang="zh-CN" dirty="0" err="1" smtClean="0"/>
              <a:t>fC</a:t>
            </a:r>
            <a:endParaRPr lang="zh-CN" alt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28801"/>
            <a:ext cx="3984625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628800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 flipV="1">
            <a:off x="5724128" y="2204864"/>
            <a:ext cx="19442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8344" y="198884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5fC-120fC</a:t>
            </a:r>
            <a:endParaRPr lang="zh-CN" altLang="en-US" dirty="0"/>
          </a:p>
        </p:txBody>
      </p:sp>
      <p:sp>
        <p:nvSpPr>
          <p:cNvPr id="20" name="线形标注 1 19"/>
          <p:cNvSpPr/>
          <p:nvPr/>
        </p:nvSpPr>
        <p:spPr>
          <a:xfrm>
            <a:off x="251520" y="4509120"/>
            <a:ext cx="1152128" cy="1008112"/>
          </a:xfrm>
          <a:prstGeom prst="borderCallout1">
            <a:avLst>
              <a:gd name="adj1" fmla="val 833"/>
              <a:gd name="adj2" fmla="val 45934"/>
              <a:gd name="adj3" fmla="val -125299"/>
              <a:gd name="adj4" fmla="val 114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前沿</a:t>
            </a:r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t1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：代表信号到达时刻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619672" y="407707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87824" y="414908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619672" y="4437112"/>
            <a:ext cx="136815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19672" y="4509120"/>
            <a:ext cx="284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时间宽度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2627783" y="4581128"/>
          <a:ext cx="341003" cy="288032"/>
        </p:xfrm>
        <a:graphic>
          <a:graphicData uri="http://schemas.openxmlformats.org/presentationml/2006/ole">
            <p:oleObj spid="_x0000_s27747" name="公式" r:id="rId8" imgW="190248" imgH="177601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47664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输入电荷量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2843808" y="5157192"/>
          <a:ext cx="720080" cy="301429"/>
        </p:xfrm>
        <a:graphic>
          <a:graphicData uri="http://schemas.openxmlformats.org/presentationml/2006/ole">
            <p:oleObj spid="_x0000_s27748" name="公式" r:id="rId9" imgW="545886" imgH="228600" progId="Equation.3">
              <p:embed/>
            </p:oleObj>
          </a:graphicData>
        </a:graphic>
      </p:graphicFrame>
      <p:cxnSp>
        <p:nvCxnSpPr>
          <p:cNvPr id="32" name="直接连接符 31"/>
          <p:cNvCxnSpPr/>
          <p:nvPr/>
        </p:nvCxnSpPr>
        <p:spPr>
          <a:xfrm>
            <a:off x="5148064" y="364502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56376" y="32849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Vth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输出波形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5364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 flipV="1">
            <a:off x="1043608" y="2708920"/>
            <a:ext cx="2952328" cy="216024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234888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2fC-200fC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467544" y="4869160"/>
            <a:ext cx="410445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43651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阈值</a:t>
            </a:r>
            <a:endParaRPr lang="zh-CN" alt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32856"/>
            <a:ext cx="423238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3528" y="14847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大的动态范围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2-200fC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，线性需要修正</a:t>
            </a:r>
            <a:endParaRPr lang="zh-CN" altLang="en-US" sz="2000" dirty="0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7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噪声性能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2912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3-123fC</a:t>
            </a:r>
          </a:p>
          <a:p>
            <a:r>
              <a:rPr lang="zh-CN" altLang="en-US" dirty="0" smtClean="0"/>
              <a:t>阈值：</a:t>
            </a:r>
            <a:r>
              <a:rPr lang="en-US" altLang="zh-CN" dirty="0" smtClean="0"/>
              <a:t>1.4fC</a:t>
            </a:r>
          </a:p>
          <a:p>
            <a:r>
              <a:rPr lang="en-US" altLang="zh-CN" dirty="0" smtClean="0"/>
              <a:t>INL&lt;5.6%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3491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噪声性能：</a:t>
            </a:r>
            <a:r>
              <a:rPr lang="en-US" altLang="zh-CN" sz="2800" dirty="0">
                <a:latin typeface="华文中宋" pitchFamily="2" charset="-122"/>
                <a:ea typeface="华文中宋" pitchFamily="2" charset="-122"/>
              </a:rPr>
              <a:t>@</a:t>
            </a:r>
            <a:r>
              <a:rPr lang="en-US" altLang="zh-CN" sz="2800" dirty="0" err="1" smtClean="0">
                <a:latin typeface="华文中宋" pitchFamily="2" charset="-122"/>
                <a:ea typeface="华文中宋" pitchFamily="2" charset="-122"/>
              </a:rPr>
              <a:t>C</a:t>
            </a:r>
            <a:r>
              <a:rPr lang="en-US" altLang="zh-CN" sz="2800" baseline="-25000" dirty="0" err="1" smtClean="0">
                <a:latin typeface="华文中宋" pitchFamily="2" charset="-122"/>
                <a:ea typeface="华文中宋" pitchFamily="2" charset="-122"/>
              </a:rPr>
              <a:t>det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=40pF≈2000e-</a:t>
            </a:r>
          </a:p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零电容噪声：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1026.3e-</a:t>
            </a:r>
          </a:p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噪声斜率：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27.494e-</a:t>
            </a:r>
            <a:endParaRPr lang="en-US" altLang="en-US" sz="2800" dirty="0" smtClean="0">
              <a:latin typeface="华文中宋" pitchFamily="2" charset="-122"/>
              <a:ea typeface="华文中宋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l="4284"/>
          <a:stretch>
            <a:fillRect/>
          </a:stretch>
        </p:blipFill>
        <p:spPr bwMode="auto">
          <a:xfrm>
            <a:off x="4067944" y="2276872"/>
            <a:ext cx="482644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88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线性性能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23928" y="18448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线性度：</a:t>
            </a:r>
            <a:r>
              <a:rPr lang="en-US" altLang="zh-CN" dirty="0" smtClean="0"/>
              <a:t>INL&lt;3%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5-120fC</a:t>
            </a:r>
            <a:r>
              <a:rPr lang="zh-CN" altLang="en-US" dirty="0" smtClean="0"/>
              <a:t>动态范围</a:t>
            </a:r>
            <a:endParaRPr lang="zh-CN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2880321" cy="22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2880320" cy="20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0924" y="2420888"/>
            <a:ext cx="4760005" cy="35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时间特性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6450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阈值</a:t>
            </a:r>
            <a:r>
              <a:rPr lang="en-US" altLang="zh-CN" dirty="0" smtClean="0"/>
              <a:t>0.8fC</a:t>
            </a:r>
          </a:p>
          <a:p>
            <a:r>
              <a:rPr lang="zh-CN" altLang="en-US" dirty="0" smtClean="0"/>
              <a:t>动态范围，</a:t>
            </a:r>
            <a:r>
              <a:rPr lang="en-US" altLang="zh-CN" dirty="0" smtClean="0"/>
              <a:t>5-120fC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时间游动</a:t>
            </a:r>
            <a:endParaRPr lang="en-US" altLang="zh-CN" sz="2800" dirty="0" smtClean="0"/>
          </a:p>
        </p:txBody>
      </p:sp>
      <p:sp>
        <p:nvSpPr>
          <p:cNvPr id="13" name="矩形 12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148064" y="17008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时间晃动</a:t>
            </a:r>
            <a:endParaRPr lang="en-US" altLang="zh-CN" sz="28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87824" y="537321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输入范围</a:t>
            </a:r>
            <a:r>
              <a:rPr lang="en-US" altLang="zh-CN" dirty="0" smtClean="0"/>
              <a:t>5-120fC</a:t>
            </a:r>
          </a:p>
          <a:p>
            <a:r>
              <a:rPr lang="zh-CN" altLang="en-US" dirty="0" smtClean="0"/>
              <a:t>阈值</a:t>
            </a:r>
            <a:r>
              <a:rPr lang="en-US" altLang="zh-CN" dirty="0" smtClean="0"/>
              <a:t>0.8fC</a:t>
            </a:r>
          </a:p>
          <a:p>
            <a:endParaRPr lang="zh-CN" alt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39924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69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芯片总结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19</a:t>
            </a:fld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4786300"/>
              </p:ext>
            </p:extLst>
          </p:nvPr>
        </p:nvGraphicFramePr>
        <p:xfrm>
          <a:off x="4572000" y="1772816"/>
          <a:ext cx="4079776" cy="430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  <a:gridCol w="2039888"/>
              </a:tblGrid>
              <a:tr h="434693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芯片性能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601943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最大输入动态范围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2-200fC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601943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噪声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≈2000e-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（</a:t>
                      </a: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@40pF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）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601943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线性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INL&lt;3%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（修正前，</a:t>
                      </a: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5-120fC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）</a:t>
                      </a:r>
                      <a:endParaRPr lang="en-US" altLang="zh-CN" dirty="0" smtClean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601943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时间游动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50-25ns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（修正前）</a:t>
                      </a:r>
                      <a:endParaRPr lang="en-US" altLang="zh-CN" dirty="0" smtClean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601943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时间晃动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5ns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（</a:t>
                      </a: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5-120fC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输入范围）</a:t>
                      </a:r>
                      <a:endParaRPr lang="en-US" altLang="zh-CN" dirty="0" smtClean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81399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通道数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16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43967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功耗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&lt;12mW/</a:t>
                      </a:r>
                      <a:r>
                        <a:rPr lang="en-US" altLang="zh-CN" dirty="0" err="1" smtClean="0">
                          <a:latin typeface="华文中宋" pitchFamily="2" charset="-122"/>
                          <a:ea typeface="华文中宋" pitchFamily="2" charset="-122"/>
                        </a:rPr>
                        <a:t>ch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55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主要内容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MICROMEGAS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MICROMEGAS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探测器读出电子学方案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国内外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同类读出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芯片比较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读出芯片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LQTC1.0</a:t>
            </a:r>
          </a:p>
          <a:p>
            <a:pPr lvl="2">
              <a:buFont typeface="Wingdings" pitchFamily="2" charset="2"/>
              <a:buChar char="ü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芯片结构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 lvl="2">
              <a:buFont typeface="Wingdings" pitchFamily="2" charset="2"/>
              <a:buChar char="ü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 lvl="2">
              <a:buFont typeface="Wingdings" pitchFamily="2" charset="2"/>
              <a:buChar char="ü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芯片仿真结果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 lvl="2">
              <a:buFont typeface="Wingdings" pitchFamily="2" charset="2"/>
              <a:buChar char="ü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芯片总结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工作计划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工作计划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用于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MICROMEGAS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的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芯片时间表：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第一版，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16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，时间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和电荷的同时测量，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2013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月，已流片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第二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版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32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，最大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程度上改进第一版存在的问题，预计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2013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月流片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第三版，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32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，参数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优化，定型，计划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2013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年年底流片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56176" y="5445224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latin typeface="华文中宋" pitchFamily="2" charset="-122"/>
                <a:ea typeface="华文中宋" pitchFamily="2" charset="-122"/>
              </a:rPr>
              <a:t>谢谢！</a:t>
            </a:r>
            <a:endParaRPr lang="zh-CN" altLang="en-US" sz="5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MICROMIGAS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992" y="1772817"/>
            <a:ext cx="4186808" cy="223224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MICROMIGAS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计数率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、位置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分辨率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要求高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二维读出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：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X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Y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方向的维数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分别为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x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y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，以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x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=n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y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=100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为例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，读出电子学将达到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10000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路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。</a:t>
            </a:r>
            <a:endParaRPr lang="en-US" altLang="zh-CN" kern="100" dirty="0" smtClean="0">
              <a:latin typeface="华文中宋" pitchFamily="2" charset="-122"/>
              <a:ea typeface="华文中宋" pitchFamily="2" charset="-122"/>
              <a:cs typeface="Times New Roman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需要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集成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度高的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低噪声前端读出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ASIC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电路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7" name="图片 6" descr="mm结构图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3888432" cy="2104701"/>
          </a:xfrm>
          <a:prstGeom prst="rect">
            <a:avLst/>
          </a:prstGeom>
        </p:spPr>
      </p:pic>
      <p:pic>
        <p:nvPicPr>
          <p:cNvPr id="8" name="图片 7" descr="mm原理结构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3888432" cy="16561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t="22893" b="59782"/>
          <a:stretch>
            <a:fillRect/>
          </a:stretch>
        </p:blipFill>
        <p:spPr bwMode="auto">
          <a:xfrm>
            <a:off x="251521" y="5373216"/>
            <a:ext cx="3888431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0643600"/>
              </p:ext>
            </p:extLst>
          </p:nvPr>
        </p:nvGraphicFramePr>
        <p:xfrm>
          <a:off x="5004048" y="3861048"/>
          <a:ext cx="3600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主要参量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单读出条电容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40pF</a:t>
                      </a:r>
                      <a:endParaRPr lang="zh-CN" altLang="en-US" dirty="0" smtClean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单读出条电荷量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5-120fC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噪声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&lt;2000e-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线性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修正后</a:t>
                      </a: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&lt;1%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读出通道数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多通道读出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华文中宋" pitchFamily="2" charset="-122"/>
                <a:ea typeface="华文中宋" pitchFamily="2" charset="-122"/>
              </a:rPr>
              <a:t>MICROMIGAS</a:t>
            </a:r>
            <a:r>
              <a:rPr lang="zh-CN" altLang="en-US" sz="3600" dirty="0" smtClean="0">
                <a:latin typeface="华文中宋" pitchFamily="2" charset="-122"/>
                <a:ea typeface="华文中宋" pitchFamily="2" charset="-122"/>
              </a:rPr>
              <a:t>探测器读出电子学方案</a:t>
            </a:r>
            <a:endParaRPr lang="zh-CN" altLang="en-US" sz="36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核心功能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电荷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时间转换（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QTC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）电路</a:t>
            </a: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特点：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时间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和电荷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信息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同时测量</a:t>
            </a: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TOT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Time over Threshold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）方法：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测量输出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脉冲的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时间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信息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，换算得到入射粒子的电荷量，进而得到入射粒子的能量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功能模块：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带线性放电结构的前放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甄别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器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，阈值调节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DAC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LVDS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输出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驱动，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TDC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电路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探测方法：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脉冲的前沿代表信号的到达时刻，脉冲的宽度代表电荷量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45025"/>
            <a:ext cx="6858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5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国内外</a:t>
            </a:r>
            <a:r>
              <a:rPr lang="zh-CN" altLang="en-US" dirty="0" smtClean="0"/>
              <a:t>同类读出芯片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08504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749289"/>
                <a:gridCol w="1266935"/>
                <a:gridCol w="720080"/>
                <a:gridCol w="576064"/>
                <a:gridCol w="1800200"/>
                <a:gridCol w="720080"/>
                <a:gridCol w="720080"/>
                <a:gridCol w="576064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芯片名称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实验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探测器种类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通道数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成形时间</a:t>
                      </a:r>
                      <a:r>
                        <a:rPr lang="en-US" altLang="zh-CN" sz="1600" dirty="0" smtClean="0"/>
                        <a:t>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噪声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动态范围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dirty="0" err="1" smtClean="0"/>
                        <a:t>fC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功耗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mW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en-US" altLang="zh-CN" sz="1600" dirty="0" err="1" smtClean="0"/>
                        <a:t>ch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抗辐射（</a:t>
                      </a:r>
                      <a:r>
                        <a:rPr lang="en-US" altLang="zh-CN" sz="1600" dirty="0" err="1" smtClean="0"/>
                        <a:t>Mrad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采用工艺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um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APV25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CMS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 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246e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36e</a:t>
                      </a:r>
                      <a:r>
                        <a:rPr lang="en-US" altLang="zh-CN" sz="1600" dirty="0" smtClean="0"/>
                        <a:t>-/pF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CARIOCA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LHCb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MWPC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450e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37.4e</a:t>
                      </a:r>
                      <a:r>
                        <a:rPr lang="en-US" altLang="zh-CN" sz="1600" dirty="0" smtClean="0"/>
                        <a:t>-/pF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ToPix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PANDA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 pixel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128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4</a:t>
                      </a:r>
                    </a:p>
                    <a:p>
                      <a:r>
                        <a:rPr lang="en-US" altLang="zh-CN" sz="1600" dirty="0" smtClean="0"/>
                        <a:t>32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104e-(640 pixel cells)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15uW/pix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0.13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CASA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GEM 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25-100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60.8e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28.2e</a:t>
                      </a:r>
                      <a:r>
                        <a:rPr lang="en-US" altLang="zh-CN" sz="1600" dirty="0" smtClean="0"/>
                        <a:t>-/pF</a:t>
                      </a:r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25ns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8.9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0.35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GEMROC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BSRF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GEM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40-640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&lt;2000e-@40pF</a:t>
                      </a:r>
                      <a:endParaRPr lang="zh-CN" altLang="en-US" sz="1600" dirty="0" smtClean="0"/>
                    </a:p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0.35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LQTC1.0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BSRF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MICROMEGAS,strip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1026e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27.5e</a:t>
                      </a:r>
                      <a:r>
                        <a:rPr lang="en-US" altLang="zh-CN" sz="1600" dirty="0" smtClean="0"/>
                        <a:t>-/pF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SEU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0.35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5445224"/>
            <a:ext cx="914400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APV25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84249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79712" y="54452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128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低噪声电荷灵敏前放、成形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7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CARIOCA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6120680" cy="10081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70567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47664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Current-mode Amplifier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低噪声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556792"/>
            <a:ext cx="52768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16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ToPix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820688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4999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572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39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96" y="1916832"/>
            <a:ext cx="302433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特点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电荷灵敏前放做输入级，低噪声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,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适于小信号输入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线性放电级无需外加控制，自动放电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模拟和数字输出，同时获得电荷量和时间信息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数字输出信号直接由</a:t>
            </a:r>
            <a:r>
              <a:rPr lang="en-US" altLang="zh-CN" sz="2000" dirty="0" err="1" smtClean="0">
                <a:latin typeface="华文中宋" pitchFamily="2" charset="-122"/>
                <a:ea typeface="华文中宋" pitchFamily="2" charset="-122"/>
              </a:rPr>
              <a:t>FPGA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处理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片内集成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DAC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调节阈值</a:t>
            </a:r>
            <a:endParaRPr lang="zh-CN" altLang="en-US" sz="20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0851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单通道结构：电荷灵敏前放，线性放电级，甄别器，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DAC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设置阈值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50794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889</Words>
  <Application>Microsoft Office PowerPoint</Application>
  <PresentationFormat>全屏显示(4:3)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公式</vt:lpstr>
      <vt:lpstr>用于MICROMEGAS的二维前端读出芯片研究进展</vt:lpstr>
      <vt:lpstr>主要内容</vt:lpstr>
      <vt:lpstr>MICROMIGAS探测器</vt:lpstr>
      <vt:lpstr>MICROMIGAS探测器读出电子学方案</vt:lpstr>
      <vt:lpstr>国内外同类读出芯片</vt:lpstr>
      <vt:lpstr>APV25结构</vt:lpstr>
      <vt:lpstr>CARIOCA结构</vt:lpstr>
      <vt:lpstr>ToPix结构</vt:lpstr>
      <vt:lpstr>LQTC1.0芯片结构</vt:lpstr>
      <vt:lpstr>LQTC1.0芯片设计</vt:lpstr>
      <vt:lpstr>LQTC1.0芯片设计</vt:lpstr>
      <vt:lpstr>LQTC1.0芯片设计</vt:lpstr>
      <vt:lpstr>LQTC1.0芯片设计</vt:lpstr>
      <vt:lpstr>芯片仿真结果—输出波形</vt:lpstr>
      <vt:lpstr>芯片仿真结果--输出波形</vt:lpstr>
      <vt:lpstr>芯片仿真结果--噪声性能</vt:lpstr>
      <vt:lpstr>芯片仿真结果-线性性能</vt:lpstr>
      <vt:lpstr>芯片仿真结果--时间特性</vt:lpstr>
      <vt:lpstr>芯片总结</vt:lpstr>
      <vt:lpstr>工作计划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用于Micromegas的条形读出芯片研究</dc:title>
  <dc:creator>wangna</dc:creator>
  <cp:lastModifiedBy>wangna</cp:lastModifiedBy>
  <cp:revision>477</cp:revision>
  <dcterms:created xsi:type="dcterms:W3CDTF">2012-12-04T06:03:16Z</dcterms:created>
  <dcterms:modified xsi:type="dcterms:W3CDTF">2013-05-03T01:48:50Z</dcterms:modified>
</cp:coreProperties>
</file>