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38" r:id="rId2"/>
    <p:sldId id="659" r:id="rId3"/>
    <p:sldId id="438" r:id="rId4"/>
    <p:sldId id="439" r:id="rId5"/>
    <p:sldId id="640" r:id="rId6"/>
    <p:sldId id="642" r:id="rId7"/>
    <p:sldId id="639" r:id="rId8"/>
    <p:sldId id="647" r:id="rId9"/>
    <p:sldId id="648" r:id="rId10"/>
    <p:sldId id="649" r:id="rId11"/>
    <p:sldId id="650" r:id="rId12"/>
    <p:sldId id="632" r:id="rId13"/>
    <p:sldId id="630" r:id="rId14"/>
    <p:sldId id="633" r:id="rId15"/>
    <p:sldId id="634" r:id="rId16"/>
    <p:sldId id="651" r:id="rId17"/>
    <p:sldId id="636" r:id="rId18"/>
    <p:sldId id="652" r:id="rId19"/>
    <p:sldId id="653" r:id="rId20"/>
    <p:sldId id="655" r:id="rId21"/>
    <p:sldId id="656" r:id="rId22"/>
    <p:sldId id="657" r:id="rId23"/>
    <p:sldId id="658" r:id="rId24"/>
    <p:sldId id="660" r:id="rId25"/>
    <p:sldId id="661" r:id="rId26"/>
    <p:sldId id="662" r:id="rId27"/>
    <p:sldId id="663" r:id="rId28"/>
    <p:sldId id="637" r:id="rId29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CC0000"/>
    <a:srgbClr val="FFCCCC"/>
    <a:srgbClr val="CCECFF"/>
    <a:srgbClr val="FFFF00"/>
    <a:srgbClr val="006600"/>
    <a:srgbClr val="CC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 autoAdjust="0"/>
    <p:restoredTop sz="97865" autoAdjust="0"/>
  </p:normalViewPr>
  <p:slideViewPr>
    <p:cSldViewPr showGuides="1">
      <p:cViewPr varScale="1">
        <p:scale>
          <a:sx n="63" d="100"/>
          <a:sy n="63" d="100"/>
        </p:scale>
        <p:origin x="-40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F234C7E-13C3-4AD3-B034-C8FB8A762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54B38D-FE7C-4DD5-9CA6-9848BF06D6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38FF0-25FB-4935-B527-2D1ABB81FA3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4FC-EEF9-451B-9330-AA6E309C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6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5B4DD-7C37-41DB-AB7E-B5FA624681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157-A38C-4540-89FA-03E465C5F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2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926FF-BC3A-4333-95DD-663B820E49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81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1FFF5-426D-4012-A415-B7CB4FE49E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FF2E37-E262-4BF5-B725-D65C3B2DBE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2A0BF-32BE-4332-A2D5-644524DD3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8B87-08BC-42F3-B36E-78BE42C5C8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62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C68F6-8CB3-4759-B330-C702D86812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6BE7-8C8E-4574-9C4B-8CA01F3DBA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7076-EB20-4D89-A581-D1EA3DCE1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3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7C3-D61C-4257-AB62-CFBA9F60C7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0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F7F0-3FA4-47D4-87B5-61EA0B82FF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2AB-788D-461F-9B98-A11DE6E2B3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8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7EF-1DB8-4074-9A41-FA3D57885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fld id="{50D9A9EE-4E3F-4109-8360-8FA3BC9478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Relationship Id="rId9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928992" cy="29077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Observation of the </a:t>
            </a:r>
            <a:r>
              <a:rPr lang="en-US" altLang="zh-CN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(3900)</a:t>
            </a:r>
            <a:b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a charged </a:t>
            </a:r>
            <a:r>
              <a:rPr lang="en-US" altLang="zh-CN" sz="36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charmoniumlike</a:t>
            </a:r>
            <a:r>
              <a:rPr lang="en-US" altLang="zh-CN" sz="36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structure </a:t>
            </a: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</a:t>
            </a:r>
            <a:endParaRPr lang="zh-CN" altLang="en-US" sz="36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Changzheng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Yuan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 </a:t>
            </a:r>
            <a:r>
              <a:rPr lang="zh-CN" altLang="en-US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苑长征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]</a:t>
            </a: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(for the BESIII Collaboration)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March 27, 2013</a:t>
            </a:r>
            <a:endParaRPr lang="zh-CN" altLang="en-US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8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688504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quality is excellent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16" y="5465315"/>
            <a:ext cx="87242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Data calibration, reconstruction, MC simulation were finished shortly after the data taking …</a:t>
            </a:r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Production version was ready earlier March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332931"/>
            <a:ext cx="4248472" cy="104028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M</a:t>
            </a:r>
            <a:r>
              <a:rPr lang="en-US" altLang="zh-CN" baseline="-25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= 0.5  0.2 MeV</a:t>
            </a:r>
          </a:p>
          <a:p>
            <a:pPr algn="l"/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M</a:t>
            </a:r>
            <a:r>
              <a:rPr lang="en-US" altLang="zh-CN" baseline="-25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= 6.0  0.1 MeV</a:t>
            </a:r>
            <a:endParaRPr lang="en-US" altLang="zh-CN" dirty="0" smtClean="0">
              <a:solidFill>
                <a:srgbClr val="CC0000"/>
              </a:solidFill>
              <a:sym typeface="Symbol"/>
            </a:endParaRPr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/>
          <a:stretch/>
        </p:blipFill>
        <p:spPr bwMode="auto">
          <a:xfrm>
            <a:off x="35496" y="980728"/>
            <a:ext cx="4846957" cy="3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608512" cy="33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4332931"/>
            <a:ext cx="4248472" cy="104028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M</a:t>
            </a:r>
            <a:r>
              <a:rPr lang="en-US" altLang="zh-CN" baseline="-25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’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= 0.2  0.1 MeV</a:t>
            </a:r>
          </a:p>
          <a:p>
            <a:pPr algn="l"/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M</a:t>
            </a:r>
            <a:r>
              <a:rPr lang="en-US" altLang="zh-CN" baseline="-25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</a:t>
            </a:r>
            <a:r>
              <a:rPr lang="en-US" altLang="zh-CN" baseline="-25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’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= 2.0  0.1 MeV</a:t>
            </a:r>
            <a:endParaRPr lang="en-US" altLang="zh-CN" dirty="0" smtClean="0">
              <a:solidFill>
                <a:srgbClr val="CC0000"/>
              </a:solidFill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663" y="1268760"/>
            <a:ext cx="135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r>
              <a:rPr lang="en-US" altLang="zh-CN" dirty="0" smtClean="0">
                <a:sym typeface="Wingdings" pitchFamily="2" charset="2"/>
              </a:rPr>
              <a:t>K</a:t>
            </a:r>
            <a:r>
              <a:rPr lang="en-US" altLang="zh-CN" dirty="0" smtClean="0">
                <a:sym typeface="Symbol"/>
              </a:rPr>
              <a:t>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6655" y="1268760"/>
            <a:ext cx="1273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ISR </a:t>
            </a:r>
            <a:r>
              <a:rPr lang="en-US" altLang="zh-CN" dirty="0" smtClean="0">
                <a:sym typeface="Symbol"/>
              </a:rPr>
              <a:t>’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33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688504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Select </a:t>
            </a:r>
            <a:r>
              <a:rPr lang="en-US" altLang="zh-CN" sz="40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40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40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40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40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40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J/</a:t>
            </a:r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 events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16" y="5321299"/>
            <a:ext cx="872427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Select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4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charged tracks and reconstruct J/ with lepton pair.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Very clean sample, very high efficiency. Use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k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inematic fit.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Only use MDC &amp; EMC information, MC simulation reliable.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44008" y="836712"/>
            <a:ext cx="4343003" cy="4297628"/>
            <a:chOff x="156989" y="836712"/>
            <a:chExt cx="4343003" cy="4297628"/>
          </a:xfrm>
        </p:grpSpPr>
        <p:pic>
          <p:nvPicPr>
            <p:cNvPr id="513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89" y="836712"/>
              <a:ext cx="4343003" cy="4297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461245" y="836712"/>
              <a:ext cx="2016224" cy="1040285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Typical</a:t>
              </a:r>
            </a:p>
            <a:p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J</a:t>
              </a:r>
              <a:r>
                <a:rPr lang="en-US" altLang="zh-CN" b="1" dirty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/ </a:t>
              </a:r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Wingdings" pitchFamily="2" charset="2"/>
                </a:rPr>
                <a:t></a:t>
              </a:r>
              <a:r>
                <a:rPr lang="en-US" altLang="zh-CN" b="1" dirty="0" err="1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e</a:t>
              </a:r>
              <a:r>
                <a:rPr lang="en-US" altLang="zh-CN" b="1" baseline="30000" dirty="0" err="1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+</a:t>
              </a:r>
              <a:r>
                <a:rPr lang="en-US" altLang="zh-CN" b="1" dirty="0" err="1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e</a:t>
              </a:r>
              <a:r>
                <a:rPr lang="en-US" altLang="zh-CN" b="1" baseline="30000" dirty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-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9512" y="836712"/>
            <a:ext cx="4392488" cy="4359806"/>
            <a:chOff x="4644008" y="836712"/>
            <a:chExt cx="4392488" cy="4359806"/>
          </a:xfrm>
        </p:grpSpPr>
        <p:pic>
          <p:nvPicPr>
            <p:cNvPr id="513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836712"/>
              <a:ext cx="4392488" cy="435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7020272" y="908720"/>
              <a:ext cx="2016224" cy="1040285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Typical</a:t>
              </a:r>
              <a:endParaRPr lang="en-US" altLang="zh-CN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endParaRPr>
            </a:p>
            <a:p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J</a:t>
              </a:r>
              <a:r>
                <a:rPr lang="en-US" altLang="zh-CN" b="1" dirty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 pitchFamily="18" charset="2"/>
                </a:rPr>
                <a:t>/ </a:t>
              </a:r>
              <a:r>
                <a:rPr lang="en-US" altLang="zh-CN" b="1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Wingdings" pitchFamily="2" charset="2"/>
                </a:rPr>
                <a:t></a:t>
              </a:r>
              <a:r>
                <a:rPr lang="en-US" altLang="zh-CN" b="1" dirty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/>
                </a:rPr>
                <a:t></a:t>
              </a:r>
              <a:r>
                <a:rPr lang="en-US" altLang="zh-CN" b="1" baseline="30000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+</a:t>
              </a:r>
              <a:r>
                <a:rPr lang="en-US" altLang="zh-CN" b="1" dirty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Symbol"/>
                </a:rPr>
                <a:t></a:t>
              </a:r>
              <a:r>
                <a:rPr lang="en-US" altLang="zh-CN" b="1" baseline="30000" dirty="0" smtClean="0">
                  <a:solidFill>
                    <a:srgbClr val="000066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-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867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688504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The J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</a:t>
            </a:r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 signals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24" y="4941168"/>
            <a:ext cx="872427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Dominant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background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</a:t>
            </a:r>
            <a:r>
              <a:rPr lang="en-US" altLang="zh-CN" sz="2400" baseline="30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</a:t>
            </a:r>
            <a:r>
              <a:rPr lang="en-US" altLang="zh-CN" sz="24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</a:t>
            </a:r>
            <a:r>
              <a:rPr lang="en-US" altLang="zh-CN" sz="24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J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/ signal: [3.08,3.12]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GeV</a:t>
            </a:r>
            <a:endParaRPr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J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/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sideband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: [3.0,3.06]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GeV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or [3.14,3.20]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GeV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,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3xsignal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At least 4 independent analyses, all get similar results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!</a:t>
            </a:r>
            <a:endParaRPr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" y="836712"/>
            <a:ext cx="89284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77031" y="796642"/>
            <a:ext cx="301076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BESIII:  arXiv:1303.5949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808" y="1300001"/>
            <a:ext cx="1656184" cy="90486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882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33</a:t>
            </a:r>
            <a:endParaRPr lang="en-US" altLang="zh-CN" sz="24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/ 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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</a:t>
            </a:r>
            <a:r>
              <a:rPr lang="en-US" altLang="zh-CN" sz="24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</a:t>
            </a:r>
            <a:r>
              <a:rPr lang="en-US" altLang="zh-CN" sz="24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392344" y="1316888"/>
            <a:ext cx="1656184" cy="90486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595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28</a:t>
            </a:r>
            <a:endParaRPr lang="en-US" altLang="zh-CN" sz="2400" b="1" dirty="0" smtClean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/ 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</a:t>
            </a:r>
            <a:r>
              <a:rPr lang="en-US" altLang="zh-CN" sz="24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569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Cross section of </a:t>
            </a:r>
            <a:r>
              <a:rPr lang="en-US" altLang="zh-CN" sz="40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40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40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40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40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40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40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J/</a:t>
            </a:r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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3498"/>
            <a:ext cx="5342869" cy="36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75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44" y="836712"/>
            <a:ext cx="5345460" cy="36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01768" name="Rectangle 8"/>
          <p:cNvSpPr>
            <a:spLocks noChangeArrowheads="1"/>
          </p:cNvSpPr>
          <p:nvPr/>
        </p:nvSpPr>
        <p:spPr bwMode="auto">
          <a:xfrm>
            <a:off x="5525150" y="724634"/>
            <a:ext cx="351134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</a:rPr>
              <a:t>Belle:  </a:t>
            </a: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PRL99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</a:rPr>
              <a:t>, 182004 (2007)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518" y="1556792"/>
            <a:ext cx="368338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err="1" smtClean="0">
                <a:solidFill>
                  <a:srgbClr val="006600"/>
                </a:solidFill>
                <a:latin typeface="Tahoma" pitchFamily="34" charset="0"/>
              </a:rPr>
              <a:t>BaBar</a:t>
            </a: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:  PRD86, 051102 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</a:rPr>
              <a:t>(</a:t>
            </a: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2012)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48386" y="3404380"/>
            <a:ext cx="103334" cy="240644"/>
            <a:chOff x="6021517" y="4939498"/>
            <a:chExt cx="206667" cy="792088"/>
          </a:xfrm>
        </p:grpSpPr>
        <p:cxnSp>
          <p:nvCxnSpPr>
            <p:cNvPr id="4" name="直接连接符 3"/>
            <p:cNvCxnSpPr/>
            <p:nvPr/>
          </p:nvCxnSpPr>
          <p:spPr bwMode="auto">
            <a:xfrm>
              <a:off x="6121007" y="4939498"/>
              <a:ext cx="0" cy="7920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 bwMode="auto">
            <a:xfrm flipV="1">
              <a:off x="6021517" y="5265204"/>
              <a:ext cx="206667" cy="225738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宋体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20072" y="4806092"/>
            <a:ext cx="3828292" cy="1791260"/>
          </a:xfrm>
          <a:prstGeom prst="rect">
            <a:avLst/>
          </a:prstGeom>
          <a:solidFill>
            <a:srgbClr val="FFCCCC"/>
          </a:solidFill>
          <a:ln>
            <a:solidFill>
              <a:srgbClr val="D60093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BESIII: </a:t>
            </a:r>
            <a:r>
              <a:rPr lang="zh-CN" altLang="en-US" sz="2400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(</a:t>
            </a:r>
            <a:r>
              <a:rPr lang="en-US" altLang="zh-CN" sz="2400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en-US" altLang="zh-CN" sz="2400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en-US" altLang="zh-CN" sz="2400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en-US" altLang="zh-CN" sz="2400" baseline="30000" dirty="0" smtClean="0">
                <a:solidFill>
                  <a:srgbClr val="0000CC"/>
                </a:solidFill>
                <a:sym typeface="Symbol"/>
              </a:rPr>
              <a:t>-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 </a:t>
            </a:r>
            <a:r>
              <a:rPr lang="en-US" altLang="zh-CN" sz="2400" baseline="30000" dirty="0" smtClean="0">
                <a:solidFill>
                  <a:srgbClr val="0000CC"/>
                </a:solidFill>
                <a:sym typeface="Symbol"/>
              </a:rPr>
              <a:t>+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</a:t>
            </a:r>
            <a:r>
              <a:rPr lang="en-US" altLang="zh-CN" sz="2400" baseline="30000" dirty="0" smtClean="0">
                <a:solidFill>
                  <a:srgbClr val="0000CC"/>
                </a:solidFill>
                <a:sym typeface="Symbol"/>
              </a:rPr>
              <a:t>-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J/)</a:t>
            </a:r>
          </a:p>
          <a:p>
            <a:pPr algn="l"/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        = (62.91.93.7) </a:t>
            </a:r>
            <a:r>
              <a:rPr lang="en-US" altLang="zh-CN" sz="2400" dirty="0" err="1" smtClean="0">
                <a:solidFill>
                  <a:srgbClr val="0000CC"/>
                </a:solidFill>
                <a:sym typeface="Symbol"/>
              </a:rPr>
              <a:t>pb</a:t>
            </a:r>
            <a:endParaRPr lang="en-US" altLang="zh-CN" sz="2400" dirty="0" smtClean="0">
              <a:solidFill>
                <a:srgbClr val="0000CC"/>
              </a:solidFill>
              <a:sym typeface="Symbol"/>
            </a:endParaRPr>
          </a:p>
          <a:p>
            <a:pPr algn="r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Agree with </a:t>
            </a:r>
            <a:r>
              <a:rPr lang="en-US" altLang="zh-CN" sz="24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B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aBar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&amp; Belle!</a:t>
            </a:r>
          </a:p>
          <a:p>
            <a:pPr algn="r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Best precision!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620794" y="1579807"/>
            <a:ext cx="103334" cy="240644"/>
            <a:chOff x="6021517" y="4939498"/>
            <a:chExt cx="206667" cy="792088"/>
          </a:xfrm>
        </p:grpSpPr>
        <p:cxnSp>
          <p:nvCxnSpPr>
            <p:cNvPr id="26" name="直接连接符 25"/>
            <p:cNvCxnSpPr/>
            <p:nvPr/>
          </p:nvCxnSpPr>
          <p:spPr bwMode="auto">
            <a:xfrm>
              <a:off x="6121007" y="4939498"/>
              <a:ext cx="0" cy="7920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 bwMode="auto">
            <a:xfrm flipV="1">
              <a:off x="6021517" y="5265204"/>
              <a:ext cx="206667" cy="225738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宋体" charset="-122"/>
              </a:endParaRPr>
            </a:p>
          </p:txBody>
        </p:sp>
      </p:grpSp>
      <p:pic>
        <p:nvPicPr>
          <p:cNvPr id="501769" name="Picture 9" descr="Bell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23" y="1237435"/>
            <a:ext cx="99639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8"/>
          <a:stretch>
            <a:fillRect/>
          </a:stretch>
        </p:blipFill>
        <p:spPr bwMode="auto">
          <a:xfrm>
            <a:off x="755576" y="2276872"/>
            <a:ext cx="856958" cy="11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94435" y="6203574"/>
            <a:ext cx="301076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BESIII:  arXiv:1303.5949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3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9073008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31168"/>
          </a:xfrm>
        </p:spPr>
        <p:txBody>
          <a:bodyPr/>
          <a:lstStyle/>
          <a:p>
            <a:r>
              <a:rPr lang="en-US" altLang="zh-CN" dirty="0" err="1" smtClean="0"/>
              <a:t>Dalitz</a:t>
            </a:r>
            <a:r>
              <a:rPr lang="en-US" altLang="zh-CN" dirty="0" smtClean="0"/>
              <a:t> plots &amp; 1D projections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" y="836712"/>
            <a:ext cx="9142504" cy="30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2483768" y="1628800"/>
            <a:ext cx="576064" cy="1546175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 bwMode="auto">
          <a:xfrm flipH="1">
            <a:off x="2327397" y="3164567"/>
            <a:ext cx="372395" cy="1632585"/>
          </a:xfrm>
          <a:prstGeom prst="straightConnector1">
            <a:avLst/>
          </a:prstGeom>
          <a:ln>
            <a:solidFill>
              <a:srgbClr val="CC0066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7" idx="5"/>
          </p:cNvCxnSpPr>
          <p:nvPr/>
        </p:nvCxnSpPr>
        <p:spPr bwMode="auto">
          <a:xfrm>
            <a:off x="2975469" y="2948543"/>
            <a:ext cx="1164483" cy="1920617"/>
          </a:xfrm>
          <a:prstGeom prst="straightConnector1">
            <a:avLst/>
          </a:prstGeom>
          <a:ln>
            <a:solidFill>
              <a:srgbClr val="CC0066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7031" y="796642"/>
            <a:ext cx="301076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BESIII:  </a:t>
            </a:r>
            <a:r>
              <a:rPr lang="en-US" altLang="zh-CN" sz="2000" dirty="0">
                <a:solidFill>
                  <a:srgbClr val="006600"/>
                </a:solidFill>
                <a:latin typeface="Tahoma" pitchFamily="34" charset="0"/>
              </a:rPr>
              <a:t>arXiv:1303.5949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63894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Is it a real signal?</a:t>
            </a:r>
            <a:endParaRPr lang="zh-CN" altLang="en-US" dirty="0">
              <a:solidFill>
                <a:srgbClr val="00006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07504" y="89536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 it due to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S-wave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states, like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, f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0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(980), …?     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Is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 due to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D-wave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states, like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f</a:t>
            </a:r>
            <a:r>
              <a:rPr lang="en-US" altLang="zh-CN" sz="2400" b="1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(1270), …?       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Are there two states, one at 3.4, the other 3.9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GeV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?  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Exist in both </a:t>
            </a:r>
            <a:r>
              <a:rPr lang="en-US" altLang="zh-CN" sz="24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</a:t>
            </a:r>
            <a:r>
              <a:rPr lang="en-US" altLang="zh-CN" sz="2400" b="1" baseline="30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</a:t>
            </a:r>
            <a:r>
              <a:rPr lang="en-US" altLang="zh-CN" sz="2400" b="1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&amp; </a:t>
            </a:r>
            <a:r>
              <a:rPr lang="en-US" altLang="zh-CN" sz="2400" b="1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</a:t>
            </a:r>
            <a:r>
              <a:rPr lang="en-US" altLang="zh-CN" sz="2400" b="1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samples?                              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Y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Exist in both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sz="24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low mass and high mass samples?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Y</a:t>
            </a:r>
            <a:endParaRPr lang="en-US" altLang="zh-CN" sz="2400" b="1" dirty="0">
              <a:solidFill>
                <a:srgbClr val="CC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Background fluctuation?                                                       </a:t>
            </a:r>
            <a:r>
              <a:rPr lang="en-US" altLang="zh-CN" sz="2400" b="1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7032"/>
            <a:ext cx="9073008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63894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The </a:t>
            </a:r>
            <a:r>
              <a:rPr lang="en-US" altLang="zh-CN" dirty="0" err="1" smtClean="0">
                <a:solidFill>
                  <a:srgbClr val="000066"/>
                </a:solidFill>
              </a:rPr>
              <a:t>Z</a:t>
            </a:r>
            <a:r>
              <a:rPr lang="en-US" altLang="zh-CN" baseline="-25000" dirty="0" err="1" smtClean="0">
                <a:solidFill>
                  <a:srgbClr val="000066"/>
                </a:solidFill>
              </a:rPr>
              <a:t>c</a:t>
            </a:r>
            <a:r>
              <a:rPr lang="en-US" altLang="zh-CN" dirty="0" smtClean="0">
                <a:solidFill>
                  <a:srgbClr val="000066"/>
                </a:solidFill>
              </a:rPr>
              <a:t>(3900) signal</a:t>
            </a:r>
            <a:endParaRPr lang="zh-CN" altLang="en-US" dirty="0">
              <a:solidFill>
                <a:srgbClr val="00006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510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5378450" cy="386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869160"/>
            <a:ext cx="756084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S-wave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Breit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-Wigner with efficiency correction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Mass  =  (3899.0±3.6±4.9) MeV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Width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 (46±10±20) MeV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Fraction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(21.5±3.3±7.5)%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64288" y="3501008"/>
            <a:ext cx="1173078" cy="1159024"/>
            <a:chOff x="6400800" y="2579771"/>
            <a:chExt cx="1219200" cy="1219200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6400800" y="2579771"/>
              <a:ext cx="1219200" cy="12192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6994360" y="3224464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6565232" y="2710614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7098632" y="2796338"/>
              <a:ext cx="381000" cy="381001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6553200" y="3213435"/>
              <a:ext cx="381000" cy="381001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11688" y="1349708"/>
            <a:ext cx="38968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Couples </a:t>
            </a:r>
            <a:r>
              <a:rPr lang="en-US" altLang="zh-CN" sz="2400" dirty="0" err="1" smtClean="0">
                <a:solidFill>
                  <a:srgbClr val="0000FF"/>
                </a:solidFill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to</a:t>
            </a:r>
            <a:r>
              <a:rPr lang="en-US" altLang="zh-CN" sz="2400" dirty="0" err="1" smtClean="0">
                <a:solidFill>
                  <a:srgbClr val="0000FF"/>
                </a:solidFill>
                <a:latin typeface="MS Reference Sans Serif" pitchFamily="34" charset="0"/>
                <a:ea typeface="Gungsuh" pitchFamily="18" charset="-127"/>
                <a:cs typeface="Arial Unicode MS" pitchFamily="34" charset="-122"/>
                <a:sym typeface="Symbol"/>
              </a:rPr>
              <a:t></a:t>
            </a:r>
            <a:r>
              <a:rPr lang="en-US" altLang="zh-CN" sz="2400" dirty="0" err="1" smtClean="0">
                <a:solidFill>
                  <a:srgbClr val="0000FF"/>
                </a:solidFill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cc</a:t>
            </a:r>
            <a:endParaRPr lang="en-US" altLang="zh-CN" sz="2400" dirty="0" smtClean="0">
              <a:solidFill>
                <a:srgbClr val="0000FF"/>
              </a:solidFill>
              <a:latin typeface="MS Reference Sans Serif" pitchFamily="34" charset="0"/>
              <a:ea typeface="Gungsuh" pitchFamily="18" charset="-127"/>
              <a:cs typeface="Arial Unicode MS" pitchFamily="34" charset="-122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Has electric charge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At least 4-quarks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CN" sz="2400" dirty="0" smtClean="0">
                <a:latin typeface="MS Reference Sans Serif" pitchFamily="34" charset="0"/>
                <a:ea typeface="Gungsuh" pitchFamily="18" charset="-127"/>
                <a:cs typeface="Arial Unicode MS" pitchFamily="34" charset="-122"/>
              </a:rPr>
              <a:t>What is its nature?</a:t>
            </a:r>
            <a:endParaRPr lang="en-US" altLang="zh-CN" sz="2400" dirty="0" smtClean="0">
              <a:solidFill>
                <a:srgbClr val="0000FF"/>
              </a:solidFill>
              <a:latin typeface="MS Reference Sans Serif" pitchFamily="34" charset="0"/>
              <a:ea typeface="Gungsuh" pitchFamily="18" charset="-127"/>
              <a:cs typeface="Arial Unicode MS" pitchFamily="34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077031" y="764704"/>
            <a:ext cx="301076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6600"/>
                </a:solidFill>
                <a:latin typeface="Tahoma" pitchFamily="34" charset="0"/>
              </a:rPr>
              <a:t>BESIII:  </a:t>
            </a:r>
            <a:r>
              <a:rPr lang="en-US" altLang="zh-CN" sz="2000" dirty="0">
                <a:solidFill>
                  <a:srgbClr val="006600"/>
                </a:solidFill>
                <a:latin typeface="Tahoma" pitchFamily="34" charset="0"/>
              </a:rPr>
              <a:t>arXiv:1303.5949</a:t>
            </a:r>
            <a:endParaRPr lang="it-IT" altLang="zh-CN" sz="2000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86701" y="908720"/>
            <a:ext cx="214513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ahoma" pitchFamily="34" charset="0"/>
              </a:rPr>
              <a:t>Significance </a:t>
            </a: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ahoma" pitchFamily="34" charset="0"/>
              </a:rPr>
              <a:t>&gt;8</a:t>
            </a:r>
            <a:r>
              <a:rPr lang="en-US" sz="2400" b="1" dirty="0" smtClean="0">
                <a:solidFill>
                  <a:srgbClr val="CC0000"/>
                </a:solidFill>
                <a:latin typeface="Tahoma" pitchFamily="34" charset="0"/>
                <a:sym typeface="Symbol"/>
              </a:rPr>
              <a:t></a:t>
            </a:r>
            <a:endParaRPr lang="it-IT" altLang="zh-CN" sz="2400" b="1" dirty="0">
              <a:solidFill>
                <a:srgbClr val="CC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524"/>
            <a:ext cx="7772400" cy="72008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What next?</a:t>
            </a:r>
            <a:endParaRPr lang="zh-CN" altLang="en-US" dirty="0">
              <a:solidFill>
                <a:srgbClr val="00006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462244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are accumulating 3x more data 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Precise resonant parameters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Spin-parity [PWA on going]</a:t>
            </a: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More decay modes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Production mechanisms, production rate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various theoretical models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Neutral partner of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sz="28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en-US" altLang="zh-CN" sz="2800" baseline="-250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Other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sz="28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states?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sz="28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 states? </a:t>
            </a: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…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17194" y="5459159"/>
            <a:ext cx="88472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CN" sz="24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XYZ group expanding rapidly since Jan., but more are welcome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B424 (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40.96 m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 B410 (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95.04 m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2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)</a:t>
            </a:r>
            <a:endParaRPr lang="en-US" altLang="zh-CN" sz="24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4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Everyone is working excitedly and passionately!</a:t>
            </a:r>
            <a:endParaRPr lang="zh-CN" altLang="en-US" sz="2400" dirty="0">
              <a:solidFill>
                <a:srgbClr val="CC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3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Summary</a:t>
            </a:r>
            <a:endParaRPr lang="zh-CN" altLang="en-US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768" y="1196752"/>
            <a:ext cx="8494712" cy="37444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observed a charged </a:t>
            </a:r>
            <a:r>
              <a:rPr lang="en-US" altLang="zh-CN" dirty="0" err="1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charmoniumlike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structure, </a:t>
            </a:r>
            <a:r>
              <a:rPr lang="en-US" altLang="zh-CN" dirty="0" err="1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baseline="-25000" dirty="0" err="1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(3900), in its 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  <a:r>
              <a:rPr lang="en-US" altLang="zh-CN" baseline="30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</a:t>
            </a: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J/ decays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It is not a </a:t>
            </a:r>
            <a:r>
              <a:rPr lang="en-US" altLang="zh-CN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charmonium</a:t>
            </a:r>
            <a:endParaRPr lang="en-US" altLang="zh-CN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The nature is yet unknown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are working very hard to understand it better …</a:t>
            </a:r>
            <a:endParaRPr lang="zh-CN" altLang="en-US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971600" y="5229200"/>
            <a:ext cx="7717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000066"/>
                </a:solidFill>
              </a:rPr>
              <a:t>We thank the staff of BEPCII and the computing center, thank the funding agencies, and all the friends of BES!</a:t>
            </a:r>
            <a:endParaRPr lang="zh-CN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Thanks a lot!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69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zh-CN" altLang="en-US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4056" y="2050504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Conventional &amp; exotic hadrons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How to study exotic hadrons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BESIII analysis &amp; results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Summary &amp; perspectives</a:t>
            </a:r>
            <a:endParaRPr lang="zh-CN" altLang="en-US" sz="36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24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Thanks a lot!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7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F7F0-3FA4-47D4-87B5-61EA0B82FFEF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806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F7F0-3FA4-47D4-87B5-61EA0B82FFEF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3850"/>
            <a:ext cx="72485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F7F0-3FA4-47D4-87B5-61EA0B82FFEF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1" y="298202"/>
            <a:ext cx="7315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6" y="3212976"/>
            <a:ext cx="8032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17F9-DC25-4513-A1C9-BBCC308EDFBE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7056784" cy="692696"/>
          </a:xfrm>
        </p:spPr>
        <p:txBody>
          <a:bodyPr/>
          <a:lstStyle/>
          <a:p>
            <a:pPr rtl="1"/>
            <a:r>
              <a:rPr lang="en-US" sz="32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Belle observed </a:t>
            </a:r>
            <a:r>
              <a:rPr lang="pl-PL" sz="32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Z(4430</a:t>
            </a:r>
            <a:r>
              <a:rPr lang="pl-PL" sz="32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32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r>
              <a:rPr lang="en-US" altLang="zh-CN" sz="32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sz="32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32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32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32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98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25000"/>
                  </a:schemeClr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Found in 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0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from 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B→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0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Z parameters from fit to M(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0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pl-PL" sz="1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Confirmed through Dalitz-plot analysis of 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B→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0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en-US" altLang="zh-CN" sz="20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§"/>
            </a:pP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0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 amplitude: coherent sum</a:t>
            </a:r>
            <a:r>
              <a:rPr lang="pl-PL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Breit</a:t>
            </a:r>
            <a:r>
              <a:rPr lang="en-US" altLang="zh-CN" sz="2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-Wigner contributions</a:t>
            </a:r>
            <a:endParaRPr lang="pl-PL" sz="20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§"/>
            </a:pP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Models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all known 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K*→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resonances 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only</a:t>
            </a:r>
          </a:p>
          <a:p>
            <a:pPr>
              <a:buFontTx/>
              <a:buNone/>
            </a:pP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all known 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K*→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Z</a:t>
            </a:r>
            <a:r>
              <a:rPr lang="en-US" altLang="zh-CN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(2S)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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favored by data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CC0000"/>
                </a:solidFill>
              </a:rPr>
              <a:t>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sz="1800" b="1" baseline="-120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zh-CN" sz="2000" b="1" baseline="-12000" dirty="0">
              <a:solidFill>
                <a:srgbClr val="CC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[cu][</a:t>
            </a:r>
            <a:r>
              <a:rPr lang="en-US" altLang="zh-CN" sz="2400" b="1" u="sng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cd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] </a:t>
            </a:r>
            <a:r>
              <a:rPr lang="en-US" altLang="zh-CN" sz="2400" b="1" dirty="0" err="1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tetraquark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? </a:t>
            </a:r>
            <a:r>
              <a:rPr lang="pl-PL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neutral partner in 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="1" baseline="30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expected</a:t>
            </a:r>
            <a:endParaRPr lang="pl-PL" sz="2400" b="1" dirty="0">
              <a:solidFill>
                <a:srgbClr val="CC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D*</a:t>
            </a:r>
            <a:r>
              <a:rPr lang="en-US" altLang="zh-CN" sz="2400" b="1" u="sng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sz="2400" b="1" baseline="-120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(2420)</a:t>
            </a:r>
            <a:r>
              <a:rPr lang="en-US" altLang="zh-CN" sz="24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molecule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?</a:t>
            </a:r>
            <a:r>
              <a:rPr lang="pl-PL" sz="24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pl-PL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should 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decay to D*</a:t>
            </a:r>
            <a:r>
              <a:rPr lang="en-US" altLang="zh-CN" sz="2400" b="1" u="sng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l-GR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="1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7203504" y="58676"/>
            <a:ext cx="1905000" cy="63402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zh-CN" sz="1600" dirty="0">
                <a:latin typeface="Arial" charset="0"/>
                <a:cs typeface="Arial" charset="0"/>
              </a:rPr>
              <a:t>PRL100, 142001 </a:t>
            </a:r>
            <a:endParaRPr kumimoji="0" lang="en-US" altLang="zh-CN" sz="16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zh-CN" sz="1600" dirty="0" smtClean="0">
                <a:latin typeface="Arial" charset="0"/>
                <a:cs typeface="Arial" charset="0"/>
              </a:rPr>
              <a:t>(</a:t>
            </a:r>
            <a:r>
              <a:rPr kumimoji="0" lang="en-US" altLang="zh-CN" sz="1600" dirty="0">
                <a:latin typeface="Arial" charset="0"/>
                <a:cs typeface="Arial" charset="0"/>
              </a:rPr>
              <a:t>2008)</a:t>
            </a: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6588125" y="5516563"/>
            <a:ext cx="2133600" cy="3048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pl-PL" sz="1400">
                <a:latin typeface="Arial" charset="0"/>
                <a:cs typeface="Arial" charset="0"/>
              </a:rPr>
              <a:t>PRD80, 031104 (2009)</a:t>
            </a:r>
            <a:endParaRPr kumimoji="0" lang="en-US" altLang="zh-CN" sz="1400" b="1">
              <a:latin typeface="Arial" charset="0"/>
              <a:cs typeface="Arial" charset="0"/>
            </a:endParaRPr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5724525" y="270192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Significance: </a:t>
            </a:r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6.4</a:t>
            </a:r>
            <a:r>
              <a:rPr lang="el-G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σ</a:t>
            </a:r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505863" name="Object 7"/>
          <p:cNvGraphicFramePr>
            <a:graphicFrameLocks noChangeAspect="1"/>
          </p:cNvGraphicFramePr>
          <p:nvPr/>
        </p:nvGraphicFramePr>
        <p:xfrm>
          <a:off x="6084888" y="4229100"/>
          <a:ext cx="27924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8" name="公式" r:id="rId3" imgW="1358640" imgH="533160" progId="Equation.3">
                  <p:embed/>
                </p:oleObj>
              </mc:Choice>
              <mc:Fallback>
                <p:oleObj name="公式" r:id="rId3" imgW="13586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29100"/>
                        <a:ext cx="2792412" cy="11445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5864" name="Group 8"/>
          <p:cNvGrpSpPr>
            <a:grpSpLocks/>
          </p:cNvGrpSpPr>
          <p:nvPr/>
        </p:nvGrpSpPr>
        <p:grpSpPr bwMode="auto">
          <a:xfrm>
            <a:off x="0" y="2743200"/>
            <a:ext cx="3076575" cy="2938463"/>
            <a:chOff x="96" y="1728"/>
            <a:chExt cx="1938" cy="1851"/>
          </a:xfrm>
        </p:grpSpPr>
        <p:pic>
          <p:nvPicPr>
            <p:cNvPr id="50586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28"/>
              <a:ext cx="1655" cy="15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5866" name="Rectangle 10"/>
            <p:cNvSpPr>
              <a:spLocks noChangeArrowheads="1"/>
            </p:cNvSpPr>
            <p:nvPr/>
          </p:nvSpPr>
          <p:spPr bwMode="auto">
            <a:xfrm rot="16200000">
              <a:off x="-246" y="2262"/>
              <a:ext cx="9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</a:t>
              </a:r>
              <a:r>
                <a:rPr lang="en-US" altLang="zh-CN" sz="18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</a:t>
              </a: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</a:t>
              </a:r>
              <a:r>
                <a:rPr lang="el-GR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ψ</a:t>
              </a:r>
              <a:r>
                <a:rPr lang="pl-P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(2S)</a:t>
              </a:r>
              <a:r>
                <a:rPr lang="el-GR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π</a:t>
              </a:r>
              <a:r>
                <a:rPr lang="en-US" altLang="zh-CN" sz="18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+</a:t>
              </a: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505867" name="Rectangle 11"/>
            <p:cNvSpPr>
              <a:spLocks noChangeArrowheads="1"/>
            </p:cNvSpPr>
            <p:nvPr/>
          </p:nvSpPr>
          <p:spPr bwMode="auto">
            <a:xfrm>
              <a:off x="871" y="334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</a:t>
              </a:r>
              <a:r>
                <a:rPr lang="en-US" altLang="zh-CN" sz="18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</a:t>
              </a: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(K</a:t>
              </a:r>
              <a:r>
                <a:rPr lang="el-GR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π</a:t>
              </a:r>
              <a:r>
                <a:rPr lang="en-US" altLang="zh-CN" sz="18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+</a:t>
              </a:r>
              <a:r>
                <a: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505868" name="Oval 12"/>
            <p:cNvSpPr>
              <a:spLocks noChangeArrowheads="1"/>
            </p:cNvSpPr>
            <p:nvPr/>
          </p:nvSpPr>
          <p:spPr bwMode="auto">
            <a:xfrm>
              <a:off x="804" y="1793"/>
              <a:ext cx="168" cy="1311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5869" name="Oval 13"/>
            <p:cNvSpPr>
              <a:spLocks noChangeArrowheads="1"/>
            </p:cNvSpPr>
            <p:nvPr/>
          </p:nvSpPr>
          <p:spPr bwMode="auto">
            <a:xfrm>
              <a:off x="1378" y="1891"/>
              <a:ext cx="135" cy="1049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5870" name="Rectangle 14"/>
            <p:cNvSpPr>
              <a:spLocks noChangeArrowheads="1"/>
            </p:cNvSpPr>
            <p:nvPr/>
          </p:nvSpPr>
          <p:spPr bwMode="auto">
            <a:xfrm>
              <a:off x="668" y="3136"/>
              <a:ext cx="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 b="1">
                  <a:solidFill>
                    <a:srgbClr val="24AE34"/>
                  </a:solidFill>
                  <a:latin typeface="Arial Narrow" pitchFamily="34" charset="0"/>
                  <a:cs typeface="Arial" charset="0"/>
                </a:rPr>
                <a:t>K*(890)</a:t>
              </a:r>
            </a:p>
          </p:txBody>
        </p:sp>
        <p:sp>
          <p:nvSpPr>
            <p:cNvPr id="505871" name="Rectangle 15"/>
            <p:cNvSpPr>
              <a:spLocks noChangeArrowheads="1"/>
            </p:cNvSpPr>
            <p:nvPr/>
          </p:nvSpPr>
          <p:spPr bwMode="auto">
            <a:xfrm>
              <a:off x="1209" y="2984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 b="1">
                  <a:solidFill>
                    <a:srgbClr val="24AE34"/>
                  </a:solidFill>
                  <a:latin typeface="Arial Narrow" pitchFamily="34" charset="0"/>
                  <a:cs typeface="Arial" charset="0"/>
                </a:rPr>
                <a:t>K</a:t>
              </a:r>
              <a:r>
                <a:rPr lang="en-US" altLang="zh-CN" sz="1800" b="1" baseline="-12000">
                  <a:solidFill>
                    <a:srgbClr val="24AE34"/>
                  </a:solidFill>
                  <a:latin typeface="Arial Narrow" pitchFamily="34" charset="0"/>
                  <a:cs typeface="Arial" charset="0"/>
                </a:rPr>
                <a:t>2</a:t>
              </a:r>
              <a:r>
                <a:rPr lang="en-US" altLang="zh-CN" sz="1800" b="1">
                  <a:solidFill>
                    <a:srgbClr val="24AE34"/>
                  </a:solidFill>
                  <a:latin typeface="Arial Narrow" pitchFamily="34" charset="0"/>
                  <a:cs typeface="Arial" charset="0"/>
                </a:rPr>
                <a:t>*(1430)</a:t>
              </a:r>
            </a:p>
          </p:txBody>
        </p:sp>
        <p:sp>
          <p:nvSpPr>
            <p:cNvPr id="505872" name="Oval 16"/>
            <p:cNvSpPr>
              <a:spLocks noChangeArrowheads="1"/>
            </p:cNvSpPr>
            <p:nvPr/>
          </p:nvSpPr>
          <p:spPr bwMode="auto">
            <a:xfrm>
              <a:off x="703" y="2187"/>
              <a:ext cx="1047" cy="16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5873" name="Rectangle 17"/>
            <p:cNvSpPr>
              <a:spLocks noChangeArrowheads="1"/>
            </p:cNvSpPr>
            <p:nvPr/>
          </p:nvSpPr>
          <p:spPr bwMode="auto">
            <a:xfrm>
              <a:off x="1392" y="1968"/>
              <a:ext cx="6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SzPct val="65000"/>
                <a:buFont typeface="Wingdings" pitchFamily="2" charset="2"/>
                <a:buNone/>
              </a:pPr>
              <a:r>
                <a:rPr lang="pl-PL" sz="1800" b="1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  Z</a:t>
              </a:r>
              <a:r>
                <a:rPr lang="pl-PL" sz="1800" b="1" baseline="3000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+</a:t>
              </a:r>
              <a:r>
                <a:rPr lang="pl-PL" sz="1800" b="1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(4430)</a:t>
              </a:r>
              <a:endParaRPr lang="en-US" altLang="zh-CN" sz="1800" b="1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grpSp>
        <p:nvGrpSpPr>
          <p:cNvPr id="505874" name="Group 18"/>
          <p:cNvGrpSpPr>
            <a:grpSpLocks/>
          </p:cNvGrpSpPr>
          <p:nvPr/>
        </p:nvGrpSpPr>
        <p:grpSpPr bwMode="auto">
          <a:xfrm>
            <a:off x="3124200" y="2743200"/>
            <a:ext cx="2773363" cy="2836863"/>
            <a:chOff x="2016" y="1728"/>
            <a:chExt cx="1747" cy="1787"/>
          </a:xfrm>
        </p:grpSpPr>
        <p:grpSp>
          <p:nvGrpSpPr>
            <p:cNvPr id="505875" name="Group 19"/>
            <p:cNvGrpSpPr>
              <a:grpSpLocks/>
            </p:cNvGrpSpPr>
            <p:nvPr/>
          </p:nvGrpSpPr>
          <p:grpSpPr bwMode="auto">
            <a:xfrm>
              <a:off x="2016" y="1728"/>
              <a:ext cx="1747" cy="1787"/>
              <a:chOff x="2112" y="1664"/>
              <a:chExt cx="1747" cy="1783"/>
            </a:xfrm>
          </p:grpSpPr>
          <p:pic>
            <p:nvPicPr>
              <p:cNvPr id="505876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664"/>
                <a:ext cx="1646" cy="1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5877" name="Picture 21" descr="B-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00FF"/>
                  </a:clrFrom>
                  <a:clrTo>
                    <a:srgbClr val="0000FF">
                      <a:alpha val="0"/>
                    </a:srgbClr>
                  </a:clrTo>
                </a:clrChange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712"/>
                <a:ext cx="240" cy="219"/>
              </a:xfrm>
              <a:prstGeom prst="rect">
                <a:avLst/>
              </a:prstGeom>
              <a:solidFill>
                <a:srgbClr val="30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5878" name="Rectangle 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17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altLang="zh-CN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M</a:t>
                </a:r>
                <a:r>
                  <a:rPr lang="en-US" altLang="zh-CN" sz="1800" baseline="30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2</a:t>
                </a:r>
                <a:r>
                  <a:rPr lang="en-US" altLang="zh-CN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(</a:t>
                </a:r>
                <a:r>
                  <a:rPr lang="el-GR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ψ</a:t>
                </a:r>
                <a:r>
                  <a:rPr lang="pl-PL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(2S)</a:t>
                </a:r>
                <a:r>
                  <a:rPr lang="el-GR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π</a:t>
                </a:r>
                <a:r>
                  <a:rPr lang="en-US" altLang="zh-CN" sz="1800" baseline="30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+</a:t>
                </a:r>
                <a:r>
                  <a:rPr lang="en-US" altLang="zh-CN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) </a:t>
                </a:r>
                <a:r>
                  <a:rPr lang="pl-PL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after</a:t>
                </a:r>
                <a:r>
                  <a:rPr lang="en-US" altLang="zh-CN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</a:t>
                </a:r>
                <a:r>
                  <a:rPr lang="pl-PL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K* veto</a:t>
                </a:r>
                <a:endParaRPr lang="en-US" altLang="zh-CN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505879" name="Rectangle 23"/>
            <p:cNvSpPr>
              <a:spLocks noChangeArrowheads="1"/>
            </p:cNvSpPr>
            <p:nvPr/>
          </p:nvSpPr>
          <p:spPr bwMode="auto">
            <a:xfrm>
              <a:off x="2256" y="2016"/>
              <a:ext cx="6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657M B</a:t>
              </a:r>
              <a:r>
                <a:rPr lang="en-US" altLang="zh-CN" sz="1600" u="sng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</a:t>
              </a:r>
              <a:endParaRPr lang="en-GB" sz="1600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505880" name="Rectangle 24"/>
          <p:cNvSpPr>
            <a:spLocks noChangeArrowheads="1"/>
          </p:cNvSpPr>
          <p:nvPr/>
        </p:nvSpPr>
        <p:spPr bwMode="auto">
          <a:xfrm>
            <a:off x="5257800" y="3171825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–̶̶̶̶̶̶ –̶̶̶̶̶̶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fit </a:t>
            </a:r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model with K*’s only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 algn="l"/>
            <a:r>
              <a:rPr lang="en-US" altLang="zh-CN" sz="2000" b="1">
                <a:solidFill>
                  <a:srgbClr val="F13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–̶̶̶̶̶̶ –̶̶̶̶̶̶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fit </a:t>
            </a:r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model with K*’s and Z</a:t>
            </a:r>
            <a:r>
              <a:rPr lang="pl-PL" sz="16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zh-CN" sz="1600" b="1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6" name="Picture 19" descr="B-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8738"/>
            <a:ext cx="674687" cy="614362"/>
          </a:xfrm>
          <a:prstGeom prst="rect">
            <a:avLst/>
          </a:prstGeom>
          <a:solidFill>
            <a:srgbClr val="305A8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7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183-D27A-4A2D-B85A-94C770E0CEA5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altLang="zh-CN" sz="32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BaBar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doesn’t see a significant Z(4430)</a:t>
            </a:r>
            <a:r>
              <a:rPr lang="en-US" altLang="zh-CN" sz="3200" b="1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</a:p>
        </p:txBody>
      </p:sp>
      <p:pic>
        <p:nvPicPr>
          <p:cNvPr id="45158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5991225"/>
            <a:ext cx="5029200" cy="257175"/>
          </a:xfrm>
          <a:noFill/>
        </p:spPr>
      </p:pic>
      <p:pic>
        <p:nvPicPr>
          <p:cNvPr id="451588" name="Picture 10" descr="baba_no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6934200" cy="3344863"/>
          </a:xfrm>
          <a:noFill/>
        </p:spPr>
      </p:pic>
      <p:sp>
        <p:nvSpPr>
          <p:cNvPr id="451590" name="Text Box 14"/>
          <p:cNvSpPr txBox="1">
            <a:spLocks noChangeArrowheads="1"/>
          </p:cNvSpPr>
          <p:nvPr/>
        </p:nvSpPr>
        <p:spPr bwMode="auto">
          <a:xfrm>
            <a:off x="762000" y="4648200"/>
            <a:ext cx="7789863" cy="11366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sz="1800" b="1">
                <a:latin typeface="Arial" charset="0"/>
              </a:rPr>
              <a:t>“For the fit … equivalent to the Belle analysis…we obtain mass</a:t>
            </a:r>
          </a:p>
          <a:p>
            <a:r>
              <a:rPr kumimoji="0" lang="en-US" altLang="zh-CN" sz="1800" b="1">
                <a:latin typeface="Arial" charset="0"/>
              </a:rPr>
              <a:t>&amp; width values that are consistent with theirs,… but only ~1.9</a:t>
            </a:r>
            <a:r>
              <a:rPr kumimoji="0" lang="en-US" altLang="zh-CN" b="1">
                <a:latin typeface="Symbol" pitchFamily="18" charset="2"/>
              </a:rPr>
              <a:t>s</a:t>
            </a:r>
          </a:p>
          <a:p>
            <a:r>
              <a:rPr kumimoji="0" lang="en-US" altLang="zh-CN" sz="1800" b="1">
                <a:latin typeface="Arial" charset="0"/>
              </a:rPr>
              <a:t>from zero; fixing mass and width increases this to only ~3.1</a:t>
            </a:r>
            <a:r>
              <a:rPr kumimoji="0" lang="en-US" altLang="zh-CN" b="1">
                <a:latin typeface="Symbol" pitchFamily="18" charset="2"/>
              </a:rPr>
              <a:t>s</a:t>
            </a:r>
            <a:r>
              <a:rPr kumimoji="0" lang="en-US" altLang="zh-CN" sz="1800" b="1">
                <a:latin typeface="Arial" charset="0"/>
              </a:rPr>
              <a:t>.”</a:t>
            </a:r>
          </a:p>
        </p:txBody>
      </p:sp>
      <p:sp>
        <p:nvSpPr>
          <p:cNvPr id="451591" name="Text Box 16"/>
          <p:cNvSpPr txBox="1">
            <a:spLocks noChangeArrowheads="1"/>
          </p:cNvSpPr>
          <p:nvPr/>
        </p:nvSpPr>
        <p:spPr bwMode="auto">
          <a:xfrm>
            <a:off x="3032125" y="62245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sz="1800">
                <a:latin typeface="Arial" charset="0"/>
              </a:rPr>
              <a:t> </a:t>
            </a:r>
          </a:p>
        </p:txBody>
      </p:sp>
      <p:sp>
        <p:nvSpPr>
          <p:cNvPr id="451592" name="Text Box 17"/>
          <p:cNvSpPr txBox="1">
            <a:spLocks noChangeArrowheads="1"/>
          </p:cNvSpPr>
          <p:nvPr/>
        </p:nvSpPr>
        <p:spPr bwMode="auto">
          <a:xfrm>
            <a:off x="3886200" y="6262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sz="1800" b="1" dirty="0">
                <a:solidFill>
                  <a:srgbClr val="000066"/>
                </a:solidFill>
                <a:latin typeface="Arial" charset="0"/>
              </a:rPr>
              <a:t>Belle PRL:  (4.1</a:t>
            </a:r>
            <a:r>
              <a:rPr kumimoji="0" lang="en-US" altLang="zh-CN" sz="1800" b="1" dirty="0">
                <a:solidFill>
                  <a:srgbClr val="000066"/>
                </a:solidFill>
                <a:latin typeface="Comic Sans MS" pitchFamily="66" charset="0"/>
              </a:rPr>
              <a:t>±</a:t>
            </a:r>
            <a:r>
              <a:rPr kumimoji="0" lang="en-US" altLang="zh-CN" sz="1800" b="1" dirty="0">
                <a:solidFill>
                  <a:srgbClr val="000066"/>
                </a:solidFill>
                <a:latin typeface="Arial" charset="0"/>
              </a:rPr>
              <a:t>1.0</a:t>
            </a:r>
            <a:r>
              <a:rPr kumimoji="0" lang="en-US" altLang="zh-CN" sz="1800" b="1" dirty="0">
                <a:solidFill>
                  <a:srgbClr val="000066"/>
                </a:solidFill>
                <a:latin typeface="Comic Sans MS" pitchFamily="66" charset="0"/>
              </a:rPr>
              <a:t>±</a:t>
            </a:r>
            <a:r>
              <a:rPr kumimoji="0" lang="en-US" altLang="zh-CN" sz="1800" b="1" dirty="0">
                <a:solidFill>
                  <a:srgbClr val="000066"/>
                </a:solidFill>
                <a:latin typeface="Arial" charset="0"/>
              </a:rPr>
              <a:t>1.4)x10</a:t>
            </a:r>
            <a:r>
              <a:rPr kumimoji="0" lang="en-US" altLang="zh-CN" sz="1800" b="1" baseline="30000" dirty="0">
                <a:solidFill>
                  <a:srgbClr val="000066"/>
                </a:solidFill>
                <a:latin typeface="Arial" charset="0"/>
              </a:rPr>
              <a:t>-5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7201" y="692696"/>
            <a:ext cx="2133600" cy="3048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pl-PL" sz="1400" dirty="0" smtClean="0">
                <a:latin typeface="Arial" charset="0"/>
                <a:cs typeface="Arial" charset="0"/>
              </a:rPr>
              <a:t>PRD</a:t>
            </a:r>
            <a:r>
              <a:rPr kumimoji="0" lang="en-US" sz="1400" dirty="0" smtClean="0">
                <a:latin typeface="Arial" charset="0"/>
                <a:cs typeface="Arial" charset="0"/>
              </a:rPr>
              <a:t>79</a:t>
            </a:r>
            <a:r>
              <a:rPr kumimoji="0" lang="pl-PL" sz="1400" dirty="0" smtClean="0">
                <a:latin typeface="Arial" charset="0"/>
                <a:cs typeface="Arial" charset="0"/>
              </a:rPr>
              <a:t>, </a:t>
            </a:r>
            <a:r>
              <a:rPr kumimoji="0" lang="en-US" sz="1400" dirty="0">
                <a:latin typeface="Arial" charset="0"/>
                <a:cs typeface="Arial" charset="0"/>
              </a:rPr>
              <a:t>1</a:t>
            </a:r>
            <a:r>
              <a:rPr kumimoji="0" lang="en-US" sz="1400" dirty="0" smtClean="0">
                <a:latin typeface="Arial" charset="0"/>
                <a:cs typeface="Arial" charset="0"/>
              </a:rPr>
              <a:t>12001</a:t>
            </a:r>
            <a:r>
              <a:rPr kumimoji="0" lang="pl-PL" sz="1400" dirty="0" smtClean="0">
                <a:latin typeface="Arial" charset="0"/>
                <a:cs typeface="Arial" charset="0"/>
              </a:rPr>
              <a:t> </a:t>
            </a:r>
            <a:r>
              <a:rPr kumimoji="0" lang="pl-PL" sz="1400" dirty="0">
                <a:latin typeface="Arial" charset="0"/>
                <a:cs typeface="Arial" charset="0"/>
              </a:rPr>
              <a:t>(2009)</a:t>
            </a:r>
            <a:endParaRPr kumimoji="0" lang="en-US" altLang="zh-CN" sz="1400" b="1" dirty="0">
              <a:latin typeface="Arial" charset="0"/>
              <a:cs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8"/>
          <a:stretch>
            <a:fillRect/>
          </a:stretch>
        </p:blipFill>
        <p:spPr bwMode="auto">
          <a:xfrm>
            <a:off x="134938" y="22771"/>
            <a:ext cx="627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7983-3E1C-4F01-B955-BE0747DD5F36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5888"/>
            <a:ext cx="7524055" cy="573087"/>
          </a:xfrm>
        </p:spPr>
        <p:txBody>
          <a:bodyPr/>
          <a:lstStyle/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Belle observed </a:t>
            </a:r>
            <a:r>
              <a:rPr lang="pl-PL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Two </a:t>
            </a:r>
            <a:r>
              <a:rPr lang="pl-PL" sz="4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sz="40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sz="4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χ</a:t>
            </a:r>
            <a:r>
              <a:rPr lang="pl-PL" sz="4000" baseline="-1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c1</a:t>
            </a:r>
            <a:r>
              <a:rPr lang="el-GR" sz="4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40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25000"/>
                  </a:schemeClr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Dalitz-plot analysis of </a:t>
            </a:r>
            <a:r>
              <a:rPr lang="en-US" altLang="zh-CN" sz="2400" u="sng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lang="en-US" altLang="zh-CN" sz="2400" baseline="30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Tahoma" pitchFamily="34" charset="0"/>
              </a:rPr>
              <a:t>χ</a:t>
            </a:r>
            <a:r>
              <a:rPr lang="en-US" altLang="zh-CN" sz="2400" baseline="-12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c1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aseline="30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</a:t>
            </a:r>
            <a:r>
              <a:rPr lang="en-US" altLang="zh-CN" sz="2400" baseline="30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χ</a:t>
            </a:r>
            <a:r>
              <a:rPr lang="en-US" altLang="zh-CN" sz="2400" baseline="-12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c1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→J/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ψγ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with 657M B</a:t>
            </a:r>
            <a:r>
              <a:rPr lang="en-US" altLang="zh-CN" sz="2400" u="sng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endParaRPr lang="pl-PL" sz="2400" b="1" u="sng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Dalitz plot m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odels: known K*→K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only </a:t>
            </a:r>
            <a:endParaRPr lang="pl-PL" sz="240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      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K*’s + one Z →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χ</a:t>
            </a:r>
            <a:r>
              <a:rPr lang="en-US" altLang="zh-CN" sz="2400" baseline="-12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c1</a:t>
            </a:r>
            <a:r>
              <a:rPr lang="el-GR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2400" baseline="30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pl-PL" sz="240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      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K*’s + two Z</a:t>
            </a:r>
            <a:r>
              <a:rPr lang="en-US" altLang="zh-CN" sz="2400" baseline="300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r>
              <a:rPr lang="en-US" altLang="zh-CN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states </a:t>
            </a: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</a:t>
            </a:r>
            <a:r>
              <a:rPr lang="pl-PL" sz="240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favored by data</a:t>
            </a:r>
            <a:endParaRPr lang="en-US" altLang="zh-CN" sz="240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07919" name="Rectangle 15"/>
          <p:cNvSpPr>
            <a:spLocks noChangeArrowheads="1"/>
          </p:cNvSpPr>
          <p:nvPr/>
        </p:nvSpPr>
        <p:spPr bwMode="auto">
          <a:xfrm>
            <a:off x="3394075" y="6028010"/>
            <a:ext cx="2841625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M(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χ</a:t>
            </a:r>
            <a:r>
              <a:rPr lang="en-US" altLang="zh-CN" sz="1800" baseline="-1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c1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π</a:t>
            </a:r>
            <a:r>
              <a:rPr lang="en-US" altLang="zh-CN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endParaRPr 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1&lt;M</a:t>
            </a:r>
            <a:r>
              <a:rPr lang="en-US" altLang="zh-CN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(K</a:t>
            </a:r>
            <a:r>
              <a:rPr lang="en-US" altLang="zh-CN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π</a:t>
            </a:r>
            <a:r>
              <a:rPr lang="en-US" altLang="zh-CN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)&lt;1.75GeV</a:t>
            </a:r>
            <a:r>
              <a:rPr lang="en-US" altLang="zh-CN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6019800" y="2971800"/>
            <a:ext cx="31242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–̶̶̶̶̶̶ –̶̶̶̶̶̶</a:t>
            </a:r>
            <a:r>
              <a:rPr lang="en-US" altLang="zh-CN" sz="1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fit </a:t>
            </a:r>
            <a:r>
              <a:rPr lang="pl-PL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model</a:t>
            </a:r>
            <a:r>
              <a:rPr lang="pl-PL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with K*’s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l"/>
            <a:r>
              <a:rPr lang="en-US" altLang="zh-CN" sz="2000" b="1" dirty="0">
                <a:solidFill>
                  <a:srgbClr val="F13617"/>
                </a:solidFill>
                <a:latin typeface="Tahoma" pitchFamily="34" charset="0"/>
              </a:rPr>
              <a:t>–̶̶̶̶̶̶ –̶̶̶̶̶̶</a:t>
            </a:r>
            <a:r>
              <a:rPr lang="en-US" altLang="zh-CN" sz="1800" b="1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fit for double Z model</a:t>
            </a:r>
          </a:p>
          <a:p>
            <a:pPr algn="l"/>
            <a:r>
              <a:rPr lang="en-US" altLang="zh-CN" sz="2000" b="1" dirty="0">
                <a:solidFill>
                  <a:srgbClr val="24AE34"/>
                </a:solidFill>
                <a:latin typeface="Tahoma" pitchFamily="34" charset="0"/>
              </a:rPr>
              <a:t>–̶̶̶̶̶̶ –̶̶̶̶̶̶</a:t>
            </a:r>
            <a:r>
              <a:rPr lang="en-US" altLang="zh-CN" sz="1800" b="1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Z</a:t>
            </a:r>
            <a:r>
              <a:rPr lang="en-US" altLang="zh-CN" sz="1800" b="1" baseline="-12000" dirty="0">
                <a:solidFill>
                  <a:schemeClr val="tx1"/>
                </a:solidFill>
                <a:latin typeface="Tahoma" pitchFamily="34" charset="0"/>
              </a:rPr>
              <a:t>1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 contribution</a:t>
            </a:r>
          </a:p>
          <a:p>
            <a:pPr algn="l"/>
            <a:r>
              <a:rPr lang="en-US" altLang="zh-CN" sz="2000" b="1" dirty="0">
                <a:solidFill>
                  <a:srgbClr val="993366"/>
                </a:solidFill>
                <a:latin typeface="Tahoma" pitchFamily="34" charset="0"/>
              </a:rPr>
              <a:t>–̶̶̶̶̶̶ –̶̶̶̶̶̶</a:t>
            </a:r>
            <a:r>
              <a:rPr lang="en-US" altLang="zh-CN" sz="1800" b="1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Z</a:t>
            </a:r>
            <a:r>
              <a:rPr lang="en-US" altLang="zh-CN" sz="1800" b="1" baseline="-12000" dirty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en-US" altLang="zh-CN" sz="1600" b="1" dirty="0">
                <a:solidFill>
                  <a:schemeClr val="tx1"/>
                </a:solidFill>
                <a:latin typeface="Tahoma" pitchFamily="34" charset="0"/>
              </a:rPr>
              <a:t> contribution</a:t>
            </a:r>
            <a:endParaRPr lang="en-US" altLang="zh-CN" sz="1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7921" name="Text Box 17"/>
          <p:cNvSpPr txBox="1">
            <a:spLocks noChangeArrowheads="1"/>
          </p:cNvSpPr>
          <p:nvPr/>
        </p:nvSpPr>
        <p:spPr bwMode="auto">
          <a:xfrm>
            <a:off x="179388" y="2198688"/>
            <a:ext cx="2879725" cy="366712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zh-CN" sz="1800">
                <a:latin typeface="Arial" charset="0"/>
                <a:cs typeface="Arial" charset="0"/>
              </a:rPr>
              <a:t>PRD</a:t>
            </a:r>
            <a:r>
              <a:rPr kumimoji="0" lang="pl-PL" sz="1800">
                <a:latin typeface="Arial" charset="0"/>
                <a:cs typeface="Arial" charset="0"/>
              </a:rPr>
              <a:t> 78, 072004 (2008)</a:t>
            </a:r>
            <a:endParaRPr kumimoji="0" lang="en-US" altLang="zh-CN" sz="1600">
              <a:latin typeface="Arial" charset="0"/>
              <a:cs typeface="Arial" charset="0"/>
            </a:endParaRPr>
          </a:p>
        </p:txBody>
      </p:sp>
      <p:sp>
        <p:nvSpPr>
          <p:cNvPr id="507922" name="Rectangle 18"/>
          <p:cNvSpPr>
            <a:spLocks noChangeArrowheads="1"/>
          </p:cNvSpPr>
          <p:nvPr/>
        </p:nvSpPr>
        <p:spPr bwMode="auto">
          <a:xfrm>
            <a:off x="3203575" y="277495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Significance: </a:t>
            </a:r>
            <a:r>
              <a:rPr lang="pl-P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5.7</a:t>
            </a:r>
            <a:r>
              <a:rPr lang="el-G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</a:t>
            </a:r>
          </a:p>
        </p:txBody>
      </p:sp>
      <p:pic>
        <p:nvPicPr>
          <p:cNvPr id="507923" name="Picture 19" descr="B-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8738"/>
            <a:ext cx="674687" cy="614362"/>
          </a:xfrm>
          <a:prstGeom prst="rect">
            <a:avLst/>
          </a:prstGeom>
          <a:solidFill>
            <a:srgbClr val="305A8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7924" name="Object 20"/>
          <p:cNvGraphicFramePr>
            <a:graphicFrameLocks noChangeAspect="1"/>
          </p:cNvGraphicFramePr>
          <p:nvPr/>
        </p:nvGraphicFramePr>
        <p:xfrm>
          <a:off x="6227763" y="4606925"/>
          <a:ext cx="27209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2" name="Equation" r:id="rId4" imgW="1587240" imgH="1193760" progId="Equation.3">
                  <p:embed/>
                </p:oleObj>
              </mc:Choice>
              <mc:Fallback>
                <p:oleObj name="Equation" r:id="rId4" imgW="15872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606925"/>
                        <a:ext cx="2720975" cy="21351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792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16722"/>
            <a:ext cx="3496618" cy="342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0792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2923"/>
            <a:ext cx="2761277" cy="269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183-D27A-4A2D-B85A-94C770E0CEA5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altLang="zh-CN" sz="32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BaBar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doesn’t 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see 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significant </a:t>
            </a:r>
            <a:r>
              <a:rPr lang="pl-PL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en-US" altLang="zh-CN" sz="32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l-GR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χ</a:t>
            </a:r>
            <a:r>
              <a:rPr lang="pl-PL" altLang="zh-CN" sz="3200" baseline="-1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c1</a:t>
            </a:r>
            <a:r>
              <a:rPr lang="el-GR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π</a:t>
            </a:r>
            <a:r>
              <a:rPr lang="en-US" altLang="zh-CN" sz="32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±</a:t>
            </a:r>
            <a:endParaRPr lang="en-US" altLang="zh-CN" sz="3200" b="1" baseline="30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51590" name="Text Box 14"/>
          <p:cNvSpPr txBox="1">
            <a:spLocks noChangeArrowheads="1"/>
          </p:cNvSpPr>
          <p:nvPr/>
        </p:nvSpPr>
        <p:spPr bwMode="auto">
          <a:xfrm>
            <a:off x="3635896" y="5027692"/>
            <a:ext cx="5486006" cy="156966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dirty="0" smtClean="0">
                <a:latin typeface="Arial" charset="0"/>
              </a:rPr>
              <a:t>“We find that it is possible to obtain a good description of our data without the need for additional resonances in the </a:t>
            </a:r>
            <a:r>
              <a:rPr kumimoji="0" lang="en-US" altLang="zh-CN" dirty="0" smtClean="0">
                <a:latin typeface="Arial" charset="0"/>
                <a:sym typeface="Symbol"/>
              </a:rPr>
              <a:t></a:t>
            </a:r>
            <a:r>
              <a:rPr kumimoji="0" lang="en-US" altLang="zh-CN" baseline="-25000" dirty="0" smtClean="0">
                <a:latin typeface="Arial" charset="0"/>
                <a:sym typeface="Symbol"/>
              </a:rPr>
              <a:t>c1</a:t>
            </a:r>
            <a:r>
              <a:rPr kumimoji="0" lang="en-US" altLang="zh-CN" dirty="0" smtClean="0">
                <a:latin typeface="Arial" charset="0"/>
                <a:sym typeface="Symbol"/>
              </a:rPr>
              <a:t> </a:t>
            </a:r>
            <a:r>
              <a:rPr kumimoji="0" lang="en-US" altLang="zh-CN" dirty="0" smtClean="0">
                <a:latin typeface="Arial" charset="0"/>
              </a:rPr>
              <a:t>system.”</a:t>
            </a:r>
            <a:endParaRPr kumimoji="0" lang="en-US" altLang="zh-CN" dirty="0">
              <a:latin typeface="Arial" charset="0"/>
            </a:endParaRPr>
          </a:p>
        </p:txBody>
      </p:sp>
      <p:sp>
        <p:nvSpPr>
          <p:cNvPr id="451591" name="Text Box 16"/>
          <p:cNvSpPr txBox="1">
            <a:spLocks noChangeArrowheads="1"/>
          </p:cNvSpPr>
          <p:nvPr/>
        </p:nvSpPr>
        <p:spPr bwMode="auto">
          <a:xfrm>
            <a:off x="3032125" y="62245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sz="1800">
                <a:latin typeface="Arial" charset="0"/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60695" y="692696"/>
            <a:ext cx="2133600" cy="3048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pl-PL" sz="1400" dirty="0" smtClean="0">
                <a:latin typeface="Arial" charset="0"/>
                <a:cs typeface="Arial" charset="0"/>
              </a:rPr>
              <a:t>PRD</a:t>
            </a:r>
            <a:r>
              <a:rPr kumimoji="0" lang="en-US" sz="1400" dirty="0" smtClean="0">
                <a:latin typeface="Arial" charset="0"/>
                <a:cs typeface="Arial" charset="0"/>
              </a:rPr>
              <a:t>85</a:t>
            </a:r>
            <a:r>
              <a:rPr kumimoji="0" lang="pl-PL" sz="1400" dirty="0" smtClean="0">
                <a:latin typeface="Arial" charset="0"/>
                <a:cs typeface="Arial" charset="0"/>
              </a:rPr>
              <a:t>, </a:t>
            </a:r>
            <a:r>
              <a:rPr kumimoji="0" lang="en-US" sz="1400" dirty="0" smtClean="0">
                <a:latin typeface="Arial" charset="0"/>
                <a:cs typeface="Arial" charset="0"/>
              </a:rPr>
              <a:t>052003</a:t>
            </a:r>
            <a:r>
              <a:rPr kumimoji="0" lang="pl-PL" sz="1400" dirty="0" smtClean="0">
                <a:latin typeface="Arial" charset="0"/>
                <a:cs typeface="Arial" charset="0"/>
              </a:rPr>
              <a:t> </a:t>
            </a:r>
            <a:r>
              <a:rPr kumimoji="0" lang="pl-PL" sz="1400" dirty="0">
                <a:latin typeface="Arial" charset="0"/>
                <a:cs typeface="Arial" charset="0"/>
              </a:rPr>
              <a:t>(</a:t>
            </a:r>
            <a:r>
              <a:rPr kumimoji="0" lang="pl-PL" sz="1400" dirty="0" smtClean="0">
                <a:latin typeface="Arial" charset="0"/>
                <a:cs typeface="Arial" charset="0"/>
              </a:rPr>
              <a:t>20</a:t>
            </a:r>
            <a:r>
              <a:rPr kumimoji="0" lang="en-US" sz="1400" dirty="0" smtClean="0">
                <a:latin typeface="Arial" charset="0"/>
                <a:cs typeface="Arial" charset="0"/>
              </a:rPr>
              <a:t>12</a:t>
            </a:r>
            <a:r>
              <a:rPr kumimoji="0" lang="pl-PL" sz="1400" dirty="0" smtClean="0">
                <a:latin typeface="Arial" charset="0"/>
                <a:cs typeface="Arial" charset="0"/>
              </a:rPr>
              <a:t>)</a:t>
            </a:r>
            <a:endParaRPr kumimoji="0" lang="en-US" altLang="zh-CN" sz="1400" b="1" dirty="0">
              <a:latin typeface="Arial" charset="0"/>
              <a:cs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8"/>
          <a:stretch>
            <a:fillRect/>
          </a:stretch>
        </p:blipFill>
        <p:spPr bwMode="auto">
          <a:xfrm>
            <a:off x="134938" y="22771"/>
            <a:ext cx="627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" y="764704"/>
            <a:ext cx="3469307" cy="27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501008"/>
            <a:ext cx="3428950" cy="306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54860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27984" y="2276872"/>
            <a:ext cx="438293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b="1" dirty="0" smtClean="0">
                <a:solidFill>
                  <a:srgbClr val="000066"/>
                </a:solidFill>
                <a:latin typeface="Arial" charset="0"/>
              </a:rPr>
              <a:t>Belle:  (3.0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Comic Sans MS" pitchFamily="66" charset="0"/>
              </a:rPr>
              <a:t>+1.5</a:t>
            </a:r>
            <a:r>
              <a:rPr kumimoji="0" lang="en-US" altLang="zh-CN" b="1" baseline="-25000" dirty="0" smtClean="0">
                <a:solidFill>
                  <a:srgbClr val="000066"/>
                </a:solidFill>
                <a:latin typeface="Comic Sans MS" pitchFamily="66" charset="0"/>
              </a:rPr>
              <a:t>-0.8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Comic Sans MS" pitchFamily="66" charset="0"/>
              </a:rPr>
              <a:t>+3.7</a:t>
            </a:r>
            <a:r>
              <a:rPr kumimoji="0" lang="en-US" altLang="zh-CN" b="1" baseline="-25000" dirty="0" smtClean="0">
                <a:solidFill>
                  <a:srgbClr val="000066"/>
                </a:solidFill>
                <a:latin typeface="Comic Sans MS" pitchFamily="66" charset="0"/>
              </a:rPr>
              <a:t>-1.6</a:t>
            </a:r>
            <a:r>
              <a:rPr kumimoji="0" lang="en-US" altLang="zh-CN" b="1" dirty="0" smtClean="0">
                <a:solidFill>
                  <a:srgbClr val="000066"/>
                </a:solidFill>
                <a:latin typeface="Arial" charset="0"/>
              </a:rPr>
              <a:t>)x10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Arial" charset="0"/>
              </a:rPr>
              <a:t>-5</a:t>
            </a:r>
            <a:endParaRPr kumimoji="0" lang="en-US" altLang="zh-CN" b="1" baseline="30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84515" y="3933056"/>
            <a:ext cx="450796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en-US" altLang="zh-CN" b="1" dirty="0" smtClean="0">
                <a:solidFill>
                  <a:srgbClr val="000066"/>
                </a:solidFill>
                <a:latin typeface="Arial" charset="0"/>
              </a:rPr>
              <a:t>Belle:  (4.0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Comic Sans MS" pitchFamily="66" charset="0"/>
              </a:rPr>
              <a:t>+2.3</a:t>
            </a:r>
            <a:r>
              <a:rPr kumimoji="0" lang="en-US" altLang="zh-CN" b="1" baseline="-25000" dirty="0" smtClean="0">
                <a:solidFill>
                  <a:srgbClr val="000066"/>
                </a:solidFill>
                <a:latin typeface="Comic Sans MS" pitchFamily="66" charset="0"/>
              </a:rPr>
              <a:t>-0.9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Comic Sans MS" pitchFamily="66" charset="0"/>
              </a:rPr>
              <a:t>+19.7</a:t>
            </a:r>
            <a:r>
              <a:rPr kumimoji="0" lang="en-US" altLang="zh-CN" b="1" baseline="-25000" dirty="0" smtClean="0">
                <a:solidFill>
                  <a:srgbClr val="000066"/>
                </a:solidFill>
                <a:latin typeface="Comic Sans MS" pitchFamily="66" charset="0"/>
              </a:rPr>
              <a:t>-0.5</a:t>
            </a:r>
            <a:r>
              <a:rPr kumimoji="0" lang="en-US" altLang="zh-CN" b="1" dirty="0" smtClean="0">
                <a:solidFill>
                  <a:srgbClr val="000066"/>
                </a:solidFill>
                <a:latin typeface="Arial" charset="0"/>
              </a:rPr>
              <a:t>)x10</a:t>
            </a:r>
            <a:r>
              <a:rPr kumimoji="0" lang="en-US" altLang="zh-CN" b="1" baseline="30000" dirty="0" smtClean="0">
                <a:solidFill>
                  <a:srgbClr val="000066"/>
                </a:solidFill>
                <a:latin typeface="Arial" charset="0"/>
              </a:rPr>
              <a:t>-5</a:t>
            </a:r>
            <a:endParaRPr kumimoji="0" lang="en-US" altLang="zh-CN" b="1" baseline="300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7712" r="8990" b="23576"/>
          <a:stretch>
            <a:fillRect/>
          </a:stretch>
        </p:blipFill>
        <p:spPr bwMode="auto">
          <a:xfrm>
            <a:off x="1259632" y="1124743"/>
            <a:ext cx="7344618" cy="551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9"/>
            <a:ext cx="8229600" cy="86484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sz="3600" b="1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sz="3600" b="1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J/</a:t>
            </a:r>
            <a:r>
              <a:rPr lang="en-US" altLang="zh-CN" sz="3600" b="1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3600" b="1" dirty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[4.2, 4.4]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GeV</a:t>
            </a:r>
            <a:r>
              <a:rPr lang="en-US" altLang="zh-CN" sz="3600" b="1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via ISR</a:t>
            </a:r>
            <a:endParaRPr lang="en-US" altLang="zh-CN" sz="3600" b="1" dirty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496" y="1011969"/>
            <a:ext cx="3462807" cy="134806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550/</a:t>
            </a:r>
            <a:r>
              <a:rPr lang="en-US" altLang="zh-CN" sz="2400" dirty="0" err="1" smtClean="0"/>
              <a:t>fb</a:t>
            </a:r>
            <a:r>
              <a:rPr lang="en-US" altLang="zh-CN" sz="2400" dirty="0" smtClean="0"/>
              <a:t> at 10.58 </a:t>
            </a:r>
            <a:r>
              <a:rPr lang="en-US" altLang="zh-CN" sz="2400" dirty="0" err="1" smtClean="0"/>
              <a:t>GeV</a:t>
            </a:r>
            <a:endParaRPr lang="en-US" altLang="zh-CN" sz="2400" dirty="0" smtClean="0"/>
          </a:p>
          <a:p>
            <a:r>
              <a:rPr lang="en-US" altLang="zh-CN" sz="2400" dirty="0" smtClean="0"/>
              <a:t>Peaks </a:t>
            </a:r>
            <a:r>
              <a:rPr lang="en-US" altLang="zh-CN" sz="2400" dirty="0"/>
              <a:t>at 12 &amp; 15 GeV</a:t>
            </a:r>
            <a:r>
              <a:rPr lang="en-US" altLang="zh-CN" sz="2400" baseline="30000" dirty="0"/>
              <a:t>2</a:t>
            </a:r>
            <a:r>
              <a:rPr lang="en-US" altLang="zh-CN" sz="2400" dirty="0" smtClean="0"/>
              <a:t>?</a:t>
            </a:r>
          </a:p>
          <a:p>
            <a:r>
              <a:rPr lang="en-US" altLang="zh-CN" sz="2400" dirty="0" smtClean="0"/>
              <a:t>Shown at QWG’2011</a:t>
            </a:r>
            <a:endParaRPr lang="en-US" altLang="zh-CN" sz="2400" dirty="0"/>
          </a:p>
        </p:txBody>
      </p:sp>
      <p:pic>
        <p:nvPicPr>
          <p:cNvPr id="5" name="Picture 19" descr="B-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8738"/>
            <a:ext cx="674687" cy="614362"/>
          </a:xfrm>
          <a:prstGeom prst="rect">
            <a:avLst/>
          </a:prstGeom>
          <a:solidFill>
            <a:srgbClr val="305A8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FC9D-8326-43D1-B6C4-1CDBC2612F20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7772400" cy="865187"/>
          </a:xfrm>
        </p:spPr>
        <p:txBody>
          <a:bodyPr/>
          <a:lstStyle/>
          <a:p>
            <a:r>
              <a:rPr lang="en-US" altLang="zh-CN" dirty="0"/>
              <a:t>Hadrons</a:t>
            </a:r>
            <a:r>
              <a:rPr lang="zh-CN" altLang="en-US" dirty="0"/>
              <a:t>：</a:t>
            </a:r>
            <a:r>
              <a:rPr lang="en-US" altLang="zh-CN" dirty="0"/>
              <a:t>normal &amp; exotic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737"/>
            <a:ext cx="8713787" cy="5616352"/>
          </a:xfrm>
        </p:spPr>
        <p:txBody>
          <a:bodyPr/>
          <a:lstStyle/>
          <a:p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Hadrons are composed from 2 (meson) </a:t>
            </a:r>
            <a:r>
              <a:rPr kumimoji="0" lang="en-US" altLang="zh-CN" sz="28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quarks or</a:t>
            </a:r>
          </a:p>
          <a:p>
            <a:pPr marL="0" indent="0">
              <a:buNone/>
            </a:pPr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8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                    </a:t>
            </a:r>
            <a:r>
              <a:rPr kumimoji="0" lang="en-US" altLang="zh-CN" sz="28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(baryon) quarks </a:t>
            </a:r>
          </a:p>
          <a:p>
            <a:pPr>
              <a:buFontTx/>
              <a:buNone/>
            </a:pPr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</a:t>
            </a:r>
          </a:p>
          <a:p>
            <a:pPr>
              <a:buFontTx/>
              <a:buNone/>
            </a:pPr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Quark model</a:t>
            </a:r>
          </a:p>
          <a:p>
            <a:endParaRPr kumimoji="0" lang="en-US" altLang="zh-CN" sz="2800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kumimoji="0" lang="en-US" altLang="zh-CN" sz="2800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QCD allows hadrons with N</a:t>
            </a:r>
            <a:r>
              <a:rPr kumimoji="0" lang="en-US" altLang="zh-CN" sz="2800" baseline="-250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quarks</a:t>
            </a:r>
            <a:r>
              <a:rPr kumimoji="0" lang="en-US" altLang="zh-CN" sz="28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2, 3</a:t>
            </a:r>
          </a:p>
          <a:p>
            <a:pPr lvl="1"/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glueball</a:t>
            </a:r>
            <a:r>
              <a:rPr kumimoji="0" lang="zh-CN" altLang="en-US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              </a:t>
            </a:r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kumimoji="0" lang="en-US" altLang="zh-CN" sz="2400" baseline="-250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quarks</a:t>
            </a:r>
            <a:r>
              <a:rPr kumimoji="0" lang="en-US" altLang="zh-CN" sz="2400" baseline="-250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0 (</a:t>
            </a:r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gg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ggg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…)</a:t>
            </a:r>
          </a:p>
          <a:p>
            <a:pPr lvl="1"/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hybrid</a:t>
            </a:r>
            <a:r>
              <a:rPr kumimoji="0" lang="zh-CN" altLang="en-US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                 </a:t>
            </a:r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kumimoji="0" lang="en-US" altLang="zh-CN" sz="2400" baseline="-250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quarks</a:t>
            </a:r>
            <a:r>
              <a:rPr kumimoji="0" lang="en-US" altLang="zh-CN" sz="2400" baseline="-250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2 + excited gluon</a:t>
            </a:r>
            <a:endParaRPr kumimoji="0" lang="en-US" altLang="zh-CN" sz="2400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kumimoji="0" lang="en-US" altLang="zh-CN" sz="2400" dirty="0" err="1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ultiquark</a:t>
            </a:r>
            <a:r>
              <a:rPr kumimoji="0" lang="en-US" altLang="zh-CN" sz="24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state</a:t>
            </a:r>
            <a:r>
              <a:rPr kumimoji="0" lang="zh-CN" altLang="en-US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 </a:t>
            </a:r>
            <a:r>
              <a:rPr kumimoji="0" lang="en-US" altLang="zh-CN" sz="24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kumimoji="0" lang="en-US" altLang="zh-CN" sz="2400" baseline="-250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quarks</a:t>
            </a:r>
            <a:r>
              <a:rPr kumimoji="0" lang="en-US" altLang="zh-CN" sz="2400" baseline="-250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&gt; 3 </a:t>
            </a:r>
          </a:p>
          <a:p>
            <a:pPr lvl="1"/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molecule</a:t>
            </a:r>
            <a:r>
              <a:rPr kumimoji="0" lang="zh-CN" altLang="en-US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            </a:t>
            </a:r>
            <a:r>
              <a:rPr kumimoji="0" lang="en-US" altLang="zh-CN" sz="24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bound state of more than 2 hadrons</a:t>
            </a:r>
          </a:p>
        </p:txBody>
      </p:sp>
      <p:grpSp>
        <p:nvGrpSpPr>
          <p:cNvPr id="304132" name="Group 5"/>
          <p:cNvGrpSpPr>
            <a:grpSpLocks/>
          </p:cNvGrpSpPr>
          <p:nvPr/>
        </p:nvGrpSpPr>
        <p:grpSpPr bwMode="auto">
          <a:xfrm>
            <a:off x="3563888" y="2347913"/>
            <a:ext cx="1512937" cy="1513135"/>
            <a:chOff x="3072" y="3024"/>
            <a:chExt cx="480" cy="480"/>
          </a:xfrm>
        </p:grpSpPr>
        <p:sp>
          <p:nvSpPr>
            <p:cNvPr id="304133" name="Oval 6"/>
            <p:cNvSpPr>
              <a:spLocks noChangeArrowheads="1"/>
            </p:cNvSpPr>
            <p:nvPr/>
          </p:nvSpPr>
          <p:spPr bwMode="auto">
            <a:xfrm>
              <a:off x="3072" y="3024"/>
              <a:ext cx="480" cy="480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134" name="Oval 7"/>
            <p:cNvSpPr>
              <a:spLocks noChangeArrowheads="1"/>
            </p:cNvSpPr>
            <p:nvPr/>
          </p:nvSpPr>
          <p:spPr bwMode="auto">
            <a:xfrm>
              <a:off x="3216" y="30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135" name="Oval 8"/>
            <p:cNvSpPr>
              <a:spLocks noChangeArrowheads="1"/>
            </p:cNvSpPr>
            <p:nvPr/>
          </p:nvSpPr>
          <p:spPr bwMode="auto">
            <a:xfrm>
              <a:off x="3216" y="328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04136" name="Group 9"/>
          <p:cNvGrpSpPr>
            <a:grpSpLocks/>
          </p:cNvGrpSpPr>
          <p:nvPr/>
        </p:nvGrpSpPr>
        <p:grpSpPr bwMode="auto">
          <a:xfrm>
            <a:off x="5535613" y="2339975"/>
            <a:ext cx="1484312" cy="1521073"/>
            <a:chOff x="3696" y="3456"/>
            <a:chExt cx="480" cy="480"/>
          </a:xfrm>
        </p:grpSpPr>
        <p:sp>
          <p:nvSpPr>
            <p:cNvPr id="304137" name="Oval 10"/>
            <p:cNvSpPr>
              <a:spLocks noChangeArrowheads="1"/>
            </p:cNvSpPr>
            <p:nvPr/>
          </p:nvSpPr>
          <p:spPr bwMode="auto">
            <a:xfrm>
              <a:off x="3696" y="3456"/>
              <a:ext cx="480" cy="480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138" name="Oval 11"/>
            <p:cNvSpPr>
              <a:spLocks noChangeArrowheads="1"/>
            </p:cNvSpPr>
            <p:nvPr/>
          </p:nvSpPr>
          <p:spPr bwMode="auto">
            <a:xfrm>
              <a:off x="3936" y="369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139" name="Oval 12"/>
            <p:cNvSpPr>
              <a:spLocks noChangeArrowheads="1"/>
            </p:cNvSpPr>
            <p:nvPr/>
          </p:nvSpPr>
          <p:spPr bwMode="auto">
            <a:xfrm>
              <a:off x="3732" y="36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140" name="Oval 13"/>
            <p:cNvSpPr>
              <a:spLocks noChangeArrowheads="1"/>
            </p:cNvSpPr>
            <p:nvPr/>
          </p:nvSpPr>
          <p:spPr bwMode="auto">
            <a:xfrm>
              <a:off x="3840" y="349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9291-5A14-402D-B809-2FB3759A780B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936625"/>
          </a:xfrm>
        </p:spPr>
        <p:txBody>
          <a:bodyPr/>
          <a:lstStyle/>
          <a:p>
            <a:r>
              <a:rPr lang="en-US" altLang="zh-CN">
                <a:solidFill>
                  <a:srgbClr val="000066"/>
                </a:solidFill>
              </a:rPr>
              <a:t>A bit history on exotics hunting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8263"/>
            <a:ext cx="8569325" cy="51863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“The absence of exotics is one of the most obvious features of QCD” – R. L. Jaffe, 2005</a:t>
            </a:r>
          </a:p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Deuteron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 H state,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</a:t>
            </a:r>
            <a:r>
              <a:rPr lang="en-US" altLang="zh-CN" sz="28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</a:t>
            </a:r>
            <a:r>
              <a:rPr lang="en-US" altLang="zh-CN" sz="28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bound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state, …</a:t>
            </a: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No solid signature of </a:t>
            </a:r>
            <a:r>
              <a:rPr lang="en-US" altLang="zh-CN" sz="28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glueballs</a:t>
            </a: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Pentaquark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state appeared and disappeared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(“The story of </a:t>
            </a:r>
            <a:r>
              <a:rPr lang="en-US" altLang="zh-CN" sz="28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pentaquark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shows how poorly we understand QCD” 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–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F. </a:t>
            </a:r>
            <a:r>
              <a:rPr lang="en-US" altLang="zh-CN" sz="28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Wilczek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, 2005)</a:t>
            </a:r>
          </a:p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There are lots of new states from low to high mass in various experiments! Are they normal or exotic?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9291-5A14-402D-B809-2FB3759A780B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5"/>
            <a:ext cx="8496300" cy="86409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Why hard to identify exotic state?</a:t>
            </a:r>
            <a:endParaRPr lang="en-US" altLang="zh-CN" dirty="0">
              <a:solidFill>
                <a:srgbClr val="000066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569325" cy="547260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Which dwarf was named “Happy”?</a:t>
            </a: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I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donot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know …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No </a:t>
            </a:r>
            <a:r>
              <a:rPr lang="en-US" altLang="zh-CN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solid </a:t>
            </a:r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signature!</a:t>
            </a: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0" b="21369"/>
          <a:stretch/>
        </p:blipFill>
        <p:spPr>
          <a:xfrm>
            <a:off x="971600" y="1962781"/>
            <a:ext cx="7058636" cy="34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9291-5A14-402D-B809-2FB3759A780B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5"/>
            <a:ext cx="8496300" cy="86409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Why hard to identify exotic state?</a:t>
            </a:r>
            <a:endParaRPr lang="en-US" altLang="zh-CN" dirty="0">
              <a:solidFill>
                <a:srgbClr val="000066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569325" cy="576064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Which beauty is “Snow 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W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hite”?</a:t>
            </a: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Yes, 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I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know!   “Hair </a:t>
            </a:r>
            <a:r>
              <a:rPr lang="en-US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black as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ebony [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  <a:sym typeface="Symbol" pitchFamily="18" charset="2"/>
              </a:rPr>
              <a:t>乌木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  <a:sym typeface="Symbol" pitchFamily="18" charset="2"/>
              </a:rPr>
              <a:t>, 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  <a:sym typeface="Symbol" pitchFamily="18" charset="2"/>
              </a:rPr>
              <a:t>黑</a:t>
            </a:r>
            <a:r>
              <a:rPr lang="zh-CN" altLang="en-US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  <a:sym typeface="Symbol" pitchFamily="18" charset="2"/>
              </a:rPr>
              <a:t>檀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]”.</a:t>
            </a: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Very clear signature!</a:t>
            </a: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0" b="19474"/>
          <a:stretch/>
        </p:blipFill>
        <p:spPr>
          <a:xfrm>
            <a:off x="1143000" y="1700808"/>
            <a:ext cx="6858000" cy="36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9291-5A14-402D-B809-2FB3759A780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5"/>
            <a:ext cx="8496300" cy="79208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66"/>
                </a:solidFill>
              </a:rPr>
              <a:t>How to identify an exotic meson?</a:t>
            </a:r>
            <a:endParaRPr lang="en-US" altLang="zh-CN" dirty="0">
              <a:solidFill>
                <a:srgbClr val="000066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052736"/>
            <a:ext cx="8964488" cy="568863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Find a clear signature for exotic state!</a:t>
            </a: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Decays to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charmonium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thus has a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cc pair!</a:t>
            </a: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With electric charge thus has two more light quarks!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                                 </a:t>
            </a:r>
            <a:r>
              <a:rPr lang="en-US" altLang="zh-CN" sz="28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N</a:t>
            </a:r>
            <a:r>
              <a:rPr lang="en-US" altLang="zh-CN" sz="28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quark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 4 !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Do searches in  </a:t>
            </a:r>
            <a:r>
              <a:rPr lang="el-GR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π</a:t>
            </a:r>
            <a:r>
              <a:rPr lang="el-GR" altLang="zh-CN" sz="28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J/</a:t>
            </a:r>
            <a:r>
              <a:rPr lang="el-GR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ψ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, </a:t>
            </a:r>
            <a:r>
              <a:rPr lang="el-GR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π</a:t>
            </a:r>
            <a:r>
              <a:rPr lang="el-GR" altLang="zh-CN" sz="28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</a:t>
            </a:r>
            <a:r>
              <a:rPr lang="el-GR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ψ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(2S), </a:t>
            </a:r>
            <a:r>
              <a:rPr lang="el-GR" altLang="zh-CN" sz="28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π</a:t>
            </a:r>
            <a:r>
              <a:rPr lang="el-GR" altLang="zh-CN" sz="28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</a:t>
            </a:r>
            <a:r>
              <a:rPr lang="en-US" altLang="zh-CN" sz="28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cJ</a:t>
            </a:r>
            <a:r>
              <a:rPr lang="en-US" altLang="zh-CN" sz="28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, …</a:t>
            </a:r>
            <a:endParaRPr lang="el-GR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>
              <a:lnSpc>
                <a:spcPct val="115000"/>
              </a:lnSpc>
            </a:pPr>
            <a:endParaRPr lang="el-GR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>
              <a:lnSpc>
                <a:spcPct val="115000"/>
              </a:lnSpc>
            </a:pPr>
            <a:endParaRPr lang="el-GR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>
              <a:lnSpc>
                <a:spcPct val="115000"/>
              </a:lnSpc>
            </a:pPr>
            <a:endParaRPr lang="en-US" altLang="zh-CN" sz="2800" dirty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7664" y="2348880"/>
            <a:ext cx="5904656" cy="1419383"/>
            <a:chOff x="1547664" y="2694225"/>
            <a:chExt cx="5904656" cy="1419383"/>
          </a:xfrm>
        </p:grpSpPr>
        <p:grpSp>
          <p:nvGrpSpPr>
            <p:cNvPr id="5" name="组合 4"/>
            <p:cNvGrpSpPr/>
            <p:nvPr/>
          </p:nvGrpSpPr>
          <p:grpSpPr>
            <a:xfrm>
              <a:off x="3891359" y="2730761"/>
              <a:ext cx="1334251" cy="1382847"/>
              <a:chOff x="1752600" y="2590800"/>
              <a:chExt cx="1219200" cy="1219200"/>
            </a:xfrm>
          </p:grpSpPr>
          <p:sp>
            <p:nvSpPr>
              <p:cNvPr id="6" name="Oval 22"/>
              <p:cNvSpPr>
                <a:spLocks noChangeArrowheads="1"/>
              </p:cNvSpPr>
              <p:nvPr/>
            </p:nvSpPr>
            <p:spPr bwMode="auto">
              <a:xfrm>
                <a:off x="1752600" y="2590800"/>
                <a:ext cx="1219200" cy="1219200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Oval 23"/>
              <p:cNvSpPr>
                <a:spLocks noChangeArrowheads="1"/>
              </p:cNvSpPr>
              <p:nvPr/>
            </p:nvSpPr>
            <p:spPr bwMode="auto">
              <a:xfrm>
                <a:off x="2255838" y="3190875"/>
                <a:ext cx="457200" cy="457200"/>
              </a:xfrm>
              <a:prstGeom prst="ellipse">
                <a:avLst/>
              </a:prstGeom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Oval 24"/>
              <p:cNvSpPr>
                <a:spLocks noChangeArrowheads="1"/>
              </p:cNvSpPr>
              <p:nvPr/>
            </p:nvSpPr>
            <p:spPr bwMode="auto">
              <a:xfrm>
                <a:off x="1968500" y="2733675"/>
                <a:ext cx="457200" cy="457200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107792" y="2759616"/>
              <a:ext cx="1344528" cy="1317456"/>
              <a:chOff x="6400800" y="2579771"/>
              <a:chExt cx="1219200" cy="1219200"/>
            </a:xfrm>
          </p:grpSpPr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6400800" y="2579771"/>
                <a:ext cx="1219200" cy="1219200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6994360" y="3224464"/>
                <a:ext cx="457200" cy="457200"/>
              </a:xfrm>
              <a:prstGeom prst="ellipse">
                <a:avLst/>
              </a:prstGeom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Oval 24"/>
              <p:cNvSpPr>
                <a:spLocks noChangeArrowheads="1"/>
              </p:cNvSpPr>
              <p:nvPr/>
            </p:nvSpPr>
            <p:spPr bwMode="auto">
              <a:xfrm>
                <a:off x="6565232" y="2710614"/>
                <a:ext cx="457200" cy="457200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Oval 24"/>
              <p:cNvSpPr>
                <a:spLocks noChangeArrowheads="1"/>
              </p:cNvSpPr>
              <p:nvPr/>
            </p:nvSpPr>
            <p:spPr bwMode="auto">
              <a:xfrm>
                <a:off x="7098632" y="2796338"/>
                <a:ext cx="381000" cy="381001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auto">
              <a:xfrm>
                <a:off x="6553200" y="3213435"/>
                <a:ext cx="381000" cy="3810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1547664" y="2694225"/>
              <a:ext cx="1334251" cy="138284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62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688504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What do we do at BESIII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8" y="5116425"/>
            <a:ext cx="8928428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(</a:t>
            </a:r>
            <a:r>
              <a:rPr lang="en-US" altLang="zh-CN" sz="2400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en-US" altLang="zh-CN" sz="2400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en-US" altLang="zh-CN" sz="2400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en-US" altLang="zh-CN" sz="2400" baseline="30000" dirty="0" smtClean="0">
                <a:solidFill>
                  <a:srgbClr val="0000CC"/>
                </a:solidFill>
                <a:sym typeface="Symbol"/>
              </a:rPr>
              <a:t>-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  </a:t>
            </a:r>
            <a:r>
              <a:rPr lang="en-US" altLang="zh-CN" sz="2400" dirty="0">
                <a:solidFill>
                  <a:srgbClr val="0000CC"/>
                </a:solidFill>
                <a:sym typeface="Symbol"/>
              </a:rPr>
              <a:t></a:t>
            </a:r>
            <a:r>
              <a:rPr lang="en-US" altLang="zh-CN" sz="2400" baseline="30000" dirty="0">
                <a:solidFill>
                  <a:srgbClr val="0000CC"/>
                </a:solidFill>
                <a:sym typeface="Symbol"/>
              </a:rPr>
              <a:t>+</a:t>
            </a:r>
            <a:r>
              <a:rPr lang="en-US" altLang="zh-CN" sz="2400" dirty="0">
                <a:solidFill>
                  <a:srgbClr val="0000CC"/>
                </a:solidFill>
                <a:sym typeface="Symbol"/>
              </a:rPr>
              <a:t></a:t>
            </a:r>
            <a:r>
              <a:rPr lang="en-US" altLang="zh-CN" sz="2400" baseline="30000" dirty="0">
                <a:solidFill>
                  <a:srgbClr val="0000CC"/>
                </a:solidFill>
                <a:sym typeface="Symbol"/>
              </a:rPr>
              <a:t>-</a:t>
            </a:r>
            <a:r>
              <a:rPr lang="en-US" altLang="zh-CN" sz="2400" dirty="0">
                <a:solidFill>
                  <a:srgbClr val="0000CC"/>
                </a:solidFill>
                <a:sym typeface="Symbol"/>
              </a:rPr>
              <a:t>J/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) 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reaches maximum at ~4.26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We proposed a 45 days’ data taking for 500 pb</a:t>
            </a:r>
            <a:r>
              <a:rPr lang="en-US" altLang="zh-CN" sz="24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-1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data at peak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~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1500 reconstructed events are expected [3xB-factories]</a:t>
            </a:r>
            <a:endParaRPr lang="en-US" altLang="zh-CN" sz="2400" dirty="0" smtClean="0"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889556"/>
            <a:ext cx="872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u="sng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We may search for such state if it decays into </a:t>
            </a:r>
            <a:r>
              <a:rPr lang="el-GR" altLang="zh-CN" u="sng" dirty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π</a:t>
            </a:r>
            <a:r>
              <a:rPr lang="el-GR" altLang="zh-CN" u="sng" baseline="30000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</a:t>
            </a:r>
            <a:r>
              <a:rPr lang="en-US" altLang="zh-CN" u="sng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J/</a:t>
            </a:r>
            <a:r>
              <a:rPr lang="el-GR" altLang="zh-CN" u="sng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ψ</a:t>
            </a:r>
            <a:r>
              <a:rPr lang="en-US" altLang="zh-CN" u="sng" dirty="0" smtClean="0">
                <a:solidFill>
                  <a:srgbClr val="CC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!</a:t>
            </a:r>
            <a:endParaRPr lang="en-US" altLang="zh-CN" u="sng" dirty="0" smtClean="0">
              <a:solidFill>
                <a:srgbClr val="CC0000"/>
              </a:solidFill>
              <a:sym typeface="Symbo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4784"/>
            <a:ext cx="496798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799"/>
            <a:ext cx="5040560" cy="34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8"/>
          <a:stretch>
            <a:fillRect/>
          </a:stretch>
        </p:blipFill>
        <p:spPr bwMode="auto">
          <a:xfrm>
            <a:off x="2339752" y="1816178"/>
            <a:ext cx="856958" cy="11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Belle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23" y="1820714"/>
            <a:ext cx="99639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8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 descr="C:\Users\YuanCZ\Desktop\Lum_all_4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5851"/>
            <a:ext cx="7992888" cy="45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1D88-A554-425D-B3BC-A58D566984EC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688504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taking at BESIII</a:t>
            </a:r>
            <a:endParaRPr lang="en-US" altLang="zh-CN" sz="4000" b="1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16" y="5465315"/>
            <a:ext cx="872427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Highest energy BEPCII ever reach,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L</a:t>
            </a:r>
            <a:r>
              <a:rPr lang="en-US" altLang="zh-CN" sz="2400" baseline="-25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peak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~ 5.3x10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32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/cm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/s !</a:t>
            </a:r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BEMS measures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Ecm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at 1 MeV level !</a:t>
            </a:r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Low background, low noise, all sub-detectors excellent !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124744"/>
            <a:ext cx="5544616" cy="104028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Accumulated 525 pb</a:t>
            </a:r>
            <a:r>
              <a:rPr lang="en-US" altLang="zh-CN" baseline="30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-1</a:t>
            </a:r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in 30 days!</a:t>
            </a:r>
          </a:p>
          <a:p>
            <a:pPr algn="l"/>
            <a:r>
              <a:rPr lang="en-US" altLang="zh-CN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40 times of CLEO-c data!</a:t>
            </a:r>
            <a:endParaRPr lang="en-US" altLang="zh-CN" dirty="0" smtClean="0">
              <a:solidFill>
                <a:srgbClr val="0000CC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68346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1453</Words>
  <Application>Microsoft Office PowerPoint</Application>
  <PresentationFormat>全屏显示(4:3)</PresentationFormat>
  <Paragraphs>249</Paragraphs>
  <Slides>28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默认设计模板</vt:lpstr>
      <vt:lpstr>公式</vt:lpstr>
      <vt:lpstr>Equation</vt:lpstr>
      <vt:lpstr>Observation of the Zc(3900) — a charged charmoniumlike structure —</vt:lpstr>
      <vt:lpstr>Outline</vt:lpstr>
      <vt:lpstr>Hadrons：normal &amp; exotic</vt:lpstr>
      <vt:lpstr>A bit history on exotics hunting</vt:lpstr>
      <vt:lpstr>Why hard to identify exotic state?</vt:lpstr>
      <vt:lpstr>Why hard to identify exotic state?</vt:lpstr>
      <vt:lpstr>How to identify an exotic meson?</vt:lpstr>
      <vt:lpstr>What do we do at BESIII</vt:lpstr>
      <vt:lpstr>Data taking at BESIII</vt:lpstr>
      <vt:lpstr>Data quality is excellent</vt:lpstr>
      <vt:lpstr>Select e+e- +-J/ events</vt:lpstr>
      <vt:lpstr>The J/ signals</vt:lpstr>
      <vt:lpstr>Cross section of e+e- +-J/</vt:lpstr>
      <vt:lpstr>Dalitz plots &amp; 1D projections</vt:lpstr>
      <vt:lpstr>Is it a real signal?</vt:lpstr>
      <vt:lpstr>The Zc(3900) signal</vt:lpstr>
      <vt:lpstr>What next?</vt:lpstr>
      <vt:lpstr>Summary</vt:lpstr>
      <vt:lpstr>Thanks a lot!</vt:lpstr>
      <vt:lpstr>Thanks a lot!</vt:lpstr>
      <vt:lpstr>PowerPoint 演示文稿</vt:lpstr>
      <vt:lpstr>PowerPoint 演示文稿</vt:lpstr>
      <vt:lpstr>PowerPoint 演示文稿</vt:lpstr>
      <vt:lpstr>Belle observed Z(4430)±→ψ(2S)π±</vt:lpstr>
      <vt:lpstr>BaBar doesn’t see a significant Z(4430)+</vt:lpstr>
      <vt:lpstr>Belle observed Two Z±→χc1π±</vt:lpstr>
      <vt:lpstr>BaBar doesn’t see significant Z±→χc1π±</vt:lpstr>
      <vt:lpstr>M(J/)[4.2, 4.4] GeV via ISR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Yuan Changzheng</dc:creator>
  <cp:lastModifiedBy>YuanCZ</cp:lastModifiedBy>
  <cp:revision>543</cp:revision>
  <dcterms:created xsi:type="dcterms:W3CDTF">2008-04-02T02:05:59Z</dcterms:created>
  <dcterms:modified xsi:type="dcterms:W3CDTF">2013-03-27T03:48:04Z</dcterms:modified>
</cp:coreProperties>
</file>