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1000" r:id="rId3"/>
    <p:sldId id="939" r:id="rId4"/>
    <p:sldId id="1005" r:id="rId5"/>
    <p:sldId id="1006" r:id="rId6"/>
    <p:sldId id="1007" r:id="rId7"/>
    <p:sldId id="1008" r:id="rId8"/>
    <p:sldId id="1009" r:id="rId9"/>
    <p:sldId id="1004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Z YANG" initials="XY" lastIdx="1" clrIdx="0">
    <p:extLst>
      <p:ext uri="{19B8F6BF-5375-455C-9EA6-DF929625EA0E}">
        <p15:presenceInfo xmlns:p15="http://schemas.microsoft.com/office/powerpoint/2012/main" userId="57685bfe266943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FE1"/>
    <a:srgbClr val="5B9BD5"/>
    <a:srgbClr val="203864"/>
    <a:srgbClr val="F4B183"/>
    <a:srgbClr val="00994D"/>
    <a:srgbClr val="4F81BD"/>
    <a:srgbClr val="000099"/>
    <a:srgbClr val="D23D36"/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主题样式 1 - 强调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7" autoAdjust="0"/>
    <p:restoredTop sz="86151" autoAdjust="0"/>
  </p:normalViewPr>
  <p:slideViewPr>
    <p:cSldViewPr snapToGrid="0">
      <p:cViewPr>
        <p:scale>
          <a:sx n="100" d="100"/>
          <a:sy n="100" d="100"/>
        </p:scale>
        <p:origin x="1659" y="4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4334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ngxz\Desktop\&#26032;&#24314;%20Microsoft%20Excel%20&#24037;&#20316;&#34920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 alt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>
        <c:manualLayout>
          <c:layoutTarget val="inner"/>
          <c:xMode val="edge"/>
          <c:yMode val="edge"/>
          <c:x val="0.11944298860255997"/>
          <c:y val="3.1128953224031426E-2"/>
          <c:w val="0.83872020000350089"/>
          <c:h val="0.7998179193298915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Sheet1!$H$14</c:f>
              <c:strCache>
                <c:ptCount val="1"/>
                <c:pt idx="0">
                  <c:v>foreign detector</c:v>
                </c:pt>
              </c:strCache>
            </c:strRef>
          </c:tx>
          <c:spPr>
            <a:ln w="1905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3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872-4AC8-9135-FA56CCAFDF69}"/>
              </c:ext>
            </c:extLst>
          </c:dPt>
          <c:xVal>
            <c:numRef>
              <c:f>(Sheet1!$I$13,Sheet1!$J$13,Sheet1!$M$13,Sheet1!$O$13,Sheet1!$P$13)</c:f>
              <c:numCache>
                <c:formatCode>General</c:formatCode>
                <c:ptCount val="5"/>
                <c:pt idx="0">
                  <c:v>2006</c:v>
                </c:pt>
                <c:pt idx="1">
                  <c:v>2015</c:v>
                </c:pt>
                <c:pt idx="2">
                  <c:v>2021</c:v>
                </c:pt>
                <c:pt idx="3">
                  <c:v>2023</c:v>
                </c:pt>
              </c:numCache>
            </c:numRef>
          </c:xVal>
          <c:yVal>
            <c:numRef>
              <c:f>(Sheet1!$I$14,Sheet1!$J$14,Sheet1!$M$14,Sheet1!$O$14,Sheet1!$P$14)</c:f>
              <c:numCache>
                <c:formatCode>General</c:formatCode>
                <c:ptCount val="5"/>
                <c:pt idx="0">
                  <c:v>1.6</c:v>
                </c:pt>
                <c:pt idx="1">
                  <c:v>36</c:v>
                </c:pt>
                <c:pt idx="2">
                  <c:v>136</c:v>
                </c:pt>
                <c:pt idx="3">
                  <c:v>304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872-4AC8-9135-FA56CCAFD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837167"/>
        <c:axId val="2078019439"/>
      </c:scatterChart>
      <c:scatterChart>
        <c:scatterStyle val="lineMarker"/>
        <c:varyColors val="0"/>
        <c:ser>
          <c:idx val="1"/>
          <c:order val="1"/>
          <c:tx>
            <c:strRef>
              <c:f>Sheet1!$H$15</c:f>
              <c:strCache>
                <c:ptCount val="1"/>
                <c:pt idx="0">
                  <c:v>HEPS-BPIX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3"/>
            <c:marker>
              <c:symbol val="circle"/>
              <c:size val="5"/>
              <c:spPr>
                <a:solidFill>
                  <a:srgbClr val="C00000"/>
                </a:solidFill>
                <a:ln w="9525">
                  <a:solidFill>
                    <a:srgbClr val="C00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B872-4AC8-9135-FA56CCAFDF69}"/>
              </c:ext>
            </c:extLst>
          </c:dPt>
          <c:xVal>
            <c:numRef>
              <c:f>(Sheet1!$J$13,Sheet1!$K$13,Sheet1!$L$13,Sheet1!$N$13,Sheet1!$P$13)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2019</c:v>
                </c:pt>
                <c:pt idx="3">
                  <c:v>2022</c:v>
                </c:pt>
              </c:numCache>
            </c:numRef>
          </c:xVal>
          <c:yVal>
            <c:numRef>
              <c:f>(Sheet1!$J$15,Sheet1!$K$15,Sheet1!$L$15,Sheet1!$N$15)</c:f>
              <c:numCache>
                <c:formatCode>General</c:formatCode>
                <c:ptCount val="4"/>
                <c:pt idx="0">
                  <c:v>6</c:v>
                </c:pt>
                <c:pt idx="1">
                  <c:v>20</c:v>
                </c:pt>
                <c:pt idx="2">
                  <c:v>22</c:v>
                </c:pt>
                <c:pt idx="3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872-4AC8-9135-FA56CCAFD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837167"/>
        <c:axId val="2078019439"/>
      </c:scatterChart>
      <c:valAx>
        <c:axId val="144837167"/>
        <c:scaling>
          <c:orientation val="minMax"/>
          <c:max val="2024"/>
          <c:min val="2005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en-US" altLang="zh-CN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year</a:t>
                </a:r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2078019439"/>
        <c:crosses val="autoZero"/>
        <c:crossBetween val="midCat"/>
        <c:majorUnit val="2"/>
      </c:valAx>
      <c:valAx>
        <c:axId val="207801943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r>
                  <a:rPr lang="en-US" altLang="zh-CN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Data rate (Gbps)</a:t>
                </a:r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c:rich>
          </c:tx>
          <c:layout>
            <c:manualLayout>
              <c:xMode val="edge"/>
              <c:yMode val="edge"/>
              <c:x val="1.3439279723800757E-3"/>
              <c:y val="0.245771928778777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4483716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525803267174625"/>
          <c:y val="3.9683846136199075E-2"/>
          <c:w val="0.63693687617052119"/>
          <c:h val="8.60788676729297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0.12456</cdr:x>
      <cdr:y>0.62527</cdr:y>
    </cdr:from>
    <cdr:to>
      <cdr:x>0.33472</cdr:x>
      <cdr:y>0.83339</cdr:y>
    </cdr:to>
    <cdr:sp macro="" textlink="">
      <cdr:nvSpPr>
        <cdr:cNvPr id="3" name="矩形 2">
          <a:extLst xmlns:a="http://schemas.openxmlformats.org/drawingml/2006/main">
            <a:ext uri="{FF2B5EF4-FFF2-40B4-BE49-F238E27FC236}">
              <a16:creationId xmlns:a16="http://schemas.microsoft.com/office/drawing/2014/main" id="{1AEA369B-273D-4414-B69E-F9BC0ABCF657}"/>
            </a:ext>
          </a:extLst>
        </cdr:cNvPr>
        <cdr:cNvSpPr/>
      </cdr:nvSpPr>
      <cdr:spPr>
        <a:xfrm xmlns:a="http://schemas.openxmlformats.org/drawingml/2006/main">
          <a:off x="435584" y="1553559"/>
          <a:ext cx="734884" cy="51710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altLang="zh-CN" sz="800" b="1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PILATUS</a:t>
          </a:r>
        </a:p>
        <a:p xmlns:a="http://schemas.openxmlformats.org/drawingml/2006/main">
          <a:pPr algn="ctr"/>
          <a:r>
            <a:rPr lang="en-US" altLang="zh-CN" sz="800" b="1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 6M × 12.5 Hz 1.6 Gbps</a:t>
          </a:r>
          <a:endParaRPr lang="zh-CN" sz="800" b="1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0.43968</cdr:x>
      <cdr:y>0.56987</cdr:y>
    </cdr:from>
    <cdr:to>
      <cdr:x>0.63842</cdr:x>
      <cdr:y>0.74551</cdr:y>
    </cdr:to>
    <cdr:sp macro="" textlink="">
      <cdr:nvSpPr>
        <cdr:cNvPr id="4" name="矩形 3">
          <a:extLst xmlns:a="http://schemas.openxmlformats.org/drawingml/2006/main">
            <a:ext uri="{FF2B5EF4-FFF2-40B4-BE49-F238E27FC236}">
              <a16:creationId xmlns:a16="http://schemas.microsoft.com/office/drawing/2014/main" id="{05A105E1-12B3-4F31-B01C-F7305623787F}"/>
            </a:ext>
          </a:extLst>
        </cdr:cNvPr>
        <cdr:cNvSpPr/>
      </cdr:nvSpPr>
      <cdr:spPr>
        <a:xfrm xmlns:a="http://schemas.openxmlformats.org/drawingml/2006/main">
          <a:off x="2135068" y="1484956"/>
          <a:ext cx="965065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EIGER</a:t>
          </a:r>
        </a:p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 16M × 133 Hz 36 Gbps</a:t>
          </a:r>
          <a:endParaRPr lang="zh-CN" sz="800" b="1" dirty="0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0.78264</cdr:x>
      <cdr:y>0.56931</cdr:y>
    </cdr:from>
    <cdr:to>
      <cdr:x>0.97032</cdr:x>
      <cdr:y>0.74495</cdr:y>
    </cdr:to>
    <cdr:sp macro="" textlink="">
      <cdr:nvSpPr>
        <cdr:cNvPr id="5" name="矩形 4">
          <a:extLst xmlns:a="http://schemas.openxmlformats.org/drawingml/2006/main">
            <a:ext uri="{FF2B5EF4-FFF2-40B4-BE49-F238E27FC236}">
              <a16:creationId xmlns:a16="http://schemas.microsoft.com/office/drawing/2014/main" id="{D5E277F7-C800-4D98-88E8-25361AAB70F4}"/>
            </a:ext>
          </a:extLst>
        </cdr:cNvPr>
        <cdr:cNvSpPr/>
      </cdr:nvSpPr>
      <cdr:spPr>
        <a:xfrm xmlns:a="http://schemas.openxmlformats.org/drawingml/2006/main">
          <a:off x="3800432" y="1483479"/>
          <a:ext cx="911358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chemeClr val="accent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rPr>
            <a:t>JUNGFRAU 4M × 2 kHz 136 Gbps</a:t>
          </a:r>
          <a:endParaRPr lang="zh-CN" sz="800" b="1" dirty="0">
            <a:solidFill>
              <a:schemeClr val="accent2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0.7605</cdr:x>
      <cdr:y>0.08627</cdr:y>
    </cdr:from>
    <cdr:to>
      <cdr:x>0.93087</cdr:x>
      <cdr:y>0.26191</cdr:y>
    </cdr:to>
    <cdr:sp macro="" textlink="">
      <cdr:nvSpPr>
        <cdr:cNvPr id="6" name="矩形 5">
          <a:extLst xmlns:a="http://schemas.openxmlformats.org/drawingml/2006/main">
            <a:ext uri="{FF2B5EF4-FFF2-40B4-BE49-F238E27FC236}">
              <a16:creationId xmlns:a16="http://schemas.microsoft.com/office/drawing/2014/main" id="{B3CAFD4B-B1DC-462B-A047-041F16BF8F6C}"/>
            </a:ext>
          </a:extLst>
        </cdr:cNvPr>
        <cdr:cNvSpPr/>
      </cdr:nvSpPr>
      <cdr:spPr>
        <a:xfrm xmlns:a="http://schemas.openxmlformats.org/drawingml/2006/main">
          <a:off x="3692939" y="224798"/>
          <a:ext cx="827302" cy="4576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JUNGFRAU 9M × 2 kHz 304 Gbps</a:t>
          </a:r>
          <a:endParaRPr lang="zh-CN" sz="800" b="1" dirty="0">
            <a:solidFill>
              <a:srgbClr val="C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0.45768</cdr:x>
      <cdr:y>0.7808</cdr:y>
    </cdr:from>
    <cdr:to>
      <cdr:x>0.57105</cdr:x>
      <cdr:y>0.85075</cdr:y>
    </cdr:to>
    <cdr:sp macro="" textlink="">
      <cdr:nvSpPr>
        <cdr:cNvPr id="8" name="矩形 7">
          <a:extLst xmlns:a="http://schemas.openxmlformats.org/drawingml/2006/main">
            <a:ext uri="{FF2B5EF4-FFF2-40B4-BE49-F238E27FC236}">
              <a16:creationId xmlns:a16="http://schemas.microsoft.com/office/drawing/2014/main" id="{48D541F7-A7C3-4C45-BFA8-79824177CA11}"/>
            </a:ext>
          </a:extLst>
        </cdr:cNvPr>
        <cdr:cNvSpPr/>
      </cdr:nvSpPr>
      <cdr:spPr>
        <a:xfrm xmlns:a="http://schemas.openxmlformats.org/drawingml/2006/main">
          <a:off x="2222431" y="2034581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BPIX1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0.58174</cdr:x>
      <cdr:y>0.72285</cdr:y>
    </cdr:from>
    <cdr:to>
      <cdr:x>0.69511</cdr:x>
      <cdr:y>0.79281</cdr:y>
    </cdr:to>
    <cdr:sp macro="" textlink="">
      <cdr:nvSpPr>
        <cdr:cNvPr id="9" name="矩形 8">
          <a:extLst xmlns:a="http://schemas.openxmlformats.org/drawingml/2006/main">
            <a:ext uri="{FF2B5EF4-FFF2-40B4-BE49-F238E27FC236}">
              <a16:creationId xmlns:a16="http://schemas.microsoft.com/office/drawing/2014/main" id="{AFB6B63A-3EA0-425D-AB15-62640AFA62A7}"/>
            </a:ext>
          </a:extLst>
        </cdr:cNvPr>
        <cdr:cNvSpPr/>
      </cdr:nvSpPr>
      <cdr:spPr>
        <a:xfrm xmlns:a="http://schemas.openxmlformats.org/drawingml/2006/main">
          <a:off x="2824876" y="1883576"/>
          <a:ext cx="550515" cy="1822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BPIX2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0.66264</cdr:x>
      <cdr:y>0.69511</cdr:y>
    </cdr:from>
    <cdr:to>
      <cdr:x>0.77601</cdr:x>
      <cdr:y>0.76506</cdr:y>
    </cdr:to>
    <cdr:sp macro="" textlink="">
      <cdr:nvSpPr>
        <cdr:cNvPr id="10" name="矩形 9">
          <a:extLst xmlns:a="http://schemas.openxmlformats.org/drawingml/2006/main">
            <a:ext uri="{FF2B5EF4-FFF2-40B4-BE49-F238E27FC236}">
              <a16:creationId xmlns:a16="http://schemas.microsoft.com/office/drawing/2014/main" id="{199B07DC-04C0-4A4F-9F08-F9E64D9E399F}"/>
            </a:ext>
          </a:extLst>
        </cdr:cNvPr>
        <cdr:cNvSpPr/>
      </cdr:nvSpPr>
      <cdr:spPr>
        <a:xfrm xmlns:a="http://schemas.openxmlformats.org/drawingml/2006/main">
          <a:off x="3217713" y="1811281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1F497D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BPIX3</a:t>
          </a:r>
          <a:endParaRPr lang="zh-CN" sz="800" b="1" dirty="0">
            <a:solidFill>
              <a:srgbClr val="1F497D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  <cdr:relSizeAnchor xmlns:cdr="http://schemas.openxmlformats.org/drawingml/2006/chartDrawing">
    <cdr:from>
      <cdr:x>0.76441</cdr:x>
      <cdr:y>0.38415</cdr:y>
    </cdr:from>
    <cdr:to>
      <cdr:x>0.87778</cdr:x>
      <cdr:y>0.4541</cdr:y>
    </cdr:to>
    <cdr:sp macro="" textlink="">
      <cdr:nvSpPr>
        <cdr:cNvPr id="11" name="矩形 10">
          <a:extLst xmlns:a="http://schemas.openxmlformats.org/drawingml/2006/main">
            <a:ext uri="{FF2B5EF4-FFF2-40B4-BE49-F238E27FC236}">
              <a16:creationId xmlns:a16="http://schemas.microsoft.com/office/drawing/2014/main" id="{F9256EAE-4631-4D32-BC3B-BB90E29A2348}"/>
            </a:ext>
          </a:extLst>
        </cdr:cNvPr>
        <cdr:cNvSpPr/>
      </cdr:nvSpPr>
      <cdr:spPr>
        <a:xfrm xmlns:a="http://schemas.openxmlformats.org/drawingml/2006/main">
          <a:off x="3711890" y="1001004"/>
          <a:ext cx="550515" cy="18227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zh-CN" sz="800" b="1" dirty="0">
              <a:solidFill>
                <a:srgbClr val="C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rPr>
            <a:t>BPIX4</a:t>
          </a:r>
          <a:endParaRPr lang="zh-CN" sz="800" b="1" dirty="0">
            <a:solidFill>
              <a:srgbClr val="C00000"/>
            </a:solidFill>
            <a:latin typeface="微软雅黑" panose="020B0503020204020204" pitchFamily="34" charset="-122"/>
            <a:ea typeface="微软雅黑" panose="020B0503020204020204" pitchFamily="34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898EC85B-BEDC-4A25-AC14-B7D78FD0BA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391D881-111B-41DF-9122-C63933F407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8F362-3BD5-49A3-810E-779B91915F7E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F924767-12FD-428D-9698-E936E32F18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4627159-F881-4699-A7D4-3159020D49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7B1CE-0591-4933-B976-5EF797A92B9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6166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8D7F3-2E6A-4CF0-AF3F-2F20C5DC3C0D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56988-A259-4793-BCB8-0AA6CF32D8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729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FEA21D-08F4-4169-97AE-6B6DCCA5D4C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87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986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近年来，像素探测器数据率飞速增长， </a:t>
            </a:r>
            <a:r>
              <a:rPr lang="en-US" altLang="zh-CN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800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面临飞速增长的高带宽读出和在线处理需求 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要解决的问题，挑战，要解决的，已解决的，结果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/>
              <a:t>Heps</a:t>
            </a:r>
            <a:r>
              <a:rPr lang="zh-CN" altLang="en-US" sz="1800" dirty="0"/>
              <a:t>映射转换的问题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其他探测器的做法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正在做的事情</a:t>
            </a:r>
          </a:p>
          <a:p>
            <a:pPr algn="l"/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851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zh-CN" altLang="en-US" sz="2800" dirty="0"/>
              <a:t>本阶段首先完成了</a:t>
            </a:r>
            <a:r>
              <a:rPr lang="en-US" altLang="zh-CN" sz="2800" dirty="0" err="1"/>
              <a:t>Alveo</a:t>
            </a:r>
            <a:r>
              <a:rPr lang="en-US" altLang="zh-CN" sz="2800" dirty="0"/>
              <a:t> V80</a:t>
            </a:r>
            <a:r>
              <a:rPr lang="zh-CN" altLang="en-US" sz="2800" dirty="0"/>
              <a:t>板卡、</a:t>
            </a:r>
            <a:r>
              <a:rPr lang="en-US" altLang="zh-CN" sz="2800" dirty="0" err="1"/>
              <a:t>Vivado</a:t>
            </a:r>
            <a:r>
              <a:rPr lang="en-US" altLang="zh-CN" sz="2800" dirty="0"/>
              <a:t>/Vitis</a:t>
            </a:r>
            <a:r>
              <a:rPr lang="zh-CN" altLang="en-US" sz="2800" dirty="0"/>
              <a:t>工具链和驱动环境部署。与原有</a:t>
            </a:r>
            <a:r>
              <a:rPr lang="en-US" altLang="zh-CN" sz="2800" dirty="0"/>
              <a:t>U200</a:t>
            </a:r>
            <a:r>
              <a:rPr lang="zh-CN" altLang="en-US" sz="2800" dirty="0"/>
              <a:t>相比，</a:t>
            </a:r>
            <a:r>
              <a:rPr lang="en-US" altLang="zh-CN" sz="2800" dirty="0"/>
              <a:t>V80</a:t>
            </a:r>
            <a:r>
              <a:rPr lang="zh-CN" altLang="en-US" sz="2800" dirty="0"/>
              <a:t>增加了</a:t>
            </a:r>
            <a:r>
              <a:rPr lang="en-US" altLang="zh-CN" sz="2800" dirty="0"/>
              <a:t>32 GB HBM</a:t>
            </a:r>
            <a:r>
              <a:rPr lang="zh-CN" altLang="en-US" sz="2800" dirty="0"/>
              <a:t>，并具有更多逻辑资源和高速接口，更适合后续高速读出与在线处理。开发过程中，</a:t>
            </a:r>
            <a:r>
              <a:rPr lang="en-US" altLang="zh-CN" sz="2800" dirty="0"/>
              <a:t>AVED</a:t>
            </a:r>
            <a:r>
              <a:rPr lang="zh-CN" altLang="en-US" sz="2800" dirty="0"/>
              <a:t>主要用于板级</a:t>
            </a:r>
            <a:r>
              <a:rPr lang="en-US" altLang="zh-CN" sz="2800" dirty="0"/>
              <a:t>bring-up</a:t>
            </a:r>
            <a:r>
              <a:rPr lang="zh-CN" altLang="en-US" sz="2800" dirty="0"/>
              <a:t>和官方约束参考；业务开发最终选择</a:t>
            </a:r>
            <a:r>
              <a:rPr lang="en-US" altLang="zh-CN" sz="2800" dirty="0"/>
              <a:t>Coyote</a:t>
            </a:r>
            <a:r>
              <a:rPr lang="zh-CN" altLang="en-US" sz="2800" dirty="0"/>
              <a:t>，它统一提供</a:t>
            </a:r>
            <a:r>
              <a:rPr lang="en-US" altLang="zh-CN" sz="2800" dirty="0"/>
              <a:t>QDMA</a:t>
            </a:r>
            <a:r>
              <a:rPr lang="zh-CN" altLang="en-US" sz="2800" dirty="0"/>
              <a:t>、</a:t>
            </a:r>
            <a:r>
              <a:rPr lang="en-US" altLang="zh-CN" sz="2800" dirty="0"/>
              <a:t>H2C/C2H</a:t>
            </a:r>
            <a:r>
              <a:rPr lang="zh-CN" altLang="en-US" sz="2800" dirty="0"/>
              <a:t>和算法流接口。目前基础</a:t>
            </a:r>
            <a:r>
              <a:rPr lang="en-US" altLang="zh-CN" sz="2800" dirty="0"/>
              <a:t>DMA</a:t>
            </a:r>
            <a:r>
              <a:rPr lang="zh-CN" altLang="en-US" sz="2800" dirty="0"/>
              <a:t>、</a:t>
            </a:r>
            <a:r>
              <a:rPr lang="en-US" altLang="zh-CN" sz="2800" dirty="0"/>
              <a:t>HLS</a:t>
            </a:r>
            <a:r>
              <a:rPr lang="zh-CN" altLang="en-US" sz="2800" dirty="0"/>
              <a:t>和多</a:t>
            </a:r>
            <a:r>
              <a:rPr lang="en-US" altLang="zh-CN" sz="2800" dirty="0" err="1"/>
              <a:t>vFPGA</a:t>
            </a:r>
            <a:r>
              <a:rPr lang="zh-CN" altLang="en-US" sz="2800" dirty="0"/>
              <a:t>功能均已验证，为后续</a:t>
            </a:r>
            <a:r>
              <a:rPr lang="en-US" altLang="zh-CN" sz="2800" dirty="0"/>
              <a:t>Aurora</a:t>
            </a:r>
            <a:r>
              <a:rPr lang="zh-CN" altLang="en-US" sz="2800" dirty="0"/>
              <a:t>读出和算法集成建立了开发环境。</a:t>
            </a:r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044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/>
              <a:t>数据从</a:t>
            </a:r>
            <a:r>
              <a:rPr lang="en-US" altLang="zh-CN" sz="2800" dirty="0"/>
              <a:t>Host</a:t>
            </a:r>
            <a:r>
              <a:rPr lang="zh-CN" altLang="en-US" sz="2800" dirty="0"/>
              <a:t>经</a:t>
            </a:r>
            <a:r>
              <a:rPr lang="en-US" altLang="zh-CN" sz="2800" dirty="0"/>
              <a:t>Coyote DMA</a:t>
            </a:r>
            <a:r>
              <a:rPr lang="zh-CN" altLang="en-US" sz="2800" dirty="0"/>
              <a:t>进入</a:t>
            </a:r>
            <a:r>
              <a:rPr lang="en-US" altLang="zh-CN" sz="2800" dirty="0"/>
              <a:t>Aurora</a:t>
            </a:r>
            <a:r>
              <a:rPr lang="zh-CN" altLang="en-US" sz="2800" dirty="0"/>
              <a:t>，通过</a:t>
            </a:r>
            <a:r>
              <a:rPr lang="en-US" altLang="zh-CN" sz="2800" dirty="0"/>
              <a:t>QSFP0</a:t>
            </a:r>
            <a:r>
              <a:rPr lang="zh-CN" altLang="en-US" sz="2800" dirty="0"/>
              <a:t>物理回环后写回</a:t>
            </a:r>
            <a:r>
              <a:rPr lang="en-US" altLang="zh-CN" sz="2800" dirty="0"/>
              <a:t>Host</a:t>
            </a:r>
            <a:r>
              <a:rPr lang="zh-CN" altLang="en-US" sz="2800" dirty="0"/>
              <a:t>。设计中完成了</a:t>
            </a:r>
            <a:r>
              <a:rPr lang="en-US" altLang="zh-CN" sz="2800" dirty="0"/>
              <a:t>512/256-bit</a:t>
            </a:r>
            <a:r>
              <a:rPr lang="zh-CN" altLang="en-US" sz="2800" dirty="0"/>
              <a:t>位宽转换和跨时钟处理，并通过接收</a:t>
            </a:r>
            <a:r>
              <a:rPr lang="en-US" altLang="zh-CN" sz="2800" dirty="0"/>
              <a:t>FIFO</a:t>
            </a:r>
            <a:r>
              <a:rPr lang="zh-CN" altLang="en-US" sz="2800" dirty="0"/>
              <a:t>解决</a:t>
            </a:r>
            <a:r>
              <a:rPr lang="en-US" altLang="zh-CN" sz="2800" dirty="0"/>
              <a:t>Aurora RX</a:t>
            </a:r>
            <a:r>
              <a:rPr lang="zh-CN" altLang="en-US" sz="2800" dirty="0"/>
              <a:t>无法反压的问题，同时完善了每轮传输前的链路初始化。最终完成</a:t>
            </a:r>
            <a:r>
              <a:rPr lang="en-US" altLang="zh-CN" sz="2800" dirty="0"/>
              <a:t>25</a:t>
            </a:r>
            <a:r>
              <a:rPr lang="zh-CN" altLang="en-US" sz="2800" dirty="0"/>
              <a:t>小时</a:t>
            </a:r>
            <a:r>
              <a:rPr lang="en-US" altLang="zh-CN" sz="2800" dirty="0"/>
              <a:t>40</a:t>
            </a:r>
            <a:r>
              <a:rPr lang="zh-CN" altLang="en-US" sz="2800" dirty="0"/>
              <a:t>分钟连续测试，吞吐稳定在</a:t>
            </a:r>
            <a:r>
              <a:rPr lang="en-US" altLang="zh-CN" sz="2800" dirty="0"/>
              <a:t>39.5</a:t>
            </a:r>
            <a:r>
              <a:rPr lang="zh-CN" altLang="en-US" sz="2800" dirty="0"/>
              <a:t>到</a:t>
            </a:r>
            <a:r>
              <a:rPr lang="en-US" altLang="zh-CN" sz="2800" dirty="0"/>
              <a:t>39.6 Gbps</a:t>
            </a:r>
            <a:r>
              <a:rPr lang="zh-CN" altLang="en-US" sz="2800" dirty="0"/>
              <a:t>，累计验证</a:t>
            </a:r>
            <a:r>
              <a:rPr lang="en-US" altLang="zh-CN" sz="2800" dirty="0"/>
              <a:t>457 TB</a:t>
            </a:r>
            <a:r>
              <a:rPr lang="zh-CN" altLang="en-US" sz="2800" dirty="0"/>
              <a:t>数据，零</a:t>
            </a:r>
            <a:r>
              <a:rPr lang="en-US" altLang="zh-CN" sz="2800" dirty="0"/>
              <a:t>mismatch</a:t>
            </a:r>
            <a:r>
              <a:rPr lang="zh-CN" altLang="en-US" sz="2800" dirty="0"/>
              <a:t>。</a:t>
            </a:r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617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/>
              <a:t>第三阶段是将</a:t>
            </a:r>
            <a:r>
              <a:rPr lang="en-US" altLang="zh-CN" sz="2800" dirty="0"/>
              <a:t>U200</a:t>
            </a:r>
            <a:r>
              <a:rPr lang="zh-CN" altLang="en-US" sz="2800" dirty="0"/>
              <a:t>上已有的像素预处理算法迁移到</a:t>
            </a:r>
            <a:r>
              <a:rPr lang="en-US" altLang="zh-CN" sz="2800" dirty="0"/>
              <a:t>V80</a:t>
            </a:r>
            <a:r>
              <a:rPr lang="zh-CN" altLang="en-US" sz="2800" dirty="0"/>
              <a:t>和</a:t>
            </a:r>
            <a:r>
              <a:rPr lang="en-US" altLang="zh-CN" sz="2800" dirty="0"/>
              <a:t>Coyote</a:t>
            </a:r>
            <a:r>
              <a:rPr lang="zh-CN" altLang="en-US" sz="2800" dirty="0"/>
              <a:t>框架。算法主要完成像素位置重排、行列插值修正和</a:t>
            </a:r>
            <a:r>
              <a:rPr lang="en-US" altLang="zh-CN" sz="2800" dirty="0"/>
              <a:t>FFC</a:t>
            </a:r>
            <a:r>
              <a:rPr lang="zh-CN" altLang="en-US" sz="2800" dirty="0"/>
              <a:t>平场校正，最后输出两路校正图像。迁移的重点是把原有</a:t>
            </a:r>
            <a:r>
              <a:rPr lang="en-US" altLang="zh-CN" sz="2800" dirty="0"/>
              <a:t>HLS</a:t>
            </a:r>
            <a:r>
              <a:rPr lang="zh-CN" altLang="en-US" sz="2800" dirty="0"/>
              <a:t>算法改造成</a:t>
            </a:r>
            <a:r>
              <a:rPr lang="en-US" altLang="zh-CN" sz="2800" dirty="0"/>
              <a:t>Coyote</a:t>
            </a:r>
            <a:r>
              <a:rPr lang="zh-CN" altLang="en-US" sz="2800" dirty="0"/>
              <a:t>的</a:t>
            </a:r>
            <a:r>
              <a:rPr lang="en-US" altLang="zh-CN" sz="2800" dirty="0"/>
              <a:t>512-bit</a:t>
            </a:r>
            <a:r>
              <a:rPr lang="zh-CN" altLang="en-US" sz="2800" dirty="0"/>
              <a:t>流式处理接口。使用真实数据测试</a:t>
            </a:r>
            <a:r>
              <a:rPr lang="en-US" altLang="zh-CN" sz="2800" dirty="0"/>
              <a:t>4000</a:t>
            </a:r>
            <a:r>
              <a:rPr lang="zh-CN" altLang="en-US" sz="2800" dirty="0"/>
              <a:t>帧，两路输出与</a:t>
            </a:r>
            <a:r>
              <a:rPr lang="en-US" altLang="zh-CN" sz="2800" dirty="0"/>
              <a:t>CPU</a:t>
            </a:r>
            <a:r>
              <a:rPr lang="zh-CN" altLang="en-US" sz="2800" dirty="0"/>
              <a:t>参考结果完全一致，算法独立吞吐达到</a:t>
            </a:r>
            <a:r>
              <a:rPr lang="en-US" altLang="zh-CN" sz="2800" dirty="0"/>
              <a:t>57.1 Gbps</a:t>
            </a:r>
            <a:r>
              <a:rPr lang="zh-CN" altLang="en-US" sz="2800" dirty="0"/>
              <a:t>，证明算法能力可以满足</a:t>
            </a:r>
            <a:r>
              <a:rPr lang="en-US" altLang="zh-CN" sz="2800" dirty="0"/>
              <a:t>40 Gbps Aurora</a:t>
            </a:r>
            <a:r>
              <a:rPr lang="zh-CN" altLang="en-US" sz="2800" dirty="0"/>
              <a:t>数据的实时处理需求。</a:t>
            </a:r>
            <a:endParaRPr lang="en-US" altLang="zh-CN" sz="2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/>
              <a:t>性能优化：增大</a:t>
            </a:r>
            <a:r>
              <a:rPr lang="en-US" altLang="zh-CN" sz="2800" b="1" dirty="0"/>
              <a:t>batch</a:t>
            </a:r>
            <a:r>
              <a:rPr lang="zh-CN" altLang="en-US" sz="2800" b="1" dirty="0"/>
              <a:t>规模，摊薄</a:t>
            </a:r>
            <a:r>
              <a:rPr lang="en-US" altLang="zh-CN" sz="2800" b="1" dirty="0"/>
              <a:t>DMA</a:t>
            </a:r>
            <a:r>
              <a:rPr lang="zh-CN" altLang="en-US" sz="2800" b="1" dirty="0"/>
              <a:t>固定开销</a:t>
            </a:r>
            <a:endParaRPr lang="zh-CN" altLang="en-US" sz="2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156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zh-CN" altLang="en-US" sz="2800" dirty="0"/>
              <a:t>**接口集成：**完成</a:t>
            </a:r>
            <a:r>
              <a:rPr lang="en-US" altLang="zh-CN" sz="2800" dirty="0"/>
              <a:t>Aurora</a:t>
            </a:r>
            <a:r>
              <a:rPr lang="zh-CN" altLang="en-US" sz="2800" dirty="0"/>
              <a:t>与</a:t>
            </a:r>
            <a:r>
              <a:rPr lang="en-US" altLang="zh-CN" sz="2800" dirty="0"/>
              <a:t>HLS</a:t>
            </a:r>
            <a:r>
              <a:rPr lang="zh-CN" altLang="en-US" sz="2800" dirty="0"/>
              <a:t>之间的跨时钟域、</a:t>
            </a:r>
            <a:r>
              <a:rPr lang="en-US" altLang="zh-CN" sz="2800" dirty="0"/>
              <a:t>256/512-bit</a:t>
            </a:r>
            <a:r>
              <a:rPr lang="zh-CN" altLang="en-US" sz="2800" dirty="0"/>
              <a:t>位宽适配及两路结果回传**流控设计：**增加</a:t>
            </a:r>
            <a:r>
              <a:rPr lang="en-US" altLang="zh-CN" sz="2800" dirty="0"/>
              <a:t>256 KiB raw FIFO</a:t>
            </a:r>
            <a:r>
              <a:rPr lang="zh-CN" altLang="en-US" sz="2800" dirty="0"/>
              <a:t>，解耦</a:t>
            </a:r>
            <a:r>
              <a:rPr lang="en-US" altLang="zh-CN" sz="2800" dirty="0"/>
              <a:t>Aurora</a:t>
            </a:r>
            <a:r>
              <a:rPr lang="zh-CN" altLang="en-US" sz="2800" dirty="0"/>
              <a:t>连续输入与</a:t>
            </a:r>
            <a:r>
              <a:rPr lang="en-US" altLang="zh-CN" sz="2800" dirty="0"/>
              <a:t>HLS/C2H</a:t>
            </a:r>
            <a:r>
              <a:rPr lang="zh-CN" altLang="en-US" sz="2800" dirty="0"/>
              <a:t>可反压处理</a:t>
            </a:r>
            <a:endParaRPr lang="zh-CN" altLang="zh-CN" sz="1800" kern="1400" dirty="0">
              <a:effectLst/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086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数据选择：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CXIDB-21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开源串行晶体学测试集（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1480 × 1552 × 16 bit × 50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张，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4.6 MB/frame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）</a:t>
            </a:r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SC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算法选择：</a:t>
            </a:r>
            <a:r>
              <a:rPr lang="en-US" altLang="zh-CN" sz="28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pyFAI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 GPU PeakFinder8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（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python </a:t>
            </a:r>
            <a:r>
              <a:rPr lang="en-US" altLang="zh-CN" sz="28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openCL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）</a:t>
            </a:r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SC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4000" dirty="0"/>
              <a:t>采用</a:t>
            </a:r>
            <a:r>
              <a:rPr lang="en-US" altLang="zh-CN" sz="4000" dirty="0"/>
              <a:t>CXIDB-21</a:t>
            </a:r>
            <a:r>
              <a:rPr lang="zh-CN" altLang="en-US" sz="4000" dirty="0"/>
              <a:t>公开串行晶体学数据完成开发与验证</a:t>
            </a:r>
            <a:endParaRPr lang="en-US" altLang="zh-CN" sz="4000" dirty="0"/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4000" dirty="0"/>
              <a:t>在</a:t>
            </a:r>
            <a:r>
              <a:rPr lang="en-US" altLang="zh-CN" sz="4000" dirty="0"/>
              <a:t>A100</a:t>
            </a:r>
            <a:r>
              <a:rPr lang="zh-CN" altLang="en-US" sz="4000" dirty="0"/>
              <a:t>上部署并优化</a:t>
            </a:r>
            <a:r>
              <a:rPr lang="en-US" altLang="zh-CN" sz="4000" dirty="0" err="1"/>
              <a:t>pyFAI</a:t>
            </a:r>
            <a:r>
              <a:rPr lang="en-US" altLang="zh-CN" sz="4000" dirty="0"/>
              <a:t> GPU PeakFinder8</a:t>
            </a:r>
            <a:endParaRPr lang="en-US" altLang="zh-CN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SC" pitchFamily="34" charset="-12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678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要解决的问题，挑战，要解决的，已解决的，结果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dirty="0"/>
              <a:t>Heps</a:t>
            </a:r>
            <a:r>
              <a:rPr lang="zh-CN" altLang="en-US" sz="1800" dirty="0"/>
              <a:t>映射转换的问题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其他探测器的做法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正在做的事情</a:t>
            </a:r>
            <a:endParaRPr lang="en-US" altLang="zh-CN" sz="18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dirty="0"/>
              <a:t>已经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456988-A259-4793-BCB8-0AA6CF32D86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03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BCCBE-C946-4E0A-AD71-E42E45029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258FA77-0BF6-4988-ACC2-32728C2F6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1A519A-AE2A-4F1C-B31F-C3C993791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0FB0AA-9E7F-4069-BB6A-9A7112D0D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95B3BE-2CCB-4913-8DEB-CB5A0DF5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6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B1EBB8-9CDA-4432-92FE-055845BA1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1C4AB0-90C1-42BD-B943-5F6156F08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79D289-2C1A-41FF-95DA-D22A7B8FF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9673B8-038F-4144-B882-25A65BA34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0CB1E6-265E-42B8-964E-6DC590E0C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53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693E8A7-F004-43FF-8ACF-664FC06A1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D7787D3-DAD9-452E-AA29-BBEA940A0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EE0116-D622-4B87-B5E0-C6105D2F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D419B3-61EE-4E9D-A6F7-FAACD5D06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DEFFC8-9C21-4365-B9D4-24DF6AB63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597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8A11F6AA-D24A-494D-A724-D94D6C161AF1}"/>
              </a:ext>
            </a:extLst>
          </p:cNvPr>
          <p:cNvSpPr/>
          <p:nvPr userDrawn="1"/>
        </p:nvSpPr>
        <p:spPr>
          <a:xfrm>
            <a:off x="-9896" y="6578826"/>
            <a:ext cx="11499767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E4FE4DE-0A9A-4AD3-9B75-6DC2A76D1A90}"/>
              </a:ext>
            </a:extLst>
          </p:cNvPr>
          <p:cNvSpPr/>
          <p:nvPr userDrawn="1"/>
        </p:nvSpPr>
        <p:spPr>
          <a:xfrm>
            <a:off x="11615058" y="6578826"/>
            <a:ext cx="576943" cy="265320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77C5EDD-D870-4641-B1BE-28D5F27ACDA3}" type="slidenum">
              <a:rPr lang="zh-CN" altLang="en-US" sz="20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pPr/>
              <a:t>‹#›</a:t>
            </a:fld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553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1B6B5-E2E1-4874-911D-56F8EC842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91C4B8-EF22-42BD-9D9D-F18BFC07D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C48DD7-EB1A-4F6C-868F-DAA1F4DD6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ABB56B-D8BF-4124-B8CE-98810DC73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8DC239-740F-4A44-A693-173A3EA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0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502CE9E-627A-4125-BE74-670D2CEC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0432FC-DCE0-4FDF-A0CA-B6FA0CFFA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FD94EB7-E71D-495F-BCAE-305D1CE2B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248DD7-B16F-499F-9FE5-E6C1331FC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13479D-4477-4F52-B918-3BC8767E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073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7DC9D8-E0A4-4533-BE69-E216F1CC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C1BC95-7C8C-47D7-ACA2-9519F63BC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3F46FAD-B6EF-4BE9-BB2F-A5209084D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B7C81C-E11E-4F52-94FD-9F1AD6F7A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F4C888-B6BE-458E-B67D-3BADA182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C0622F-1713-4E91-849E-8F2988F3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970B82-CC45-417C-9A49-2713D3CE3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9F47F3-C758-4FF1-AB25-D488D31B4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F031B36-EF59-4695-9A22-270117771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08C51F-070C-4304-AA45-3BA5D3301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8977B5-E256-4665-808B-B2609776D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E4886C4-4022-40C6-BA76-7A4826AE0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F18583-23AD-4736-A679-CBC29837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78D3B1-20C1-46DE-BC05-45B0B7DD4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47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12593B-EC8F-4CE4-9DA5-63C5F3848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E32AE2-61D4-49D9-86D7-B88223B1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917EFF7-0C3F-497D-86BE-55C09EEA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BC1433B-537D-4AB8-97A0-6B22A0B6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54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F0E8CDA-4FB0-4701-B2AF-C7F3F0B5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1434F56-7744-4D02-A41F-098142A2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22BBAF-B463-4772-B21C-FA8439B9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34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25712-80DA-4CF9-B6C2-B649F50AC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276B9D-C1BB-43F9-9D6F-F6C0555DB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8230CC-AA79-4EC0-A65F-2D630B5A2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9F67D6-D896-4D0C-A078-B742B395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7B5471-03CF-4579-B26E-B718AA26B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A5CA89-0DCF-44D7-BA42-C4F90299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50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1B6A5A-BC8F-4D04-BA2D-AA94547EC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25942B8-2485-4587-8648-6F4082025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AE25F5E-FD77-4941-B110-55CF3AE3D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54E5B2-95BF-4BC0-B781-72D1D6609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8C8695-E0C3-4162-B7A4-72614A7C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1BD5D5-326A-4719-B02B-4F82BB76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894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0757A8-D607-4301-A64D-32EBE4D96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D755D6-AD85-4CF0-9F73-D38FF02CE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497634-EF54-45F1-AE06-04FEEB3992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65251-9506-4C55-90D0-F632AC802FB5}" type="datetimeFigureOut">
              <a:rPr lang="zh-CN" altLang="en-US" smtClean="0"/>
              <a:t>2026/8/27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7560FA-040A-4749-8614-5165ED1F5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6C81C3-368E-4D3B-807D-988447687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5EDD-D870-4641-B1BE-28D5F27ACD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096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03196113-97E0-4A2C-B65A-60F52830BF9A}"/>
              </a:ext>
            </a:extLst>
          </p:cNvPr>
          <p:cNvSpPr/>
          <p:nvPr/>
        </p:nvSpPr>
        <p:spPr>
          <a:xfrm>
            <a:off x="-2" y="6466114"/>
            <a:ext cx="12192002" cy="391885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7E7825D-E31D-44D3-A393-C5FBF5CCC83E}"/>
              </a:ext>
            </a:extLst>
          </p:cNvPr>
          <p:cNvSpPr txBox="1"/>
          <p:nvPr/>
        </p:nvSpPr>
        <p:spPr>
          <a:xfrm>
            <a:off x="1859280" y="95733"/>
            <a:ext cx="103327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+mj-lt"/>
                <a:ea typeface="微软雅黑" panose="020B0503020204020204" pitchFamily="34" charset="-122"/>
              </a:rPr>
              <a:t>中国科学院高能物理研究所 </a:t>
            </a:r>
            <a:r>
              <a:rPr lang="en-US" altLang="zh-CN" sz="2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Institute of High Energy </a:t>
            </a:r>
            <a:r>
              <a:rPr lang="en-US" altLang="zh-CN" sz="26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Physics,CAS</a:t>
            </a:r>
            <a:endParaRPr lang="zh-CN" altLang="en-US" sz="2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1D71C945-F790-4BA8-ADE4-9CCD64EBA68A}"/>
              </a:ext>
            </a:extLst>
          </p:cNvPr>
          <p:cNvSpPr txBox="1"/>
          <p:nvPr/>
        </p:nvSpPr>
        <p:spPr>
          <a:xfrm>
            <a:off x="1373303" y="2379033"/>
            <a:ext cx="9986896" cy="906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</a:t>
            </a:r>
            <a:r>
              <a:rPr lang="en-US" altLang="zh-CN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-8</a:t>
            </a:r>
            <a:r>
              <a:rPr lang="zh-CN" altLang="en-US" sz="4000" b="1" spc="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lt"/>
              </a:rPr>
              <a:t>月考核报告</a:t>
            </a:r>
            <a:endParaRPr kumimoji="0" lang="zh-CN" altLang="en-US" sz="4000" b="1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66D5A01-EB9E-4BA9-B8AC-51E4728CDFD0}"/>
              </a:ext>
            </a:extLst>
          </p:cNvPr>
          <p:cNvSpPr txBox="1"/>
          <p:nvPr/>
        </p:nvSpPr>
        <p:spPr>
          <a:xfrm>
            <a:off x="2515753" y="3950794"/>
            <a:ext cx="7160491" cy="22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报告人：杨宣政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导师：朱科军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触发与数据获取组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27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D8B066E9-C230-4143-BC89-A70465B66B35}"/>
              </a:ext>
            </a:extLst>
          </p:cNvPr>
          <p:cNvCxnSpPr>
            <a:cxnSpLocks/>
          </p:cNvCxnSpPr>
          <p:nvPr/>
        </p:nvCxnSpPr>
        <p:spPr>
          <a:xfrm>
            <a:off x="1684713" y="3429000"/>
            <a:ext cx="9066414" cy="4572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965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" name="内容占位符 5">
            <a:extLst>
              <a:ext uri="{FF2B5EF4-FFF2-40B4-BE49-F238E27FC236}">
                <a16:creationId xmlns:a16="http://schemas.microsoft.com/office/drawing/2014/main" id="{E39C9BE7-593E-4E56-AA14-37E0F6A0397A}"/>
              </a:ext>
            </a:extLst>
          </p:cNvPr>
          <p:cNvSpPr txBox="1">
            <a:spLocks/>
          </p:cNvSpPr>
          <p:nvPr/>
        </p:nvSpPr>
        <p:spPr bwMode="auto">
          <a:xfrm>
            <a:off x="343417" y="819657"/>
            <a:ext cx="11608364" cy="5662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研究背景与需求分析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异构加速研究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数据读出设计部署</a:t>
            </a:r>
            <a:endParaRPr lang="en-US" altLang="zh-CN" sz="20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处理算法设计部署</a:t>
            </a:r>
            <a:endParaRPr lang="en-US" altLang="zh-CN" sz="20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读出处理集成</a:t>
            </a:r>
            <a:endParaRPr lang="en-US" altLang="zh-CN" sz="20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GPU 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异构加速研究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工作总结与下一阶段计划</a:t>
            </a:r>
            <a:endParaRPr lang="en-US" altLang="zh-CN" sz="2400" b="1" kern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id="{F18807A8-61AB-4EA1-A5D6-C438D8B992B8}"/>
              </a:ext>
            </a:extLst>
          </p:cNvPr>
          <p:cNvSpPr txBox="1">
            <a:spLocks/>
          </p:cNvSpPr>
          <p:nvPr/>
        </p:nvSpPr>
        <p:spPr>
          <a:xfrm>
            <a:off x="2721012" y="29744"/>
            <a:ext cx="7055574" cy="7207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eaLnBrk="1" hangingPunct="1">
              <a:defRPr/>
            </a:pPr>
            <a:r>
              <a:rPr lang="zh-CN" altLang="en-US" sz="3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     录</a:t>
            </a:r>
          </a:p>
        </p:txBody>
      </p:sp>
    </p:spTree>
    <p:extLst>
      <p:ext uri="{BB962C8B-B14F-4D97-AF65-F5344CB8AC3E}">
        <p14:creationId xmlns:p14="http://schemas.microsoft.com/office/powerpoint/2010/main" val="294205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53272" y="1392236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现状：纯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CPU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集群方案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成本较高、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迁移部署困难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课题目标：通过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异构架构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提升 </a:t>
            </a:r>
            <a:r>
              <a:rPr lang="en-US" altLang="zh-CN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sz="20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处理能力</a:t>
            </a:r>
            <a:endParaRPr lang="en-US" altLang="zh-CN" sz="20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20491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近年来像素探测器带宽增长迅速，给 </a:t>
            </a: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DAQ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带来巨大挑战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7553A1F6-E432-44F0-8B21-A2D969339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042" y="2403282"/>
            <a:ext cx="6112609" cy="2335507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7336280" y="6120344"/>
            <a:ext cx="4502447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本季度工作围绕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+ GPU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展开</a:t>
            </a:r>
          </a:p>
        </p:txBody>
      </p:sp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ED73288B-ECDD-40A1-AF12-CADE01D04E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182775"/>
              </p:ext>
            </p:extLst>
          </p:nvPr>
        </p:nvGraphicFramePr>
        <p:xfrm>
          <a:off x="7000944" y="1398874"/>
          <a:ext cx="4855915" cy="260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圆角矩形标注 28">
            <a:extLst>
              <a:ext uri="{FF2B5EF4-FFF2-40B4-BE49-F238E27FC236}">
                <a16:creationId xmlns:a16="http://schemas.microsoft.com/office/drawing/2014/main" id="{DD0B53EC-FFF3-4810-B76D-3DF65334B9CE}"/>
              </a:ext>
            </a:extLst>
          </p:cNvPr>
          <p:cNvSpPr/>
          <p:nvPr/>
        </p:nvSpPr>
        <p:spPr>
          <a:xfrm>
            <a:off x="7834408" y="2262614"/>
            <a:ext cx="2557820" cy="302615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像素探测器带宽发展趋势</a:t>
            </a:r>
          </a:p>
        </p:txBody>
      </p:sp>
      <p:sp>
        <p:nvSpPr>
          <p:cNvPr id="16" name="圆角矩形标注 28">
            <a:extLst>
              <a:ext uri="{FF2B5EF4-FFF2-40B4-BE49-F238E27FC236}">
                <a16:creationId xmlns:a16="http://schemas.microsoft.com/office/drawing/2014/main" id="{592F2BC5-7A06-48EE-8FB4-84B0EAC1BAD4}"/>
              </a:ext>
            </a:extLst>
          </p:cNvPr>
          <p:cNvSpPr/>
          <p:nvPr/>
        </p:nvSpPr>
        <p:spPr>
          <a:xfrm>
            <a:off x="566261" y="3767619"/>
            <a:ext cx="1793620" cy="329086"/>
          </a:xfrm>
          <a:prstGeom prst="wedgeRoundRectCallout">
            <a:avLst>
              <a:gd name="adj1" fmla="val 14980"/>
              <a:gd name="adj2" fmla="val -41067"/>
              <a:gd name="adj3" fmla="val 16667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异构架构设计</a:t>
            </a: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EF151C68-F79C-4D43-9659-72A4ABFA5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736860"/>
              </p:ext>
            </p:extLst>
          </p:nvPr>
        </p:nvGraphicFramePr>
        <p:xfrm>
          <a:off x="479779" y="4808169"/>
          <a:ext cx="6254872" cy="1408660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088360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2234340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2932172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</a:tblGrid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异构单元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任务分工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CPU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通用处理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运行控制、格式转换、压缩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GPU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并行计算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图像处理，离线算法在线化</a:t>
                      </a:r>
                      <a:endParaRPr lang="en-US" altLang="zh-CN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099477"/>
                  </a:ext>
                </a:extLst>
              </a:tr>
              <a:tr h="317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1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FPGA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并行流水线、低延时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网络卸载、</a:t>
                      </a:r>
                      <a:r>
                        <a:rPr lang="zh-CN" altLang="en-US" sz="1600" b="1" dirty="0">
                          <a:solidFill>
                            <a:prstClr val="black"/>
                          </a:solidFill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模块内</a:t>
                      </a:r>
                      <a:r>
                        <a:rPr lang="zh-CN" altLang="en-US" sz="1600" b="1" dirty="0">
                          <a:solidFill>
                            <a:prstClr val="black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数据处理</a:t>
                      </a:r>
                      <a:endParaRPr lang="en-US" altLang="zh-CN" sz="1600" b="1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D6C99591-C2AE-4CBB-8951-B3ACB4DC6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92535"/>
              </p:ext>
            </p:extLst>
          </p:nvPr>
        </p:nvGraphicFramePr>
        <p:xfrm>
          <a:off x="7407992" y="4004636"/>
          <a:ext cx="4041817" cy="1994264"/>
        </p:xfrm>
        <a:graphic>
          <a:graphicData uri="http://schemas.openxmlformats.org/drawingml/2006/table">
            <a:tbl>
              <a:tblPr/>
              <a:tblGrid>
                <a:gridCol w="1400479">
                  <a:extLst>
                    <a:ext uri="{9D8B030D-6E8A-4147-A177-3AD203B41FA5}">
                      <a16:colId xmlns:a16="http://schemas.microsoft.com/office/drawing/2014/main" val="4270940106"/>
                    </a:ext>
                  </a:extLst>
                </a:gridCol>
                <a:gridCol w="2641338">
                  <a:extLst>
                    <a:ext uri="{9D8B030D-6E8A-4147-A177-3AD203B41FA5}">
                      <a16:colId xmlns:a16="http://schemas.microsoft.com/office/drawing/2014/main" val="421755933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zh-CN" alt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服务器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altLang="zh-CN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ASUS ESC4000A-E12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45014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CPU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pt-BR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AMD EPYC 9554 @ </a:t>
                      </a:r>
                      <a:r>
                        <a:rPr lang="en-US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3.7GH</a:t>
                      </a:r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z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20762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CPU(</a:t>
                      </a:r>
                      <a:r>
                        <a:rPr lang="en-US" altLang="zh-CN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64652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zh-CN" alt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逻辑核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128</a:t>
                      </a:r>
                      <a:r>
                        <a:rPr lang="zh-CN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（物理核：</a:t>
                      </a:r>
                      <a:r>
                        <a:rPr lang="en-US" altLang="zh-CN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</a:t>
                      </a:r>
                      <a:r>
                        <a:rPr lang="zh-CN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845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内核版本</a:t>
                      </a: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Linux 6.8.0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4391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zh-CN" altLang="en-US" sz="16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内存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rtl="0" fontAlgn="ctr"/>
                      <a:r>
                        <a:rPr lang="en-US" altLang="zh-CN" sz="16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64 GB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6702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GPU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NVIDIA A100</a:t>
                      </a:r>
                      <a:endParaRPr lang="zh-CN" altLang="zh-CN" sz="16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374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FPGA</a:t>
                      </a:r>
                      <a:endParaRPr lang="zh-CN" alt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443" marR="5443" marT="5443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AMD </a:t>
                      </a:r>
                      <a:r>
                        <a:rPr lang="en-US" altLang="zh-CN" sz="1600" b="0" kern="100" dirty="0" err="1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Alveo</a:t>
                      </a:r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V80</a:t>
                      </a:r>
                    </a:p>
                  </a:txBody>
                  <a:tcPr marL="5443" marR="5443" marT="5443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76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26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内容占位符 2">
            <a:extLst>
              <a:ext uri="{FF2B5EF4-FFF2-40B4-BE49-F238E27FC236}">
                <a16:creationId xmlns:a16="http://schemas.microsoft.com/office/drawing/2014/main" id="{B73D1322-C346-4229-A571-CFAADE5649FA}"/>
              </a:ext>
            </a:extLst>
          </p:cNvPr>
          <p:cNvSpPr txBox="1">
            <a:spLocks/>
          </p:cNvSpPr>
          <p:nvPr/>
        </p:nvSpPr>
        <p:spPr bwMode="auto">
          <a:xfrm>
            <a:off x="335141" y="1522297"/>
            <a:ext cx="4348306" cy="490510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加速卡选型与部署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V80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相比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U200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具有更强的读出处理能力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 </a:t>
            </a:r>
            <a:r>
              <a:rPr lang="en-US" altLang="zh-CN" sz="160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Alveo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V80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及 </a:t>
            </a:r>
            <a:r>
              <a:rPr lang="en-US" altLang="zh-CN" sz="160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Vivado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2025.1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工具链部署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5020491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部署与环境搭建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8839339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lang="en-US" altLang="zh-CN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b="1" kern="0" dirty="0">
                <a:solidFill>
                  <a:srgbClr val="1F497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部署与环境搭建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382674B5-264E-4936-AE7F-900139EB96F4}"/>
              </a:ext>
            </a:extLst>
          </p:cNvPr>
          <p:cNvSpPr txBox="1">
            <a:spLocks/>
          </p:cNvSpPr>
          <p:nvPr/>
        </p:nvSpPr>
        <p:spPr bwMode="auto">
          <a:xfrm>
            <a:off x="4827813" y="1522297"/>
            <a:ext cx="7029045" cy="49051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加速卡开发框架选择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Coyote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：操作系统式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开发框架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优势：提供便利的算法接口、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QDMA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接口，提供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GPU Direct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能力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DMA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HLS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FPGA—GPU P2P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测试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C8BD91CD-CFC8-4B0D-9102-365FC1AF9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074471"/>
              </p:ext>
            </p:extLst>
          </p:nvPr>
        </p:nvGraphicFramePr>
        <p:xfrm>
          <a:off x="571489" y="3777343"/>
          <a:ext cx="3967863" cy="2467185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9BBB59">
                        <a:tint val="50000"/>
                        <a:satMod val="300000"/>
                      </a:srgbClr>
                    </a:gs>
                    <a:gs pos="35000">
                      <a:srgbClr val="9BBB59">
                        <a:tint val="37000"/>
                        <a:satMod val="300000"/>
                      </a:srgbClr>
                    </a:gs>
                    <a:gs pos="100000">
                      <a:srgbClr val="9BBB5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1273995">
                  <a:extLst>
                    <a:ext uri="{9D8B030D-6E8A-4147-A177-3AD203B41FA5}">
                      <a16:colId xmlns:a16="http://schemas.microsoft.com/office/drawing/2014/main" val="1777708541"/>
                    </a:ext>
                  </a:extLst>
                </a:gridCol>
                <a:gridCol w="1386350">
                  <a:extLst>
                    <a:ext uri="{9D8B030D-6E8A-4147-A177-3AD203B41FA5}">
                      <a16:colId xmlns:a16="http://schemas.microsoft.com/office/drawing/2014/main" val="2984150663"/>
                    </a:ext>
                  </a:extLst>
                </a:gridCol>
                <a:gridCol w="1307518">
                  <a:extLst>
                    <a:ext uri="{9D8B030D-6E8A-4147-A177-3AD203B41FA5}">
                      <a16:colId xmlns:a16="http://schemas.microsoft.com/office/drawing/2014/main" val="2899153580"/>
                    </a:ext>
                  </a:extLst>
                </a:gridCol>
              </a:tblGrid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加速卡规格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u200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3618863"/>
                  </a:ext>
                </a:extLst>
              </a:tr>
              <a:tr h="386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内存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32 GB HBM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64 GB DDR4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26877"/>
                  </a:ext>
                </a:extLst>
              </a:tr>
              <a:tr h="317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600" b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PCIe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Gen4 x16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altLang="zh-CN" sz="1800" b="0" i="0" kern="1200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Gen3 x16</a:t>
                      </a:r>
                      <a:endParaRPr lang="en-US" altLang="zh-CN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848197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LUTs (k)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2600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1182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2878262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Mb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132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75.9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114199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Mb</a:t>
                      </a:r>
                      <a:r>
                        <a:rPr lang="zh-CN" alt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541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270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7583119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Network interface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4x QSFP56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2x QSFP28</a:t>
                      </a:r>
                    </a:p>
                  </a:txBody>
                  <a:tcPr marL="5443" marR="5443" marT="5443" marB="0" anchor="ctr">
                    <a:lnL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BBB59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617439"/>
                  </a:ext>
                </a:extLst>
              </a:tr>
            </a:tbl>
          </a:graphicData>
        </a:graphic>
      </p:graphicFrame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5456653" y="5849074"/>
            <a:ext cx="5646776" cy="425120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Coyote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作为后续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读出与算法集成框架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908008-AF19-4137-915B-99D334857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521" y="3495796"/>
            <a:ext cx="6611627" cy="199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5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数据读出设计与部署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0798524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 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Coyote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部署 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数据读出链路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A2A76D59-A778-4960-889A-2663F2B7572D}"/>
              </a:ext>
            </a:extLst>
          </p:cNvPr>
          <p:cNvSpPr txBox="1">
            <a:spLocks/>
          </p:cNvSpPr>
          <p:nvPr/>
        </p:nvSpPr>
        <p:spPr bwMode="auto">
          <a:xfrm>
            <a:off x="335140" y="1522297"/>
            <a:ext cx="11546617" cy="499280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利用自回环模块自发自收，在主机端校验数据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24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小时连续测试，速率稳定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39 Gbps+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，无数据误码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7081157" y="6054879"/>
            <a:ext cx="4660691" cy="39355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40 Gbps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功能与性能测试</a:t>
            </a:r>
          </a:p>
        </p:txBody>
      </p:sp>
      <p:pic>
        <p:nvPicPr>
          <p:cNvPr id="4" name="图形 3">
            <a:extLst>
              <a:ext uri="{FF2B5EF4-FFF2-40B4-BE49-F238E27FC236}">
                <a16:creationId xmlns:a16="http://schemas.microsoft.com/office/drawing/2014/main" id="{8690A382-39CC-4A4B-A800-0FBB9FA66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3272" y="3367708"/>
            <a:ext cx="7359257" cy="2629083"/>
          </a:xfrm>
          <a:prstGeom prst="rect">
            <a:avLst/>
          </a:prstGeom>
        </p:spPr>
      </p:pic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606B47AF-60B4-4D44-A0B4-E1B825774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308045"/>
              </p:ext>
            </p:extLst>
          </p:nvPr>
        </p:nvGraphicFramePr>
        <p:xfrm>
          <a:off x="6533036" y="1691402"/>
          <a:ext cx="5208812" cy="183961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006927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152471">
                  <a:extLst>
                    <a:ext uri="{9D8B030D-6E8A-4147-A177-3AD203B41FA5}">
                      <a16:colId xmlns:a16="http://schemas.microsoft.com/office/drawing/2014/main" val="2052873068"/>
                    </a:ext>
                  </a:extLst>
                </a:gridCol>
                <a:gridCol w="932143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16301593"/>
                    </a:ext>
                  </a:extLst>
                </a:gridCol>
                <a:gridCol w="898071">
                  <a:extLst>
                    <a:ext uri="{9D8B030D-6E8A-4147-A177-3AD203B41FA5}">
                      <a16:colId xmlns:a16="http://schemas.microsoft.com/office/drawing/2014/main" val="281830696"/>
                    </a:ext>
                  </a:extLst>
                </a:gridCol>
              </a:tblGrid>
              <a:tr h="427854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Aurora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占用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V80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 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SLR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占总比例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183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3,741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13.4%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4.9%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154,011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5,148,416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9.2%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79,681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2,574,208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9.6%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1,925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GTM quad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\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94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374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398874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算法迁移： 在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V80 Coyote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完成算法部署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资源重构： 原算法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LUT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占用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258%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导致实现失败；改用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BRAM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结构后完成实现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测试验证：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小时连续测试，速率稳定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56 Gbps+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，无数据错误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处理算法优化部署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0798524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 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Coyote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优化部署预处理算法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54ECB28-28D9-4196-A0BA-331C98CA4086}"/>
              </a:ext>
            </a:extLst>
          </p:cNvPr>
          <p:cNvSpPr/>
          <p:nvPr/>
        </p:nvSpPr>
        <p:spPr>
          <a:xfrm>
            <a:off x="7331528" y="5742410"/>
            <a:ext cx="4049486" cy="61349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完成预处理算法功能与性能测试，后续将进一步优化性能和资源使用</a:t>
            </a:r>
          </a:p>
        </p:txBody>
      </p:sp>
      <p:graphicFrame>
        <p:nvGraphicFramePr>
          <p:cNvPr id="58" name="表格 57">
            <a:extLst>
              <a:ext uri="{FF2B5EF4-FFF2-40B4-BE49-F238E27FC236}">
                <a16:creationId xmlns:a16="http://schemas.microsoft.com/office/drawing/2014/main" id="{D13A2CFD-0251-4EFD-BCC8-35B6D6FB6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977374"/>
              </p:ext>
            </p:extLst>
          </p:nvPr>
        </p:nvGraphicFramePr>
        <p:xfrm>
          <a:off x="6523701" y="3854540"/>
          <a:ext cx="4857313" cy="15572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18967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887115">
                  <a:extLst>
                    <a:ext uri="{9D8B030D-6E8A-4147-A177-3AD203B41FA5}">
                      <a16:colId xmlns:a16="http://schemas.microsoft.com/office/drawing/2014/main" val="2052873068"/>
                    </a:ext>
                  </a:extLst>
                </a:gridCol>
                <a:gridCol w="1050471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1099457">
                  <a:extLst>
                    <a:ext uri="{9D8B030D-6E8A-4147-A177-3AD203B41FA5}">
                      <a16:colId xmlns:a16="http://schemas.microsoft.com/office/drawing/2014/main" val="2916301593"/>
                    </a:ext>
                  </a:extLst>
                </a:gridCol>
                <a:gridCol w="901303">
                  <a:extLst>
                    <a:ext uri="{9D8B030D-6E8A-4147-A177-3AD203B41FA5}">
                      <a16:colId xmlns:a16="http://schemas.microsoft.com/office/drawing/2014/main" val="281830696"/>
                    </a:ext>
                  </a:extLst>
                </a:gridCol>
              </a:tblGrid>
              <a:tr h="427854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算法占用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V80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 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SLR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占总比例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569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3,741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42.4%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15.2%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152,920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5,148,416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8.5%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81,513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2,574,208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9.1%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3.2%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1,925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4.4%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1.6%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</a:tbl>
          </a:graphicData>
        </a:graphic>
      </p:graphicFrame>
      <p:pic>
        <p:nvPicPr>
          <p:cNvPr id="4" name="图形 3">
            <a:extLst>
              <a:ext uri="{FF2B5EF4-FFF2-40B4-BE49-F238E27FC236}">
                <a16:creationId xmlns:a16="http://schemas.microsoft.com/office/drawing/2014/main" id="{83FF9CC7-2FC5-4FD2-ABE3-570423622C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600" y="2857906"/>
            <a:ext cx="4972878" cy="350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67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499308"/>
            <a:ext cx="11521719" cy="499946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接口集成：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与 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HLS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之间的跨时钟域、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256/512-bit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位宽适配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测试验证：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 × 2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小时连续传输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处理测试，无数据错误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FPGA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读出与处理集成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0798524" cy="59505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读出与预处理的数据通路集成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73C343B-4E18-460D-97A1-86623DD1B6C1}"/>
              </a:ext>
            </a:extLst>
          </p:cNvPr>
          <p:cNvSpPr/>
          <p:nvPr/>
        </p:nvSpPr>
        <p:spPr>
          <a:xfrm>
            <a:off x="8662075" y="4031510"/>
            <a:ext cx="3133402" cy="727655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完成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+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40 Gbps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功能与性能测试</a:t>
            </a: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38708AAB-D0F3-494E-BEB9-FC554C6ED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52" y="2909592"/>
            <a:ext cx="7620199" cy="2971490"/>
          </a:xfrm>
          <a:prstGeom prst="rect">
            <a:avLst/>
          </a:prstGeom>
        </p:spPr>
      </p:pic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A407F80D-4EB2-46BC-B564-8C18F1C0C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970237"/>
              </p:ext>
            </p:extLst>
          </p:nvPr>
        </p:nvGraphicFramePr>
        <p:xfrm>
          <a:off x="6586665" y="4830464"/>
          <a:ext cx="5208812" cy="15572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90235">
                  <a:extLst>
                    <a:ext uri="{9D8B030D-6E8A-4147-A177-3AD203B41FA5}">
                      <a16:colId xmlns:a16="http://schemas.microsoft.com/office/drawing/2014/main" val="2859676308"/>
                    </a:ext>
                  </a:extLst>
                </a:gridCol>
                <a:gridCol w="1269163">
                  <a:extLst>
                    <a:ext uri="{9D8B030D-6E8A-4147-A177-3AD203B41FA5}">
                      <a16:colId xmlns:a16="http://schemas.microsoft.com/office/drawing/2014/main" val="2052873068"/>
                    </a:ext>
                  </a:extLst>
                </a:gridCol>
                <a:gridCol w="932143">
                  <a:extLst>
                    <a:ext uri="{9D8B030D-6E8A-4147-A177-3AD203B41FA5}">
                      <a16:colId xmlns:a16="http://schemas.microsoft.com/office/drawing/2014/main" val="184033781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916301593"/>
                    </a:ext>
                  </a:extLst>
                </a:gridCol>
                <a:gridCol w="898071">
                  <a:extLst>
                    <a:ext uri="{9D8B030D-6E8A-4147-A177-3AD203B41FA5}">
                      <a16:colId xmlns:a16="http://schemas.microsoft.com/office/drawing/2014/main" val="281830696"/>
                    </a:ext>
                  </a:extLst>
                </a:gridCol>
              </a:tblGrid>
              <a:tr h="427854"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资源</a:t>
                      </a:r>
                      <a:endParaRPr lang="en-US" altLang="zh-CN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读出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+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处理占用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V80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总量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 </a:t>
                      </a: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SLR </a:t>
                      </a:r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zh-CN" alt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占总比例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42407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920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3,741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76.7%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24.6%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256955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Register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262,107</a:t>
                      </a:r>
                      <a:endParaRPr lang="zh-CN" altLang="en-US" sz="1200" b="1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5,148,416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14.2%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5.1%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93413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LUT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144,494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2,574,208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15.6%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3.1%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28578"/>
                  </a:ext>
                </a:extLst>
              </a:tr>
              <a:tr h="282352">
                <a:tc>
                  <a:txBody>
                    <a:bodyPr/>
                    <a:lstStyle/>
                    <a:p>
                      <a:pPr fontAlgn="base"/>
                      <a:r>
                        <a:rPr lang="en-US" altLang="zh-CN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URAM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39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1,925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6.3%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2.0%</a:t>
                      </a:r>
                    </a:p>
                  </a:txBody>
                  <a:tcPr anchor="ctr">
                    <a:solidFill>
                      <a:srgbClr val="F3FF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5131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565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69BF552B-8ECD-4379-A53A-85B03D3BF3DC}"/>
              </a:ext>
            </a:extLst>
          </p:cNvPr>
          <p:cNvSpPr txBox="1">
            <a:spLocks/>
          </p:cNvSpPr>
          <p:nvPr/>
        </p:nvSpPr>
        <p:spPr bwMode="auto">
          <a:xfrm>
            <a:off x="335140" y="1398874"/>
            <a:ext cx="11521719" cy="50998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背景：串行晶体学实验会高速产生大量衍射图像，需要在采集过程中实时判断图像是否包含有效衍射信号。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目标：实现 ≥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 Gbps GPU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寻峰处理能力，实时输出峰数，并生成 </a:t>
            </a:r>
            <a:r>
              <a:rPr lang="en-US" altLang="zh-CN" sz="160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CrystFEL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兼容的峰表</a:t>
            </a:r>
            <a:endParaRPr lang="en-US" altLang="zh-CN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价值：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 pitchFamily="34" charset="-120"/>
              </a:rPr>
              <a:t>为在线筛选、参数调整和实验决策提供依据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进展：采用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CXIDB-21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公开串行晶体学数据，在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A100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上部署并优化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pyFAI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GPU PeakFinder8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GPU 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异构处理加速</a:t>
            </a:r>
          </a:p>
        </p:txBody>
      </p:sp>
      <p:sp>
        <p:nvSpPr>
          <p:cNvPr id="28" name="内容占位符 1">
            <a:extLst>
              <a:ext uri="{FF2B5EF4-FFF2-40B4-BE49-F238E27FC236}">
                <a16:creationId xmlns:a16="http://schemas.microsoft.com/office/drawing/2014/main" id="{AFBD1EE4-1F36-4AF6-8D55-84BD5CB7BB86}"/>
              </a:ext>
            </a:extLst>
          </p:cNvPr>
          <p:cNvSpPr txBox="1">
            <a:spLocks/>
          </p:cNvSpPr>
          <p:nvPr/>
        </p:nvSpPr>
        <p:spPr>
          <a:xfrm>
            <a:off x="335141" y="761652"/>
            <a:ext cx="10798524" cy="644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>
              <a:lnSpc>
                <a:spcPct val="160000"/>
              </a:lnSpc>
              <a:spcBef>
                <a:spcPct val="20000"/>
              </a:spcBef>
              <a:spcAft>
                <a:spcPct val="0"/>
              </a:spcAft>
              <a:buClr>
                <a:srgbClr val="1F497D"/>
              </a:buClr>
              <a:buSzPct val="70000"/>
              <a:defRPr/>
            </a:pP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部署面向串行晶体学的在线 </a:t>
            </a:r>
            <a:r>
              <a:rPr kumimoji="0" lang="en-US" altLang="zh-CN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GPU </a:t>
            </a:r>
            <a:r>
              <a: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寻峰算法</a:t>
            </a:r>
            <a:endParaRPr kumimoji="0" lang="en-US" altLang="zh-CN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954F8C5-F58A-4C1D-A276-CF46AC27EAAA}"/>
              </a:ext>
            </a:extLst>
          </p:cNvPr>
          <p:cNvSpPr/>
          <p:nvPr/>
        </p:nvSpPr>
        <p:spPr>
          <a:xfrm>
            <a:off x="3207103" y="5981560"/>
            <a:ext cx="5054600" cy="393556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just"/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A100 GPU </a:t>
            </a:r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寻峰处理性能达到 </a:t>
            </a:r>
            <a:r>
              <a:rPr lang="en-US" altLang="zh-CN" sz="2000" b="1" kern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 Gbps+</a:t>
            </a:r>
            <a:endParaRPr lang="zh-CN" altLang="en-US" sz="20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62CBA75-B012-4425-B74E-D6DD12134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88" y="3616572"/>
            <a:ext cx="4317118" cy="2080394"/>
          </a:xfrm>
          <a:prstGeom prst="rect">
            <a:avLst/>
          </a:prstGeom>
        </p:spPr>
      </p:pic>
      <p:pic>
        <p:nvPicPr>
          <p:cNvPr id="16" name="图形 15">
            <a:extLst>
              <a:ext uri="{FF2B5EF4-FFF2-40B4-BE49-F238E27FC236}">
                <a16:creationId xmlns:a16="http://schemas.microsoft.com/office/drawing/2014/main" id="{4C096F3B-5764-4E67-B625-38AE6FD2F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06338" y="3318469"/>
            <a:ext cx="4062130" cy="239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2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E8161F3-539E-4CA3-9461-54F25915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72" y="29744"/>
            <a:ext cx="900762" cy="638723"/>
          </a:xfrm>
          <a:prstGeom prst="rect">
            <a:avLst/>
          </a:prstGeom>
        </p:spPr>
      </p:pic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25FF63B9-BAC0-4DCD-ADE3-4D0B8F41DEDB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E04D5DC-E7A3-46B3-B989-68A69E0B7C99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F487F54C-A1CB-441E-9630-C2DACE824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24" name="标题 1">
            <a:extLst>
              <a:ext uri="{FF2B5EF4-FFF2-40B4-BE49-F238E27FC236}">
                <a16:creationId xmlns:a16="http://schemas.microsoft.com/office/drawing/2014/main" id="{99072E8A-71A3-4897-8F47-DD2790E35DC5}"/>
              </a:ext>
            </a:extLst>
          </p:cNvPr>
          <p:cNvSpPr txBox="1">
            <a:spLocks/>
          </p:cNvSpPr>
          <p:nvPr/>
        </p:nvSpPr>
        <p:spPr>
          <a:xfrm>
            <a:off x="1859279" y="60702"/>
            <a:ext cx="7123854" cy="5847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楷体_GB2312" pitchFamily="49" charset="-122"/>
              </a:defRPr>
            </a:lvl9pPr>
          </a:lstStyle>
          <a:p>
            <a:pPr algn="l" eaLnBrk="1" hangingPunct="1"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总结与下一步计划</a:t>
            </a:r>
          </a:p>
        </p:txBody>
      </p:sp>
      <p:sp>
        <p:nvSpPr>
          <p:cNvPr id="59" name="内容占位符 2">
            <a:extLst>
              <a:ext uri="{FF2B5EF4-FFF2-40B4-BE49-F238E27FC236}">
                <a16:creationId xmlns:a16="http://schemas.microsoft.com/office/drawing/2014/main" id="{727EED6B-D3F7-4126-A174-F49CADAF044D}"/>
              </a:ext>
            </a:extLst>
          </p:cNvPr>
          <p:cNvSpPr txBox="1">
            <a:spLocks/>
          </p:cNvSpPr>
          <p:nvPr/>
        </p:nvSpPr>
        <p:spPr bwMode="auto">
          <a:xfrm>
            <a:off x="6418220" y="1475312"/>
            <a:ext cx="5572420" cy="49182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自回环模块 </a:t>
            </a:r>
            <a:r>
              <a:rPr lang="en-US" altLang="zh-CN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-&gt;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光纤传输跨机测试</a:t>
            </a:r>
            <a:endParaRPr lang="en-US" altLang="zh-CN" sz="2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优化 </a:t>
            </a:r>
            <a:r>
              <a:rPr lang="en-US" altLang="zh-CN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FPGA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处理性能</a:t>
            </a:r>
            <a:endParaRPr lang="en-US" altLang="zh-CN" sz="2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优化寻峰算法性能</a:t>
            </a:r>
            <a:endParaRPr lang="en-US" altLang="zh-CN" sz="2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en-US" altLang="zh-CN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FPGA + GPU + CPU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异构 </a:t>
            </a:r>
            <a:r>
              <a:rPr lang="en-US" altLang="zh-CN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DAQ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Calibri" panose="020F0502020204030204" pitchFamily="34" charset="0"/>
              </a:rPr>
              <a:t>全链路集成</a:t>
            </a:r>
            <a:endParaRPr lang="en-US" altLang="zh-CN" sz="20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1700" b="1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Calibri" panose="020F0502020204030204" pitchFamily="34" charset="0"/>
            </a:endParaRPr>
          </a:p>
        </p:txBody>
      </p:sp>
      <p:sp>
        <p:nvSpPr>
          <p:cNvPr id="60" name="内容占位符 2">
            <a:extLst>
              <a:ext uri="{FF2B5EF4-FFF2-40B4-BE49-F238E27FC236}">
                <a16:creationId xmlns:a16="http://schemas.microsoft.com/office/drawing/2014/main" id="{FD30BB78-1B5C-4653-B33A-8F1468F34D58}"/>
              </a:ext>
            </a:extLst>
          </p:cNvPr>
          <p:cNvSpPr txBox="1">
            <a:spLocks/>
          </p:cNvSpPr>
          <p:nvPr/>
        </p:nvSpPr>
        <p:spPr bwMode="auto">
          <a:xfrm>
            <a:off x="353273" y="896103"/>
            <a:ext cx="5824726" cy="549744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en-US" altLang="zh-CN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v80 coyote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部署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aurora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和处理算法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实现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端读出 </a:t>
            </a:r>
            <a:r>
              <a:rPr lang="en-US" altLang="zh-CN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+ </a:t>
            </a:r>
            <a:r>
              <a:rPr lang="zh-CN" altLang="en-US" sz="2000" b="1" kern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处理集成</a:t>
            </a:r>
            <a:endParaRPr lang="en-US" altLang="zh-CN" sz="2000" b="1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基于开源数据集和部署寻峰算法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当前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FPGA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读出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算法、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GPU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寻峰算法性能均达到 </a:t>
            </a:r>
            <a:r>
              <a:rPr lang="en-US" altLang="zh-CN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 Gbps </a:t>
            </a:r>
            <a:r>
              <a:rPr lang="zh-CN" altLang="en-US" sz="20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以上</a:t>
            </a:r>
            <a:endParaRPr lang="en-US" altLang="zh-CN" sz="20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1F497D"/>
              </a:buClr>
              <a:buFont typeface="Wingdings" panose="05000000000000000000" pitchFamily="2" charset="2"/>
              <a:buChar char="n"/>
              <a:defRPr/>
            </a:pPr>
            <a:endParaRPr lang="zh-CN" altLang="en-US" sz="2000" b="1" kern="0" dirty="0">
              <a:solidFill>
                <a:schemeClr val="accent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0A5D93E0-6DE5-4A4C-8DBD-279D766B6973}"/>
              </a:ext>
            </a:extLst>
          </p:cNvPr>
          <p:cNvCxnSpPr/>
          <p:nvPr/>
        </p:nvCxnSpPr>
        <p:spPr>
          <a:xfrm>
            <a:off x="0" y="737656"/>
            <a:ext cx="1809404" cy="0"/>
          </a:xfrm>
          <a:prstGeom prst="line">
            <a:avLst/>
          </a:prstGeom>
          <a:ln w="635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F6EFED9A-40CF-44E1-8801-ACAE68BCD281}"/>
              </a:ext>
            </a:extLst>
          </p:cNvPr>
          <p:cNvCxnSpPr>
            <a:cxnSpLocks/>
          </p:cNvCxnSpPr>
          <p:nvPr/>
        </p:nvCxnSpPr>
        <p:spPr>
          <a:xfrm>
            <a:off x="1859280" y="737656"/>
            <a:ext cx="10332720" cy="0"/>
          </a:xfrm>
          <a:prstGeom prst="line">
            <a:avLst/>
          </a:prstGeom>
          <a:ln w="63500">
            <a:solidFill>
              <a:srgbClr val="B64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内容占位符 2">
            <a:extLst>
              <a:ext uri="{FF2B5EF4-FFF2-40B4-BE49-F238E27FC236}">
                <a16:creationId xmlns:a16="http://schemas.microsoft.com/office/drawing/2014/main" id="{A9EFF2C2-C534-4851-8C97-E605244C4C19}"/>
              </a:ext>
            </a:extLst>
          </p:cNvPr>
          <p:cNvSpPr txBox="1">
            <a:spLocks/>
          </p:cNvSpPr>
          <p:nvPr/>
        </p:nvSpPr>
        <p:spPr bwMode="auto">
          <a:xfrm>
            <a:off x="353272" y="909521"/>
            <a:ext cx="5824726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进展总结</a:t>
            </a:r>
          </a:p>
        </p:txBody>
      </p:sp>
      <p:sp>
        <p:nvSpPr>
          <p:cNvPr id="64" name="内容占位符 2">
            <a:extLst>
              <a:ext uri="{FF2B5EF4-FFF2-40B4-BE49-F238E27FC236}">
                <a16:creationId xmlns:a16="http://schemas.microsoft.com/office/drawing/2014/main" id="{6AA9B109-814F-4FF1-8C00-18CC48420A79}"/>
              </a:ext>
            </a:extLst>
          </p:cNvPr>
          <p:cNvSpPr txBox="1">
            <a:spLocks/>
          </p:cNvSpPr>
          <p:nvPr/>
        </p:nvSpPr>
        <p:spPr bwMode="auto">
          <a:xfrm>
            <a:off x="6418218" y="909520"/>
            <a:ext cx="5572420" cy="565791"/>
          </a:xfrm>
          <a:prstGeom prst="rect">
            <a:avLst/>
          </a:prstGeom>
          <a:ln>
            <a:solidFill>
              <a:srgbClr val="5B9BD5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19113" indent="-260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rgbClr val="000000"/>
                </a:solidFill>
                <a:latin typeface="+mn-lt"/>
                <a:ea typeface="+mn-ea"/>
              </a:defRPr>
            </a:lvl2pPr>
            <a:lvl3pPr marL="739775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1700">
                <a:solidFill>
                  <a:srgbClr val="000000"/>
                </a:solidFill>
                <a:latin typeface="+mn-lt"/>
                <a:ea typeface="+mn-ea"/>
              </a:defRPr>
            </a:lvl3pPr>
            <a:lvl4pPr marL="960438" indent="-2190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4pPr>
            <a:lvl5pPr marL="1198563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500">
                <a:solidFill>
                  <a:srgbClr val="000000"/>
                </a:solidFill>
                <a:latin typeface="+mn-lt"/>
                <a:ea typeface="+mn-ea"/>
              </a:defRPr>
            </a:lvl5pPr>
            <a:lvl6pPr marL="15418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18847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2276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570560" indent="-236935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lnSpc>
                <a:spcPct val="150000"/>
              </a:lnSpc>
              <a:buClr>
                <a:srgbClr val="1F497D"/>
              </a:buClr>
              <a:buNone/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下一步计划</a:t>
            </a: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41C93AF-4F8E-46E4-A520-26D925E9C1BA}"/>
              </a:ext>
            </a:extLst>
          </p:cNvPr>
          <p:cNvSpPr txBox="1"/>
          <p:nvPr/>
        </p:nvSpPr>
        <p:spPr>
          <a:xfrm>
            <a:off x="8273658" y="5256512"/>
            <a:ext cx="36781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8000" b="1" dirty="0">
                <a:solidFill>
                  <a:srgbClr val="1F497D"/>
                </a:solidFill>
                <a:latin typeface="Calibri" panose="020F0502020204030204" pitchFamily="34" charset="0"/>
              </a:rPr>
              <a:t>THANKS</a:t>
            </a:r>
            <a:endParaRPr lang="zh-CN" altLang="en-US" sz="8000" b="1" dirty="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731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学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31279</TotalTime>
  <Words>1325</Words>
  <Application>Microsoft Office PowerPoint</Application>
  <PresentationFormat>宽屏</PresentationFormat>
  <Paragraphs>240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等线</vt:lpstr>
      <vt:lpstr>微软雅黑</vt:lpstr>
      <vt:lpstr>Arial</vt:lpstr>
      <vt:lpstr>Calibri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xzh jiang</dc:creator>
  <cp:lastModifiedBy>XZ YANG</cp:lastModifiedBy>
  <cp:revision>5277</cp:revision>
  <dcterms:created xsi:type="dcterms:W3CDTF">2023-07-03T06:42:56Z</dcterms:created>
  <dcterms:modified xsi:type="dcterms:W3CDTF">2026-08-27T00:59:47Z</dcterms:modified>
</cp:coreProperties>
</file>