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62" r:id="rId2"/>
    <p:sldId id="288" r:id="rId3"/>
    <p:sldId id="336" r:id="rId4"/>
    <p:sldId id="342" r:id="rId5"/>
    <p:sldId id="345" r:id="rId6"/>
    <p:sldId id="340" r:id="rId7"/>
    <p:sldId id="341" r:id="rId8"/>
    <p:sldId id="346" r:id="rId9"/>
    <p:sldId id="343" r:id="rId10"/>
    <p:sldId id="287" r:id="rId11"/>
    <p:sldId id="264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sq" initials="L" lastIdx="1" clrIdx="0">
    <p:extLst>
      <p:ext uri="{19B8F6BF-5375-455C-9EA6-DF929625EA0E}">
        <p15:presenceInfo xmlns:p15="http://schemas.microsoft.com/office/powerpoint/2012/main" userId="dsq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2E75B6"/>
    <a:srgbClr val="FFFFFF"/>
    <a:srgbClr val="FFFF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85" autoAdjust="0"/>
    <p:restoredTop sz="94660"/>
  </p:normalViewPr>
  <p:slideViewPr>
    <p:cSldViewPr snapToGrid="0">
      <p:cViewPr>
        <p:scale>
          <a:sx n="150" d="100"/>
          <a:sy n="150" d="100"/>
        </p:scale>
        <p:origin x="111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2691C-18F9-47A6-8F13-E0F02821B996}" type="datetimeFigureOut">
              <a:rPr lang="zh-CN" altLang="en-US" smtClean="0"/>
              <a:t>2026/8/26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42086-E528-483E-A1FF-FB33D56A6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33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alphaModFix amt="8000"/>
            <a:lum/>
          </a:blip>
          <a:srcRect/>
          <a:stretch>
            <a:fillRect l="6000" t="19000" r="4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2743200" cy="30653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5D84D89B-D8A2-4074-A81F-F80BB66F7C7F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553200"/>
            <a:ext cx="4114800" cy="306532"/>
          </a:xfrm>
        </p:spPr>
        <p:txBody>
          <a:bodyPr/>
          <a:lstStyle>
            <a:lvl1pPr>
              <a:defRPr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季度考核</a:t>
            </a:r>
            <a:r>
              <a:rPr lang="en-US" altLang="zh-CN" dirty="0"/>
              <a:t>-</a:t>
            </a:r>
            <a:r>
              <a:rPr lang="zh-CN" altLang="en-US" dirty="0"/>
              <a:t>电子学组邓思琪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448800" y="6553200"/>
            <a:ext cx="2743200" cy="30653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9FCB8A6-8E3B-4899-BEB6-4237967F4185}" type="slidenum">
              <a:rPr lang="en-US" altLang="zh-CN" smtClean="0"/>
              <a:pPr/>
              <a:t>‹#›</a:t>
            </a:fld>
            <a:endParaRPr 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64C8ACA-FEF0-342B-8AAE-C3EAF245DC0D}"/>
              </a:ext>
            </a:extLst>
          </p:cNvPr>
          <p:cNvSpPr/>
          <p:nvPr/>
        </p:nvSpPr>
        <p:spPr>
          <a:xfrm>
            <a:off x="794301" y="1053549"/>
            <a:ext cx="10603396" cy="19083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标题 8">
            <a:extLst>
              <a:ext uri="{FF2B5EF4-FFF2-40B4-BE49-F238E27FC236}">
                <a16:creationId xmlns:a16="http://schemas.microsoft.com/office/drawing/2014/main" id="{D36E3B89-3E6E-1A26-EB78-C95418A4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87590"/>
            <a:ext cx="1051560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>
              <a:defRPr lang="zh-CN" altLang="en-US" sz="5400" b="1">
                <a:solidFill>
                  <a:schemeClr val="bg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defRPr>
            </a:lvl1pPr>
          </a:lstStyle>
          <a:p>
            <a:pPr marL="0" lvl="0" algn="ctr"/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30210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9FCB8A6-8E3B-4899-BEB6-4237967F4185}" type="slidenum">
              <a:rPr lang="en-US" altLang="zh-CN" smtClean="0"/>
              <a:pPr/>
              <a:t>‹#›</a:t>
            </a:fld>
            <a:endParaRPr lang="en-US" dirty="0"/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738480" y="110980"/>
            <a:ext cx="7230770" cy="59545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99FAEA7-495A-15CC-5D6F-23FBC3166D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449" y="67090"/>
            <a:ext cx="3749501" cy="721335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30AFE2A8-59F5-D437-A17B-B788090BFD3E}"/>
              </a:ext>
            </a:extLst>
          </p:cNvPr>
          <p:cNvGrpSpPr/>
          <p:nvPr userDrawn="1"/>
        </p:nvGrpSpPr>
        <p:grpSpPr>
          <a:xfrm>
            <a:off x="0" y="110979"/>
            <a:ext cx="622300" cy="682771"/>
            <a:chOff x="0" y="566"/>
            <a:chExt cx="1110" cy="736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9B5EB24-EEE7-E6E2-15A7-19827EA1F219}"/>
                </a:ext>
              </a:extLst>
            </p:cNvPr>
            <p:cNvSpPr/>
            <p:nvPr/>
          </p:nvSpPr>
          <p:spPr>
            <a:xfrm flipH="1">
              <a:off x="0" y="566"/>
              <a:ext cx="396" cy="7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 panose="020B0604020202020204"/>
                <a:ea typeface="幼圆" panose="02010509060101010101" pitchFamily="49" charset="-122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1DB7DAE-135E-66DA-B5D0-C870B27D54F9}"/>
                </a:ext>
              </a:extLst>
            </p:cNvPr>
            <p:cNvSpPr/>
            <p:nvPr/>
          </p:nvSpPr>
          <p:spPr>
            <a:xfrm flipH="1">
              <a:off x="518" y="566"/>
              <a:ext cx="178" cy="73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 panose="020B0604020202020204"/>
                <a:ea typeface="幼圆" panose="02010509060101010101" pitchFamily="49" charset="-122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B009A08-940B-7FE2-2C0A-D8070FD06CCA}"/>
                </a:ext>
              </a:extLst>
            </p:cNvPr>
            <p:cNvSpPr/>
            <p:nvPr/>
          </p:nvSpPr>
          <p:spPr>
            <a:xfrm flipH="1">
              <a:off x="818" y="566"/>
              <a:ext cx="110" cy="73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 panose="020B0604020202020204"/>
                <a:ea typeface="幼圆" panose="02010509060101010101" pitchFamily="49" charset="-122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C33B88A4-89FE-8027-C08A-6A1DCB0477EE}"/>
                </a:ext>
              </a:extLst>
            </p:cNvPr>
            <p:cNvSpPr/>
            <p:nvPr/>
          </p:nvSpPr>
          <p:spPr>
            <a:xfrm flipH="1">
              <a:off x="1050" y="566"/>
              <a:ext cx="61" cy="7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 panose="020B0604020202020204"/>
                <a:ea typeface="幼圆" panose="02010509060101010101" pitchFamily="49" charset="-122"/>
              </a:endParaRPr>
            </a:p>
          </p:txBody>
        </p:sp>
      </p:grp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6CD82B0C-84DC-CBB7-649B-BAD88D804097}"/>
              </a:ext>
            </a:extLst>
          </p:cNvPr>
          <p:cNvCxnSpPr>
            <a:cxnSpLocks/>
          </p:cNvCxnSpPr>
          <p:nvPr userDrawn="1"/>
        </p:nvCxnSpPr>
        <p:spPr>
          <a:xfrm>
            <a:off x="738480" y="794678"/>
            <a:ext cx="741492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88274DF-10E4-FFC5-177A-A958B0B84C98}"/>
              </a:ext>
            </a:extLst>
          </p:cNvPr>
          <p:cNvCxnSpPr>
            <a:cxnSpLocks/>
          </p:cNvCxnSpPr>
          <p:nvPr userDrawn="1"/>
        </p:nvCxnSpPr>
        <p:spPr>
          <a:xfrm>
            <a:off x="11918950" y="782906"/>
            <a:ext cx="21590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29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Pr>
        <a:blipFill dpi="0" rotWithShape="1">
          <a:blip r:embed="rId2">
            <a:alphaModFix amt="8000"/>
            <a:lum/>
          </a:blip>
          <a:srcRect/>
          <a:stretch>
            <a:fillRect t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9FCB8A6-8E3B-4899-BEB6-4237967F4185}" type="slidenum">
              <a:rPr lang="en-US" altLang="zh-CN" smtClean="0"/>
              <a:pPr/>
              <a:t>‹#›</a:t>
            </a:fld>
            <a:endParaRPr lang="en-US" dirty="0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0"/>
            <a:ext cx="12192000" cy="766618"/>
            <a:chOff x="0" y="0"/>
            <a:chExt cx="12192000" cy="766618"/>
          </a:xfrm>
          <a:solidFill>
            <a:schemeClr val="accent1">
              <a:lumMod val="75000"/>
            </a:schemeClr>
          </a:solidFill>
        </p:grpSpPr>
        <p:sp>
          <p:nvSpPr>
            <p:cNvPr id="7" name="矩形 6"/>
            <p:cNvSpPr/>
            <p:nvPr userDrawn="1"/>
          </p:nvSpPr>
          <p:spPr>
            <a:xfrm>
              <a:off x="0" y="0"/>
              <a:ext cx="12192000" cy="76661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 userDrawn="1"/>
          </p:nvSpPr>
          <p:spPr>
            <a:xfrm>
              <a:off x="0" y="29366"/>
              <a:ext cx="2890982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zh-CN" altLang="en-US" sz="40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FC058CF8-1356-CD83-8640-84C9399730D8}"/>
              </a:ext>
            </a:extLst>
          </p:cNvPr>
          <p:cNvSpPr txBox="1"/>
          <p:nvPr userDrawn="1"/>
        </p:nvSpPr>
        <p:spPr>
          <a:xfrm>
            <a:off x="892865" y="2196548"/>
            <a:ext cx="1040626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Thanks!</a:t>
            </a:r>
            <a:endParaRPr lang="zh-CN" altLang="en-US" sz="115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319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0" y="6553200"/>
            <a:ext cx="2743200" cy="306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fld id="{66AEF61D-AB7E-422A-8A59-9A3EB7E5750F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4114800" cy="306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zh-CN" altLang="en-US" sz="160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48800" y="6553200"/>
            <a:ext cx="2743200" cy="306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zh-CN" altLang="en-US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9FCB8A6-8E3B-4899-BEB6-4237967F4185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496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07F6A0-2882-4984-B019-9BC83DD5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D89B-D8A2-4074-A81F-F80BB66F7C7F}" type="datetime1">
              <a:rPr lang="zh-CN" altLang="en-US" smtClean="0"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2547B9A-DF25-46EA-BE56-80B925C13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季度考核</a:t>
            </a:r>
            <a:r>
              <a:rPr lang="en-US" altLang="zh-CN" dirty="0"/>
              <a:t>-</a:t>
            </a:r>
            <a:r>
              <a:rPr lang="zh-CN" altLang="en-US" dirty="0"/>
              <a:t>电子学组邓思琪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E6B5B74-93BF-4228-9A0C-B6D911E5F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1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EB673F65-3001-4077-BD5B-EA9C9568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2026</a:t>
            </a:r>
            <a:r>
              <a:rPr lang="zh-CN" altLang="en-US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年</a:t>
            </a:r>
            <a:r>
              <a:rPr lang="en-US" altLang="zh-CN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5-8</a:t>
            </a:r>
            <a:r>
              <a:rPr lang="zh-CN" altLang="en-US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月考核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37B4B51-E408-4803-9AB3-B408FCD8F909}"/>
              </a:ext>
            </a:extLst>
          </p:cNvPr>
          <p:cNvSpPr txBox="1"/>
          <p:nvPr/>
        </p:nvSpPr>
        <p:spPr>
          <a:xfrm>
            <a:off x="3735455" y="3513576"/>
            <a:ext cx="4721087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汇报人：邓思琪</a:t>
            </a:r>
            <a:endParaRPr lang="en-US" altLang="zh-CN" sz="2800" b="1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导师：魏微</a:t>
            </a:r>
            <a:endParaRPr lang="en-US" altLang="zh-CN" sz="2800" b="1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时间：</a:t>
            </a:r>
            <a:r>
              <a:rPr lang="en-US" altLang="zh-CN" sz="2800" b="1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2026.08.27</a:t>
            </a:r>
          </a:p>
        </p:txBody>
      </p:sp>
    </p:spTree>
    <p:extLst>
      <p:ext uri="{BB962C8B-B14F-4D97-AF65-F5344CB8AC3E}">
        <p14:creationId xmlns:p14="http://schemas.microsoft.com/office/powerpoint/2010/main" val="3763248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171F882-A91D-44C6-9F6C-F2358665D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2026/8/26</a:t>
            </a:fld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79C35CA-EC3A-4EEC-87A5-1CC20FFB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季度考核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电子学组邓思琪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1388A7-32B6-41C5-BA5E-005E55B0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C635C48C-3515-4167-BE9C-2CBAA370B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总结及后续安排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1650140-487C-4201-8279-CCB0D0E44F39}"/>
              </a:ext>
            </a:extLst>
          </p:cNvPr>
          <p:cNvSpPr txBox="1"/>
          <p:nvPr/>
        </p:nvSpPr>
        <p:spPr>
          <a:xfrm>
            <a:off x="1086405" y="973137"/>
            <a:ext cx="9657795" cy="451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本季度工作</a:t>
            </a:r>
            <a:endParaRPr lang="en-US" altLang="zh-CN" sz="24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面向高亮度先进光源的低噪声连续积分型像素读出芯片设计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像素数字部分设计、外围电路设计</a:t>
            </a:r>
            <a:endParaRPr lang="en-US" altLang="zh-CN" sz="1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芯片全局仿真</a:t>
            </a:r>
            <a:endParaRPr lang="en-US" altLang="zh-CN" sz="1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芯片版图设计</a:t>
            </a:r>
            <a:endParaRPr lang="en-US" altLang="zh-CN" sz="1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</a:t>
            </a:r>
            <a:r>
              <a:rPr lang="en-US" altLang="zh-CN" sz="1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PCB</a:t>
            </a:r>
            <a:r>
              <a:rPr lang="zh-CN" altLang="en-US" sz="1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</a:t>
            </a:r>
            <a:endParaRPr lang="en-US" altLang="zh-CN" sz="1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相关多采样电路调研</a:t>
            </a:r>
            <a:endParaRPr lang="en-US" altLang="zh-CN" sz="1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MPW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流片规划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后续安排</a:t>
            </a:r>
            <a:endParaRPr lang="en-US" altLang="zh-CN" sz="24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MPW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设计和流片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97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176007-FFED-4641-B751-F5DEB1656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694F299-F3B3-4251-ACAF-8672F0ED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412272-1349-4BB6-B15E-6979AE96E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64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6A7E35A-F628-4F26-AB4F-6E2BE66E6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25D0F94-5458-430C-ACBD-905B6C9B6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>
                <a:latin typeface="Calibri" panose="020F0502020204030204" pitchFamily="34" charset="0"/>
                <a:cs typeface="Calibri" panose="020F0502020204030204" pitchFamily="34" charset="0"/>
              </a:rPr>
              <a:t>季度考核</a:t>
            </a:r>
            <a:r>
              <a:rPr lang="en-US" altLang="zh-CN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zh-CN" altLang="en-US">
                <a:latin typeface="Calibri" panose="020F0502020204030204" pitchFamily="34" charset="0"/>
                <a:cs typeface="Calibri" panose="020F0502020204030204" pitchFamily="34" charset="0"/>
              </a:rPr>
              <a:t>电子学组邓思琪</a:t>
            </a:r>
            <a:endParaRPr lang="en-US" altLang="zh-C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D0C0395-690B-49CF-AE49-7D594C10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2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40098F4-C960-496C-B402-602FFCE71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64455B8-642C-44B7-A05B-2A7A37B42D66}"/>
              </a:ext>
            </a:extLst>
          </p:cNvPr>
          <p:cNvSpPr txBox="1"/>
          <p:nvPr/>
        </p:nvSpPr>
        <p:spPr>
          <a:xfrm>
            <a:off x="1276905" y="905523"/>
            <a:ext cx="9543495" cy="5271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本季度工作</a:t>
            </a:r>
            <a:endParaRPr lang="en-US" altLang="zh-CN" sz="2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面向高亮度先进光源的低噪声连续积分型像素读出芯片设计</a:t>
            </a:r>
            <a:endParaRPr lang="en-US" altLang="zh-CN" sz="24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像素数字部分设计、外围电路设计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芯片全局仿真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芯片版图设计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PCB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相关多采样电路调研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MPW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流片规划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总结</a:t>
            </a:r>
            <a:endParaRPr lang="en-US" altLang="zh-CN" sz="2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后续安排</a:t>
            </a:r>
            <a:endParaRPr lang="en-US" altLang="zh-CN" sz="28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9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8DDEBAA-205B-4BF3-99E2-FA06AA3EE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803" y="1414088"/>
            <a:ext cx="5235484" cy="2089311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1EE0124-832D-4AE5-9C04-277648246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D1AA7E-CEFE-40E4-9BFD-74EF39D5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季度考核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电子学组邓思琪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79347F1-E528-40A0-BB3B-87EA852A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3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8D83EC02-0E2D-4761-959F-1870D9918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课题背景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D7376D1-8B88-474E-A541-391B7D145AC8}"/>
              </a:ext>
            </a:extLst>
          </p:cNvPr>
          <p:cNvSpPr txBox="1"/>
          <p:nvPr/>
        </p:nvSpPr>
        <p:spPr>
          <a:xfrm>
            <a:off x="1215166" y="1560657"/>
            <a:ext cx="6539517" cy="2214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两种工作模式：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单发实验模式：积分时间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1us@10k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光子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连续模式：积分时间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10us~100us@10k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光子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连续积分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型，可以边积分边转换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&amp;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读出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	</a:t>
            </a: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需设计全新的像素结构及工作时序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更长的积分窗口和更低的束线能量意味着更严格的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低噪声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设计要求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可配置分辨率的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ADC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，以兼顾不同应用需求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8F64262-AF41-4DFE-8629-B28FF5ECA5C0}"/>
              </a:ext>
            </a:extLst>
          </p:cNvPr>
          <p:cNvSpPr txBox="1"/>
          <p:nvPr/>
        </p:nvSpPr>
        <p:spPr>
          <a:xfrm>
            <a:off x="715872" y="890586"/>
            <a:ext cx="10760256" cy="57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博士课题：面向高亮度先进光源的低噪声连续积分型像素读出芯片设计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0F29670-C84F-4ACC-8A17-5A30BA5D6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58" y="3797150"/>
            <a:ext cx="8581847" cy="219748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65E940B-D32D-428F-8424-7287633B5719}"/>
              </a:ext>
            </a:extLst>
          </p:cNvPr>
          <p:cNvSpPr txBox="1"/>
          <p:nvPr/>
        </p:nvSpPr>
        <p:spPr>
          <a:xfrm>
            <a:off x="8053662" y="3169665"/>
            <a:ext cx="1794352" cy="31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 b="1" dirty="0">
                <a:solidFill>
                  <a:srgbClr val="1F4E7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像素结构示意图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E4AABB9-963C-456B-87BD-ED52243952F2}"/>
              </a:ext>
            </a:extLst>
          </p:cNvPr>
          <p:cNvSpPr txBox="1"/>
          <p:nvPr/>
        </p:nvSpPr>
        <p:spPr>
          <a:xfrm>
            <a:off x="4589830" y="5954146"/>
            <a:ext cx="1794352" cy="31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 b="1" dirty="0">
                <a:solidFill>
                  <a:srgbClr val="1F4E7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芯片整体工作时序图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E1D0184-D61F-434F-BAA0-F5F16D268147}"/>
              </a:ext>
            </a:extLst>
          </p:cNvPr>
          <p:cNvSpPr txBox="1"/>
          <p:nvPr/>
        </p:nvSpPr>
        <p:spPr>
          <a:xfrm>
            <a:off x="9263431" y="3525530"/>
            <a:ext cx="2530260" cy="2829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行为级搭建、时序设计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像素模拟部分设计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像素数字部分设计、外围电路设计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芯片全局仿真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版图设计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PCB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相关多采样电路调研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MPW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流片规划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02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447179-E747-420F-B1C8-6A9DE83B5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EA70715-EA31-4576-9024-FDE2F133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90D1DAB-D509-4713-B904-2C2BAFF99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4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80CED27-B5B7-4631-ADD5-15E6C4B43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像素数字部分设计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E3418E5-9630-48B6-BCC4-5D0A860D8E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1"/>
              </a:clrFrom>
              <a:clrTo>
                <a:srgbClr val="00000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872" y="1360570"/>
            <a:ext cx="8835224" cy="199420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9908A61-8E5E-42D3-BF25-48DD15201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032734"/>
            <a:ext cx="2463783" cy="145841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3E28B41-DD59-4541-A902-3894ADEC2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235" y="2439536"/>
            <a:ext cx="2474466" cy="1458413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5B573719-12FE-44DA-9417-B34D7C78DE2B}"/>
              </a:ext>
            </a:extLst>
          </p:cNvPr>
          <p:cNvSpPr/>
          <p:nvPr/>
        </p:nvSpPr>
        <p:spPr>
          <a:xfrm>
            <a:off x="1013600" y="1552336"/>
            <a:ext cx="381808" cy="4109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BC7AB4A-A7F0-4E58-9FA7-52CA5C429D3E}"/>
              </a:ext>
            </a:extLst>
          </p:cNvPr>
          <p:cNvSpPr/>
          <p:nvPr/>
        </p:nvSpPr>
        <p:spPr>
          <a:xfrm>
            <a:off x="8229600" y="1935150"/>
            <a:ext cx="438150" cy="4748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211C15C-657A-41C6-9351-9F19EABEF0A0}"/>
              </a:ext>
            </a:extLst>
          </p:cNvPr>
          <p:cNvSpPr txBox="1"/>
          <p:nvPr/>
        </p:nvSpPr>
        <p:spPr>
          <a:xfrm>
            <a:off x="7501770" y="3046997"/>
            <a:ext cx="14028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分辨率配置位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EBDF5FDB-C304-485B-88A5-7F3384B18B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129" y="3521504"/>
            <a:ext cx="6435246" cy="787929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AA0F1192-7566-4194-B0C2-F6CD5743AFAA}"/>
              </a:ext>
            </a:extLst>
          </p:cNvPr>
          <p:cNvSpPr txBox="1"/>
          <p:nvPr/>
        </p:nvSpPr>
        <p:spPr>
          <a:xfrm>
            <a:off x="1013600" y="4400722"/>
            <a:ext cx="5078806" cy="1908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应用需求：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10 bit / 12 bit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可配置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ADC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，兼顾低速高分辨和高速低分辨模式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节约面积，计数器复用为移位读出链，基于线性反馈移位寄存器设计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后仿真验证功能及时序正确性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像素其余数字逻辑设计完成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330186F-7C9E-4495-8D00-C3BB616FC484}"/>
              </a:ext>
            </a:extLst>
          </p:cNvPr>
          <p:cNvSpPr txBox="1"/>
          <p:nvPr/>
        </p:nvSpPr>
        <p:spPr>
          <a:xfrm>
            <a:off x="715872" y="890586"/>
            <a:ext cx="10760256" cy="57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可配置</a:t>
            </a:r>
            <a:r>
              <a:rPr lang="en-US" altLang="zh-CN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LFSR</a:t>
            </a: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BBEE6559-21D6-4514-8751-9B37C3092503}"/>
              </a:ext>
            </a:extLst>
          </p:cNvPr>
          <p:cNvGrpSpPr/>
          <p:nvPr/>
        </p:nvGrpSpPr>
        <p:grpSpPr>
          <a:xfrm>
            <a:off x="7501899" y="3976100"/>
            <a:ext cx="4114801" cy="2340595"/>
            <a:chOff x="958748" y="3690685"/>
            <a:chExt cx="4114801" cy="2340595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B0A9C96-8F74-48B4-AC0F-E44B836ED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000001"/>
                </a:clrFrom>
                <a:clrTo>
                  <a:srgbClr val="000001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58748" y="3690685"/>
              <a:ext cx="4114800" cy="2340595"/>
            </a:xfrm>
            <a:prstGeom prst="rect">
              <a:avLst/>
            </a:prstGeom>
            <a:ln w="19050">
              <a:solidFill>
                <a:srgbClr val="1F4E79"/>
              </a:solidFill>
            </a:ln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53AF8AB-A63B-4568-B5F0-796500CBBF83}"/>
                </a:ext>
              </a:extLst>
            </p:cNvPr>
            <p:cNvSpPr txBox="1"/>
            <p:nvPr/>
          </p:nvSpPr>
          <p:spPr>
            <a:xfrm>
              <a:off x="3660403" y="3690685"/>
              <a:ext cx="141314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 err="1">
                  <a:solidFill>
                    <a:srgbClr val="1F4E79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Pixel_Digital</a:t>
              </a:r>
              <a:endParaRPr lang="zh-CN" altLang="en-US" sz="1600" b="1" dirty="0">
                <a:solidFill>
                  <a:srgbClr val="1F4E7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15CD242F-C00B-4387-B83E-04F69D3C179D}"/>
              </a:ext>
            </a:extLst>
          </p:cNvPr>
          <p:cNvCxnSpPr/>
          <p:nvPr/>
        </p:nvCxnSpPr>
        <p:spPr>
          <a:xfrm flipH="1">
            <a:off x="8173250" y="2435339"/>
            <a:ext cx="281836" cy="64036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2222B858-DC60-4962-A2BB-38EC5685838A}"/>
              </a:ext>
            </a:extLst>
          </p:cNvPr>
          <p:cNvCxnSpPr>
            <a:cxnSpLocks/>
          </p:cNvCxnSpPr>
          <p:nvPr/>
        </p:nvCxnSpPr>
        <p:spPr>
          <a:xfrm>
            <a:off x="1345422" y="1985470"/>
            <a:ext cx="6571027" cy="109022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072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D0ECC9D-1F8F-4978-B482-0E372A272C3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1"/>
              </a:clrFrom>
              <a:clrTo>
                <a:srgbClr val="00000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9760" y="1044451"/>
            <a:ext cx="5611810" cy="3082364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C770896-B4D0-48E1-9FD1-A5A265D50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12E82DE-FBC8-4060-AF63-E571A2F08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9CE190-9688-45C3-A5C7-636E9213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5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E23A108-6244-41CA-8867-7F8FEF81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芯片全局仿真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29B4D73-100B-4AFE-9713-5E03105EB791}"/>
              </a:ext>
            </a:extLst>
          </p:cNvPr>
          <p:cNvSpPr txBox="1"/>
          <p:nvPr/>
        </p:nvSpPr>
        <p:spPr>
          <a:xfrm>
            <a:off x="7379053" y="1462869"/>
            <a:ext cx="4727351" cy="419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双周期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仿真，验证全芯片工作的正确性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输入信号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Wingdings" panose="05000000000000000000" pitchFamily="2" charset="2"/>
              </a:rPr>
              <a:t>：（模拟两帧不同像素被击中，且被击中的像素处于不同的增益级，一定程度避免偶然性）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第一帧：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P0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注入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10k </a:t>
            </a:r>
            <a:r>
              <a:rPr lang="en-US" altLang="zh-CN" b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ph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P3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注入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10 </a:t>
            </a:r>
            <a:r>
              <a:rPr lang="en-US" altLang="zh-CN" b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ph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P1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、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P2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不注入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第二帧：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P1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注入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800 </a:t>
            </a:r>
            <a:r>
              <a:rPr lang="en-US" altLang="zh-CN" b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ph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P2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注入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8000 </a:t>
            </a:r>
            <a:r>
              <a:rPr lang="en-US" altLang="zh-CN" b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ph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P0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、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P3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不注入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数字输出：信号幅值（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11’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+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增益级（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2’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仿真结果：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关键逻辑正确，整体功能正确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0888860-55A2-4494-A852-17B21DC9102D}"/>
              </a:ext>
            </a:extLst>
          </p:cNvPr>
          <p:cNvSpPr/>
          <p:nvPr/>
        </p:nvSpPr>
        <p:spPr>
          <a:xfrm>
            <a:off x="2599150" y="2638263"/>
            <a:ext cx="3291903" cy="66841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72520750-5AD1-42DC-9860-A06B16186BF4}"/>
              </a:ext>
            </a:extLst>
          </p:cNvPr>
          <p:cNvCxnSpPr/>
          <p:nvPr/>
        </p:nvCxnSpPr>
        <p:spPr>
          <a:xfrm flipH="1">
            <a:off x="2523516" y="3469598"/>
            <a:ext cx="342900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5F830625-FB0B-4FF7-968D-1AD2DC331440}"/>
              </a:ext>
            </a:extLst>
          </p:cNvPr>
          <p:cNvSpPr txBox="1"/>
          <p:nvPr/>
        </p:nvSpPr>
        <p:spPr>
          <a:xfrm>
            <a:off x="5815233" y="2638263"/>
            <a:ext cx="9405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4 Pixels</a:t>
            </a:r>
            <a:endParaRPr lang="zh-CN" altLang="en-US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52D6703-1F87-4B11-920A-60093C3054BC}"/>
              </a:ext>
            </a:extLst>
          </p:cNvPr>
          <p:cNvSpPr txBox="1"/>
          <p:nvPr/>
        </p:nvSpPr>
        <p:spPr>
          <a:xfrm>
            <a:off x="5223852" y="2792607"/>
            <a:ext cx="654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P0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950B215-86F7-4633-9C5E-3A34512CF0A2}"/>
              </a:ext>
            </a:extLst>
          </p:cNvPr>
          <p:cNvSpPr txBox="1"/>
          <p:nvPr/>
        </p:nvSpPr>
        <p:spPr>
          <a:xfrm>
            <a:off x="4460647" y="2792606"/>
            <a:ext cx="654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P1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47DAAD1-F7F7-4DE6-B4D3-9790FC30A515}"/>
              </a:ext>
            </a:extLst>
          </p:cNvPr>
          <p:cNvSpPr txBox="1"/>
          <p:nvPr/>
        </p:nvSpPr>
        <p:spPr>
          <a:xfrm>
            <a:off x="3655698" y="2803719"/>
            <a:ext cx="654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P2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DDDD2F2-A65C-40B5-8073-B4AFEB8FEEEA}"/>
              </a:ext>
            </a:extLst>
          </p:cNvPr>
          <p:cNvSpPr txBox="1"/>
          <p:nvPr/>
        </p:nvSpPr>
        <p:spPr>
          <a:xfrm>
            <a:off x="2800020" y="2793989"/>
            <a:ext cx="654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P3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DEE51661-0FFE-4566-A4A4-55830F90C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73" y="4302522"/>
            <a:ext cx="3409190" cy="17639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1D50AA5-E0EF-4977-B32B-CB686E935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863" y="4302522"/>
            <a:ext cx="3409190" cy="176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0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6DFCB42-617D-4274-AC37-214A6D96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97D2FE-6DE9-47D6-9369-22F9E8177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724AA4-8025-4591-8C43-E50B4B9D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6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EB9E0FBA-3CDD-40DA-AEDB-F7ECD6DB6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芯片版图设计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339E1EB-28C5-484E-A379-C1BD00D1E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712" y="1169809"/>
            <a:ext cx="4938251" cy="243742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6DBA3F7-FD69-4653-B626-67AB43F70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712" y="3796766"/>
            <a:ext cx="4938251" cy="244361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A35AE62-2D0E-4D53-AB67-5072ECA9E169}"/>
              </a:ext>
            </a:extLst>
          </p:cNvPr>
          <p:cNvSpPr/>
          <p:nvPr/>
        </p:nvSpPr>
        <p:spPr>
          <a:xfrm>
            <a:off x="7380697" y="1216990"/>
            <a:ext cx="1346549" cy="657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08D56F0-117C-4F35-9575-656C6410EF02}"/>
              </a:ext>
            </a:extLst>
          </p:cNvPr>
          <p:cNvSpPr txBox="1"/>
          <p:nvPr/>
        </p:nvSpPr>
        <p:spPr>
          <a:xfrm>
            <a:off x="7638191" y="1203306"/>
            <a:ext cx="911139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Pixels</a:t>
            </a:r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DEF6E1C-DCC6-41D1-A65E-C53D2751B4E3}"/>
              </a:ext>
            </a:extLst>
          </p:cNvPr>
          <p:cNvSpPr/>
          <p:nvPr/>
        </p:nvSpPr>
        <p:spPr>
          <a:xfrm>
            <a:off x="8727246" y="1216990"/>
            <a:ext cx="702170" cy="657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23EE024-6915-4A52-844D-CCB3A306F6E1}"/>
              </a:ext>
            </a:extLst>
          </p:cNvPr>
          <p:cNvSpPr txBox="1"/>
          <p:nvPr/>
        </p:nvSpPr>
        <p:spPr>
          <a:xfrm>
            <a:off x="8809492" y="1280223"/>
            <a:ext cx="643917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RAMP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81979D2-82E4-4F57-8A5B-EE57030FA3AF}"/>
              </a:ext>
            </a:extLst>
          </p:cNvPr>
          <p:cNvSpPr/>
          <p:nvPr/>
        </p:nvSpPr>
        <p:spPr>
          <a:xfrm>
            <a:off x="7061286" y="1879198"/>
            <a:ext cx="2110636" cy="12166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4A52435-38C0-4B22-B86B-A971E109E1F2}"/>
              </a:ext>
            </a:extLst>
          </p:cNvPr>
          <p:cNvSpPr txBox="1"/>
          <p:nvPr/>
        </p:nvSpPr>
        <p:spPr>
          <a:xfrm>
            <a:off x="7591223" y="2224895"/>
            <a:ext cx="1039077" cy="470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GDAC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0781A23-98E5-49FD-A462-B8FFB9CD75B4}"/>
              </a:ext>
            </a:extLst>
          </p:cNvPr>
          <p:cNvSpPr/>
          <p:nvPr/>
        </p:nvSpPr>
        <p:spPr>
          <a:xfrm>
            <a:off x="6447509" y="1216990"/>
            <a:ext cx="933186" cy="4697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B197494-E4CD-49B2-AA80-FBE26CE4AFB1}"/>
              </a:ext>
            </a:extLst>
          </p:cNvPr>
          <p:cNvSpPr txBox="1"/>
          <p:nvPr/>
        </p:nvSpPr>
        <p:spPr>
          <a:xfrm>
            <a:off x="6402465" y="1250211"/>
            <a:ext cx="1018976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b="1" dirty="0" err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Probe_buf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DC8DFB3-B2DA-4211-A691-CDDA97E17891}"/>
              </a:ext>
            </a:extLst>
          </p:cNvPr>
          <p:cNvSpPr/>
          <p:nvPr/>
        </p:nvSpPr>
        <p:spPr>
          <a:xfrm>
            <a:off x="987166" y="4083627"/>
            <a:ext cx="45884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此次流片两颗芯片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/8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种像素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除了验证像素整体功能正确性，还需验证模块级电路的不同分支设计，具体为：</a:t>
            </a:r>
            <a:endParaRPr lang="en-US" altLang="zh-CN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3</a:t>
            </a:r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种结构的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CDS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种刻度电路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针对噪声性能优化的其余措施尝试：前放后额外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RC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滤波；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CDS</a:t>
            </a: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额外负载</a:t>
            </a:r>
            <a:endParaRPr lang="en-US" altLang="zh-CN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已于</a:t>
            </a:r>
            <a:r>
              <a:rPr lang="en-US" altLang="zh-CN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7</a:t>
            </a:r>
            <a:r>
              <a:rPr lang="zh-CN" altLang="en-US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月底提交流片</a:t>
            </a:r>
            <a:endParaRPr lang="en-US" altLang="zh-CN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94B1BE-255B-44FA-A5F3-4AA6D704C5E5}"/>
              </a:ext>
            </a:extLst>
          </p:cNvPr>
          <p:cNvSpPr/>
          <p:nvPr/>
        </p:nvSpPr>
        <p:spPr>
          <a:xfrm>
            <a:off x="7425741" y="3873364"/>
            <a:ext cx="1346549" cy="657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86F7E56-AFB5-47B9-8567-7F1E1465900B}"/>
              </a:ext>
            </a:extLst>
          </p:cNvPr>
          <p:cNvSpPr txBox="1"/>
          <p:nvPr/>
        </p:nvSpPr>
        <p:spPr>
          <a:xfrm>
            <a:off x="7665608" y="3895851"/>
            <a:ext cx="911139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Pixels</a:t>
            </a:r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A29A1C7-7157-4DFC-B3F8-CD6A19D8AA1C}"/>
              </a:ext>
            </a:extLst>
          </p:cNvPr>
          <p:cNvSpPr/>
          <p:nvPr/>
        </p:nvSpPr>
        <p:spPr>
          <a:xfrm>
            <a:off x="8772289" y="3873364"/>
            <a:ext cx="681119" cy="657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1D272E9-AE71-4F7A-8EE9-4BBEDCAF3DA8}"/>
              </a:ext>
            </a:extLst>
          </p:cNvPr>
          <p:cNvSpPr txBox="1"/>
          <p:nvPr/>
        </p:nvSpPr>
        <p:spPr>
          <a:xfrm>
            <a:off x="8760926" y="3937901"/>
            <a:ext cx="703843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RAMP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1FC7B8A-B6D8-4171-AF81-5B5E8CE12EAD}"/>
              </a:ext>
            </a:extLst>
          </p:cNvPr>
          <p:cNvSpPr/>
          <p:nvPr/>
        </p:nvSpPr>
        <p:spPr>
          <a:xfrm>
            <a:off x="7106330" y="4535572"/>
            <a:ext cx="2110636" cy="12166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67F4A0E-184D-4D37-AAA5-653BBA962AF3}"/>
              </a:ext>
            </a:extLst>
          </p:cNvPr>
          <p:cNvSpPr txBox="1"/>
          <p:nvPr/>
        </p:nvSpPr>
        <p:spPr>
          <a:xfrm>
            <a:off x="7636267" y="4881269"/>
            <a:ext cx="1039077" cy="470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GDAC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6B65C7B-3827-498E-8638-8D90E8B19AAE}"/>
              </a:ext>
            </a:extLst>
          </p:cNvPr>
          <p:cNvSpPr/>
          <p:nvPr/>
        </p:nvSpPr>
        <p:spPr>
          <a:xfrm>
            <a:off x="6492553" y="3873364"/>
            <a:ext cx="933186" cy="4697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F57973E-72A7-4399-A692-EB7C3C2CDF84}"/>
              </a:ext>
            </a:extLst>
          </p:cNvPr>
          <p:cNvSpPr txBox="1"/>
          <p:nvPr/>
        </p:nvSpPr>
        <p:spPr>
          <a:xfrm>
            <a:off x="6447509" y="3906585"/>
            <a:ext cx="1018976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b="1" dirty="0" err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Probe_buf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AA61689B-095B-4DE7-91EB-77726B7DA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005" y="1132059"/>
            <a:ext cx="3128000" cy="295156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6DAA5905-EAB8-4A68-ADAB-64321C8AE2D1}"/>
              </a:ext>
            </a:extLst>
          </p:cNvPr>
          <p:cNvSpPr/>
          <p:nvPr/>
        </p:nvSpPr>
        <p:spPr>
          <a:xfrm>
            <a:off x="1604047" y="1151509"/>
            <a:ext cx="872784" cy="29202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88C12FE-C0EC-4ED3-AE67-7DFE599D2624}"/>
              </a:ext>
            </a:extLst>
          </p:cNvPr>
          <p:cNvSpPr txBox="1"/>
          <p:nvPr/>
        </p:nvSpPr>
        <p:spPr>
          <a:xfrm>
            <a:off x="1207769" y="1741920"/>
            <a:ext cx="460828" cy="170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数字电路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0F9E421-F8F6-4FBB-BD51-ECCA29D76D8F}"/>
              </a:ext>
            </a:extLst>
          </p:cNvPr>
          <p:cNvSpPr/>
          <p:nvPr/>
        </p:nvSpPr>
        <p:spPr>
          <a:xfrm>
            <a:off x="3283076" y="1475369"/>
            <a:ext cx="1111332" cy="2999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39F62032-5F21-461A-8888-4608EC488ACA}"/>
              </a:ext>
            </a:extLst>
          </p:cNvPr>
          <p:cNvSpPr txBox="1"/>
          <p:nvPr/>
        </p:nvSpPr>
        <p:spPr>
          <a:xfrm>
            <a:off x="3699477" y="1354998"/>
            <a:ext cx="805244" cy="45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刻度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35154A2-9DB6-4193-B59A-6D09F90A1A71}"/>
              </a:ext>
            </a:extLst>
          </p:cNvPr>
          <p:cNvSpPr/>
          <p:nvPr/>
        </p:nvSpPr>
        <p:spPr>
          <a:xfrm>
            <a:off x="3283076" y="1779491"/>
            <a:ext cx="1285359" cy="420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B26C7F8-F1C2-460F-9739-3055A4C16AD0}"/>
              </a:ext>
            </a:extLst>
          </p:cNvPr>
          <p:cNvSpPr txBox="1"/>
          <p:nvPr/>
        </p:nvSpPr>
        <p:spPr>
          <a:xfrm>
            <a:off x="3327034" y="1713445"/>
            <a:ext cx="830839" cy="45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前放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45F9547-78AE-4C44-B32E-541A4F172CD1}"/>
              </a:ext>
            </a:extLst>
          </p:cNvPr>
          <p:cNvSpPr/>
          <p:nvPr/>
        </p:nvSpPr>
        <p:spPr>
          <a:xfrm>
            <a:off x="3283076" y="2199780"/>
            <a:ext cx="809109" cy="3542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16D9F30C-1EBC-49CE-BBE3-2FE77366C1F7}"/>
              </a:ext>
            </a:extLst>
          </p:cNvPr>
          <p:cNvSpPr txBox="1"/>
          <p:nvPr/>
        </p:nvSpPr>
        <p:spPr>
          <a:xfrm>
            <a:off x="3156705" y="2133733"/>
            <a:ext cx="1085544" cy="45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甄别器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008D1CC4-AB9E-47C8-8315-2046E31841FC}"/>
              </a:ext>
            </a:extLst>
          </p:cNvPr>
          <p:cNvSpPr/>
          <p:nvPr/>
        </p:nvSpPr>
        <p:spPr>
          <a:xfrm>
            <a:off x="3283076" y="2199779"/>
            <a:ext cx="1285359" cy="778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563C2606-BA84-466E-945A-A453957136CC}"/>
              </a:ext>
            </a:extLst>
          </p:cNvPr>
          <p:cNvSpPr txBox="1"/>
          <p:nvPr/>
        </p:nvSpPr>
        <p:spPr>
          <a:xfrm>
            <a:off x="3728966" y="2486782"/>
            <a:ext cx="932581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CDS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C30497D3-150B-4E4A-A0F5-18129BA557AA}"/>
              </a:ext>
            </a:extLst>
          </p:cNvPr>
          <p:cNvSpPr/>
          <p:nvPr/>
        </p:nvSpPr>
        <p:spPr>
          <a:xfrm>
            <a:off x="2741453" y="2554972"/>
            <a:ext cx="541621" cy="8438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93DB573-4BBD-4A7D-8953-445BE4FD4867}"/>
              </a:ext>
            </a:extLst>
          </p:cNvPr>
          <p:cNvSpPr txBox="1"/>
          <p:nvPr/>
        </p:nvSpPr>
        <p:spPr>
          <a:xfrm>
            <a:off x="2583795" y="2493849"/>
            <a:ext cx="809109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ADC-Comp</a:t>
            </a:r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980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76B6059-3592-45D6-B360-0E7B8E37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BEEDBEC-A87C-4B18-BA20-FECD8A8CD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2062FB-5023-4BE4-842B-097221EC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7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01160BAC-2E64-44BA-89F1-A3724BA48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测试</a:t>
            </a:r>
            <a:r>
              <a:rPr lang="en-US" altLang="zh-CN" dirty="0"/>
              <a:t>PCB</a:t>
            </a:r>
            <a:r>
              <a:rPr lang="zh-CN" altLang="en-US" dirty="0"/>
              <a:t>设计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4DA5FE6-0E1A-482B-B4DD-6D1D32A08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038" y="1202461"/>
            <a:ext cx="5539040" cy="496116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8AA3D3B-1905-4AA0-BE24-18BFD25DA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17" y="1202461"/>
            <a:ext cx="4423894" cy="21462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0122657-8CCE-4366-9C44-660696A09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17" y="3348735"/>
            <a:ext cx="4423894" cy="214486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782C0BF9-F849-4A9A-AF75-9FE376A5B1A0}"/>
              </a:ext>
            </a:extLst>
          </p:cNvPr>
          <p:cNvSpPr/>
          <p:nvPr/>
        </p:nvSpPr>
        <p:spPr>
          <a:xfrm>
            <a:off x="938117" y="5669388"/>
            <a:ext cx="4579493" cy="494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PCB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设计完成，已投板</a:t>
            </a:r>
            <a:endParaRPr lang="en-US" altLang="zh-CN" sz="20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72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01A7B9DC-8EFE-4A13-9193-D4AD17C3E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283" y="4017932"/>
            <a:ext cx="2400965" cy="2407092"/>
          </a:xfrm>
          <a:prstGeom prst="rect">
            <a:avLst/>
          </a:prstGeom>
          <a:ln>
            <a:solidFill>
              <a:srgbClr val="2E75B6"/>
            </a:solidFill>
          </a:ln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DF0D479-4FE6-4D19-AFC5-7F4A40739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23E061A-AB56-462B-AAFE-5856C6C94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77ACF8-9F46-4EEC-A0D1-8366C4CF8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8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784FC0C1-4681-47FD-B078-FB7019468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相关多采样电路调研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FBDF500-1042-4E9A-AF87-571DC45B9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095" y="4874215"/>
            <a:ext cx="3471697" cy="1470138"/>
          </a:xfrm>
          <a:prstGeom prst="rect">
            <a:avLst/>
          </a:prstGeom>
          <a:ln>
            <a:solidFill>
              <a:srgbClr val="2E75B6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939F3EE-CF3A-4E18-88F2-B81D8B91B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7096" y="3618871"/>
            <a:ext cx="3471697" cy="1300907"/>
          </a:xfrm>
          <a:prstGeom prst="rect">
            <a:avLst/>
          </a:prstGeom>
          <a:ln>
            <a:solidFill>
              <a:srgbClr val="2E75B6"/>
            </a:solidFill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55D5618-9315-4363-883F-CDF8A89C692C}"/>
              </a:ext>
            </a:extLst>
          </p:cNvPr>
          <p:cNvSpPr txBox="1"/>
          <p:nvPr/>
        </p:nvSpPr>
        <p:spPr>
          <a:xfrm>
            <a:off x="738480" y="885482"/>
            <a:ext cx="8996623" cy="505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相关多采样主要类型及特点</a:t>
            </a:r>
            <a:endParaRPr lang="en-US" altLang="zh-CN" sz="24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98C1CC41-1DEC-4DD4-86CE-ABDBE7D04C0E}"/>
              </a:ext>
            </a:extLst>
          </p:cNvPr>
          <p:cNvGrpSpPr/>
          <p:nvPr/>
        </p:nvGrpSpPr>
        <p:grpSpPr>
          <a:xfrm>
            <a:off x="544339" y="1463576"/>
            <a:ext cx="5114453" cy="2112409"/>
            <a:chOff x="1048603" y="3006913"/>
            <a:chExt cx="5114453" cy="2112409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DB72ACC-CCBC-43DD-9E20-FF21A89ED699}"/>
                </a:ext>
              </a:extLst>
            </p:cNvPr>
            <p:cNvSpPr txBox="1"/>
            <p:nvPr/>
          </p:nvSpPr>
          <p:spPr>
            <a:xfrm>
              <a:off x="1048603" y="4206885"/>
              <a:ext cx="1383701" cy="75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相关多采样</a:t>
              </a:r>
              <a:endPara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  <a:p>
              <a:pPr algn="ctr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（</a:t>
              </a:r>
              <a:r>
                <a:rPr lang="en-US" altLang="zh-CN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CMS</a:t>
              </a: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）</a:t>
              </a:r>
              <a:endPara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1" name="左大括号 10">
              <a:extLst>
                <a:ext uri="{FF2B5EF4-FFF2-40B4-BE49-F238E27FC236}">
                  <a16:creationId xmlns:a16="http://schemas.microsoft.com/office/drawing/2014/main" id="{E08DCBF9-34EB-4F9D-8897-E3142167D582}"/>
                </a:ext>
              </a:extLst>
            </p:cNvPr>
            <p:cNvSpPr/>
            <p:nvPr/>
          </p:nvSpPr>
          <p:spPr>
            <a:xfrm>
              <a:off x="2432304" y="3886713"/>
              <a:ext cx="188976" cy="1071019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7211B9CD-0DAC-4623-98AD-2608E5B013FC}"/>
                </a:ext>
              </a:extLst>
            </p:cNvPr>
            <p:cNvSpPr txBox="1"/>
            <p:nvPr/>
          </p:nvSpPr>
          <p:spPr>
            <a:xfrm>
              <a:off x="2743200" y="3708512"/>
              <a:ext cx="1383701" cy="404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模拟</a:t>
              </a:r>
              <a:r>
                <a:rPr lang="en-US" altLang="zh-CN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CMS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24CA2031-0A51-471F-B9DB-43DC03388466}"/>
                </a:ext>
              </a:extLst>
            </p:cNvPr>
            <p:cNvSpPr txBox="1"/>
            <p:nvPr/>
          </p:nvSpPr>
          <p:spPr>
            <a:xfrm>
              <a:off x="2739126" y="4714724"/>
              <a:ext cx="1383701" cy="404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数字</a:t>
              </a:r>
              <a:r>
                <a:rPr lang="en-US" altLang="zh-CN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CMS</a:t>
              </a:r>
            </a:p>
          </p:txBody>
        </p:sp>
        <p:sp>
          <p:nvSpPr>
            <p:cNvPr id="14" name="左大括号 13">
              <a:extLst>
                <a:ext uri="{FF2B5EF4-FFF2-40B4-BE49-F238E27FC236}">
                  <a16:creationId xmlns:a16="http://schemas.microsoft.com/office/drawing/2014/main" id="{1FA24BDB-1332-45FE-BBA1-478E658D5443}"/>
                </a:ext>
              </a:extLst>
            </p:cNvPr>
            <p:cNvSpPr/>
            <p:nvPr/>
          </p:nvSpPr>
          <p:spPr>
            <a:xfrm>
              <a:off x="3998885" y="3209212"/>
              <a:ext cx="188976" cy="141596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FBFEAF73-E9FB-49BB-882B-1D05662FCD25}"/>
                </a:ext>
              </a:extLst>
            </p:cNvPr>
            <p:cNvSpPr txBox="1"/>
            <p:nvPr/>
          </p:nvSpPr>
          <p:spPr>
            <a:xfrm>
              <a:off x="4286809" y="3006913"/>
              <a:ext cx="1876247" cy="402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简单积分法（</a:t>
              </a:r>
              <a:r>
                <a:rPr lang="en-US" altLang="zh-CN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SI</a:t>
              </a: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）</a:t>
              </a:r>
              <a:endPara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E914E552-D237-4A05-A9FF-8FFDAD649D0E}"/>
                </a:ext>
              </a:extLst>
            </p:cNvPr>
            <p:cNvSpPr txBox="1"/>
            <p:nvPr/>
          </p:nvSpPr>
          <p:spPr>
            <a:xfrm>
              <a:off x="4286809" y="3492929"/>
              <a:ext cx="1876247" cy="402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折叠积分法（</a:t>
              </a:r>
              <a:r>
                <a:rPr lang="en-US" altLang="zh-CN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FI</a:t>
              </a: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）</a:t>
              </a:r>
              <a:endPara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00777893-F1C4-4227-8FEC-67CDE2368814}"/>
                </a:ext>
              </a:extLst>
            </p:cNvPr>
            <p:cNvSpPr txBox="1"/>
            <p:nvPr/>
          </p:nvSpPr>
          <p:spPr>
            <a:xfrm>
              <a:off x="4286809" y="4005836"/>
              <a:ext cx="1876247" cy="748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无源开关电容（</a:t>
              </a:r>
              <a:r>
                <a:rPr lang="en-US" altLang="zh-CN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Passive SC</a:t>
              </a:r>
              <a:r>
                <a:rPr lang="zh-CN" altLang="en-US" b="1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）</a:t>
              </a:r>
              <a:endPara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04758919-BC9C-482D-869F-0FF0FE943A19}"/>
              </a:ext>
            </a:extLst>
          </p:cNvPr>
          <p:cNvSpPr txBox="1"/>
          <p:nvPr/>
        </p:nvSpPr>
        <p:spPr>
          <a:xfrm>
            <a:off x="5713388" y="1217195"/>
            <a:ext cx="6068860" cy="2829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数字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CMS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：需要高速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ADC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且功耗高，对于像素级进行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AD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转换的芯片不适用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模拟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CMS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：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SI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：多次采样信号叠加后读出，直接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损失动态范围（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×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；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FI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：多阈值设计，需额外增加甄别器和控制电路以保留动态范围，电路复杂度、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功耗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、面积代价同时增加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（</a:t>
            </a: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×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 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；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Passive SC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：无需额外有源电路模块，无功耗开销，动态范围可保持。面积代价增大，时序更复杂。相较于前两种传统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CMS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，该方法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有尝试的可能性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。</a:t>
            </a:r>
            <a:endPara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EE455EF-C991-4DA0-A9DA-A1C302DDE24A}"/>
              </a:ext>
            </a:extLst>
          </p:cNvPr>
          <p:cNvSpPr txBox="1"/>
          <p:nvPr/>
        </p:nvSpPr>
        <p:spPr>
          <a:xfrm>
            <a:off x="655991" y="4040046"/>
            <a:ext cx="1571103" cy="2092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just">
              <a:lnSpc>
                <a:spcPct val="150000"/>
              </a:lnSpc>
            </a:pPr>
            <a:r>
              <a:rPr lang="en-US" altLang="zh-CN" sz="11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Ref: Column-Parallel Correlated Multiple Sampling Circuits for CMOS Image Sensors and Their Noise Reduction Effects, S. Suh et al, 2010.</a:t>
            </a:r>
            <a:endParaRPr lang="zh-CN" altLang="en-US" sz="11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9414280-173F-4B29-BCA3-FFD0743111C8}"/>
              </a:ext>
            </a:extLst>
          </p:cNvPr>
          <p:cNvSpPr txBox="1"/>
          <p:nvPr/>
        </p:nvSpPr>
        <p:spPr>
          <a:xfrm>
            <a:off x="6340976" y="5487807"/>
            <a:ext cx="3000713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just">
              <a:lnSpc>
                <a:spcPct val="150000"/>
              </a:lnSpc>
            </a:pPr>
            <a:r>
              <a:rPr lang="en-US" altLang="zh-CN" sz="11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Ref: Experimental Verification of the Impact of Analog CMS on CIS Readout Noise, R. </a:t>
            </a:r>
            <a:r>
              <a:rPr lang="en-US" altLang="zh-CN" sz="1100" b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Capoccia</a:t>
            </a:r>
            <a:r>
              <a:rPr lang="en-US" altLang="zh-CN" sz="11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et al, 2020.</a:t>
            </a:r>
            <a:endParaRPr lang="zh-CN" altLang="en-US" sz="11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588DC37-9E80-4375-BD38-23BF8F490BF3}"/>
              </a:ext>
            </a:extLst>
          </p:cNvPr>
          <p:cNvSpPr txBox="1"/>
          <p:nvPr/>
        </p:nvSpPr>
        <p:spPr>
          <a:xfrm>
            <a:off x="5713388" y="3944558"/>
            <a:ext cx="3588707" cy="1600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原有双采样电路叠加</a:t>
            </a:r>
            <a:r>
              <a:rPr lang="en-US" altLang="zh-CN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2~2.5</a:t>
            </a:r>
            <a:r>
              <a:rPr lang="zh-CN" altLang="en-US" sz="16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倍增益，功耗低、带宽小、噪声性能较优。</a:t>
            </a:r>
            <a:r>
              <a:rPr lang="zh-CN" altLang="en-US" sz="1600" b="1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需谨慎考量设计多采样电路的工程意义，该设计将作为保留问题持续研究。</a:t>
            </a:r>
            <a:endParaRPr lang="en-US" altLang="zh-CN" sz="1600" b="1" dirty="0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CEB87A0-EA31-4D93-A436-820D731F394D}"/>
              </a:ext>
            </a:extLst>
          </p:cNvPr>
          <p:cNvSpPr txBox="1"/>
          <p:nvPr/>
        </p:nvSpPr>
        <p:spPr>
          <a:xfrm>
            <a:off x="5648354" y="3580343"/>
            <a:ext cx="4014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1F4E7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SI</a:t>
            </a:r>
            <a:endParaRPr lang="zh-CN" altLang="en-US" sz="1600" b="1" dirty="0">
              <a:solidFill>
                <a:srgbClr val="1F4E79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5587F4E-D64E-4043-A4FB-ADD849FC5152}"/>
              </a:ext>
            </a:extLst>
          </p:cNvPr>
          <p:cNvSpPr txBox="1"/>
          <p:nvPr/>
        </p:nvSpPr>
        <p:spPr>
          <a:xfrm>
            <a:off x="5648800" y="4893489"/>
            <a:ext cx="4014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1F4E7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FI</a:t>
            </a:r>
            <a:endParaRPr lang="zh-CN" altLang="en-US" sz="1600" b="1" dirty="0">
              <a:solidFill>
                <a:srgbClr val="1F4E79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C0B5744-9284-4F15-8DD0-20F47356F573}"/>
              </a:ext>
            </a:extLst>
          </p:cNvPr>
          <p:cNvSpPr txBox="1"/>
          <p:nvPr/>
        </p:nvSpPr>
        <p:spPr>
          <a:xfrm>
            <a:off x="10145973" y="3683591"/>
            <a:ext cx="1479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1F4E7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Passive SC</a:t>
            </a:r>
            <a:endParaRPr lang="zh-CN" altLang="en-US" sz="1600" b="1" dirty="0">
              <a:solidFill>
                <a:srgbClr val="1F4E79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278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950146A-94C2-4D7A-A3CA-08C0019F6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40D0-0B15-476B-8C48-06978F2292A3}" type="datetime1">
              <a:rPr lang="zh-CN" altLang="en-US" smtClean="0"/>
              <a:pPr/>
              <a:t>2026/8/26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4F60F11-FAFA-46FB-B809-D037F0D16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季度考核</a:t>
            </a:r>
            <a:r>
              <a:rPr lang="en-US" altLang="zh-CN"/>
              <a:t>-</a:t>
            </a:r>
            <a:r>
              <a:rPr lang="zh-CN" altLang="en-US"/>
              <a:t>电子学组邓思琪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681D7B7-9B10-41FF-8ED8-6D79FE530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B8A6-8E3B-4899-BEB6-4237967F4185}" type="slidenum">
              <a:rPr lang="en-US" altLang="zh-CN" smtClean="0"/>
              <a:pPr/>
              <a:t>9</a:t>
            </a:fld>
            <a:endParaRPr 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BE6832F4-B1BF-471A-B120-9AFDE516D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MPW</a:t>
            </a:r>
            <a:r>
              <a:rPr lang="zh-CN" altLang="en-US" dirty="0"/>
              <a:t>流片规划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C486B58-A682-4CA1-964B-11C7A3132B8C}"/>
              </a:ext>
            </a:extLst>
          </p:cNvPr>
          <p:cNvSpPr/>
          <p:nvPr/>
        </p:nvSpPr>
        <p:spPr>
          <a:xfrm>
            <a:off x="1244712" y="1449060"/>
            <a:ext cx="4320000" cy="21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0FE9232-307A-4AA3-B91A-178DDF69855D}"/>
              </a:ext>
            </a:extLst>
          </p:cNvPr>
          <p:cNvSpPr/>
          <p:nvPr/>
        </p:nvSpPr>
        <p:spPr>
          <a:xfrm>
            <a:off x="1244712" y="1447896"/>
            <a:ext cx="4320000" cy="138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DD5D65A-A61B-4D41-B68A-F10138A35D80}"/>
              </a:ext>
            </a:extLst>
          </p:cNvPr>
          <p:cNvSpPr txBox="1"/>
          <p:nvPr/>
        </p:nvSpPr>
        <p:spPr>
          <a:xfrm rot="16200000">
            <a:off x="569380" y="2344394"/>
            <a:ext cx="960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2.5mm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E7A74CBC-C547-4225-BCB2-8427C9504100}"/>
              </a:ext>
            </a:extLst>
          </p:cNvPr>
          <p:cNvCxnSpPr>
            <a:cxnSpLocks/>
          </p:cNvCxnSpPr>
          <p:nvPr/>
        </p:nvCxnSpPr>
        <p:spPr>
          <a:xfrm flipV="1">
            <a:off x="1065224" y="1447896"/>
            <a:ext cx="0" cy="72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59057C2D-73A7-4C94-9010-75355CE9DE4C}"/>
              </a:ext>
            </a:extLst>
          </p:cNvPr>
          <p:cNvCxnSpPr>
            <a:cxnSpLocks/>
          </p:cNvCxnSpPr>
          <p:nvPr/>
        </p:nvCxnSpPr>
        <p:spPr>
          <a:xfrm>
            <a:off x="1060045" y="2897890"/>
            <a:ext cx="0" cy="72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03CFE22F-ACC3-4748-8F91-7E8589BB9EB0}"/>
              </a:ext>
            </a:extLst>
          </p:cNvPr>
          <p:cNvCxnSpPr/>
          <p:nvPr/>
        </p:nvCxnSpPr>
        <p:spPr>
          <a:xfrm>
            <a:off x="864967" y="1447896"/>
            <a:ext cx="3693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31488C19-36CD-4C40-BE19-252F33F9F35B}"/>
              </a:ext>
            </a:extLst>
          </p:cNvPr>
          <p:cNvCxnSpPr/>
          <p:nvPr/>
        </p:nvCxnSpPr>
        <p:spPr>
          <a:xfrm>
            <a:off x="875379" y="3609058"/>
            <a:ext cx="3693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5DF5DB3-7E3A-4446-AB67-E8DC4B3D4C56}"/>
              </a:ext>
            </a:extLst>
          </p:cNvPr>
          <p:cNvCxnSpPr/>
          <p:nvPr/>
        </p:nvCxnSpPr>
        <p:spPr>
          <a:xfrm>
            <a:off x="1244712" y="3609058"/>
            <a:ext cx="0" cy="528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F787A64-0A88-46FF-B3AA-F79B842B7A67}"/>
              </a:ext>
            </a:extLst>
          </p:cNvPr>
          <p:cNvCxnSpPr/>
          <p:nvPr/>
        </p:nvCxnSpPr>
        <p:spPr>
          <a:xfrm>
            <a:off x="5564712" y="3609058"/>
            <a:ext cx="0" cy="528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D8EE34B9-7FC2-4830-8671-A06E5FFDE677}"/>
              </a:ext>
            </a:extLst>
          </p:cNvPr>
          <p:cNvCxnSpPr/>
          <p:nvPr/>
        </p:nvCxnSpPr>
        <p:spPr>
          <a:xfrm>
            <a:off x="3744073" y="3953134"/>
            <a:ext cx="18206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E2B3F185-733D-4AB8-8DF1-73053919CFFB}"/>
              </a:ext>
            </a:extLst>
          </p:cNvPr>
          <p:cNvCxnSpPr/>
          <p:nvPr/>
        </p:nvCxnSpPr>
        <p:spPr>
          <a:xfrm flipH="1">
            <a:off x="1244712" y="3953134"/>
            <a:ext cx="1828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0557E5F3-B85C-41C8-A9A4-632E25036E14}"/>
              </a:ext>
            </a:extLst>
          </p:cNvPr>
          <p:cNvSpPr txBox="1"/>
          <p:nvPr/>
        </p:nvSpPr>
        <p:spPr>
          <a:xfrm>
            <a:off x="2094071" y="3001864"/>
            <a:ext cx="2621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下半芯片外围区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1.6mm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BB76097-EC95-44B8-BDBE-FDE83DDBFD85}"/>
              </a:ext>
            </a:extLst>
          </p:cNvPr>
          <p:cNvSpPr txBox="1"/>
          <p:nvPr/>
        </p:nvSpPr>
        <p:spPr>
          <a:xfrm>
            <a:off x="2118670" y="1929810"/>
            <a:ext cx="2621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像素阵列区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0.9mm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3380707-3BC2-437F-98F4-402953962910}"/>
              </a:ext>
            </a:extLst>
          </p:cNvPr>
          <p:cNvSpPr txBox="1"/>
          <p:nvPr/>
        </p:nvSpPr>
        <p:spPr>
          <a:xfrm>
            <a:off x="2240590" y="3768468"/>
            <a:ext cx="2377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5mm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6C122F3-0538-4324-BB8D-6608DA83A15A}"/>
              </a:ext>
            </a:extLst>
          </p:cNvPr>
          <p:cNvSpPr txBox="1"/>
          <p:nvPr/>
        </p:nvSpPr>
        <p:spPr>
          <a:xfrm>
            <a:off x="6438670" y="1339778"/>
            <a:ext cx="5378685" cy="2802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像素尺寸：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140μm×140μm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像素阵列：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8×32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初步确定选择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4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种像素，每组像素可取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8×8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阵列，共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4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个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读出时可以每个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分别读出，也可以每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个</a:t>
            </a:r>
            <a:r>
              <a:rPr lang="en-US" altLang="zh-CN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</a:t>
            </a:r>
            <a:r>
              <a:rPr lang="zh-CN" altLang="en-US" sz="2000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串行读出，暂定前者</a:t>
            </a:r>
            <a:endParaRPr lang="en-US" altLang="zh-CN" sz="20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1FFF769-DDA3-425C-BE31-6E9957DD6736}"/>
              </a:ext>
            </a:extLst>
          </p:cNvPr>
          <p:cNvSpPr/>
          <p:nvPr/>
        </p:nvSpPr>
        <p:spPr>
          <a:xfrm>
            <a:off x="1234299" y="4537459"/>
            <a:ext cx="4320000" cy="138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A7EA19D-4F01-47C2-8D19-83F2A236C5C9}"/>
              </a:ext>
            </a:extLst>
          </p:cNvPr>
          <p:cNvSpPr/>
          <p:nvPr/>
        </p:nvSpPr>
        <p:spPr>
          <a:xfrm>
            <a:off x="1234299" y="4537459"/>
            <a:ext cx="1080000" cy="138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E4C30DE-5930-4D20-8123-B8E366F85625}"/>
              </a:ext>
            </a:extLst>
          </p:cNvPr>
          <p:cNvSpPr/>
          <p:nvPr/>
        </p:nvSpPr>
        <p:spPr>
          <a:xfrm>
            <a:off x="2314299" y="4537459"/>
            <a:ext cx="1080000" cy="138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8EBF7CE-3F52-4A49-85AB-061BF40301B8}"/>
              </a:ext>
            </a:extLst>
          </p:cNvPr>
          <p:cNvSpPr/>
          <p:nvPr/>
        </p:nvSpPr>
        <p:spPr>
          <a:xfrm>
            <a:off x="3394299" y="4537459"/>
            <a:ext cx="1080000" cy="138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6D1FDED-807E-4738-8F36-31F86B191D99}"/>
              </a:ext>
            </a:extLst>
          </p:cNvPr>
          <p:cNvSpPr/>
          <p:nvPr/>
        </p:nvSpPr>
        <p:spPr>
          <a:xfrm>
            <a:off x="4474299" y="4537459"/>
            <a:ext cx="1080000" cy="138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27904335-C513-4704-9935-475737069C11}"/>
              </a:ext>
            </a:extLst>
          </p:cNvPr>
          <p:cNvSpPr txBox="1"/>
          <p:nvPr/>
        </p:nvSpPr>
        <p:spPr>
          <a:xfrm>
            <a:off x="1131278" y="4729555"/>
            <a:ext cx="1286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 0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A599AF7-5BA3-423A-A925-229E19F48B79}"/>
              </a:ext>
            </a:extLst>
          </p:cNvPr>
          <p:cNvSpPr txBox="1"/>
          <p:nvPr/>
        </p:nvSpPr>
        <p:spPr>
          <a:xfrm>
            <a:off x="2211278" y="4721391"/>
            <a:ext cx="1286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 1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DB8E04C-C06C-4ADA-B1CB-42802349729E}"/>
              </a:ext>
            </a:extLst>
          </p:cNvPr>
          <p:cNvSpPr txBox="1"/>
          <p:nvPr/>
        </p:nvSpPr>
        <p:spPr>
          <a:xfrm>
            <a:off x="3301369" y="4734470"/>
            <a:ext cx="1286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 2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3A9E0DA-F1BA-4AB8-A4D8-E3925CE0AB99}"/>
              </a:ext>
            </a:extLst>
          </p:cNvPr>
          <p:cNvSpPr txBox="1"/>
          <p:nvPr/>
        </p:nvSpPr>
        <p:spPr>
          <a:xfrm>
            <a:off x="4338332" y="4729555"/>
            <a:ext cx="1286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Sector 3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612227FA-0655-48E9-BD59-D07D3C4C20E4}"/>
              </a:ext>
            </a:extLst>
          </p:cNvPr>
          <p:cNvCxnSpPr/>
          <p:nvPr/>
        </p:nvCxnSpPr>
        <p:spPr>
          <a:xfrm>
            <a:off x="2118670" y="5678024"/>
            <a:ext cx="0" cy="4206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C3B0CE07-77D3-4DB4-B654-5D7572BE92DA}"/>
              </a:ext>
            </a:extLst>
          </p:cNvPr>
          <p:cNvSpPr txBox="1"/>
          <p:nvPr/>
        </p:nvSpPr>
        <p:spPr>
          <a:xfrm>
            <a:off x="1503531" y="6013394"/>
            <a:ext cx="966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Array_out0</a:t>
            </a:r>
            <a:endParaRPr lang="zh-CN" altLang="en-US" sz="12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BFEBF4FA-1095-49DA-A0D0-3B797B4F538F}"/>
              </a:ext>
            </a:extLst>
          </p:cNvPr>
          <p:cNvCxnSpPr/>
          <p:nvPr/>
        </p:nvCxnSpPr>
        <p:spPr>
          <a:xfrm>
            <a:off x="3205517" y="5671790"/>
            <a:ext cx="0" cy="4206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4D2412CF-EDCB-4BA4-A781-F8D46FFFD03B}"/>
              </a:ext>
            </a:extLst>
          </p:cNvPr>
          <p:cNvSpPr txBox="1"/>
          <p:nvPr/>
        </p:nvSpPr>
        <p:spPr>
          <a:xfrm>
            <a:off x="2590378" y="6007160"/>
            <a:ext cx="966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Array_out1</a:t>
            </a:r>
            <a:endParaRPr lang="zh-CN" altLang="en-US" sz="12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C905E32F-956E-419A-8C1C-FED180DFA5EB}"/>
              </a:ext>
            </a:extLst>
          </p:cNvPr>
          <p:cNvCxnSpPr/>
          <p:nvPr/>
        </p:nvCxnSpPr>
        <p:spPr>
          <a:xfrm>
            <a:off x="4292363" y="5667757"/>
            <a:ext cx="0" cy="4206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0E2C6D98-3A6F-4CE8-B696-6C345AA43A30}"/>
              </a:ext>
            </a:extLst>
          </p:cNvPr>
          <p:cNvSpPr txBox="1"/>
          <p:nvPr/>
        </p:nvSpPr>
        <p:spPr>
          <a:xfrm>
            <a:off x="3677224" y="6003127"/>
            <a:ext cx="966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Array_out2</a:t>
            </a:r>
            <a:endParaRPr lang="zh-CN" altLang="en-US" sz="12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8B6AB4E7-C371-46A7-878A-FFD3716B1C5E}"/>
              </a:ext>
            </a:extLst>
          </p:cNvPr>
          <p:cNvCxnSpPr/>
          <p:nvPr/>
        </p:nvCxnSpPr>
        <p:spPr>
          <a:xfrm>
            <a:off x="5379209" y="5665832"/>
            <a:ext cx="0" cy="4206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B3C28CF5-0041-45DC-9BA9-D24F60B118E4}"/>
              </a:ext>
            </a:extLst>
          </p:cNvPr>
          <p:cNvSpPr txBox="1"/>
          <p:nvPr/>
        </p:nvSpPr>
        <p:spPr>
          <a:xfrm>
            <a:off x="4764070" y="6001202"/>
            <a:ext cx="966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Array_out3</a:t>
            </a:r>
            <a:endParaRPr lang="zh-CN" altLang="en-US" sz="12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9" name="箭头: 右弧形 38">
            <a:extLst>
              <a:ext uri="{FF2B5EF4-FFF2-40B4-BE49-F238E27FC236}">
                <a16:creationId xmlns:a16="http://schemas.microsoft.com/office/drawing/2014/main" id="{94BC80E1-2807-4C1C-B4A7-3E22E71E7A4A}"/>
              </a:ext>
            </a:extLst>
          </p:cNvPr>
          <p:cNvSpPr/>
          <p:nvPr/>
        </p:nvSpPr>
        <p:spPr>
          <a:xfrm>
            <a:off x="5614010" y="2299141"/>
            <a:ext cx="471621" cy="28866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62860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lnSpc>
            <a:spcPct val="150000"/>
          </a:lnSpc>
          <a:defRPr sz="2800" b="1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27977</TotalTime>
  <Words>928</Words>
  <Application>Microsoft Office PowerPoint</Application>
  <PresentationFormat>宽屏</PresentationFormat>
  <Paragraphs>158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等线</vt:lpstr>
      <vt:lpstr>黑体</vt:lpstr>
      <vt:lpstr>宋体</vt:lpstr>
      <vt:lpstr>Arial</vt:lpstr>
      <vt:lpstr>Calibri</vt:lpstr>
      <vt:lpstr>Wingdings</vt:lpstr>
      <vt:lpstr>自定义设计方案</vt:lpstr>
      <vt:lpstr>2026年5-8月考核</vt:lpstr>
      <vt:lpstr>目录</vt:lpstr>
      <vt:lpstr>课题背景</vt:lpstr>
      <vt:lpstr>像素数字部分设计</vt:lpstr>
      <vt:lpstr>芯片全局仿真</vt:lpstr>
      <vt:lpstr>芯片版图设计</vt:lpstr>
      <vt:lpstr>测试PCB设计</vt:lpstr>
      <vt:lpstr>相关多采样电路调研</vt:lpstr>
      <vt:lpstr>MPW流片规划</vt:lpstr>
      <vt:lpstr>总结及后续安排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dsq</dc:creator>
  <cp:lastModifiedBy>Siqi Deng</cp:lastModifiedBy>
  <cp:revision>710</cp:revision>
  <dcterms:created xsi:type="dcterms:W3CDTF">2024-03-17T02:32:44Z</dcterms:created>
  <dcterms:modified xsi:type="dcterms:W3CDTF">2026-08-26T14:30:58Z</dcterms:modified>
</cp:coreProperties>
</file>