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7" r:id="rId2"/>
    <p:sldId id="336" r:id="rId3"/>
    <p:sldId id="764" r:id="rId4"/>
    <p:sldId id="763" r:id="rId5"/>
    <p:sldId id="337" r:id="rId6"/>
    <p:sldId id="765" r:id="rId7"/>
    <p:sldId id="760" r:id="rId8"/>
    <p:sldId id="762" r:id="rId9"/>
    <p:sldId id="761" r:id="rId10"/>
    <p:sldId id="261" r:id="rId11"/>
    <p:sldId id="716" r:id="rId12"/>
    <p:sldId id="744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36" d="100"/>
          <a:sy n="136" d="100"/>
        </p:scale>
        <p:origin x="75" y="7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527B6A-BCAD-46C7-A363-5928705FDDFA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E1B33-90F7-4C68-B634-4BC860529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2380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ACFE3-0B90-4A75-8A60-634F314C690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E502-9F01-D8DF-720A-5439E57B5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2C0857-1257-A68A-0B8B-CA891DEB84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CB5C17-6D0A-7DBA-93C6-D868785986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11331A-236B-15D8-5667-0E8D893EE599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4314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5E1E5-AD74-2933-FAE9-423D05936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365E922-AB4C-6EE4-8375-EAA7F55EA3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57EA717-44B9-75BB-ADC2-00A890E822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基于更高的亮度对数据传输的影响（</a:t>
            </a:r>
            <a:r>
              <a:rPr lang="en-US" altLang="zh-CN" dirty="0"/>
              <a:t>SEU</a:t>
            </a:r>
            <a:r>
              <a:rPr lang="zh-CN" altLang="en-US" dirty="0"/>
              <a:t>等效应显著提升）及采样率提升带来的数据量增加，数据链路协议需要更换成抗辐照更强的</a:t>
            </a:r>
            <a:r>
              <a:rPr lang="en-US" altLang="zh-CN" dirty="0"/>
              <a:t>lpGBT</a:t>
            </a:r>
            <a:r>
              <a:rPr lang="zh-CN" altLang="en-US" dirty="0"/>
              <a:t>，控制链路也需要改进，这部分工作已有初步框架，还需后续改进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25FE61B-F8AC-B10F-87EB-83C84B0F3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90ED1-CBF1-4C30-876F-9429F618959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2659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74955-083A-B796-4CFA-CFAF9BD59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14AF32B-95E9-7D34-B71A-49CA676F0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213C7DC-C10D-821B-1909-7AE929E371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基于更高的亮度对数据传输的影响（</a:t>
            </a:r>
            <a:r>
              <a:rPr lang="en-US" altLang="zh-CN" dirty="0"/>
              <a:t>SEU</a:t>
            </a:r>
            <a:r>
              <a:rPr lang="zh-CN" altLang="en-US" dirty="0"/>
              <a:t>等效应显著提升）及采样率提升带来的数据量增加，数据链路协议需要更换成抗辐照更强的</a:t>
            </a:r>
            <a:r>
              <a:rPr lang="en-US" altLang="zh-CN" dirty="0"/>
              <a:t>lpGBT</a:t>
            </a:r>
            <a:r>
              <a:rPr lang="zh-CN" altLang="en-US" dirty="0"/>
              <a:t>，控制链路也需要改进，这部分工作已有初步框架，还需后续改进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E9F2BE2-941B-4D60-6C4E-25ADA89015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90ED1-CBF1-4C30-876F-9429F618959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7971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3C75D-63BD-340B-F223-B81D12F0A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57DD7F4-B096-B15C-85F8-7368BAAE16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BF611D6-B3B9-D98F-3D95-08C6EDADC0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基于更高的亮度对数据传输的影响（</a:t>
            </a:r>
            <a:r>
              <a:rPr lang="en-US" altLang="zh-CN" dirty="0"/>
              <a:t>SEU</a:t>
            </a:r>
            <a:r>
              <a:rPr lang="zh-CN" altLang="en-US" dirty="0"/>
              <a:t>等效应显著提升）及采样率提升带来的数据量增加，数据链路协议需要更换成抗辐照更强的</a:t>
            </a:r>
            <a:r>
              <a:rPr lang="en-US" altLang="zh-CN" dirty="0"/>
              <a:t>lpGBT</a:t>
            </a:r>
            <a:r>
              <a:rPr lang="zh-CN" altLang="en-US" dirty="0"/>
              <a:t>，控制链路也需要改进，这部分工作已有初步框架，还需后续改进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A56B25-B56D-BDDF-FCE5-9696993C4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90ED1-CBF1-4C30-876F-9429F618959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5892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58419-BFAB-B389-D652-54C8DDA65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DB2F855-FED5-AFA2-ACB3-A805C2095C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B5AC7EF-358F-9B03-7E57-A52E916F8E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基于更高的亮度对数据传输的影响（</a:t>
            </a:r>
            <a:r>
              <a:rPr lang="en-US" altLang="zh-CN" dirty="0"/>
              <a:t>SEU</a:t>
            </a:r>
            <a:r>
              <a:rPr lang="zh-CN" altLang="en-US" dirty="0"/>
              <a:t>等效应显著提升）及采样率提升带来的数据量增加，数据链路协议需要更换成抗辐照更强的</a:t>
            </a:r>
            <a:r>
              <a:rPr lang="en-US" altLang="zh-CN" dirty="0"/>
              <a:t>lpGBT</a:t>
            </a:r>
            <a:r>
              <a:rPr lang="zh-CN" altLang="en-US" dirty="0"/>
              <a:t>，控制链路也需要改进，这部分工作已有初步框架，还需后续改进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BC51ECF-03CE-AC48-AF24-B74BEF1D84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90ED1-CBF1-4C30-876F-9429F618959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5848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F1A7F-816E-12BE-4AD4-C5D5CB7CC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128C06F-08F5-6C04-B188-4F4D0FA960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293586D-336F-EB1D-383E-AC08202FC1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基于更高的亮度对数据传输的影响（</a:t>
            </a:r>
            <a:r>
              <a:rPr lang="en-US" altLang="zh-CN" dirty="0"/>
              <a:t>SEU</a:t>
            </a:r>
            <a:r>
              <a:rPr lang="zh-CN" altLang="en-US" dirty="0"/>
              <a:t>等效应显著提升）及采样率提升带来的数据量增加，数据链路协议需要更换成抗辐照更强的</a:t>
            </a:r>
            <a:r>
              <a:rPr lang="en-US" altLang="zh-CN" dirty="0"/>
              <a:t>lpGBT</a:t>
            </a:r>
            <a:r>
              <a:rPr lang="zh-CN" altLang="en-US" dirty="0"/>
              <a:t>，控制链路也需要改进，这部分工作已有初步框架，还需后续改进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8E8B53-F639-C30A-467F-89D1A22D1F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90ED1-CBF1-4C30-876F-9429F618959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749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167CC-8748-E1C7-DB0E-219DA3B15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35D1B15-E6A4-761E-3853-CC1AEE5DB7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8A2C0DB-4947-49B4-1B50-F0F7D8E017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基于更高的亮度对数据传输的影响（</a:t>
            </a:r>
            <a:r>
              <a:rPr lang="en-US" altLang="zh-CN" dirty="0"/>
              <a:t>SEU</a:t>
            </a:r>
            <a:r>
              <a:rPr lang="zh-CN" altLang="en-US" dirty="0"/>
              <a:t>等效应显著提升）及采样率提升带来的数据量增加，数据链路协议需要更换成抗辐照更强的</a:t>
            </a:r>
            <a:r>
              <a:rPr lang="en-US" altLang="zh-CN" dirty="0"/>
              <a:t>lpGBT</a:t>
            </a:r>
            <a:r>
              <a:rPr lang="zh-CN" altLang="en-US" dirty="0"/>
              <a:t>，控制链路也需要改进，这部分工作已有初步框架，还需后续改进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978372B-E7A8-70B2-9BBD-17D9092FE4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90ED1-CBF1-4C30-876F-9429F618959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524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0E3DD-422F-A4AE-30F5-31CD60B5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E0BA078-F220-7913-E392-D8AF0CFA9B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3E50524-9C52-3DC9-E0F7-7E675E7B33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基于更高的亮度对数据传输的影响（</a:t>
            </a:r>
            <a:r>
              <a:rPr lang="en-US" altLang="zh-CN" dirty="0"/>
              <a:t>SEU</a:t>
            </a:r>
            <a:r>
              <a:rPr lang="zh-CN" altLang="en-US" dirty="0"/>
              <a:t>等效应显著提升）及采样率提升带来的数据量增加，数据链路协议需要更换成抗辐照更强的</a:t>
            </a:r>
            <a:r>
              <a:rPr lang="en-US" altLang="zh-CN" dirty="0"/>
              <a:t>lpGBT</a:t>
            </a:r>
            <a:r>
              <a:rPr lang="zh-CN" altLang="en-US" dirty="0"/>
              <a:t>，控制链路也需要改进，这部分工作已有初步框架，还需后续改进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E7D6F85-7099-6DA2-FA9E-383BE812D6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D90ED1-CBF1-4C30-876F-9429F618959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9079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F767B-8ADD-F416-2F16-BE6ACCAF2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EE27F3D-7176-1BAE-168E-168FA48E94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BBF0F89-9821-E361-C3B2-EE936CE90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dirty="0"/>
              <a:t>This slide validates our selection procedure. After hit preselection and track selection, noise and abnormal hits are strongly suppressed, leaving a clean sample of through-going four-layer cosmic-muon tracks.</a:t>
            </a:r>
            <a:endParaRPr lang="en-US" altLang="zh-CN" dirty="0"/>
          </a:p>
          <a:p>
            <a:r>
              <a:rPr lang="zh-CN" altLang="zh-CN" dirty="0"/>
              <a:t>This slide illustrates how the event sample is progressively cleaned by showing the hit maps of the four iRPC layers at different selection stages.</a:t>
            </a:r>
          </a:p>
          <a:p>
            <a:r>
              <a:rPr lang="zh-CN" altLang="zh-CN" dirty="0"/>
              <a:t>The plots on the left show the </a:t>
            </a:r>
            <a:r>
              <a:rPr lang="zh-CN" altLang="zh-CN" b="1" dirty="0"/>
              <a:t>raw hits</a:t>
            </a:r>
            <a:r>
              <a:rPr lang="zh-CN" altLang="zh-CN" dirty="0"/>
              <a:t> after decoding. Hits cover most of the chamber acceptance, and several localized high-occupancy regions and strip-like structures are visible. At this stage, the sample contains not only real cosmic-muon signals, but also electronic noise, accidental hits, localized noisy channels, and additional hits that are not associated with the target track.</a:t>
            </a:r>
          </a:p>
          <a:p>
            <a:r>
              <a:rPr lang="zh-CN" altLang="zh-CN" dirty="0"/>
              <a:t>The middle plots show the distributions </a:t>
            </a:r>
            <a:r>
              <a:rPr lang="zh-CN" altLang="zh-CN" b="1" dirty="0"/>
              <a:t>after hit preselection</a:t>
            </a:r>
            <a:r>
              <a:rPr lang="zh-CN" altLang="zh-CN" dirty="0"/>
              <a:t>. We require valid double-ended HR/LR matching, physical-strip acceptance, trigger-time consistency, an occupancy guard, and compact clusters. These requirements strongly suppress the diffuse background and localized noise, and the main cosmic-trigger acceptance becomes more visible.</a:t>
            </a:r>
          </a:p>
          <a:p>
            <a:r>
              <a:rPr lang="zh-CN" altLang="zh-CN" dirty="0"/>
              <a:t>However, the remaining hits do not yet necessarily belong to the same particle trajectory.</a:t>
            </a:r>
          </a:p>
          <a:p>
            <a:r>
              <a:rPr lang="zh-CN" altLang="zh-CN" dirty="0"/>
              <a:t>The plots on the right show the final </a:t>
            </a:r>
            <a:r>
              <a:rPr lang="zh-CN" altLang="zh-CN" b="1" dirty="0"/>
              <a:t>good track candidates</a:t>
            </a:r>
            <a:r>
              <a:rPr lang="zh-CN" altLang="zh-CN" dirty="0"/>
              <a:t>. All possible L1–L2–L4 reference-track combinations are formed and ranked according to their spatial and timing consistency. Shared-cluster ambiguities are removed, and the best reference track is extrapolated to L3, where a spatially and temporally compatible DUT cluster is required.</a:t>
            </a:r>
          </a:p>
          <a:p>
            <a:r>
              <a:rPr lang="zh-CN" altLang="zh-CN" dirty="0"/>
              <a:t>The final hits are concentrated within the common geometrical acceptance of the four layers and form clean, through-going cosmic-muon tracks. The Layer-4 acceptance is more localized because of the smaller bottom scintillator </a:t>
            </a:r>
            <a:r>
              <a:rPr lang="en-US" altLang="zh-CN" dirty="0"/>
              <a:t>.</a:t>
            </a:r>
            <a:r>
              <a:rPr lang="zh-CN" altLang="zh-CN" dirty="0"/>
              <a:t>This demonstrates that the selection removes noise and incompatible cluster combinations while retaining a clean four-layer muon sample for reference tracking and DUT-performance measurements.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B2A2CC3-CE7E-596E-E1DD-E009F3BD44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ECEF8-C41F-4D05-AB90-93E7D75066F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388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110" cy="99411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412" y="25110"/>
            <a:ext cx="1426588" cy="93276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0571" y="2120824"/>
            <a:ext cx="7080220" cy="675169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0AB7F-9486-A74B-8EEC-4CBA2458AADE}" type="datetime1">
              <a:rPr lang="zh-CN" altLang="en-US" smtClean="0"/>
              <a:t>2026/8/27</a:t>
            </a:fld>
            <a:endParaRPr lang="zh-CN" altLang="en-US" dirty="0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组会</a:t>
            </a:r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7B5F-EB26-40E0-8141-69A23B667269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75485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svg"/><Relationship Id="rId4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jpe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31038"/>
            <a:ext cx="12309230" cy="2283057"/>
          </a:xfrm>
          <a:prstGeom prst="rect">
            <a:avLst/>
          </a:prstGeom>
          <a:solidFill>
            <a:srgbClr val="005F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5723" y="2031038"/>
            <a:ext cx="9144000" cy="1688079"/>
          </a:xfrm>
        </p:spPr>
        <p:txBody>
          <a:bodyPr>
            <a:normAutofit/>
          </a:bodyPr>
          <a:lstStyle/>
          <a:p>
            <a:r>
              <a:rPr lang="en-US" altLang="zh-CN" sz="5400" b="1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2026</a:t>
            </a:r>
            <a:r>
              <a:rPr lang="zh-CN" altLang="en-US" sz="5400" b="1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5400" b="1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5-8</a:t>
            </a:r>
            <a:r>
              <a:rPr lang="zh-CN" altLang="en-US" sz="5400" b="1" dirty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月考核报告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80225"/>
            <a:ext cx="9144000" cy="1655763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报告人：</a:t>
            </a:r>
            <a:r>
              <a:rPr lang="zh-CN" altLang="en-US" dirty="0">
                <a:latin typeface="+mn-ea"/>
              </a:rPr>
              <a:t>赵钱缘</a:t>
            </a:r>
            <a:endParaRPr lang="en-US" altLang="zh-CN" dirty="0">
              <a:latin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导师：赵京周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专业：核技术及应用</a:t>
            </a:r>
            <a:endParaRPr lang="en-US" altLang="zh-CN" dirty="0">
              <a:latin typeface="黑体" panose="02010609060101010101" pitchFamily="49" charset="-12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696" y="722012"/>
            <a:ext cx="5447731" cy="10480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5723" y="859600"/>
            <a:ext cx="3920229" cy="910456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413609" y="6356350"/>
            <a:ext cx="13647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2026.8.27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6733">
        <p159:morph option="byObject"/>
      </p:transition>
    </mc:Choice>
    <mc:Fallback xmlns="">
      <p:transition spd="slow" advTm="16733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372" y="117657"/>
            <a:ext cx="2908925" cy="559624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42899" y="224091"/>
            <a:ext cx="4107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工作总结及后续计划</a:t>
            </a:r>
          </a:p>
        </p:txBody>
      </p:sp>
      <p:sp>
        <p:nvSpPr>
          <p:cNvPr id="13" name="矩形 12"/>
          <p:cNvSpPr/>
          <p:nvPr/>
        </p:nvSpPr>
        <p:spPr>
          <a:xfrm>
            <a:off x="0" y="808866"/>
            <a:ext cx="12192000" cy="181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0" y="0"/>
            <a:ext cx="270588" cy="9144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6833962" y="1702562"/>
            <a:ext cx="511740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/>
              <a:t>后续</a:t>
            </a:r>
            <a:r>
              <a:rPr lang="zh-CN" altLang="en-US" sz="2400" b="1" dirty="0"/>
              <a:t>工作计划</a:t>
            </a:r>
            <a:r>
              <a:rPr lang="zh-CN" altLang="en-US" sz="2800" dirty="0"/>
              <a:t>：</a:t>
            </a:r>
            <a:endParaRPr lang="en-US" altLang="zh-CN" sz="2800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根据</a:t>
            </a:r>
            <a:r>
              <a:rPr lang="en-US" altLang="zh-CN" sz="1600" dirty="0"/>
              <a:t>CMS</a:t>
            </a:r>
            <a:r>
              <a:rPr lang="zh-CN" altLang="en-US" sz="1600" dirty="0"/>
              <a:t>内部意见继续修改</a:t>
            </a:r>
            <a:endParaRPr lang="en-US" altLang="zh-CN" sz="1600" dirty="0"/>
          </a:p>
          <a:p>
            <a:pPr>
              <a:lnSpc>
                <a:spcPct val="100000"/>
              </a:lnSpc>
            </a:pPr>
            <a:endParaRPr lang="en-US" altLang="zh-CN" sz="1600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继续开发并验证</a:t>
            </a:r>
            <a:r>
              <a:rPr lang="zh-CN" altLang="zh-CN" sz="1600" dirty="0"/>
              <a:t>RPC/iRPC</a:t>
            </a:r>
            <a:r>
              <a:rPr lang="zh-CN" altLang="en-US" sz="1600" dirty="0"/>
              <a:t>触发单元</a:t>
            </a:r>
            <a:r>
              <a:rPr lang="zh-CN" altLang="zh-CN" sz="1600" dirty="0"/>
              <a:t>到EMTF的完整</a:t>
            </a:r>
            <a:r>
              <a:rPr lang="zh-CN" altLang="en-US" sz="1600" dirty="0"/>
              <a:t>模拟</a:t>
            </a:r>
            <a:r>
              <a:rPr lang="zh-CN" altLang="zh-CN" sz="1600" dirty="0"/>
              <a:t>软件链</a:t>
            </a:r>
            <a:r>
              <a:rPr lang="zh-CN" altLang="en-US" sz="1600" dirty="0"/>
              <a:t>，研究</a:t>
            </a:r>
            <a:r>
              <a:rPr lang="en-US" altLang="zh-CN" sz="1600" dirty="0"/>
              <a:t>RPC/</a:t>
            </a:r>
            <a:r>
              <a:rPr lang="en-US" altLang="zh-CN" sz="1600" dirty="0" err="1"/>
              <a:t>iRPC</a:t>
            </a:r>
            <a:r>
              <a:rPr lang="zh-CN" altLang="en-US" sz="1600" dirty="0"/>
              <a:t>的</a:t>
            </a:r>
            <a:r>
              <a:rPr lang="en-US" altLang="zh-CN" sz="1600" dirty="0"/>
              <a:t>TP</a:t>
            </a:r>
            <a:r>
              <a:rPr lang="zh-CN" altLang="en-US" sz="1600" dirty="0"/>
              <a:t>信息对</a:t>
            </a:r>
            <a:r>
              <a:rPr lang="en-US" altLang="zh-CN" sz="1600" dirty="0"/>
              <a:t>EMTF</a:t>
            </a:r>
            <a:r>
              <a:rPr lang="zh-CN" altLang="en-US" sz="1600" dirty="0"/>
              <a:t>寻迹触发的作用</a:t>
            </a:r>
            <a:endParaRPr lang="en-US" altLang="zh-CN" sz="1600" dirty="0"/>
          </a:p>
          <a:p>
            <a:pPr>
              <a:lnSpc>
                <a:spcPct val="100000"/>
              </a:lnSpc>
            </a:pPr>
            <a:endParaRPr lang="en-US" altLang="zh-CN" sz="1600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开发</a:t>
            </a:r>
            <a:r>
              <a:rPr lang="en-US" altLang="zh-CN" sz="1600" dirty="0"/>
              <a:t>RPC Backend</a:t>
            </a:r>
            <a:r>
              <a:rPr lang="zh-CN" altLang="en-US" sz="1600" dirty="0"/>
              <a:t>慢控远程烧录功能</a:t>
            </a:r>
            <a:endParaRPr lang="en-US" altLang="zh-CN" sz="1600" dirty="0"/>
          </a:p>
          <a:p>
            <a:pPr>
              <a:lnSpc>
                <a:spcPct val="100000"/>
              </a:lnSpc>
            </a:pPr>
            <a:endParaRPr lang="en-US" altLang="zh-CN" sz="1600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zh-CN" sz="1600" dirty="0"/>
              <a:t>将RPC慢控制模块逐步接入EMP/Serenity框架</a:t>
            </a:r>
            <a:endParaRPr lang="en-US" altLang="zh-CN" sz="1600" dirty="0"/>
          </a:p>
          <a:p>
            <a:pPr>
              <a:lnSpc>
                <a:spcPct val="100000"/>
              </a:lnSpc>
            </a:pPr>
            <a:endParaRPr lang="en-US" altLang="zh-CN" sz="16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zh-CN" sz="1600" dirty="0"/>
              <a:t>完成EMP/IPbus基础工程的FPGA—上位机通信验证</a:t>
            </a:r>
            <a:endParaRPr lang="en-US" altLang="zh-CN" sz="1600" dirty="0"/>
          </a:p>
          <a:p>
            <a:pPr>
              <a:lnSpc>
                <a:spcPct val="100000"/>
              </a:lnSpc>
            </a:pPr>
            <a:endParaRPr lang="en-US" altLang="zh-CN" sz="16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55594" y="1110889"/>
            <a:ext cx="508800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本季度</a:t>
            </a:r>
            <a:r>
              <a:rPr lang="zh-CN" altLang="en-US" sz="2400" b="1" dirty="0"/>
              <a:t>工作总结</a:t>
            </a:r>
            <a:endParaRPr lang="en-US" altLang="zh-CN" sz="1600" dirty="0"/>
          </a:p>
          <a:p>
            <a:pPr>
              <a:lnSpc>
                <a:spcPct val="100000"/>
              </a:lnSpc>
            </a:pPr>
            <a:r>
              <a:rPr lang="en-US" altLang="zh-CN" sz="1600" dirty="0"/>
              <a:t>✔CMSSW-</a:t>
            </a:r>
            <a:r>
              <a:rPr lang="zh-CN" altLang="en-US" sz="1600" dirty="0"/>
              <a:t>开发完善</a:t>
            </a:r>
            <a:r>
              <a:rPr lang="en-US" altLang="zh-CN" sz="1600" dirty="0"/>
              <a:t>RPC/</a:t>
            </a:r>
            <a:r>
              <a:rPr lang="en-US" altLang="zh-CN" sz="1600" dirty="0" err="1"/>
              <a:t>iRPC</a:t>
            </a:r>
            <a:r>
              <a:rPr lang="zh-CN" altLang="en-US" sz="1600" dirty="0"/>
              <a:t>数字化与重建过程</a:t>
            </a:r>
            <a:endParaRPr lang="en-US" altLang="zh-CN" sz="1600" dirty="0"/>
          </a:p>
          <a:p>
            <a:pPr>
              <a:lnSpc>
                <a:spcPct val="100000"/>
              </a:lnSpc>
            </a:pPr>
            <a:endParaRPr lang="en-US" altLang="zh-CN" sz="1600" dirty="0"/>
          </a:p>
          <a:p>
            <a:r>
              <a:rPr lang="en-US" altLang="zh-CN" sz="1600" dirty="0"/>
              <a:t>✔CMSSW-</a:t>
            </a:r>
            <a:r>
              <a:rPr lang="en-US" altLang="zh-CN" sz="1600" dirty="0">
                <a:cs typeface="Times New Roman" panose="02020603050405020304" pitchFamily="18" charset="0"/>
              </a:rPr>
              <a:t>HSCP</a:t>
            </a:r>
            <a:r>
              <a:rPr lang="zh-CN" altLang="en-US" sz="1600" dirty="0">
                <a:cs typeface="Times New Roman" panose="02020603050405020304" pitchFamily="18" charset="0"/>
              </a:rPr>
              <a:t>粒子蒙卡模拟</a:t>
            </a:r>
            <a:endParaRPr lang="en-US" altLang="zh-CN" sz="1600" dirty="0"/>
          </a:p>
          <a:p>
            <a:pPr>
              <a:lnSpc>
                <a:spcPct val="100000"/>
              </a:lnSpc>
            </a:pPr>
            <a:endParaRPr lang="en-US" altLang="zh-CN" sz="1600" dirty="0"/>
          </a:p>
          <a:p>
            <a:pPr>
              <a:lnSpc>
                <a:spcPct val="100000"/>
              </a:lnSpc>
            </a:pPr>
            <a:r>
              <a:rPr lang="en-US" altLang="zh-CN" sz="1600" dirty="0"/>
              <a:t>✔ 904 lab cosmic ray </a:t>
            </a:r>
            <a:r>
              <a:rPr lang="zh-CN" altLang="en-US" sz="1600" dirty="0"/>
              <a:t>望远镜法</a:t>
            </a:r>
            <a:r>
              <a:rPr lang="en-US" altLang="zh-CN" sz="1600" dirty="0" err="1"/>
              <a:t>iRPC</a:t>
            </a:r>
            <a:r>
              <a:rPr lang="zh-CN" altLang="en-US" sz="1600" dirty="0"/>
              <a:t>探测器数据分析</a:t>
            </a:r>
            <a:endParaRPr lang="en-US" altLang="zh-CN" sz="1600" dirty="0"/>
          </a:p>
          <a:p>
            <a:pPr>
              <a:lnSpc>
                <a:spcPct val="100000"/>
              </a:lnSpc>
            </a:pPr>
            <a:endParaRPr lang="en-US" altLang="zh-CN" sz="1600" dirty="0"/>
          </a:p>
          <a:p>
            <a:pPr>
              <a:lnSpc>
                <a:spcPct val="100000"/>
              </a:lnSpc>
            </a:pPr>
            <a:r>
              <a:rPr lang="en-US" altLang="zh-CN" sz="1600" dirty="0"/>
              <a:t>✔</a:t>
            </a:r>
            <a:r>
              <a:rPr lang="zh-CN" altLang="en-US" sz="1600" dirty="0"/>
              <a:t>开发整理</a:t>
            </a:r>
            <a:r>
              <a:rPr lang="zh-CN" altLang="zh-CN" sz="1600" dirty="0"/>
              <a:t>可</a:t>
            </a:r>
            <a:r>
              <a:rPr lang="zh-CN" altLang="en-US" sz="1600" dirty="0"/>
              <a:t>复现使用</a:t>
            </a:r>
            <a:r>
              <a:rPr lang="zh-CN" altLang="zh-CN" sz="1600" dirty="0"/>
              <a:t>的iRPC数据分析软件包</a:t>
            </a:r>
            <a:endParaRPr lang="en-US" altLang="zh-CN" sz="1600" dirty="0"/>
          </a:p>
          <a:p>
            <a:pPr>
              <a:lnSpc>
                <a:spcPct val="100000"/>
              </a:lnSpc>
            </a:pPr>
            <a:endParaRPr lang="en-US" altLang="zh-CN" sz="1600" dirty="0"/>
          </a:p>
          <a:p>
            <a:pPr>
              <a:lnSpc>
                <a:spcPct val="100000"/>
              </a:lnSpc>
            </a:pPr>
            <a:r>
              <a:rPr lang="en-US" altLang="zh-CN" sz="1600" dirty="0"/>
              <a:t>✔ </a:t>
            </a:r>
            <a:r>
              <a:rPr lang="zh-CN" altLang="en-US" sz="1600" dirty="0"/>
              <a:t>基于</a:t>
            </a:r>
            <a:r>
              <a:rPr lang="en-US" altLang="zh-CN" sz="1600" dirty="0"/>
              <a:t>ATCA</a:t>
            </a:r>
            <a:r>
              <a:rPr lang="zh-CN" altLang="en-US" sz="1600" dirty="0"/>
              <a:t>平台的</a:t>
            </a:r>
            <a:r>
              <a:rPr lang="en-US" altLang="zh-CN" sz="1600" dirty="0" err="1"/>
              <a:t>lpGBT</a:t>
            </a:r>
            <a:r>
              <a:rPr lang="zh-CN" altLang="en-US" sz="1600" dirty="0"/>
              <a:t>固件工程重构与验证</a:t>
            </a:r>
            <a:endParaRPr lang="en-US" altLang="zh-CN" sz="1600" dirty="0"/>
          </a:p>
          <a:p>
            <a:pPr>
              <a:lnSpc>
                <a:spcPct val="100000"/>
              </a:lnSpc>
            </a:pPr>
            <a:endParaRPr lang="en-US" altLang="zh-CN" sz="1600" dirty="0"/>
          </a:p>
          <a:p>
            <a:pPr>
              <a:lnSpc>
                <a:spcPct val="100000"/>
              </a:lnSpc>
            </a:pPr>
            <a:r>
              <a:rPr lang="en-US" altLang="zh-CN" sz="1600" dirty="0"/>
              <a:t>✔ </a:t>
            </a:r>
            <a:r>
              <a:rPr lang="zh-CN" altLang="zh-CN" sz="1600" dirty="0"/>
              <a:t>搭建EMP/IPbus固件开发框架和基础验证工程</a:t>
            </a:r>
            <a:endParaRPr lang="en-US" altLang="zh-CN" sz="1600" dirty="0"/>
          </a:p>
          <a:p>
            <a:endParaRPr lang="en-US" altLang="zh-CN" sz="1600" dirty="0"/>
          </a:p>
          <a:p>
            <a:pPr>
              <a:lnSpc>
                <a:spcPct val="100000"/>
              </a:lnSpc>
            </a:pPr>
            <a:r>
              <a:rPr lang="en-US" altLang="zh-CN" sz="1600" dirty="0"/>
              <a:t>✔</a:t>
            </a:r>
            <a:r>
              <a:rPr lang="zh-CN" altLang="zh-CN" sz="1600" dirty="0"/>
              <a:t>参与BESIII MFT批量生产板卡测试</a:t>
            </a:r>
            <a:r>
              <a:rPr lang="en-US" altLang="zh-CN" sz="1600" dirty="0"/>
              <a:t>——</a:t>
            </a:r>
            <a:r>
              <a:rPr lang="zh-CN" altLang="zh-CN" sz="1600" dirty="0"/>
              <a:t>阻抗、时钟及相关基本性能检查</a:t>
            </a:r>
            <a:endParaRPr lang="en-US" altLang="zh-CN" sz="1600" dirty="0"/>
          </a:p>
          <a:p>
            <a:pPr>
              <a:lnSpc>
                <a:spcPct val="100000"/>
              </a:lnSpc>
            </a:pPr>
            <a:endParaRPr lang="en-US" altLang="zh-CN" sz="1600" dirty="0"/>
          </a:p>
          <a:p>
            <a:r>
              <a:rPr lang="en-US" altLang="zh-CN" sz="1600" dirty="0"/>
              <a:t>✔</a:t>
            </a:r>
            <a:r>
              <a:rPr lang="zh-CN" altLang="en-US" sz="1600" dirty="0"/>
              <a:t>将相关结果整理为</a:t>
            </a:r>
            <a:r>
              <a:rPr lang="en-US" altLang="zh-CN" sz="1600" dirty="0"/>
              <a:t>RPC2026</a:t>
            </a:r>
            <a:r>
              <a:rPr lang="zh-CN" altLang="en-US" sz="1600" dirty="0"/>
              <a:t>会议</a:t>
            </a:r>
            <a:r>
              <a:rPr lang="zh-CN" altLang="zh-CN" sz="1600" dirty="0"/>
              <a:t>报告</a:t>
            </a:r>
            <a:r>
              <a:rPr lang="zh-CN" altLang="en-US" sz="1600" dirty="0"/>
              <a:t>，进行</a:t>
            </a:r>
            <a:r>
              <a:rPr lang="zh-CN" altLang="zh-CN" sz="1600" dirty="0"/>
              <a:t>CMS内部图表审核</a:t>
            </a:r>
            <a:endParaRPr lang="zh-CN" altLang="en-US" sz="1600" dirty="0"/>
          </a:p>
        </p:txBody>
      </p:sp>
      <p:sp>
        <p:nvSpPr>
          <p:cNvPr id="8" name="箭头: 右 7"/>
          <p:cNvSpPr/>
          <p:nvPr/>
        </p:nvSpPr>
        <p:spPr>
          <a:xfrm>
            <a:off x="5943600" y="3329712"/>
            <a:ext cx="421341" cy="39444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612742" y="5641835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感谢各位老师和同学！</a:t>
            </a:r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10</a:t>
            </a:fld>
            <a:endParaRPr lang="zh-CN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E13B6-A0EE-4BF7-F357-74C58C08F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1024A7B-6E55-B39E-17DA-59D7C9769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C767B5F-EB26-40E0-8141-69A23B66726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2DF6850-EB11-0D81-D2D9-62173A343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2DADC89-9AF2-6346-A65F-E7615BBF7F9B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2026/8/27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90A839C-1AFF-1856-FA7A-A30E0B34E9ED}"/>
              </a:ext>
            </a:extLst>
          </p:cNvPr>
          <p:cNvSpPr txBox="1"/>
          <p:nvPr/>
        </p:nvSpPr>
        <p:spPr>
          <a:xfrm>
            <a:off x="1052569" y="347176"/>
            <a:ext cx="7200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/>
              <a:t>Hit map along with selection process</a:t>
            </a:r>
            <a:endParaRPr lang="zh-CN" altLang="en-US" sz="2800" b="1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8AC6D5E-E06C-89C3-B17A-13BFCD734CDE}"/>
              </a:ext>
            </a:extLst>
          </p:cNvPr>
          <p:cNvSpPr txBox="1"/>
          <p:nvPr/>
        </p:nvSpPr>
        <p:spPr>
          <a:xfrm>
            <a:off x="1545850" y="5465834"/>
            <a:ext cx="9330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/>
              <a:t>Raw hits </a:t>
            </a:r>
            <a:endParaRPr lang="zh-CN" altLang="en-US" sz="1400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528C9CC-01E0-2569-409D-15CD9A47D3D4}"/>
              </a:ext>
            </a:extLst>
          </p:cNvPr>
          <p:cNvSpPr txBox="1"/>
          <p:nvPr/>
        </p:nvSpPr>
        <p:spPr>
          <a:xfrm>
            <a:off x="4571222" y="5465834"/>
            <a:ext cx="20773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/>
              <a:t>After hit</a:t>
            </a:r>
            <a:r>
              <a:rPr lang="zh-CN" altLang="en-US" sz="1400" dirty="0"/>
              <a:t> </a:t>
            </a:r>
            <a:r>
              <a:rPr lang="en-US" altLang="zh-CN" sz="1400" dirty="0"/>
              <a:t>preselection </a:t>
            </a:r>
            <a:endParaRPr lang="zh-CN" altLang="en-US" sz="14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6C950E9-3D15-318E-35E4-A076B6EEC8F8}"/>
              </a:ext>
            </a:extLst>
          </p:cNvPr>
          <p:cNvSpPr txBox="1"/>
          <p:nvPr/>
        </p:nvSpPr>
        <p:spPr>
          <a:xfrm>
            <a:off x="8419878" y="5523182"/>
            <a:ext cx="20244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/>
              <a:t>Good tracks candidates </a:t>
            </a:r>
            <a:endParaRPr lang="zh-CN" altLang="en-US" sz="1400" dirty="0"/>
          </a:p>
        </p:txBody>
      </p:sp>
      <p:sp>
        <p:nvSpPr>
          <p:cNvPr id="19" name="箭头: 右 18">
            <a:extLst>
              <a:ext uri="{FF2B5EF4-FFF2-40B4-BE49-F238E27FC236}">
                <a16:creationId xmlns:a16="http://schemas.microsoft.com/office/drawing/2014/main" id="{0D89E484-042D-FC9C-40BE-E3383F7938F3}"/>
              </a:ext>
            </a:extLst>
          </p:cNvPr>
          <p:cNvSpPr/>
          <p:nvPr/>
        </p:nvSpPr>
        <p:spPr>
          <a:xfrm>
            <a:off x="3257398" y="5437161"/>
            <a:ext cx="863600" cy="365125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箭头: 右 20">
            <a:extLst>
              <a:ext uri="{FF2B5EF4-FFF2-40B4-BE49-F238E27FC236}">
                <a16:creationId xmlns:a16="http://schemas.microsoft.com/office/drawing/2014/main" id="{A488DEF0-AA30-D32A-62A5-E0F703A6705E}"/>
              </a:ext>
            </a:extLst>
          </p:cNvPr>
          <p:cNvSpPr/>
          <p:nvPr/>
        </p:nvSpPr>
        <p:spPr>
          <a:xfrm>
            <a:off x="6818135" y="5465834"/>
            <a:ext cx="863600" cy="365125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页脚占位符 3">
            <a:extLst>
              <a:ext uri="{FF2B5EF4-FFF2-40B4-BE49-F238E27FC236}">
                <a16:creationId xmlns:a16="http://schemas.microsoft.com/office/drawing/2014/main" id="{14766E0A-FBCB-A163-F6C8-91EB5C352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RPC 2026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6" name="图形 5">
            <a:extLst>
              <a:ext uri="{FF2B5EF4-FFF2-40B4-BE49-F238E27FC236}">
                <a16:creationId xmlns:a16="http://schemas.microsoft.com/office/drawing/2014/main" id="{BF65CD2B-4188-BEA4-3EF1-4BFE294FAA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272" y="924897"/>
            <a:ext cx="4082294" cy="4512264"/>
          </a:xfrm>
          <a:prstGeom prst="rect">
            <a:avLst/>
          </a:prstGeom>
        </p:spPr>
      </p:pic>
      <p:pic>
        <p:nvPicPr>
          <p:cNvPr id="11" name="图形 10">
            <a:extLst>
              <a:ext uri="{FF2B5EF4-FFF2-40B4-BE49-F238E27FC236}">
                <a16:creationId xmlns:a16="http://schemas.microsoft.com/office/drawing/2014/main" id="{C0B9466F-C8F7-AF64-71B6-88EEA1E8F1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0269" y="1055714"/>
            <a:ext cx="3927602" cy="4341278"/>
          </a:xfrm>
          <a:prstGeom prst="rect">
            <a:avLst/>
          </a:prstGeom>
        </p:spPr>
      </p:pic>
      <p:pic>
        <p:nvPicPr>
          <p:cNvPr id="13" name="图形 12">
            <a:extLst>
              <a:ext uri="{FF2B5EF4-FFF2-40B4-BE49-F238E27FC236}">
                <a16:creationId xmlns:a16="http://schemas.microsoft.com/office/drawing/2014/main" id="{88E6D9D6-9B2A-A85E-B5C7-48613D0CCA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51574" y="1106904"/>
            <a:ext cx="3769873" cy="416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3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3EF27-153B-15B3-5786-B9D990A63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8C5BC8C-EF1D-496E-1188-50FF071F1FD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2DD23107-4986-8758-3A93-3D74F35908CC}" type="slidenum">
              <a:rPr sz="1200" b="0" i="0" u="none" cap="none">
                <a:ln>
                  <a:noFill/>
                </a:ln>
                <a:solidFill>
                  <a:prstClr val="black">
                    <a:tint val="75000"/>
                  </a:prstClr>
                </a:solidFill>
                <a:latin typeface="Calibri"/>
                <a:ea typeface="Calibri"/>
                <a:cs typeface="Calibri"/>
              </a:rPr>
              <a:t>12</a:t>
            </a:fld>
            <a:endParaRPr sz="1200" b="0" i="0" u="none" cap="none">
              <a:ln>
                <a:noFill/>
              </a:ln>
              <a:solidFill>
                <a:prstClr val="black">
                  <a:tint val="75000"/>
                </a:prst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7520540-B2F8-6E5F-B16B-82983A35D0D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F2DADC89-9AF2-6346-A65F-E7615BBF7F9B}" type="datetime1">
              <a:rPr lang="zh-CN" altLang="en-US" sz="1200" b="0" i="0" u="none" cap="none">
                <a:ln>
                  <a:noFill/>
                </a:ln>
                <a:solidFill>
                  <a:prstClr val="black">
                    <a:tint val="75000"/>
                  </a:prstClr>
                </a:solidFill>
                <a:latin typeface="Calibri"/>
                <a:ea typeface="Calibri"/>
                <a:cs typeface="Calibri"/>
              </a:rPr>
              <a:t>2026/8/27</a:t>
            </a:fld>
            <a:endParaRPr sz="1200" b="0" i="0" u="none" cap="none">
              <a:ln>
                <a:noFill/>
              </a:ln>
              <a:solidFill>
                <a:prstClr val="black">
                  <a:tint val="75000"/>
                </a:prst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A6F56E1-BA61-8B08-98E9-7C391A65E711}"/>
              </a:ext>
            </a:extLst>
          </p:cNvPr>
          <p:cNvSpPr>
            <a:spLocks noGrp="1"/>
          </p:cNvSpPr>
          <p:nvPr/>
        </p:nvSpPr>
        <p:spPr>
          <a:xfrm>
            <a:off x="1052569" y="347176"/>
            <a:ext cx="93063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CMSSW </a:t>
            </a:r>
            <a:r>
              <a:rPr lang="en-US" sz="2800" b="1" dirty="0" err="1"/>
              <a:t>iRPC</a:t>
            </a:r>
            <a:r>
              <a:rPr lang="en-US" sz="2800" b="1" dirty="0"/>
              <a:t> </a:t>
            </a:r>
            <a:r>
              <a:rPr lang="en-US" sz="2800" b="1" dirty="0" err="1"/>
              <a:t>digi</a:t>
            </a:r>
            <a:r>
              <a:rPr lang="en-US" sz="2800" b="1" dirty="0"/>
              <a:t> process </a:t>
            </a:r>
            <a:r>
              <a:rPr lang="en-US" altLang="zh-CN" sz="2800" b="1" dirty="0"/>
              <a:t>specific introduction</a:t>
            </a:r>
            <a:endParaRPr lang="en-US" sz="2800" b="1" dirty="0"/>
          </a:p>
        </p:txBody>
      </p:sp>
      <p:sp>
        <p:nvSpPr>
          <p:cNvPr id="9" name="页脚占位符 3">
            <a:extLst>
              <a:ext uri="{FF2B5EF4-FFF2-40B4-BE49-F238E27FC236}">
                <a16:creationId xmlns:a16="http://schemas.microsoft.com/office/drawing/2014/main" id="{568E104C-66FD-3D51-5F4B-E7F896E874BC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200" b="0" i="0" u="none" cap="none">
                <a:ln>
                  <a:noFill/>
                </a:ln>
                <a:solidFill>
                  <a:prstClr val="black">
                    <a:tint val="75000"/>
                  </a:prstClr>
                </a:solidFill>
                <a:latin typeface="Calibri"/>
                <a:ea typeface="Calibri"/>
                <a:cs typeface="Calibri"/>
              </a:rPr>
              <a:t>CMS China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0AB6E85-8AD3-87FF-9ED5-B0BEC889DBC9}"/>
              </a:ext>
            </a:extLst>
          </p:cNvPr>
          <p:cNvSpPr txBox="1"/>
          <p:nvPr/>
        </p:nvSpPr>
        <p:spPr>
          <a:xfrm>
            <a:off x="455055" y="1346335"/>
            <a:ext cx="3126346" cy="1582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spcBef>
                <a:spcPts val="1650"/>
              </a:spcBef>
              <a:spcAft>
                <a:spcPts val="750"/>
              </a:spcAft>
              <a:buNone/>
            </a:pPr>
            <a:r>
              <a:rPr lang="zh-CN" altLang="zh-CN" sz="1200" b="1" i="0" dirty="0">
                <a:solidFill>
                  <a:srgbClr val="1A1A1A"/>
                </a:solidFill>
                <a:effectLst/>
                <a:latin typeface="-apple-system"/>
              </a:rPr>
              <a:t>Simulation setup</a:t>
            </a:r>
          </a:p>
          <a:p>
            <a:pPr marL="0" marR="0" indent="0" algn="l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zh-CN" altLang="zh-CN" sz="1013" b="1" i="0" spc="-5" dirty="0">
                <a:solidFill>
                  <a:srgbClr val="1A1A1A"/>
                </a:solidFill>
                <a:effectLst/>
                <a:latin typeface="-apple-system"/>
              </a:rPr>
              <a:t>CMSSW:</a:t>
            </a:r>
            <a:r>
              <a:rPr lang="zh-CN" altLang="zh-CN" sz="1013" b="0" i="0" spc="-5" dirty="0">
                <a:solidFill>
                  <a:srgbClr val="1A1A1A"/>
                </a:solidFill>
                <a:effectLst/>
                <a:latin typeface="-apple-system"/>
              </a:rPr>
              <a:t> </a:t>
            </a:r>
            <a:r>
              <a:rPr lang="zh-CN" altLang="zh-CN" sz="1013" b="0" i="0" spc="-5" dirty="0">
                <a:solidFill>
                  <a:srgbClr val="1A1A1A"/>
                </a:solidFill>
                <a:effectLst/>
                <a:latin typeface="Cascadia Code" panose="020B0609020000020004" pitchFamily="49" charset="0"/>
              </a:rPr>
              <a:t>CMSSW_14_1_0_pre3</a:t>
            </a:r>
            <a:endParaRPr lang="en-US" altLang="zh-CN" sz="1013" b="0" i="0" spc="-5" dirty="0">
              <a:solidFill>
                <a:srgbClr val="1A1A1A"/>
              </a:solidFill>
              <a:effectLst/>
              <a:latin typeface="Cascadia Code" panose="020B0609020000020004" pitchFamily="49" charset="0"/>
            </a:endParaRPr>
          </a:p>
          <a:p>
            <a:pPr marL="0" marR="0" indent="0" algn="l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altLang="zh-CN" sz="1013" b="0" i="0" spc="-5" dirty="0">
                <a:solidFill>
                  <a:srgbClr val="1A1A1A"/>
                </a:solidFill>
                <a:effectLst/>
                <a:latin typeface="Cascadia Code" panose="020B0609020000020004" pitchFamily="49" charset="0"/>
              </a:rPr>
              <a:t>Use private </a:t>
            </a:r>
            <a:r>
              <a:rPr lang="en-US" altLang="zh-CN" sz="1013" b="0" i="0" spc="-5" dirty="0" err="1">
                <a:solidFill>
                  <a:srgbClr val="1A1A1A"/>
                </a:solidFill>
                <a:effectLst/>
                <a:latin typeface="Cascadia Code" panose="020B0609020000020004" pitchFamily="49" charset="0"/>
              </a:rPr>
              <a:t>SimMuon</a:t>
            </a:r>
            <a:r>
              <a:rPr lang="en-US" altLang="zh-CN" sz="1013" b="0" i="0" spc="-5" dirty="0">
                <a:solidFill>
                  <a:srgbClr val="1A1A1A"/>
                </a:solidFill>
                <a:effectLst/>
                <a:latin typeface="Cascadia Code" panose="020B0609020000020004" pitchFamily="49" charset="0"/>
              </a:rPr>
              <a:t>/</a:t>
            </a:r>
            <a:r>
              <a:rPr lang="en-US" altLang="zh-CN" sz="1013" b="0" i="0" spc="-5" dirty="0" err="1">
                <a:solidFill>
                  <a:srgbClr val="1A1A1A"/>
                </a:solidFill>
                <a:effectLst/>
                <a:latin typeface="Cascadia Code" panose="020B0609020000020004" pitchFamily="49" charset="0"/>
              </a:rPr>
              <a:t>RecolMuon</a:t>
            </a:r>
            <a:r>
              <a:rPr lang="en-US" altLang="zh-CN" sz="1013" b="0" i="0" spc="-5" dirty="0">
                <a:solidFill>
                  <a:srgbClr val="1A1A1A"/>
                </a:solidFill>
                <a:effectLst/>
                <a:latin typeface="Cascadia Code" panose="020B0609020000020004" pitchFamily="49" charset="0"/>
              </a:rPr>
              <a:t>/</a:t>
            </a:r>
            <a:r>
              <a:rPr lang="en-US" altLang="zh-CN" sz="1013" b="0" i="0" spc="-5" dirty="0" err="1">
                <a:solidFill>
                  <a:srgbClr val="1A1A1A"/>
                </a:solidFill>
                <a:effectLst/>
                <a:latin typeface="Cascadia Code" panose="020B0609020000020004" pitchFamily="49" charset="0"/>
              </a:rPr>
              <a:t>EMTFTools</a:t>
            </a:r>
            <a:endParaRPr lang="zh-CN" altLang="zh-CN" sz="1013" b="0" i="0" spc="-5" dirty="0">
              <a:solidFill>
                <a:srgbClr val="1A1A1A"/>
              </a:solidFill>
              <a:effectLst/>
              <a:latin typeface="-apple-system"/>
            </a:endParaRPr>
          </a:p>
          <a:p>
            <a:pPr marL="0" marR="0" indent="0" algn="l">
              <a:spcBef>
                <a:spcPts val="3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zh-CN" altLang="zh-CN" sz="1013" b="1" i="0" spc="-5" dirty="0">
                <a:solidFill>
                  <a:srgbClr val="1A1A1A"/>
                </a:solidFill>
                <a:effectLst/>
                <a:latin typeface="-apple-system"/>
              </a:rPr>
              <a:t>Architecture:</a:t>
            </a:r>
            <a:r>
              <a:rPr lang="zh-CN" altLang="zh-CN" sz="1013" b="0" i="0" spc="-5" dirty="0">
                <a:solidFill>
                  <a:srgbClr val="1A1A1A"/>
                </a:solidFill>
                <a:effectLst/>
                <a:latin typeface="-apple-system"/>
              </a:rPr>
              <a:t> </a:t>
            </a:r>
            <a:r>
              <a:rPr lang="zh-CN" altLang="zh-CN" sz="1013" b="0" i="0" spc="-5" dirty="0">
                <a:solidFill>
                  <a:srgbClr val="1A1A1A"/>
                </a:solidFill>
                <a:effectLst/>
                <a:latin typeface="Cascadia Code" panose="020B0609020000020004" pitchFamily="49" charset="0"/>
              </a:rPr>
              <a:t>el8_amd64_gcc12</a:t>
            </a:r>
            <a:endParaRPr lang="zh-CN" altLang="zh-CN" sz="1013" b="0" i="0" spc="-5" dirty="0">
              <a:solidFill>
                <a:srgbClr val="1A1A1A"/>
              </a:solidFill>
              <a:effectLst/>
              <a:latin typeface="-apple-system"/>
            </a:endParaRPr>
          </a:p>
          <a:p>
            <a:pPr marL="0" marR="0" indent="0" algn="l">
              <a:spcBef>
                <a:spcPts val="3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zh-CN" altLang="zh-CN" sz="1013" b="1" i="0" spc="-5" dirty="0">
                <a:solidFill>
                  <a:srgbClr val="1A1A1A"/>
                </a:solidFill>
                <a:effectLst/>
                <a:latin typeface="-apple-system"/>
              </a:rPr>
              <a:t>Detector configuration:</a:t>
            </a:r>
            <a:r>
              <a:rPr lang="zh-CN" altLang="zh-CN" sz="1013" b="0" i="0" spc="-5" dirty="0">
                <a:solidFill>
                  <a:srgbClr val="1A1A1A"/>
                </a:solidFill>
                <a:effectLst/>
                <a:latin typeface="-apple-system"/>
              </a:rPr>
              <a:t> Phase-2 RPC/iRPC development geometry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44A26662-B0F0-93CE-8F38-11A7ADAF5F8A}"/>
                  </a:ext>
                </a:extLst>
              </p:cNvPr>
              <p:cNvSpPr txBox="1"/>
              <p:nvPr/>
            </p:nvSpPr>
            <p:spPr>
              <a:xfrm>
                <a:off x="3814233" y="1008914"/>
                <a:ext cx="5139267" cy="52365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0" algn="l">
                  <a:spcBef>
                    <a:spcPts val="1650"/>
                  </a:spcBef>
                  <a:spcAft>
                    <a:spcPts val="750"/>
                  </a:spcAft>
                  <a:buNone/>
                </a:pPr>
                <a:r>
                  <a:rPr lang="zh-CN" altLang="zh-CN" sz="1200" b="1" i="0" dirty="0">
                    <a:solidFill>
                      <a:srgbClr val="1A1A1A"/>
                    </a:solidFill>
                    <a:effectLst/>
                    <a:latin typeface="-apple-system"/>
                  </a:rPr>
                  <a:t>iRPC digitization</a:t>
                </a:r>
              </a:p>
              <a:p>
                <a:pPr marL="0" marR="0" indent="0" algn="l">
                  <a:spcAft>
                    <a:spcPts val="900"/>
                  </a:spcAft>
                  <a:buFont typeface="+mj-lt"/>
                  <a:buAutoNum type="arabicPeriod"/>
                </a:pPr>
                <a:r>
                  <a:rPr lang="en-US" altLang="zh-CN" sz="1013" spc="-5" dirty="0">
                    <a:solidFill>
                      <a:srgbClr val="1A1A1A"/>
                    </a:solidFill>
                    <a:latin typeface="-apple-system"/>
                  </a:rPr>
                  <a:t>T</a:t>
                </a:r>
                <a:r>
                  <a:rPr lang="zh-CN" altLang="zh-CN" sz="1013" b="0" i="0" spc="-5" dirty="0">
                    <a:solidFill>
                      <a:srgbClr val="1A1A1A"/>
                    </a:solidFill>
                    <a:effectLst/>
                    <a:latin typeface="-apple-system"/>
                  </a:rPr>
                  <a:t>he original hit is spread over neighboring strips.</a:t>
                </a:r>
              </a:p>
              <a:p>
                <a:pPr marL="0" marR="0" indent="0" algn="l">
                  <a:spcBef>
                    <a:spcPts val="300"/>
                  </a:spcBef>
                  <a:spcAft>
                    <a:spcPts val="900"/>
                  </a:spcAft>
                  <a:buFont typeface="+mj-lt"/>
                  <a:buAutoNum type="arabicPeriod"/>
                </a:pPr>
                <a:r>
                  <a:rPr lang="zh-CN" altLang="zh-CN" sz="1013" b="0" i="0" spc="-5" dirty="0">
                    <a:solidFill>
                      <a:srgbClr val="1A1A1A"/>
                    </a:solidFill>
                    <a:effectLst/>
                    <a:latin typeface="-apple-system"/>
                  </a:rPr>
                  <a:t>The Geant4 arrival time is converted into a prompt-reference-subtracted delay.</a:t>
                </a:r>
              </a:p>
              <a:p>
                <a:pPr marL="0" marR="0" indent="0" algn="l">
                  <a:spcBef>
                    <a:spcPts val="300"/>
                  </a:spcBef>
                  <a:spcAft>
                    <a:spcPts val="900"/>
                  </a:spcAft>
                  <a:buFont typeface="+mj-lt"/>
                  <a:buAutoNum type="arabicPeriod"/>
                </a:pPr>
                <a:r>
                  <a:rPr lang="zh-CN" altLang="zh-CN" sz="1013" b="0" i="0" spc="-5" dirty="0">
                    <a:solidFill>
                      <a:srgbClr val="1A1A1A"/>
                    </a:solidFill>
                    <a:effectLst/>
                    <a:latin typeface="-apple-system"/>
                  </a:rPr>
                  <a:t>A common intrinsic timing fluctuation is applied: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CN" sz="1200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 i="0">
                              <a:latin typeface="Cambria Math" panose="02040503050406030204" pitchFamily="18" charset="0"/>
                            </a:rPr>
                            <m:t>G</m:t>
                          </m:r>
                          <m:r>
                            <a:rPr lang="en-US" altLang="zh-CN" sz="120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1200" i="1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 i="0">
                              <a:latin typeface="Cambria Math" panose="02040503050406030204" pitchFamily="18" charset="0"/>
                            </a:rPr>
                            <m:t>intrinsic</m:t>
                          </m:r>
                        </m:sub>
                      </m:sSub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zh-CN" altLang="en-US" sz="1200" i="1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 i="0">
                              <a:latin typeface="Cambria Math" panose="02040503050406030204" pitchFamily="18" charset="0"/>
                            </a:rPr>
                            <m:t>intrinsic</m:t>
                          </m:r>
                        </m:sub>
                      </m:sSub>
                      <m:r>
                        <a:rPr lang="zh-CN" altLang="en-US" sz="1200" i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zh-CN" altLang="en-US" sz="1200" i="0">
                          <a:latin typeface="Cambria Math" panose="02040503050406030204" pitchFamily="18" charset="0"/>
                        </a:rPr>
                        <m:t>𝒩</m:t>
                      </m:r>
                      <m:d>
                        <m:dPr>
                          <m:sepChr m:val=","/>
                          <m:ctrlPr>
                            <a:rPr lang="en-US" altLang="zh-CN" sz="1200" i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200" i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e>
                          <m:r>
                            <a:rPr lang="en-US" altLang="zh-CN" sz="1200" i="0">
                              <a:latin typeface="Cambria Math" panose="02040503050406030204" pitchFamily="18" charset="0"/>
                            </a:rPr>
                            <m:t>500</m:t>
                          </m:r>
                          <m:r>
                            <m:rPr>
                              <m:nor/>
                            </m:rPr>
                            <a:rPr lang="zh-CN" altLang="en-US" sz="1200" b="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1200" b="0" i="0">
                              <a:latin typeface="Cambria Math" panose="02040503050406030204" pitchFamily="18" charset="0"/>
                            </a:rPr>
                            <m:t>ps</m:t>
                          </m:r>
                        </m:e>
                      </m:d>
                      <m:r>
                        <a:rPr lang="en-US" altLang="zh-CN" sz="1200" b="0" i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1200" b="0" dirty="0"/>
              </a:p>
              <a:p>
                <a:pPr marL="0" marR="0" indent="0" algn="l">
                  <a:spcAft>
                    <a:spcPts val="900"/>
                  </a:spcAft>
                  <a:buFont typeface="+mj-lt"/>
                  <a:buAutoNum type="arabicPeriod" startAt="4"/>
                </a:pPr>
                <a:r>
                  <a:rPr lang="zh-CN" altLang="zh-CN" sz="1013" b="0" i="0" spc="-5" dirty="0">
                    <a:solidFill>
                      <a:srgbClr val="1A1A1A"/>
                    </a:solidFill>
                    <a:effectLst/>
                    <a:latin typeface="-apple-system"/>
                  </a:rPr>
                  <a:t>The along-strip position is smeared: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 i="0">
                              <a:latin typeface="Cambria Math" panose="02040503050406030204" pitchFamily="18" charset="0"/>
                            </a:rPr>
                            <m:t>smear</m:t>
                          </m:r>
                        </m:sub>
                      </m:sSub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 i="0">
                              <a:latin typeface="Cambria Math" panose="02040503050406030204" pitchFamily="18" charset="0"/>
                            </a:rPr>
                            <m:t>SimHit</m:t>
                          </m:r>
                        </m:sub>
                      </m:sSub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12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zh-CN" altLang="en-US" sz="1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1200" dirty="0"/>
              </a:p>
              <a:p>
                <a:pPr marL="0" marR="0" indent="0" algn="l">
                  <a:spcAft>
                    <a:spcPts val="900"/>
                  </a:spcAft>
                  <a:buFont typeface="+mj-lt"/>
                  <a:buAutoNum type="arabicPeriod" startAt="5"/>
                </a:pPr>
                <a:r>
                  <a:rPr lang="zh-CN" altLang="zh-CN" sz="1013" b="0" i="0" spc="-5" dirty="0">
                    <a:solidFill>
                      <a:srgbClr val="1A1A1A"/>
                    </a:solidFill>
                    <a:effectLst/>
                    <a:latin typeface="-apple-system"/>
                  </a:rPr>
                  <a:t>The smeared </a:t>
                </a:r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zh-CN" altLang="zh-CN" sz="1013" b="0" i="0" spc="-5" dirty="0">
                    <a:solidFill>
                      <a:srgbClr val="1A1A1A"/>
                    </a:solidFill>
                    <a:effectLst/>
                    <a:latin typeface="-apple-system"/>
                  </a:rPr>
                  <a:t> is used to generate double-ended times: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 i="0">
                              <a:latin typeface="Cambria Math" panose="02040503050406030204" pitchFamily="18" charset="0"/>
                            </a:rPr>
                            <m:t>LR</m:t>
                          </m:r>
                        </m:sub>
                      </m:sSub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CN" sz="1200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altLang="zh-CN" sz="1200" i="0">
                              <a:latin typeface="Cambria Math" panose="02040503050406030204" pitchFamily="18" charset="0"/>
                            </a:rPr>
                            <m:t>/2+</m:t>
                          </m:r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 i="0">
                                  <a:latin typeface="Cambria Math" panose="02040503050406030204" pitchFamily="18" charset="0"/>
                                </a:rPr>
                                <m:t>smear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 i="0">
                                  <a:latin typeface="Cambria Math" panose="02040503050406030204" pitchFamily="18" charset="0"/>
                                </a:rPr>
                                <m:t>signal</m:t>
                              </m:r>
                            </m:sub>
                          </m:sSub>
                        </m:den>
                      </m:f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1200" i="1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 i="0">
                              <a:latin typeface="Cambria Math" panose="02040503050406030204" pitchFamily="18" charset="0"/>
                            </a:rPr>
                            <m:t>LR</m:t>
                          </m:r>
                        </m:sub>
                      </m:sSub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CN" sz="1200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 i="0">
                              <a:latin typeface="Cambria Math" panose="02040503050406030204" pitchFamily="18" charset="0"/>
                            </a:rPr>
                            <m:t>HR</m:t>
                          </m:r>
                        </m:sub>
                      </m:sSub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CN" sz="1200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altLang="zh-CN" sz="1200" i="0">
                              <a:latin typeface="Cambria Math" panose="02040503050406030204" pitchFamily="18" charset="0"/>
                            </a:rPr>
                            <m:t>/2−</m:t>
                          </m:r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 i="0">
                                  <a:latin typeface="Cambria Math" panose="02040503050406030204" pitchFamily="18" charset="0"/>
                                </a:rPr>
                                <m:t>smear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 i="0">
                                  <a:latin typeface="Cambria Math" panose="02040503050406030204" pitchFamily="18" charset="0"/>
                                </a:rPr>
                                <m:t>signal</m:t>
                              </m:r>
                            </m:sub>
                          </m:sSub>
                        </m:den>
                      </m:f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1200" i="1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 i="0">
                              <a:latin typeface="Cambria Math" panose="02040503050406030204" pitchFamily="18" charset="0"/>
                            </a:rPr>
                            <m:t>HR</m:t>
                          </m:r>
                        </m:sub>
                      </m:sSub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1200" dirty="0"/>
              </a:p>
              <a:p>
                <a:pPr marL="0" marR="0" indent="0" algn="l">
                  <a:spcAft>
                    <a:spcPts val="900"/>
                  </a:spcAft>
                  <a:buFont typeface="+mj-lt"/>
                  <a:buAutoNum type="arabicPeriod" startAt="6"/>
                </a:pPr>
                <a:r>
                  <a:rPr lang="zh-CN" altLang="zh-CN" sz="1013" b="0" i="0" spc="-5" dirty="0">
                    <a:solidFill>
                      <a:srgbClr val="1A1A1A"/>
                    </a:solidFill>
                    <a:effectLst/>
                    <a:latin typeface="-apple-system"/>
                  </a:rPr>
                  <a:t>Each endpoint receives independent electronics jitter and independent TDC quantization.</a:t>
                </a:r>
                <a:endParaRPr lang="en-US" altLang="zh-CN" sz="1013" b="0" i="0" spc="-5" dirty="0">
                  <a:solidFill>
                    <a:srgbClr val="1A1A1A"/>
                  </a:solidFill>
                  <a:effectLst/>
                  <a:latin typeface="-apple-system"/>
                </a:endParaRPr>
              </a:p>
              <a:p>
                <a:pPr lvl="1">
                  <a:spcAft>
                    <a:spcPts val="900"/>
                  </a:spcAft>
                  <a:buFont typeface="Arial" panose="020B0604020202020204" pitchFamily="34" charset="0"/>
                  <a:buChar char="•"/>
                </a:pPr>
                <a:r>
                  <a:rPr lang="zh-CN" altLang="zh-CN" sz="1013" spc="-5" dirty="0">
                    <a:solidFill>
                      <a:srgbClr val="1A1A1A"/>
                    </a:solidFill>
                    <a:latin typeface="-apple-system"/>
                  </a:rPr>
                  <a:t>RPC: 25 ns BX plus 1.5625 ns sub-BX;</a:t>
                </a:r>
              </a:p>
              <a:p>
                <a:pPr lvl="1">
                  <a:spcBef>
                    <a:spcPts val="300"/>
                  </a:spcBef>
                  <a:spcAft>
                    <a:spcPts val="900"/>
                  </a:spcAft>
                  <a:buFont typeface="Arial" panose="020B0604020202020204" pitchFamily="34" charset="0"/>
                  <a:buChar char="•"/>
                </a:pPr>
                <a:r>
                  <a:rPr lang="zh-CN" altLang="zh-CN" sz="1013" spc="-5" dirty="0">
                    <a:solidFill>
                      <a:srgbClr val="1A1A1A"/>
                    </a:solidFill>
                    <a:latin typeface="-apple-system"/>
                  </a:rPr>
                  <a:t>iRPC: approximately 2.5 ns coarse time plus 9.77 ps fine TDC bins.</a:t>
                </a:r>
                <a:endParaRPr lang="zh-CN" altLang="zh-CN" sz="1013" b="0" i="0" spc="-5" dirty="0">
                  <a:solidFill>
                    <a:srgbClr val="1A1A1A"/>
                  </a:solidFill>
                  <a:effectLst/>
                  <a:latin typeface="-apple-system"/>
                </a:endParaRPr>
              </a:p>
              <a:p>
                <a:pPr marL="0" marR="0" indent="0" algn="l">
                  <a:spcBef>
                    <a:spcPts val="300"/>
                  </a:spcBef>
                  <a:spcAft>
                    <a:spcPts val="900"/>
                  </a:spcAft>
                  <a:buFont typeface="+mj-lt"/>
                  <a:buAutoNum type="arabicPeriod" startAt="6"/>
                </a:pPr>
                <a:r>
                  <a:rPr lang="zh-CN" altLang="zh-CN" sz="1013" b="0" i="0" spc="-5" dirty="0">
                    <a:solidFill>
                      <a:srgbClr val="1A1A1A"/>
                    </a:solidFill>
                    <a:effectLst/>
                    <a:latin typeface="-apple-system"/>
                  </a:rPr>
                  <a:t>The time and along-strip position are reconstructed as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 i="0">
                              <a:latin typeface="Cambria Math" panose="02040503050406030204" pitchFamily="18" charset="0"/>
                            </a:rPr>
                            <m:t>reco</m:t>
                          </m:r>
                        </m:sub>
                      </m:sSub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 i="0">
                                  <a:latin typeface="Cambria Math" panose="02040503050406030204" pitchFamily="18" charset="0"/>
                                </a:rPr>
                                <m:t>LR</m:t>
                              </m:r>
                            </m:sub>
                          </m:sSub>
                          <m:r>
                            <a:rPr lang="en-US" altLang="zh-CN" sz="120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 i="0">
                                  <a:latin typeface="Cambria Math" panose="02040503050406030204" pitchFamily="18" charset="0"/>
                                </a:rPr>
                                <m:t>HR</m:t>
                              </m:r>
                            </m:sub>
                          </m:sSub>
                        </m:num>
                        <m:den>
                          <m:r>
                            <a:rPr lang="en-US" altLang="zh-CN" sz="12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zh-CN" altLang="en-US" sz="12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 i="0">
                                  <a:latin typeface="Cambria Math" panose="02040503050406030204" pitchFamily="18" charset="0"/>
                                </a:rPr>
                                <m:t>strip</m:t>
                              </m:r>
                            </m:sub>
                          </m:sSub>
                        </m:num>
                        <m:den>
                          <m:r>
                            <a:rPr lang="en-US" altLang="zh-CN" sz="1200" i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 i="0">
                                  <a:latin typeface="Cambria Math" panose="02040503050406030204" pitchFamily="18" charset="0"/>
                                </a:rPr>
                                <m:t>signal</m:t>
                              </m:r>
                            </m:sub>
                          </m:sSub>
                        </m:den>
                      </m:f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CN" sz="1200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 i="0">
                              <a:latin typeface="Cambria Math" panose="02040503050406030204" pitchFamily="18" charset="0"/>
                            </a:rPr>
                            <m:t>reco</m:t>
                          </m:r>
                        </m:sub>
                      </m:sSub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 i="0">
                                  <a:latin typeface="Cambria Math" panose="02040503050406030204" pitchFamily="18" charset="0"/>
                                </a:rPr>
                                <m:t>signal</m:t>
                              </m:r>
                            </m:sub>
                          </m:sSub>
                        </m:num>
                        <m:den>
                          <m:r>
                            <a:rPr lang="en-US" altLang="zh-CN" sz="12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 i="0">
                                  <a:latin typeface="Cambria Math" panose="02040503050406030204" pitchFamily="18" charset="0"/>
                                </a:rPr>
                                <m:t>LR</m:t>
                              </m:r>
                            </m:sub>
                          </m:sSub>
                          <m:r>
                            <a:rPr lang="zh-CN" altLang="en-US" sz="12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 i="0">
                                  <a:latin typeface="Cambria Math" panose="02040503050406030204" pitchFamily="18" charset="0"/>
                                </a:rPr>
                                <m:t>HR</m:t>
                              </m:r>
                            </m:sub>
                          </m:sSub>
                        </m:e>
                      </m:d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1200" dirty="0"/>
              </a:p>
              <a:p>
                <a:pPr marL="0" marR="0" indent="0" algn="l">
                  <a:spcAft>
                    <a:spcPts val="900"/>
                  </a:spcAft>
                  <a:buNone/>
                </a:pPr>
                <a:r>
                  <a:rPr lang="zh-CN" altLang="zh-CN" sz="1013" b="0" i="0" spc="-5" dirty="0">
                    <a:solidFill>
                      <a:srgbClr val="1A1A1A"/>
                    </a:solidFill>
                    <a:effectLst/>
                    <a:latin typeface="-apple-system"/>
                  </a:rPr>
                  <a:t>The current signal propagation speed is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400" i="0">
                            <a:latin typeface="Cambria Math" panose="02040503050406030204" pitchFamily="18" charset="0"/>
                          </a:rPr>
                          <m:t>signal</m:t>
                        </m:r>
                      </m:sub>
                    </m:sSub>
                    <m:r>
                      <a:rPr lang="en-US" altLang="zh-CN" sz="1400" i="0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altLang="zh-CN" sz="1400" b="0" i="0" smtClean="0">
                        <a:latin typeface="Cambria Math" panose="02040503050406030204" pitchFamily="18" charset="0"/>
                      </a:rPr>
                      <m:t>572</m:t>
                    </m:r>
                    <m:r>
                      <a:rPr lang="zh-CN" altLang="en-US" sz="14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zh-CN" altLang="zh-CN" sz="1013" b="0" i="0" spc="-5" dirty="0">
                    <a:solidFill>
                      <a:srgbClr val="1A1A1A"/>
                    </a:solidFill>
                    <a:effectLst/>
                    <a:latin typeface="-apple-system"/>
                  </a:rPr>
                  <a:t>.</a:t>
                </a: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44A26662-B0F0-93CE-8F38-11A7ADAF5F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233" y="1008914"/>
                <a:ext cx="5139267" cy="5236562"/>
              </a:xfrm>
              <a:prstGeom prst="rect">
                <a:avLst/>
              </a:prstGeom>
              <a:blipFill>
                <a:blip r:embed="rId3"/>
                <a:stretch>
                  <a:fillRect l="-119" t="-1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416C6D82-A424-CCCB-CDC3-799D6D0B8D20}"/>
              </a:ext>
            </a:extLst>
          </p:cNvPr>
          <p:cNvSpPr txBox="1"/>
          <p:nvPr/>
        </p:nvSpPr>
        <p:spPr>
          <a:xfrm>
            <a:off x="455055" y="3153142"/>
            <a:ext cx="2560750" cy="831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en-US" altLang="zh-CN" sz="1013" spc="-5" dirty="0">
                <a:solidFill>
                  <a:srgbClr val="1A1A1A"/>
                </a:solidFill>
                <a:latin typeface="Cascadia Code" panose="020B0609020000020004" pitchFamily="49" charset="0"/>
              </a:rPr>
              <a:t>G4 generate </a:t>
            </a:r>
            <a:r>
              <a:rPr lang="zh-CN" altLang="zh-CN" sz="1013" spc="-5" dirty="0">
                <a:solidFill>
                  <a:srgbClr val="1A1A1A"/>
                </a:solidFill>
                <a:latin typeface="Cascadia Code" panose="020B0609020000020004" pitchFamily="49" charset="0"/>
              </a:rPr>
              <a:t>PSimHit</a:t>
            </a:r>
            <a:endParaRPr lang="en-US" altLang="zh-CN" sz="1013" b="0" i="0" spc="-5" dirty="0">
              <a:solidFill>
                <a:srgbClr val="1A1A1A"/>
              </a:solidFill>
              <a:effectLst/>
              <a:latin typeface="-apple-system"/>
            </a:endParaRPr>
          </a:p>
          <a:p>
            <a:pPr marL="0" marR="0" indent="0" algn="l">
              <a:spcAft>
                <a:spcPts val="900"/>
              </a:spcAft>
              <a:buNone/>
            </a:pPr>
            <a:r>
              <a:rPr lang="zh-CN" altLang="zh-CN" sz="1013" b="0" i="0" spc="-5" dirty="0">
                <a:solidFill>
                  <a:srgbClr val="1A1A1A"/>
                </a:solidFill>
                <a:effectLst/>
                <a:latin typeface="-apple-system"/>
              </a:rPr>
              <a:t>Geant4 produces </a:t>
            </a:r>
            <a:r>
              <a:rPr lang="zh-CN" altLang="zh-CN" sz="1013" b="0" i="0" spc="-5" dirty="0">
                <a:solidFill>
                  <a:srgbClr val="1A1A1A"/>
                </a:solidFill>
                <a:effectLst/>
                <a:latin typeface="Cascadia Code" panose="020B0609020000020004" pitchFamily="49" charset="0"/>
              </a:rPr>
              <a:t>PSimHit</a:t>
            </a:r>
            <a:r>
              <a:rPr lang="zh-CN" altLang="zh-CN" sz="1013" b="0" i="0" spc="-5" dirty="0">
                <a:solidFill>
                  <a:srgbClr val="1A1A1A"/>
                </a:solidFill>
                <a:effectLst/>
                <a:latin typeface="-apple-system"/>
              </a:rPr>
              <a:t> objects containing the particle time of flight, local hit coordinates and detector identifiers.</a:t>
            </a:r>
            <a:endParaRPr lang="en-US" altLang="zh-CN" sz="1013" b="0" i="0" spc="-5" dirty="0">
              <a:solidFill>
                <a:srgbClr val="1A1A1A"/>
              </a:solidFill>
              <a:effectLst/>
              <a:latin typeface="-apple-system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D88874E3-7821-C04A-1912-676B8DA3753A}"/>
                  </a:ext>
                </a:extLst>
              </p:cNvPr>
              <p:cNvSpPr txBox="1"/>
              <p:nvPr/>
            </p:nvSpPr>
            <p:spPr>
              <a:xfrm>
                <a:off x="8982075" y="1301283"/>
                <a:ext cx="2732467" cy="14965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0" algn="l">
                  <a:spcBef>
                    <a:spcPts val="1650"/>
                  </a:spcBef>
                  <a:spcAft>
                    <a:spcPts val="750"/>
                  </a:spcAft>
                  <a:buNone/>
                </a:pPr>
                <a:r>
                  <a:rPr lang="zh-CN" altLang="zh-CN" sz="1200" b="1" i="0" dirty="0">
                    <a:solidFill>
                      <a:srgbClr val="1A1A1A"/>
                    </a:solidFill>
                    <a:effectLst/>
                    <a:latin typeface="-apple-system"/>
                  </a:rPr>
                  <a:t>Timing reference and BX assignment</a:t>
                </a:r>
              </a:p>
              <a:p>
                <a:pPr marL="0" marR="0" indent="0" algn="l">
                  <a:spcAft>
                    <a:spcPts val="900"/>
                  </a:spcAft>
                  <a:buNone/>
                </a:pPr>
                <a:r>
                  <a:rPr lang="zh-CN" altLang="zh-CN" sz="1013" b="0" i="0" spc="-5" dirty="0">
                    <a:solidFill>
                      <a:srgbClr val="1A1A1A"/>
                    </a:solidFill>
                    <a:effectLst/>
                    <a:latin typeface="-apple-system"/>
                  </a:rPr>
                  <a:t>The </a:t>
                </a:r>
                <a:r>
                  <a:rPr lang="en-US" altLang="zh-CN" sz="1013" b="0" i="0" spc="-5" dirty="0">
                    <a:solidFill>
                      <a:srgbClr val="1A1A1A"/>
                    </a:solidFill>
                    <a:effectLst/>
                    <a:latin typeface="-apple-system"/>
                  </a:rPr>
                  <a:t>origin </a:t>
                </a:r>
                <a:r>
                  <a:rPr lang="zh-CN" altLang="zh-CN" sz="1013" b="0" i="0" spc="-5" dirty="0">
                    <a:solidFill>
                      <a:srgbClr val="1A1A1A"/>
                    </a:solidFill>
                    <a:effectLst/>
                    <a:latin typeface="-apple-system"/>
                  </a:rPr>
                  <a:t>digitizer stores a prompt-reference-subtracted timing quantity rather than the full absolute Geant4 TOF. This enables delay-based reconstruction: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zh-CN" sz="120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2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𝛽</m:t>
                          </m:r>
                        </m:den>
                      </m:f>
                      <m:r>
                        <a:rPr lang="zh-CN" altLang="en-US" sz="1200" i="0">
                          <a:latin typeface="Cambria Math" panose="02040503050406030204" pitchFamily="18" charset="0"/>
                        </a:rPr>
                        <m:t>≃</m:t>
                      </m:r>
                      <m:r>
                        <a:rPr lang="en-US" altLang="zh-CN" sz="1200" i="0">
                          <a:latin typeface="Cambria Math" panose="02040503050406030204" pitchFamily="18" charset="0"/>
                        </a:rPr>
                        <m:t>1+</m:t>
                      </m:r>
                      <m:f>
                        <m:f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m:rPr>
                              <m:nor/>
                            </m:rPr>
                            <a:rPr lang="zh-CN" altLang="en-US" sz="1200" b="0" i="0">
                              <a:latin typeface="Cambria Math" panose="02040503050406030204" pitchFamily="18" charset="0"/>
                            </a:rPr>
                            <m:t> </m:t>
                          </m:r>
                          <m:sSub>
                            <m:sSubPr>
                              <m:ctrlPr>
                                <a:rPr lang="zh-CN" altLang="en-US" sz="12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b="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 b="0" i="0">
                                  <a:latin typeface="Cambria Math" panose="02040503050406030204" pitchFamily="18" charset="0"/>
                                </a:rPr>
                                <m:t>delay</m:t>
                              </m:r>
                            </m:sub>
                          </m:sSub>
                        </m:num>
                        <m:den>
                          <m:r>
                            <a:rPr lang="zh-CN" altLang="en-US" sz="1200" b="0" i="1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en-US" altLang="zh-CN" sz="1200" b="0" i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1200" b="0" i="0" dirty="0">
                  <a:latin typeface="-apple-system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D88874E3-7821-C04A-1912-676B8DA375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2075" y="1301283"/>
                <a:ext cx="2732467" cy="1496500"/>
              </a:xfrm>
              <a:prstGeom prst="rect">
                <a:avLst/>
              </a:prstGeom>
              <a:blipFill>
                <a:blip r:embed="rId4"/>
                <a:stretch>
                  <a:fillRect b="-8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0370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372" y="117657"/>
            <a:ext cx="2908925" cy="559624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69703" y="261012"/>
            <a:ext cx="27455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报告主要内容</a:t>
            </a:r>
          </a:p>
        </p:txBody>
      </p:sp>
      <p:sp>
        <p:nvSpPr>
          <p:cNvPr id="13" name="矩形 12"/>
          <p:cNvSpPr/>
          <p:nvPr/>
        </p:nvSpPr>
        <p:spPr>
          <a:xfrm>
            <a:off x="0" y="808866"/>
            <a:ext cx="12192000" cy="181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0" y="0"/>
            <a:ext cx="270588" cy="9144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2379976" y="1121977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17" name="文本框 16"/>
          <p:cNvSpPr txBox="1"/>
          <p:nvPr/>
        </p:nvSpPr>
        <p:spPr>
          <a:xfrm>
            <a:off x="2473321" y="973153"/>
            <a:ext cx="6822843" cy="5865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zh-CN" b="1" dirty="0">
                <a:cs typeface="Times New Roman" panose="02020603050405020304" pitchFamily="18" charset="0"/>
              </a:rPr>
              <a:t>Phase-2 Endcap RPC/</a:t>
            </a:r>
            <a:r>
              <a:rPr lang="en-US" altLang="zh-CN" b="1" dirty="0" err="1">
                <a:cs typeface="Times New Roman" panose="02020603050405020304" pitchFamily="18" charset="0"/>
              </a:rPr>
              <a:t>iRPC</a:t>
            </a:r>
            <a:r>
              <a:rPr lang="en-US" altLang="zh-CN" b="1" dirty="0">
                <a:cs typeface="Times New Roman" panose="02020603050405020304" pitchFamily="18" charset="0"/>
              </a:rPr>
              <a:t> </a:t>
            </a:r>
            <a:r>
              <a:rPr lang="zh-CN" altLang="en-US" b="1" dirty="0">
                <a:cs typeface="Times New Roman" panose="02020603050405020304" pitchFamily="18" charset="0"/>
              </a:rPr>
              <a:t>触发模拟</a:t>
            </a:r>
            <a:endParaRPr lang="en-US" altLang="zh-CN" b="1" dirty="0"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/>
              <a:t>CMSSW</a:t>
            </a:r>
            <a:r>
              <a:rPr lang="zh-CN" altLang="en-US" dirty="0"/>
              <a:t>软件开发</a:t>
            </a:r>
            <a:endParaRPr lang="en-US" altLang="zh-CN" dirty="0"/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/>
              <a:t>完善</a:t>
            </a:r>
            <a:r>
              <a:rPr lang="en-US" altLang="zh-CN" dirty="0"/>
              <a:t>RPC/</a:t>
            </a:r>
            <a:r>
              <a:rPr lang="en-US" altLang="zh-CN" dirty="0" err="1"/>
              <a:t>iRPC</a:t>
            </a:r>
            <a:r>
              <a:rPr lang="en-US" altLang="zh-CN" dirty="0"/>
              <a:t> </a:t>
            </a:r>
            <a:r>
              <a:rPr lang="zh-CN" altLang="en-US" dirty="0"/>
              <a:t>数字化，开发实现簇聚类和重建算法</a:t>
            </a:r>
            <a:endParaRPr lang="en-US" altLang="zh-CN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cs typeface="Times New Roman" panose="02020603050405020304" pitchFamily="18" charset="0"/>
              </a:rPr>
              <a:t>HSCP</a:t>
            </a:r>
            <a:r>
              <a:rPr lang="zh-CN" altLang="en-US" dirty="0">
                <a:cs typeface="Times New Roman" panose="02020603050405020304" pitchFamily="18" charset="0"/>
              </a:rPr>
              <a:t>粒子蒙卡模拟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cs typeface="Times New Roman" panose="02020603050405020304" pitchFamily="18" charset="0"/>
              </a:rPr>
              <a:t>触发与</a:t>
            </a:r>
            <a:r>
              <a:rPr lang="en-US" altLang="zh-CN" dirty="0">
                <a:cs typeface="Times New Roman" panose="02020603050405020304" pitchFamily="18" charset="0"/>
              </a:rPr>
              <a:t>DAQ</a:t>
            </a:r>
            <a:r>
              <a:rPr lang="zh-CN" altLang="en-US" dirty="0">
                <a:cs typeface="Times New Roman" panose="02020603050405020304" pitchFamily="18" charset="0"/>
              </a:rPr>
              <a:t>窗口需求研究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cs typeface="Times New Roman" panose="02020603050405020304" pitchFamily="18" charset="0"/>
              </a:rPr>
              <a:t>速度重建性能研究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zh-CN" b="1" dirty="0" err="1">
                <a:cs typeface="Times New Roman" panose="02020603050405020304" pitchFamily="18" charset="0"/>
              </a:rPr>
              <a:t>iRPC</a:t>
            </a:r>
            <a:r>
              <a:rPr lang="en-US" altLang="zh-CN" b="1" dirty="0">
                <a:cs typeface="Times New Roman" panose="02020603050405020304" pitchFamily="18" charset="0"/>
              </a:rPr>
              <a:t> </a:t>
            </a:r>
            <a:r>
              <a:rPr lang="zh-CN" altLang="en-US" b="1" dirty="0">
                <a:cs typeface="Times New Roman" panose="02020603050405020304" pitchFamily="18" charset="0"/>
              </a:rPr>
              <a:t>触发电子学</a:t>
            </a:r>
            <a:endParaRPr lang="en-US" altLang="zh-CN" b="1" dirty="0"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>
                <a:cs typeface="Times New Roman" panose="02020603050405020304" pitchFamily="18" charset="0"/>
              </a:rPr>
              <a:t>基于</a:t>
            </a:r>
            <a:r>
              <a:rPr lang="en-US" altLang="zh-CN" dirty="0" err="1">
                <a:cs typeface="Times New Roman" panose="02020603050405020304" pitchFamily="18" charset="0"/>
              </a:rPr>
              <a:t>iRPC</a:t>
            </a:r>
            <a:r>
              <a:rPr lang="zh-CN" altLang="en-US" dirty="0">
                <a:cs typeface="Times New Roman" panose="02020603050405020304" pitchFamily="18" charset="0"/>
              </a:rPr>
              <a:t>原型样机的</a:t>
            </a:r>
            <a:r>
              <a:rPr lang="en-US" altLang="zh-CN" dirty="0">
                <a:cs typeface="Times New Roman" panose="02020603050405020304" pitchFamily="18" charset="0"/>
              </a:rPr>
              <a:t>CERN 904 Lab</a:t>
            </a:r>
            <a:r>
              <a:rPr lang="zh-CN" altLang="en-US" dirty="0">
                <a:cs typeface="Times New Roman" panose="02020603050405020304" pitchFamily="18" charset="0"/>
              </a:rPr>
              <a:t>宇宙线实验数据分析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b="1" dirty="0"/>
              <a:t>基于</a:t>
            </a:r>
            <a:r>
              <a:rPr lang="en-US" altLang="zh-CN" b="1" dirty="0"/>
              <a:t>ATCA</a:t>
            </a:r>
            <a:r>
              <a:rPr lang="zh-CN" altLang="en-US" b="1" dirty="0"/>
              <a:t>架构的</a:t>
            </a:r>
            <a:r>
              <a:rPr lang="en-US" altLang="zh-CN" b="1" dirty="0">
                <a:cs typeface="Times New Roman" panose="02020603050405020304" pitchFamily="18" charset="0"/>
              </a:rPr>
              <a:t>RPC </a:t>
            </a:r>
            <a:r>
              <a:rPr lang="zh-CN" altLang="en-US" b="1" dirty="0">
                <a:latin typeface="微软雅黑" panose="020B0503020204020204" pitchFamily="34" charset="-122"/>
                <a:cs typeface="Times New Roman" panose="02020603050405020304" pitchFamily="18" charset="0"/>
              </a:rPr>
              <a:t>后端触发电子学开发</a:t>
            </a:r>
            <a:endParaRPr lang="en-US" altLang="zh-CN" b="1" dirty="0">
              <a:latin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/>
              <a:t>emp</a:t>
            </a:r>
            <a:r>
              <a:rPr lang="zh-CN" altLang="en-US" dirty="0"/>
              <a:t>基础开发环境构建</a:t>
            </a:r>
            <a:endParaRPr lang="en-US" altLang="zh-CN" b="1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 err="1"/>
              <a:t>lpGBT</a:t>
            </a:r>
            <a:r>
              <a:rPr lang="en-US" altLang="zh-CN" dirty="0"/>
              <a:t> </a:t>
            </a:r>
            <a:r>
              <a:rPr lang="zh-CN" altLang="en-US" dirty="0"/>
              <a:t>固件文本化管理与测试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b="1" dirty="0">
                <a:cs typeface="Times New Roman" panose="02020603050405020304" pitchFamily="18" charset="0"/>
              </a:rPr>
              <a:t>其它</a:t>
            </a:r>
            <a:endParaRPr lang="en-US" altLang="zh-CN" b="1" dirty="0"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>
                <a:cs typeface="Times New Roman" panose="02020603050405020304" pitchFamily="18" charset="0"/>
              </a:rPr>
              <a:t>BESIII MFT </a:t>
            </a:r>
            <a:r>
              <a:rPr lang="zh-CN" altLang="en-US" dirty="0">
                <a:cs typeface="Times New Roman" panose="02020603050405020304" pitchFamily="18" charset="0"/>
              </a:rPr>
              <a:t>板卡测试</a:t>
            </a:r>
            <a:endParaRPr lang="en-US" altLang="zh-CN" dirty="0"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>
                <a:cs typeface="Times New Roman" panose="02020603050405020304" pitchFamily="18" charset="0"/>
              </a:rPr>
              <a:t>准备</a:t>
            </a:r>
            <a:r>
              <a:rPr lang="en-US" altLang="zh-CN" dirty="0">
                <a:cs typeface="Times New Roman" panose="02020603050405020304" pitchFamily="18" charset="0"/>
              </a:rPr>
              <a:t>RPC2026</a:t>
            </a:r>
            <a:r>
              <a:rPr lang="zh-CN" altLang="en-US" dirty="0">
                <a:cs typeface="Times New Roman" panose="02020603050405020304" pitchFamily="18" charset="0"/>
              </a:rPr>
              <a:t>会议</a:t>
            </a:r>
            <a:endParaRPr lang="en-US" altLang="zh-CN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2B7E3-11C2-AAA4-6580-2AD817202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42C57A8D-C6D3-CD9B-87AE-B9AFB57BD4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372" y="117657"/>
            <a:ext cx="2908925" cy="55962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A358AEF6-BE4F-1B41-E74E-06B7FDA5A3D4}"/>
              </a:ext>
            </a:extLst>
          </p:cNvPr>
          <p:cNvSpPr txBox="1"/>
          <p:nvPr/>
        </p:nvSpPr>
        <p:spPr>
          <a:xfrm>
            <a:off x="342899" y="224091"/>
            <a:ext cx="84281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Endcap RPC/</a:t>
            </a:r>
            <a:r>
              <a:rPr lang="en-US" altLang="zh-CN" sz="3200" b="1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iRPC</a:t>
            </a:r>
            <a:r>
              <a:rPr lang="en-US" altLang="zh-CN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zh-CN" altLang="en-US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触发模拟</a:t>
            </a:r>
            <a:r>
              <a:rPr lang="en-US" altLang="zh-CN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—CMSSW</a:t>
            </a:r>
            <a:r>
              <a:rPr lang="zh-CN" altLang="en-US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软件开发</a:t>
            </a:r>
            <a:endParaRPr lang="en-US" altLang="zh-CN" sz="3200" b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F19E191-B284-0244-3946-577B0656FC77}"/>
              </a:ext>
            </a:extLst>
          </p:cNvPr>
          <p:cNvSpPr/>
          <p:nvPr/>
        </p:nvSpPr>
        <p:spPr>
          <a:xfrm>
            <a:off x="0" y="808866"/>
            <a:ext cx="12192000" cy="181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1BA812F-842D-3E3E-2780-5D1064152A7E}"/>
              </a:ext>
            </a:extLst>
          </p:cNvPr>
          <p:cNvSpPr/>
          <p:nvPr/>
        </p:nvSpPr>
        <p:spPr>
          <a:xfrm>
            <a:off x="0" y="0"/>
            <a:ext cx="270588" cy="9144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762C314-2426-8D03-1FA4-01C464780DDD}"/>
              </a:ext>
            </a:extLst>
          </p:cNvPr>
          <p:cNvSpPr txBox="1"/>
          <p:nvPr/>
        </p:nvSpPr>
        <p:spPr>
          <a:xfrm>
            <a:off x="7623040" y="2809466"/>
            <a:ext cx="3895191" cy="1340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2000" b="1" dirty="0"/>
              <a:t>部分重建结果</a:t>
            </a:r>
            <a:r>
              <a:rPr lang="zh-CN" altLang="en-US" b="1" dirty="0"/>
              <a:t>：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 err="1"/>
              <a:t>iRPC</a:t>
            </a:r>
            <a:r>
              <a:rPr lang="en-US" altLang="zh-CN" dirty="0"/>
              <a:t> across strip(x)</a:t>
            </a:r>
            <a:r>
              <a:rPr lang="zh-CN" altLang="en-US" dirty="0"/>
              <a:t>方向</a:t>
            </a:r>
            <a:r>
              <a:rPr lang="en-US" altLang="zh-CN" dirty="0"/>
              <a:t>σ~0.418cm</a:t>
            </a:r>
            <a:r>
              <a:rPr lang="zh-CN" altLang="en-US" dirty="0"/>
              <a:t>，</a:t>
            </a:r>
            <a:r>
              <a:rPr lang="en-US" altLang="zh-CN" dirty="0"/>
              <a:t> along strip(y)</a:t>
            </a:r>
            <a:r>
              <a:rPr lang="zh-CN" altLang="en-US" dirty="0"/>
              <a:t>方向</a:t>
            </a:r>
            <a:r>
              <a:rPr lang="en-US" altLang="zh-CN" dirty="0"/>
              <a:t>σ~1.6cm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414C0EA-DD33-757B-3ACF-E2AD75467DB4}"/>
              </a:ext>
            </a:extLst>
          </p:cNvPr>
          <p:cNvSpPr/>
          <p:nvPr/>
        </p:nvSpPr>
        <p:spPr>
          <a:xfrm>
            <a:off x="7274680" y="3009922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B53941C-1066-FB46-6143-4808A6173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3</a:t>
            </a:fld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6EADC35-865F-6D10-0080-B31BCD052F44}"/>
              </a:ext>
            </a:extLst>
          </p:cNvPr>
          <p:cNvSpPr/>
          <p:nvPr/>
        </p:nvSpPr>
        <p:spPr>
          <a:xfrm>
            <a:off x="277327" y="1405709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30EDA90-CF3C-7B3D-656E-B55E1B5417A2}"/>
              </a:ext>
            </a:extLst>
          </p:cNvPr>
          <p:cNvSpPr/>
          <p:nvPr/>
        </p:nvSpPr>
        <p:spPr>
          <a:xfrm>
            <a:off x="203847" y="2905807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184E309-B70B-5182-F4B0-CB84D4C32F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05" y="3633164"/>
            <a:ext cx="6096000" cy="264228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741BCDFA-A697-2383-4162-019C2D2E85E5}"/>
              </a:ext>
            </a:extLst>
          </p:cNvPr>
          <p:cNvSpPr txBox="1"/>
          <p:nvPr/>
        </p:nvSpPr>
        <p:spPr>
          <a:xfrm>
            <a:off x="561473" y="1284224"/>
            <a:ext cx="689989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2000" b="1" dirty="0"/>
              <a:t>CMSSW Phase-2</a:t>
            </a:r>
            <a:r>
              <a:rPr lang="zh-CN" altLang="zh-CN" sz="2000" b="1" dirty="0"/>
              <a:t>软件开发</a:t>
            </a:r>
            <a:r>
              <a:rPr lang="zh-CN" altLang="en-US" sz="2000" b="1" dirty="0"/>
              <a:t>（基于</a:t>
            </a:r>
            <a:r>
              <a:rPr lang="en-US" altLang="zh-CN" sz="2000" b="1" dirty="0"/>
              <a:t>CMSSW14_1_pre3</a:t>
            </a:r>
            <a:r>
              <a:rPr lang="zh-CN" altLang="en-US" sz="2000" b="1" dirty="0"/>
              <a:t>版本）</a:t>
            </a:r>
            <a:endParaRPr lang="zh-CN" altLang="zh-CN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dirty="0"/>
              <a:t>开发完善 </a:t>
            </a:r>
            <a:r>
              <a:rPr lang="en-US" altLang="zh-CN" dirty="0"/>
              <a:t>Phase-2 </a:t>
            </a:r>
            <a:r>
              <a:rPr lang="zh-CN" altLang="zh-CN" dirty="0"/>
              <a:t>RPC/iRPC </a:t>
            </a:r>
            <a:r>
              <a:rPr lang="zh-CN" altLang="zh-CN" b="1" dirty="0"/>
              <a:t>Digitization → Hit Reconstruction → Clustering</a:t>
            </a:r>
            <a:r>
              <a:rPr lang="zh-CN" altLang="zh-CN" dirty="0"/>
              <a:t> 流程</a:t>
            </a:r>
            <a:r>
              <a:rPr lang="zh-CN" altLang="en-US" dirty="0"/>
              <a:t>，修正部分参数，对于</a:t>
            </a:r>
            <a:r>
              <a:rPr lang="en-US" altLang="zh-CN" dirty="0" err="1"/>
              <a:t>iRPC</a:t>
            </a:r>
            <a:r>
              <a:rPr lang="zh-CN" altLang="en-US" dirty="0"/>
              <a:t>加入双端读出信息</a:t>
            </a:r>
            <a:endParaRPr lang="zh-CN" altLang="zh-CN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zh-CN" dirty="0"/>
              <a:t>实现 RPC/iRPC Trigger Primitive（TP）编码</a:t>
            </a:r>
            <a:r>
              <a:rPr lang="zh-CN" altLang="en-US" dirty="0"/>
              <a:t>与</a:t>
            </a:r>
            <a:r>
              <a:rPr lang="en-US" altLang="zh-CN" dirty="0"/>
              <a:t>EMTF</a:t>
            </a:r>
            <a:r>
              <a:rPr lang="zh-CN" altLang="en-US" dirty="0"/>
              <a:t>接口</a:t>
            </a:r>
            <a:endParaRPr lang="zh-CN" altLang="zh-CN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0D5DB44-3B52-1BD0-06B5-032D28E7AE28}"/>
              </a:ext>
            </a:extLst>
          </p:cNvPr>
          <p:cNvSpPr txBox="1"/>
          <p:nvPr/>
        </p:nvSpPr>
        <p:spPr>
          <a:xfrm>
            <a:off x="518045" y="2856515"/>
            <a:ext cx="68499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/>
              <a:t>Current Phase-2 RPC / </a:t>
            </a:r>
            <a:r>
              <a:rPr lang="en-US" altLang="zh-CN" sz="2000" b="1" dirty="0" err="1"/>
              <a:t>iRPC</a:t>
            </a:r>
            <a:r>
              <a:rPr lang="en-US" altLang="zh-CN" sz="2000" b="1" dirty="0"/>
              <a:t> reconstruction and EMTF input flow</a:t>
            </a:r>
            <a:endParaRPr lang="zh-CN" altLang="en-US" sz="2000" b="1" dirty="0"/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54B4F58D-C35A-7FD7-C6BD-89E9D138BD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6682" y="4427620"/>
            <a:ext cx="2057814" cy="1830887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42372162-5786-058B-0CDF-E491B93517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2563" y="4464611"/>
            <a:ext cx="2057814" cy="18428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AE915BCB-ECB2-23ED-FC8A-9793A29C9147}"/>
                  </a:ext>
                </a:extLst>
              </p:cNvPr>
              <p:cNvSpPr txBox="1"/>
              <p:nvPr/>
            </p:nvSpPr>
            <p:spPr>
              <a:xfrm>
                <a:off x="8225589" y="1351997"/>
                <a:ext cx="2927684" cy="1180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US" altLang="zh-CN" dirty="0"/>
                  <a:t>iRPC</a:t>
                </a:r>
                <a:r>
                  <a:rPr lang="zh-CN" altLang="en-US" dirty="0"/>
                  <a:t>双端时间读出：</a:t>
                </a:r>
                <a:endParaRPr lang="en-US" altLang="zh-CN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>
                              <a:latin typeface="Cambria Math" panose="02040503050406030204" pitchFamily="18" charset="0"/>
                            </a:rPr>
                            <m:t>LR</m:t>
                          </m:r>
                        </m:sub>
                      </m:sSub>
                      <m:r>
                        <a:rPr lang="en-US" altLang="zh-CN" sz="120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CN" sz="120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sz="12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altLang="zh-CN" sz="1200">
                              <a:latin typeface="Cambria Math" panose="02040503050406030204" pitchFamily="18" charset="0"/>
                            </a:rPr>
                            <m:t>/2+</m:t>
                          </m:r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>
                                  <a:latin typeface="Cambria Math" panose="02040503050406030204" pitchFamily="18" charset="0"/>
                                </a:rPr>
                                <m:t>smear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>
                                  <a:latin typeface="Cambria Math" panose="02040503050406030204" pitchFamily="18" charset="0"/>
                                </a:rPr>
                                <m:t>signal</m:t>
                              </m:r>
                            </m:sub>
                          </m:sSub>
                        </m:den>
                      </m:f>
                      <m:r>
                        <a:rPr lang="en-US" altLang="zh-CN" sz="12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1200" i="1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>
                              <a:latin typeface="Cambria Math" panose="02040503050406030204" pitchFamily="18" charset="0"/>
                            </a:rPr>
                            <m:t>LR</m:t>
                          </m:r>
                        </m:sub>
                      </m:sSub>
                      <m:r>
                        <a:rPr lang="en-US" altLang="zh-CN" sz="120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CN" sz="1200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>
                              <a:latin typeface="Cambria Math" panose="02040503050406030204" pitchFamily="18" charset="0"/>
                            </a:rPr>
                            <m:t>HR</m:t>
                          </m:r>
                        </m:sub>
                      </m:sSub>
                      <m:r>
                        <a:rPr lang="en-US" altLang="zh-CN" sz="120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CN" sz="120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sz="12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altLang="zh-CN" sz="1200">
                              <a:latin typeface="Cambria Math" panose="02040503050406030204" pitchFamily="18" charset="0"/>
                            </a:rPr>
                            <m:t>/2−</m:t>
                          </m:r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>
                                  <a:latin typeface="Cambria Math" panose="02040503050406030204" pitchFamily="18" charset="0"/>
                                </a:rPr>
                                <m:t>smear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2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200">
                                  <a:latin typeface="Cambria Math" panose="02040503050406030204" pitchFamily="18" charset="0"/>
                                </a:rPr>
                                <m:t>signal</m:t>
                              </m:r>
                            </m:sub>
                          </m:sSub>
                        </m:den>
                      </m:f>
                      <m:r>
                        <a:rPr lang="en-US" altLang="zh-CN" sz="12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1200" i="1">
                          <a:latin typeface="Cambria Math" panose="02040503050406030204" pitchFamily="18" charset="0"/>
                        </a:rPr>
                        <m:t>𝛿</m:t>
                      </m:r>
                      <m:sSub>
                        <m:sSubPr>
                          <m:ctrlPr>
                            <a:rPr lang="zh-CN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1200">
                              <a:latin typeface="Cambria Math" panose="02040503050406030204" pitchFamily="18" charset="0"/>
                            </a:rPr>
                            <m:t>HR</m:t>
                          </m:r>
                        </m:sub>
                      </m:sSub>
                      <m:r>
                        <a:rPr lang="en-US" altLang="zh-CN" sz="120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altLang="zh-CN" sz="1200" dirty="0"/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AE915BCB-ECB2-23ED-FC8A-9793A29C9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5589" y="1351997"/>
                <a:ext cx="2927684" cy="1180067"/>
              </a:xfrm>
              <a:prstGeom prst="rect">
                <a:avLst/>
              </a:prstGeom>
              <a:blipFill>
                <a:blip r:embed="rId7"/>
                <a:stretch>
                  <a:fillRect l="-1663" t="-36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429EEEEC-439B-8CC1-240A-B200CB128D36}"/>
              </a:ext>
            </a:extLst>
          </p:cNvPr>
          <p:cNvCxnSpPr>
            <a:cxnSpLocks/>
          </p:cNvCxnSpPr>
          <p:nvPr/>
        </p:nvCxnSpPr>
        <p:spPr>
          <a:xfrm flipH="1">
            <a:off x="7335253" y="1688736"/>
            <a:ext cx="1106905" cy="366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031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9BB80-6CAD-865F-37ED-B13CE4B5E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41FAE7C6-E6D3-E425-A359-1EA10D1CD0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372" y="117657"/>
            <a:ext cx="2908925" cy="55962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BFC83E81-3225-F56F-3C07-9C6AB3F298EC}"/>
              </a:ext>
            </a:extLst>
          </p:cNvPr>
          <p:cNvSpPr txBox="1"/>
          <p:nvPr/>
        </p:nvSpPr>
        <p:spPr>
          <a:xfrm>
            <a:off x="342899" y="224091"/>
            <a:ext cx="84281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Endcap RPC/</a:t>
            </a:r>
            <a:r>
              <a:rPr lang="en-US" altLang="zh-CN" sz="3200" b="1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iRPC</a:t>
            </a:r>
            <a:r>
              <a:rPr lang="en-US" altLang="zh-CN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zh-CN" altLang="en-US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触发模拟</a:t>
            </a:r>
            <a:r>
              <a:rPr lang="en-US" altLang="zh-CN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—HSCP MC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016A0DF-5352-4A24-542A-11AAA9D85776}"/>
              </a:ext>
            </a:extLst>
          </p:cNvPr>
          <p:cNvSpPr/>
          <p:nvPr/>
        </p:nvSpPr>
        <p:spPr>
          <a:xfrm>
            <a:off x="0" y="808866"/>
            <a:ext cx="12192000" cy="181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AAD91C1-B80A-DEE5-C843-3036CD283BAA}"/>
              </a:ext>
            </a:extLst>
          </p:cNvPr>
          <p:cNvSpPr/>
          <p:nvPr/>
        </p:nvSpPr>
        <p:spPr>
          <a:xfrm>
            <a:off x="0" y="0"/>
            <a:ext cx="270588" cy="9144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6813FA0-1E3C-332D-7C5C-90D4E3803DD0}"/>
              </a:ext>
            </a:extLst>
          </p:cNvPr>
          <p:cNvSpPr/>
          <p:nvPr/>
        </p:nvSpPr>
        <p:spPr>
          <a:xfrm>
            <a:off x="248283" y="4266658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243FB91-B028-24C7-D620-ACC3FA50A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4</a:t>
            </a:fld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0D6EFD7-9A8D-B2E6-A33E-D61138CBFE96}"/>
              </a:ext>
            </a:extLst>
          </p:cNvPr>
          <p:cNvSpPr/>
          <p:nvPr/>
        </p:nvSpPr>
        <p:spPr>
          <a:xfrm>
            <a:off x="248283" y="2096870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9" name="图形 28">
            <a:extLst>
              <a:ext uri="{FF2B5EF4-FFF2-40B4-BE49-F238E27FC236}">
                <a16:creationId xmlns:a16="http://schemas.microsoft.com/office/drawing/2014/main" id="{C9D704EB-10E4-ED82-5955-E3162A7A4A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19640" y="2346989"/>
            <a:ext cx="2501586" cy="1890637"/>
          </a:xfrm>
          <a:prstGeom prst="rect">
            <a:avLst/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27E5C587-D4E5-6517-DACD-4599D0B21D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22120" y="4454618"/>
            <a:ext cx="2637451" cy="1879982"/>
          </a:xfrm>
          <a:prstGeom prst="rect">
            <a:avLst/>
          </a:prstGeom>
        </p:spPr>
      </p:pic>
      <p:pic>
        <p:nvPicPr>
          <p:cNvPr id="12" name="图形 11">
            <a:extLst>
              <a:ext uri="{FF2B5EF4-FFF2-40B4-BE49-F238E27FC236}">
                <a16:creationId xmlns:a16="http://schemas.microsoft.com/office/drawing/2014/main" id="{62D47B76-011A-D2C8-5FBB-5D5DCDA7E1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75920" y="2410088"/>
            <a:ext cx="2637452" cy="1844873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BB546784-6BDF-73BA-3CED-6166E1A05F62}"/>
              </a:ext>
            </a:extLst>
          </p:cNvPr>
          <p:cNvSpPr txBox="1"/>
          <p:nvPr/>
        </p:nvSpPr>
        <p:spPr>
          <a:xfrm>
            <a:off x="6894094" y="1633139"/>
            <a:ext cx="18769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RPC station 之间的到达时间差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BA69763-D5BF-1505-7E36-7E2B498777E1}"/>
              </a:ext>
            </a:extLst>
          </p:cNvPr>
          <p:cNvSpPr txBox="1"/>
          <p:nvPr/>
        </p:nvSpPr>
        <p:spPr>
          <a:xfrm>
            <a:off x="9430131" y="1470278"/>
            <a:ext cx="25707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HSCP hit</a:t>
            </a:r>
            <a:r>
              <a:rPr lang="zh-CN" altLang="en-US" dirty="0"/>
              <a:t>抵达</a:t>
            </a:r>
            <a:r>
              <a:rPr lang="en-US" altLang="zh-CN" dirty="0"/>
              <a:t>RPC</a:t>
            </a:r>
            <a:r>
              <a:rPr lang="zh-CN" altLang="en-US" dirty="0"/>
              <a:t>相对于</a:t>
            </a:r>
            <a:r>
              <a:rPr lang="en-US" altLang="zh-CN" dirty="0"/>
              <a:t>prompt muon</a:t>
            </a:r>
            <a:r>
              <a:rPr lang="zh-CN" altLang="en-US" dirty="0"/>
              <a:t>的</a:t>
            </a:r>
            <a:r>
              <a:rPr lang="en-US" altLang="zh-CN" dirty="0"/>
              <a:t>delay time</a:t>
            </a:r>
            <a:endParaRPr lang="zh-CN" altLang="en-US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C4CAD7B-1F92-AE60-3907-1EA92EF557F3}"/>
              </a:ext>
            </a:extLst>
          </p:cNvPr>
          <p:cNvSpPr txBox="1"/>
          <p:nvPr/>
        </p:nvSpPr>
        <p:spPr>
          <a:xfrm>
            <a:off x="9359571" y="4879927"/>
            <a:ext cx="19501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/>
              <a:t>RPC 和 iRPC 速度重建</a:t>
            </a:r>
            <a:r>
              <a:rPr lang="zh-CN" altLang="en-US" dirty="0"/>
              <a:t>性能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36446FD9-8074-6BD5-1813-EA8E5112D26A}"/>
                  </a:ext>
                </a:extLst>
              </p:cNvPr>
              <p:cNvSpPr txBox="1"/>
              <p:nvPr/>
            </p:nvSpPr>
            <p:spPr>
              <a:xfrm>
                <a:off x="491826" y="2008143"/>
                <a:ext cx="6096000" cy="17851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000" b="1" dirty="0"/>
                  <a:t>产生模拟样本</a:t>
                </a:r>
                <a:endParaRPr lang="zh-CN" altLang="zh-CN" sz="2000" b="1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altLang="zh-CN" b="1" dirty="0"/>
                  <a:t>long lived </a:t>
                </a:r>
                <a:r>
                  <a:rPr lang="en-US" altLang="zh-CN" b="1" dirty="0" err="1"/>
                  <a:t>stau</a:t>
                </a:r>
                <a:r>
                  <a:rPr lang="zh-CN" altLang="en-US" b="1" dirty="0"/>
                  <a:t>（</a:t>
                </a:r>
                <a:r>
                  <a:rPr lang="en-US" altLang="zh-CN" b="1" dirty="0"/>
                  <a:t>HSCP</a:t>
                </a:r>
                <a:r>
                  <a:rPr lang="zh-CN" altLang="en-US" b="1" dirty="0"/>
                  <a:t>）</a:t>
                </a:r>
                <a:endParaRPr lang="en-US" altLang="zh-CN" i="1" dirty="0">
                  <a:latin typeface="Cambria Math" panose="02040503050406030204" pitchFamily="18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acc>
                      </m:sub>
                    </m:sSub>
                    <m:r>
                      <a:rPr lang="en-US" altLang="zh-CN">
                        <a:latin typeface="Cambria Math" panose="02040503050406030204" pitchFamily="18" charset="0"/>
                      </a:rPr>
                      <m:t>=500</m:t>
                    </m:r>
                    <m:r>
                      <m:rPr>
                        <m:nor/>
                      </m:rPr>
                      <a:rPr lang="zh-CN" alt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GeV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CN" i="1" dirty="0">
                  <a:latin typeface="Cambria Math" panose="02040503050406030204" pitchFamily="18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1.2&lt;∣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∣&lt;2.4</m:t>
                    </m:r>
                  </m:oMath>
                </a14:m>
                <a:r>
                  <a:rPr lang="zh-CN" altLang="en-US" sz="1800" dirty="0"/>
                  <a:t>（覆盖</a:t>
                </a:r>
                <a:r>
                  <a:rPr lang="en-US" altLang="zh-CN" sz="1800" dirty="0"/>
                  <a:t>RPC</a:t>
                </a:r>
                <a:r>
                  <a:rPr lang="zh-CN" altLang="en-US" sz="1800" dirty="0"/>
                  <a:t>与</a:t>
                </a:r>
                <a:r>
                  <a:rPr lang="en-US" altLang="zh-CN" sz="1800" dirty="0" err="1"/>
                  <a:t>iRPC</a:t>
                </a:r>
                <a:r>
                  <a:rPr lang="zh-CN" altLang="en-US" sz="1800" dirty="0"/>
                  <a:t>范围）</a:t>
                </a:r>
                <a:endParaRPr lang="zh-CN" altLang="zh-CN" sz="18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zh-CN" sz="1800" dirty="0"/>
                  <a:t>设置不同 </a:t>
                </a:r>
                <a14:m>
                  <m:oMath xmlns:m="http://schemas.openxmlformats.org/officeDocument/2006/math">
                    <m:r>
                      <a:rPr lang="zh-CN" altLang="en-US" sz="1800" i="1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zh-CN" altLang="zh-CN" sz="1800" dirty="0"/>
                  <a:t>区间，覆盖慢粒子时间响应研究需求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zh-CN" altLang="en-US" sz="1800" dirty="0"/>
                  <a:t>获得各层探测器时间响应信息</a:t>
                </a:r>
                <a:r>
                  <a:rPr lang="zh-CN" altLang="zh-CN" sz="1800" dirty="0"/>
                  <a:t>进行后续分析</a:t>
                </a:r>
                <a:endParaRPr lang="en-US" altLang="zh-CN" sz="1800" dirty="0"/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36446FD9-8074-6BD5-1813-EA8E5112D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826" y="2008143"/>
                <a:ext cx="6096000" cy="1785104"/>
              </a:xfrm>
              <a:prstGeom prst="rect">
                <a:avLst/>
              </a:prstGeom>
              <a:blipFill>
                <a:blip r:embed="rId7"/>
                <a:stretch>
                  <a:fillRect l="-1100" t="-2048" b="-40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文本框 24">
            <a:extLst>
              <a:ext uri="{FF2B5EF4-FFF2-40B4-BE49-F238E27FC236}">
                <a16:creationId xmlns:a16="http://schemas.microsoft.com/office/drawing/2014/main" id="{F1F7F492-8542-672A-7F40-FAF3DE62FFCC}"/>
              </a:ext>
            </a:extLst>
          </p:cNvPr>
          <p:cNvSpPr txBox="1"/>
          <p:nvPr/>
        </p:nvSpPr>
        <p:spPr>
          <a:xfrm>
            <a:off x="522106" y="4146818"/>
            <a:ext cx="630381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sz="2000" b="1" dirty="0"/>
              <a:t>模拟分析结果</a:t>
            </a:r>
            <a:endParaRPr lang="zh-CN" altLang="zh-CN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zh-CN" altLang="zh-CN" dirty="0"/>
              <a:t>慢粒子在不同 RPC station 间产生显著时间延迟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zh-CN" altLang="zh-CN" dirty="0"/>
              <a:t>分层 Trigger holding window 推荐为 </a:t>
            </a:r>
            <a:r>
              <a:rPr lang="zh-CN" altLang="zh-CN" b="1" dirty="0"/>
              <a:t>RE1–RE4：4/3/2/1 BX</a:t>
            </a:r>
            <a:r>
              <a:rPr lang="zh-CN" altLang="zh-CN" dirty="0"/>
              <a:t>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zh-CN" altLang="zh-CN" dirty="0"/>
              <a:t>当前模拟样本</a:t>
            </a:r>
            <a:r>
              <a:rPr lang="zh-CN" altLang="en-US" dirty="0"/>
              <a:t>中，</a:t>
            </a:r>
            <a:r>
              <a:rPr lang="zh-CN" altLang="zh-CN" dirty="0"/>
              <a:t>DAQ</a:t>
            </a:r>
            <a:r>
              <a:rPr lang="zh-CN" altLang="en-US" dirty="0"/>
              <a:t>窗口相对原来的设计</a:t>
            </a:r>
            <a:r>
              <a:rPr lang="zh-CN" altLang="zh-CN" dirty="0"/>
              <a:t>扩展 </a:t>
            </a:r>
            <a:r>
              <a:rPr lang="zh-CN" altLang="zh-CN" b="1" dirty="0"/>
              <a:t>+5 BX</a:t>
            </a:r>
            <a:r>
              <a:rPr lang="zh-CN" altLang="zh-CN" dirty="0"/>
              <a:t> 可覆盖四站 HSCP </a:t>
            </a:r>
            <a:r>
              <a:rPr lang="en-US" altLang="zh-CN" dirty="0"/>
              <a:t>delay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zh-CN" altLang="en-US" dirty="0"/>
              <a:t>在此样本的速度范围内，</a:t>
            </a:r>
            <a:r>
              <a:rPr lang="en-US" altLang="zh-CN" dirty="0"/>
              <a:t>RPC</a:t>
            </a:r>
            <a:r>
              <a:rPr lang="zh-CN" altLang="en-US" dirty="0"/>
              <a:t>与</a:t>
            </a:r>
            <a:r>
              <a:rPr lang="en-US" altLang="zh-CN" dirty="0" err="1"/>
              <a:t>iRPC</a:t>
            </a:r>
            <a:r>
              <a:rPr lang="zh-CN" altLang="en-US" dirty="0"/>
              <a:t>的速度分辨能力足以达到测量</a:t>
            </a:r>
            <a:r>
              <a:rPr lang="en-US" altLang="zh-CN" dirty="0"/>
              <a:t>HSCP</a:t>
            </a:r>
            <a:r>
              <a:rPr lang="zh-CN" altLang="en-US" dirty="0"/>
              <a:t>的需求</a:t>
            </a:r>
            <a:endParaRPr lang="zh-CN" altLang="zh-CN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4AE4563C-7A9E-D2FC-1E30-9F8208F47E81}"/>
              </a:ext>
            </a:extLst>
          </p:cNvPr>
          <p:cNvSpPr txBox="1"/>
          <p:nvPr/>
        </p:nvSpPr>
        <p:spPr>
          <a:xfrm>
            <a:off x="135294" y="1084347"/>
            <a:ext cx="648281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/>
              <a:t>HSCP</a:t>
            </a:r>
            <a:r>
              <a:rPr lang="zh-CN" altLang="en-US" sz="2400" b="1" dirty="0"/>
              <a:t>：</a:t>
            </a:r>
            <a:r>
              <a:rPr lang="en-US" altLang="zh-CN" sz="2400" b="1" dirty="0"/>
              <a:t>Heavy stable charged particle</a:t>
            </a:r>
          </a:p>
          <a:p>
            <a:r>
              <a:rPr lang="en-US" altLang="zh-CN" dirty="0"/>
              <a:t>HL-LHC</a:t>
            </a:r>
            <a:r>
              <a:rPr lang="zh-CN" altLang="en-US" dirty="0"/>
              <a:t>阶段重要搜寻目标，会在</a:t>
            </a:r>
            <a:r>
              <a:rPr lang="en-US" altLang="zh-CN" dirty="0"/>
              <a:t>RPC</a:t>
            </a:r>
            <a:r>
              <a:rPr lang="zh-CN" altLang="en-US" dirty="0"/>
              <a:t>探测器各层留下跨</a:t>
            </a:r>
            <a:r>
              <a:rPr lang="en-US" altLang="zh-CN" dirty="0"/>
              <a:t>BX</a:t>
            </a:r>
            <a:r>
              <a:rPr lang="zh-CN" altLang="en-US" dirty="0"/>
              <a:t>信息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270273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8E7DF-8C11-7268-6873-867B81205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03BC14BC-AD48-0C7A-8C43-E7DD6211B3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372" y="117657"/>
            <a:ext cx="2908925" cy="55962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22B623F-1A94-8755-2FBF-B01538676154}"/>
              </a:ext>
            </a:extLst>
          </p:cNvPr>
          <p:cNvSpPr txBox="1"/>
          <p:nvPr/>
        </p:nvSpPr>
        <p:spPr>
          <a:xfrm>
            <a:off x="342899" y="224091"/>
            <a:ext cx="77543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Cosmic ray</a:t>
            </a:r>
            <a:r>
              <a:rPr lang="zh-CN" altLang="en-US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实验</a:t>
            </a:r>
            <a:r>
              <a:rPr lang="en-US" altLang="zh-CN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setup</a:t>
            </a:r>
            <a:r>
              <a:rPr lang="zh-CN" altLang="en-US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与数据分析流程</a:t>
            </a:r>
            <a:endParaRPr lang="en-US" altLang="zh-CN" sz="3200" b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C1EF15F-577D-A624-87D5-2DB00C120662}"/>
              </a:ext>
            </a:extLst>
          </p:cNvPr>
          <p:cNvSpPr/>
          <p:nvPr/>
        </p:nvSpPr>
        <p:spPr>
          <a:xfrm>
            <a:off x="0" y="808866"/>
            <a:ext cx="12192000" cy="181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4226484-FFC6-E515-3B7C-112FDDFBEE7D}"/>
              </a:ext>
            </a:extLst>
          </p:cNvPr>
          <p:cNvSpPr/>
          <p:nvPr/>
        </p:nvSpPr>
        <p:spPr>
          <a:xfrm>
            <a:off x="0" y="0"/>
            <a:ext cx="270588" cy="9144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052E8A-839B-B27C-453D-6DDA7CDDF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5</a:t>
            </a:fld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59EA74D-43F5-F8B9-DFCD-DC035D19404B}"/>
              </a:ext>
            </a:extLst>
          </p:cNvPr>
          <p:cNvSpPr/>
          <p:nvPr/>
        </p:nvSpPr>
        <p:spPr>
          <a:xfrm>
            <a:off x="2653024" y="2963802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B7143C92-DC65-603A-2E4D-CD69C564E996}"/>
              </a:ext>
            </a:extLst>
          </p:cNvPr>
          <p:cNvSpPr/>
          <p:nvPr/>
        </p:nvSpPr>
        <p:spPr>
          <a:xfrm>
            <a:off x="6715729" y="1884559"/>
            <a:ext cx="2425979" cy="51824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tx1"/>
                </a:solidFill>
              </a:rPr>
              <a:t>After preselection</a:t>
            </a:r>
          </a:p>
          <a:p>
            <a:pPr algn="ctr"/>
            <a:r>
              <a:rPr lang="en-US" altLang="zh-CN" sz="1400" dirty="0">
                <a:solidFill>
                  <a:schemeClr val="tx1"/>
                </a:solidFill>
              </a:rPr>
              <a:t>Use clean hits/clusters</a:t>
            </a:r>
            <a:endParaRPr lang="zh-CN" altLang="en-US" sz="1400" dirty="0">
              <a:solidFill>
                <a:schemeClr val="tx1"/>
              </a:solidFill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73BFA17A-8B9C-2786-CEDB-98C23E690B97}"/>
              </a:ext>
            </a:extLst>
          </p:cNvPr>
          <p:cNvSpPr/>
          <p:nvPr/>
        </p:nvSpPr>
        <p:spPr>
          <a:xfrm>
            <a:off x="7932534" y="2687470"/>
            <a:ext cx="2623887" cy="201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E3BFE98-9531-17E2-2B2F-5F4148C5AF62}"/>
              </a:ext>
            </a:extLst>
          </p:cNvPr>
          <p:cNvSpPr/>
          <p:nvPr/>
        </p:nvSpPr>
        <p:spPr>
          <a:xfrm>
            <a:off x="7932534" y="3429119"/>
            <a:ext cx="2623887" cy="192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7FDE5A4F-DCC3-8401-B40E-62F965CE0B59}"/>
              </a:ext>
            </a:extLst>
          </p:cNvPr>
          <p:cNvSpPr/>
          <p:nvPr/>
        </p:nvSpPr>
        <p:spPr>
          <a:xfrm>
            <a:off x="7917995" y="4169617"/>
            <a:ext cx="2652963" cy="2167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98111E5B-036D-0D4A-3769-C9D82D16A815}"/>
              </a:ext>
            </a:extLst>
          </p:cNvPr>
          <p:cNvSpPr/>
          <p:nvPr/>
        </p:nvSpPr>
        <p:spPr>
          <a:xfrm>
            <a:off x="7921128" y="5134663"/>
            <a:ext cx="2623887" cy="2146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id="{E0F64223-F8E3-28C1-BA1E-722FD0C31C49}"/>
              </a:ext>
            </a:extLst>
          </p:cNvPr>
          <p:cNvSpPr/>
          <p:nvPr/>
        </p:nvSpPr>
        <p:spPr>
          <a:xfrm>
            <a:off x="9462550" y="2691064"/>
            <a:ext cx="168442" cy="184485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7FED50ED-B4A1-0628-104E-B63F06BA830D}"/>
              </a:ext>
            </a:extLst>
          </p:cNvPr>
          <p:cNvSpPr/>
          <p:nvPr/>
        </p:nvSpPr>
        <p:spPr>
          <a:xfrm>
            <a:off x="8997328" y="3438233"/>
            <a:ext cx="184485" cy="18123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椭圆 41">
            <a:extLst>
              <a:ext uri="{FF2B5EF4-FFF2-40B4-BE49-F238E27FC236}">
                <a16:creationId xmlns:a16="http://schemas.microsoft.com/office/drawing/2014/main" id="{ED8F40AD-1501-646E-35F0-A26B052CF9A2}"/>
              </a:ext>
            </a:extLst>
          </p:cNvPr>
          <p:cNvSpPr/>
          <p:nvPr/>
        </p:nvSpPr>
        <p:spPr>
          <a:xfrm>
            <a:off x="8973266" y="4170949"/>
            <a:ext cx="168442" cy="19292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椭圆 42">
            <a:extLst>
              <a:ext uri="{FF2B5EF4-FFF2-40B4-BE49-F238E27FC236}">
                <a16:creationId xmlns:a16="http://schemas.microsoft.com/office/drawing/2014/main" id="{480C22B7-9D50-B562-2B87-C59D816EDD23}"/>
              </a:ext>
            </a:extLst>
          </p:cNvPr>
          <p:cNvSpPr/>
          <p:nvPr/>
        </p:nvSpPr>
        <p:spPr>
          <a:xfrm>
            <a:off x="8993938" y="5131048"/>
            <a:ext cx="169782" cy="20622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4" name="椭圆 43">
            <a:extLst>
              <a:ext uri="{FF2B5EF4-FFF2-40B4-BE49-F238E27FC236}">
                <a16:creationId xmlns:a16="http://schemas.microsoft.com/office/drawing/2014/main" id="{80368DD7-1531-0F73-8083-5B8C64FDE84D}"/>
              </a:ext>
            </a:extLst>
          </p:cNvPr>
          <p:cNvSpPr/>
          <p:nvPr/>
        </p:nvSpPr>
        <p:spPr>
          <a:xfrm>
            <a:off x="9780632" y="4181517"/>
            <a:ext cx="192505" cy="19292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64A3B0C1-1B20-D364-1371-08DD03D454F9}"/>
              </a:ext>
            </a:extLst>
          </p:cNvPr>
          <p:cNvCxnSpPr>
            <a:cxnSpLocks/>
          </p:cNvCxnSpPr>
          <p:nvPr/>
        </p:nvCxnSpPr>
        <p:spPr>
          <a:xfrm>
            <a:off x="9141708" y="4287255"/>
            <a:ext cx="5970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7" name="文本框 46">
            <a:extLst>
              <a:ext uri="{FF2B5EF4-FFF2-40B4-BE49-F238E27FC236}">
                <a16:creationId xmlns:a16="http://schemas.microsoft.com/office/drawing/2014/main" id="{DDDF713C-891A-FB23-1F85-B503708D2CEF}"/>
              </a:ext>
            </a:extLst>
          </p:cNvPr>
          <p:cNvSpPr txBox="1"/>
          <p:nvPr/>
        </p:nvSpPr>
        <p:spPr>
          <a:xfrm>
            <a:off x="7256761" y="2631423"/>
            <a:ext cx="561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L1</a:t>
            </a:r>
            <a:endParaRPr lang="zh-CN" altLang="en-US" sz="1400" dirty="0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08671141-9899-B436-542F-AB6EBCF7EE01}"/>
              </a:ext>
            </a:extLst>
          </p:cNvPr>
          <p:cNvSpPr txBox="1"/>
          <p:nvPr/>
        </p:nvSpPr>
        <p:spPr>
          <a:xfrm>
            <a:off x="7256761" y="3371152"/>
            <a:ext cx="561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L2</a:t>
            </a:r>
            <a:endParaRPr lang="zh-CN" altLang="en-US" sz="1400" dirty="0"/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7EADEEAE-11EE-A965-93E3-E9DE4C3D160E}"/>
              </a:ext>
            </a:extLst>
          </p:cNvPr>
          <p:cNvSpPr txBox="1"/>
          <p:nvPr/>
        </p:nvSpPr>
        <p:spPr>
          <a:xfrm>
            <a:off x="6856708" y="4104930"/>
            <a:ext cx="861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L3 (DUT)</a:t>
            </a:r>
            <a:endParaRPr lang="zh-CN" altLang="en-US" sz="1400" dirty="0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F4E662CC-0061-5EC1-94FE-29B107FAB34D}"/>
              </a:ext>
            </a:extLst>
          </p:cNvPr>
          <p:cNvSpPr txBox="1"/>
          <p:nvPr/>
        </p:nvSpPr>
        <p:spPr>
          <a:xfrm>
            <a:off x="7288501" y="5041498"/>
            <a:ext cx="561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L4</a:t>
            </a:r>
            <a:endParaRPr lang="zh-CN" altLang="en-US" sz="1400" dirty="0"/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C2EB4DDA-1F7A-DBC6-3DD6-5B3475248659}"/>
              </a:ext>
            </a:extLst>
          </p:cNvPr>
          <p:cNvSpPr txBox="1"/>
          <p:nvPr/>
        </p:nvSpPr>
        <p:spPr>
          <a:xfrm>
            <a:off x="9153739" y="2024644"/>
            <a:ext cx="19571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Reference track</a:t>
            </a:r>
            <a:endParaRPr lang="zh-CN" altLang="en-US" sz="1400" dirty="0"/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547C4014-C2AF-2655-DE68-49E1B9F5F2F3}"/>
              </a:ext>
            </a:extLst>
          </p:cNvPr>
          <p:cNvSpPr txBox="1"/>
          <p:nvPr/>
        </p:nvSpPr>
        <p:spPr>
          <a:xfrm>
            <a:off x="7657062" y="3783374"/>
            <a:ext cx="2005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Predicted position</a:t>
            </a:r>
            <a:endParaRPr lang="zh-CN" altLang="en-US" sz="1400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EB5DFDCD-196D-BE08-D1D3-8BD1EFADBED2}"/>
              </a:ext>
            </a:extLst>
          </p:cNvPr>
          <p:cNvSpPr txBox="1"/>
          <p:nvPr/>
        </p:nvSpPr>
        <p:spPr>
          <a:xfrm>
            <a:off x="9780632" y="4431433"/>
            <a:ext cx="7391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DUT hit</a:t>
            </a:r>
            <a:endParaRPr lang="zh-CN" altLang="en-US" sz="1400" dirty="0"/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D3847EC0-693E-EFF2-F42F-399098FEFF53}"/>
              </a:ext>
            </a:extLst>
          </p:cNvPr>
          <p:cNvSpPr txBox="1"/>
          <p:nvPr/>
        </p:nvSpPr>
        <p:spPr>
          <a:xfrm>
            <a:off x="10988098" y="3755028"/>
            <a:ext cx="13208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Reference hits</a:t>
            </a:r>
            <a:endParaRPr lang="zh-CN" altLang="en-US" sz="1400" dirty="0"/>
          </a:p>
        </p:txBody>
      </p:sp>
      <p:sp>
        <p:nvSpPr>
          <p:cNvPr id="56" name="矩形: 圆角 55">
            <a:extLst>
              <a:ext uri="{FF2B5EF4-FFF2-40B4-BE49-F238E27FC236}">
                <a16:creationId xmlns:a16="http://schemas.microsoft.com/office/drawing/2014/main" id="{34B28EBA-F62F-1D9A-30D8-9776CBC159B0}"/>
              </a:ext>
            </a:extLst>
          </p:cNvPr>
          <p:cNvSpPr/>
          <p:nvPr/>
        </p:nvSpPr>
        <p:spPr>
          <a:xfrm>
            <a:off x="6534051" y="5457063"/>
            <a:ext cx="1375610" cy="79408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tx1"/>
                </a:solidFill>
              </a:rPr>
              <a:t>1. Build reference track from L1/L2/L4</a:t>
            </a:r>
            <a:endParaRPr lang="zh-CN" altLang="en-US" sz="1400" dirty="0">
              <a:solidFill>
                <a:schemeClr val="tx1"/>
              </a:solidFill>
            </a:endParaRPr>
          </a:p>
        </p:txBody>
      </p:sp>
      <p:sp>
        <p:nvSpPr>
          <p:cNvPr id="57" name="矩形: 圆角 56">
            <a:extLst>
              <a:ext uri="{FF2B5EF4-FFF2-40B4-BE49-F238E27FC236}">
                <a16:creationId xmlns:a16="http://schemas.microsoft.com/office/drawing/2014/main" id="{37748353-DB61-F3E7-2E3A-82A2C37E56E3}"/>
              </a:ext>
            </a:extLst>
          </p:cNvPr>
          <p:cNvSpPr/>
          <p:nvPr/>
        </p:nvSpPr>
        <p:spPr>
          <a:xfrm>
            <a:off x="8632371" y="5524859"/>
            <a:ext cx="1042736" cy="6777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tx1"/>
                </a:solidFill>
              </a:rPr>
              <a:t>2. Project to L3</a:t>
            </a:r>
            <a:endParaRPr lang="zh-CN" altLang="en-US" sz="1400" dirty="0">
              <a:solidFill>
                <a:schemeClr val="tx1"/>
              </a:solidFill>
            </a:endParaRPr>
          </a:p>
        </p:txBody>
      </p:sp>
      <p:sp>
        <p:nvSpPr>
          <p:cNvPr id="58" name="矩形: 圆角 57">
            <a:extLst>
              <a:ext uri="{FF2B5EF4-FFF2-40B4-BE49-F238E27FC236}">
                <a16:creationId xmlns:a16="http://schemas.microsoft.com/office/drawing/2014/main" id="{A3D71481-2187-1BB8-81DF-B79477E3515B}"/>
              </a:ext>
            </a:extLst>
          </p:cNvPr>
          <p:cNvSpPr/>
          <p:nvPr/>
        </p:nvSpPr>
        <p:spPr>
          <a:xfrm>
            <a:off x="10342358" y="5514600"/>
            <a:ext cx="1267327" cy="6789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tx1"/>
                </a:solidFill>
              </a:rPr>
              <a:t>3. Compare with DUT hit</a:t>
            </a:r>
            <a:endParaRPr lang="zh-CN" altLang="en-US" sz="1400" dirty="0">
              <a:solidFill>
                <a:schemeClr val="tx1"/>
              </a:solidFill>
            </a:endParaRPr>
          </a:p>
        </p:txBody>
      </p:sp>
      <p:cxnSp>
        <p:nvCxnSpPr>
          <p:cNvPr id="60" name="直接箭头连接符 59">
            <a:extLst>
              <a:ext uri="{FF2B5EF4-FFF2-40B4-BE49-F238E27FC236}">
                <a16:creationId xmlns:a16="http://schemas.microsoft.com/office/drawing/2014/main" id="{836641D2-A681-6286-C925-2C7B6CBC4375}"/>
              </a:ext>
            </a:extLst>
          </p:cNvPr>
          <p:cNvCxnSpPr/>
          <p:nvPr/>
        </p:nvCxnSpPr>
        <p:spPr>
          <a:xfrm>
            <a:off x="7917995" y="5854104"/>
            <a:ext cx="6336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9745A9BB-392E-F23D-5559-7FF695F37D40}"/>
              </a:ext>
            </a:extLst>
          </p:cNvPr>
          <p:cNvCxnSpPr/>
          <p:nvPr/>
        </p:nvCxnSpPr>
        <p:spPr>
          <a:xfrm>
            <a:off x="9691901" y="5854104"/>
            <a:ext cx="6336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2" name="直接箭头连接符 71">
            <a:extLst>
              <a:ext uri="{FF2B5EF4-FFF2-40B4-BE49-F238E27FC236}">
                <a16:creationId xmlns:a16="http://schemas.microsoft.com/office/drawing/2014/main" id="{8F2C68B1-8481-8077-057E-0F4D46106CE4}"/>
              </a:ext>
            </a:extLst>
          </p:cNvPr>
          <p:cNvCxnSpPr>
            <a:cxnSpLocks/>
          </p:cNvCxnSpPr>
          <p:nvPr/>
        </p:nvCxnSpPr>
        <p:spPr>
          <a:xfrm flipH="1">
            <a:off x="8835403" y="2286184"/>
            <a:ext cx="627147" cy="3170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右大括号 73">
            <a:extLst>
              <a:ext uri="{FF2B5EF4-FFF2-40B4-BE49-F238E27FC236}">
                <a16:creationId xmlns:a16="http://schemas.microsoft.com/office/drawing/2014/main" id="{FA3A7A37-03C3-7BB4-BAA1-E5C681E564CA}"/>
              </a:ext>
            </a:extLst>
          </p:cNvPr>
          <p:cNvSpPr/>
          <p:nvPr/>
        </p:nvSpPr>
        <p:spPr>
          <a:xfrm>
            <a:off x="10570207" y="2598218"/>
            <a:ext cx="481263" cy="264545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01AE6D71-99A9-85A6-6FC2-1A5160802A7C}"/>
              </a:ext>
            </a:extLst>
          </p:cNvPr>
          <p:cNvCxnSpPr>
            <a:cxnSpLocks/>
          </p:cNvCxnSpPr>
          <p:nvPr/>
        </p:nvCxnSpPr>
        <p:spPr>
          <a:xfrm flipH="1" flipV="1">
            <a:off x="9605674" y="2917684"/>
            <a:ext cx="1191128" cy="2316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箭头连接符 78">
            <a:extLst>
              <a:ext uri="{FF2B5EF4-FFF2-40B4-BE49-F238E27FC236}">
                <a16:creationId xmlns:a16="http://schemas.microsoft.com/office/drawing/2014/main" id="{21486DF8-4E66-8B79-118C-AA0CCF1A171E}"/>
              </a:ext>
            </a:extLst>
          </p:cNvPr>
          <p:cNvCxnSpPr>
            <a:cxnSpLocks/>
          </p:cNvCxnSpPr>
          <p:nvPr/>
        </p:nvCxnSpPr>
        <p:spPr>
          <a:xfrm flipH="1" flipV="1">
            <a:off x="9356270" y="3670040"/>
            <a:ext cx="1454568" cy="1835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箭头连接符 81">
            <a:extLst>
              <a:ext uri="{FF2B5EF4-FFF2-40B4-BE49-F238E27FC236}">
                <a16:creationId xmlns:a16="http://schemas.microsoft.com/office/drawing/2014/main" id="{06D69509-E7ED-487C-0D5D-3B58387A1989}"/>
              </a:ext>
            </a:extLst>
          </p:cNvPr>
          <p:cNvCxnSpPr>
            <a:cxnSpLocks/>
            <a:endCxn id="38" idx="0"/>
          </p:cNvCxnSpPr>
          <p:nvPr/>
        </p:nvCxnSpPr>
        <p:spPr>
          <a:xfrm flipH="1">
            <a:off x="9233072" y="4747532"/>
            <a:ext cx="1563730" cy="3871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" name="图片 89">
            <a:extLst>
              <a:ext uri="{FF2B5EF4-FFF2-40B4-BE49-F238E27FC236}">
                <a16:creationId xmlns:a16="http://schemas.microsoft.com/office/drawing/2014/main" id="{0B848C6D-2EB4-D062-3536-16ED346F3B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6" y="1439108"/>
            <a:ext cx="2163927" cy="1999125"/>
          </a:xfrm>
          <a:prstGeom prst="rect">
            <a:avLst/>
          </a:prstGeom>
        </p:spPr>
      </p:pic>
      <p:sp>
        <p:nvSpPr>
          <p:cNvPr id="98" name="文本框 97">
            <a:extLst>
              <a:ext uri="{FF2B5EF4-FFF2-40B4-BE49-F238E27FC236}">
                <a16:creationId xmlns:a16="http://schemas.microsoft.com/office/drawing/2014/main" id="{5A7EACF5-B352-17E6-1359-900F7C549802}"/>
              </a:ext>
            </a:extLst>
          </p:cNvPr>
          <p:cNvSpPr txBox="1"/>
          <p:nvPr/>
        </p:nvSpPr>
        <p:spPr>
          <a:xfrm>
            <a:off x="2815291" y="1394808"/>
            <a:ext cx="3843288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n w="0"/>
                <a:latin typeface="+mn-ea"/>
              </a:rPr>
              <a:t>904 lab </a:t>
            </a:r>
            <a:r>
              <a:rPr lang="zh-CN" altLang="en-US" sz="2000" b="1" dirty="0">
                <a:ln w="0"/>
                <a:latin typeface="+mn-ea"/>
              </a:rPr>
              <a:t>宇宙线实验</a:t>
            </a:r>
            <a:r>
              <a:rPr lang="en-US" altLang="zh-CN" sz="2000" b="1" dirty="0">
                <a:ln w="0"/>
                <a:latin typeface="+mn-ea"/>
              </a:rPr>
              <a:t>setup</a:t>
            </a:r>
            <a:r>
              <a:rPr lang="zh-CN" altLang="en-US" sz="2400" dirty="0">
                <a:ln w="0"/>
                <a:latin typeface="+mn-ea"/>
              </a:rPr>
              <a:t>：</a:t>
            </a:r>
            <a:endParaRPr lang="en-US" altLang="zh-CN" sz="2400" dirty="0">
              <a:ln w="0"/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n w="0"/>
                <a:latin typeface="+mn-ea"/>
              </a:rPr>
              <a:t>四层间距分别为</a:t>
            </a:r>
            <a:r>
              <a:rPr lang="en-US" altLang="zh-CN" dirty="0">
                <a:ln w="0"/>
                <a:latin typeface="+mn-ea"/>
              </a:rPr>
              <a:t>11</a:t>
            </a:r>
            <a:r>
              <a:rPr lang="zh-CN" altLang="en-US" dirty="0">
                <a:ln w="0"/>
                <a:latin typeface="+mn-ea"/>
              </a:rPr>
              <a:t>，</a:t>
            </a:r>
            <a:r>
              <a:rPr lang="en-US" altLang="zh-CN" dirty="0">
                <a:ln w="0"/>
                <a:latin typeface="+mn-ea"/>
              </a:rPr>
              <a:t>11</a:t>
            </a:r>
            <a:r>
              <a:rPr lang="zh-CN" altLang="en-US" dirty="0">
                <a:ln w="0"/>
                <a:latin typeface="+mn-ea"/>
              </a:rPr>
              <a:t>，</a:t>
            </a:r>
            <a:r>
              <a:rPr lang="en-US" altLang="zh-CN" dirty="0">
                <a:ln w="0"/>
                <a:latin typeface="+mn-ea"/>
              </a:rPr>
              <a:t>117cm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+mn-ea"/>
              </a:rPr>
              <a:t>三层闪烁体触发</a:t>
            </a:r>
            <a:endParaRPr lang="en-US" altLang="zh-CN" dirty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+mn-ea"/>
              </a:rPr>
              <a:t>四层均为</a:t>
            </a:r>
            <a:r>
              <a:rPr lang="en-US" altLang="zh-CN" dirty="0" err="1">
                <a:latin typeface="+mn-ea"/>
              </a:rPr>
              <a:t>iRPC</a:t>
            </a:r>
            <a:r>
              <a:rPr lang="zh-CN" altLang="en-US" dirty="0">
                <a:latin typeface="+mn-ea"/>
              </a:rPr>
              <a:t>探测器</a:t>
            </a:r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E3C3E366-29CE-1808-1788-9CFB4081E17A}"/>
              </a:ext>
            </a:extLst>
          </p:cNvPr>
          <p:cNvSpPr/>
          <p:nvPr/>
        </p:nvSpPr>
        <p:spPr>
          <a:xfrm>
            <a:off x="2653024" y="1523752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771D66A6-90AC-993A-490E-BE392EB2C32D}"/>
              </a:ext>
            </a:extLst>
          </p:cNvPr>
          <p:cNvSpPr txBox="1"/>
          <p:nvPr/>
        </p:nvSpPr>
        <p:spPr>
          <a:xfrm>
            <a:off x="2866354" y="2859314"/>
            <a:ext cx="3790579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sz="2000" b="1" dirty="0"/>
              <a:t>数据筛选与分析流程：</a:t>
            </a:r>
            <a:endParaRPr lang="zh-CN" altLang="zh-CN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原始数据解码</a:t>
            </a:r>
            <a:endParaRPr lang="en-US" altLang="zh-CN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Preselection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簇聚类（</a:t>
            </a:r>
            <a:r>
              <a:rPr lang="en-US" altLang="zh-CN" dirty="0" err="1"/>
              <a:t>hits</a:t>
            </a:r>
            <a:r>
              <a:rPr lang="en-US" altLang="zh-CN" dirty="0" err="1">
                <a:sym typeface="Wingdings" panose="05000000000000000000" pitchFamily="2" charset="2"/>
              </a:rPr>
              <a:t>cluster</a:t>
            </a:r>
            <a:r>
              <a:rPr lang="zh-CN" altLang="en-US" dirty="0"/>
              <a:t>）</a:t>
            </a:r>
            <a:r>
              <a:rPr lang="zh-CN" altLang="zh-CN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CN" altLang="zh-CN" dirty="0"/>
              <a:t>利用 L1/L2/L4 构建参考轨迹</a:t>
            </a:r>
            <a:r>
              <a:rPr lang="zh-CN" altLang="en-US" dirty="0"/>
              <a:t>（根据时间空间一致性做</a:t>
            </a:r>
            <a:r>
              <a:rPr lang="en-US" altLang="zh-CN" dirty="0"/>
              <a:t>ranking</a:t>
            </a:r>
            <a:r>
              <a:rPr lang="zh-CN" altLang="en-US" dirty="0"/>
              <a:t>）</a:t>
            </a:r>
            <a:r>
              <a:rPr lang="zh-CN" altLang="zh-CN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CN" altLang="zh-CN" dirty="0"/>
              <a:t>将参考轨迹外推至 L3，得到预测位置和时间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CN" altLang="zh-CN" dirty="0"/>
              <a:t>与 L3 DUT </a:t>
            </a:r>
            <a:r>
              <a:rPr lang="zh-CN" altLang="en-US" dirty="0"/>
              <a:t>信息比较，</a:t>
            </a:r>
            <a:r>
              <a:rPr lang="zh-CN" altLang="zh-CN" dirty="0"/>
              <a:t>计算空间、时间残差</a:t>
            </a:r>
          </a:p>
        </p:txBody>
      </p:sp>
      <p:pic>
        <p:nvPicPr>
          <p:cNvPr id="108" name="图片 107">
            <a:extLst>
              <a:ext uri="{FF2B5EF4-FFF2-40B4-BE49-F238E27FC236}">
                <a16:creationId xmlns:a16="http://schemas.microsoft.com/office/drawing/2014/main" id="{E5EB0853-AF48-794E-66D7-959DFACA5C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99" y="3783374"/>
            <a:ext cx="2385214" cy="147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09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72025-8EC3-0AAD-9DC6-580E4F9DD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D1FBC0A0-9A5E-BEFA-34F8-8CB8F3F3C0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372" y="117657"/>
            <a:ext cx="2908925" cy="55962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6ECB2A9-D509-F4BC-2236-DAD34096BBF8}"/>
              </a:ext>
            </a:extLst>
          </p:cNvPr>
          <p:cNvSpPr txBox="1"/>
          <p:nvPr/>
        </p:nvSpPr>
        <p:spPr>
          <a:xfrm>
            <a:off x="342899" y="224091"/>
            <a:ext cx="84281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cosmic ray</a:t>
            </a:r>
            <a:r>
              <a:rPr lang="zh-CN" altLang="en-US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数据分析结果展示</a:t>
            </a:r>
            <a:endParaRPr lang="en-US" altLang="zh-CN" sz="3200" b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33BA0D3-819A-1ECE-2839-E86507DB6916}"/>
              </a:ext>
            </a:extLst>
          </p:cNvPr>
          <p:cNvSpPr/>
          <p:nvPr/>
        </p:nvSpPr>
        <p:spPr>
          <a:xfrm>
            <a:off x="0" y="808866"/>
            <a:ext cx="12192000" cy="181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506B92C-1350-9E3C-B0A0-77AF005DCD81}"/>
              </a:ext>
            </a:extLst>
          </p:cNvPr>
          <p:cNvSpPr/>
          <p:nvPr/>
        </p:nvSpPr>
        <p:spPr>
          <a:xfrm>
            <a:off x="0" y="0"/>
            <a:ext cx="270588" cy="9144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AED34D9-80C6-C2D0-B099-754AB9EB9CB6}"/>
              </a:ext>
            </a:extLst>
          </p:cNvPr>
          <p:cNvSpPr txBox="1"/>
          <p:nvPr/>
        </p:nvSpPr>
        <p:spPr>
          <a:xfrm>
            <a:off x="437880" y="1252942"/>
            <a:ext cx="4241046" cy="879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相关结果已在合作组内讨论汇报，等待</a:t>
            </a:r>
            <a:r>
              <a:rPr lang="en-US" altLang="zh-CN" dirty="0"/>
              <a:t>GMM</a:t>
            </a:r>
            <a:r>
              <a:rPr lang="zh-CN" altLang="en-US" dirty="0"/>
              <a:t>审核后可公开发布</a:t>
            </a:r>
            <a:endParaRPr lang="en-US" altLang="zh-CN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1B0B3E1-AEC3-B365-209B-E150314C3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6</a:t>
            </a:fld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A6F39A8-B21A-07E6-45D5-AE7B8AD6B2A1}"/>
              </a:ext>
            </a:extLst>
          </p:cNvPr>
          <p:cNvSpPr/>
          <p:nvPr/>
        </p:nvSpPr>
        <p:spPr>
          <a:xfrm>
            <a:off x="209148" y="1405461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9882FEA-E4E9-01D0-DFBF-77967A8F3B73}"/>
              </a:ext>
            </a:extLst>
          </p:cNvPr>
          <p:cNvSpPr/>
          <p:nvPr/>
        </p:nvSpPr>
        <p:spPr>
          <a:xfrm>
            <a:off x="230378" y="4929293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" name="图形 4">
            <a:extLst>
              <a:ext uri="{FF2B5EF4-FFF2-40B4-BE49-F238E27FC236}">
                <a16:creationId xmlns:a16="http://schemas.microsoft.com/office/drawing/2014/main" id="{6A2C947C-519D-C9A8-72EE-EBFA321E91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72316" y="1121977"/>
            <a:ext cx="2765266" cy="3056519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5C6C5AC1-FFEE-38F1-FDC4-78C545AA97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87331" y="4588002"/>
            <a:ext cx="5853383" cy="1662947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F03857F0-28FA-8593-32D4-0AF3899CCA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2863" y="1577978"/>
            <a:ext cx="2817851" cy="2276157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65BBE240-8159-5877-514F-CA0F2758A8E8}"/>
              </a:ext>
            </a:extLst>
          </p:cNvPr>
          <p:cNvSpPr txBox="1"/>
          <p:nvPr/>
        </p:nvSpPr>
        <p:spPr>
          <a:xfrm>
            <a:off x="4816348" y="4152754"/>
            <a:ext cx="3214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/>
              <a:t>Hitmap</a:t>
            </a:r>
            <a:r>
              <a:rPr lang="en-US" altLang="zh-CN" sz="1800" dirty="0"/>
              <a:t> of final selected events</a:t>
            </a:r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DC8D0E73-333C-6A5C-1E15-D41C345867B2}"/>
              </a:ext>
            </a:extLst>
          </p:cNvPr>
          <p:cNvSpPr txBox="1"/>
          <p:nvPr/>
        </p:nvSpPr>
        <p:spPr>
          <a:xfrm>
            <a:off x="8251416" y="3854135"/>
            <a:ext cx="3328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β reconstruction distribution</a:t>
            </a:r>
            <a:endParaRPr lang="zh-CN" altLang="en-US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D11090B-6FB1-5B96-B363-5EC249177A94}"/>
              </a:ext>
            </a:extLst>
          </p:cNvPr>
          <p:cNvSpPr txBox="1"/>
          <p:nvPr/>
        </p:nvSpPr>
        <p:spPr>
          <a:xfrm>
            <a:off x="6472990" y="6264577"/>
            <a:ext cx="41546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/>
              <a:t>Measured spatial and timing resolution</a:t>
            </a:r>
            <a:endParaRPr lang="zh-CN" altLang="en-US" dirty="0"/>
          </a:p>
        </p:txBody>
      </p:sp>
      <p:pic>
        <p:nvPicPr>
          <p:cNvPr id="26" name="图形 25">
            <a:extLst>
              <a:ext uri="{FF2B5EF4-FFF2-40B4-BE49-F238E27FC236}">
                <a16:creationId xmlns:a16="http://schemas.microsoft.com/office/drawing/2014/main" id="{6B175352-DB33-FC57-5923-A90BE82E4C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7807" y="2404164"/>
            <a:ext cx="3684286" cy="1748590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4C9C4F36-1B25-7806-3D8D-A279850C7F4A}"/>
              </a:ext>
            </a:extLst>
          </p:cNvPr>
          <p:cNvSpPr txBox="1"/>
          <p:nvPr/>
        </p:nvSpPr>
        <p:spPr>
          <a:xfrm>
            <a:off x="557807" y="4302921"/>
            <a:ext cx="41546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Optimization of  timing consistency in L3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F9158C5-712D-5A36-8BBF-9AFB3CF9E1E8}"/>
                  </a:ext>
                </a:extLst>
              </p:cNvPr>
              <p:cNvSpPr txBox="1"/>
              <p:nvPr/>
            </p:nvSpPr>
            <p:spPr>
              <a:xfrm>
                <a:off x="501189" y="4893368"/>
                <a:ext cx="4366854" cy="11557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latin typeface="+mj-ea"/>
                    <a:ea typeface="+mj-ea"/>
                    <a:cs typeface="Calibri"/>
                  </a:rPr>
                  <a:t>扣除望远镜贡献后得到</a:t>
                </a:r>
                <a:r>
                  <a:rPr lang="en-US" altLang="zh-CN" dirty="0">
                    <a:latin typeface="+mj-ea"/>
                    <a:ea typeface="+mj-ea"/>
                    <a:cs typeface="Calibri"/>
                  </a:rPr>
                  <a:t>L3</a:t>
                </a:r>
                <a:r>
                  <a:rPr lang="zh-CN" altLang="en-US" dirty="0">
                    <a:latin typeface="+mj-ea"/>
                    <a:ea typeface="+mj-ea"/>
                    <a:cs typeface="Calibri"/>
                  </a:rPr>
                  <a:t>层的探测器时间空间分辨能力</a:t>
                </a:r>
                <a:r>
                  <a:rPr lang="zh-CN" altLang="en-US" dirty="0">
                    <a:solidFill>
                      <a:schemeClr val="bg2">
                        <a:lumMod val="25000"/>
                      </a:schemeClr>
                    </a:solidFill>
                    <a:ea typeface="Calibri"/>
                    <a:cs typeface="Calibri"/>
                  </a:rPr>
                  <a:t>：</a:t>
                </a:r>
                <a:r>
                  <a:rPr lang="en-US" altLang="zh-CN" sz="1400" dirty="0">
                    <a:solidFill>
                      <a:schemeClr val="bg2">
                        <a:lumMod val="25000"/>
                      </a:schemeClr>
                    </a:solidFill>
                    <a:ea typeface="Calibri"/>
                    <a:cs typeface="Calibri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ar-AE" sz="1400" i="1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sSubPr>
                        <m:e>
                          <m:r>
                            <a:rPr lang="zh-CN" altLang="ar-AE" sz="1400" i="1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𝜎</m:t>
                          </m:r>
                        </m:e>
                        <m:sub>
                          <m:r>
                            <a:rPr lang="zh-CN" altLang="ar-AE" sz="1400" i="1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𝑥</m:t>
                          </m:r>
                          <m:r>
                            <a:rPr lang="ar-AE" altLang="zh-CN" sz="1400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,</m:t>
                          </m:r>
                          <m:r>
                            <a:rPr lang="en-US" altLang="zh-CN" sz="1400" b="0" i="1" dirty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𝑑𝑢𝑡</m:t>
                          </m:r>
                        </m:sub>
                      </m:sSub>
                      <m:r>
                        <a:rPr lang="ar-AE" altLang="zh-CN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=</m:t>
                      </m:r>
                      <m:r>
                        <a:rPr lang="ar-AE" altLang="zh-CN" sz="1400" i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0</m:t>
                      </m:r>
                      <m:r>
                        <a:rPr lang="ar-AE" altLang="zh-CN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.</m:t>
                      </m:r>
                      <m:r>
                        <a:rPr lang="en-US" altLang="zh-CN" sz="1400" b="0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3</m:t>
                      </m:r>
                      <m:r>
                        <a:rPr lang="en-US" altLang="zh-CN" sz="1400" b="0" i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63</m:t>
                      </m:r>
                      <m:r>
                        <a:rPr lang="ar-AE" altLang="zh-CN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 </m:t>
                      </m:r>
                      <m:r>
                        <a:rPr lang="zh-CN" altLang="ar-AE" sz="1400" i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𝑐𝑚</m:t>
                      </m:r>
                      <m:sSub>
                        <m:sSubPr>
                          <m:ctrlPr>
                            <a:rPr lang="en-US" altLang="zh-CN" sz="1400" i="1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i="1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ar-AE" sz="1400" i="1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zh-CN" altLang="ar-AE" sz="1400" i="1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sz="1400" b="0" i="0" dirty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CN" sz="1400" b="0" i="0" dirty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dut</m:t>
                          </m:r>
                        </m:sub>
                      </m:sSub>
                      <m:r>
                        <a:rPr lang="ar-AE" altLang="zh-CN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=1.</m:t>
                      </m:r>
                      <m:r>
                        <a:rPr lang="en-US" altLang="zh-CN" sz="1400" b="0" i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564</m:t>
                      </m:r>
                      <m:r>
                        <a:rPr lang="ar-AE" altLang="zh-CN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 </m:t>
                      </m:r>
                      <m:r>
                        <m:rPr>
                          <m:sty m:val="p"/>
                        </m:rPr>
                        <a:rPr lang="en-US" altLang="zh-CN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cm</m:t>
                      </m:r>
                      <m:r>
                        <a:rPr lang="en-US" altLang="zh-CN" sz="1400" b="1" i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zh-CN" altLang="ar-AE" sz="1400" b="0" i="1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ar-AE" sz="1400" b="0" i="1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zh-CN" altLang="ar-AE" sz="1400" b="0" i="1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sz="1400" b="0" i="1" dirty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1400" b="0" i="1" dirty="0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𝑑𝑢𝑡</m:t>
                          </m:r>
                        </m:sub>
                      </m:sSub>
                      <m:r>
                        <a:rPr lang="ar-AE" altLang="zh-CN" sz="14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altLang="zh-CN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0.</m:t>
                      </m:r>
                      <m:r>
                        <a:rPr lang="en-US" altLang="zh-CN" sz="1400" b="0" i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637</m:t>
                      </m:r>
                      <m:r>
                        <m:rPr>
                          <m:sty m:val="p"/>
                        </m:rPr>
                        <a:rPr lang="en-US" altLang="zh-CN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ns</m:t>
                      </m:r>
                    </m:oMath>
                  </m:oMathPara>
                </a14:m>
                <a:endParaRPr lang="en-US" altLang="zh-CN" dirty="0"/>
              </a:p>
              <a:p>
                <a:r>
                  <a:rPr lang="zh-CN" altLang="en-US" dirty="0"/>
                  <a:t>符合探测器性能预期</a:t>
                </a: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F9158C5-712D-5A36-8BBF-9AFB3CF9E1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189" y="4893368"/>
                <a:ext cx="4366854" cy="1155766"/>
              </a:xfrm>
              <a:prstGeom prst="rect">
                <a:avLst/>
              </a:prstGeom>
              <a:blipFill>
                <a:blip r:embed="rId8"/>
                <a:stretch>
                  <a:fillRect l="-1116" t="-3175" r="-558" b="-74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2314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F6704-2420-AB8C-E71D-60C5C2857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FC2EAA95-FD7F-1750-A8AA-1BB188D2D4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372" y="117657"/>
            <a:ext cx="2908925" cy="55962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BB278D7F-1F25-5C9A-73BD-F2AFD150AF26}"/>
              </a:ext>
            </a:extLst>
          </p:cNvPr>
          <p:cNvSpPr txBox="1"/>
          <p:nvPr/>
        </p:nvSpPr>
        <p:spPr>
          <a:xfrm>
            <a:off x="342899" y="224091"/>
            <a:ext cx="87770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iRPC</a:t>
            </a:r>
            <a:r>
              <a:rPr lang="zh-CN" altLang="en-US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数据分析软件整理开发</a:t>
            </a:r>
            <a:endParaRPr lang="en-US" altLang="zh-CN" sz="3200" b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F8770DA-7AAA-8961-203F-6825948F12CB}"/>
              </a:ext>
            </a:extLst>
          </p:cNvPr>
          <p:cNvSpPr/>
          <p:nvPr/>
        </p:nvSpPr>
        <p:spPr>
          <a:xfrm>
            <a:off x="0" y="808866"/>
            <a:ext cx="12192000" cy="181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F89DC9A-EB89-D1C4-D579-861891DB1073}"/>
              </a:ext>
            </a:extLst>
          </p:cNvPr>
          <p:cNvSpPr/>
          <p:nvPr/>
        </p:nvSpPr>
        <p:spPr>
          <a:xfrm>
            <a:off x="0" y="0"/>
            <a:ext cx="270588" cy="9144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298A669-BA8F-F46E-BBC9-A9600779E5EF}"/>
              </a:ext>
            </a:extLst>
          </p:cNvPr>
          <p:cNvSpPr/>
          <p:nvPr/>
        </p:nvSpPr>
        <p:spPr>
          <a:xfrm>
            <a:off x="111562" y="4535093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155FA80-5EA7-C162-B28E-7A5A2FC7E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7</a:t>
            </a:fld>
            <a:endParaRPr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E96ECDD-CDE2-6AB3-8FBF-1469D8374233}"/>
              </a:ext>
            </a:extLst>
          </p:cNvPr>
          <p:cNvSpPr/>
          <p:nvPr/>
        </p:nvSpPr>
        <p:spPr>
          <a:xfrm>
            <a:off x="177243" y="2037364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3" name="图形 32">
            <a:extLst>
              <a:ext uri="{FF2B5EF4-FFF2-40B4-BE49-F238E27FC236}">
                <a16:creationId xmlns:a16="http://schemas.microsoft.com/office/drawing/2014/main" id="{5D9F5825-1B4C-45FA-82F7-EAC9BC2634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3972" y="2244827"/>
            <a:ext cx="2694793" cy="2978623"/>
          </a:xfrm>
          <a:prstGeom prst="rect">
            <a:avLst/>
          </a:prstGeom>
        </p:spPr>
      </p:pic>
      <p:pic>
        <p:nvPicPr>
          <p:cNvPr id="35" name="图形 34">
            <a:extLst>
              <a:ext uri="{FF2B5EF4-FFF2-40B4-BE49-F238E27FC236}">
                <a16:creationId xmlns:a16="http://schemas.microsoft.com/office/drawing/2014/main" id="{CD039387-459D-1A60-61CA-22F9A39D68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84671" y="2299555"/>
            <a:ext cx="2595767" cy="2869168"/>
          </a:xfrm>
          <a:prstGeom prst="rect">
            <a:avLst/>
          </a:prstGeom>
        </p:spPr>
      </p:pic>
      <p:sp>
        <p:nvSpPr>
          <p:cNvPr id="37" name="文本框 36">
            <a:extLst>
              <a:ext uri="{FF2B5EF4-FFF2-40B4-BE49-F238E27FC236}">
                <a16:creationId xmlns:a16="http://schemas.microsoft.com/office/drawing/2014/main" id="{645F8730-7F0B-3549-9355-C871D08C39B4}"/>
              </a:ext>
            </a:extLst>
          </p:cNvPr>
          <p:cNvSpPr txBox="1"/>
          <p:nvPr/>
        </p:nvSpPr>
        <p:spPr>
          <a:xfrm>
            <a:off x="455827" y="1892875"/>
            <a:ext cx="604408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/>
              <a:t>工作内容：</a:t>
            </a:r>
            <a:endParaRPr lang="en-US" altLang="zh-CN" sz="24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zh-CN" dirty="0"/>
              <a:t>完成通用算法层与</a:t>
            </a:r>
            <a:r>
              <a:rPr lang="zh-CN" altLang="en-US" dirty="0"/>
              <a:t>专用</a:t>
            </a:r>
            <a:r>
              <a:rPr lang="zh-CN" altLang="zh-CN" dirty="0"/>
              <a:t>cosmic ray</a:t>
            </a:r>
            <a:r>
              <a:rPr lang="zh-CN" altLang="en-US" dirty="0"/>
              <a:t>分析</a:t>
            </a:r>
            <a:r>
              <a:rPr lang="zh-CN" altLang="zh-CN" dirty="0"/>
              <a:t>的结构整理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完成</a:t>
            </a:r>
            <a:r>
              <a:rPr lang="zh-CN" altLang="zh-CN" dirty="0"/>
              <a:t>几何映射与时间标定</a:t>
            </a:r>
            <a:r>
              <a:rPr lang="zh-CN" altLang="en-US" dirty="0"/>
              <a:t>修正，</a:t>
            </a:r>
            <a:r>
              <a:rPr lang="zh-CN" altLang="zh-CN" dirty="0"/>
              <a:t>更新 detector geometry mapping 和 timing offset 配置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开发完善宇宙线实验</a:t>
            </a:r>
            <a:r>
              <a:rPr lang="zh-CN" altLang="zh-CN" dirty="0"/>
              <a:t>原始数据</a:t>
            </a:r>
            <a:r>
              <a:rPr lang="zh-CN" altLang="en-US" dirty="0"/>
              <a:t>解码后</a:t>
            </a:r>
            <a:r>
              <a:rPr lang="en-US" altLang="zh-CN" dirty="0" err="1"/>
              <a:t>tdc</a:t>
            </a:r>
            <a:r>
              <a:rPr lang="en-US" altLang="zh-CN" dirty="0"/>
              <a:t> data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zh-CN" dirty="0"/>
              <a:t>hi</a:t>
            </a:r>
            <a:r>
              <a:rPr lang="en-US" altLang="zh-CN" dirty="0"/>
              <a:t>t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zh-CN" dirty="0"/>
              <a:t>cluster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zh-CN" dirty="0"/>
              <a:t>track的分析流程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zh-CN" dirty="0"/>
              <a:t>统一输出解析结果、异常信息和分析图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111A94FC-3D09-563E-C56B-7F7E9E50EEAC}"/>
              </a:ext>
            </a:extLst>
          </p:cNvPr>
          <p:cNvSpPr txBox="1"/>
          <p:nvPr/>
        </p:nvSpPr>
        <p:spPr>
          <a:xfrm>
            <a:off x="6673972" y="5282069"/>
            <a:ext cx="30680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 err="1"/>
              <a:t>Hitmap</a:t>
            </a:r>
            <a:r>
              <a:rPr lang="en-US" altLang="zh-CN" sz="1600" dirty="0"/>
              <a:t> with old configuration</a:t>
            </a:r>
            <a:endParaRPr lang="zh-CN" altLang="en-US" sz="1600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0BA2ADD-BF23-D753-5FB2-6E4EBFDCB61F}"/>
              </a:ext>
            </a:extLst>
          </p:cNvPr>
          <p:cNvSpPr txBox="1"/>
          <p:nvPr/>
        </p:nvSpPr>
        <p:spPr>
          <a:xfrm>
            <a:off x="9432758" y="5292887"/>
            <a:ext cx="28795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 err="1"/>
              <a:t>Hitmap</a:t>
            </a:r>
            <a:r>
              <a:rPr lang="en-US" altLang="zh-CN" sz="1600" dirty="0"/>
              <a:t> with new configuration</a:t>
            </a:r>
            <a:endParaRPr lang="zh-CN" altLang="en-US" sz="1600" dirty="0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B423FB52-17B9-0502-C343-36D7E0196F3A}"/>
              </a:ext>
            </a:extLst>
          </p:cNvPr>
          <p:cNvSpPr txBox="1"/>
          <p:nvPr/>
        </p:nvSpPr>
        <p:spPr>
          <a:xfrm>
            <a:off x="8090793" y="1668032"/>
            <a:ext cx="21861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修正后</a:t>
            </a:r>
            <a:r>
              <a:rPr lang="en-US" altLang="zh-CN" dirty="0" err="1"/>
              <a:t>hitmap</a:t>
            </a:r>
            <a:r>
              <a:rPr lang="zh-CN" altLang="zh-CN" dirty="0"/>
              <a:t>比较</a:t>
            </a:r>
            <a:endParaRPr lang="zh-CN" altLang="en-US" dirty="0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173FB7FC-B28E-1FBD-1262-D8D6FF40C946}"/>
              </a:ext>
            </a:extLst>
          </p:cNvPr>
          <p:cNvSpPr txBox="1"/>
          <p:nvPr/>
        </p:nvSpPr>
        <p:spPr>
          <a:xfrm>
            <a:off x="455827" y="4415467"/>
            <a:ext cx="61022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/>
              <a:t>阶段成果</a:t>
            </a:r>
            <a:r>
              <a:rPr lang="zh-CN" altLang="en-US" dirty="0"/>
              <a:t>：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dirty="0"/>
              <a:t>数据分析程序、运行依赖和探测器配置已实现统一管理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可</a:t>
            </a:r>
            <a:r>
              <a:rPr lang="zh-CN" altLang="zh-CN" dirty="0"/>
              <a:t>实现解析、聚类、径迹重建和绘图的一键运行及分步重建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dirty="0"/>
              <a:t>支持不同配置下的快速重建与比较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99776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4F4C2-151E-9F2C-B01D-837797883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E0E97AC3-141A-60C2-8BD5-78A78FBC19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372" y="117657"/>
            <a:ext cx="2908925" cy="55962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6A06769-E91D-F5FF-4C44-C1739DD207FB}"/>
              </a:ext>
            </a:extLst>
          </p:cNvPr>
          <p:cNvSpPr txBox="1"/>
          <p:nvPr/>
        </p:nvSpPr>
        <p:spPr>
          <a:xfrm>
            <a:off x="342898" y="224091"/>
            <a:ext cx="84080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ATCA</a:t>
            </a:r>
            <a:r>
              <a:rPr lang="zh-CN" altLang="en-US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电子学开发</a:t>
            </a:r>
            <a:r>
              <a:rPr lang="en-US" altLang="zh-CN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——</a:t>
            </a:r>
            <a:r>
              <a:rPr lang="en-US" altLang="zh-CN" sz="3200" b="1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lpGBT</a:t>
            </a:r>
            <a:r>
              <a:rPr lang="zh-CN" altLang="en-US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工程重构与验证</a:t>
            </a:r>
            <a:endParaRPr lang="en-US" altLang="zh-CN" sz="3200" b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4176DF0-BEB0-B7BA-80E5-8002EEDF7E45}"/>
              </a:ext>
            </a:extLst>
          </p:cNvPr>
          <p:cNvSpPr/>
          <p:nvPr/>
        </p:nvSpPr>
        <p:spPr>
          <a:xfrm>
            <a:off x="0" y="808866"/>
            <a:ext cx="12192000" cy="181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80FFCF9-2043-D8A8-B339-D21FCC7286A3}"/>
              </a:ext>
            </a:extLst>
          </p:cNvPr>
          <p:cNvSpPr/>
          <p:nvPr/>
        </p:nvSpPr>
        <p:spPr>
          <a:xfrm>
            <a:off x="0" y="0"/>
            <a:ext cx="270588" cy="9144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076DCAE-26E5-6BF7-865F-A6774B40916A}"/>
              </a:ext>
            </a:extLst>
          </p:cNvPr>
          <p:cNvSpPr txBox="1"/>
          <p:nvPr/>
        </p:nvSpPr>
        <p:spPr>
          <a:xfrm>
            <a:off x="921473" y="5400513"/>
            <a:ext cx="82024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2400" b="1" dirty="0"/>
              <a:t>现阶段结果</a:t>
            </a:r>
            <a:r>
              <a:rPr lang="zh-CN" altLang="en-US" b="1" dirty="0"/>
              <a:t>：</a:t>
            </a:r>
            <a:endParaRPr lang="en-US" altLang="zh-CN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zh-CN" dirty="0"/>
              <a:t>lpGBT</a:t>
            </a:r>
            <a:r>
              <a:rPr lang="zh-CN" altLang="en-US" dirty="0"/>
              <a:t>固件</a:t>
            </a:r>
            <a:r>
              <a:rPr lang="zh-CN" altLang="zh-CN" dirty="0"/>
              <a:t>已实现文本化、模块化管理，并通过Serenity板级测试验证</a:t>
            </a:r>
            <a:endParaRPr lang="en-US" altLang="zh-CN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80856B1-F19E-2AAE-0E1F-23ABEEC0C4FB}"/>
              </a:ext>
            </a:extLst>
          </p:cNvPr>
          <p:cNvSpPr/>
          <p:nvPr/>
        </p:nvSpPr>
        <p:spPr>
          <a:xfrm>
            <a:off x="631933" y="5644415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AFF6DA9-32EF-2404-3795-F521B3BBD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8</a:t>
            </a:fld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E8E2AD6-F403-926C-B804-54CF1659510D}"/>
              </a:ext>
            </a:extLst>
          </p:cNvPr>
          <p:cNvSpPr txBox="1"/>
          <p:nvPr/>
        </p:nvSpPr>
        <p:spPr>
          <a:xfrm>
            <a:off x="1051219" y="1138449"/>
            <a:ext cx="597923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zh-CN" sz="2400" b="1" dirty="0"/>
              <a:t>工程重构</a:t>
            </a:r>
            <a:r>
              <a:rPr lang="zh-CN" altLang="en-US" sz="2400" b="1" dirty="0"/>
              <a:t>：</a:t>
            </a:r>
            <a:endParaRPr lang="en-US" altLang="zh-CN" sz="24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zh-CN" dirty="0"/>
              <a:t>面向Serenity VU13P平台整理</a:t>
            </a:r>
            <a:r>
              <a:rPr lang="zh-CN" altLang="en-US" dirty="0"/>
              <a:t>重构</a:t>
            </a:r>
            <a:r>
              <a:rPr lang="zh-CN" altLang="zh-CN" dirty="0"/>
              <a:t>lpGBT固件工程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zh-CN" dirty="0"/>
              <a:t>协议模块与Cluster Finding等算法模块解耦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zh-CN" dirty="0"/>
              <a:t>GT Wizard等IP由Tcl脚本参数化生成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zh-CN" dirty="0"/>
              <a:t>补充工程结构、构建方法和运行说明</a:t>
            </a:r>
            <a:endParaRPr lang="en-US" altLang="zh-CN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0C2ED53-583A-A9CC-DAE2-5FC937B7A084}"/>
              </a:ext>
            </a:extLst>
          </p:cNvPr>
          <p:cNvSpPr/>
          <p:nvPr/>
        </p:nvSpPr>
        <p:spPr>
          <a:xfrm>
            <a:off x="792678" y="1293900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BEA6761-175E-6C6A-BFD9-E3D2E0D801E2}"/>
              </a:ext>
            </a:extLst>
          </p:cNvPr>
          <p:cNvSpPr/>
          <p:nvPr/>
        </p:nvSpPr>
        <p:spPr>
          <a:xfrm>
            <a:off x="751469" y="3047537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36244F9-A638-DED7-358E-E38581A3779F}"/>
              </a:ext>
            </a:extLst>
          </p:cNvPr>
          <p:cNvSpPr txBox="1"/>
          <p:nvPr/>
        </p:nvSpPr>
        <p:spPr>
          <a:xfrm>
            <a:off x="8578516" y="4183878"/>
            <a:ext cx="2490537" cy="1012292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sz="2000" b="1" dirty="0">
                <a:highlight>
                  <a:srgbClr val="FFFF00"/>
                </a:highlight>
                <a:sym typeface="+mn-ea"/>
              </a:rPr>
              <a:t>Serenity</a:t>
            </a:r>
            <a:r>
              <a:rPr lang="zh-CN" altLang="en-US" sz="2000" b="1" dirty="0">
                <a:highlight>
                  <a:srgbClr val="FFFF00"/>
                </a:highlight>
                <a:sym typeface="+mn-ea"/>
              </a:rPr>
              <a:t>端验证结果：</a:t>
            </a:r>
            <a:endParaRPr lang="en-US" altLang="zh-CN" sz="2000" b="1" dirty="0">
              <a:highlight>
                <a:srgbClr val="FFFF00"/>
              </a:highlight>
              <a:sym typeface="+mn-ea"/>
            </a:endParaRPr>
          </a:p>
          <a:p>
            <a:r>
              <a:rPr lang="en-US" altLang="zh-CN" sz="2000" b="1" dirty="0">
                <a:highlight>
                  <a:srgbClr val="FFFF00"/>
                </a:highlight>
                <a:sym typeface="+mn-ea"/>
              </a:rPr>
              <a:t>Link1</a:t>
            </a:r>
            <a:r>
              <a:rPr lang="zh-CN" altLang="en-US" sz="2000" b="1" dirty="0">
                <a:highlight>
                  <a:srgbClr val="FFFF00"/>
                </a:highlight>
                <a:sym typeface="+mn-ea"/>
              </a:rPr>
              <a:t>和</a:t>
            </a:r>
            <a:r>
              <a:rPr lang="en-US" altLang="zh-CN" sz="2000" b="1" dirty="0">
                <a:highlight>
                  <a:srgbClr val="FFFF00"/>
                </a:highlight>
                <a:sym typeface="+mn-ea"/>
              </a:rPr>
              <a:t>2</a:t>
            </a:r>
            <a:r>
              <a:rPr lang="zh-CN" altLang="en-US" sz="2000" b="1" dirty="0">
                <a:highlight>
                  <a:srgbClr val="FFFF00"/>
                </a:highlight>
                <a:sym typeface="+mn-ea"/>
              </a:rPr>
              <a:t>正常建立且接受到的</a:t>
            </a:r>
            <a:r>
              <a:rPr lang="en-US" altLang="zh-CN" sz="2000" b="1" dirty="0">
                <a:highlight>
                  <a:srgbClr val="FFFF00"/>
                </a:highlight>
                <a:sym typeface="+mn-ea"/>
              </a:rPr>
              <a:t>data</a:t>
            </a:r>
            <a:r>
              <a:rPr lang="zh-CN" altLang="en-US" sz="2000" b="1" dirty="0">
                <a:highlight>
                  <a:srgbClr val="FFFF00"/>
                </a:highlight>
                <a:sym typeface="+mn-ea"/>
              </a:rPr>
              <a:t>无误</a:t>
            </a:r>
            <a:endParaRPr lang="en-US" altLang="zh-CN" sz="2000" b="1" dirty="0">
              <a:highlight>
                <a:srgbClr val="FFFF00"/>
              </a:highlight>
              <a:sym typeface="+mn-ea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CA8B855E-2FF5-701C-9012-7A24951B9A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11" y="4078738"/>
            <a:ext cx="7895241" cy="1222572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2E1D491D-FA8E-C7A1-F6F5-E9CE90D33DD9}"/>
              </a:ext>
            </a:extLst>
          </p:cNvPr>
          <p:cNvSpPr txBox="1"/>
          <p:nvPr/>
        </p:nvSpPr>
        <p:spPr>
          <a:xfrm>
            <a:off x="1051219" y="2921168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b="1" dirty="0"/>
              <a:t>板级验证</a:t>
            </a:r>
            <a:r>
              <a:rPr lang="zh-CN" altLang="en-US" sz="2400" b="1" dirty="0"/>
              <a:t>：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zh-CN" dirty="0"/>
              <a:t>一路lpGBT自回环测试 </a:t>
            </a:r>
            <a:r>
              <a:rPr lang="zh-CN" altLang="en-US" dirty="0"/>
              <a:t>；</a:t>
            </a:r>
            <a:r>
              <a:rPr lang="zh-CN" altLang="zh-CN" dirty="0"/>
              <a:t>一路LB数据对传测试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zh-CN" dirty="0"/>
              <a:t>重构后的工程能够正常编译、建链和传输数据</a:t>
            </a:r>
          </a:p>
        </p:txBody>
      </p:sp>
    </p:spTree>
    <p:extLst>
      <p:ext uri="{BB962C8B-B14F-4D97-AF65-F5344CB8AC3E}">
        <p14:creationId xmlns:p14="http://schemas.microsoft.com/office/powerpoint/2010/main" val="1954079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63829-F690-3F37-24B1-DF5E5E4E0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0C25E063-1CBD-47FD-6F56-213A90DC9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372" y="117657"/>
            <a:ext cx="2908925" cy="55962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2D31E93-3323-DBF5-5754-4D9F47BE58A1}"/>
              </a:ext>
            </a:extLst>
          </p:cNvPr>
          <p:cNvSpPr txBox="1"/>
          <p:nvPr/>
        </p:nvSpPr>
        <p:spPr>
          <a:xfrm>
            <a:off x="342899" y="224091"/>
            <a:ext cx="75097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emp</a:t>
            </a:r>
            <a:r>
              <a:rPr lang="zh-CN" altLang="en-US" sz="32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环境及开发框架搭建及其它工作</a:t>
            </a:r>
            <a:endParaRPr lang="en-US" altLang="zh-CN" sz="3200" b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C36B357-4F8E-7986-C702-4FAC90CB17F7}"/>
              </a:ext>
            </a:extLst>
          </p:cNvPr>
          <p:cNvSpPr/>
          <p:nvPr/>
        </p:nvSpPr>
        <p:spPr>
          <a:xfrm>
            <a:off x="0" y="808866"/>
            <a:ext cx="12192000" cy="181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5628101-2CD7-AB18-3601-B7C8DE6A9F00}"/>
              </a:ext>
            </a:extLst>
          </p:cNvPr>
          <p:cNvSpPr/>
          <p:nvPr/>
        </p:nvSpPr>
        <p:spPr>
          <a:xfrm>
            <a:off x="0" y="0"/>
            <a:ext cx="270588" cy="9144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EA84C59-4F7D-91C8-16A7-64197B3B418E}"/>
              </a:ext>
            </a:extLst>
          </p:cNvPr>
          <p:cNvSpPr txBox="1"/>
          <p:nvPr/>
        </p:nvSpPr>
        <p:spPr>
          <a:xfrm>
            <a:off x="494354" y="3212044"/>
            <a:ext cx="638664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2000" b="1" dirty="0"/>
              <a:t>下一步计划</a:t>
            </a:r>
            <a:r>
              <a:rPr lang="zh-CN" altLang="en-US" b="1" dirty="0"/>
              <a:t>：</a:t>
            </a:r>
            <a:endParaRPr lang="en-US" altLang="zh-CN" b="1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在</a:t>
            </a:r>
            <a:r>
              <a:rPr lang="en-US" altLang="zh-CN" dirty="0"/>
              <a:t>serenity</a:t>
            </a:r>
            <a:r>
              <a:rPr lang="zh-CN" altLang="en-US" dirty="0"/>
              <a:t>上进行</a:t>
            </a:r>
            <a:r>
              <a:rPr lang="zh-CN" altLang="zh-CN" dirty="0"/>
              <a:t>IPbus</a:t>
            </a:r>
            <a:r>
              <a:rPr lang="zh-CN" altLang="en-US" dirty="0"/>
              <a:t>协议基础</a:t>
            </a:r>
            <a:r>
              <a:rPr lang="zh-CN" altLang="zh-CN" dirty="0"/>
              <a:t>通信验证</a:t>
            </a:r>
            <a:endParaRPr lang="en-US" altLang="zh-CN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zh-CN" dirty="0"/>
              <a:t>接入 RPC Slow Control 和 80-bit GBT frame 映射</a:t>
            </a:r>
            <a:endParaRPr lang="en-US" altLang="zh-CN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F772E2F-543C-C87E-BB0E-2843712AFBBD}"/>
              </a:ext>
            </a:extLst>
          </p:cNvPr>
          <p:cNvSpPr/>
          <p:nvPr/>
        </p:nvSpPr>
        <p:spPr>
          <a:xfrm>
            <a:off x="249554" y="3391431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7967F79-8309-56DB-37EB-147DB6B9B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9</a:t>
            </a:fld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5532F2D-76D2-272E-4BE9-BDE657DF7758}"/>
              </a:ext>
            </a:extLst>
          </p:cNvPr>
          <p:cNvSpPr txBox="1"/>
          <p:nvPr/>
        </p:nvSpPr>
        <p:spPr>
          <a:xfrm>
            <a:off x="494354" y="1245300"/>
            <a:ext cx="5873295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zh-CN" sz="2000" b="1" dirty="0"/>
              <a:t>EMP环境</a:t>
            </a:r>
            <a:r>
              <a:rPr lang="zh-CN" altLang="en-US" sz="2000" b="1" dirty="0"/>
              <a:t>及开发框架</a:t>
            </a:r>
            <a:r>
              <a:rPr lang="zh-CN" altLang="zh-CN" sz="2000" b="1" dirty="0"/>
              <a:t>搭建</a:t>
            </a:r>
            <a:endParaRPr lang="en-US" altLang="zh-CN" sz="2000" b="1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zh-CN" dirty="0"/>
              <a:t>建立 EMP/IPBB 固件开发环境</a:t>
            </a:r>
            <a:endParaRPr lang="en-US" altLang="zh-CN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zh-CN" dirty="0"/>
              <a:t>完成 emp-fwk、ipbus-firmware、TTC/TCDS2、SLink 等依赖管理</a:t>
            </a:r>
            <a:endParaRPr lang="en-US" altLang="zh-CN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zh-CN" dirty="0"/>
              <a:t>跑通 IPBB 到 Vivado 的标准工程生成流程</a:t>
            </a:r>
            <a:endParaRPr lang="en-US" altLang="zh-CN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zh-CN" dirty="0"/>
              <a:t>建立面向 RPC Backend 的独立 work area</a:t>
            </a:r>
            <a:endParaRPr lang="en-US" altLang="zh-CN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8B55BD0-1ABF-B896-AE06-029E6E9EE534}"/>
              </a:ext>
            </a:extLst>
          </p:cNvPr>
          <p:cNvSpPr/>
          <p:nvPr/>
        </p:nvSpPr>
        <p:spPr>
          <a:xfrm>
            <a:off x="270588" y="1361605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97406D4-E228-2BCA-48F4-38406B1AD3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81"/>
          <a:stretch>
            <a:fillRect/>
          </a:stretch>
        </p:blipFill>
        <p:spPr>
          <a:xfrm>
            <a:off x="6765685" y="1361605"/>
            <a:ext cx="4030153" cy="227650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2DA97EF-AF3D-14A2-B1F7-C40AD9CCE1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417" y="4561774"/>
            <a:ext cx="3293478" cy="1853547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1EF5F698-B827-2607-C8A2-49825EAF2C50}"/>
              </a:ext>
            </a:extLst>
          </p:cNvPr>
          <p:cNvSpPr/>
          <p:nvPr/>
        </p:nvSpPr>
        <p:spPr>
          <a:xfrm>
            <a:off x="247584" y="4843241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8530DFE9-EAD8-1CB9-F8A1-463E9EAF9FB9}"/>
              </a:ext>
            </a:extLst>
          </p:cNvPr>
          <p:cNvSpPr txBox="1"/>
          <p:nvPr/>
        </p:nvSpPr>
        <p:spPr>
          <a:xfrm>
            <a:off x="434274" y="4730108"/>
            <a:ext cx="3046863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dirty="0"/>
              <a:t>其它工作</a:t>
            </a:r>
            <a:r>
              <a:rPr lang="en-US" altLang="zh-CN" sz="2000" b="1" dirty="0"/>
              <a:t>-</a:t>
            </a:r>
            <a:r>
              <a:rPr lang="zh-CN" altLang="en-US" sz="2000" b="1" dirty="0"/>
              <a:t>参与</a:t>
            </a:r>
            <a:r>
              <a:rPr lang="en-US" altLang="zh-CN" sz="2000" b="1" dirty="0"/>
              <a:t>BESIII MFT</a:t>
            </a:r>
            <a:r>
              <a:rPr lang="zh-CN" altLang="en-US" sz="2000" b="1" dirty="0"/>
              <a:t>板卡批量测试：</a:t>
            </a:r>
            <a:endParaRPr lang="en-US" altLang="zh-CN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对低阻抗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上电电压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时钟信号</a:t>
            </a:r>
            <a:endParaRPr lang="zh-CN" altLang="en-US" sz="1600" dirty="0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5E28C162-3CC6-27F0-A223-4E299E860699}"/>
              </a:ext>
            </a:extLst>
          </p:cNvPr>
          <p:cNvSpPr/>
          <p:nvPr/>
        </p:nvSpPr>
        <p:spPr>
          <a:xfrm>
            <a:off x="7956878" y="4056877"/>
            <a:ext cx="186690" cy="18796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D5E3AEC-6071-2814-9F14-27BB460271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3568" y="4663605"/>
            <a:ext cx="3142053" cy="1665579"/>
          </a:xfrm>
          <a:prstGeom prst="rect">
            <a:avLst/>
          </a:prstGeom>
        </p:spPr>
      </p:pic>
      <p:sp>
        <p:nvSpPr>
          <p:cNvPr id="39" name="文本框 38">
            <a:extLst>
              <a:ext uri="{FF2B5EF4-FFF2-40B4-BE49-F238E27FC236}">
                <a16:creationId xmlns:a16="http://schemas.microsoft.com/office/drawing/2014/main" id="{477E9707-8827-8D7F-4098-2C2233F7516C}"/>
              </a:ext>
            </a:extLst>
          </p:cNvPr>
          <p:cNvSpPr txBox="1"/>
          <p:nvPr/>
        </p:nvSpPr>
        <p:spPr>
          <a:xfrm>
            <a:off x="8206793" y="3950802"/>
            <a:ext cx="29905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dirty="0"/>
              <a:t>其它工作</a:t>
            </a:r>
            <a:r>
              <a:rPr lang="en-US" altLang="zh-CN" sz="2000" b="1" dirty="0"/>
              <a:t>-</a:t>
            </a:r>
            <a:r>
              <a:rPr lang="zh-CN" altLang="en-US" sz="2000" b="1" dirty="0"/>
              <a:t>参加</a:t>
            </a:r>
            <a:r>
              <a:rPr lang="en-US" altLang="zh-CN" sz="2000" b="1" dirty="0"/>
              <a:t>CMS </a:t>
            </a:r>
            <a:r>
              <a:rPr lang="zh-CN" altLang="en-US" sz="2000" b="1" dirty="0"/>
              <a:t>中国组年会</a:t>
            </a:r>
            <a:endParaRPr lang="zh-CN" altLang="en-US" dirty="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03585886-811E-97EE-138C-6D68A97F04D4}"/>
              </a:ext>
            </a:extLst>
          </p:cNvPr>
          <p:cNvSpPr/>
          <p:nvPr/>
        </p:nvSpPr>
        <p:spPr>
          <a:xfrm>
            <a:off x="8143568" y="5177589"/>
            <a:ext cx="3254348" cy="2887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7552108"/>
      </p:ext>
    </p:extLst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5787</TotalTime>
  <Words>5289</Words>
  <Application>Microsoft Office PowerPoint</Application>
  <PresentationFormat>宽屏</PresentationFormat>
  <Paragraphs>220</Paragraphs>
  <Slides>12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-apple-system</vt:lpstr>
      <vt:lpstr>等线</vt:lpstr>
      <vt:lpstr>黑体</vt:lpstr>
      <vt:lpstr>微软雅黑</vt:lpstr>
      <vt:lpstr>Arial</vt:lpstr>
      <vt:lpstr>Calibri</vt:lpstr>
      <vt:lpstr>Cambria Math</vt:lpstr>
      <vt:lpstr>Cascadia Code</vt:lpstr>
      <vt:lpstr>Times New Roman</vt:lpstr>
      <vt:lpstr>Wingdings</vt:lpstr>
      <vt:lpstr>WPS</vt:lpstr>
      <vt:lpstr>2026年5-8月考核报告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zqy</dc:creator>
  <cp:lastModifiedBy>钱缘 赵</cp:lastModifiedBy>
  <cp:revision>26</cp:revision>
  <dcterms:created xsi:type="dcterms:W3CDTF">2023-08-09T12:44:00Z</dcterms:created>
  <dcterms:modified xsi:type="dcterms:W3CDTF">2026-08-26T21:12:28Z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</Properties>
</file>