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953" r:id="rId2"/>
    <p:sldId id="1045" r:id="rId3"/>
    <p:sldId id="1044" r:id="rId4"/>
    <p:sldId id="1051" r:id="rId5"/>
    <p:sldId id="1049" r:id="rId6"/>
    <p:sldId id="1050" r:id="rId7"/>
    <p:sldId id="1048" r:id="rId8"/>
    <p:sldId id="1047" r:id="rId9"/>
    <p:sldId id="1001" r:id="rId10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沙 鹏" initials="沙" lastIdx="1" clrIdx="0">
    <p:extLst>
      <p:ext uri="{19B8F6BF-5375-455C-9EA6-DF929625EA0E}">
        <p15:presenceInfo xmlns:p15="http://schemas.microsoft.com/office/powerpoint/2012/main" userId="b8608ec0e979a9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FF"/>
    <a:srgbClr val="003399"/>
    <a:srgbClr val="E6E6E6"/>
    <a:srgbClr val="0070C0"/>
    <a:srgbClr val="4D8357"/>
    <a:srgbClr val="005800"/>
    <a:srgbClr val="008400"/>
    <a:srgbClr val="FDCC6D"/>
    <a:srgbClr val="00A2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81" autoAdjust="0"/>
    <p:restoredTop sz="94365" autoAdjust="0"/>
  </p:normalViewPr>
  <p:slideViewPr>
    <p:cSldViewPr>
      <p:cViewPr varScale="1">
        <p:scale>
          <a:sx n="105" d="100"/>
          <a:sy n="105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9182"/>
    </p:cViewPr>
  </p:sorterViewPr>
  <p:notesViewPr>
    <p:cSldViewPr>
      <p:cViewPr varScale="1">
        <p:scale>
          <a:sx n="53" d="100"/>
          <a:sy n="53" d="100"/>
        </p:scale>
        <p:origin x="3312" y="7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E6D00-2C1C-47F1-8495-043F093F9ED6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A05AE-EECD-457A-A033-312F4EB81B8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6177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/>
            </a:lvl1pPr>
          </a:lstStyle>
          <a:p>
            <a:fld id="{A3E0D183-6031-4C32-B44B-14746A336CF0}" type="datetimeFigureOut">
              <a:rPr lang="zh-CN" altLang="en-US" smtClean="0"/>
              <a:pPr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2875" y="768350"/>
            <a:ext cx="6818313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407" y="4861441"/>
            <a:ext cx="5683250" cy="4605576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992" y="9721106"/>
            <a:ext cx="3078427" cy="511731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/>
            </a:lvl1pPr>
          </a:lstStyle>
          <a:p>
            <a:fld id="{03A1DF17-A28C-4D46-829F-D8D110C0931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462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569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A1DF17-A28C-4D46-829F-D8D110C0931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414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21308" y="1718148"/>
            <a:ext cx="10363200" cy="1470025"/>
          </a:xfrm>
        </p:spPr>
        <p:txBody>
          <a:bodyPr>
            <a:noAutofit/>
          </a:bodyPr>
          <a:lstStyle>
            <a:lvl1pPr>
              <a:defRPr lang="zh-CN" altLang="en-US" sz="6600" b="1" kern="1200" dirty="0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latin typeface="微软雅黑" pitchFamily="34" charset="-122"/>
                <a:ea typeface="微软雅黑" pitchFamily="34" charset="-122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53601-2414-4296-9F7F-055E4B85E2BD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矩形 9"/>
          <p:cNvSpPr/>
          <p:nvPr userDrawn="1"/>
        </p:nvSpPr>
        <p:spPr>
          <a:xfrm>
            <a:off x="-1" y="0"/>
            <a:ext cx="12192000" cy="21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矩形 10"/>
          <p:cNvSpPr/>
          <p:nvPr userDrawn="1"/>
        </p:nvSpPr>
        <p:spPr>
          <a:xfrm>
            <a:off x="9239272" y="-2"/>
            <a:ext cx="2952728" cy="216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733552" y="6356351"/>
            <a:ext cx="473871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zh-CN" smtClean="0"/>
              <a:t>CEPC IARC 2026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1791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85861"/>
            <a:ext cx="10972800" cy="4840303"/>
          </a:xfrm>
        </p:spPr>
        <p:txBody>
          <a:bodyPr/>
          <a:lstStyle>
            <a:lvl1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baseline="0">
                <a:latin typeface="Arial" panose="020B0604020202020204" pitchFamily="34" charset="0"/>
                <a:ea typeface="微软雅黑" pitchFamily="34" charset="-122"/>
              </a:defRPr>
            </a:lvl1pPr>
            <a:lvl2pPr>
              <a:defRPr sz="2400" baseline="0">
                <a:latin typeface="Arial" panose="020B0604020202020204" pitchFamily="34" charset="0"/>
                <a:ea typeface="微软雅黑" pitchFamily="34" charset="-122"/>
              </a:defRPr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8BFC3-AEA9-41DF-8800-CD1798EBC036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6712" y="142852"/>
            <a:ext cx="10763325" cy="725470"/>
          </a:xfrm>
        </p:spPr>
        <p:txBody>
          <a:bodyPr>
            <a:normAutofit/>
          </a:bodyPr>
          <a:lstStyle>
            <a:lvl1pPr algn="l">
              <a:defRPr sz="3000" b="1" baseline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微软雅黑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5" name="矩形 14"/>
          <p:cNvSpPr/>
          <p:nvPr userDrawn="1"/>
        </p:nvSpPr>
        <p:spPr>
          <a:xfrm>
            <a:off x="0" y="6750024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矩形 15"/>
          <p:cNvSpPr/>
          <p:nvPr userDrawn="1"/>
        </p:nvSpPr>
        <p:spPr>
          <a:xfrm>
            <a:off x="2476476" y="6750024"/>
            <a:ext cx="9715525" cy="1080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矩形 17"/>
          <p:cNvSpPr/>
          <p:nvPr userDrawn="1"/>
        </p:nvSpPr>
        <p:spPr>
          <a:xfrm>
            <a:off x="-1" y="937526"/>
            <a:ext cx="12192000" cy="108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矩形 22"/>
          <p:cNvSpPr/>
          <p:nvPr userDrawn="1"/>
        </p:nvSpPr>
        <p:spPr>
          <a:xfrm>
            <a:off x="0" y="0"/>
            <a:ext cx="285709" cy="91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smtClean="0"/>
              <a:t>CEPC IARC 2026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4438D-6468-433C-A3FC-5CAFDFC36879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586586" y="6386391"/>
            <a:ext cx="5040560" cy="354977"/>
          </a:xfrm>
        </p:spPr>
        <p:txBody>
          <a:bodyPr/>
          <a:lstStyle/>
          <a:p>
            <a:r>
              <a:rPr lang="en-US" altLang="zh-CN" smtClean="0"/>
              <a:t>CEPC IARC 2026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96161-FA98-416B-A3BA-6BBA914ED5EC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CEPC IARC 2026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52FA-C358-4F70-9CE8-3E41459FCE3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67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6BC09-CCCA-42A0-9FF5-AB06B8D597C2}" type="datetime1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CEPC IARC 2026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E9139-A00B-4B2A-98A6-095DC08F13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50" r:id="rId2"/>
    <p:sldLayoutId id="2147483655" r:id="rId3"/>
    <p:sldLayoutId id="2147483674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3" descr="8d5d924e275b0c7f58feed1244176003"/>
          <p:cNvPicPr>
            <a:picLocks noChangeAspect="1"/>
          </p:cNvPicPr>
          <p:nvPr/>
        </p:nvPicPr>
        <p:blipFill rotWithShape="1">
          <a:blip r:embed="rId2"/>
          <a:srcRect t="28679" b="6192"/>
          <a:stretch/>
        </p:blipFill>
        <p:spPr>
          <a:xfrm>
            <a:off x="635" y="0"/>
            <a:ext cx="12191365" cy="2118283"/>
          </a:xfrm>
          <a:prstGeom prst="rect">
            <a:avLst/>
          </a:prstGeom>
        </p:spPr>
      </p:pic>
      <p:sp>
        <p:nvSpPr>
          <p:cNvPr id="6" name="标题 3"/>
          <p:cNvSpPr txBox="1">
            <a:spLocks/>
          </p:cNvSpPr>
          <p:nvPr/>
        </p:nvSpPr>
        <p:spPr>
          <a:xfrm>
            <a:off x="767408" y="2480570"/>
            <a:ext cx="10801200" cy="1655893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35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800" dirty="0">
                <a:solidFill>
                  <a:srgbClr val="C00000"/>
                </a:solidFill>
              </a:rPr>
              <a:t>CEPC SRF region design status</a:t>
            </a:r>
            <a:endParaRPr lang="zh-CN" altLang="en-US" sz="4800" dirty="0">
              <a:solidFill>
                <a:srgbClr val="C00000"/>
              </a:solidFill>
            </a:endParaRPr>
          </a:p>
        </p:txBody>
      </p:sp>
      <p:sp>
        <p:nvSpPr>
          <p:cNvPr id="7" name="文本框 7">
            <a:extLst>
              <a:ext uri="{FF2B5EF4-FFF2-40B4-BE49-F238E27FC236}">
                <a16:creationId xmlns:a16="http://schemas.microsoft.com/office/drawing/2014/main" id="{785816F2-AEF2-4FFE-A0DA-84B4490709A4}"/>
              </a:ext>
            </a:extLst>
          </p:cNvPr>
          <p:cNvSpPr txBox="1"/>
          <p:nvPr/>
        </p:nvSpPr>
        <p:spPr>
          <a:xfrm>
            <a:off x="2135560" y="4242209"/>
            <a:ext cx="78667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Yiwei Wang, 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Haijing</a:t>
            </a:r>
            <a:r>
              <a:rPr lang="en-US" altLang="zh-CN" sz="2800" dirty="0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 Wang, Mei Yang, </a:t>
            </a:r>
            <a:r>
              <a:rPr lang="en-US" altLang="zh-CN" sz="2800" dirty="0" err="1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Guangyi</a:t>
            </a:r>
            <a:r>
              <a:rPr lang="en-US" altLang="zh-CN" sz="2800" dirty="0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 Tang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5" y="6457890"/>
            <a:ext cx="12191365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CEPC day, 21 Sep 2026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0" name="Picture 2" descr="C:\Users\Administrator\Desktop\111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2" y="35979"/>
            <a:ext cx="1548428" cy="91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363" y="5398314"/>
            <a:ext cx="3552825" cy="672912"/>
          </a:xfrm>
          <a:prstGeom prst="rect">
            <a:avLst/>
          </a:prstGeo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F552FA-C358-4F70-9CE8-3E41459FCE36}" type="slidenum">
              <a:rPr lang="zh-CN" altLang="en-US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2391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56"/>
    </mc:Choice>
    <mc:Fallback xmlns="">
      <p:transition spd="slow" advTm="85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08" y="2708920"/>
            <a:ext cx="5414392" cy="2240633"/>
          </a:xfr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The CEPC SRF region layout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2</a:t>
            </a:fld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67408" y="3429000"/>
            <a:ext cx="5112568" cy="648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016" y="1709798"/>
            <a:ext cx="5554712" cy="423887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6181800" y="4363253"/>
            <a:ext cx="2839435" cy="8036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内容占位符 1">
            <a:extLst>
              <a:ext uri="{FF2B5EF4-FFF2-40B4-BE49-F238E27FC236}">
                <a16:creationId xmlns:a16="http://schemas.microsoft.com/office/drawing/2014/main" id="{9C67B3F6-184A-4FE3-BC44-0EBC05042BC2}"/>
              </a:ext>
            </a:extLst>
          </p:cNvPr>
          <p:cNvSpPr txBox="1">
            <a:spLocks/>
          </p:cNvSpPr>
          <p:nvPr/>
        </p:nvSpPr>
        <p:spPr>
          <a:xfrm>
            <a:off x="583577" y="1179196"/>
            <a:ext cx="10820437" cy="41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spcBef>
                <a:spcPts val="0"/>
              </a:spcBef>
              <a:buNone/>
            </a:pP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34689760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E28D89D-B8B7-43C8-96E7-9909532FBD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857" y="4361076"/>
            <a:ext cx="2855571" cy="1942881"/>
          </a:xfrm>
          <a:prstGeom prst="rect">
            <a:avLst/>
          </a:prstGeom>
        </p:spPr>
      </p:pic>
      <p:sp>
        <p:nvSpPr>
          <p:cNvPr id="2" name="内容占位符 1">
            <a:extLst>
              <a:ext uri="{FF2B5EF4-FFF2-40B4-BE49-F238E27FC236}">
                <a16:creationId xmlns:a16="http://schemas.microsoft.com/office/drawing/2014/main" id="{9C67B3F6-184A-4FE3-BC44-0EBC05042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85861"/>
            <a:ext cx="11175032" cy="4159363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altLang="zh-CN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Spatial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interferences at RF region of collider:7 beam lines. 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many negotiations on the </a:t>
            </a:r>
            <a:r>
              <a:rPr lang="en-US" altLang="zh-CN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RF update strategies, beam performance, space, </a:t>
            </a:r>
            <a:r>
              <a:rPr lang="en-US" altLang="zh-CN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 </a:t>
            </a:r>
            <a:r>
              <a:rPr lang="en-US" altLang="zh-CN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parameters,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survey versions have been considered. 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of RF module has been updated.</a:t>
            </a:r>
          </a:p>
          <a:p>
            <a:pPr lvl="1">
              <a:spcBef>
                <a:spcPts val="0"/>
              </a:spcBef>
            </a:pP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details are still under-design.</a:t>
            </a:r>
          </a:p>
          <a:p>
            <a:pPr lvl="1">
              <a:spcBef>
                <a:spcPts val="0"/>
              </a:spcBef>
            </a:pPr>
            <a:endParaRPr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7617FC-BBBE-4464-9B34-4BE88E5F3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16CC8E9-14E1-42AB-85F9-EF8F11BEFD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1723" y="2363592"/>
            <a:ext cx="2618094" cy="1800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75ADC23-42D4-4FE7-8728-41CFF683F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3184" y="4401208"/>
            <a:ext cx="2618182" cy="1800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4A2BB46-5643-44FB-B51C-060ABE6239B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145"/>
          <a:stretch/>
        </p:blipFill>
        <p:spPr>
          <a:xfrm>
            <a:off x="5535669" y="2310491"/>
            <a:ext cx="2759846" cy="1800000"/>
          </a:xfrm>
          <a:prstGeom prst="rect">
            <a:avLst/>
          </a:prstGeom>
        </p:spPr>
      </p:pic>
      <p:sp>
        <p:nvSpPr>
          <p:cNvPr id="6" name="箭头: 右 5">
            <a:extLst>
              <a:ext uri="{FF2B5EF4-FFF2-40B4-BE49-F238E27FC236}">
                <a16:creationId xmlns:a16="http://schemas.microsoft.com/office/drawing/2014/main" id="{6AEBA736-4F36-4898-A946-DC7FEF3CB029}"/>
              </a:ext>
            </a:extLst>
          </p:cNvPr>
          <p:cNvSpPr/>
          <p:nvPr/>
        </p:nvSpPr>
        <p:spPr>
          <a:xfrm>
            <a:off x="8232561" y="2863862"/>
            <a:ext cx="216024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7E2BF56-F8ED-492E-9D12-AF07287FB4E2}"/>
              </a:ext>
            </a:extLst>
          </p:cNvPr>
          <p:cNvSpPr txBox="1"/>
          <p:nvPr/>
        </p:nvSpPr>
        <p:spPr>
          <a:xfrm>
            <a:off x="6145164" y="4039949"/>
            <a:ext cx="1540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TDR strategy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4DD7E11-F949-499B-A313-F78E048A533E}"/>
              </a:ext>
            </a:extLst>
          </p:cNvPr>
          <p:cNvSpPr txBox="1"/>
          <p:nvPr/>
        </p:nvSpPr>
        <p:spPr>
          <a:xfrm>
            <a:off x="8725588" y="4005064"/>
            <a:ext cx="2598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Intermediate version 1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09D3689-C58A-446C-A5FF-56AF06577C64}"/>
              </a:ext>
            </a:extLst>
          </p:cNvPr>
          <p:cNvSpPr txBox="1"/>
          <p:nvPr/>
        </p:nvSpPr>
        <p:spPr>
          <a:xfrm>
            <a:off x="6386081" y="6343543"/>
            <a:ext cx="1540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D3E7E2BF-2CA1-4F4D-9BA9-6EBFBB8B19B7}"/>
              </a:ext>
            </a:extLst>
          </p:cNvPr>
          <p:cNvSpPr/>
          <p:nvPr/>
        </p:nvSpPr>
        <p:spPr>
          <a:xfrm>
            <a:off x="6644356" y="4538140"/>
            <a:ext cx="72008" cy="1080120"/>
          </a:xfrm>
          <a:prstGeom prst="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2E26BE1-F55F-4ABF-AC8D-3D000CB03214}"/>
              </a:ext>
            </a:extLst>
          </p:cNvPr>
          <p:cNvSpPr txBox="1"/>
          <p:nvPr/>
        </p:nvSpPr>
        <p:spPr>
          <a:xfrm>
            <a:off x="8970448" y="6307644"/>
            <a:ext cx="2598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Intermediate version 2</a:t>
            </a:r>
          </a:p>
        </p:txBody>
      </p:sp>
      <p:sp>
        <p:nvSpPr>
          <p:cNvPr id="31" name="箭头: 下 30">
            <a:extLst>
              <a:ext uri="{FF2B5EF4-FFF2-40B4-BE49-F238E27FC236}">
                <a16:creationId xmlns:a16="http://schemas.microsoft.com/office/drawing/2014/main" id="{1AE9AF4B-38A6-4CBA-8DB1-14A34FE42891}"/>
              </a:ext>
            </a:extLst>
          </p:cNvPr>
          <p:cNvSpPr/>
          <p:nvPr/>
        </p:nvSpPr>
        <p:spPr>
          <a:xfrm>
            <a:off x="9728753" y="4293096"/>
            <a:ext cx="327687" cy="1770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箭头: 右 32">
            <a:extLst>
              <a:ext uri="{FF2B5EF4-FFF2-40B4-BE49-F238E27FC236}">
                <a16:creationId xmlns:a16="http://schemas.microsoft.com/office/drawing/2014/main" id="{67D9842D-1F14-40EB-B3B6-66A47F99F269}"/>
              </a:ext>
            </a:extLst>
          </p:cNvPr>
          <p:cNvSpPr/>
          <p:nvPr/>
        </p:nvSpPr>
        <p:spPr>
          <a:xfrm flipH="1">
            <a:off x="8205657" y="4988027"/>
            <a:ext cx="277187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标题 2">
            <a:extLst>
              <a:ext uri="{FF2B5EF4-FFF2-40B4-BE49-F238E27FC236}">
                <a16:creationId xmlns:a16="http://schemas.microsoft.com/office/drawing/2014/main" id="{57DB436D-05AA-43C0-BD56-F2B344316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12" y="142852"/>
            <a:ext cx="10763325" cy="725470"/>
          </a:xfrm>
        </p:spPr>
        <p:txBody>
          <a:bodyPr>
            <a:no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CEPC survey and </a:t>
            </a:r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layout status</a:t>
            </a:r>
            <a:endParaRPr 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103" y="3007878"/>
            <a:ext cx="4503810" cy="343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16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>
          <a:xfrm>
            <a:off x="609600" y="1069837"/>
            <a:ext cx="10972800" cy="1176706"/>
          </a:xfrm>
        </p:spPr>
        <p:txBody>
          <a:bodyPr>
            <a:noAutofit/>
          </a:bodyPr>
          <a:lstStyle/>
          <a:p>
            <a:r>
              <a:rPr lang="en-US" altLang="zh-CN" sz="1600" dirty="0" smtClean="0"/>
              <a:t>Higgs SRF cavity region, three </a:t>
            </a:r>
            <a:r>
              <a:rPr lang="en-US" altLang="zh-CN" sz="1600" dirty="0" smtClean="0"/>
              <a:t>parallel</a:t>
            </a:r>
            <a:r>
              <a:rPr lang="zh-CN" altLang="en-US" sz="1600" dirty="0" smtClean="0"/>
              <a:t> </a:t>
            </a:r>
            <a:r>
              <a:rPr lang="en-US" altLang="zh-CN" sz="1600" dirty="0" smtClean="0"/>
              <a:t>beamlines</a:t>
            </a:r>
          </a:p>
          <a:p>
            <a:pPr lvl="1"/>
            <a:r>
              <a:rPr lang="en-US" altLang="zh-CN" sz="1600" dirty="0" smtClean="0"/>
              <a:t>quadrupole </a:t>
            </a:r>
            <a:r>
              <a:rPr lang="en-US" altLang="zh-CN" sz="1600" dirty="0"/>
              <a:t>magnets are longitudinally staggered.</a:t>
            </a:r>
            <a:endParaRPr lang="zh-CN" altLang="en-US" sz="1600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SRF cavity </a:t>
            </a:r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region and matching section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79D4FE6-881B-41EE-A8AD-2EE1E33E0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143431" y="1721608"/>
            <a:ext cx="2207399" cy="246929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EC0D9CC-432E-4598-ABE0-ABABA6417DB1}"/>
              </a:ext>
            </a:extLst>
          </p:cNvPr>
          <p:cNvSpPr txBox="1"/>
          <p:nvPr/>
        </p:nvSpPr>
        <p:spPr>
          <a:xfrm>
            <a:off x="7896200" y="2246543"/>
            <a:ext cx="2047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arrangement at RF module location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767408" y="1993963"/>
            <a:ext cx="3540426" cy="2016224"/>
            <a:chOff x="666712" y="3068960"/>
            <a:chExt cx="4107291" cy="2557020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7E28D89D-B8B7-43C8-96E7-9909532FB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712" y="3068960"/>
              <a:ext cx="4107291" cy="2557020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3121880" y="3407001"/>
              <a:ext cx="216024" cy="1200329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内容占位符 1"/>
          <p:cNvSpPr txBox="1">
            <a:spLocks/>
          </p:cNvSpPr>
          <p:nvPr/>
        </p:nvSpPr>
        <p:spPr>
          <a:xfrm>
            <a:off x="666712" y="4010187"/>
            <a:ext cx="10915688" cy="63088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 beamline spacing of 0.35 m, the magnets of the two beamlines are longitudinally staggered by 4 m to avoid interference between the two beamlines.</a:t>
            </a:r>
            <a:endParaRPr lang="zh-CN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09601" y="4528773"/>
            <a:ext cx="3663781" cy="2075935"/>
            <a:chOff x="666712" y="3068960"/>
            <a:chExt cx="4107291" cy="2557020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7E28D89D-B8B7-43C8-96E7-9909532FB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712" y="3068960"/>
              <a:ext cx="4107291" cy="2557020"/>
            </a:xfrm>
            <a:prstGeom prst="rect">
              <a:avLst/>
            </a:prstGeom>
          </p:spPr>
        </p:pic>
        <p:sp>
          <p:nvSpPr>
            <p:cNvPr id="19" name="矩形 18"/>
            <p:cNvSpPr/>
            <p:nvPr/>
          </p:nvSpPr>
          <p:spPr>
            <a:xfrm>
              <a:off x="3920864" y="3335354"/>
              <a:ext cx="504056" cy="504057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7957" y="4632319"/>
            <a:ext cx="2661253" cy="196503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014403" y="4587533"/>
            <a:ext cx="2705591" cy="201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7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Crossing region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5</a:t>
            </a:fld>
            <a:endParaRPr lang="zh-CN" altLang="en-US"/>
          </a:p>
        </p:txBody>
      </p:sp>
      <p:sp>
        <p:nvSpPr>
          <p:cNvPr id="13" name="内容占位符 1"/>
          <p:cNvSpPr txBox="1">
            <a:spLocks/>
          </p:cNvSpPr>
          <p:nvPr/>
        </p:nvSpPr>
        <p:spPr>
          <a:xfrm>
            <a:off x="431722" y="1254817"/>
            <a:ext cx="10972800" cy="1814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crossing point is shifted away from the midpoint of the entire high-frequency region to avoid collision of the two bunches at that point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dipole magnets in the crossing-point region are placed at the two ends of the region, and the quadrupole magnets are longitudinally staggered to avoid transverse interference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01081" y="3120559"/>
            <a:ext cx="4107291" cy="2557020"/>
            <a:chOff x="666712" y="3068960"/>
            <a:chExt cx="4107291" cy="2557020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E28D89D-B8B7-43C8-96E7-9909532FBD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712" y="3068960"/>
              <a:ext cx="4107291" cy="2557020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2639616" y="4149079"/>
              <a:ext cx="504056" cy="504057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205" y="2852936"/>
            <a:ext cx="2664296" cy="166755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928" y="4588832"/>
            <a:ext cx="2583566" cy="163615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E4E9C59-C028-4E4C-9B4D-474CB34892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504" y="3683399"/>
            <a:ext cx="2880000" cy="137088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D2D5CC4A-9E28-4DB3-9C2D-384E5562029F}"/>
              </a:ext>
            </a:extLst>
          </p:cNvPr>
          <p:cNvSpPr txBox="1"/>
          <p:nvPr/>
        </p:nvSpPr>
        <p:spPr>
          <a:xfrm>
            <a:off x="8594954" y="5077318"/>
            <a:ext cx="1540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 C-type dipoles near cross point</a:t>
            </a:r>
          </a:p>
        </p:txBody>
      </p:sp>
    </p:spTree>
    <p:extLst>
      <p:ext uri="{BB962C8B-B14F-4D97-AF65-F5344CB8AC3E}">
        <p14:creationId xmlns:p14="http://schemas.microsoft.com/office/powerpoint/2010/main" val="2687799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Bypass region 1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6</a:t>
            </a:fld>
            <a:endParaRPr lang="zh-CN" altLang="en-US"/>
          </a:p>
        </p:txBody>
      </p:sp>
      <p:sp>
        <p:nvSpPr>
          <p:cNvPr id="13" name="内容占位符 1"/>
          <p:cNvSpPr txBox="1">
            <a:spLocks/>
          </p:cNvSpPr>
          <p:nvPr/>
        </p:nvSpPr>
        <p:spPr>
          <a:xfrm>
            <a:off x="431722" y="1125502"/>
            <a:ext cx="10972800" cy="13673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resolve the interference between the quadrupole magnets on the straight line and the dipole and quadrupole magnets on the bypass line</a:t>
            </a:r>
          </a:p>
          <a:p>
            <a:pPr lvl="1"/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quadrupole magnets enclose the vacuum chambers of both beamlines </a:t>
            </a:r>
          </a:p>
          <a:p>
            <a:pPr lvl="1"/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Considering that the two beamlines do not operate simultaneously, the dipole magnets are of C-type 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516427" y="2492896"/>
            <a:ext cx="4205152" cy="2557020"/>
            <a:chOff x="666712" y="3068960"/>
            <a:chExt cx="4205152" cy="2557020"/>
          </a:xfrm>
        </p:grpSpPr>
        <p:grpSp>
          <p:nvGrpSpPr>
            <p:cNvPr id="7" name="组合 6"/>
            <p:cNvGrpSpPr/>
            <p:nvPr/>
          </p:nvGrpSpPr>
          <p:grpSpPr>
            <a:xfrm>
              <a:off x="666712" y="3068960"/>
              <a:ext cx="4205152" cy="2557020"/>
              <a:chOff x="387973" y="2326712"/>
              <a:chExt cx="3847752" cy="2557020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7E28D89D-B8B7-43C8-96E7-9909532FBD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7973" y="2326712"/>
                <a:ext cx="3758208" cy="2557020"/>
              </a:xfrm>
              <a:prstGeom prst="rect">
                <a:avLst/>
              </a:prstGeom>
            </p:spPr>
          </p:pic>
          <p:cxnSp>
            <p:nvCxnSpPr>
              <p:cNvPr id="9" name="直接箭头连接符 8"/>
              <p:cNvCxnSpPr/>
              <p:nvPr/>
            </p:nvCxnSpPr>
            <p:spPr>
              <a:xfrm>
                <a:off x="3586586" y="2780928"/>
                <a:ext cx="0" cy="216024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文本框 9"/>
              <p:cNvSpPr txBox="1"/>
              <p:nvPr/>
            </p:nvSpPr>
            <p:spPr>
              <a:xfrm>
                <a:off x="3586586" y="2749070"/>
                <a:ext cx="649139" cy="325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 smtClean="0"/>
                  <a:t>0.35m</a:t>
                </a:r>
                <a:endParaRPr lang="zh-CN" altLang="en-US" sz="1100" dirty="0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2213837" y="3380447"/>
              <a:ext cx="576064" cy="984657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342" y="3209016"/>
            <a:ext cx="2801559" cy="249289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374976" y="4402132"/>
            <a:ext cx="1647552" cy="301509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6820" y="2636912"/>
            <a:ext cx="4472217" cy="2880320"/>
          </a:xfrm>
          <a:prstGeom prst="rect">
            <a:avLst/>
          </a:prstGeom>
        </p:spPr>
      </p:pic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3025633"/>
              </p:ext>
            </p:extLst>
          </p:nvPr>
        </p:nvGraphicFramePr>
        <p:xfrm>
          <a:off x="7166820" y="5589240"/>
          <a:ext cx="4545804" cy="9791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6108">
                  <a:extLst>
                    <a:ext uri="{9D8B030D-6E8A-4147-A177-3AD203B41FA5}">
                      <a16:colId xmlns:a16="http://schemas.microsoft.com/office/drawing/2014/main" val="1856959983"/>
                    </a:ext>
                  </a:extLst>
                </a:gridCol>
                <a:gridCol w="542931">
                  <a:extLst>
                    <a:ext uri="{9D8B030D-6E8A-4147-A177-3AD203B41FA5}">
                      <a16:colId xmlns:a16="http://schemas.microsoft.com/office/drawing/2014/main" val="3685944724"/>
                    </a:ext>
                  </a:extLst>
                </a:gridCol>
                <a:gridCol w="468724">
                  <a:extLst>
                    <a:ext uri="{9D8B030D-6E8A-4147-A177-3AD203B41FA5}">
                      <a16:colId xmlns:a16="http://schemas.microsoft.com/office/drawing/2014/main" val="3155844074"/>
                    </a:ext>
                  </a:extLst>
                </a:gridCol>
                <a:gridCol w="466337">
                  <a:extLst>
                    <a:ext uri="{9D8B030D-6E8A-4147-A177-3AD203B41FA5}">
                      <a16:colId xmlns:a16="http://schemas.microsoft.com/office/drawing/2014/main" val="2559064176"/>
                    </a:ext>
                  </a:extLst>
                </a:gridCol>
                <a:gridCol w="642855">
                  <a:extLst>
                    <a:ext uri="{9D8B030D-6E8A-4147-A177-3AD203B41FA5}">
                      <a16:colId xmlns:a16="http://schemas.microsoft.com/office/drawing/2014/main" val="2239762712"/>
                    </a:ext>
                  </a:extLst>
                </a:gridCol>
                <a:gridCol w="876620">
                  <a:extLst>
                    <a:ext uri="{9D8B030D-6E8A-4147-A177-3AD203B41FA5}">
                      <a16:colId xmlns:a16="http://schemas.microsoft.com/office/drawing/2014/main" val="2864529845"/>
                    </a:ext>
                  </a:extLst>
                </a:gridCol>
                <a:gridCol w="942229">
                  <a:extLst>
                    <a:ext uri="{9D8B030D-6E8A-4147-A177-3AD203B41FA5}">
                      <a16:colId xmlns:a16="http://schemas.microsoft.com/office/drawing/2014/main" val="2375352176"/>
                    </a:ext>
                  </a:extLst>
                </a:gridCol>
              </a:tblGrid>
              <a:tr h="133637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 err="1">
                          <a:effectLst/>
                        </a:rPr>
                        <a:t>Fmax</a:t>
                      </a:r>
                      <a:r>
                        <a:rPr lang="en-US" sz="900" u="none" strike="noStrike" dirty="0">
                          <a:effectLst/>
                        </a:rPr>
                        <a:t>[T/m]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 err="1">
                          <a:effectLst/>
                        </a:rPr>
                        <a:t>Leff</a:t>
                      </a:r>
                      <a:r>
                        <a:rPr lang="en-US" sz="900" u="none" strike="noStrike" dirty="0">
                          <a:effectLst/>
                        </a:rPr>
                        <a:t>[mm]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Rgf[mm]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Harm.er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>
                          <a:effectLst/>
                        </a:rPr>
                        <a:t>With trim coil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 err="1">
                          <a:effectLst/>
                        </a:rPr>
                        <a:t>Aper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900" u="none" strike="noStrike" dirty="0">
                          <a:effectLst/>
                        </a:rPr>
                        <a:t>备注</a:t>
                      </a:r>
                      <a:endParaRPr lang="zh-CN" alt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6694803"/>
                  </a:ext>
                </a:extLst>
              </a:tr>
              <a:tr h="633474"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900" u="none" strike="noStrike" dirty="0">
                          <a:effectLst/>
                        </a:rPr>
                        <a:t>磁铁估算极头孔径后，梯度按极头强度</a:t>
                      </a:r>
                      <a:r>
                        <a:rPr lang="en-US" altLang="zh-CN" sz="900" u="none" strike="noStrike" dirty="0">
                          <a:effectLst/>
                        </a:rPr>
                        <a:t>0.8T</a:t>
                      </a:r>
                      <a:r>
                        <a:rPr lang="zh-CN" altLang="en-US" sz="900" u="none" strike="noStrike" dirty="0">
                          <a:effectLst/>
                        </a:rPr>
                        <a:t>给定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>
                          <a:effectLst/>
                        </a:rPr>
                        <a:t>2000</a:t>
                      </a:r>
                      <a:endParaRPr lang="en-US" altLang="zh-CN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>
                          <a:effectLst/>
                        </a:rPr>
                        <a:t>14.8</a:t>
                      </a:r>
                      <a:endParaRPr lang="en-US" altLang="zh-CN" sz="9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altLang="zh-CN" sz="900" u="none" strike="noStrike" dirty="0">
                          <a:effectLst/>
                        </a:rPr>
                        <a:t>0.0003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u="none" strike="noStrike" dirty="0">
                          <a:effectLst/>
                        </a:rPr>
                        <a:t>NO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900" u="none" strike="noStrike" dirty="0">
                          <a:effectLst/>
                        </a:rPr>
                        <a:t>真空盒外孔径可改为</a:t>
                      </a:r>
                      <a:r>
                        <a:rPr lang="en-US" altLang="zh-CN" sz="900" u="none" strike="noStrike" dirty="0">
                          <a:effectLst/>
                        </a:rPr>
                        <a:t>56mm</a:t>
                      </a:r>
                      <a:endParaRPr lang="en-US" altLang="zh-CN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CN" altLang="en-US" sz="900" u="none" strike="noStrike" dirty="0">
                          <a:effectLst/>
                        </a:rPr>
                        <a:t>除出入口坐标要求外，该区域的磁铁要求均相同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15911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623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Bypass region 2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7</a:t>
            </a:fld>
            <a:endParaRPr lang="zh-CN" altLang="en-US"/>
          </a:p>
        </p:txBody>
      </p:sp>
      <p:sp>
        <p:nvSpPr>
          <p:cNvPr id="13" name="内容占位符 1"/>
          <p:cNvSpPr txBox="1">
            <a:spLocks/>
          </p:cNvSpPr>
          <p:nvPr/>
        </p:nvSpPr>
        <p:spPr>
          <a:xfrm>
            <a:off x="431722" y="1254817"/>
            <a:ext cx="10972800" cy="1814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  <a:defRPr sz="2800" b="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微软雅黑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zh-CN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ransverse 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interference between the quadrupole magnets of the straight line and the dipole/quadrupole magnets of the bypass line 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Higgs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/ttbar bypass line is planned to be changed to a DBA </a:t>
            </a:r>
            <a:r>
              <a:rPr lang="zh-CN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structure </a:t>
            </a:r>
            <a:endParaRPr lang="en-US" altLang="zh-CN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corresponding 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W/Z bypass also needs to be </a:t>
            </a:r>
            <a:r>
              <a:rPr lang="zh-CN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modified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zh-C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undergoing</a:t>
            </a:r>
            <a:r>
              <a:rPr lang="zh-CN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666712" y="3068960"/>
            <a:ext cx="4205152" cy="2557020"/>
            <a:chOff x="666712" y="3068960"/>
            <a:chExt cx="4205152" cy="2557020"/>
          </a:xfrm>
        </p:grpSpPr>
        <p:grpSp>
          <p:nvGrpSpPr>
            <p:cNvPr id="7" name="组合 6"/>
            <p:cNvGrpSpPr/>
            <p:nvPr/>
          </p:nvGrpSpPr>
          <p:grpSpPr>
            <a:xfrm>
              <a:off x="666712" y="3068960"/>
              <a:ext cx="4205152" cy="2557020"/>
              <a:chOff x="387973" y="2326712"/>
              <a:chExt cx="3847752" cy="2557020"/>
            </a:xfrm>
          </p:grpSpPr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7E28D89D-B8B7-43C8-96E7-9909532FBD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87973" y="2326712"/>
                <a:ext cx="3758208" cy="2557020"/>
              </a:xfrm>
              <a:prstGeom prst="rect">
                <a:avLst/>
              </a:prstGeom>
            </p:spPr>
          </p:pic>
          <p:cxnSp>
            <p:nvCxnSpPr>
              <p:cNvPr id="9" name="直接箭头连接符 8"/>
              <p:cNvCxnSpPr/>
              <p:nvPr/>
            </p:nvCxnSpPr>
            <p:spPr>
              <a:xfrm>
                <a:off x="3586586" y="2780928"/>
                <a:ext cx="0" cy="216024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" name="文本框 9"/>
              <p:cNvSpPr txBox="1"/>
              <p:nvPr/>
            </p:nvSpPr>
            <p:spPr>
              <a:xfrm>
                <a:off x="3586586" y="2749070"/>
                <a:ext cx="649139" cy="3258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100" dirty="0" smtClean="0"/>
                  <a:t>0.35m</a:t>
                </a:r>
                <a:endParaRPr lang="zh-CN" altLang="en-US" sz="1100" dirty="0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3550856" y="3309763"/>
              <a:ext cx="432048" cy="1584176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9936" y="3140968"/>
            <a:ext cx="3368332" cy="294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574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>
            <a:extLst>
              <a:ext uri="{FF2B5EF4-FFF2-40B4-BE49-F238E27FC236}">
                <a16:creationId xmlns:a16="http://schemas.microsoft.com/office/drawing/2014/main" id="{A5D810C4-2411-4438-9A93-AF0F37EF9B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9883"/>
            <a:ext cx="10382944" cy="1090368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Building FLUKA model according to RF region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lattice.</a:t>
            </a:r>
          </a:p>
          <a:p>
            <a:pPr lvl="1"/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estimate dose to magnet insulation and RF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cavities (undergoing)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26E3CC47-7B0F-4DF3-B44C-C92866D79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Modeling for the </a:t>
            </a: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</a:t>
            </a:r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ose simulation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E2853B-0C9A-442D-BC2E-0D1070988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8</a:t>
            </a:fld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9899F5D-CB86-4A14-AE42-CE8EE183174A}"/>
              </a:ext>
            </a:extLst>
          </p:cNvPr>
          <p:cNvGrpSpPr/>
          <p:nvPr/>
        </p:nvGrpSpPr>
        <p:grpSpPr>
          <a:xfrm>
            <a:off x="1343472" y="2204864"/>
            <a:ext cx="3736629" cy="2344419"/>
            <a:chOff x="1961637" y="2188553"/>
            <a:chExt cx="3614192" cy="2480894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AF4EB473-E91B-4650-836C-D70FCEAF6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61637" y="2188553"/>
              <a:ext cx="3614192" cy="2480894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68AE585B-CAC2-4C66-8774-EB0469B31F2A}"/>
                </a:ext>
              </a:extLst>
            </p:cNvPr>
            <p:cNvSpPr txBox="1"/>
            <p:nvPr/>
          </p:nvSpPr>
          <p:spPr>
            <a:xfrm>
              <a:off x="2564180" y="3694969"/>
              <a:ext cx="1122221" cy="618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/>
                <a:t>RF region </a:t>
              </a:r>
              <a:r>
                <a:rPr lang="en-US" altLang="zh-CN" sz="1600" dirty="0" smtClean="0"/>
                <a:t>geometry</a:t>
              </a:r>
              <a:endParaRPr lang="zh-CN" altLang="en-US" sz="1600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EB13797-5313-4370-A1F4-3C5C68B40A38}"/>
              </a:ext>
            </a:extLst>
          </p:cNvPr>
          <p:cNvGrpSpPr/>
          <p:nvPr/>
        </p:nvGrpSpPr>
        <p:grpSpPr>
          <a:xfrm>
            <a:off x="1271464" y="4645064"/>
            <a:ext cx="9448001" cy="1992376"/>
            <a:chOff x="119336" y="4394118"/>
            <a:chExt cx="7345065" cy="2398204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35CC994-4348-4AF8-8E2E-92B8D8AC8E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336" y="4442831"/>
              <a:ext cx="7345065" cy="2349491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6767431-B7E8-48B9-8B88-59BE6F67C13F}"/>
                </a:ext>
              </a:extLst>
            </p:cNvPr>
            <p:cNvSpPr txBox="1"/>
            <p:nvPr/>
          </p:nvSpPr>
          <p:spPr>
            <a:xfrm>
              <a:off x="2783632" y="4394118"/>
              <a:ext cx="21994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RF region in FLUKA</a:t>
              </a:r>
              <a:endParaRPr lang="zh-CN" altLang="en-US" dirty="0"/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12737FF9-8918-4024-8AC8-45E1CBE188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056" y="2234287"/>
            <a:ext cx="4032861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896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Clr>
                <a:srgbClr val="FFC000"/>
              </a:buClr>
              <a:buSzPct val="80000"/>
              <a:buFont typeface="Wingdings" pitchFamily="2" charset="2"/>
              <a:buChar char="n"/>
            </a:pP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Through many negotiations on the RF update strategies, beam performance, space, magnet parameters to solve the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spatial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interferences at RF region of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collider</a:t>
            </a:r>
          </a:p>
          <a:p>
            <a:pPr lvl="1"/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geometry of the SRF region is update</a:t>
            </a:r>
          </a:p>
          <a:p>
            <a:pPr lvl="2"/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Survey is undergoing for the bypass region 2.</a:t>
            </a:r>
          </a:p>
          <a:p>
            <a:pPr lvl="1"/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Model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RF module has been updated.</a:t>
            </a:r>
          </a:p>
          <a:p>
            <a:pPr lvl="1"/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Magnets design is undergoing.</a:t>
            </a:r>
          </a:p>
          <a:p>
            <a:pPr lvl="1"/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FLUKA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according to RF region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lattice has been built and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estimation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the dose to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 insulation and RF cavities </a:t>
            </a: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undergoing.</a:t>
            </a:r>
            <a:endParaRPr lang="zh-CN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CN" sz="3200" dirty="0" smtClean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Summary and further </a:t>
            </a:r>
            <a:r>
              <a:rPr lang="en-US" altLang="zh-CN" sz="3200" dirty="0">
                <a:solidFill>
                  <a:srgbClr val="C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endParaRPr lang="zh-CN" altLang="en-US" sz="3200" dirty="0">
              <a:solidFill>
                <a:srgbClr val="C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E9139-A00B-4B2A-98A6-095DC08F134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13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32477</TotalTime>
  <Words>487</Words>
  <Application>Microsoft Office PowerPoint</Application>
  <PresentationFormat>宽屏</PresentationFormat>
  <Paragraphs>69</Paragraphs>
  <Slides>9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8" baseType="lpstr">
      <vt:lpstr>等线</vt:lpstr>
      <vt:lpstr>宋体</vt:lpstr>
      <vt:lpstr>微软雅黑</vt:lpstr>
      <vt:lpstr>Arial</vt:lpstr>
      <vt:lpstr>Arial Black</vt:lpstr>
      <vt:lpstr>Calibri</vt:lpstr>
      <vt:lpstr>Times New Roman</vt:lpstr>
      <vt:lpstr>Wingdings</vt:lpstr>
      <vt:lpstr>Office 主题</vt:lpstr>
      <vt:lpstr>PowerPoint 演示文稿</vt:lpstr>
      <vt:lpstr>The CEPC SRF region layout</vt:lpstr>
      <vt:lpstr>CEPC survey and layout status</vt:lpstr>
      <vt:lpstr>SRF cavity region and matching section</vt:lpstr>
      <vt:lpstr>Crossing region</vt:lpstr>
      <vt:lpstr>Bypass region 1</vt:lpstr>
      <vt:lpstr>Bypass region 2</vt:lpstr>
      <vt:lpstr>Modeling for the dose simulation</vt:lpstr>
      <vt:lpstr>Summary and further work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vivi</dc:creator>
  <cp:lastModifiedBy>webuser</cp:lastModifiedBy>
  <cp:revision>3574</cp:revision>
  <cp:lastPrinted>2022-11-06T05:19:21Z</cp:lastPrinted>
  <dcterms:created xsi:type="dcterms:W3CDTF">2012-09-04T11:33:36Z</dcterms:created>
  <dcterms:modified xsi:type="dcterms:W3CDTF">2026-09-21T08:49:29Z</dcterms:modified>
</cp:coreProperties>
</file>