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tmp" ContentType="image/png"/>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1.xml" ContentType="application/vnd.openxmlformats-officedocument.drawingml.chart+xml"/>
  <Override PartName="/ppt/notesSlides/notesSlide13.xml" ContentType="application/vnd.openxmlformats-officedocument.presentationml.notesSlide+xml"/>
  <Override PartName="/ppt/charts/chart2.xml" ContentType="application/vnd.openxmlformats-officedocument.drawingml.chart+xml"/>
  <Override PartName="/ppt/notesSlides/notesSlide14.xml" ContentType="application/vnd.openxmlformats-officedocument.presentationml.notesSlide+xml"/>
  <Override PartName="/ppt/charts/chart3.xml" ContentType="application/vnd.openxmlformats-officedocument.drawingml.chart+xml"/>
  <Override PartName="/ppt/charts/chart4.xml" ContentType="application/vnd.openxmlformats-officedocument.drawingml.chart+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0" r:id="rId1"/>
    <p:sldMasterId id="2147483680" r:id="rId2"/>
  </p:sldMasterIdLst>
  <p:notesMasterIdLst>
    <p:notesMasterId r:id="rId28"/>
  </p:notesMasterIdLst>
  <p:sldIdLst>
    <p:sldId id="1954" r:id="rId3"/>
    <p:sldId id="1855" r:id="rId4"/>
    <p:sldId id="1959" r:id="rId5"/>
    <p:sldId id="1960" r:id="rId6"/>
    <p:sldId id="1992" r:id="rId7"/>
    <p:sldId id="1961" r:id="rId8"/>
    <p:sldId id="1988" r:id="rId9"/>
    <p:sldId id="1977" r:id="rId10"/>
    <p:sldId id="1978" r:id="rId11"/>
    <p:sldId id="1976" r:id="rId12"/>
    <p:sldId id="1993" r:id="rId13"/>
    <p:sldId id="1994" r:id="rId14"/>
    <p:sldId id="1989" r:id="rId15"/>
    <p:sldId id="1965" r:id="rId16"/>
    <p:sldId id="1966" r:id="rId17"/>
    <p:sldId id="1967" r:id="rId18"/>
    <p:sldId id="1125" r:id="rId19"/>
    <p:sldId id="1987" r:id="rId20"/>
    <p:sldId id="260" r:id="rId21"/>
    <p:sldId id="263" r:id="rId22"/>
    <p:sldId id="267" r:id="rId23"/>
    <p:sldId id="494" r:id="rId24"/>
    <p:sldId id="1990" r:id="rId25"/>
    <p:sldId id="1981" r:id="rId26"/>
    <p:sldId id="955" r:id="rId27"/>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ys" initials="xb21cn" lastIdx="1" clrIdx="0">
    <p:extLst>
      <p:ext uri="{19B8F6BF-5375-455C-9EA6-DF929625EA0E}">
        <p15:presenceInfo xmlns:p15="http://schemas.microsoft.com/office/powerpoint/2012/main" userId="mays"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B344D84-9AFB-497E-A393-DC336BA19D2E}" styleName="中度样式 3 - 强调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2A488322-F2BA-4B5B-9748-0D474271808F}" styleName="中度样式 3 - 强调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D7AC3CCA-C797-4891-BE02-D94E43425B78}" styleName="中度样式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69CF1AB2-1976-4502-BF36-3FF5EA218861}" styleName="中度样式 4 - 强调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331" autoAdjust="0"/>
    <p:restoredTop sz="88575" autoAdjust="0"/>
  </p:normalViewPr>
  <p:slideViewPr>
    <p:cSldViewPr snapToGrid="0">
      <p:cViewPr>
        <p:scale>
          <a:sx n="100" d="100"/>
          <a:sy n="100" d="100"/>
        </p:scale>
        <p:origin x="744" y="96"/>
      </p:cViewPr>
      <p:guideLst/>
    </p:cSldViewPr>
  </p:slideViewPr>
  <p:outlineViewPr>
    <p:cViewPr>
      <p:scale>
        <a:sx n="33" d="100"/>
        <a:sy n="33" d="100"/>
      </p:scale>
      <p:origin x="0" y="-9321"/>
    </p:cViewPr>
  </p:outlineViewPr>
  <p:notesTextViewPr>
    <p:cViewPr>
      <p:scale>
        <a:sx n="125" d="100"/>
        <a:sy n="125" d="100"/>
      </p:scale>
      <p:origin x="0" y="0"/>
    </p:cViewPr>
  </p:notesTextViewPr>
  <p:sorterViewPr>
    <p:cViewPr varScale="1">
      <p:scale>
        <a:sx n="1" d="1"/>
        <a:sy n="1" d="1"/>
      </p:scale>
      <p:origin x="0" y="-4167"/>
    </p:cViewPr>
  </p:sorterViewPr>
  <p:notesViewPr>
    <p:cSldViewPr snapToGrid="0">
      <p:cViewPr varScale="1">
        <p:scale>
          <a:sx n="45" d="100"/>
          <a:sy n="45" d="100"/>
        </p:scale>
        <p:origin x="2760" y="5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presProps" Target="presProps.xml"/><Relationship Id="rId8" Type="http://schemas.openxmlformats.org/officeDocument/2006/relationships/slide" Target="slides/slide6.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zh-CN"/>
  <c:roundedCorners val="1"/>
  <c:style val="2"/>
  <c:chart>
    <c:autoTitleDeleted val="1"/>
    <c:plotArea>
      <c:layout/>
      <c:scatterChart>
        <c:scatterStyle val="lineMarker"/>
        <c:varyColors val="1"/>
        <c:ser>
          <c:idx val="0"/>
          <c:order val="0"/>
          <c:tx>
            <c:v>Run estimate</c:v>
          </c:tx>
          <c:spPr>
            <a:ln w="20955">
              <a:solidFill>
                <a:srgbClr val="00A6D6"/>
              </a:solidFill>
            </a:ln>
          </c:spPr>
          <c:marker>
            <c:symbol val="circle"/>
            <c:size val="5"/>
            <c:spPr>
              <a:solidFill>
                <a:srgbClr val="00A6D6"/>
              </a:solidFill>
            </c:spPr>
          </c:marker>
          <c:xVal>
            <c:numRef>
              <c:f>'Chart Data'!$A$2:$A$68</c:f>
              <c:numCache>
                <c:formatCode>General</c:formatCode>
                <c:ptCount val="67"/>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pt idx="50">
                  <c:v>51</c:v>
                </c:pt>
                <c:pt idx="51">
                  <c:v>52</c:v>
                </c:pt>
                <c:pt idx="52">
                  <c:v>53</c:v>
                </c:pt>
                <c:pt idx="53">
                  <c:v>54</c:v>
                </c:pt>
                <c:pt idx="54">
                  <c:v>55</c:v>
                </c:pt>
                <c:pt idx="55">
                  <c:v>56</c:v>
                </c:pt>
                <c:pt idx="56">
                  <c:v>57</c:v>
                </c:pt>
                <c:pt idx="57">
                  <c:v>58</c:v>
                </c:pt>
                <c:pt idx="58">
                  <c:v>59</c:v>
                </c:pt>
                <c:pt idx="59">
                  <c:v>60</c:v>
                </c:pt>
                <c:pt idx="60">
                  <c:v>61</c:v>
                </c:pt>
                <c:pt idx="61">
                  <c:v>62</c:v>
                </c:pt>
                <c:pt idx="62">
                  <c:v>63</c:v>
                </c:pt>
                <c:pt idx="63">
                  <c:v>64</c:v>
                </c:pt>
                <c:pt idx="64">
                  <c:v>65</c:v>
                </c:pt>
                <c:pt idx="65">
                  <c:v>66</c:v>
                </c:pt>
                <c:pt idx="66">
                  <c:v>67</c:v>
                </c:pt>
              </c:numCache>
            </c:numRef>
          </c:xVal>
          <c:yVal>
            <c:numRef>
              <c:f>'Chart Data'!$B$2:$B$68</c:f>
              <c:numCache>
                <c:formatCode>0.0</c:formatCode>
                <c:ptCount val="67"/>
                <c:pt idx="0">
                  <c:v>266.48333300000002</c:v>
                </c:pt>
                <c:pt idx="1">
                  <c:v>286.46666699999997</c:v>
                </c:pt>
                <c:pt idx="2">
                  <c:v>288.566667</c:v>
                </c:pt>
                <c:pt idx="3">
                  <c:v>284.33333299999998</c:v>
                </c:pt>
                <c:pt idx="4">
                  <c:v>294.61666700000001</c:v>
                </c:pt>
                <c:pt idx="5">
                  <c:v>297.78333300000003</c:v>
                </c:pt>
                <c:pt idx="6">
                  <c:v>301.433333</c:v>
                </c:pt>
                <c:pt idx="7">
                  <c:v>294.86666700000001</c:v>
                </c:pt>
                <c:pt idx="8">
                  <c:v>293.98333300000002</c:v>
                </c:pt>
                <c:pt idx="9">
                  <c:v>300.566667</c:v>
                </c:pt>
                <c:pt idx="10">
                  <c:v>285.85000000000002</c:v>
                </c:pt>
                <c:pt idx="11">
                  <c:v>300.7</c:v>
                </c:pt>
                <c:pt idx="12">
                  <c:v>302.66666700000002</c:v>
                </c:pt>
                <c:pt idx="13">
                  <c:v>300.53333300000003</c:v>
                </c:pt>
                <c:pt idx="14">
                  <c:v>305.5</c:v>
                </c:pt>
                <c:pt idx="15">
                  <c:v>301.33333299999998</c:v>
                </c:pt>
                <c:pt idx="16">
                  <c:v>304.16666700000002</c:v>
                </c:pt>
                <c:pt idx="17">
                  <c:v>296.33333299999998</c:v>
                </c:pt>
                <c:pt idx="18">
                  <c:v>301</c:v>
                </c:pt>
                <c:pt idx="19">
                  <c:v>307</c:v>
                </c:pt>
                <c:pt idx="20">
                  <c:v>308</c:v>
                </c:pt>
                <c:pt idx="21">
                  <c:v>307.33333299999998</c:v>
                </c:pt>
                <c:pt idx="22">
                  <c:v>306.83333299999998</c:v>
                </c:pt>
                <c:pt idx="23">
                  <c:v>299.5</c:v>
                </c:pt>
                <c:pt idx="24">
                  <c:v>304.83333299999998</c:v>
                </c:pt>
                <c:pt idx="25">
                  <c:v>305.33333299999998</c:v>
                </c:pt>
                <c:pt idx="26">
                  <c:v>307.5</c:v>
                </c:pt>
                <c:pt idx="27">
                  <c:v>306.5</c:v>
                </c:pt>
                <c:pt idx="28">
                  <c:v>309.83333299999998</c:v>
                </c:pt>
                <c:pt idx="29">
                  <c:v>302.5</c:v>
                </c:pt>
                <c:pt idx="30">
                  <c:v>313.33333299999998</c:v>
                </c:pt>
                <c:pt idx="31">
                  <c:v>304.5</c:v>
                </c:pt>
                <c:pt idx="32">
                  <c:v>307</c:v>
                </c:pt>
                <c:pt idx="33">
                  <c:v>300</c:v>
                </c:pt>
                <c:pt idx="34">
                  <c:v>300.5</c:v>
                </c:pt>
                <c:pt idx="35">
                  <c:v>304</c:v>
                </c:pt>
                <c:pt idx="36">
                  <c:v>309.66666700000002</c:v>
                </c:pt>
                <c:pt idx="37">
                  <c:v>303.83333299999998</c:v>
                </c:pt>
                <c:pt idx="38">
                  <c:v>301</c:v>
                </c:pt>
                <c:pt idx="39">
                  <c:v>302.16666700000002</c:v>
                </c:pt>
                <c:pt idx="40">
                  <c:v>305.33333299999998</c:v>
                </c:pt>
                <c:pt idx="41">
                  <c:v>307.33333299999998</c:v>
                </c:pt>
                <c:pt idx="42">
                  <c:v>295.16666700000002</c:v>
                </c:pt>
                <c:pt idx="43">
                  <c:v>308.16666700000002</c:v>
                </c:pt>
                <c:pt idx="44">
                  <c:v>304.66666700000002</c:v>
                </c:pt>
                <c:pt idx="45">
                  <c:v>301.5</c:v>
                </c:pt>
                <c:pt idx="46">
                  <c:v>304.83333299999998</c:v>
                </c:pt>
                <c:pt idx="47">
                  <c:v>302.75</c:v>
                </c:pt>
                <c:pt idx="48">
                  <c:v>300.33333299999998</c:v>
                </c:pt>
                <c:pt idx="49">
                  <c:v>308.66666700000002</c:v>
                </c:pt>
                <c:pt idx="50">
                  <c:v>295.83333299999998</c:v>
                </c:pt>
                <c:pt idx="51">
                  <c:v>298</c:v>
                </c:pt>
                <c:pt idx="52">
                  <c:v>299.5</c:v>
                </c:pt>
                <c:pt idx="53">
                  <c:v>306.75</c:v>
                </c:pt>
                <c:pt idx="54">
                  <c:v>304</c:v>
                </c:pt>
                <c:pt idx="55">
                  <c:v>304.5</c:v>
                </c:pt>
                <c:pt idx="56">
                  <c:v>295.16666700000002</c:v>
                </c:pt>
                <c:pt idx="57">
                  <c:v>306.83333299999998</c:v>
                </c:pt>
                <c:pt idx="58">
                  <c:v>309.75</c:v>
                </c:pt>
                <c:pt idx="59">
                  <c:v>308</c:v>
                </c:pt>
                <c:pt idx="60">
                  <c:v>299.5</c:v>
                </c:pt>
                <c:pt idx="61">
                  <c:v>303.66666700000002</c:v>
                </c:pt>
                <c:pt idx="62">
                  <c:v>296.75</c:v>
                </c:pt>
                <c:pt idx="63">
                  <c:v>302.25</c:v>
                </c:pt>
                <c:pt idx="64">
                  <c:v>281.5</c:v>
                </c:pt>
                <c:pt idx="65">
                  <c:v>257.16666700000002</c:v>
                </c:pt>
                <c:pt idx="66">
                  <c:v>258</c:v>
                </c:pt>
              </c:numCache>
            </c:numRef>
          </c:yVal>
          <c:smooth val="1"/>
          <c:extLst>
            <c:ext xmlns:c16="http://schemas.microsoft.com/office/drawing/2014/chart" uri="{C3380CC4-5D6E-409C-BE32-E72D297353CC}">
              <c16:uniqueId val="{00000000-BE90-4AA2-88AC-224BEDE57F04}"/>
            </c:ext>
          </c:extLst>
        </c:ser>
        <c:ser>
          <c:idx val="1"/>
          <c:order val="1"/>
          <c:tx>
            <c:v>Reference mean (13–62)</c:v>
          </c:tx>
          <c:spPr>
            <a:ln w="19050">
              <a:solidFill>
                <a:srgbClr val="F39838"/>
              </a:solidFill>
            </a:ln>
          </c:spPr>
          <c:marker>
            <c:symbol val="none"/>
          </c:marker>
          <c:xVal>
            <c:numRef>
              <c:f>'Chart Data'!$C$2:$C$3</c:f>
              <c:numCache>
                <c:formatCode>General</c:formatCode>
                <c:ptCount val="2"/>
                <c:pt idx="0">
                  <c:v>13</c:v>
                </c:pt>
                <c:pt idx="1">
                  <c:v>62</c:v>
                </c:pt>
              </c:numCache>
            </c:numRef>
          </c:xVal>
          <c:yVal>
            <c:numRef>
              <c:f>'Chart Data'!$D$2:$D$3</c:f>
              <c:numCache>
                <c:formatCode>0.0</c:formatCode>
                <c:ptCount val="2"/>
                <c:pt idx="0">
                  <c:v>303.85899999999998</c:v>
                </c:pt>
                <c:pt idx="1">
                  <c:v>303.85899999999998</c:v>
                </c:pt>
              </c:numCache>
            </c:numRef>
          </c:yVal>
          <c:smooth val="1"/>
          <c:extLst>
            <c:ext xmlns:c16="http://schemas.microsoft.com/office/drawing/2014/chart" uri="{C3380CC4-5D6E-409C-BE32-E72D297353CC}">
              <c16:uniqueId val="{00000001-BE90-4AA2-88AC-224BEDE57F04}"/>
            </c:ext>
          </c:extLst>
        </c:ser>
        <c:dLbls>
          <c:showLegendKey val="0"/>
          <c:showVal val="0"/>
          <c:showCatName val="0"/>
          <c:showSerName val="0"/>
          <c:showPercent val="0"/>
          <c:showBubbleSize val="0"/>
        </c:dLbls>
        <c:axId val="48650112"/>
        <c:axId val="48672768"/>
      </c:scatterChart>
      <c:valAx>
        <c:axId val="48672768"/>
        <c:scaling>
          <c:orientation val="minMax"/>
          <c:max val="320"/>
          <c:min val="250"/>
        </c:scaling>
        <c:delete val="0"/>
        <c:axPos val="l"/>
        <c:majorGridlines>
          <c:spPr>
            <a:ln w="5715">
              <a:solidFill>
                <a:srgbClr val="D9E1E7"/>
              </a:solidFill>
            </a:ln>
          </c:spPr>
        </c:majorGridlines>
        <c:title>
          <c:tx>
            <c:rich>
              <a:bodyPr/>
              <a:lstStyle/>
              <a:p>
                <a:r>
                  <a:rPr lang="en-US">
                    <a:latin typeface="Arial"/>
                    <a:ea typeface="Arial"/>
                    <a:cs typeface="Arial"/>
                  </a:rPr>
                  <a:t>Plateau estimate (°C)</a:t>
                </a:r>
              </a:p>
            </c:rich>
          </c:tx>
          <c:overlay val="0"/>
        </c:title>
        <c:numFmt formatCode="0.0" sourceLinked="1"/>
        <c:majorTickMark val="none"/>
        <c:minorTickMark val="none"/>
        <c:tickLblPos val="nextTo"/>
        <c:spPr>
          <a:ln w="9525">
            <a:solidFill>
              <a:srgbClr val="D4D4D4"/>
            </a:solidFill>
            <a:prstDash val="solid"/>
          </a:ln>
        </c:spPr>
        <c:txPr>
          <a:bodyPr anchorCtr="1"/>
          <a:lstStyle/>
          <a:p>
            <a:pPr>
              <a:defRPr sz="1425">
                <a:solidFill>
                  <a:srgbClr val="666666"/>
                </a:solidFill>
                <a:latin typeface="Arial"/>
                <a:ea typeface="Arial"/>
                <a:cs typeface="Arial"/>
              </a:defRPr>
            </a:pPr>
            <a:endParaRPr lang="zh-CN"/>
          </a:p>
        </c:txPr>
        <c:crossAx val="48650112"/>
        <c:crosses val="autoZero"/>
        <c:crossBetween val="midCat"/>
        <c:majorUnit val="10"/>
      </c:valAx>
      <c:valAx>
        <c:axId val="48650112"/>
        <c:scaling>
          <c:orientation val="minMax"/>
          <c:max val="70"/>
          <c:min val="0"/>
        </c:scaling>
        <c:delete val="0"/>
        <c:axPos val="b"/>
        <c:title>
          <c:tx>
            <c:rich>
              <a:bodyPr/>
              <a:lstStyle/>
              <a:p>
                <a:r>
                  <a:rPr lang="en-US">
                    <a:latin typeface="Arial"/>
                    <a:ea typeface="Arial"/>
                    <a:cs typeface="Arial"/>
                  </a:rPr>
                  <a:t>Run number</a:t>
                </a:r>
              </a:p>
            </c:rich>
          </c:tx>
          <c:overlay val="0"/>
        </c:title>
        <c:numFmt formatCode="General" sourceLinked="1"/>
        <c:majorTickMark val="none"/>
        <c:minorTickMark val="none"/>
        <c:tickLblPos val="nextTo"/>
        <c:spPr>
          <a:ln w="9525">
            <a:solidFill>
              <a:srgbClr val="D4D4D4"/>
            </a:solidFill>
            <a:prstDash val="solid"/>
          </a:ln>
        </c:spPr>
        <c:txPr>
          <a:bodyPr anchorCtr="1"/>
          <a:lstStyle/>
          <a:p>
            <a:pPr>
              <a:defRPr sz="1425">
                <a:solidFill>
                  <a:srgbClr val="666666"/>
                </a:solidFill>
                <a:latin typeface="Arial"/>
                <a:ea typeface="Arial"/>
                <a:cs typeface="Arial"/>
              </a:defRPr>
            </a:pPr>
            <a:endParaRPr lang="zh-CN"/>
          </a:p>
        </c:txPr>
        <c:crossAx val="48672768"/>
        <c:crosses val="autoZero"/>
        <c:crossBetween val="midCat"/>
        <c:majorUnit val="10"/>
      </c:valAx>
    </c:plotArea>
    <c:legend>
      <c:legendPos val="b"/>
      <c:overlay val="0"/>
      <c:txPr>
        <a:bodyPr anchorCtr="1"/>
        <a:lstStyle/>
        <a:p>
          <a:pPr>
            <a:defRPr sz="1500">
              <a:latin typeface="Arial"/>
              <a:ea typeface="Arial"/>
              <a:cs typeface="Arial"/>
            </a:defRPr>
          </a:pPr>
          <a:endParaRPr lang="zh-CN"/>
        </a:p>
      </c:txPr>
    </c:legend>
    <c:plotVisOnly val="1"/>
    <c:dispBlanksAs val="zero"/>
    <c:showDLblsOverMax val="1"/>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zh-CN"/>
  <c:roundedCorners val="1"/>
  <c:style val="2"/>
  <c:chart>
    <c:autoTitleDeleted val="1"/>
    <c:plotArea>
      <c:layout>
        <c:manualLayout>
          <c:layoutTarget val="inner"/>
          <c:xMode val="edge"/>
          <c:yMode val="edge"/>
          <c:x val="0.13182932902617944"/>
          <c:y val="2.4682170542635658E-2"/>
          <c:w val="0.81030742311057269"/>
          <c:h val="0.77153488372093026"/>
        </c:manualLayout>
      </c:layout>
      <c:scatterChart>
        <c:scatterStyle val="lineMarker"/>
        <c:varyColors val="1"/>
        <c:ser>
          <c:idx val="1"/>
          <c:order val="0"/>
          <c:tx>
            <c:v>IR-S</c:v>
          </c:tx>
          <c:spPr>
            <a:ln w="20955">
              <a:solidFill>
                <a:srgbClr val="F39838"/>
              </a:solidFill>
            </a:ln>
          </c:spPr>
          <c:marker>
            <c:symbol val="circle"/>
            <c:size val="5"/>
            <c:spPr>
              <a:solidFill>
                <a:srgbClr val="F39838"/>
              </a:solidFill>
            </c:spPr>
          </c:marker>
          <c:xVal>
            <c:numRef>
              <c:f>'Chart Data'!$C$2:$C$28</c:f>
              <c:numCache>
                <c:formatCode>General</c:formatCode>
                <c:ptCount val="27"/>
                <c:pt idx="0">
                  <c:v>50</c:v>
                </c:pt>
                <c:pt idx="1">
                  <c:v>100</c:v>
                </c:pt>
                <c:pt idx="2">
                  <c:v>150</c:v>
                </c:pt>
                <c:pt idx="3">
                  <c:v>200</c:v>
                </c:pt>
                <c:pt idx="4">
                  <c:v>250</c:v>
                </c:pt>
                <c:pt idx="5">
                  <c:v>300</c:v>
                </c:pt>
                <c:pt idx="6">
                  <c:v>350</c:v>
                </c:pt>
                <c:pt idx="7">
                  <c:v>400</c:v>
                </c:pt>
                <c:pt idx="8">
                  <c:v>450</c:v>
                </c:pt>
                <c:pt idx="9">
                  <c:v>500</c:v>
                </c:pt>
                <c:pt idx="10">
                  <c:v>550</c:v>
                </c:pt>
                <c:pt idx="11">
                  <c:v>600</c:v>
                </c:pt>
                <c:pt idx="12">
                  <c:v>650</c:v>
                </c:pt>
                <c:pt idx="13">
                  <c:v>700</c:v>
                </c:pt>
                <c:pt idx="14">
                  <c:v>850</c:v>
                </c:pt>
                <c:pt idx="15">
                  <c:v>900</c:v>
                </c:pt>
                <c:pt idx="16">
                  <c:v>950</c:v>
                </c:pt>
                <c:pt idx="17">
                  <c:v>1000</c:v>
                </c:pt>
                <c:pt idx="18">
                  <c:v>1050</c:v>
                </c:pt>
                <c:pt idx="19">
                  <c:v>1100</c:v>
                </c:pt>
                <c:pt idx="20">
                  <c:v>1150</c:v>
                </c:pt>
                <c:pt idx="21">
                  <c:v>1200</c:v>
                </c:pt>
                <c:pt idx="22">
                  <c:v>1250</c:v>
                </c:pt>
                <c:pt idx="23">
                  <c:v>1300</c:v>
                </c:pt>
                <c:pt idx="24">
                  <c:v>1350</c:v>
                </c:pt>
                <c:pt idx="25">
                  <c:v>1400</c:v>
                </c:pt>
                <c:pt idx="26">
                  <c:v>1450</c:v>
                </c:pt>
              </c:numCache>
            </c:numRef>
          </c:xVal>
          <c:yVal>
            <c:numRef>
              <c:f>'Chart Data'!$D$2:$D$28</c:f>
              <c:numCache>
                <c:formatCode>0.0</c:formatCode>
                <c:ptCount val="27"/>
                <c:pt idx="0">
                  <c:v>224</c:v>
                </c:pt>
                <c:pt idx="1">
                  <c:v>247.3</c:v>
                </c:pt>
                <c:pt idx="2">
                  <c:v>255.2</c:v>
                </c:pt>
                <c:pt idx="3">
                  <c:v>257.60000000000002</c:v>
                </c:pt>
                <c:pt idx="4">
                  <c:v>262.10000000000002</c:v>
                </c:pt>
                <c:pt idx="5">
                  <c:v>265.10000000000002</c:v>
                </c:pt>
                <c:pt idx="6">
                  <c:v>270.89999999999998</c:v>
                </c:pt>
                <c:pt idx="7">
                  <c:v>275.7</c:v>
                </c:pt>
                <c:pt idx="8">
                  <c:v>281.10000000000002</c:v>
                </c:pt>
                <c:pt idx="9">
                  <c:v>281.7</c:v>
                </c:pt>
                <c:pt idx="10">
                  <c:v>286.5</c:v>
                </c:pt>
                <c:pt idx="11">
                  <c:v>291.2</c:v>
                </c:pt>
                <c:pt idx="12">
                  <c:v>304.39999999999998</c:v>
                </c:pt>
                <c:pt idx="13">
                  <c:v>325.3</c:v>
                </c:pt>
                <c:pt idx="14">
                  <c:v>331.6</c:v>
                </c:pt>
                <c:pt idx="15">
                  <c:v>316.3</c:v>
                </c:pt>
                <c:pt idx="16">
                  <c:v>301.8</c:v>
                </c:pt>
                <c:pt idx="17">
                  <c:v>294.3</c:v>
                </c:pt>
                <c:pt idx="18">
                  <c:v>290</c:v>
                </c:pt>
                <c:pt idx="19">
                  <c:v>285.89999999999998</c:v>
                </c:pt>
                <c:pt idx="20">
                  <c:v>282.5</c:v>
                </c:pt>
                <c:pt idx="21">
                  <c:v>279</c:v>
                </c:pt>
                <c:pt idx="22">
                  <c:v>275.5</c:v>
                </c:pt>
                <c:pt idx="23">
                  <c:v>272.60000000000002</c:v>
                </c:pt>
                <c:pt idx="24">
                  <c:v>270.89999999999998</c:v>
                </c:pt>
                <c:pt idx="25">
                  <c:v>265.39999999999998</c:v>
                </c:pt>
                <c:pt idx="26">
                  <c:v>251.5</c:v>
                </c:pt>
              </c:numCache>
            </c:numRef>
          </c:yVal>
          <c:smooth val="1"/>
          <c:extLst>
            <c:ext xmlns:c16="http://schemas.microsoft.com/office/drawing/2014/chart" uri="{C3380CC4-5D6E-409C-BE32-E72D297353CC}">
              <c16:uniqueId val="{00000001-0485-438F-BFF6-7CDBD7B2237A}"/>
            </c:ext>
          </c:extLst>
        </c:ser>
        <c:dLbls>
          <c:showLegendKey val="0"/>
          <c:showVal val="0"/>
          <c:showCatName val="0"/>
          <c:showSerName val="0"/>
          <c:showPercent val="0"/>
          <c:showBubbleSize val="0"/>
        </c:dLbls>
        <c:axId val="48650112"/>
        <c:axId val="48672768"/>
      </c:scatterChart>
      <c:valAx>
        <c:axId val="48672768"/>
        <c:scaling>
          <c:orientation val="minMax"/>
          <c:max val="350"/>
          <c:min val="180"/>
        </c:scaling>
        <c:delete val="0"/>
        <c:axPos val="l"/>
        <c:majorGridlines>
          <c:spPr>
            <a:ln w="5715">
              <a:solidFill>
                <a:srgbClr val="D9E1E7"/>
              </a:solidFill>
            </a:ln>
          </c:spPr>
        </c:majorGridlines>
        <c:title>
          <c:tx>
            <c:rich>
              <a:bodyPr/>
              <a:lstStyle/>
              <a:p>
                <a:r>
                  <a:rPr lang="en-US">
                    <a:latin typeface="Arial"/>
                    <a:ea typeface="Arial"/>
                    <a:cs typeface="Arial"/>
                  </a:rPr>
                  <a:t>Measured temperature (°C)</a:t>
                </a:r>
              </a:p>
            </c:rich>
          </c:tx>
          <c:overlay val="0"/>
        </c:title>
        <c:numFmt formatCode="0.0" sourceLinked="1"/>
        <c:majorTickMark val="none"/>
        <c:minorTickMark val="none"/>
        <c:tickLblPos val="nextTo"/>
        <c:spPr>
          <a:ln w="9525">
            <a:solidFill>
              <a:srgbClr val="D4D4D4"/>
            </a:solidFill>
            <a:prstDash val="solid"/>
          </a:ln>
        </c:spPr>
        <c:txPr>
          <a:bodyPr anchorCtr="1"/>
          <a:lstStyle/>
          <a:p>
            <a:pPr>
              <a:defRPr sz="1425">
                <a:solidFill>
                  <a:srgbClr val="666666"/>
                </a:solidFill>
                <a:latin typeface="Arial"/>
                <a:ea typeface="Arial"/>
                <a:cs typeface="Arial"/>
              </a:defRPr>
            </a:pPr>
            <a:endParaRPr lang="zh-CN"/>
          </a:p>
        </c:txPr>
        <c:crossAx val="48650112"/>
        <c:crosses val="autoZero"/>
        <c:crossBetween val="midCat"/>
        <c:majorUnit val="50"/>
      </c:valAx>
      <c:valAx>
        <c:axId val="48650112"/>
        <c:scaling>
          <c:orientation val="minMax"/>
          <c:max val="1500"/>
          <c:min val="0"/>
        </c:scaling>
        <c:delete val="0"/>
        <c:axPos val="b"/>
        <c:title>
          <c:tx>
            <c:rich>
              <a:bodyPr/>
              <a:lstStyle/>
              <a:p>
                <a:r>
                  <a:rPr lang="en-US">
                    <a:latin typeface="Arial"/>
                    <a:ea typeface="Arial"/>
                    <a:cs typeface="Arial"/>
                  </a:rPr>
                  <a:t>Axial position (mm)</a:t>
                </a:r>
              </a:p>
            </c:rich>
          </c:tx>
          <c:overlay val="0"/>
        </c:title>
        <c:numFmt formatCode="General" sourceLinked="1"/>
        <c:majorTickMark val="none"/>
        <c:minorTickMark val="none"/>
        <c:tickLblPos val="nextTo"/>
        <c:spPr>
          <a:ln w="9525">
            <a:solidFill>
              <a:srgbClr val="D4D4D4"/>
            </a:solidFill>
            <a:prstDash val="solid"/>
          </a:ln>
        </c:spPr>
        <c:txPr>
          <a:bodyPr anchorCtr="1"/>
          <a:lstStyle/>
          <a:p>
            <a:pPr>
              <a:defRPr sz="1425">
                <a:solidFill>
                  <a:srgbClr val="666666"/>
                </a:solidFill>
                <a:latin typeface="Arial"/>
                <a:ea typeface="Arial"/>
                <a:cs typeface="Arial"/>
              </a:defRPr>
            </a:pPr>
            <a:endParaRPr lang="zh-CN"/>
          </a:p>
        </c:txPr>
        <c:crossAx val="48672768"/>
        <c:crosses val="autoZero"/>
        <c:crossBetween val="midCat"/>
      </c:valAx>
    </c:plotArea>
    <c:plotVisOnly val="1"/>
    <c:dispBlanksAs val="zero"/>
    <c:showDLblsOverMax val="1"/>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zh-CN"/>
  <c:roundedCorners val="1"/>
  <c:style val="2"/>
  <c:chart>
    <c:autoTitleDeleted val="1"/>
    <c:plotArea>
      <c:layout/>
      <c:scatterChart>
        <c:scatterStyle val="lineMarker"/>
        <c:varyColors val="1"/>
        <c:ser>
          <c:idx val="0"/>
          <c:order val="0"/>
          <c:tx>
            <c:v>Circuit 1</c:v>
          </c:tx>
          <c:spPr>
            <a:ln w="20955">
              <a:solidFill>
                <a:srgbClr val="00A6D6"/>
              </a:solidFill>
            </a:ln>
          </c:spPr>
          <c:marker>
            <c:symbol val="circle"/>
            <c:size val="5"/>
            <c:spPr>
              <a:solidFill>
                <a:srgbClr val="00A6D6"/>
              </a:solidFill>
            </c:spPr>
          </c:marker>
          <c:xVal>
            <c:numRef>
              <c:f>'Chart Data'!$A$2:$A$14</c:f>
              <c:numCache>
                <c:formatCode>General</c:formatCode>
                <c:ptCount val="13"/>
                <c:pt idx="0">
                  <c:v>16.25</c:v>
                </c:pt>
                <c:pt idx="1">
                  <c:v>28</c:v>
                </c:pt>
                <c:pt idx="2">
                  <c:v>46.7</c:v>
                </c:pt>
                <c:pt idx="3">
                  <c:v>72.349999999999994</c:v>
                </c:pt>
                <c:pt idx="4">
                  <c:v>107.15</c:v>
                </c:pt>
                <c:pt idx="5">
                  <c:v>124.9</c:v>
                </c:pt>
                <c:pt idx="6">
                  <c:v>142.25</c:v>
                </c:pt>
                <c:pt idx="7">
                  <c:v>174.45</c:v>
                </c:pt>
                <c:pt idx="8">
                  <c:v>183.9</c:v>
                </c:pt>
                <c:pt idx="9">
                  <c:v>200.85</c:v>
                </c:pt>
                <c:pt idx="10">
                  <c:v>228.9</c:v>
                </c:pt>
                <c:pt idx="11">
                  <c:v>247.7</c:v>
                </c:pt>
                <c:pt idx="12">
                  <c:v>293.8</c:v>
                </c:pt>
              </c:numCache>
            </c:numRef>
          </c:xVal>
          <c:yVal>
            <c:numRef>
              <c:f>'Chart Data'!$B$2:$B$14</c:f>
              <c:numCache>
                <c:formatCode>0.0</c:formatCode>
                <c:ptCount val="13"/>
                <c:pt idx="0">
                  <c:v>14.492754</c:v>
                </c:pt>
                <c:pt idx="1">
                  <c:v>14.59854</c:v>
                </c:pt>
                <c:pt idx="2">
                  <c:v>14.492754</c:v>
                </c:pt>
                <c:pt idx="3">
                  <c:v>15.325670000000001</c:v>
                </c:pt>
                <c:pt idx="4">
                  <c:v>15.243902</c:v>
                </c:pt>
                <c:pt idx="5">
                  <c:v>15.759312</c:v>
                </c:pt>
                <c:pt idx="6">
                  <c:v>16.085791</c:v>
                </c:pt>
                <c:pt idx="7">
                  <c:v>16.355139999999999</c:v>
                </c:pt>
                <c:pt idx="8">
                  <c:v>16.592919999999999</c:v>
                </c:pt>
                <c:pt idx="9">
                  <c:v>17.204301000000001</c:v>
                </c:pt>
                <c:pt idx="10">
                  <c:v>17.716535</c:v>
                </c:pt>
                <c:pt idx="11">
                  <c:v>17.148014</c:v>
                </c:pt>
                <c:pt idx="12">
                  <c:v>17.684887</c:v>
                </c:pt>
              </c:numCache>
            </c:numRef>
          </c:yVal>
          <c:smooth val="1"/>
          <c:extLst>
            <c:ext xmlns:c16="http://schemas.microsoft.com/office/drawing/2014/chart" uri="{C3380CC4-5D6E-409C-BE32-E72D297353CC}">
              <c16:uniqueId val="{00000000-5379-4AE9-BEE2-22D52ABC1F2A}"/>
            </c:ext>
          </c:extLst>
        </c:ser>
        <c:ser>
          <c:idx val="1"/>
          <c:order val="1"/>
          <c:tx>
            <c:v>Circuit 2</c:v>
          </c:tx>
          <c:spPr>
            <a:ln w="20955">
              <a:solidFill>
                <a:srgbClr val="F39838"/>
              </a:solidFill>
            </a:ln>
          </c:spPr>
          <c:marker>
            <c:symbol val="circle"/>
            <c:size val="5"/>
            <c:spPr>
              <a:solidFill>
                <a:srgbClr val="F39838"/>
              </a:solidFill>
            </c:spPr>
          </c:marker>
          <c:xVal>
            <c:numRef>
              <c:f>'Chart Data'!$C$2:$C$14</c:f>
              <c:numCache>
                <c:formatCode>General</c:formatCode>
                <c:ptCount val="13"/>
                <c:pt idx="0">
                  <c:v>16.25</c:v>
                </c:pt>
                <c:pt idx="1">
                  <c:v>28</c:v>
                </c:pt>
                <c:pt idx="2">
                  <c:v>46.7</c:v>
                </c:pt>
                <c:pt idx="3">
                  <c:v>72.349999999999994</c:v>
                </c:pt>
                <c:pt idx="4">
                  <c:v>107.15</c:v>
                </c:pt>
                <c:pt idx="5">
                  <c:v>124.9</c:v>
                </c:pt>
                <c:pt idx="6">
                  <c:v>142.25</c:v>
                </c:pt>
                <c:pt idx="7">
                  <c:v>174.45</c:v>
                </c:pt>
                <c:pt idx="8">
                  <c:v>183.9</c:v>
                </c:pt>
                <c:pt idx="9">
                  <c:v>200.85</c:v>
                </c:pt>
                <c:pt idx="10">
                  <c:v>228.9</c:v>
                </c:pt>
                <c:pt idx="11">
                  <c:v>247.7</c:v>
                </c:pt>
                <c:pt idx="12">
                  <c:v>293.8</c:v>
                </c:pt>
              </c:numCache>
            </c:numRef>
          </c:xVal>
          <c:yVal>
            <c:numRef>
              <c:f>'Chart Data'!$D$2:$D$14</c:f>
              <c:numCache>
                <c:formatCode>0.0</c:formatCode>
                <c:ptCount val="13"/>
                <c:pt idx="0">
                  <c:v>13.157895</c:v>
                </c:pt>
                <c:pt idx="1">
                  <c:v>14.59854</c:v>
                </c:pt>
                <c:pt idx="2">
                  <c:v>14.705882000000001</c:v>
                </c:pt>
                <c:pt idx="3">
                  <c:v>14.545455</c:v>
                </c:pt>
                <c:pt idx="4">
                  <c:v>15.015015</c:v>
                </c:pt>
                <c:pt idx="5">
                  <c:v>15.449438000000001</c:v>
                </c:pt>
                <c:pt idx="6">
                  <c:v>16.528925999999998</c:v>
                </c:pt>
                <c:pt idx="7">
                  <c:v>16.241299000000001</c:v>
                </c:pt>
                <c:pt idx="8">
                  <c:v>16.556291000000002</c:v>
                </c:pt>
                <c:pt idx="9">
                  <c:v>16.563147000000001</c:v>
                </c:pt>
                <c:pt idx="10">
                  <c:v>16.574586</c:v>
                </c:pt>
                <c:pt idx="11">
                  <c:v>17.272727</c:v>
                </c:pt>
                <c:pt idx="12">
                  <c:v>17.828201</c:v>
                </c:pt>
              </c:numCache>
            </c:numRef>
          </c:yVal>
          <c:smooth val="1"/>
          <c:extLst>
            <c:ext xmlns:c16="http://schemas.microsoft.com/office/drawing/2014/chart" uri="{C3380CC4-5D6E-409C-BE32-E72D297353CC}">
              <c16:uniqueId val="{00000001-5379-4AE9-BEE2-22D52ABC1F2A}"/>
            </c:ext>
          </c:extLst>
        </c:ser>
        <c:dLbls>
          <c:showLegendKey val="0"/>
          <c:showVal val="0"/>
          <c:showCatName val="0"/>
          <c:showSerName val="0"/>
          <c:showPercent val="0"/>
          <c:showBubbleSize val="0"/>
        </c:dLbls>
        <c:axId val="48650112"/>
        <c:axId val="48672768"/>
      </c:scatterChart>
      <c:valAx>
        <c:axId val="48672768"/>
        <c:scaling>
          <c:orientation val="minMax"/>
          <c:max val="20"/>
          <c:min val="12"/>
        </c:scaling>
        <c:delete val="0"/>
        <c:axPos val="l"/>
        <c:majorGridlines>
          <c:spPr>
            <a:ln w="5715">
              <a:solidFill>
                <a:srgbClr val="D9E1E7"/>
              </a:solidFill>
            </a:ln>
          </c:spPr>
        </c:majorGridlines>
        <c:title>
          <c:tx>
            <c:rich>
              <a:bodyPr/>
              <a:lstStyle/>
              <a:p>
                <a:r>
                  <a:rPr lang="en-US">
                    <a:latin typeface="Arial"/>
                    <a:ea typeface="Arial"/>
                    <a:cs typeface="Arial"/>
                  </a:rPr>
                  <a:t>Equivalent resistance (</a:t>
                </a:r>
                <a:r>
                  <a:rPr lang="el-GR">
                    <a:latin typeface="Arial"/>
                    <a:ea typeface="Arial"/>
                    <a:cs typeface="Arial"/>
                  </a:rPr>
                  <a:t>Ω)</a:t>
                </a:r>
              </a:p>
            </c:rich>
          </c:tx>
          <c:overlay val="0"/>
        </c:title>
        <c:numFmt formatCode="0.0" sourceLinked="1"/>
        <c:majorTickMark val="none"/>
        <c:minorTickMark val="none"/>
        <c:tickLblPos val="nextTo"/>
        <c:spPr>
          <a:ln w="9525">
            <a:solidFill>
              <a:srgbClr val="D4D4D4"/>
            </a:solidFill>
            <a:prstDash val="solid"/>
          </a:ln>
        </c:spPr>
        <c:txPr>
          <a:bodyPr anchorCtr="1"/>
          <a:lstStyle/>
          <a:p>
            <a:pPr>
              <a:defRPr sz="1425">
                <a:solidFill>
                  <a:srgbClr val="666666"/>
                </a:solidFill>
                <a:latin typeface="Arial"/>
                <a:ea typeface="Arial"/>
                <a:cs typeface="Arial"/>
              </a:defRPr>
            </a:pPr>
            <a:endParaRPr lang="zh-CN"/>
          </a:p>
        </c:txPr>
        <c:crossAx val="48650112"/>
        <c:crosses val="autoZero"/>
        <c:crossBetween val="midCat"/>
        <c:majorUnit val="2"/>
      </c:valAx>
      <c:valAx>
        <c:axId val="48650112"/>
        <c:scaling>
          <c:orientation val="minMax"/>
          <c:max val="310"/>
          <c:min val="0"/>
        </c:scaling>
        <c:delete val="0"/>
        <c:axPos val="b"/>
        <c:title>
          <c:tx>
            <c:rich>
              <a:bodyPr/>
              <a:lstStyle/>
              <a:p>
                <a:r>
                  <a:rPr lang="en-US">
                    <a:latin typeface="Arial"/>
                    <a:ea typeface="Arial"/>
                    <a:cs typeface="Arial"/>
                  </a:rPr>
                  <a:t>Mean temperature (°C)</a:t>
                </a:r>
              </a:p>
            </c:rich>
          </c:tx>
          <c:overlay val="0"/>
        </c:title>
        <c:numFmt formatCode="General" sourceLinked="1"/>
        <c:majorTickMark val="none"/>
        <c:minorTickMark val="none"/>
        <c:tickLblPos val="nextTo"/>
        <c:spPr>
          <a:ln w="9525">
            <a:solidFill>
              <a:srgbClr val="D4D4D4"/>
            </a:solidFill>
            <a:prstDash val="solid"/>
          </a:ln>
        </c:spPr>
        <c:txPr>
          <a:bodyPr anchorCtr="1"/>
          <a:lstStyle/>
          <a:p>
            <a:pPr>
              <a:defRPr sz="1425">
                <a:solidFill>
                  <a:srgbClr val="666666"/>
                </a:solidFill>
                <a:latin typeface="Arial"/>
                <a:ea typeface="Arial"/>
                <a:cs typeface="Arial"/>
              </a:defRPr>
            </a:pPr>
            <a:endParaRPr lang="zh-CN"/>
          </a:p>
        </c:txPr>
        <c:crossAx val="48672768"/>
        <c:crosses val="autoZero"/>
        <c:crossBetween val="midCat"/>
      </c:valAx>
    </c:plotArea>
    <c:legend>
      <c:legendPos val="b"/>
      <c:overlay val="0"/>
      <c:txPr>
        <a:bodyPr anchorCtr="1"/>
        <a:lstStyle/>
        <a:p>
          <a:pPr>
            <a:defRPr sz="1500">
              <a:latin typeface="Arial"/>
              <a:ea typeface="Arial"/>
              <a:cs typeface="Arial"/>
            </a:defRPr>
          </a:pPr>
          <a:endParaRPr lang="zh-CN"/>
        </a:p>
      </c:txPr>
    </c:legend>
    <c:plotVisOnly val="1"/>
    <c:dispBlanksAs val="zero"/>
    <c:showDLblsOverMax val="1"/>
  </c:chart>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1"/>
        <c:ser>
          <c:idx val="0"/>
          <c:order val="0"/>
          <c:tx>
            <c:v>Circuit 1</c:v>
          </c:tx>
          <c:spPr>
            <a:ln w="20955">
              <a:solidFill>
                <a:srgbClr val="00A6D6"/>
              </a:solidFill>
            </a:ln>
          </c:spPr>
          <c:marker>
            <c:symbol val="circle"/>
            <c:size val="5"/>
            <c:spPr>
              <a:solidFill>
                <a:srgbClr val="00A6D6"/>
              </a:solidFill>
            </c:spPr>
          </c:marker>
          <c:xVal>
            <c:numRef>
              <c:f>'Chart Data'!$A$2:$A$14</c:f>
              <c:numCache>
                <c:formatCode>General</c:formatCode>
                <c:ptCount val="13"/>
                <c:pt idx="0">
                  <c:v>10</c:v>
                </c:pt>
                <c:pt idx="1">
                  <c:v>20</c:v>
                </c:pt>
                <c:pt idx="2">
                  <c:v>30</c:v>
                </c:pt>
                <c:pt idx="3">
                  <c:v>40</c:v>
                </c:pt>
                <c:pt idx="4">
                  <c:v>50</c:v>
                </c:pt>
                <c:pt idx="5">
                  <c:v>55</c:v>
                </c:pt>
                <c:pt idx="6">
                  <c:v>60</c:v>
                </c:pt>
                <c:pt idx="7">
                  <c:v>70</c:v>
                </c:pt>
                <c:pt idx="8">
                  <c:v>75</c:v>
                </c:pt>
                <c:pt idx="9">
                  <c:v>80</c:v>
                </c:pt>
                <c:pt idx="10">
                  <c:v>90</c:v>
                </c:pt>
                <c:pt idx="11">
                  <c:v>95</c:v>
                </c:pt>
                <c:pt idx="12">
                  <c:v>110</c:v>
                </c:pt>
              </c:numCache>
            </c:numRef>
          </c:xVal>
          <c:yVal>
            <c:numRef>
              <c:f>'Chart Data'!$B$2:$B$14</c:f>
              <c:numCache>
                <c:formatCode>0.0</c:formatCode>
                <c:ptCount val="13"/>
                <c:pt idx="0">
                  <c:v>0.69</c:v>
                </c:pt>
                <c:pt idx="1">
                  <c:v>1.37</c:v>
                </c:pt>
                <c:pt idx="2">
                  <c:v>2.0699999999999998</c:v>
                </c:pt>
                <c:pt idx="3">
                  <c:v>2.61</c:v>
                </c:pt>
                <c:pt idx="4">
                  <c:v>3.28</c:v>
                </c:pt>
                <c:pt idx="5">
                  <c:v>3.49</c:v>
                </c:pt>
                <c:pt idx="6">
                  <c:v>3.73</c:v>
                </c:pt>
                <c:pt idx="7">
                  <c:v>4.28</c:v>
                </c:pt>
                <c:pt idx="8">
                  <c:v>4.5199999999999996</c:v>
                </c:pt>
                <c:pt idx="9">
                  <c:v>4.6500000000000004</c:v>
                </c:pt>
                <c:pt idx="10">
                  <c:v>5.08</c:v>
                </c:pt>
                <c:pt idx="11">
                  <c:v>5.54</c:v>
                </c:pt>
                <c:pt idx="12">
                  <c:v>6.22</c:v>
                </c:pt>
              </c:numCache>
            </c:numRef>
          </c:yVal>
          <c:smooth val="1"/>
          <c:extLst>
            <c:ext xmlns:c16="http://schemas.microsoft.com/office/drawing/2014/chart" uri="{C3380CC4-5D6E-409C-BE32-E72D297353CC}">
              <c16:uniqueId val="{00000000-808E-4ADF-824D-26D3DB1EF7E7}"/>
            </c:ext>
          </c:extLst>
        </c:ser>
        <c:ser>
          <c:idx val="1"/>
          <c:order val="1"/>
          <c:tx>
            <c:v>Circuit 2</c:v>
          </c:tx>
          <c:spPr>
            <a:ln w="20955">
              <a:solidFill>
                <a:srgbClr val="F39838"/>
              </a:solidFill>
            </a:ln>
          </c:spPr>
          <c:marker>
            <c:symbol val="circle"/>
            <c:size val="5"/>
            <c:spPr>
              <a:solidFill>
                <a:srgbClr val="F39838"/>
              </a:solidFill>
            </c:spPr>
          </c:marker>
          <c:xVal>
            <c:numRef>
              <c:f>'Chart Data'!$C$2:$C$14</c:f>
              <c:numCache>
                <c:formatCode>General</c:formatCode>
                <c:ptCount val="13"/>
                <c:pt idx="0">
                  <c:v>10</c:v>
                </c:pt>
                <c:pt idx="1">
                  <c:v>20</c:v>
                </c:pt>
                <c:pt idx="2">
                  <c:v>30</c:v>
                </c:pt>
                <c:pt idx="3">
                  <c:v>40</c:v>
                </c:pt>
                <c:pt idx="4">
                  <c:v>50</c:v>
                </c:pt>
                <c:pt idx="5">
                  <c:v>55</c:v>
                </c:pt>
                <c:pt idx="6">
                  <c:v>60</c:v>
                </c:pt>
                <c:pt idx="7">
                  <c:v>70</c:v>
                </c:pt>
                <c:pt idx="8">
                  <c:v>75</c:v>
                </c:pt>
                <c:pt idx="9">
                  <c:v>80</c:v>
                </c:pt>
                <c:pt idx="10">
                  <c:v>90</c:v>
                </c:pt>
                <c:pt idx="11">
                  <c:v>95</c:v>
                </c:pt>
                <c:pt idx="12">
                  <c:v>110</c:v>
                </c:pt>
              </c:numCache>
            </c:numRef>
          </c:xVal>
          <c:yVal>
            <c:numRef>
              <c:f>'Chart Data'!$D$2:$D$14</c:f>
              <c:numCache>
                <c:formatCode>0.0</c:formatCode>
                <c:ptCount val="13"/>
                <c:pt idx="0">
                  <c:v>0.76</c:v>
                </c:pt>
                <c:pt idx="1">
                  <c:v>1.37</c:v>
                </c:pt>
                <c:pt idx="2">
                  <c:v>2.04</c:v>
                </c:pt>
                <c:pt idx="3">
                  <c:v>2.75</c:v>
                </c:pt>
                <c:pt idx="4">
                  <c:v>3.33</c:v>
                </c:pt>
                <c:pt idx="5">
                  <c:v>3.56</c:v>
                </c:pt>
                <c:pt idx="6">
                  <c:v>3.63</c:v>
                </c:pt>
                <c:pt idx="7">
                  <c:v>4.3099999999999996</c:v>
                </c:pt>
                <c:pt idx="8">
                  <c:v>4.53</c:v>
                </c:pt>
                <c:pt idx="9">
                  <c:v>4.83</c:v>
                </c:pt>
                <c:pt idx="10">
                  <c:v>5.43</c:v>
                </c:pt>
                <c:pt idx="11">
                  <c:v>5.5</c:v>
                </c:pt>
                <c:pt idx="12">
                  <c:v>6.17</c:v>
                </c:pt>
              </c:numCache>
            </c:numRef>
          </c:yVal>
          <c:smooth val="1"/>
          <c:extLst>
            <c:ext xmlns:c16="http://schemas.microsoft.com/office/drawing/2014/chart" uri="{C3380CC4-5D6E-409C-BE32-E72D297353CC}">
              <c16:uniqueId val="{00000001-808E-4ADF-824D-26D3DB1EF7E7}"/>
            </c:ext>
          </c:extLst>
        </c:ser>
        <c:dLbls>
          <c:showLegendKey val="0"/>
          <c:showVal val="0"/>
          <c:showCatName val="0"/>
          <c:showSerName val="0"/>
          <c:showPercent val="0"/>
          <c:showBubbleSize val="0"/>
        </c:dLbls>
        <c:axId val="48650112"/>
        <c:axId val="48672768"/>
      </c:scatterChart>
      <c:valAx>
        <c:axId val="48672768"/>
        <c:scaling>
          <c:orientation val="minMax"/>
          <c:max val="7"/>
          <c:min val="0"/>
        </c:scaling>
        <c:delete val="0"/>
        <c:axPos val="l"/>
        <c:majorGridlines>
          <c:spPr>
            <a:ln w="5715">
              <a:solidFill>
                <a:srgbClr val="D9E1E7"/>
              </a:solidFill>
            </a:ln>
          </c:spPr>
        </c:majorGridlines>
        <c:title>
          <c:tx>
            <c:rich>
              <a:bodyPr/>
              <a:lstStyle/>
              <a:p>
                <a:r>
                  <a:rPr lang="en-US">
                    <a:latin typeface="Arial"/>
                    <a:ea typeface="Arial"/>
                    <a:cs typeface="Arial"/>
                  </a:rPr>
                  <a:t>Circuit current (A)</a:t>
                </a:r>
              </a:p>
            </c:rich>
          </c:tx>
          <c:overlay val="0"/>
        </c:title>
        <c:numFmt formatCode="0.0" sourceLinked="1"/>
        <c:majorTickMark val="none"/>
        <c:minorTickMark val="none"/>
        <c:tickLblPos val="nextTo"/>
        <c:spPr>
          <a:ln w="9525">
            <a:solidFill>
              <a:srgbClr val="D4D4D4"/>
            </a:solidFill>
            <a:prstDash val="solid"/>
          </a:ln>
        </c:spPr>
        <c:txPr>
          <a:bodyPr anchorCtr="1"/>
          <a:lstStyle/>
          <a:p>
            <a:pPr>
              <a:defRPr sz="1425">
                <a:solidFill>
                  <a:srgbClr val="666666"/>
                </a:solidFill>
                <a:latin typeface="Arial"/>
                <a:ea typeface="Arial"/>
                <a:cs typeface="Arial"/>
              </a:defRPr>
            </a:pPr>
            <a:endParaRPr lang="zh-CN"/>
          </a:p>
        </c:txPr>
        <c:crossAx val="48650112"/>
        <c:crosses val="autoZero"/>
        <c:crossBetween val="midCat"/>
        <c:majorUnit val="1"/>
      </c:valAx>
      <c:valAx>
        <c:axId val="48650112"/>
        <c:scaling>
          <c:orientation val="minMax"/>
          <c:max val="120"/>
          <c:min val="0"/>
        </c:scaling>
        <c:delete val="0"/>
        <c:axPos val="b"/>
        <c:title>
          <c:tx>
            <c:rich>
              <a:bodyPr/>
              <a:lstStyle/>
              <a:p>
                <a:r>
                  <a:rPr lang="en-US">
                    <a:latin typeface="Arial"/>
                    <a:ea typeface="Arial"/>
                    <a:cs typeface="Arial"/>
                  </a:rPr>
                  <a:t>Applied voltage (V)</a:t>
                </a:r>
              </a:p>
            </c:rich>
          </c:tx>
          <c:overlay val="0"/>
        </c:title>
        <c:numFmt formatCode="General" sourceLinked="1"/>
        <c:majorTickMark val="none"/>
        <c:minorTickMark val="none"/>
        <c:tickLblPos val="nextTo"/>
        <c:spPr>
          <a:ln w="9525">
            <a:solidFill>
              <a:srgbClr val="D4D4D4"/>
            </a:solidFill>
            <a:prstDash val="solid"/>
          </a:ln>
        </c:spPr>
        <c:txPr>
          <a:bodyPr anchorCtr="1"/>
          <a:lstStyle/>
          <a:p>
            <a:pPr>
              <a:defRPr sz="1425">
                <a:solidFill>
                  <a:srgbClr val="666666"/>
                </a:solidFill>
                <a:latin typeface="Arial"/>
                <a:ea typeface="Arial"/>
                <a:cs typeface="Arial"/>
              </a:defRPr>
            </a:pPr>
            <a:endParaRPr lang="zh-CN"/>
          </a:p>
        </c:txPr>
        <c:crossAx val="48672768"/>
        <c:crosses val="autoZero"/>
        <c:crossBetween val="midCat"/>
      </c:valAx>
    </c:plotArea>
    <c:legend>
      <c:legendPos val="b"/>
      <c:overlay val="0"/>
      <c:txPr>
        <a:bodyPr anchorCtr="1"/>
        <a:lstStyle/>
        <a:p>
          <a:pPr>
            <a:defRPr sz="1500">
              <a:latin typeface="Arial"/>
              <a:ea typeface="Arial"/>
              <a:cs typeface="Arial"/>
            </a:defRPr>
          </a:pPr>
          <a:endParaRPr lang="zh-CN"/>
        </a:p>
      </c:txPr>
    </c:legend>
    <c:plotVisOnly val="1"/>
    <c:dispBlanksAs val="zero"/>
    <c:showDLblsOverMax val="1"/>
  </c:chart>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FF5E5AA-346A-4BA0-9D34-19E387A8B588}" type="datetimeFigureOut">
              <a:rPr lang="zh-CN" altLang="en-US" smtClean="0"/>
              <a:t>2026/9/21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DEF2B3D-63E5-463B-8DBA-F7FAA2EC08DB}" type="slidenum">
              <a:rPr lang="zh-CN" altLang="en-US" smtClean="0"/>
              <a:t>‹#›</a:t>
            </a:fld>
            <a:endParaRPr lang="zh-CN" altLang="en-US"/>
          </a:p>
        </p:txBody>
      </p:sp>
    </p:spTree>
    <p:extLst>
      <p:ext uri="{BB962C8B-B14F-4D97-AF65-F5344CB8AC3E}">
        <p14:creationId xmlns:p14="http://schemas.microsoft.com/office/powerpoint/2010/main" val="27305526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C78500E4-B11F-4099-BA7D-B7C09C4FE2A3}" type="slidenum">
              <a:rPr lang="zh-CN" altLang="en-US" smtClean="0"/>
              <a:t>1</a:t>
            </a:fld>
            <a:endParaRPr lang="zh-CN" altLang="en-US"/>
          </a:p>
        </p:txBody>
      </p:sp>
    </p:spTree>
    <p:extLst>
      <p:ext uri="{BB962C8B-B14F-4D97-AF65-F5344CB8AC3E}">
        <p14:creationId xmlns:p14="http://schemas.microsoft.com/office/powerpoint/2010/main" val="21792218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3A1DF17-A28C-4D46-829F-D8D110C09314}" type="slidenum">
              <a:rPr kumimoji="0" lang="zh-CN" altLang="en-US" sz="13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zh-CN" altLang="en-US" sz="13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501384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b="0" i="0" dirty="0">
                <a:solidFill>
                  <a:srgbClr val="000000"/>
                </a:solidFill>
                <a:effectLst/>
                <a:latin typeface="Microsoft YaHei UI" panose="020B0503020204020204" pitchFamily="34" charset="-122"/>
                <a:ea typeface="Microsoft YaHei UI" panose="020B0503020204020204" pitchFamily="34" charset="-122"/>
              </a:rPr>
              <a:t> A thorough comparison of the advantages and disadvantages of the proposed distributed approach versus</a:t>
            </a:r>
            <a:br>
              <a:rPr lang="en-US" altLang="zh-CN" dirty="0"/>
            </a:br>
            <a:r>
              <a:rPr lang="en-US" altLang="zh-CN" b="0" i="0" dirty="0">
                <a:solidFill>
                  <a:srgbClr val="000000"/>
                </a:solidFill>
                <a:effectLst/>
                <a:latin typeface="Microsoft YaHei UI" panose="020B0503020204020204" pitchFamily="34" charset="-122"/>
                <a:ea typeface="Microsoft YaHei UI" panose="020B0503020204020204" pitchFamily="34" charset="-122"/>
              </a:rPr>
              <a:t>the photon stopper approach is necessary for effective management of synchrotron radiation;</a:t>
            </a:r>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118F8C3-29E1-430F-929F-80E072CF5140}"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3794248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Atmosphere plasma spray</a:t>
            </a:r>
            <a:endParaRPr lang="zh-CN" altLang="en-US" dirty="0"/>
          </a:p>
        </p:txBody>
      </p:sp>
      <p:sp>
        <p:nvSpPr>
          <p:cNvPr id="4" name="灯片编号占位符 3"/>
          <p:cNvSpPr>
            <a:spLocks noGrp="1"/>
          </p:cNvSpPr>
          <p:nvPr>
            <p:ph type="sldNum" sz="quarter" idx="5"/>
          </p:nvPr>
        </p:nvSpPr>
        <p:spPr/>
        <p:txBody>
          <a:bodyPr/>
          <a:lstStyle/>
          <a:p>
            <a:fld id="{EDEF2B3D-63E5-463B-8DBA-F7FAA2EC08DB}" type="slidenum">
              <a:rPr lang="zh-CN" altLang="en-US" smtClean="0"/>
              <a:t>5</a:t>
            </a:fld>
            <a:endParaRPr lang="zh-CN" altLang="en-US"/>
          </a:p>
        </p:txBody>
      </p:sp>
    </p:spTree>
    <p:extLst>
      <p:ext uri="{BB962C8B-B14F-4D97-AF65-F5344CB8AC3E}">
        <p14:creationId xmlns:p14="http://schemas.microsoft.com/office/powerpoint/2010/main" val="32165045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extLst>
      <p:ext uri="{BB962C8B-B14F-4D97-AF65-F5344CB8AC3E}">
        <p14:creationId xmlns:p14="http://schemas.microsoft.com/office/powerpoint/2010/main" val="40344898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DEF2B3D-63E5-463B-8DBA-F7FAA2EC08DB}" type="slidenum">
              <a:rPr lang="zh-CN" altLang="en-US" smtClean="0"/>
              <a:t>9</a:t>
            </a:fld>
            <a:endParaRPr lang="zh-CN" altLang="en-US"/>
          </a:p>
        </p:txBody>
      </p:sp>
    </p:spTree>
    <p:extLst>
      <p:ext uri="{BB962C8B-B14F-4D97-AF65-F5344CB8AC3E}">
        <p14:creationId xmlns:p14="http://schemas.microsoft.com/office/powerpoint/2010/main" val="36103363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DEF2B3D-63E5-463B-8DBA-F7FAA2EC08DB}" type="slidenum">
              <a:rPr lang="zh-CN" altLang="en-US" smtClean="0"/>
              <a:t>13</a:t>
            </a:fld>
            <a:endParaRPr lang="zh-CN" altLang="en-US"/>
          </a:p>
        </p:txBody>
      </p:sp>
    </p:spTree>
    <p:extLst>
      <p:ext uri="{BB962C8B-B14F-4D97-AF65-F5344CB8AC3E}">
        <p14:creationId xmlns:p14="http://schemas.microsoft.com/office/powerpoint/2010/main" val="18446996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Reciprocating motion</a:t>
            </a:r>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DEF2B3D-63E5-463B-8DBA-F7FAA2EC08DB}"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3424480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DEF2B3D-63E5-463B-8DBA-F7FAA2EC08DB}"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5994528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22AA19-AA80-5B08-3E26-09601D6C0590}"/>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293BA062-5446-5214-A2A2-60246EC420D3}"/>
              </a:ext>
            </a:extLst>
          </p:cNvPr>
          <p:cNvSpPr>
            <a:spLocks noGrp="1" noRot="1" noChangeAspect="1"/>
          </p:cNvSpPr>
          <p:nvPr>
            <p:ph type="sldImg"/>
          </p:nvPr>
        </p:nvSpPr>
        <p:spPr/>
        <p:txBody>
          <a:bodyPr/>
          <a:lstStyle/>
          <a:p>
            <a:endParaRPr lang="zh-CN" altLang="en-US"/>
          </a:p>
        </p:txBody>
      </p:sp>
      <p:sp>
        <p:nvSpPr>
          <p:cNvPr id="3" name="备注占位符 2">
            <a:extLst>
              <a:ext uri="{FF2B5EF4-FFF2-40B4-BE49-F238E27FC236}">
                <a16:creationId xmlns:a16="http://schemas.microsoft.com/office/drawing/2014/main" id="{9DF926FA-344D-AF5D-8949-33EDFAEE5989}"/>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15D09679-32BA-3BFA-6F9F-8D256563519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3A1DF17-A28C-4D46-829F-D8D110C09314}"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1775197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286173-702E-60B9-1DAF-206B8B62880D}"/>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9D1DF5C3-4194-2807-097C-BF2341E557C4}"/>
              </a:ext>
            </a:extLst>
          </p:cNvPr>
          <p:cNvSpPr>
            <a:spLocks noGrp="1" noRot="1" noChangeAspect="1"/>
          </p:cNvSpPr>
          <p:nvPr>
            <p:ph type="sldImg"/>
          </p:nvPr>
        </p:nvSpPr>
        <p:spPr/>
        <p:txBody>
          <a:bodyPr/>
          <a:lstStyle/>
          <a:p>
            <a:endParaRPr lang="zh-CN" altLang="en-US"/>
          </a:p>
        </p:txBody>
      </p:sp>
      <p:sp>
        <p:nvSpPr>
          <p:cNvPr id="3" name="备注占位符 2">
            <a:extLst>
              <a:ext uri="{FF2B5EF4-FFF2-40B4-BE49-F238E27FC236}">
                <a16:creationId xmlns:a16="http://schemas.microsoft.com/office/drawing/2014/main" id="{6A6570C2-5307-A460-3954-E4E5C440FD10}"/>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39C76ECA-09B0-8C14-AF76-B9EE2CE8EA0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3A1DF17-A28C-4D46-829F-D8D110C09314}"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3222713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 supplied heating log and 04_长期稳定性 rows 11–77, cross-checked to 加热测试 rows 181–745. 67 recorded batches, 66 distinct recorded dates, 28 January–19 August 2026. Sum of each batch last minus first timestamp: 33520 minutes = 558 hours 40 minutes. Initial 12 batches: 5562 min. Reference batches 13–62: 25367 min. August 5 batches: 2591 min. Two blocks dated 5 June have overlapping intervals (08:22–17:17 and 08:21–17:21) and different readings. They are retained as separate recorded batches pending verification, not confirmed separate physical cycles. No time between runs is counted. The sum is not verified energization or dwell time. Plateau estimator retains the existing mean of last up to three readings above initial mean +30 °C. Run 65 (13 August) spans the contact failure and is not steady state. Reference mean 303.859 °C and sample SD 4.089323 °C describe only batches 13–62. The chart deliberately extends the original subset to all 67 source batches and replaces elapsed calendar days with sequential run number. Early differing conditions and post-failure runs must not be pooled for a single stability claim.</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User-supplied test workbook D-60-1500-2号管测试(2).xlsx, with 20 additional records supplied in this conversation. Updated workbook: C:/Users/Ma/Documents/ChatGPT/Pd NEG 薄膜/outputs/pd_heater_analysis_20260904/Pd_NEG_涂层加热管_D60-1500_2号_更新至2026-08-19.xlsx</a:t>
            </a:r>
          </a:p>
          <a:p>
            <a:endParaRPr/>
          </a:p>
          <a:p>
            <a:r>
              <a:t>Source: axial temperature scan, nominal 300 °C setting. IR-L denotes the instrument labeled 大温枪, IR-S denotes 小温枪. The exact instrument model and spot size are unknown. The central window is 200–1300 mm. Original 750 mm and 800 mm positions lack data. Markers show observations without interpolating the gap.</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User-supplied test workbook D-60-1500-2号管测试(2).xlsx, with 20 additional records supplied in this conversation. Updated workbook: C:/Users/Ma/Documents/ChatGPT/Pd NEG 薄膜/outputs/pd_heater_analysis_20260904/Pd_NEG_涂层加热管_D60-1500_2号_更新至2026-08-19.xlsx</a:t>
            </a:r>
          </a:p>
          <a:p>
            <a:endParaRPr/>
          </a:p>
          <a:p>
            <a:r>
              <a:t>Zhou, Y.-Z. et al. Microstructure and Property of MoSi2-30Al2O3 Electrothermal Coating Prepared by Atmospheric Plasma Spraying. Journal of Inorganic Materials 34(6), 646–652 (2019). DOI: 10.15541/jim20180394. User-supplied PDF.</a:t>
            </a:r>
          </a:p>
          <a:p>
            <a:r>
              <a:t>Source: 13 final points from the voltage sweep. R1=V1/I1, R2=V2/I2. Least-squares fits against channel-mean temperature: slopes 0.0130376375 and 0.0142732518 Ω/°C, R²=0.9450617 and 0.9085116. Apparent coefficient α20=b/(a+20b)=0.000902756 and 0.001018972 K−1. These are circuit-level quantities, not intrinsic coating resistivity or calibrated material TCR.</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3A1DF17-A28C-4D46-829F-D8D110C09314}" type="slidenum">
              <a:rPr lang="zh-CN" altLang="en-US" smtClean="0"/>
              <a:pPr/>
              <a:t>25</a:t>
            </a:fld>
            <a:endParaRPr lang="zh-CN" altLang="en-US"/>
          </a:p>
        </p:txBody>
      </p:sp>
    </p:spTree>
    <p:extLst>
      <p:ext uri="{BB962C8B-B14F-4D97-AF65-F5344CB8AC3E}">
        <p14:creationId xmlns:p14="http://schemas.microsoft.com/office/powerpoint/2010/main" val="342123217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1_标题幻灯片">
    <p:spTree>
      <p:nvGrpSpPr>
        <p:cNvPr id="1" name=""/>
        <p:cNvGrpSpPr/>
        <p:nvPr/>
      </p:nvGrpSpPr>
      <p:grpSpPr>
        <a:xfrm>
          <a:off x="0" y="0"/>
          <a:ext cx="0" cy="0"/>
          <a:chOff x="0" y="0"/>
          <a:chExt cx="0" cy="0"/>
        </a:xfrm>
      </p:grpSpPr>
      <p:pic>
        <p:nvPicPr>
          <p:cNvPr id="7" name="图片 6" descr="高能所图标-单色.tif"/>
          <p:cNvPicPr>
            <a:picLocks noChangeAspect="1"/>
          </p:cNvPicPr>
          <p:nvPr userDrawn="1"/>
        </p:nvPicPr>
        <p:blipFill>
          <a:blip r:embed="rId2" cstate="email">
            <a:lum bright="5000"/>
            <a:extLst>
              <a:ext uri="{28A0092B-C50C-407E-A947-70E740481C1C}">
                <a14:useLocalDpi xmlns:a14="http://schemas.microsoft.com/office/drawing/2010/main"/>
              </a:ext>
            </a:extLst>
          </a:blip>
          <a:srcRect/>
          <a:stretch>
            <a:fillRect/>
          </a:stretch>
        </p:blipFill>
        <p:spPr>
          <a:xfrm>
            <a:off x="0" y="2348880"/>
            <a:ext cx="7440149" cy="4509120"/>
          </a:xfrm>
          <a:prstGeom prst="rect">
            <a:avLst/>
          </a:prstGeom>
        </p:spPr>
      </p:pic>
      <p:sp>
        <p:nvSpPr>
          <p:cNvPr id="2" name="标题 1"/>
          <p:cNvSpPr>
            <a:spLocks noGrp="1"/>
          </p:cNvSpPr>
          <p:nvPr>
            <p:ph type="ctrTitle"/>
          </p:nvPr>
        </p:nvSpPr>
        <p:spPr>
          <a:xfrm>
            <a:off x="914400" y="2130426"/>
            <a:ext cx="10363200" cy="1470025"/>
          </a:xfrm>
        </p:spPr>
        <p:txBody>
          <a:bodyPr>
            <a:noAutofit/>
          </a:bodyPr>
          <a:lstStyle>
            <a:lvl1pPr>
              <a:defRPr lang="zh-CN" altLang="en-US" sz="6600" b="1" kern="1200" dirty="0">
                <a:solidFill>
                  <a:srgbClr val="3366FF"/>
                </a:solidFill>
                <a:effectLst>
                  <a:outerShdw blurRad="38100" dist="38100" dir="2700000" algn="tl">
                    <a:srgbClr val="000000">
                      <a:alpha val="43137"/>
                    </a:srgbClr>
                  </a:outerShdw>
                  <a:reflection blurRad="25400" stA="30000" endPos="30000" dist="50800" dir="5400000" sy="-100000" algn="bl" rotWithShape="0"/>
                </a:effectLst>
                <a:latin typeface="微软雅黑" pitchFamily="34" charset="-122"/>
                <a:ea typeface="微软雅黑" pitchFamily="34" charset="-122"/>
                <a:cs typeface="+mn-cs"/>
              </a:defRPr>
            </a:lvl1pPr>
          </a:lstStyle>
          <a:p>
            <a:r>
              <a:rPr lang="zh-CN" altLang="en-US" dirty="0"/>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dirty="0"/>
              <a:t>单击此处编辑母版副标题样式</a:t>
            </a:r>
          </a:p>
        </p:txBody>
      </p:sp>
      <p:sp>
        <p:nvSpPr>
          <p:cNvPr id="4" name="日期占位符 3"/>
          <p:cNvSpPr>
            <a:spLocks noGrp="1"/>
          </p:cNvSpPr>
          <p:nvPr>
            <p:ph type="dt" sz="half" idx="10"/>
          </p:nvPr>
        </p:nvSpPr>
        <p:spPr/>
        <p:txBody>
          <a:bodyPr/>
          <a:lstStyle/>
          <a:p>
            <a:fld id="{FFBE3450-B00C-4083-A665-4ACEFA817E0E}" type="datetimeFigureOut">
              <a:rPr lang="zh-CN" altLang="en-US" smtClean="0"/>
              <a:pPr/>
              <a:t>2026/9/21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15E9139-A00B-4B2A-98A6-095DC08F1345}" type="slidenum">
              <a:rPr lang="zh-CN" altLang="en-US" smtClean="0"/>
              <a:pPr/>
              <a:t>‹#›</a:t>
            </a:fld>
            <a:endParaRPr lang="zh-CN" altLang="en-US"/>
          </a:p>
        </p:txBody>
      </p:sp>
      <p:sp>
        <p:nvSpPr>
          <p:cNvPr id="8" name="矩形 7"/>
          <p:cNvSpPr/>
          <p:nvPr userDrawn="1"/>
        </p:nvSpPr>
        <p:spPr>
          <a:xfrm>
            <a:off x="0" y="6750024"/>
            <a:ext cx="12192000" cy="108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9" name="矩形 8"/>
          <p:cNvSpPr/>
          <p:nvPr userDrawn="1"/>
        </p:nvSpPr>
        <p:spPr>
          <a:xfrm>
            <a:off x="2476476" y="6750024"/>
            <a:ext cx="9715525" cy="108000"/>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10" name="矩形 9"/>
          <p:cNvSpPr/>
          <p:nvPr userDrawn="1"/>
        </p:nvSpPr>
        <p:spPr>
          <a:xfrm>
            <a:off x="-1" y="0"/>
            <a:ext cx="12192000" cy="216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11" name="矩形 10"/>
          <p:cNvSpPr/>
          <p:nvPr userDrawn="1"/>
        </p:nvSpPr>
        <p:spPr>
          <a:xfrm>
            <a:off x="9239272" y="-2"/>
            <a:ext cx="2952728" cy="216000"/>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Tree>
    <p:extLst>
      <p:ext uri="{BB962C8B-B14F-4D97-AF65-F5344CB8AC3E}">
        <p14:creationId xmlns:p14="http://schemas.microsoft.com/office/powerpoint/2010/main" val="21636411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3" name="内容占位符 2"/>
          <p:cNvSpPr>
            <a:spLocks noGrp="1"/>
          </p:cNvSpPr>
          <p:nvPr>
            <p:ph idx="1"/>
          </p:nvPr>
        </p:nvSpPr>
        <p:spPr>
          <a:xfrm>
            <a:off x="609600" y="1285861"/>
            <a:ext cx="10972800" cy="4840303"/>
          </a:xfrm>
        </p:spPr>
        <p:txBody>
          <a:bodyPr/>
          <a:lstStyle>
            <a:lvl1pPr>
              <a:lnSpc>
                <a:spcPct val="110000"/>
              </a:lnSpc>
              <a:spcBef>
                <a:spcPts val="0"/>
              </a:spcBef>
              <a:spcAft>
                <a:spcPts val="1000"/>
              </a:spcAft>
              <a:buClr>
                <a:srgbClr val="FFC000"/>
              </a:buClr>
              <a:buSzPct val="80000"/>
              <a:buFont typeface="Wingdings" pitchFamily="2" charset="2"/>
              <a:buChar char="n"/>
              <a:defRPr sz="2800" b="0" baseline="0">
                <a:latin typeface="Arial" panose="020B0604020202020204" pitchFamily="34" charset="0"/>
                <a:ea typeface="微软雅黑" pitchFamily="34" charset="-122"/>
              </a:defRPr>
            </a:lvl1pPr>
            <a:lvl2pPr>
              <a:defRPr sz="2400" baseline="0">
                <a:latin typeface="Arial" panose="020B0604020202020204" pitchFamily="34" charset="0"/>
                <a:ea typeface="微软雅黑" pitchFamily="34" charset="-122"/>
              </a:defRPr>
            </a:lvl2pPr>
            <a:lvl3pPr>
              <a:defRPr baseline="0"/>
            </a:lvl3pPr>
            <a:lvl4pPr>
              <a:defRPr baseline="0"/>
            </a:lvl4pPr>
            <a:lvl5pPr>
              <a:defRPr baseline="0"/>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10"/>
          </p:nvPr>
        </p:nvSpPr>
        <p:spPr/>
        <p:txBody>
          <a:bodyPr/>
          <a:lstStyle/>
          <a:p>
            <a:fld id="{FFBE3450-B00C-4083-A665-4ACEFA817E0E}" type="datetimeFigureOut">
              <a:rPr lang="zh-CN" altLang="en-US" smtClean="0"/>
              <a:pPr/>
              <a:t>2026/9/21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15E9139-A00B-4B2A-98A6-095DC08F1345}" type="slidenum">
              <a:rPr lang="zh-CN" altLang="en-US" smtClean="0"/>
              <a:pPr/>
              <a:t>‹#›</a:t>
            </a:fld>
            <a:endParaRPr lang="zh-CN" altLang="en-US"/>
          </a:p>
        </p:txBody>
      </p:sp>
      <p:sp>
        <p:nvSpPr>
          <p:cNvPr id="2" name="标题 1"/>
          <p:cNvSpPr>
            <a:spLocks noGrp="1"/>
          </p:cNvSpPr>
          <p:nvPr>
            <p:ph type="title"/>
          </p:nvPr>
        </p:nvSpPr>
        <p:spPr>
          <a:xfrm>
            <a:off x="666712" y="142852"/>
            <a:ext cx="10763325" cy="725470"/>
          </a:xfrm>
        </p:spPr>
        <p:txBody>
          <a:bodyPr>
            <a:normAutofit/>
          </a:bodyPr>
          <a:lstStyle>
            <a:lvl1pPr algn="l">
              <a:defRPr sz="2800" b="1" baseline="0">
                <a:solidFill>
                  <a:schemeClr val="accent1">
                    <a:lumMod val="75000"/>
                  </a:schemeClr>
                </a:solidFill>
                <a:effectLst>
                  <a:outerShdw blurRad="38100" dist="38100" dir="2700000" algn="tl">
                    <a:srgbClr val="000000">
                      <a:alpha val="43137"/>
                    </a:srgbClr>
                  </a:outerShdw>
                </a:effectLst>
                <a:latin typeface="Arial Black" pitchFamily="34" charset="0"/>
                <a:ea typeface="微软雅黑" pitchFamily="34" charset="-122"/>
              </a:defRPr>
            </a:lvl1pPr>
          </a:lstStyle>
          <a:p>
            <a:r>
              <a:rPr lang="zh-CN" altLang="en-US" dirty="0"/>
              <a:t>单击此处编辑母版标题样式</a:t>
            </a:r>
          </a:p>
        </p:txBody>
      </p:sp>
      <p:sp>
        <p:nvSpPr>
          <p:cNvPr id="15" name="矩形 14"/>
          <p:cNvSpPr/>
          <p:nvPr userDrawn="1"/>
        </p:nvSpPr>
        <p:spPr>
          <a:xfrm>
            <a:off x="0" y="6750024"/>
            <a:ext cx="12192000" cy="108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16" name="矩形 15"/>
          <p:cNvSpPr/>
          <p:nvPr userDrawn="1"/>
        </p:nvSpPr>
        <p:spPr>
          <a:xfrm>
            <a:off x="2476476" y="6750024"/>
            <a:ext cx="9715525" cy="108000"/>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18" name="矩形 17"/>
          <p:cNvSpPr/>
          <p:nvPr userDrawn="1"/>
        </p:nvSpPr>
        <p:spPr>
          <a:xfrm>
            <a:off x="-1" y="937526"/>
            <a:ext cx="12192000" cy="108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23" name="矩形 22"/>
          <p:cNvSpPr/>
          <p:nvPr userDrawn="1"/>
        </p:nvSpPr>
        <p:spPr>
          <a:xfrm>
            <a:off x="0" y="0"/>
            <a:ext cx="285709" cy="91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Tree>
    <p:extLst>
      <p:ext uri="{BB962C8B-B14F-4D97-AF65-F5344CB8AC3E}">
        <p14:creationId xmlns:p14="http://schemas.microsoft.com/office/powerpoint/2010/main" val="39630933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FFBE3450-B00C-4083-A665-4ACEFA817E0E}" type="datetimeFigureOut">
              <a:rPr lang="zh-CN" altLang="en-US" smtClean="0"/>
              <a:pPr/>
              <a:t>2026/9/21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15E9139-A00B-4B2A-98A6-095DC08F1345}" type="slidenum">
              <a:rPr lang="zh-CN" altLang="en-US" smtClean="0"/>
              <a:pPr/>
              <a:t>‹#›</a:t>
            </a:fld>
            <a:endParaRPr lang="zh-CN" altLang="en-US"/>
          </a:p>
        </p:txBody>
      </p:sp>
      <p:sp>
        <p:nvSpPr>
          <p:cNvPr id="15" name="矩形 14"/>
          <p:cNvSpPr/>
          <p:nvPr userDrawn="1"/>
        </p:nvSpPr>
        <p:spPr>
          <a:xfrm>
            <a:off x="0" y="6750024"/>
            <a:ext cx="12192000" cy="108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16" name="矩形 15"/>
          <p:cNvSpPr/>
          <p:nvPr userDrawn="1"/>
        </p:nvSpPr>
        <p:spPr>
          <a:xfrm>
            <a:off x="2476476" y="6750024"/>
            <a:ext cx="9715525" cy="108000"/>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18" name="矩形 17"/>
          <p:cNvSpPr/>
          <p:nvPr userDrawn="1"/>
        </p:nvSpPr>
        <p:spPr>
          <a:xfrm>
            <a:off x="-1" y="937526"/>
            <a:ext cx="12192000" cy="108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23" name="矩形 22"/>
          <p:cNvSpPr/>
          <p:nvPr userDrawn="1"/>
        </p:nvSpPr>
        <p:spPr>
          <a:xfrm>
            <a:off x="0" y="0"/>
            <a:ext cx="285709" cy="91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Tree>
    <p:extLst>
      <p:ext uri="{BB962C8B-B14F-4D97-AF65-F5344CB8AC3E}">
        <p14:creationId xmlns:p14="http://schemas.microsoft.com/office/powerpoint/2010/main" val="33614630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084" y="4406901"/>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FFBE3450-B00C-4083-A665-4ACEFA817E0E}" type="datetimeFigureOut">
              <a:rPr lang="zh-CN" altLang="en-US" smtClean="0"/>
              <a:pPr/>
              <a:t>2026/9/21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15E9139-A00B-4B2A-98A6-095DC08F1345}" type="slidenum">
              <a:rPr lang="zh-CN" altLang="en-US" smtClean="0"/>
              <a:pPr/>
              <a:t>‹#›</a:t>
            </a:fld>
            <a:endParaRPr lang="zh-CN" altLang="en-US"/>
          </a:p>
        </p:txBody>
      </p:sp>
    </p:spTree>
    <p:extLst>
      <p:ext uri="{BB962C8B-B14F-4D97-AF65-F5344CB8AC3E}">
        <p14:creationId xmlns:p14="http://schemas.microsoft.com/office/powerpoint/2010/main" val="11800579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FFBE3450-B00C-4083-A665-4ACEFA817E0E}" type="datetimeFigureOut">
              <a:rPr lang="zh-CN" altLang="en-US" smtClean="0"/>
              <a:pPr/>
              <a:t>2026/9/21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15E9139-A00B-4B2A-98A6-095DC08F1345}" type="slidenum">
              <a:rPr lang="zh-CN" altLang="en-US" smtClean="0"/>
              <a:pPr/>
              <a:t>‹#›</a:t>
            </a:fld>
            <a:endParaRPr lang="zh-CN" altLang="en-US"/>
          </a:p>
        </p:txBody>
      </p:sp>
    </p:spTree>
    <p:extLst>
      <p:ext uri="{BB962C8B-B14F-4D97-AF65-F5344CB8AC3E}">
        <p14:creationId xmlns:p14="http://schemas.microsoft.com/office/powerpoint/2010/main" val="35316787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FFBE3450-B00C-4083-A665-4ACEFA817E0E}" type="datetimeFigureOut">
              <a:rPr lang="zh-CN" altLang="en-US" smtClean="0"/>
              <a:pPr/>
              <a:t>2026/9/21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F15E9139-A00B-4B2A-98A6-095DC08F1345}" type="slidenum">
              <a:rPr lang="zh-CN" altLang="en-US" smtClean="0"/>
              <a:pPr/>
              <a:t>‹#›</a:t>
            </a:fld>
            <a:endParaRPr lang="zh-CN" altLang="en-US"/>
          </a:p>
        </p:txBody>
      </p:sp>
    </p:spTree>
    <p:extLst>
      <p:ext uri="{BB962C8B-B14F-4D97-AF65-F5344CB8AC3E}">
        <p14:creationId xmlns:p14="http://schemas.microsoft.com/office/powerpoint/2010/main" val="3115410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Only">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711200" y="393701"/>
            <a:ext cx="10972800" cy="5851525"/>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3" name="日期占位符 2"/>
          <p:cNvSpPr>
            <a:spLocks noGrp="1"/>
          </p:cNvSpPr>
          <p:nvPr>
            <p:ph type="dt" sz="half" idx="10"/>
          </p:nvPr>
        </p:nvSpPr>
        <p:spPr/>
        <p:txBody>
          <a:bodyPr/>
          <a:lstStyle>
            <a:lvl1pPr>
              <a:defRPr smtClean="0"/>
            </a:lvl1pPr>
          </a:lstStyle>
          <a:p>
            <a:pPr>
              <a:defRPr/>
            </a:pPr>
            <a:endParaRPr lang="en-US" altLang="zh-CN"/>
          </a:p>
        </p:txBody>
      </p:sp>
      <p:sp>
        <p:nvSpPr>
          <p:cNvPr id="4" name="页脚占位符 3"/>
          <p:cNvSpPr>
            <a:spLocks noGrp="1"/>
          </p:cNvSpPr>
          <p:nvPr>
            <p:ph type="ftr" sz="quarter" idx="11"/>
          </p:nvPr>
        </p:nvSpPr>
        <p:spPr/>
        <p:txBody>
          <a:bodyPr/>
          <a:lstStyle>
            <a:lvl1pPr>
              <a:defRPr smtClean="0"/>
            </a:lvl1pPr>
          </a:lstStyle>
          <a:p>
            <a:pPr>
              <a:defRPr/>
            </a:pPr>
            <a:endParaRPr lang="en-US" altLang="zh-CN"/>
          </a:p>
        </p:txBody>
      </p:sp>
      <p:sp>
        <p:nvSpPr>
          <p:cNvPr id="5" name="灯片编号占位符 4"/>
          <p:cNvSpPr>
            <a:spLocks noGrp="1"/>
          </p:cNvSpPr>
          <p:nvPr>
            <p:ph type="sldNum" sz="quarter" idx="12"/>
          </p:nvPr>
        </p:nvSpPr>
        <p:spPr/>
        <p:txBody>
          <a:bodyPr/>
          <a:lstStyle>
            <a:lvl1pPr>
              <a:defRPr/>
            </a:lvl1pPr>
          </a:lstStyle>
          <a:p>
            <a:fld id="{BFAEF450-13CC-482A-8612-03B7B2F9261F}" type="slidenum">
              <a:rPr lang="en-US" altLang="zh-CN"/>
              <a:pPr/>
              <a:t>‹#›</a:t>
            </a:fld>
            <a:endParaRPr lang="en-US" altLang="zh-CN"/>
          </a:p>
        </p:txBody>
      </p:sp>
    </p:spTree>
    <p:extLst>
      <p:ext uri="{BB962C8B-B14F-4D97-AF65-F5344CB8AC3E}">
        <p14:creationId xmlns:p14="http://schemas.microsoft.com/office/powerpoint/2010/main" val="15545471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2_标题和内容">
    <p:spTree>
      <p:nvGrpSpPr>
        <p:cNvPr id="1" name=""/>
        <p:cNvGrpSpPr/>
        <p:nvPr/>
      </p:nvGrpSpPr>
      <p:grpSpPr>
        <a:xfrm>
          <a:off x="0" y="0"/>
          <a:ext cx="0" cy="0"/>
          <a:chOff x="0" y="0"/>
          <a:chExt cx="0" cy="0"/>
        </a:xfrm>
      </p:grpSpPr>
      <p:sp>
        <p:nvSpPr>
          <p:cNvPr id="10" name="标题 4"/>
          <p:cNvSpPr>
            <a:spLocks noGrp="1"/>
          </p:cNvSpPr>
          <p:nvPr>
            <p:ph type="title" hasCustomPrompt="1"/>
          </p:nvPr>
        </p:nvSpPr>
        <p:spPr>
          <a:xfrm>
            <a:off x="1558637" y="1"/>
            <a:ext cx="10515600" cy="663575"/>
          </a:xfrm>
          <a:prstGeom prst="rect">
            <a:avLst/>
          </a:prstGeom>
        </p:spPr>
        <p:txBody>
          <a:bodyPr anchor="ctr"/>
          <a:lstStyle>
            <a:lvl1pPr>
              <a:defRPr sz="4000" b="1" baseline="0">
                <a:solidFill>
                  <a:srgbClr val="C00000"/>
                </a:solidFill>
              </a:defRPr>
            </a:lvl1pPr>
          </a:lstStyle>
          <a:p>
            <a:r>
              <a:rPr lang="en-US" altLang="zh-CN" dirty="0"/>
              <a:t>Click here to add text</a:t>
            </a:r>
            <a:endParaRPr lang="zh-CN" altLang="en-US" dirty="0"/>
          </a:p>
        </p:txBody>
      </p:sp>
      <p:grpSp>
        <p:nvGrpSpPr>
          <p:cNvPr id="4" name="组合 3"/>
          <p:cNvGrpSpPr/>
          <p:nvPr userDrawn="1"/>
        </p:nvGrpSpPr>
        <p:grpSpPr>
          <a:xfrm>
            <a:off x="0" y="727354"/>
            <a:ext cx="12192000" cy="110846"/>
            <a:chOff x="0" y="846225"/>
            <a:chExt cx="9144000" cy="110846"/>
          </a:xfrm>
        </p:grpSpPr>
        <p:grpSp>
          <p:nvGrpSpPr>
            <p:cNvPr id="5" name="组合 4"/>
            <p:cNvGrpSpPr/>
            <p:nvPr/>
          </p:nvGrpSpPr>
          <p:grpSpPr>
            <a:xfrm>
              <a:off x="0" y="846225"/>
              <a:ext cx="9144000" cy="110846"/>
              <a:chOff x="0" y="846225"/>
              <a:chExt cx="9144000" cy="110846"/>
            </a:xfrm>
          </p:grpSpPr>
          <p:grpSp>
            <p:nvGrpSpPr>
              <p:cNvPr id="7" name="组合 6"/>
              <p:cNvGrpSpPr/>
              <p:nvPr/>
            </p:nvGrpSpPr>
            <p:grpSpPr>
              <a:xfrm>
                <a:off x="875653" y="846225"/>
                <a:ext cx="8268347" cy="110438"/>
                <a:chOff x="875653" y="846225"/>
                <a:chExt cx="8268347" cy="110438"/>
              </a:xfrm>
            </p:grpSpPr>
            <p:sp>
              <p:nvSpPr>
                <p:cNvPr id="9" name="矩形 8"/>
                <p:cNvSpPr/>
                <p:nvPr/>
              </p:nvSpPr>
              <p:spPr>
                <a:xfrm>
                  <a:off x="875653" y="846227"/>
                  <a:ext cx="8268347" cy="110436"/>
                </a:xfrm>
                <a:prstGeom prst="rect">
                  <a:avLst/>
                </a:prstGeom>
                <a:solidFill>
                  <a:srgbClr val="00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11" name="直角三角形 10"/>
                <p:cNvSpPr/>
                <p:nvPr/>
              </p:nvSpPr>
              <p:spPr>
                <a:xfrm>
                  <a:off x="975360" y="846225"/>
                  <a:ext cx="137160" cy="110438"/>
                </a:xfrm>
                <a:prstGeom prst="rtTriangle">
                  <a:avLst/>
                </a:prstGeom>
                <a:solidFill>
                  <a:srgbClr val="00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grpSp>
          <p:sp>
            <p:nvSpPr>
              <p:cNvPr id="8" name="矩形 7"/>
              <p:cNvSpPr/>
              <p:nvPr/>
            </p:nvSpPr>
            <p:spPr>
              <a:xfrm>
                <a:off x="0" y="846226"/>
                <a:ext cx="975360" cy="110845"/>
              </a:xfrm>
              <a:prstGeom prst="rect">
                <a:avLst/>
              </a:prstGeom>
              <a:solidFill>
                <a:srgbClr val="00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grpSp>
        <p:cxnSp>
          <p:nvCxnSpPr>
            <p:cNvPr id="6" name="直接连接符 5"/>
            <p:cNvCxnSpPr>
              <a:stCxn id="11" idx="2"/>
            </p:cNvCxnSpPr>
            <p:nvPr/>
          </p:nvCxnSpPr>
          <p:spPr>
            <a:xfrm flipV="1">
              <a:off x="975360" y="846225"/>
              <a:ext cx="0" cy="11043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pic>
        <p:nvPicPr>
          <p:cNvPr id="12" name="图片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9786" y="76201"/>
            <a:ext cx="1272156" cy="633385"/>
          </a:xfrm>
          <a:prstGeom prst="rect">
            <a:avLst/>
          </a:prstGeom>
        </p:spPr>
      </p:pic>
      <p:sp>
        <p:nvSpPr>
          <p:cNvPr id="13" name="矩形 12"/>
          <p:cNvSpPr/>
          <p:nvPr userDrawn="1"/>
        </p:nvSpPr>
        <p:spPr>
          <a:xfrm>
            <a:off x="1" y="6553201"/>
            <a:ext cx="10914276" cy="302055"/>
          </a:xfrm>
          <a:prstGeom prst="rect">
            <a:avLst/>
          </a:prstGeom>
          <a:solidFill>
            <a:srgbClr val="00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latin typeface="Calibri" panose="020F0502020204030204" pitchFamily="34" charset="0"/>
              <a:cs typeface="Calibri" panose="020F0502020204030204" pitchFamily="34" charset="0"/>
            </a:endParaRPr>
          </a:p>
        </p:txBody>
      </p:sp>
      <p:sp>
        <p:nvSpPr>
          <p:cNvPr id="14" name="矩形 13"/>
          <p:cNvSpPr/>
          <p:nvPr userDrawn="1"/>
        </p:nvSpPr>
        <p:spPr>
          <a:xfrm>
            <a:off x="10909477" y="6553201"/>
            <a:ext cx="1282524" cy="300331"/>
          </a:xfrm>
          <a:prstGeom prst="rect">
            <a:avLst/>
          </a:prstGeom>
          <a:solidFill>
            <a:srgbClr val="00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chemeClr val="bg1"/>
              </a:solidFill>
              <a:latin typeface="Calibri" panose="020F0502020204030204" pitchFamily="34" charset="0"/>
              <a:cs typeface="Calibri" panose="020F0502020204030204" pitchFamily="34" charset="0"/>
            </a:endParaRPr>
          </a:p>
        </p:txBody>
      </p:sp>
      <p:sp>
        <p:nvSpPr>
          <p:cNvPr id="15" name="Slide Number Placeholder 5"/>
          <p:cNvSpPr txBox="1">
            <a:spLocks/>
          </p:cNvSpPr>
          <p:nvPr userDrawn="1"/>
        </p:nvSpPr>
        <p:spPr>
          <a:xfrm>
            <a:off x="10311534" y="6433915"/>
            <a:ext cx="1796516" cy="421341"/>
          </a:xfrm>
          <a:prstGeom prst="rect">
            <a:avLst/>
          </a:prstGeom>
        </p:spPr>
        <p:txBody>
          <a:bodyPr vert="horz" lIns="91440" tIns="45720" rIns="91440" bIns="45720" rtlCol="0" anchor="ctr"/>
          <a:lstStyle>
            <a:defPPr>
              <a:defRPr lang="zh-CN"/>
            </a:defPPr>
            <a:lvl1pPr marL="0" algn="r" defTabSz="914400" rtl="0" eaLnBrk="1" latinLnBrk="0" hangingPunct="1">
              <a:defRPr lang="zh-CN" altLang="en-US" sz="2000" kern="1200" smtClean="0">
                <a:solidFill>
                  <a:schemeClr val="bg1"/>
                </a:solidFill>
                <a:latin typeface="Times New Roman" panose="02020603050405020304" pitchFamily="18" charset="0"/>
                <a:ea typeface="+mn-ea"/>
                <a:cs typeface="Times New Roman" panose="02020603050405020304" pitchFamily="18"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771D156-31C7-4A0D-88C3-08F7D3EE48DA}" type="slidenum">
              <a:rPr lang="en-US" altLang="zh-CN" sz="1600" b="1" smtClean="0">
                <a:latin typeface="Calibri" panose="020F0502020204030204" pitchFamily="34" charset="0"/>
                <a:cs typeface="Calibri" panose="020F0502020204030204" pitchFamily="34" charset="0"/>
              </a:rPr>
              <a:pPr/>
              <a:t>‹#›</a:t>
            </a:fld>
            <a:endParaRPr lang="zh-CN" altLang="en-US" sz="1600" b="1" dirty="0">
              <a:latin typeface="Calibri" panose="020F0502020204030204" pitchFamily="34" charset="0"/>
              <a:cs typeface="Calibri" panose="020F0502020204030204" pitchFamily="34" charset="0"/>
            </a:endParaRPr>
          </a:p>
        </p:txBody>
      </p:sp>
      <p:sp>
        <p:nvSpPr>
          <p:cNvPr id="16" name="文本框 19"/>
          <p:cNvSpPr txBox="1"/>
          <p:nvPr userDrawn="1"/>
        </p:nvSpPr>
        <p:spPr>
          <a:xfrm>
            <a:off x="38100" y="6581002"/>
            <a:ext cx="10715413"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200" b="1" dirty="0">
                <a:solidFill>
                  <a:schemeClr val="bg1"/>
                </a:solidFill>
                <a:latin typeface="Calibri" panose="020F0502020204030204" pitchFamily="34" charset="0"/>
                <a:cs typeface="Calibri" panose="020F0502020204030204" pitchFamily="34" charset="0"/>
              </a:rPr>
              <a:t>低激活温度吸气剂薄膜制备与研究</a:t>
            </a:r>
            <a:r>
              <a:rPr lang="zh-CN" altLang="en-US" sz="1200" b="1" baseline="0" dirty="0">
                <a:solidFill>
                  <a:schemeClr val="bg1"/>
                </a:solidFill>
                <a:latin typeface="Calibri" panose="020F0502020204030204" pitchFamily="34" charset="0"/>
                <a:cs typeface="Calibri" panose="020F0502020204030204" pitchFamily="34" charset="0"/>
              </a:rPr>
              <a:t> </a:t>
            </a:r>
            <a:r>
              <a:rPr lang="en-US" altLang="zh-CN" sz="1200" b="1" baseline="0" dirty="0">
                <a:solidFill>
                  <a:schemeClr val="bg1"/>
                </a:solidFill>
                <a:latin typeface="Calibri" panose="020F0502020204030204" pitchFamily="34" charset="0"/>
                <a:cs typeface="Calibri" panose="020F0502020204030204" pitchFamily="34" charset="0"/>
              </a:rPr>
              <a:t>/</a:t>
            </a:r>
            <a:r>
              <a:rPr lang="zh-CN" altLang="en-US" sz="1200" b="1" baseline="0" dirty="0">
                <a:solidFill>
                  <a:schemeClr val="bg1"/>
                </a:solidFill>
                <a:latin typeface="Calibri" panose="020F0502020204030204" pitchFamily="34" charset="0"/>
                <a:cs typeface="Calibri" panose="020F0502020204030204" pitchFamily="34" charset="0"/>
              </a:rPr>
              <a:t>加速器中心 真空组 </a:t>
            </a:r>
            <a:r>
              <a:rPr lang="en-US" altLang="zh-CN" sz="1200" b="1" baseline="0" dirty="0">
                <a:solidFill>
                  <a:schemeClr val="bg1"/>
                </a:solidFill>
                <a:latin typeface="Calibri" panose="020F0502020204030204" pitchFamily="34" charset="0"/>
                <a:cs typeface="Calibri" panose="020F0502020204030204" pitchFamily="34" charset="0"/>
              </a:rPr>
              <a:t>/</a:t>
            </a:r>
            <a:r>
              <a:rPr lang="zh-CN" altLang="en-US" sz="1200" b="1" baseline="0" dirty="0">
                <a:solidFill>
                  <a:schemeClr val="bg1"/>
                </a:solidFill>
                <a:latin typeface="Calibri" panose="020F0502020204030204" pitchFamily="34" charset="0"/>
                <a:cs typeface="Calibri" panose="020F0502020204030204" pitchFamily="34" charset="0"/>
              </a:rPr>
              <a:t>马永胜</a:t>
            </a:r>
            <a:endParaRPr lang="zh-CN" altLang="en-US" sz="1200" b="1" dirty="0">
              <a:solidFill>
                <a:schemeClr val="bg1"/>
              </a:solidFill>
              <a:latin typeface="Calibri" panose="020F0502020204030204" pitchFamily="34" charset="0"/>
              <a:cs typeface="Calibri" panose="020F0502020204030204" pitchFamily="34" charset="0"/>
            </a:endParaRPr>
          </a:p>
        </p:txBody>
      </p:sp>
      <p:sp>
        <p:nvSpPr>
          <p:cNvPr id="17" name="直角三角形 16"/>
          <p:cNvSpPr/>
          <p:nvPr userDrawn="1"/>
        </p:nvSpPr>
        <p:spPr>
          <a:xfrm flipV="1">
            <a:off x="10909477" y="6553200"/>
            <a:ext cx="526943" cy="302054"/>
          </a:xfrm>
          <a:prstGeom prst="rtTriangle">
            <a:avLst/>
          </a:prstGeom>
          <a:solidFill>
            <a:srgbClr val="00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latin typeface="Calibri" panose="020F0502020204030204" pitchFamily="34" charset="0"/>
              <a:cs typeface="Calibri" panose="020F0502020204030204" pitchFamily="34" charset="0"/>
            </a:endParaRPr>
          </a:p>
        </p:txBody>
      </p:sp>
      <p:cxnSp>
        <p:nvCxnSpPr>
          <p:cNvPr id="18" name="直接连接符 17"/>
          <p:cNvCxnSpPr/>
          <p:nvPr userDrawn="1"/>
        </p:nvCxnSpPr>
        <p:spPr>
          <a:xfrm>
            <a:off x="11445105" y="6433915"/>
            <a:ext cx="0" cy="421341"/>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012386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ltLang="zh-CN"/>
              <a:t>Click to edit Master subtitle style</a:t>
            </a:r>
            <a:endParaRPr lang="zh-CN" altLang="en-US"/>
          </a:p>
        </p:txBody>
      </p:sp>
      <p:sp>
        <p:nvSpPr>
          <p:cNvPr id="4" name="Date Placeholder 3"/>
          <p:cNvSpPr>
            <a:spLocks noGrp="1"/>
          </p:cNvSpPr>
          <p:nvPr>
            <p:ph type="dt" sz="half" idx="10"/>
          </p:nvPr>
        </p:nvSpPr>
        <p:spPr/>
        <p:txBody>
          <a:bodyPr/>
          <a:lstStyle/>
          <a:p>
            <a:fld id="{62D92942-8651-4956-B7C0-A7B74FFC6096}" type="datetime1">
              <a:rPr lang="zh-CN" altLang="en-US" smtClean="0"/>
              <a:t>2026/9/21</a:t>
            </a:fld>
            <a:endParaRPr lang="zh-CN" altLang="en-US"/>
          </a:p>
        </p:txBody>
      </p:sp>
      <p:sp>
        <p:nvSpPr>
          <p:cNvPr id="5" name="Footer Placeholder 4"/>
          <p:cNvSpPr>
            <a:spLocks noGrp="1"/>
          </p:cNvSpPr>
          <p:nvPr>
            <p:ph type="ftr" sz="quarter" idx="11"/>
          </p:nvPr>
        </p:nvSpPr>
        <p:spPr/>
        <p:txBody>
          <a:bodyPr/>
          <a:lstStyle/>
          <a:p>
            <a:r>
              <a:rPr lang="en-US" altLang="zh-CN"/>
              <a:t>CEPC Accelerator TDR International Review</a:t>
            </a:r>
            <a:endParaRPr lang="zh-CN" altLang="en-US"/>
          </a:p>
        </p:txBody>
      </p:sp>
      <p:sp>
        <p:nvSpPr>
          <p:cNvPr id="6" name="Slide Number Placeholder 5"/>
          <p:cNvSpPr>
            <a:spLocks noGrp="1"/>
          </p:cNvSpPr>
          <p:nvPr>
            <p:ph type="sldNum" sz="quarter" idx="12"/>
          </p:nvPr>
        </p:nvSpPr>
        <p:spPr/>
        <p:txBody>
          <a:bodyPr/>
          <a:lstStyle/>
          <a:p>
            <a:fld id="{27F552FA-C358-4F70-9CE8-3E41459FCE36}" type="slidenum">
              <a:rPr lang="zh-CN" altLang="en-US" smtClean="0"/>
              <a:t>‹#›</a:t>
            </a:fld>
            <a:endParaRPr lang="zh-CN" altLang="en-US"/>
          </a:p>
        </p:txBody>
      </p:sp>
      <p:sp>
        <p:nvSpPr>
          <p:cNvPr id="7" name="Title 6"/>
          <p:cNvSpPr>
            <a:spLocks noGrp="1"/>
          </p:cNvSpPr>
          <p:nvPr>
            <p:ph type="title"/>
          </p:nvPr>
        </p:nvSpPr>
        <p:spPr/>
        <p:txBody>
          <a:bodyPr/>
          <a:lstStyle/>
          <a:p>
            <a:r>
              <a:rPr lang="en-US" altLang="zh-CN"/>
              <a:t>Click to edit Master title style</a:t>
            </a:r>
            <a:endParaRPr lang="zh-CN" altLang="en-US"/>
          </a:p>
        </p:txBody>
      </p:sp>
    </p:spTree>
    <p:extLst>
      <p:ext uri="{BB962C8B-B14F-4D97-AF65-F5344CB8AC3E}">
        <p14:creationId xmlns:p14="http://schemas.microsoft.com/office/powerpoint/2010/main" val="42696440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1481188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1_标题幻灯片">
    <p:spTree>
      <p:nvGrpSpPr>
        <p:cNvPr id="1" name=""/>
        <p:cNvGrpSpPr/>
        <p:nvPr/>
      </p:nvGrpSpPr>
      <p:grpSpPr>
        <a:xfrm>
          <a:off x="0" y="0"/>
          <a:ext cx="0" cy="0"/>
          <a:chOff x="0" y="0"/>
          <a:chExt cx="0" cy="0"/>
        </a:xfrm>
      </p:grpSpPr>
      <p:pic>
        <p:nvPicPr>
          <p:cNvPr id="4" name="图片 6" descr="高能所图标-单色.tif"/>
          <p:cNvPicPr>
            <a:picLocks noChangeAspect="1"/>
          </p:cNvPicPr>
          <p:nvPr userDrawn="1"/>
        </p:nvPicPr>
        <p:blipFill>
          <a:blip r:embed="rId2" cstate="print">
            <a:lum bright="4000"/>
          </a:blip>
          <a:srcRect/>
          <a:stretch>
            <a:fillRect/>
          </a:stretch>
        </p:blipFill>
        <p:spPr bwMode="auto">
          <a:xfrm>
            <a:off x="1" y="2349500"/>
            <a:ext cx="7440084" cy="4508500"/>
          </a:xfrm>
          <a:prstGeom prst="rect">
            <a:avLst/>
          </a:prstGeom>
          <a:noFill/>
          <a:ln w="9525">
            <a:noFill/>
            <a:miter lim="800000"/>
            <a:headEnd/>
            <a:tailEnd/>
          </a:ln>
        </p:spPr>
      </p:pic>
      <p:sp>
        <p:nvSpPr>
          <p:cNvPr id="5" name="矩形 7"/>
          <p:cNvSpPr/>
          <p:nvPr userDrawn="1"/>
        </p:nvSpPr>
        <p:spPr>
          <a:xfrm>
            <a:off x="0" y="6750050"/>
            <a:ext cx="12192000" cy="10795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800">
              <a:solidFill>
                <a:prstClr val="white"/>
              </a:solidFill>
            </a:endParaRPr>
          </a:p>
        </p:txBody>
      </p:sp>
      <p:sp>
        <p:nvSpPr>
          <p:cNvPr id="6" name="矩形 8"/>
          <p:cNvSpPr/>
          <p:nvPr userDrawn="1"/>
        </p:nvSpPr>
        <p:spPr>
          <a:xfrm>
            <a:off x="2476501" y="6750050"/>
            <a:ext cx="9715500" cy="107950"/>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800">
              <a:solidFill>
                <a:prstClr val="white"/>
              </a:solidFill>
            </a:endParaRPr>
          </a:p>
        </p:txBody>
      </p:sp>
      <p:sp>
        <p:nvSpPr>
          <p:cNvPr id="7" name="矩形 9"/>
          <p:cNvSpPr/>
          <p:nvPr userDrawn="1"/>
        </p:nvSpPr>
        <p:spPr>
          <a:xfrm>
            <a:off x="0" y="0"/>
            <a:ext cx="12192000" cy="2159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800">
              <a:solidFill>
                <a:prstClr val="white"/>
              </a:solidFill>
            </a:endParaRPr>
          </a:p>
        </p:txBody>
      </p:sp>
      <p:sp>
        <p:nvSpPr>
          <p:cNvPr id="8" name="矩形 10"/>
          <p:cNvSpPr/>
          <p:nvPr userDrawn="1"/>
        </p:nvSpPr>
        <p:spPr>
          <a:xfrm>
            <a:off x="9239251" y="0"/>
            <a:ext cx="2952749" cy="215900"/>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800">
              <a:solidFill>
                <a:prstClr val="white"/>
              </a:solidFill>
            </a:endParaRPr>
          </a:p>
        </p:txBody>
      </p:sp>
      <p:sp>
        <p:nvSpPr>
          <p:cNvPr id="2" name="标题 1"/>
          <p:cNvSpPr>
            <a:spLocks noGrp="1"/>
          </p:cNvSpPr>
          <p:nvPr>
            <p:ph type="ctrTitle"/>
          </p:nvPr>
        </p:nvSpPr>
        <p:spPr>
          <a:xfrm>
            <a:off x="914400" y="2130426"/>
            <a:ext cx="10363200" cy="1470025"/>
          </a:xfrm>
        </p:spPr>
        <p:txBody>
          <a:bodyPr>
            <a:noAutofit/>
          </a:bodyPr>
          <a:lstStyle>
            <a:lvl1pPr>
              <a:defRPr lang="zh-CN" altLang="en-US" sz="6600" b="1" kern="1200" dirty="0">
                <a:solidFill>
                  <a:srgbClr val="3366FF"/>
                </a:solidFill>
                <a:effectLst>
                  <a:outerShdw blurRad="38100" dist="38100" dir="2700000" algn="tl">
                    <a:srgbClr val="000000">
                      <a:alpha val="43137"/>
                    </a:srgbClr>
                  </a:outerShdw>
                  <a:reflection blurRad="25400" stA="30000" endPos="30000" dist="50800" dir="5400000" sy="-100000" algn="bl" rotWithShape="0"/>
                </a:effectLst>
                <a:latin typeface="微软雅黑" pitchFamily="34" charset="-122"/>
                <a:ea typeface="微软雅黑" pitchFamily="34" charset="-122"/>
                <a:cs typeface="+mn-cs"/>
              </a:defRPr>
            </a:lvl1pPr>
          </a:lstStyle>
          <a:p>
            <a:r>
              <a:rPr lang="zh-CN" altLang="en-US" dirty="0"/>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dirty="0"/>
              <a:t>单击此处编辑母版副标题样式</a:t>
            </a:r>
          </a:p>
        </p:txBody>
      </p:sp>
      <p:sp>
        <p:nvSpPr>
          <p:cNvPr id="9" name="日期占位符 3"/>
          <p:cNvSpPr>
            <a:spLocks noGrp="1"/>
          </p:cNvSpPr>
          <p:nvPr>
            <p:ph type="dt" sz="half" idx="10"/>
          </p:nvPr>
        </p:nvSpPr>
        <p:spPr/>
        <p:txBody>
          <a:bodyPr/>
          <a:lstStyle>
            <a:lvl1pPr>
              <a:defRPr/>
            </a:lvl1pPr>
          </a:lstStyle>
          <a:p>
            <a:pPr>
              <a:defRPr/>
            </a:pPr>
            <a:fld id="{7B2F648A-6AA9-4C16-8844-196265C22904}" type="datetimeFigureOut">
              <a:rPr lang="zh-CN" altLang="en-US"/>
              <a:pPr>
                <a:defRPr/>
              </a:pPr>
              <a:t>2026/9/21</a:t>
            </a:fld>
            <a:endParaRPr lang="zh-CN" altLang="en-US"/>
          </a:p>
        </p:txBody>
      </p:sp>
      <p:sp>
        <p:nvSpPr>
          <p:cNvPr id="10" name="页脚占位符 4"/>
          <p:cNvSpPr>
            <a:spLocks noGrp="1"/>
          </p:cNvSpPr>
          <p:nvPr>
            <p:ph type="ftr" sz="quarter" idx="11"/>
          </p:nvPr>
        </p:nvSpPr>
        <p:spPr/>
        <p:txBody>
          <a:bodyPr/>
          <a:lstStyle>
            <a:lvl1pPr>
              <a:defRPr/>
            </a:lvl1pPr>
          </a:lstStyle>
          <a:p>
            <a:pPr>
              <a:defRPr/>
            </a:pPr>
            <a:endParaRPr lang="zh-CN" altLang="en-US"/>
          </a:p>
        </p:txBody>
      </p:sp>
      <p:sp>
        <p:nvSpPr>
          <p:cNvPr id="11" name="灯片编号占位符 5"/>
          <p:cNvSpPr>
            <a:spLocks noGrp="1"/>
          </p:cNvSpPr>
          <p:nvPr>
            <p:ph type="sldNum" sz="quarter" idx="12"/>
          </p:nvPr>
        </p:nvSpPr>
        <p:spPr/>
        <p:txBody>
          <a:bodyPr/>
          <a:lstStyle>
            <a:lvl1pPr>
              <a:defRPr/>
            </a:lvl1pPr>
          </a:lstStyle>
          <a:p>
            <a:pPr>
              <a:defRPr/>
            </a:pPr>
            <a:fld id="{2F442372-F354-44FE-9DF0-15F30F2D88AF}" type="slidenum">
              <a:rPr lang="zh-CN" altLang="en-US"/>
              <a:pPr>
                <a:defRPr/>
              </a:pPr>
              <a:t>‹#›</a:t>
            </a:fld>
            <a:endParaRPr lang="zh-CN" altLang="en-US"/>
          </a:p>
        </p:txBody>
      </p:sp>
    </p:spTree>
    <p:extLst>
      <p:ext uri="{BB962C8B-B14F-4D97-AF65-F5344CB8AC3E}">
        <p14:creationId xmlns:p14="http://schemas.microsoft.com/office/powerpoint/2010/main" val="16337915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4" name="矩形 14"/>
          <p:cNvSpPr/>
          <p:nvPr userDrawn="1"/>
        </p:nvSpPr>
        <p:spPr>
          <a:xfrm>
            <a:off x="0" y="6750050"/>
            <a:ext cx="12192000" cy="10795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800">
              <a:solidFill>
                <a:prstClr val="white"/>
              </a:solidFill>
            </a:endParaRPr>
          </a:p>
        </p:txBody>
      </p:sp>
      <p:sp>
        <p:nvSpPr>
          <p:cNvPr id="5" name="矩形 15"/>
          <p:cNvSpPr/>
          <p:nvPr userDrawn="1"/>
        </p:nvSpPr>
        <p:spPr>
          <a:xfrm>
            <a:off x="2476501" y="6750050"/>
            <a:ext cx="9715500" cy="107950"/>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800">
              <a:solidFill>
                <a:prstClr val="white"/>
              </a:solidFill>
            </a:endParaRPr>
          </a:p>
        </p:txBody>
      </p:sp>
      <p:sp>
        <p:nvSpPr>
          <p:cNvPr id="6" name="矩形 17"/>
          <p:cNvSpPr/>
          <p:nvPr userDrawn="1"/>
        </p:nvSpPr>
        <p:spPr>
          <a:xfrm>
            <a:off x="0" y="938213"/>
            <a:ext cx="12192000" cy="10795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800">
              <a:solidFill>
                <a:prstClr val="white"/>
              </a:solidFill>
            </a:endParaRPr>
          </a:p>
        </p:txBody>
      </p:sp>
      <p:sp>
        <p:nvSpPr>
          <p:cNvPr id="7" name="矩形 22"/>
          <p:cNvSpPr/>
          <p:nvPr userDrawn="1"/>
        </p:nvSpPr>
        <p:spPr>
          <a:xfrm>
            <a:off x="1" y="1"/>
            <a:ext cx="285751" cy="91757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800">
              <a:solidFill>
                <a:prstClr val="white"/>
              </a:solidFill>
            </a:endParaRPr>
          </a:p>
        </p:txBody>
      </p:sp>
      <p:sp>
        <p:nvSpPr>
          <p:cNvPr id="3" name="内容占位符 2"/>
          <p:cNvSpPr>
            <a:spLocks noGrp="1"/>
          </p:cNvSpPr>
          <p:nvPr>
            <p:ph idx="1"/>
          </p:nvPr>
        </p:nvSpPr>
        <p:spPr>
          <a:xfrm>
            <a:off x="609600" y="1285861"/>
            <a:ext cx="10972800" cy="4840303"/>
          </a:xfrm>
        </p:spPr>
        <p:txBody>
          <a:bodyPr/>
          <a:lstStyle>
            <a:lvl1pPr>
              <a:lnSpc>
                <a:spcPct val="110000"/>
              </a:lnSpc>
              <a:spcBef>
                <a:spcPts val="0"/>
              </a:spcBef>
              <a:spcAft>
                <a:spcPts val="1000"/>
              </a:spcAft>
              <a:buClr>
                <a:srgbClr val="FFC000"/>
              </a:buClr>
              <a:buSzPct val="80000"/>
              <a:buFont typeface="Wingdings" pitchFamily="2" charset="2"/>
              <a:buChar char="n"/>
              <a:defRPr sz="2800" b="0" baseline="0">
                <a:latin typeface="Arial" panose="020B0604020202020204" pitchFamily="34" charset="0"/>
                <a:ea typeface="微软雅黑" pitchFamily="34" charset="-122"/>
              </a:defRPr>
            </a:lvl1pPr>
            <a:lvl2pPr>
              <a:defRPr sz="2400" baseline="0">
                <a:latin typeface="Arial" panose="020B0604020202020204" pitchFamily="34" charset="0"/>
                <a:ea typeface="微软雅黑" pitchFamily="34" charset="-122"/>
              </a:defRPr>
            </a:lvl2pPr>
            <a:lvl3pPr>
              <a:defRPr baseline="0"/>
            </a:lvl3pPr>
            <a:lvl4pPr>
              <a:defRPr baseline="0"/>
            </a:lvl4pPr>
            <a:lvl5pPr>
              <a:defRPr baseline="0"/>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2" name="标题 1"/>
          <p:cNvSpPr>
            <a:spLocks noGrp="1"/>
          </p:cNvSpPr>
          <p:nvPr>
            <p:ph type="title"/>
          </p:nvPr>
        </p:nvSpPr>
        <p:spPr>
          <a:xfrm>
            <a:off x="666712" y="142852"/>
            <a:ext cx="10763325" cy="725470"/>
          </a:xfrm>
        </p:spPr>
        <p:txBody>
          <a:bodyPr>
            <a:normAutofit/>
          </a:bodyPr>
          <a:lstStyle>
            <a:lvl1pPr algn="l">
              <a:defRPr sz="3000" b="1" baseline="0">
                <a:solidFill>
                  <a:srgbClr val="FF0000"/>
                </a:solidFill>
                <a:effectLst>
                  <a:outerShdw blurRad="38100" dist="38100" dir="2700000" algn="tl">
                    <a:srgbClr val="000000">
                      <a:alpha val="43137"/>
                    </a:srgbClr>
                  </a:outerShdw>
                </a:effectLst>
                <a:latin typeface="Arial Black" pitchFamily="34" charset="0"/>
                <a:ea typeface="微软雅黑" pitchFamily="34" charset="-122"/>
              </a:defRPr>
            </a:lvl1pPr>
          </a:lstStyle>
          <a:p>
            <a:r>
              <a:rPr lang="zh-CN" altLang="en-US" dirty="0"/>
              <a:t>单击此处编辑母版标题样式</a:t>
            </a:r>
          </a:p>
        </p:txBody>
      </p:sp>
      <p:sp>
        <p:nvSpPr>
          <p:cNvPr id="8" name="日期占位符 3"/>
          <p:cNvSpPr>
            <a:spLocks noGrp="1"/>
          </p:cNvSpPr>
          <p:nvPr>
            <p:ph type="dt" sz="half" idx="10"/>
          </p:nvPr>
        </p:nvSpPr>
        <p:spPr/>
        <p:txBody>
          <a:bodyPr/>
          <a:lstStyle>
            <a:lvl1pPr>
              <a:defRPr/>
            </a:lvl1pPr>
          </a:lstStyle>
          <a:p>
            <a:pPr>
              <a:defRPr/>
            </a:pPr>
            <a:fld id="{AA2258A8-CB29-4895-ACB3-087CDA9E75C6}" type="datetimeFigureOut">
              <a:rPr lang="zh-CN" altLang="en-US"/>
              <a:pPr>
                <a:defRPr/>
              </a:pPr>
              <a:t>2026/9/21</a:t>
            </a:fld>
            <a:endParaRPr lang="zh-CN" altLang="en-US"/>
          </a:p>
        </p:txBody>
      </p:sp>
      <p:sp>
        <p:nvSpPr>
          <p:cNvPr id="9" name="页脚占位符 4"/>
          <p:cNvSpPr>
            <a:spLocks noGrp="1"/>
          </p:cNvSpPr>
          <p:nvPr>
            <p:ph type="ftr" sz="quarter" idx="11"/>
          </p:nvPr>
        </p:nvSpPr>
        <p:spPr/>
        <p:txBody>
          <a:bodyPr/>
          <a:lstStyle>
            <a:lvl1pPr>
              <a:defRPr/>
            </a:lvl1pPr>
          </a:lstStyle>
          <a:p>
            <a:pPr>
              <a:defRPr/>
            </a:pPr>
            <a:endParaRPr lang="zh-CN" altLang="en-US"/>
          </a:p>
        </p:txBody>
      </p:sp>
      <p:sp>
        <p:nvSpPr>
          <p:cNvPr id="10" name="灯片编号占位符 5"/>
          <p:cNvSpPr>
            <a:spLocks noGrp="1"/>
          </p:cNvSpPr>
          <p:nvPr>
            <p:ph type="sldNum" sz="quarter" idx="12"/>
          </p:nvPr>
        </p:nvSpPr>
        <p:spPr/>
        <p:txBody>
          <a:bodyPr/>
          <a:lstStyle>
            <a:lvl1pPr>
              <a:defRPr/>
            </a:lvl1pPr>
          </a:lstStyle>
          <a:p>
            <a:pPr>
              <a:defRPr/>
            </a:pPr>
            <a:fld id="{F6C2C634-287A-4A18-97D8-4716869DD48C}" type="slidenum">
              <a:rPr lang="zh-CN" altLang="en-US"/>
              <a:pPr>
                <a:defRPr/>
              </a:pPr>
              <a:t>‹#›</a:t>
            </a:fld>
            <a:endParaRPr lang="zh-CN" altLang="en-US"/>
          </a:p>
        </p:txBody>
      </p:sp>
    </p:spTree>
    <p:extLst>
      <p:ext uri="{BB962C8B-B14F-4D97-AF65-F5344CB8AC3E}">
        <p14:creationId xmlns:p14="http://schemas.microsoft.com/office/powerpoint/2010/main" val="16235987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084" y="4406901"/>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lvl1pPr>
              <a:defRPr/>
            </a:lvl1pPr>
          </a:lstStyle>
          <a:p>
            <a:pPr>
              <a:defRPr/>
            </a:pPr>
            <a:fld id="{E0975988-F4F3-4F17-9A5E-9396F866EBE6}" type="datetimeFigureOut">
              <a:rPr lang="zh-CN" altLang="en-US"/>
              <a:pPr>
                <a:defRPr/>
              </a:pPr>
              <a:t>2026/9/21</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BCE5E8B5-7B4A-4823-9B9E-3DDB183A616F}" type="slidenum">
              <a:rPr lang="zh-CN" altLang="en-US"/>
              <a:pPr>
                <a:defRPr/>
              </a:pPr>
              <a:t>‹#›</a:t>
            </a:fld>
            <a:endParaRPr lang="zh-CN" altLang="en-US"/>
          </a:p>
        </p:txBody>
      </p:sp>
    </p:spTree>
    <p:extLst>
      <p:ext uri="{BB962C8B-B14F-4D97-AF65-F5344CB8AC3E}">
        <p14:creationId xmlns:p14="http://schemas.microsoft.com/office/powerpoint/2010/main" val="16950890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3"/>
          <p:cNvSpPr>
            <a:spLocks noGrp="1"/>
          </p:cNvSpPr>
          <p:nvPr>
            <p:ph type="dt" sz="half" idx="10"/>
          </p:nvPr>
        </p:nvSpPr>
        <p:spPr/>
        <p:txBody>
          <a:bodyPr/>
          <a:lstStyle>
            <a:lvl1pPr>
              <a:defRPr/>
            </a:lvl1pPr>
          </a:lstStyle>
          <a:p>
            <a:pPr>
              <a:defRPr/>
            </a:pPr>
            <a:fld id="{467F655C-27BD-4C48-BF53-A14E5B7EB253}" type="datetimeFigureOut">
              <a:rPr lang="zh-CN" altLang="en-US"/>
              <a:pPr>
                <a:defRPr/>
              </a:pPr>
              <a:t>2026/9/21</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8F79E28A-24B2-4FB5-9709-9504A99D6408}" type="slidenum">
              <a:rPr lang="zh-CN" altLang="en-US"/>
              <a:pPr>
                <a:defRPr/>
              </a:pPr>
              <a:t>‹#›</a:t>
            </a:fld>
            <a:endParaRPr lang="zh-CN" altLang="en-US"/>
          </a:p>
        </p:txBody>
      </p:sp>
    </p:spTree>
    <p:extLst>
      <p:ext uri="{BB962C8B-B14F-4D97-AF65-F5344CB8AC3E}">
        <p14:creationId xmlns:p14="http://schemas.microsoft.com/office/powerpoint/2010/main" val="207730063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pPr>
              <a:defRPr/>
            </a:pPr>
            <a:fld id="{A47D013E-AA77-4F20-8483-10C338E25CD4}" type="datetimeFigureOut">
              <a:rPr lang="zh-CN" altLang="en-US"/>
              <a:pPr>
                <a:defRPr/>
              </a:pPr>
              <a:t>2026/9/21</a:t>
            </a:fld>
            <a:endParaRPr lang="zh-CN" altLang="en-US"/>
          </a:p>
        </p:txBody>
      </p:sp>
      <p:sp>
        <p:nvSpPr>
          <p:cNvPr id="3" name="页脚占位符 4"/>
          <p:cNvSpPr>
            <a:spLocks noGrp="1"/>
          </p:cNvSpPr>
          <p:nvPr>
            <p:ph type="ftr" sz="quarter" idx="11"/>
          </p:nvPr>
        </p:nvSpPr>
        <p:spPr/>
        <p:txBody>
          <a:bodyPr/>
          <a:lstStyle>
            <a:lvl1pPr>
              <a:defRPr/>
            </a:lvl1pPr>
          </a:lstStyle>
          <a:p>
            <a:pPr>
              <a:defRPr/>
            </a:pPr>
            <a:endParaRPr lang="zh-CN" altLang="en-US"/>
          </a:p>
        </p:txBody>
      </p:sp>
      <p:sp>
        <p:nvSpPr>
          <p:cNvPr id="4" name="灯片编号占位符 5"/>
          <p:cNvSpPr>
            <a:spLocks noGrp="1"/>
          </p:cNvSpPr>
          <p:nvPr>
            <p:ph type="sldNum" sz="quarter" idx="12"/>
          </p:nvPr>
        </p:nvSpPr>
        <p:spPr/>
        <p:txBody>
          <a:bodyPr/>
          <a:lstStyle>
            <a:lvl1pPr>
              <a:defRPr/>
            </a:lvl1pPr>
          </a:lstStyle>
          <a:p>
            <a:pPr>
              <a:defRPr/>
            </a:pPr>
            <a:fld id="{450A0413-6ACB-449D-B68D-86D34FC67FC6}" type="slidenum">
              <a:rPr lang="zh-CN" altLang="en-US"/>
              <a:pPr>
                <a:defRPr/>
              </a:pPr>
              <a:t>‹#›</a:t>
            </a:fld>
            <a:endParaRPr lang="zh-CN" altLang="en-US"/>
          </a:p>
        </p:txBody>
      </p:sp>
    </p:spTree>
    <p:extLst>
      <p:ext uri="{BB962C8B-B14F-4D97-AF65-F5344CB8AC3E}">
        <p14:creationId xmlns:p14="http://schemas.microsoft.com/office/powerpoint/2010/main" val="29693887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4_标题和内容">
    <p:spTree>
      <p:nvGrpSpPr>
        <p:cNvPr id="1" name=""/>
        <p:cNvGrpSpPr/>
        <p:nvPr/>
      </p:nvGrpSpPr>
      <p:grpSpPr>
        <a:xfrm>
          <a:off x="0" y="0"/>
          <a:ext cx="0" cy="0"/>
          <a:chOff x="0" y="0"/>
          <a:chExt cx="0" cy="0"/>
        </a:xfrm>
      </p:grpSpPr>
      <p:sp>
        <p:nvSpPr>
          <p:cNvPr id="3" name="标题 1"/>
          <p:cNvSpPr txBox="1">
            <a:spLocks/>
          </p:cNvSpPr>
          <p:nvPr userDrawn="1"/>
        </p:nvSpPr>
        <p:spPr>
          <a:xfrm>
            <a:off x="1557868" y="107953"/>
            <a:ext cx="10549467" cy="714375"/>
          </a:xfrm>
          <a:prstGeom prst="rect">
            <a:avLst/>
          </a:prstGeom>
        </p:spPr>
        <p:txBody>
          <a:bodyPr anchor="ctr">
            <a:normAutofit lnSpcReduction="10000"/>
          </a:bodyPr>
          <a:lstStyle>
            <a:lvl1pPr algn="ctr" defTabSz="914400" rtl="0" eaLnBrk="1" latinLnBrk="0" hangingPunct="1">
              <a:spcBef>
                <a:spcPct val="0"/>
              </a:spcBef>
              <a:buNone/>
              <a:defRPr sz="4400" b="1" kern="1200" baseline="0">
                <a:solidFill>
                  <a:schemeClr val="tx1"/>
                </a:solidFill>
                <a:latin typeface="Calibri" panose="020F0502020204030204" pitchFamily="34" charset="0"/>
                <a:ea typeface="+mj-ea"/>
                <a:cs typeface="Calibri" panose="020F0502020204030204" pitchFamily="34" charset="0"/>
              </a:defRPr>
            </a:lvl1pPr>
          </a:lstStyle>
          <a:p>
            <a:pPr>
              <a:defRPr/>
            </a:pPr>
            <a:endParaRPr lang="zh-CN" altLang="en-US" sz="4400" dirty="0"/>
          </a:p>
        </p:txBody>
      </p:sp>
      <p:pic>
        <p:nvPicPr>
          <p:cNvPr id="4" name="图片 7"/>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50286" y="107952"/>
            <a:ext cx="1272116" cy="633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 name="组合 13"/>
          <p:cNvGrpSpPr>
            <a:grpSpLocks/>
          </p:cNvGrpSpPr>
          <p:nvPr userDrawn="1"/>
        </p:nvGrpSpPr>
        <p:grpSpPr bwMode="auto">
          <a:xfrm>
            <a:off x="0" y="822325"/>
            <a:ext cx="12192000" cy="134938"/>
            <a:chOff x="0" y="821645"/>
            <a:chExt cx="9144000" cy="135426"/>
          </a:xfrm>
        </p:grpSpPr>
        <p:grpSp>
          <p:nvGrpSpPr>
            <p:cNvPr id="6" name="组合 14"/>
            <p:cNvGrpSpPr>
              <a:grpSpLocks/>
            </p:cNvGrpSpPr>
            <p:nvPr userDrawn="1"/>
          </p:nvGrpSpPr>
          <p:grpSpPr bwMode="auto">
            <a:xfrm>
              <a:off x="0" y="846225"/>
              <a:ext cx="9144000" cy="110846"/>
              <a:chOff x="0" y="846225"/>
              <a:chExt cx="9144000" cy="110846"/>
            </a:xfrm>
          </p:grpSpPr>
          <p:grpSp>
            <p:nvGrpSpPr>
              <p:cNvPr id="8" name="组合 16"/>
              <p:cNvGrpSpPr>
                <a:grpSpLocks/>
              </p:cNvGrpSpPr>
              <p:nvPr userDrawn="1"/>
            </p:nvGrpSpPr>
            <p:grpSpPr bwMode="auto">
              <a:xfrm>
                <a:off x="875653" y="846225"/>
                <a:ext cx="8268347" cy="110438"/>
                <a:chOff x="875653" y="846225"/>
                <a:chExt cx="8268347" cy="110438"/>
              </a:xfrm>
            </p:grpSpPr>
            <p:sp>
              <p:nvSpPr>
                <p:cNvPr id="10" name="矩形 9"/>
                <p:cNvSpPr/>
                <p:nvPr userDrawn="1"/>
              </p:nvSpPr>
              <p:spPr>
                <a:xfrm>
                  <a:off x="876300" y="845545"/>
                  <a:ext cx="8267700" cy="111527"/>
                </a:xfrm>
                <a:prstGeom prst="rect">
                  <a:avLst/>
                </a:prstGeom>
                <a:solidFill>
                  <a:srgbClr val="0000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00"/>
                </a:p>
              </p:txBody>
            </p:sp>
            <p:sp>
              <p:nvSpPr>
                <p:cNvPr id="11" name="直角三角形 10"/>
                <p:cNvSpPr/>
                <p:nvPr userDrawn="1"/>
              </p:nvSpPr>
              <p:spPr>
                <a:xfrm>
                  <a:off x="976313" y="845545"/>
                  <a:ext cx="136525" cy="111527"/>
                </a:xfrm>
                <a:prstGeom prst="rtTriangle">
                  <a:avLst/>
                </a:prstGeom>
                <a:solidFill>
                  <a:srgbClr val="0000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00"/>
                </a:p>
              </p:txBody>
            </p:sp>
          </p:grpSp>
          <p:sp>
            <p:nvSpPr>
              <p:cNvPr id="9" name="矩形 8"/>
              <p:cNvSpPr/>
              <p:nvPr userDrawn="1"/>
            </p:nvSpPr>
            <p:spPr>
              <a:xfrm>
                <a:off x="0" y="845545"/>
                <a:ext cx="974725" cy="111526"/>
              </a:xfrm>
              <a:prstGeom prst="rect">
                <a:avLst/>
              </a:prstGeom>
              <a:solidFill>
                <a:srgbClr val="0000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00"/>
              </a:p>
            </p:txBody>
          </p:sp>
        </p:grpSp>
        <p:cxnSp>
          <p:nvCxnSpPr>
            <p:cNvPr id="7" name="直接连接符 6"/>
            <p:cNvCxnSpPr/>
            <p:nvPr userDrawn="1"/>
          </p:nvCxnSpPr>
          <p:spPr>
            <a:xfrm flipV="1">
              <a:off x="974725" y="821645"/>
              <a:ext cx="0" cy="135426"/>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cxnSp>
        <p:nvCxnSpPr>
          <p:cNvPr id="12" name="直接连接符 11"/>
          <p:cNvCxnSpPr/>
          <p:nvPr userDrawn="1"/>
        </p:nvCxnSpPr>
        <p:spPr>
          <a:xfrm>
            <a:off x="11444817" y="6588125"/>
            <a:ext cx="0" cy="2667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nvPr>
        </p:nvSpPr>
        <p:spPr>
          <a:xfrm>
            <a:off x="650242" y="22523"/>
            <a:ext cx="10902897" cy="823704"/>
          </a:xfrm>
        </p:spPr>
        <p:txBody>
          <a:bodyPr/>
          <a:lstStyle/>
          <a:p>
            <a:r>
              <a:rPr lang="zh-CN" altLang="en-US" dirty="0"/>
              <a:t>单击此处编辑母版标题样式</a:t>
            </a:r>
          </a:p>
        </p:txBody>
      </p:sp>
    </p:spTree>
    <p:extLst>
      <p:ext uri="{BB962C8B-B14F-4D97-AF65-F5344CB8AC3E}">
        <p14:creationId xmlns:p14="http://schemas.microsoft.com/office/powerpoint/2010/main" val="405755355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2_标题和内容">
    <p:spTree>
      <p:nvGrpSpPr>
        <p:cNvPr id="1" name=""/>
        <p:cNvGrpSpPr/>
        <p:nvPr/>
      </p:nvGrpSpPr>
      <p:grpSpPr>
        <a:xfrm>
          <a:off x="0" y="0"/>
          <a:ext cx="0" cy="0"/>
          <a:chOff x="0" y="0"/>
          <a:chExt cx="0" cy="0"/>
        </a:xfrm>
      </p:grpSpPr>
      <p:sp>
        <p:nvSpPr>
          <p:cNvPr id="10" name="标题 4"/>
          <p:cNvSpPr>
            <a:spLocks noGrp="1"/>
          </p:cNvSpPr>
          <p:nvPr>
            <p:ph type="title" hasCustomPrompt="1"/>
          </p:nvPr>
        </p:nvSpPr>
        <p:spPr>
          <a:xfrm>
            <a:off x="1558637" y="1"/>
            <a:ext cx="10515600" cy="663575"/>
          </a:xfrm>
          <a:prstGeom prst="rect">
            <a:avLst/>
          </a:prstGeom>
        </p:spPr>
        <p:txBody>
          <a:bodyPr anchor="ctr"/>
          <a:lstStyle>
            <a:lvl1pPr>
              <a:defRPr sz="4000" b="1" baseline="0">
                <a:solidFill>
                  <a:srgbClr val="C00000"/>
                </a:solidFill>
              </a:defRPr>
            </a:lvl1pPr>
          </a:lstStyle>
          <a:p>
            <a:r>
              <a:rPr lang="en-US" altLang="zh-CN" dirty="0"/>
              <a:t>Click here to add text</a:t>
            </a:r>
            <a:endParaRPr lang="zh-CN" altLang="en-US" dirty="0"/>
          </a:p>
        </p:txBody>
      </p:sp>
      <p:grpSp>
        <p:nvGrpSpPr>
          <p:cNvPr id="4" name="组合 3"/>
          <p:cNvGrpSpPr/>
          <p:nvPr userDrawn="1"/>
        </p:nvGrpSpPr>
        <p:grpSpPr>
          <a:xfrm>
            <a:off x="0" y="727354"/>
            <a:ext cx="12192000" cy="110846"/>
            <a:chOff x="0" y="846225"/>
            <a:chExt cx="9144000" cy="110846"/>
          </a:xfrm>
        </p:grpSpPr>
        <p:grpSp>
          <p:nvGrpSpPr>
            <p:cNvPr id="5" name="组合 4"/>
            <p:cNvGrpSpPr/>
            <p:nvPr/>
          </p:nvGrpSpPr>
          <p:grpSpPr>
            <a:xfrm>
              <a:off x="0" y="846225"/>
              <a:ext cx="9144000" cy="110846"/>
              <a:chOff x="0" y="846225"/>
              <a:chExt cx="9144000" cy="110846"/>
            </a:xfrm>
          </p:grpSpPr>
          <p:grpSp>
            <p:nvGrpSpPr>
              <p:cNvPr id="7" name="组合 6"/>
              <p:cNvGrpSpPr/>
              <p:nvPr/>
            </p:nvGrpSpPr>
            <p:grpSpPr>
              <a:xfrm>
                <a:off x="875653" y="846225"/>
                <a:ext cx="8268347" cy="110438"/>
                <a:chOff x="875653" y="846225"/>
                <a:chExt cx="8268347" cy="110438"/>
              </a:xfrm>
            </p:grpSpPr>
            <p:sp>
              <p:nvSpPr>
                <p:cNvPr id="9" name="矩形 8"/>
                <p:cNvSpPr/>
                <p:nvPr/>
              </p:nvSpPr>
              <p:spPr>
                <a:xfrm>
                  <a:off x="875653" y="846227"/>
                  <a:ext cx="8268347" cy="110436"/>
                </a:xfrm>
                <a:prstGeom prst="rect">
                  <a:avLst/>
                </a:prstGeom>
                <a:solidFill>
                  <a:srgbClr val="00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11" name="直角三角形 10"/>
                <p:cNvSpPr/>
                <p:nvPr/>
              </p:nvSpPr>
              <p:spPr>
                <a:xfrm>
                  <a:off x="975360" y="846225"/>
                  <a:ext cx="137160" cy="110438"/>
                </a:xfrm>
                <a:prstGeom prst="rtTriangle">
                  <a:avLst/>
                </a:prstGeom>
                <a:solidFill>
                  <a:srgbClr val="00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grpSp>
          <p:sp>
            <p:nvSpPr>
              <p:cNvPr id="8" name="矩形 7"/>
              <p:cNvSpPr/>
              <p:nvPr/>
            </p:nvSpPr>
            <p:spPr>
              <a:xfrm>
                <a:off x="0" y="846226"/>
                <a:ext cx="975360" cy="110845"/>
              </a:xfrm>
              <a:prstGeom prst="rect">
                <a:avLst/>
              </a:prstGeom>
              <a:solidFill>
                <a:srgbClr val="00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grpSp>
        <p:cxnSp>
          <p:nvCxnSpPr>
            <p:cNvPr id="6" name="直接连接符 5"/>
            <p:cNvCxnSpPr>
              <a:stCxn id="11" idx="2"/>
            </p:cNvCxnSpPr>
            <p:nvPr/>
          </p:nvCxnSpPr>
          <p:spPr>
            <a:xfrm flipV="1">
              <a:off x="975360" y="846225"/>
              <a:ext cx="0" cy="11043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pic>
        <p:nvPicPr>
          <p:cNvPr id="12" name="图片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9786" y="76201"/>
            <a:ext cx="1272156" cy="633385"/>
          </a:xfrm>
          <a:prstGeom prst="rect">
            <a:avLst/>
          </a:prstGeom>
        </p:spPr>
      </p:pic>
      <p:sp>
        <p:nvSpPr>
          <p:cNvPr id="13" name="矩形 12"/>
          <p:cNvSpPr/>
          <p:nvPr userDrawn="1"/>
        </p:nvSpPr>
        <p:spPr>
          <a:xfrm>
            <a:off x="1" y="6553201"/>
            <a:ext cx="10914276" cy="302055"/>
          </a:xfrm>
          <a:prstGeom prst="rect">
            <a:avLst/>
          </a:prstGeom>
          <a:solidFill>
            <a:srgbClr val="00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latin typeface="Calibri" panose="020F0502020204030204" pitchFamily="34" charset="0"/>
              <a:cs typeface="Calibri" panose="020F0502020204030204" pitchFamily="34" charset="0"/>
            </a:endParaRPr>
          </a:p>
        </p:txBody>
      </p:sp>
      <p:sp>
        <p:nvSpPr>
          <p:cNvPr id="14" name="矩形 13"/>
          <p:cNvSpPr/>
          <p:nvPr userDrawn="1"/>
        </p:nvSpPr>
        <p:spPr>
          <a:xfrm>
            <a:off x="10909477" y="6553201"/>
            <a:ext cx="1282524" cy="300331"/>
          </a:xfrm>
          <a:prstGeom prst="rect">
            <a:avLst/>
          </a:prstGeom>
          <a:solidFill>
            <a:srgbClr val="00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chemeClr val="bg1"/>
              </a:solidFill>
              <a:latin typeface="Calibri" panose="020F0502020204030204" pitchFamily="34" charset="0"/>
              <a:cs typeface="Calibri" panose="020F0502020204030204" pitchFamily="34" charset="0"/>
            </a:endParaRPr>
          </a:p>
        </p:txBody>
      </p:sp>
      <p:sp>
        <p:nvSpPr>
          <p:cNvPr id="15" name="Slide Number Placeholder 5"/>
          <p:cNvSpPr txBox="1">
            <a:spLocks/>
          </p:cNvSpPr>
          <p:nvPr userDrawn="1"/>
        </p:nvSpPr>
        <p:spPr>
          <a:xfrm>
            <a:off x="10311534" y="6433915"/>
            <a:ext cx="1796516" cy="421341"/>
          </a:xfrm>
          <a:prstGeom prst="rect">
            <a:avLst/>
          </a:prstGeom>
        </p:spPr>
        <p:txBody>
          <a:bodyPr vert="horz" lIns="91440" tIns="45720" rIns="91440" bIns="45720" rtlCol="0" anchor="ctr"/>
          <a:lstStyle>
            <a:defPPr>
              <a:defRPr lang="zh-CN"/>
            </a:defPPr>
            <a:lvl1pPr marL="0" algn="r" defTabSz="914400" rtl="0" eaLnBrk="1" latinLnBrk="0" hangingPunct="1">
              <a:defRPr lang="zh-CN" altLang="en-US" sz="2000" kern="1200" smtClean="0">
                <a:solidFill>
                  <a:schemeClr val="bg1"/>
                </a:solidFill>
                <a:latin typeface="Times New Roman" panose="02020603050405020304" pitchFamily="18" charset="0"/>
                <a:ea typeface="+mn-ea"/>
                <a:cs typeface="Times New Roman" panose="02020603050405020304" pitchFamily="18"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771D156-31C7-4A0D-88C3-08F7D3EE48DA}" type="slidenum">
              <a:rPr lang="en-US" altLang="zh-CN" sz="1600" b="1" smtClean="0">
                <a:latin typeface="Calibri" panose="020F0502020204030204" pitchFamily="34" charset="0"/>
                <a:cs typeface="Calibri" panose="020F0502020204030204" pitchFamily="34" charset="0"/>
              </a:rPr>
              <a:pPr/>
              <a:t>‹#›</a:t>
            </a:fld>
            <a:endParaRPr lang="zh-CN" altLang="en-US" sz="1600" b="1" dirty="0">
              <a:latin typeface="Calibri" panose="020F0502020204030204" pitchFamily="34" charset="0"/>
              <a:cs typeface="Calibri" panose="020F0502020204030204" pitchFamily="34" charset="0"/>
            </a:endParaRPr>
          </a:p>
        </p:txBody>
      </p:sp>
      <p:sp>
        <p:nvSpPr>
          <p:cNvPr id="16" name="文本框 19"/>
          <p:cNvSpPr txBox="1"/>
          <p:nvPr userDrawn="1"/>
        </p:nvSpPr>
        <p:spPr>
          <a:xfrm>
            <a:off x="38100" y="6581002"/>
            <a:ext cx="10715413"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200" b="1" dirty="0">
                <a:solidFill>
                  <a:schemeClr val="bg1"/>
                </a:solidFill>
                <a:latin typeface="Calibri" panose="020F0502020204030204" pitchFamily="34" charset="0"/>
                <a:cs typeface="Calibri" panose="020F0502020204030204" pitchFamily="34" charset="0"/>
              </a:rPr>
              <a:t>低激活温度吸气剂薄膜制备与研究</a:t>
            </a:r>
            <a:r>
              <a:rPr lang="zh-CN" altLang="en-US" sz="1200" b="1" baseline="0" dirty="0">
                <a:solidFill>
                  <a:schemeClr val="bg1"/>
                </a:solidFill>
                <a:latin typeface="Calibri" panose="020F0502020204030204" pitchFamily="34" charset="0"/>
                <a:cs typeface="Calibri" panose="020F0502020204030204" pitchFamily="34" charset="0"/>
              </a:rPr>
              <a:t> </a:t>
            </a:r>
            <a:r>
              <a:rPr lang="en-US" altLang="zh-CN" sz="1200" b="1" baseline="0" dirty="0">
                <a:solidFill>
                  <a:schemeClr val="bg1"/>
                </a:solidFill>
                <a:latin typeface="Calibri" panose="020F0502020204030204" pitchFamily="34" charset="0"/>
                <a:cs typeface="Calibri" panose="020F0502020204030204" pitchFamily="34" charset="0"/>
              </a:rPr>
              <a:t>/</a:t>
            </a:r>
            <a:r>
              <a:rPr lang="zh-CN" altLang="en-US" sz="1200" b="1" baseline="0" dirty="0">
                <a:solidFill>
                  <a:schemeClr val="bg1"/>
                </a:solidFill>
                <a:latin typeface="Calibri" panose="020F0502020204030204" pitchFamily="34" charset="0"/>
                <a:cs typeface="Calibri" panose="020F0502020204030204" pitchFamily="34" charset="0"/>
              </a:rPr>
              <a:t>加速器中心 真空组 </a:t>
            </a:r>
            <a:r>
              <a:rPr lang="en-US" altLang="zh-CN" sz="1200" b="1" baseline="0" dirty="0">
                <a:solidFill>
                  <a:schemeClr val="bg1"/>
                </a:solidFill>
                <a:latin typeface="Calibri" panose="020F0502020204030204" pitchFamily="34" charset="0"/>
                <a:cs typeface="Calibri" panose="020F0502020204030204" pitchFamily="34" charset="0"/>
              </a:rPr>
              <a:t>/</a:t>
            </a:r>
            <a:r>
              <a:rPr lang="zh-CN" altLang="en-US" sz="1200" b="1" baseline="0" dirty="0">
                <a:solidFill>
                  <a:schemeClr val="bg1"/>
                </a:solidFill>
                <a:latin typeface="Calibri" panose="020F0502020204030204" pitchFamily="34" charset="0"/>
                <a:cs typeface="Calibri" panose="020F0502020204030204" pitchFamily="34" charset="0"/>
              </a:rPr>
              <a:t>马永胜</a:t>
            </a:r>
            <a:endParaRPr lang="zh-CN" altLang="en-US" sz="1200" b="1" dirty="0">
              <a:solidFill>
                <a:schemeClr val="bg1"/>
              </a:solidFill>
              <a:latin typeface="Calibri" panose="020F0502020204030204" pitchFamily="34" charset="0"/>
              <a:cs typeface="Calibri" panose="020F0502020204030204" pitchFamily="34" charset="0"/>
            </a:endParaRPr>
          </a:p>
        </p:txBody>
      </p:sp>
      <p:sp>
        <p:nvSpPr>
          <p:cNvPr id="17" name="直角三角形 16"/>
          <p:cNvSpPr/>
          <p:nvPr userDrawn="1"/>
        </p:nvSpPr>
        <p:spPr>
          <a:xfrm flipV="1">
            <a:off x="10909477" y="6553200"/>
            <a:ext cx="526943" cy="302054"/>
          </a:xfrm>
          <a:prstGeom prst="rtTriangle">
            <a:avLst/>
          </a:prstGeom>
          <a:solidFill>
            <a:srgbClr val="00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latin typeface="Calibri" panose="020F0502020204030204" pitchFamily="34" charset="0"/>
              <a:cs typeface="Calibri" panose="020F0502020204030204" pitchFamily="34" charset="0"/>
            </a:endParaRPr>
          </a:p>
        </p:txBody>
      </p:sp>
      <p:cxnSp>
        <p:nvCxnSpPr>
          <p:cNvPr id="18" name="直接连接符 17"/>
          <p:cNvCxnSpPr/>
          <p:nvPr userDrawn="1"/>
        </p:nvCxnSpPr>
        <p:spPr>
          <a:xfrm>
            <a:off x="11445105" y="6433915"/>
            <a:ext cx="0" cy="421341"/>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501985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3.xml"/><Relationship Id="rId7" Type="http://schemas.openxmlformats.org/officeDocument/2006/relationships/slideLayout" Target="../slideLayouts/slideLayout17.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5" Type="http://schemas.openxmlformats.org/officeDocument/2006/relationships/slideLayout" Target="../slideLayouts/slideLayout15.xml"/><Relationship Id="rId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BE3450-B00C-4083-A665-4ACEFA817E0E}" type="datetimeFigureOut">
              <a:rPr lang="zh-CN" altLang="en-US" smtClean="0"/>
              <a:pPr/>
              <a:t>2026/9/21</a:t>
            </a:fld>
            <a:endParaRPr lang="zh-CN" altLang="en-US"/>
          </a:p>
        </p:txBody>
      </p:sp>
      <p:sp>
        <p:nvSpPr>
          <p:cNvPr id="5" name="页脚占位符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15E9139-A00B-4B2A-98A6-095DC08F1345}" type="slidenum">
              <a:rPr lang="zh-CN" altLang="en-US" smtClean="0"/>
              <a:pPr/>
              <a:t>‹#›</a:t>
            </a:fld>
            <a:endParaRPr lang="zh-CN" altLang="en-US"/>
          </a:p>
        </p:txBody>
      </p:sp>
    </p:spTree>
    <p:extLst>
      <p:ext uri="{BB962C8B-B14F-4D97-AF65-F5344CB8AC3E}">
        <p14:creationId xmlns:p14="http://schemas.microsoft.com/office/powerpoint/2010/main" val="3786680107"/>
      </p:ext>
    </p:extLst>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8" r:id="rId7"/>
    <p:sldLayoutId id="2147483679" r:id="rId8"/>
    <p:sldLayoutId id="2147483688" r:id="rId9"/>
    <p:sldLayoutId id="2147483689" r:id="rId10"/>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386" name="标题占位符 1"/>
          <p:cNvSpPr>
            <a:spLocks noGrp="1"/>
          </p:cNvSpPr>
          <p:nvPr>
            <p:ph type="title"/>
          </p:nvPr>
        </p:nvSpPr>
        <p:spPr bwMode="auto">
          <a:xfrm>
            <a:off x="609600" y="274638"/>
            <a:ext cx="109728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CN" altLang="en-US"/>
              <a:t>单击此处编辑母版标题样式</a:t>
            </a:r>
          </a:p>
        </p:txBody>
      </p:sp>
      <p:sp>
        <p:nvSpPr>
          <p:cNvPr id="16387" name="文本占位符 2"/>
          <p:cNvSpPr>
            <a:spLocks noGrp="1"/>
          </p:cNvSpPr>
          <p:nvPr>
            <p:ph type="body" idx="1"/>
          </p:nvPr>
        </p:nvSpPr>
        <p:spPr bwMode="auto">
          <a:xfrm>
            <a:off x="609600" y="1600201"/>
            <a:ext cx="109728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fontAlgn="auto">
              <a:spcBef>
                <a:spcPts val="0"/>
              </a:spcBef>
              <a:spcAft>
                <a:spcPts val="0"/>
              </a:spcAft>
              <a:defRPr sz="1200" smtClean="0">
                <a:solidFill>
                  <a:prstClr val="black">
                    <a:tint val="75000"/>
                  </a:prstClr>
                </a:solidFill>
                <a:latin typeface="+mn-lt"/>
                <a:ea typeface="+mn-ea"/>
              </a:defRPr>
            </a:lvl1pPr>
          </a:lstStyle>
          <a:p>
            <a:pPr>
              <a:defRPr/>
            </a:pPr>
            <a:fld id="{49A74567-C338-4F68-8BC4-D598EC645CE3}" type="datetimeFigureOut">
              <a:rPr lang="zh-CN" altLang="en-US"/>
              <a:pPr>
                <a:defRPr/>
              </a:pPr>
              <a:t>2026/9/21</a:t>
            </a:fld>
            <a:endParaRPr lang="zh-CN" altLang="en-US"/>
          </a:p>
        </p:txBody>
      </p:sp>
      <p:sp>
        <p:nvSpPr>
          <p:cNvPr id="5" name="页脚占位符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mn-lt"/>
                <a:ea typeface="+mn-ea"/>
              </a:defRPr>
            </a:lvl1pPr>
          </a:lstStyle>
          <a:p>
            <a:pPr>
              <a:defRPr/>
            </a:pPr>
            <a:endParaRPr lang="zh-CN" altLang="en-US"/>
          </a:p>
        </p:txBody>
      </p:sp>
      <p:sp>
        <p:nvSpPr>
          <p:cNvPr id="6" name="灯片编号占位符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fontAlgn="auto">
              <a:spcBef>
                <a:spcPts val="0"/>
              </a:spcBef>
              <a:spcAft>
                <a:spcPts val="0"/>
              </a:spcAft>
              <a:defRPr sz="1200" smtClean="0">
                <a:solidFill>
                  <a:prstClr val="black">
                    <a:tint val="75000"/>
                  </a:prstClr>
                </a:solidFill>
                <a:latin typeface="+mn-lt"/>
                <a:ea typeface="+mn-ea"/>
              </a:defRPr>
            </a:lvl1pPr>
          </a:lstStyle>
          <a:p>
            <a:pPr>
              <a:defRPr/>
            </a:pPr>
            <a:fld id="{A075116D-D795-4EED-8D0E-254CF2229591}" type="slidenum">
              <a:rPr lang="zh-CN" altLang="en-US"/>
              <a:pPr>
                <a:defRPr/>
              </a:pPr>
              <a:t>‹#›</a:t>
            </a:fld>
            <a:endParaRPr lang="zh-CN" altLang="en-US"/>
          </a:p>
        </p:txBody>
      </p:sp>
    </p:spTree>
    <p:extLst>
      <p:ext uri="{BB962C8B-B14F-4D97-AF65-F5344CB8AC3E}">
        <p14:creationId xmlns:p14="http://schemas.microsoft.com/office/powerpoint/2010/main" val="3345330809"/>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ea typeface="宋体" charset="-122"/>
        </a:defRPr>
      </a:lvl2pPr>
      <a:lvl3pPr algn="ctr" rtl="0" fontAlgn="base">
        <a:spcBef>
          <a:spcPct val="0"/>
        </a:spcBef>
        <a:spcAft>
          <a:spcPct val="0"/>
        </a:spcAft>
        <a:defRPr sz="4400">
          <a:solidFill>
            <a:schemeClr val="tx1"/>
          </a:solidFill>
          <a:latin typeface="Calibri" pitchFamily="34" charset="0"/>
          <a:ea typeface="宋体" charset="-122"/>
        </a:defRPr>
      </a:lvl3pPr>
      <a:lvl4pPr algn="ctr" rtl="0" fontAlgn="base">
        <a:spcBef>
          <a:spcPct val="0"/>
        </a:spcBef>
        <a:spcAft>
          <a:spcPct val="0"/>
        </a:spcAft>
        <a:defRPr sz="4400">
          <a:solidFill>
            <a:schemeClr val="tx1"/>
          </a:solidFill>
          <a:latin typeface="Calibri" pitchFamily="34" charset="0"/>
          <a:ea typeface="宋体" charset="-122"/>
        </a:defRPr>
      </a:lvl4pPr>
      <a:lvl5pPr algn="ctr" rtl="0" fontAlgn="base">
        <a:spcBef>
          <a:spcPct val="0"/>
        </a:spcBef>
        <a:spcAft>
          <a:spcPct val="0"/>
        </a:spcAft>
        <a:defRPr sz="4400">
          <a:solidFill>
            <a:schemeClr val="tx1"/>
          </a:solidFill>
          <a:latin typeface="Calibri" pitchFamily="34" charset="0"/>
          <a:ea typeface="宋体" charset="-122"/>
        </a:defRPr>
      </a:lvl5pPr>
      <a:lvl6pPr marL="457200" algn="ctr" rtl="0" fontAlgn="base">
        <a:spcBef>
          <a:spcPct val="0"/>
        </a:spcBef>
        <a:spcAft>
          <a:spcPct val="0"/>
        </a:spcAft>
        <a:defRPr sz="4400">
          <a:solidFill>
            <a:schemeClr val="tx1"/>
          </a:solidFill>
          <a:latin typeface="Calibri" pitchFamily="34" charset="0"/>
          <a:ea typeface="宋体" charset="-122"/>
        </a:defRPr>
      </a:lvl6pPr>
      <a:lvl7pPr marL="914400" algn="ctr" rtl="0" fontAlgn="base">
        <a:spcBef>
          <a:spcPct val="0"/>
        </a:spcBef>
        <a:spcAft>
          <a:spcPct val="0"/>
        </a:spcAft>
        <a:defRPr sz="4400">
          <a:solidFill>
            <a:schemeClr val="tx1"/>
          </a:solidFill>
          <a:latin typeface="Calibri" pitchFamily="34" charset="0"/>
          <a:ea typeface="宋体" charset="-122"/>
        </a:defRPr>
      </a:lvl7pPr>
      <a:lvl8pPr marL="1371600" algn="ctr" rtl="0" fontAlgn="base">
        <a:spcBef>
          <a:spcPct val="0"/>
        </a:spcBef>
        <a:spcAft>
          <a:spcPct val="0"/>
        </a:spcAft>
        <a:defRPr sz="4400">
          <a:solidFill>
            <a:schemeClr val="tx1"/>
          </a:solidFill>
          <a:latin typeface="Calibri" pitchFamily="34" charset="0"/>
          <a:ea typeface="宋体" charset="-122"/>
        </a:defRPr>
      </a:lvl8pPr>
      <a:lvl9pPr marL="1828800" algn="ctr" rtl="0" fontAlgn="base">
        <a:spcBef>
          <a:spcPct val="0"/>
        </a:spcBef>
        <a:spcAft>
          <a:spcPct val="0"/>
        </a:spcAft>
        <a:defRPr sz="4400">
          <a:solidFill>
            <a:schemeClr val="tx1"/>
          </a:solidFill>
          <a:latin typeface="Calibri" pitchFamily="34" charset="0"/>
          <a:ea typeface="宋体" charset="-122"/>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9.xml"/><Relationship Id="rId5" Type="http://schemas.openxmlformats.org/officeDocument/2006/relationships/image" Target="../media/image7.png"/><Relationship Id="rId4" Type="http://schemas.openxmlformats.org/officeDocument/2006/relationships/image" Target="../media/image6.jpe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8.tmp"/><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tmp"/></Relationships>
</file>

<file path=ppt/slides/_rels/slide4.xml.rels><?xml version="1.0" encoding="UTF-8" standalone="yes"?>
<Relationships xmlns="http://schemas.openxmlformats.org/package/2006/relationships"><Relationship Id="rId2" Type="http://schemas.openxmlformats.org/officeDocument/2006/relationships/image" Target="../media/image12.tmp"/><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13.png"/><Relationship Id="rId7" Type="http://schemas.openxmlformats.org/officeDocument/2006/relationships/image" Target="../media/image16.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5.jpeg"/><Relationship Id="rId5" Type="http://schemas.openxmlformats.org/officeDocument/2006/relationships/image" Target="../media/image11.png"/><Relationship Id="rId4" Type="http://schemas.openxmlformats.org/officeDocument/2006/relationships/image" Target="../media/image14.jpeg"/></Relationships>
</file>

<file path=ppt/slides/_rels/slide6.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tags" Target="../tags/tag3.xml"/><Relationship Id="rId7" Type="http://schemas.openxmlformats.org/officeDocument/2006/relationships/image" Target="../media/image17.tmp"/><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notesSlide" Target="../notesSlides/notesSlide5.xml"/><Relationship Id="rId11" Type="http://schemas.openxmlformats.org/officeDocument/2006/relationships/image" Target="../media/image7.png"/><Relationship Id="rId5" Type="http://schemas.openxmlformats.org/officeDocument/2006/relationships/slideLayout" Target="../slideLayouts/slideLayout2.xml"/><Relationship Id="rId10" Type="http://schemas.openxmlformats.org/officeDocument/2006/relationships/image" Target="../media/image20.jpg"/><Relationship Id="rId4" Type="http://schemas.openxmlformats.org/officeDocument/2006/relationships/tags" Target="../tags/tag4.xml"/><Relationship Id="rId9" Type="http://schemas.openxmlformats.org/officeDocument/2006/relationships/image" Target="../media/image19.png"/></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21.jpeg"/><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23.jpg"/></Relationships>
</file>

<file path=ppt/slides/_rels/slide9.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image" Target="../media/image32.png"/><Relationship Id="rId3" Type="http://schemas.openxmlformats.org/officeDocument/2006/relationships/image" Target="../media/image24.png"/><Relationship Id="rId7" Type="http://schemas.openxmlformats.org/officeDocument/2006/relationships/image" Target="../media/image18.png"/><Relationship Id="rId12" Type="http://schemas.openxmlformats.org/officeDocument/2006/relationships/image" Target="../media/image31.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27.jpeg"/><Relationship Id="rId11" Type="http://schemas.openxmlformats.org/officeDocument/2006/relationships/image" Target="../media/image30.jpeg"/><Relationship Id="rId5" Type="http://schemas.openxmlformats.org/officeDocument/2006/relationships/image" Target="../media/image26.png"/><Relationship Id="rId10" Type="http://schemas.openxmlformats.org/officeDocument/2006/relationships/image" Target="../media/image29.jpeg"/><Relationship Id="rId4" Type="http://schemas.openxmlformats.org/officeDocument/2006/relationships/image" Target="../media/image25.jpeg"/><Relationship Id="rId9" Type="http://schemas.openxmlformats.org/officeDocument/2006/relationships/image" Target="../media/image28.jpeg"/><Relationship Id="rId14" Type="http://schemas.openxmlformats.org/officeDocument/2006/relationships/image" Target="../media/image7.png"/></Relationships>
</file>

<file path=ppt/slides/_rels/slide10.xml.rels><?xml version="1.0" encoding="UTF-8" standalone="yes"?>
<Relationships xmlns="http://schemas.openxmlformats.org/package/2006/relationships"><Relationship Id="rId8" Type="http://schemas.openxmlformats.org/officeDocument/2006/relationships/image" Target="../media/image38.jpeg"/><Relationship Id="rId13" Type="http://schemas.openxmlformats.org/officeDocument/2006/relationships/image" Target="../media/image24.png"/><Relationship Id="rId3" Type="http://schemas.openxmlformats.org/officeDocument/2006/relationships/image" Target="../media/image33.jpeg"/><Relationship Id="rId7" Type="http://schemas.openxmlformats.org/officeDocument/2006/relationships/image" Target="../media/image37.jpeg"/><Relationship Id="rId12" Type="http://schemas.openxmlformats.org/officeDocument/2006/relationships/image" Target="../media/image25.jpeg"/><Relationship Id="rId2" Type="http://schemas.openxmlformats.org/officeDocument/2006/relationships/image" Target="../media/image17.tmp"/><Relationship Id="rId1" Type="http://schemas.openxmlformats.org/officeDocument/2006/relationships/slideLayout" Target="../slideLayouts/slideLayout2.xml"/><Relationship Id="rId6" Type="http://schemas.openxmlformats.org/officeDocument/2006/relationships/image" Target="../media/image36.jpg"/><Relationship Id="rId11" Type="http://schemas.openxmlformats.org/officeDocument/2006/relationships/image" Target="../media/image41.jpeg"/><Relationship Id="rId5" Type="http://schemas.openxmlformats.org/officeDocument/2006/relationships/image" Target="../media/image35.jpeg"/><Relationship Id="rId15" Type="http://schemas.openxmlformats.org/officeDocument/2006/relationships/image" Target="../media/image7.png"/><Relationship Id="rId10" Type="http://schemas.openxmlformats.org/officeDocument/2006/relationships/image" Target="../media/image40.jpg"/><Relationship Id="rId4" Type="http://schemas.openxmlformats.org/officeDocument/2006/relationships/image" Target="../media/image34.jpeg"/><Relationship Id="rId9" Type="http://schemas.openxmlformats.org/officeDocument/2006/relationships/image" Target="../media/image39.jpeg"/><Relationship Id="rId1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image" Target="../media/image42.tmp"/><Relationship Id="rId2" Type="http://schemas.openxmlformats.org/officeDocument/2006/relationships/image" Target="../media/image17.tmp"/><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3" Type="http://schemas.openxmlformats.org/officeDocument/2006/relationships/image" Target="../media/image23.jpg"/><Relationship Id="rId7" Type="http://schemas.openxmlformats.org/officeDocument/2006/relationships/image" Target="../media/image46.tmp"/><Relationship Id="rId2" Type="http://schemas.openxmlformats.org/officeDocument/2006/relationships/image" Target="../media/image21.jpeg"/><Relationship Id="rId1" Type="http://schemas.openxmlformats.org/officeDocument/2006/relationships/slideLayout" Target="../slideLayouts/slideLayout2.xml"/><Relationship Id="rId6" Type="http://schemas.openxmlformats.org/officeDocument/2006/relationships/image" Target="../media/image45.tmp"/><Relationship Id="rId5" Type="http://schemas.openxmlformats.org/officeDocument/2006/relationships/image" Target="../media/image44.jpg"/><Relationship Id="rId4" Type="http://schemas.openxmlformats.org/officeDocument/2006/relationships/image" Target="../media/image43.png"/></Relationships>
</file>

<file path=ppt/slides/_rels/slide13.xml.rels><?xml version="1.0" encoding="UTF-8" standalone="yes"?>
<Relationships xmlns="http://schemas.openxmlformats.org/package/2006/relationships"><Relationship Id="rId8" Type="http://schemas.openxmlformats.org/officeDocument/2006/relationships/image" Target="../media/image41.jpeg"/><Relationship Id="rId3" Type="http://schemas.openxmlformats.org/officeDocument/2006/relationships/image" Target="../media/image47.png"/><Relationship Id="rId7"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48.png"/><Relationship Id="rId5" Type="http://schemas.openxmlformats.org/officeDocument/2006/relationships/image" Target="../media/image40.jpg"/><Relationship Id="rId4" Type="http://schemas.openxmlformats.org/officeDocument/2006/relationships/image" Target="../media/image39.jpeg"/></Relationships>
</file>

<file path=ppt/slides/_rels/slide14.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image" Target="../media/image49.png"/><Relationship Id="rId7" Type="http://schemas.openxmlformats.org/officeDocument/2006/relationships/image" Target="../media/image53.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 Id="rId9" Type="http://schemas.openxmlformats.org/officeDocument/2006/relationships/image" Target="../media/image7.png"/></Relationships>
</file>

<file path=ppt/slides/_rels/slide15.xml.rels><?xml version="1.0" encoding="UTF-8" standalone="yes"?>
<Relationships xmlns="http://schemas.openxmlformats.org/package/2006/relationships"><Relationship Id="rId8" Type="http://schemas.openxmlformats.org/officeDocument/2006/relationships/image" Target="../media/image60.jpeg"/><Relationship Id="rId3" Type="http://schemas.openxmlformats.org/officeDocument/2006/relationships/image" Target="../media/image55.png"/><Relationship Id="rId7" Type="http://schemas.openxmlformats.org/officeDocument/2006/relationships/image" Target="../media/image59.png"/><Relationship Id="rId12"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58.png"/><Relationship Id="rId11" Type="http://schemas.openxmlformats.org/officeDocument/2006/relationships/image" Target="../media/image63.png"/><Relationship Id="rId5" Type="http://schemas.openxmlformats.org/officeDocument/2006/relationships/image" Target="../media/image57.png"/><Relationship Id="rId10" Type="http://schemas.openxmlformats.org/officeDocument/2006/relationships/image" Target="../media/image62.jpeg"/><Relationship Id="rId4" Type="http://schemas.openxmlformats.org/officeDocument/2006/relationships/image" Target="../media/image56.png"/><Relationship Id="rId9" Type="http://schemas.openxmlformats.org/officeDocument/2006/relationships/image" Target="../media/image61.png"/></Relationships>
</file>

<file path=ppt/slides/_rels/slide16.xml.rels><?xml version="1.0" encoding="UTF-8" standalone="yes"?>
<Relationships xmlns="http://schemas.openxmlformats.org/package/2006/relationships"><Relationship Id="rId8" Type="http://schemas.openxmlformats.org/officeDocument/2006/relationships/image" Target="../media/image70.jpg"/><Relationship Id="rId3" Type="http://schemas.openxmlformats.org/officeDocument/2006/relationships/image" Target="../media/image65.jpeg"/><Relationship Id="rId7" Type="http://schemas.openxmlformats.org/officeDocument/2006/relationships/image" Target="../media/image69.jpg"/><Relationship Id="rId2" Type="http://schemas.openxmlformats.org/officeDocument/2006/relationships/image" Target="../media/image64.jpeg"/><Relationship Id="rId1" Type="http://schemas.openxmlformats.org/officeDocument/2006/relationships/slideLayout" Target="../slideLayouts/slideLayout2.xml"/><Relationship Id="rId6" Type="http://schemas.openxmlformats.org/officeDocument/2006/relationships/image" Target="../media/image68.jpg"/><Relationship Id="rId5" Type="http://schemas.openxmlformats.org/officeDocument/2006/relationships/image" Target="../media/image67.jpg"/><Relationship Id="rId4" Type="http://schemas.openxmlformats.org/officeDocument/2006/relationships/image" Target="../media/image66.jpg"/><Relationship Id="rId9" Type="http://schemas.openxmlformats.org/officeDocument/2006/relationships/image" Target="../media/image7.png"/></Relationships>
</file>

<file path=ppt/slides/_rels/slide17.xml.rels><?xml version="1.0" encoding="UTF-8" standalone="yes"?>
<Relationships xmlns="http://schemas.openxmlformats.org/package/2006/relationships"><Relationship Id="rId8" Type="http://schemas.openxmlformats.org/officeDocument/2006/relationships/image" Target="../media/image76.png"/><Relationship Id="rId13" Type="http://schemas.openxmlformats.org/officeDocument/2006/relationships/image" Target="../media/image81.jpeg"/><Relationship Id="rId3" Type="http://schemas.openxmlformats.org/officeDocument/2006/relationships/image" Target="../media/image71.jpeg"/><Relationship Id="rId7" Type="http://schemas.openxmlformats.org/officeDocument/2006/relationships/image" Target="../media/image75.png"/><Relationship Id="rId12" Type="http://schemas.openxmlformats.org/officeDocument/2006/relationships/image" Target="../media/image80.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74.jpeg"/><Relationship Id="rId11" Type="http://schemas.openxmlformats.org/officeDocument/2006/relationships/image" Target="../media/image79.png"/><Relationship Id="rId5" Type="http://schemas.openxmlformats.org/officeDocument/2006/relationships/image" Target="../media/image73.jpeg"/><Relationship Id="rId10" Type="http://schemas.openxmlformats.org/officeDocument/2006/relationships/image" Target="../media/image78.png"/><Relationship Id="rId4" Type="http://schemas.openxmlformats.org/officeDocument/2006/relationships/image" Target="../media/image72.jpeg"/><Relationship Id="rId9" Type="http://schemas.openxmlformats.org/officeDocument/2006/relationships/image" Target="../media/image77.png"/><Relationship Id="rId14" Type="http://schemas.openxmlformats.org/officeDocument/2006/relationships/image" Target="../media/image7.png"/></Relationships>
</file>

<file path=ppt/slides/_rels/slide18.xml.rels><?xml version="1.0" encoding="UTF-8" standalone="yes"?>
<Relationships xmlns="http://schemas.openxmlformats.org/package/2006/relationships"><Relationship Id="rId8" Type="http://schemas.openxmlformats.org/officeDocument/2006/relationships/image" Target="../media/image87.jpeg"/><Relationship Id="rId3" Type="http://schemas.openxmlformats.org/officeDocument/2006/relationships/image" Target="../media/image82.png"/><Relationship Id="rId7" Type="http://schemas.openxmlformats.org/officeDocument/2006/relationships/image" Target="../media/image86.jpe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85.png"/><Relationship Id="rId5" Type="http://schemas.openxmlformats.org/officeDocument/2006/relationships/image" Target="../media/image84.png"/><Relationship Id="rId10" Type="http://schemas.openxmlformats.org/officeDocument/2006/relationships/image" Target="../media/image88.jpg"/><Relationship Id="rId4" Type="http://schemas.openxmlformats.org/officeDocument/2006/relationships/image" Target="../media/image83.png"/><Relationship Id="rId9" Type="http://schemas.openxmlformats.org/officeDocument/2006/relationships/image" Target="../media/image7.png"/></Relationships>
</file>

<file path=ppt/slides/_rels/slide1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89.tmp"/></Relationships>
</file>

<file path=ppt/slides/_rels/slide21.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chart" Target="../charts/chart4.xml"/></Relationships>
</file>

<file path=ppt/slides/_rels/slide22.xml.rels><?xml version="1.0" encoding="UTF-8" standalone="yes"?>
<Relationships xmlns="http://schemas.openxmlformats.org/package/2006/relationships"><Relationship Id="rId8" Type="http://schemas.openxmlformats.org/officeDocument/2006/relationships/image" Target="../media/image96.jpg"/><Relationship Id="rId3" Type="http://schemas.openxmlformats.org/officeDocument/2006/relationships/image" Target="../media/image91.png"/><Relationship Id="rId7" Type="http://schemas.openxmlformats.org/officeDocument/2006/relationships/image" Target="../media/image95.jpeg"/><Relationship Id="rId2" Type="http://schemas.openxmlformats.org/officeDocument/2006/relationships/image" Target="../media/image90.png"/><Relationship Id="rId1" Type="http://schemas.openxmlformats.org/officeDocument/2006/relationships/slideLayout" Target="../slideLayouts/slideLayout3.xml"/><Relationship Id="rId6" Type="http://schemas.openxmlformats.org/officeDocument/2006/relationships/image" Target="../media/image94.jpeg"/><Relationship Id="rId5" Type="http://schemas.openxmlformats.org/officeDocument/2006/relationships/image" Target="../media/image93.jpg"/><Relationship Id="rId10" Type="http://schemas.openxmlformats.org/officeDocument/2006/relationships/image" Target="../media/image7.png"/><Relationship Id="rId4" Type="http://schemas.openxmlformats.org/officeDocument/2006/relationships/image" Target="../media/image92.svg"/><Relationship Id="rId9" Type="http://schemas.openxmlformats.org/officeDocument/2006/relationships/image" Target="../media/image97.tmp"/></Relationships>
</file>

<file path=ppt/slides/_rels/slide2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3" descr="8d5d924e275b0c7f58feed1244176003"/>
          <p:cNvPicPr>
            <a:picLocks noChangeAspect="1"/>
          </p:cNvPicPr>
          <p:nvPr/>
        </p:nvPicPr>
        <p:blipFill rotWithShape="1">
          <a:blip r:embed="rId3"/>
          <a:srcRect t="28679" b="6192"/>
          <a:stretch/>
        </p:blipFill>
        <p:spPr>
          <a:xfrm>
            <a:off x="635" y="0"/>
            <a:ext cx="12191365" cy="2118283"/>
          </a:xfrm>
          <a:prstGeom prst="rect">
            <a:avLst/>
          </a:prstGeom>
        </p:spPr>
      </p:pic>
      <p:sp>
        <p:nvSpPr>
          <p:cNvPr id="6" name="标题 3"/>
          <p:cNvSpPr txBox="1">
            <a:spLocks/>
          </p:cNvSpPr>
          <p:nvPr/>
        </p:nvSpPr>
        <p:spPr>
          <a:xfrm>
            <a:off x="334537" y="2480570"/>
            <a:ext cx="11775687" cy="1326319"/>
          </a:xfrm>
          <a:prstGeom prst="rect">
            <a:avLst/>
          </a:prstGeom>
        </p:spPr>
        <p:txBody>
          <a:bodyPr vert="horz" lIns="68580" tIns="34290" rIns="68580" bIns="34290" rtlCol="0" anchor="ctr">
            <a:noAutofit/>
          </a:bodyPr>
          <a:lstStyle>
            <a:lvl1pPr algn="ctr" defTabSz="914354" rtl="0" eaLnBrk="1" latinLnBrk="0" hangingPunct="1">
              <a:lnSpc>
                <a:spcPct val="90000"/>
              </a:lnSpc>
              <a:spcBef>
                <a:spcPct val="0"/>
              </a:spcBef>
              <a:buNone/>
              <a:defRPr sz="4000" b="1" kern="1200">
                <a:solidFill>
                  <a:schemeClr val="accent1"/>
                </a:solidFill>
                <a:latin typeface="+mj-lt"/>
                <a:ea typeface="+mj-ea"/>
                <a:cs typeface="+mj-cs"/>
              </a:defRPr>
            </a:lvl1pPr>
          </a:lstStyle>
          <a:p>
            <a:r>
              <a:rPr lang="en-US" altLang="zh-CN" sz="4400" dirty="0"/>
              <a:t>CEPC vacuum chamber production line development</a:t>
            </a:r>
            <a:endParaRPr lang="en-US" altLang="zh-CN" sz="4400" dirty="0">
              <a:solidFill>
                <a:srgbClr val="C00000"/>
              </a:solidFill>
              <a:latin typeface="Times New Roman" panose="02020603050405020304" pitchFamily="18" charset="0"/>
              <a:cs typeface="Times New Roman" panose="02020603050405020304" pitchFamily="18" charset="0"/>
            </a:endParaRPr>
          </a:p>
        </p:txBody>
      </p:sp>
      <p:pic>
        <p:nvPicPr>
          <p:cNvPr id="11" name="图片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146363" y="5377048"/>
            <a:ext cx="3552825" cy="672912"/>
          </a:xfrm>
          <a:prstGeom prst="rect">
            <a:avLst/>
          </a:prstGeom>
        </p:spPr>
      </p:pic>
      <p:sp>
        <p:nvSpPr>
          <p:cNvPr id="12" name="Slide Number Placeholder 11"/>
          <p:cNvSpPr>
            <a:spLocks noGrp="1"/>
          </p:cNvSpPr>
          <p:nvPr>
            <p:ph type="sldNum" sz="quarter" idx="12"/>
          </p:nvPr>
        </p:nvSpPr>
        <p:spPr/>
        <p:txBody>
          <a:bodyPr/>
          <a:lstStyle/>
          <a:p>
            <a:fld id="{27F552FA-C358-4F70-9CE8-3E41459FCE36}" type="slidenum">
              <a:rPr lang="zh-CN" altLang="en-US" smtClean="0"/>
              <a:t>1</a:t>
            </a:fld>
            <a:endParaRPr lang="zh-CN" altLang="en-US" dirty="0"/>
          </a:p>
        </p:txBody>
      </p:sp>
      <p:sp>
        <p:nvSpPr>
          <p:cNvPr id="7" name="文本框 6">
            <a:extLst>
              <a:ext uri="{FF2B5EF4-FFF2-40B4-BE49-F238E27FC236}">
                <a16:creationId xmlns:a16="http://schemas.microsoft.com/office/drawing/2014/main" id="{F5809140-AF12-4588-94D6-32BC465FD015}"/>
              </a:ext>
            </a:extLst>
          </p:cNvPr>
          <p:cNvSpPr txBox="1"/>
          <p:nvPr/>
        </p:nvSpPr>
        <p:spPr>
          <a:xfrm>
            <a:off x="0" y="6506905"/>
            <a:ext cx="12192000" cy="307777"/>
          </a:xfrm>
          <a:prstGeom prst="rect">
            <a:avLst/>
          </a:prstGeom>
          <a:noFill/>
        </p:spPr>
        <p:txBody>
          <a:bodyPr wrap="square">
            <a:spAutoFit/>
          </a:bodyPr>
          <a:lstStyle/>
          <a:p>
            <a:pPr algn="ctr"/>
            <a:r>
              <a:rPr lang="en-US" altLang="zh-CN" sz="1400" dirty="0">
                <a:solidFill>
                  <a:schemeClr val="accent1"/>
                </a:solidFill>
                <a:latin typeface="Roboto" panose="02000000000000000000" pitchFamily="2" charset="0"/>
              </a:rPr>
              <a:t>CEPC day </a:t>
            </a:r>
            <a:r>
              <a:rPr lang="en-US" altLang="zh-CN" sz="1400" b="0" i="0" dirty="0">
                <a:solidFill>
                  <a:schemeClr val="accent1"/>
                </a:solidFill>
                <a:effectLst/>
                <a:latin typeface="Roboto Light" panose="020B0604020202020204" pitchFamily="2" charset="0"/>
              </a:rPr>
              <a:t>Sep </a:t>
            </a:r>
            <a:r>
              <a:rPr lang="en-US" altLang="zh-CN" sz="1400" dirty="0">
                <a:solidFill>
                  <a:schemeClr val="accent1"/>
                </a:solidFill>
                <a:latin typeface="Roboto Light" panose="020B0604020202020204" pitchFamily="2" charset="0"/>
              </a:rPr>
              <a:t>21</a:t>
            </a:r>
            <a:r>
              <a:rPr lang="en-US" altLang="zh-CN" sz="1400" b="0" i="0" dirty="0">
                <a:solidFill>
                  <a:schemeClr val="accent1"/>
                </a:solidFill>
                <a:effectLst/>
                <a:latin typeface="Roboto Light" panose="020B0604020202020204" pitchFamily="2" charset="0"/>
              </a:rPr>
              <a:t> 2026</a:t>
            </a:r>
          </a:p>
        </p:txBody>
      </p:sp>
      <p:sp>
        <p:nvSpPr>
          <p:cNvPr id="10" name="副标题 2">
            <a:extLst>
              <a:ext uri="{FF2B5EF4-FFF2-40B4-BE49-F238E27FC236}">
                <a16:creationId xmlns:a16="http://schemas.microsoft.com/office/drawing/2014/main" id="{DB63EE86-3AF8-46FB-B47F-35932E8219C5}"/>
              </a:ext>
            </a:extLst>
          </p:cNvPr>
          <p:cNvSpPr txBox="1">
            <a:spLocks/>
          </p:cNvSpPr>
          <p:nvPr/>
        </p:nvSpPr>
        <p:spPr>
          <a:xfrm>
            <a:off x="1828800" y="3897483"/>
            <a:ext cx="8534400" cy="1752600"/>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2400" kern="1200">
                <a:solidFill>
                  <a:schemeClr val="tx1"/>
                </a:solidFill>
                <a:latin typeface="+mn-lt"/>
                <a:ea typeface="+mn-ea"/>
                <a:cs typeface="+mn-cs"/>
              </a:defRPr>
            </a:lvl1pPr>
            <a:lvl2pPr marL="457200" indent="0" algn="ctr" defTabSz="914400" rtl="0" eaLnBrk="1" latinLnBrk="0" hangingPunct="1">
              <a:spcBef>
                <a:spcPct val="20000"/>
              </a:spcBef>
              <a:buFont typeface="Arial" pitchFamily="34" charset="0"/>
              <a:buNone/>
              <a:defRPr sz="2000" kern="1200">
                <a:solidFill>
                  <a:schemeClr val="tx1"/>
                </a:solidFill>
                <a:latin typeface="+mn-lt"/>
                <a:ea typeface="+mn-ea"/>
                <a:cs typeface="+mn-cs"/>
              </a:defRPr>
            </a:lvl2pPr>
            <a:lvl3pPr marL="914400" indent="0" algn="ctr" defTabSz="914400" rtl="0" eaLnBrk="1" latinLnBrk="0" hangingPunct="1">
              <a:spcBef>
                <a:spcPct val="20000"/>
              </a:spcBef>
              <a:buFont typeface="Arial" pitchFamily="34" charset="0"/>
              <a:buNone/>
              <a:defRPr sz="1800" kern="1200">
                <a:solidFill>
                  <a:schemeClr val="tx1"/>
                </a:solidFill>
                <a:latin typeface="+mn-lt"/>
                <a:ea typeface="+mn-ea"/>
                <a:cs typeface="+mn-cs"/>
              </a:defRPr>
            </a:lvl3pPr>
            <a:lvl4pPr marL="1371600" indent="0" algn="ctr" defTabSz="914400" rtl="0" eaLnBrk="1" latinLnBrk="0" hangingPunct="1">
              <a:spcBef>
                <a:spcPct val="20000"/>
              </a:spcBef>
              <a:buFont typeface="Arial" pitchFamily="34" charset="0"/>
              <a:buNone/>
              <a:defRPr sz="1600" kern="1200">
                <a:solidFill>
                  <a:schemeClr val="tx1"/>
                </a:solidFill>
                <a:latin typeface="+mn-lt"/>
                <a:ea typeface="+mn-ea"/>
                <a:cs typeface="+mn-cs"/>
              </a:defRPr>
            </a:lvl4pPr>
            <a:lvl5pPr marL="1828800" indent="0" algn="ctr" defTabSz="914400" rtl="0" eaLnBrk="1" latinLnBrk="0" hangingPunct="1">
              <a:spcBef>
                <a:spcPct val="20000"/>
              </a:spcBef>
              <a:buFont typeface="Arial" pitchFamily="34" charset="0"/>
              <a:buNone/>
              <a:defRPr sz="1600" kern="1200">
                <a:solidFill>
                  <a:schemeClr val="tx1"/>
                </a:solidFill>
                <a:latin typeface="+mn-lt"/>
                <a:ea typeface="+mn-ea"/>
                <a:cs typeface="+mn-cs"/>
              </a:defRPr>
            </a:lvl5pPr>
            <a:lvl6pPr marL="2286000" indent="0" algn="ctr" defTabSz="914400" rtl="0" eaLnBrk="1" latinLnBrk="0" hangingPunct="1">
              <a:spcBef>
                <a:spcPct val="20000"/>
              </a:spcBef>
              <a:buFont typeface="Arial" pitchFamily="34" charset="0"/>
              <a:buNone/>
              <a:defRPr sz="1600" kern="1200">
                <a:solidFill>
                  <a:schemeClr val="tx1"/>
                </a:solidFill>
                <a:latin typeface="+mn-lt"/>
                <a:ea typeface="+mn-ea"/>
                <a:cs typeface="+mn-cs"/>
              </a:defRPr>
            </a:lvl6pPr>
            <a:lvl7pPr marL="2743200" indent="0" algn="ctr" defTabSz="914400" rtl="0" eaLnBrk="1" latinLnBrk="0" hangingPunct="1">
              <a:spcBef>
                <a:spcPct val="20000"/>
              </a:spcBef>
              <a:buFont typeface="Arial" pitchFamily="34" charset="0"/>
              <a:buNone/>
              <a:defRPr sz="1600" kern="1200">
                <a:solidFill>
                  <a:schemeClr val="tx1"/>
                </a:solidFill>
                <a:latin typeface="+mn-lt"/>
                <a:ea typeface="+mn-ea"/>
                <a:cs typeface="+mn-cs"/>
              </a:defRPr>
            </a:lvl7pPr>
            <a:lvl8pPr marL="3200400" indent="0" algn="ctr" defTabSz="914400" rtl="0" eaLnBrk="1" latinLnBrk="0" hangingPunct="1">
              <a:spcBef>
                <a:spcPct val="20000"/>
              </a:spcBef>
              <a:buFont typeface="Arial" pitchFamily="34" charset="0"/>
              <a:buNone/>
              <a:defRPr sz="1600" kern="1200">
                <a:solidFill>
                  <a:schemeClr val="tx1"/>
                </a:solidFill>
                <a:latin typeface="+mn-lt"/>
                <a:ea typeface="+mn-ea"/>
                <a:cs typeface="+mn-cs"/>
              </a:defRPr>
            </a:lvl8pPr>
            <a:lvl9pPr marL="3657600" indent="0" algn="ctr" defTabSz="914400" rtl="0" eaLnBrk="1" latinLnBrk="0" hangingPunct="1">
              <a:spcBef>
                <a:spcPct val="20000"/>
              </a:spcBef>
              <a:buFont typeface="Arial" pitchFamily="34" charset="0"/>
              <a:buNone/>
              <a:defRPr sz="1600" kern="1200">
                <a:solidFill>
                  <a:schemeClr val="tx1"/>
                </a:solidFill>
                <a:latin typeface="+mn-lt"/>
                <a:ea typeface="+mn-ea"/>
                <a:cs typeface="+mn-cs"/>
              </a:defRPr>
            </a:lvl9pPr>
          </a:lstStyle>
          <a:p>
            <a:r>
              <a:rPr lang="en-US" altLang="zh-CN" dirty="0" err="1">
                <a:latin typeface="Arial" panose="020B0604020202020204" pitchFamily="34" charset="0"/>
                <a:ea typeface="Segoe UI Black" panose="020B0A02040204020203" pitchFamily="34" charset="0"/>
                <a:cs typeface="Arial" panose="020B0604020202020204" pitchFamily="34" charset="0"/>
              </a:rPr>
              <a:t>Yongsheng</a:t>
            </a:r>
            <a:r>
              <a:rPr lang="en-US" altLang="zh-CN" dirty="0">
                <a:latin typeface="Arial" panose="020B0604020202020204" pitchFamily="34" charset="0"/>
                <a:ea typeface="Segoe UI Black" panose="020B0A02040204020203" pitchFamily="34" charset="0"/>
                <a:cs typeface="Arial" panose="020B0604020202020204" pitchFamily="34" charset="0"/>
              </a:rPr>
              <a:t> Ma</a:t>
            </a:r>
          </a:p>
          <a:p>
            <a:r>
              <a:rPr lang="en-US" altLang="zh-CN" dirty="0">
                <a:latin typeface="Arial" panose="020B0604020202020204" pitchFamily="34" charset="0"/>
                <a:ea typeface="Segoe UI Black" panose="020B0A02040204020203" pitchFamily="34" charset="0"/>
                <a:cs typeface="Arial" panose="020B0604020202020204" pitchFamily="34" charset="0"/>
              </a:rPr>
              <a:t>On behalf of Vacuum group, IHEP,CAS </a:t>
            </a:r>
          </a:p>
          <a:p>
            <a:r>
              <a:rPr lang="en-US" altLang="zh-CN" dirty="0">
                <a:latin typeface="Arial" panose="020B0604020202020204" pitchFamily="34" charset="0"/>
                <a:ea typeface="Segoe UI Black" panose="020B0A02040204020203" pitchFamily="34" charset="0"/>
                <a:cs typeface="Arial" panose="020B0604020202020204" pitchFamily="34" charset="0"/>
              </a:rPr>
              <a:t>22</a:t>
            </a:r>
            <a:r>
              <a:rPr lang="en-US" altLang="zh-CN" baseline="30000" dirty="0">
                <a:latin typeface="Arial" panose="020B0604020202020204" pitchFamily="34" charset="0"/>
                <a:ea typeface="Segoe UI Black" panose="020B0A02040204020203" pitchFamily="34" charset="0"/>
                <a:cs typeface="Arial" panose="020B0604020202020204" pitchFamily="34" charset="0"/>
              </a:rPr>
              <a:t>th</a:t>
            </a:r>
            <a:r>
              <a:rPr lang="en-US" altLang="zh-CN" dirty="0">
                <a:latin typeface="Arial" panose="020B0604020202020204" pitchFamily="34" charset="0"/>
                <a:ea typeface="Segoe UI Black" panose="020B0A02040204020203" pitchFamily="34" charset="0"/>
                <a:cs typeface="Arial" panose="020B0604020202020204" pitchFamily="34" charset="0"/>
              </a:rPr>
              <a:t> Sep, 2026</a:t>
            </a:r>
            <a:endParaRPr lang="zh-CN" altLang="en-US" dirty="0">
              <a:latin typeface="Arial" panose="020B0604020202020204" pitchFamily="34" charset="0"/>
              <a:cs typeface="Arial" panose="020B0604020202020204" pitchFamily="34" charset="0"/>
            </a:endParaRPr>
          </a:p>
        </p:txBody>
      </p:sp>
      <p:pic>
        <p:nvPicPr>
          <p:cNvPr id="8" name="Picture 2" descr="C:\Users\Administrator\Desktop\11112.png">
            <a:extLst>
              <a:ext uri="{FF2B5EF4-FFF2-40B4-BE49-F238E27FC236}">
                <a16:creationId xmlns:a16="http://schemas.microsoft.com/office/drawing/2014/main" id="{F93110DC-6A43-4835-A0E3-C6E23CDA25AC}"/>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845209" y="145436"/>
            <a:ext cx="949382" cy="5595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3019942"/>
      </p:ext>
    </p:extLst>
  </p:cSld>
  <p:clrMapOvr>
    <a:masterClrMapping/>
  </p:clrMapOvr>
  <mc:AlternateContent xmlns:mc="http://schemas.openxmlformats.org/markup-compatibility/2006" xmlns:p14="http://schemas.microsoft.com/office/powerpoint/2010/main">
    <mc:Choice Requires="p14">
      <p:transition spd="slow" p14:dur="2000" advTm="8556"/>
    </mc:Choice>
    <mc:Fallback xmlns="">
      <p:transition spd="slow" advTm="8556"/>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ctrTitle"/>
          </p:nvPr>
        </p:nvSpPr>
        <p:spPr>
          <a:xfrm>
            <a:off x="2121448" y="67537"/>
            <a:ext cx="7916416" cy="1036506"/>
          </a:xfrm>
        </p:spPr>
        <p:txBody>
          <a:bodyPr/>
          <a:lstStyle/>
          <a:p>
            <a:pPr>
              <a:lnSpc>
                <a:spcPct val="150000"/>
              </a:lnSpc>
              <a:defRPr/>
            </a:pPr>
            <a:r>
              <a:rPr lang="en-US" altLang="zh-CN" sz="6000" kern="0" dirty="0">
                <a:latin typeface="Arial Black" panose="020B0A04020102020204" pitchFamily="34" charset="0"/>
              </a:rPr>
              <a:t>Content</a:t>
            </a:r>
            <a:endParaRPr lang="zh-CN" altLang="en-US" sz="6000" kern="0" dirty="0">
              <a:latin typeface="Arial Black" panose="020B0A04020102020204" pitchFamily="34" charset="0"/>
            </a:endParaRPr>
          </a:p>
        </p:txBody>
      </p:sp>
      <p:sp>
        <p:nvSpPr>
          <p:cNvPr id="7" name="内容占位符 2"/>
          <p:cNvSpPr txBox="1">
            <a:spLocks/>
          </p:cNvSpPr>
          <p:nvPr/>
        </p:nvSpPr>
        <p:spPr>
          <a:xfrm>
            <a:off x="461090" y="1590950"/>
            <a:ext cx="11730910" cy="474723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n-US" altLang="zh-CN" sz="2400" b="1" i="0" u="none" strike="noStrike" kern="1200" cap="none" spc="0" normalizeH="0" baseline="0" noProof="0" dirty="0">
                <a:ln>
                  <a:noFill/>
                </a:ln>
                <a:solidFill>
                  <a:srgbClr val="C00000"/>
                </a:solidFill>
                <a:effectLst/>
                <a:uLnTx/>
                <a:uFillTx/>
                <a:latin typeface="Arial" panose="020B0604020202020204" pitchFamily="34" charset="0"/>
                <a:ea typeface="微软雅黑" panose="020B0503020204020204" pitchFamily="34" charset="-122"/>
                <a:cs typeface="Arial" panose="020B0604020202020204" pitchFamily="34" charset="0"/>
              </a:rPr>
              <a:t>Structure of vacuum chamber for CEPC collider rings</a:t>
            </a:r>
          </a:p>
          <a:p>
            <a:pPr marL="228600" marR="0" lvl="0" indent="-228600" algn="l"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n-US" altLang="zh-CN" sz="2400" b="1" i="0" u="none" strike="noStrike" kern="1200" cap="none" spc="0" normalizeH="0" baseline="0" noProof="0" dirty="0">
                <a:ln>
                  <a:noFill/>
                </a:ln>
                <a:solidFill>
                  <a:srgbClr val="C00000"/>
                </a:solidFill>
                <a:effectLst/>
                <a:uLnTx/>
                <a:uFillTx/>
                <a:latin typeface="Arial" panose="020B0604020202020204" pitchFamily="34" charset="0"/>
                <a:ea typeface="微软雅黑" panose="020B0503020204020204" pitchFamily="34" charset="-122"/>
                <a:cs typeface="Arial" panose="020B0604020202020204" pitchFamily="34" charset="0"/>
              </a:rPr>
              <a:t>Preview of production line</a:t>
            </a:r>
          </a:p>
          <a:p>
            <a:pPr marL="228600" marR="0" lvl="0" indent="-228600" algn="l"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n-US" altLang="zh-CN" sz="2400" b="1" i="0" u="none" strike="noStrike" kern="1200" cap="none" spc="0" normalizeH="0" baseline="0" noProof="0" dirty="0">
                <a:ln>
                  <a:noFill/>
                </a:ln>
                <a:solidFill>
                  <a:srgbClr val="C00000"/>
                </a:solidFill>
                <a:effectLst/>
                <a:uLnTx/>
                <a:uFillTx/>
                <a:latin typeface="Arial" panose="020B0604020202020204" pitchFamily="34" charset="0"/>
                <a:ea typeface="微软雅黑" panose="020B0503020204020204" pitchFamily="34" charset="-122"/>
                <a:cs typeface="Arial" panose="020B0604020202020204" pitchFamily="34" charset="0"/>
              </a:rPr>
              <a:t>Procedure of NEG coating &amp; spraying of production line</a:t>
            </a:r>
          </a:p>
          <a:p>
            <a:pPr>
              <a:lnSpc>
                <a:spcPct val="120000"/>
              </a:lnSpc>
              <a:defRPr/>
            </a:pPr>
            <a:r>
              <a:rPr kumimoji="0" lang="en-US" altLang="zh-CN" sz="2400" b="1" i="0" u="none" strike="noStrike" kern="1200" cap="none" spc="0" normalizeH="0" baseline="0" noProof="0" dirty="0">
                <a:ln>
                  <a:noFill/>
                </a:ln>
                <a:solidFill>
                  <a:srgbClr val="C00000"/>
                </a:solidFill>
                <a:effectLst/>
                <a:uLnTx/>
                <a:uFillTx/>
                <a:latin typeface="Arial" panose="020B0604020202020204" pitchFamily="34" charset="0"/>
                <a:ea typeface="微软雅黑" panose="020B0503020204020204" pitchFamily="34" charset="-122"/>
                <a:cs typeface="Arial" panose="020B0604020202020204" pitchFamily="34" charset="0"/>
              </a:rPr>
              <a:t>Production line </a:t>
            </a:r>
            <a:r>
              <a:rPr lang="en-US" altLang="zh-CN" sz="2400" b="1" dirty="0">
                <a:solidFill>
                  <a:srgbClr val="C00000"/>
                </a:solidFill>
                <a:latin typeface="Arial" panose="020B0604020202020204" pitchFamily="34" charset="0"/>
                <a:ea typeface="微软雅黑" panose="020B0503020204020204" pitchFamily="34" charset="-122"/>
                <a:cs typeface="Arial" panose="020B0604020202020204" pitchFamily="34" charset="0"/>
              </a:rPr>
              <a:t>development </a:t>
            </a:r>
            <a:r>
              <a:rPr kumimoji="0" lang="en-US" altLang="zh-CN" sz="2400" b="1" i="0" u="none" strike="noStrike" kern="1200" cap="none" spc="0" normalizeH="0" baseline="0" noProof="0" dirty="0">
                <a:ln>
                  <a:noFill/>
                </a:ln>
                <a:solidFill>
                  <a:srgbClr val="C00000"/>
                </a:solidFill>
                <a:effectLst/>
                <a:uLnTx/>
                <a:uFillTx/>
                <a:latin typeface="Arial" panose="020B0604020202020204" pitchFamily="34" charset="0"/>
                <a:ea typeface="微软雅黑" panose="020B0503020204020204" pitchFamily="34" charset="-122"/>
                <a:cs typeface="Arial" panose="020B0604020202020204" pitchFamily="34" charset="0"/>
              </a:rPr>
              <a:t>of </a:t>
            </a:r>
            <a:r>
              <a:rPr lang="en-US" altLang="zh-CN" sz="2400" b="1" dirty="0">
                <a:solidFill>
                  <a:srgbClr val="C00000"/>
                </a:solidFill>
                <a:latin typeface="Arial" panose="020B0604020202020204" pitchFamily="34" charset="0"/>
                <a:ea typeface="微软雅黑" panose="020B0503020204020204" pitchFamily="34" charset="-122"/>
                <a:cs typeface="Arial" panose="020B0604020202020204" pitchFamily="34" charset="0"/>
              </a:rPr>
              <a:t>NEG coating</a:t>
            </a:r>
            <a:r>
              <a:rPr kumimoji="0" lang="en-US" altLang="zh-CN" sz="2400" b="1" i="0" u="none" strike="noStrike" kern="1200" cap="none" spc="0" normalizeH="0" baseline="0" noProof="0" dirty="0">
                <a:ln>
                  <a:noFill/>
                </a:ln>
                <a:solidFill>
                  <a:srgbClr val="C00000"/>
                </a:solidFill>
                <a:effectLst/>
                <a:uLnTx/>
                <a:uFillTx/>
                <a:latin typeface="Arial" panose="020B0604020202020204" pitchFamily="34" charset="0"/>
                <a:ea typeface="微软雅黑" panose="020B0503020204020204" pitchFamily="34" charset="-122"/>
                <a:cs typeface="Arial" panose="020B0604020202020204" pitchFamily="34" charset="0"/>
              </a:rPr>
              <a:t>/ Spraying for heating film</a:t>
            </a:r>
          </a:p>
          <a:p>
            <a:pPr>
              <a:lnSpc>
                <a:spcPct val="120000"/>
              </a:lnSpc>
              <a:defRPr/>
            </a:pPr>
            <a:r>
              <a:rPr kumimoji="0" lang="en-US" altLang="zh-CN" sz="2400" b="1" i="0" u="none" strike="noStrike" kern="1200" cap="none" spc="0" normalizeH="0" baseline="0" noProof="0" dirty="0">
                <a:ln>
                  <a:noFill/>
                </a:ln>
                <a:solidFill>
                  <a:srgbClr val="C00000"/>
                </a:solidFill>
                <a:effectLst/>
                <a:uLnTx/>
                <a:uFillTx/>
                <a:latin typeface="Arial" panose="020B0604020202020204" pitchFamily="34" charset="0"/>
                <a:ea typeface="微软雅黑" panose="020B0503020204020204" pitchFamily="34" charset="-122"/>
                <a:cs typeface="Arial" panose="020B0604020202020204" pitchFamily="34" charset="0"/>
              </a:rPr>
              <a:t> Prototype of Spraying heating-</a:t>
            </a:r>
            <a:r>
              <a:rPr kumimoji="0" lang="en-US" altLang="zh-CN" sz="2400" b="1" i="0" u="none" strike="noStrike" kern="1200" cap="none" spc="0" normalizeH="0" baseline="0" noProof="0" dirty="0" err="1">
                <a:ln>
                  <a:noFill/>
                </a:ln>
                <a:solidFill>
                  <a:srgbClr val="C00000"/>
                </a:solidFill>
                <a:effectLst/>
                <a:uLnTx/>
                <a:uFillTx/>
                <a:latin typeface="Arial" panose="020B0604020202020204" pitchFamily="34" charset="0"/>
                <a:ea typeface="微软雅黑" panose="020B0503020204020204" pitchFamily="34" charset="-122"/>
                <a:cs typeface="Arial" panose="020B0604020202020204" pitchFamily="34" charset="0"/>
              </a:rPr>
              <a:t>layser</a:t>
            </a:r>
            <a:r>
              <a:rPr kumimoji="0" lang="en-US" altLang="zh-CN" sz="2400" b="1" i="0" u="none" strike="noStrike" kern="1200" cap="none" spc="0" normalizeH="0" baseline="0" noProof="0" dirty="0">
                <a:ln>
                  <a:noFill/>
                </a:ln>
                <a:solidFill>
                  <a:srgbClr val="C00000"/>
                </a:solidFill>
                <a:effectLst/>
                <a:uLnTx/>
                <a:uFillTx/>
                <a:latin typeface="Arial" panose="020B0604020202020204" pitchFamily="34" charset="0"/>
                <a:ea typeface="微软雅黑" panose="020B0503020204020204" pitchFamily="34" charset="-122"/>
                <a:cs typeface="Arial" panose="020B0604020202020204" pitchFamily="34" charset="0"/>
              </a:rPr>
              <a:t> and testing results</a:t>
            </a:r>
          </a:p>
          <a:p>
            <a:pPr>
              <a:lnSpc>
                <a:spcPct val="120000"/>
              </a:lnSpc>
              <a:defRPr/>
            </a:pPr>
            <a:r>
              <a:rPr kumimoji="0" lang="en-US" altLang="zh-CN" sz="2400" b="1" i="0" u="none" strike="noStrike" kern="1200" cap="none" spc="0" normalizeH="0" baseline="0" noProof="0" dirty="0">
                <a:ln>
                  <a:noFill/>
                </a:ln>
                <a:solidFill>
                  <a:srgbClr val="C00000"/>
                </a:solidFill>
                <a:effectLst/>
                <a:uLnTx/>
                <a:uFillTx/>
                <a:latin typeface="Arial" panose="020B0604020202020204" pitchFamily="34" charset="0"/>
                <a:ea typeface="微软雅黑" panose="020B0503020204020204" pitchFamily="34" charset="-122"/>
                <a:cs typeface="Arial" panose="020B0604020202020204" pitchFamily="34" charset="0"/>
              </a:rPr>
              <a:t>Summary</a:t>
            </a:r>
            <a:endParaRPr kumimoji="0" lang="zh-CN" altLang="en-US" sz="2400" b="1" i="0" u="none" strike="noStrike" kern="1200" cap="none" spc="0" normalizeH="0" baseline="0" noProof="0" dirty="0">
              <a:ln>
                <a:noFill/>
              </a:ln>
              <a:solidFill>
                <a:srgbClr val="C00000"/>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4" name="灯片编号占位符 4">
            <a:extLst>
              <a:ext uri="{FF2B5EF4-FFF2-40B4-BE49-F238E27FC236}">
                <a16:creationId xmlns:a16="http://schemas.microsoft.com/office/drawing/2014/main" id="{9621FFDD-E739-4CAA-8D38-0E9C8D91E4D7}"/>
              </a:ext>
            </a:extLst>
          </p:cNvPr>
          <p:cNvSpPr>
            <a:spLocks noGrp="1"/>
          </p:cNvSpPr>
          <p:nvPr>
            <p:ph type="sldNum" sz="quarter" idx="12"/>
          </p:nvPr>
        </p:nvSpPr>
        <p:spPr>
          <a:xfrm>
            <a:off x="8737600" y="6356351"/>
            <a:ext cx="2844800" cy="365125"/>
          </a:xfrm>
        </p:spPr>
        <p:txBody>
          <a:bodyPr/>
          <a:lstStyle/>
          <a:p>
            <a:fld id="{F15E9139-A00B-4B2A-98A6-095DC08F1345}" type="slidenum">
              <a:rPr lang="zh-CN" altLang="en-US" smtClean="0"/>
              <a:pPr/>
              <a:t>2</a:t>
            </a:fld>
            <a:endParaRPr lang="zh-CN" altLang="en-US"/>
          </a:p>
        </p:txBody>
      </p:sp>
      <p:pic>
        <p:nvPicPr>
          <p:cNvPr id="5" name="Picture 2" descr="C:\Users\Administrator\Desktop\11112.png">
            <a:extLst>
              <a:ext uri="{FF2B5EF4-FFF2-40B4-BE49-F238E27FC236}">
                <a16:creationId xmlns:a16="http://schemas.microsoft.com/office/drawing/2014/main" id="{F1B783B0-5BA9-41E8-BA55-599AC410BC8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45209" y="145436"/>
            <a:ext cx="949382" cy="5595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77987476"/>
      </p:ext>
    </p:extLst>
  </p:cSld>
  <p:clrMapOvr>
    <a:masterClrMapping/>
  </p:clrMapOvr>
  <mc:AlternateContent xmlns:mc="http://schemas.openxmlformats.org/markup-compatibility/2006" xmlns:p14="http://schemas.microsoft.com/office/powerpoint/2010/main">
    <mc:Choice Requires="p14">
      <p:transition spd="slow" p14:dur="2000" advTm="57378"/>
    </mc:Choice>
    <mc:Fallback xmlns="">
      <p:transition spd="slow" advTm="57378"/>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803C539A-67A3-4228-B1B5-A86921881064}"/>
              </a:ext>
            </a:extLst>
          </p:cNvPr>
          <p:cNvGrpSpPr/>
          <p:nvPr/>
        </p:nvGrpSpPr>
        <p:grpSpPr>
          <a:xfrm>
            <a:off x="1253238" y="2417599"/>
            <a:ext cx="3391243" cy="1892859"/>
            <a:chOff x="1113632" y="1077531"/>
            <a:chExt cx="7655431" cy="4178700"/>
          </a:xfrm>
        </p:grpSpPr>
        <p:sp>
          <p:nvSpPr>
            <p:cNvPr id="36" name="矩形: 圆角 35">
              <a:extLst>
                <a:ext uri="{FF2B5EF4-FFF2-40B4-BE49-F238E27FC236}">
                  <a16:creationId xmlns:a16="http://schemas.microsoft.com/office/drawing/2014/main" id="{BF5C0F34-751A-437A-B286-9415E7543E8C}"/>
                </a:ext>
              </a:extLst>
            </p:cNvPr>
            <p:cNvSpPr/>
            <p:nvPr/>
          </p:nvSpPr>
          <p:spPr>
            <a:xfrm>
              <a:off x="1113632" y="2884762"/>
              <a:ext cx="995270" cy="625365"/>
            </a:xfrm>
            <a:prstGeom prst="roundRect">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white">
                    <a:lumMod val="50000"/>
                  </a:prstClr>
                </a:solidFill>
                <a:effectLst/>
                <a:uLnTx/>
                <a:uFillTx/>
                <a:latin typeface="Calibri"/>
                <a:ea typeface="宋体" panose="02010600030101010101" pitchFamily="2" charset="-122"/>
                <a:cs typeface="+mn-cs"/>
              </a:endParaRPr>
            </a:p>
          </p:txBody>
        </p:sp>
        <p:sp>
          <p:nvSpPr>
            <p:cNvPr id="4" name="椭圆 3">
              <a:extLst>
                <a:ext uri="{FF2B5EF4-FFF2-40B4-BE49-F238E27FC236}">
                  <a16:creationId xmlns:a16="http://schemas.microsoft.com/office/drawing/2014/main" id="{6BF58159-C7A0-4897-9E4A-2576310F7859}"/>
                </a:ext>
              </a:extLst>
            </p:cNvPr>
            <p:cNvSpPr/>
            <p:nvPr/>
          </p:nvSpPr>
          <p:spPr>
            <a:xfrm>
              <a:off x="1965961" y="1348147"/>
              <a:ext cx="3600000" cy="3600000"/>
            </a:xfrm>
            <a:prstGeom prst="ellipse">
              <a:avLst/>
            </a:prstGeom>
            <a:noFill/>
            <a:ln w="1143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sp>
          <p:nvSpPr>
            <p:cNvPr id="5" name="椭圆 4">
              <a:extLst>
                <a:ext uri="{FF2B5EF4-FFF2-40B4-BE49-F238E27FC236}">
                  <a16:creationId xmlns:a16="http://schemas.microsoft.com/office/drawing/2014/main" id="{C120DADE-B69F-4E1B-9E21-FC066FF52ACA}"/>
                </a:ext>
              </a:extLst>
            </p:cNvPr>
            <p:cNvSpPr/>
            <p:nvPr/>
          </p:nvSpPr>
          <p:spPr>
            <a:xfrm>
              <a:off x="2146859" y="1531333"/>
              <a:ext cx="3240000" cy="3240000"/>
            </a:xfrm>
            <a:prstGeom prst="ellipse">
              <a:avLst/>
            </a:prstGeom>
            <a:noFill/>
            <a:ln w="76200">
              <a:solidFill>
                <a:schemeClr val="bg1">
                  <a:lumMod val="65000"/>
                </a:schemeClr>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sp>
          <p:nvSpPr>
            <p:cNvPr id="12" name="文本框 11">
              <a:extLst>
                <a:ext uri="{FF2B5EF4-FFF2-40B4-BE49-F238E27FC236}">
                  <a16:creationId xmlns:a16="http://schemas.microsoft.com/office/drawing/2014/main" id="{00191DB4-A12C-414E-BCD5-4BB508C3B4C1}"/>
                </a:ext>
              </a:extLst>
            </p:cNvPr>
            <p:cNvSpPr txBox="1"/>
            <p:nvPr/>
          </p:nvSpPr>
          <p:spPr>
            <a:xfrm>
              <a:off x="6355538" y="2826122"/>
              <a:ext cx="2413525" cy="611507"/>
            </a:xfrm>
            <a:prstGeom prst="rect">
              <a:avLst/>
            </a:prstGeom>
            <a:solidFill>
              <a:schemeClr val="accent6">
                <a:lumMod val="75000"/>
              </a:schemeClr>
            </a:solidFill>
            <a:ln>
              <a:solidFill>
                <a:schemeClr val="accent2">
                  <a:lumMod val="75000"/>
                </a:schemeClr>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200" b="1" i="0" u="none" strike="noStrike" kern="1200" cap="none" spc="0" normalizeH="0" baseline="0" noProof="0" dirty="0">
                  <a:ln>
                    <a:noFill/>
                  </a:ln>
                  <a:solidFill>
                    <a:prstClr val="black"/>
                  </a:solidFill>
                  <a:effectLst/>
                  <a:uLnTx/>
                  <a:uFillTx/>
                  <a:latin typeface="Calibri"/>
                  <a:ea typeface="宋体" panose="02010600030101010101" pitchFamily="2" charset="-122"/>
                  <a:cs typeface="+mn-cs"/>
                </a:rPr>
                <a:t>Alloy copper</a:t>
              </a:r>
              <a:endParaRPr kumimoji="0" lang="zh-CN" altLang="en-US" sz="1200" b="1" i="0" u="none" strike="noStrike" kern="1200" cap="none" spc="0" normalizeH="0" baseline="0" noProof="0" dirty="0">
                <a:ln>
                  <a:noFill/>
                </a:ln>
                <a:solidFill>
                  <a:prstClr val="black"/>
                </a:solidFill>
                <a:effectLst/>
                <a:uLnTx/>
                <a:uFillTx/>
                <a:latin typeface="Calibri"/>
                <a:ea typeface="宋体" panose="02010600030101010101" pitchFamily="2" charset="-122"/>
                <a:cs typeface="+mn-cs"/>
              </a:endParaRPr>
            </a:p>
          </p:txBody>
        </p:sp>
        <p:sp>
          <p:nvSpPr>
            <p:cNvPr id="13" name="文本框 12">
              <a:extLst>
                <a:ext uri="{FF2B5EF4-FFF2-40B4-BE49-F238E27FC236}">
                  <a16:creationId xmlns:a16="http://schemas.microsoft.com/office/drawing/2014/main" id="{024C932A-2EF3-4287-8BBE-D05DF9DA6CC4}"/>
                </a:ext>
              </a:extLst>
            </p:cNvPr>
            <p:cNvSpPr txBox="1"/>
            <p:nvPr/>
          </p:nvSpPr>
          <p:spPr>
            <a:xfrm>
              <a:off x="6355538" y="3655888"/>
              <a:ext cx="2413525" cy="611507"/>
            </a:xfrm>
            <a:prstGeom prst="rect">
              <a:avLst/>
            </a:prstGeom>
            <a:solidFill>
              <a:schemeClr val="bg1">
                <a:lumMod val="50000"/>
              </a:schemeClr>
            </a:solidFill>
            <a:ln>
              <a:solidFill>
                <a:schemeClr val="bg1">
                  <a:lumMod val="65000"/>
                </a:schemeClr>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2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rPr>
                <a:t>NEG</a:t>
              </a:r>
              <a:r>
                <a:rPr kumimoji="0" lang="zh-CN" altLang="en-US" sz="12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rPr>
                <a:t> </a:t>
              </a:r>
              <a:r>
                <a:rPr kumimoji="0" lang="en-US" altLang="zh-CN" sz="12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rPr>
                <a:t>coating</a:t>
              </a:r>
              <a:endParaRPr kumimoji="0" lang="zh-CN" altLang="en-US" sz="12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sp>
          <p:nvSpPr>
            <p:cNvPr id="14" name="新月形 13">
              <a:extLst>
                <a:ext uri="{FF2B5EF4-FFF2-40B4-BE49-F238E27FC236}">
                  <a16:creationId xmlns:a16="http://schemas.microsoft.com/office/drawing/2014/main" id="{81AF7986-8B39-4D85-916C-2B400CEFB112}"/>
                </a:ext>
              </a:extLst>
            </p:cNvPr>
            <p:cNvSpPr/>
            <p:nvPr/>
          </p:nvSpPr>
          <p:spPr>
            <a:xfrm rot="5400000">
              <a:off x="3630653" y="540398"/>
              <a:ext cx="270616" cy="1344882"/>
            </a:xfrm>
            <a:prstGeom prst="moon">
              <a:avLst/>
            </a:prstGeom>
            <a:solidFill>
              <a:srgbClr val="FF0000"/>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新月形 14">
              <a:extLst>
                <a:ext uri="{FF2B5EF4-FFF2-40B4-BE49-F238E27FC236}">
                  <a16:creationId xmlns:a16="http://schemas.microsoft.com/office/drawing/2014/main" id="{4DA2E1AF-1649-4896-ADD3-247B8BEC077D}"/>
                </a:ext>
              </a:extLst>
            </p:cNvPr>
            <p:cNvSpPr/>
            <p:nvPr/>
          </p:nvSpPr>
          <p:spPr>
            <a:xfrm rot="12646252">
              <a:off x="5322653" y="3469907"/>
              <a:ext cx="270616" cy="1344882"/>
            </a:xfrm>
            <a:prstGeom prst="moon">
              <a:avLst/>
            </a:prstGeom>
            <a:solidFill>
              <a:srgbClr val="FF0000"/>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新月形 15">
              <a:extLst>
                <a:ext uri="{FF2B5EF4-FFF2-40B4-BE49-F238E27FC236}">
                  <a16:creationId xmlns:a16="http://schemas.microsoft.com/office/drawing/2014/main" id="{02FE3A2C-C9C3-4373-9A27-70051C4E6B66}"/>
                </a:ext>
              </a:extLst>
            </p:cNvPr>
            <p:cNvSpPr/>
            <p:nvPr/>
          </p:nvSpPr>
          <p:spPr>
            <a:xfrm rot="16200000">
              <a:off x="3635956" y="4448482"/>
              <a:ext cx="270616" cy="1344882"/>
            </a:xfrm>
            <a:prstGeom prst="moon">
              <a:avLst/>
            </a:prstGeom>
            <a:solidFill>
              <a:srgbClr val="FF0000"/>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新月形 16">
              <a:extLst>
                <a:ext uri="{FF2B5EF4-FFF2-40B4-BE49-F238E27FC236}">
                  <a16:creationId xmlns:a16="http://schemas.microsoft.com/office/drawing/2014/main" id="{573D8BDF-872D-4530-86A0-4F69EC8BFFE3}"/>
                </a:ext>
              </a:extLst>
            </p:cNvPr>
            <p:cNvSpPr/>
            <p:nvPr/>
          </p:nvSpPr>
          <p:spPr>
            <a:xfrm rot="1799451">
              <a:off x="1944404" y="1495321"/>
              <a:ext cx="270616" cy="1344882"/>
            </a:xfrm>
            <a:prstGeom prst="moon">
              <a:avLst/>
            </a:prstGeom>
            <a:solidFill>
              <a:srgbClr val="FF0000"/>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新月形 17">
              <a:extLst>
                <a:ext uri="{FF2B5EF4-FFF2-40B4-BE49-F238E27FC236}">
                  <a16:creationId xmlns:a16="http://schemas.microsoft.com/office/drawing/2014/main" id="{A48B66B9-9D5B-4AB3-8A8C-D77BAE83318D}"/>
                </a:ext>
              </a:extLst>
            </p:cNvPr>
            <p:cNvSpPr/>
            <p:nvPr/>
          </p:nvSpPr>
          <p:spPr>
            <a:xfrm rot="19529542">
              <a:off x="2010653" y="3572927"/>
              <a:ext cx="270616" cy="1344882"/>
            </a:xfrm>
            <a:prstGeom prst="moon">
              <a:avLst/>
            </a:prstGeom>
            <a:solidFill>
              <a:srgbClr val="FF0000"/>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9" name="新月形 18">
              <a:extLst>
                <a:ext uri="{FF2B5EF4-FFF2-40B4-BE49-F238E27FC236}">
                  <a16:creationId xmlns:a16="http://schemas.microsoft.com/office/drawing/2014/main" id="{0381D005-DA22-460F-B0EF-CB6D1786722D}"/>
                </a:ext>
              </a:extLst>
            </p:cNvPr>
            <p:cNvSpPr/>
            <p:nvPr/>
          </p:nvSpPr>
          <p:spPr>
            <a:xfrm rot="8796553">
              <a:off x="5265109" y="1393276"/>
              <a:ext cx="270616" cy="1344882"/>
            </a:xfrm>
            <a:prstGeom prst="moon">
              <a:avLst/>
            </a:prstGeom>
            <a:solidFill>
              <a:srgbClr val="FF0000"/>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20" name="文本框 19">
              <a:extLst>
                <a:ext uri="{FF2B5EF4-FFF2-40B4-BE49-F238E27FC236}">
                  <a16:creationId xmlns:a16="http://schemas.microsoft.com/office/drawing/2014/main" id="{75BDE151-EAE4-46A4-A6D0-A4E8D7716DBD}"/>
                </a:ext>
              </a:extLst>
            </p:cNvPr>
            <p:cNvSpPr txBox="1"/>
            <p:nvPr/>
          </p:nvSpPr>
          <p:spPr>
            <a:xfrm>
              <a:off x="6355538" y="1978076"/>
              <a:ext cx="2413525" cy="611507"/>
            </a:xfrm>
            <a:prstGeom prst="rect">
              <a:avLst/>
            </a:prstGeom>
            <a:solidFill>
              <a:srgbClr val="FF0000"/>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200" b="1" i="0" u="none" strike="noStrike" kern="1200" cap="none" spc="0" normalizeH="0" baseline="0" noProof="0" dirty="0">
                  <a:ln>
                    <a:noFill/>
                  </a:ln>
                  <a:solidFill>
                    <a:prstClr val="black"/>
                  </a:solidFill>
                  <a:effectLst/>
                  <a:uLnTx/>
                  <a:uFillTx/>
                  <a:latin typeface="Calibri"/>
                  <a:ea typeface="宋体" panose="02010600030101010101" pitchFamily="2" charset="-122"/>
                  <a:cs typeface="+mn-cs"/>
                </a:rPr>
                <a:t>Heating layer</a:t>
              </a:r>
              <a:endParaRPr kumimoji="0" lang="zh-CN" altLang="en-US" sz="1200" b="1" i="0" u="none" strike="noStrike" kern="1200" cap="none" spc="0" normalizeH="0" baseline="0" noProof="0" dirty="0">
                <a:ln>
                  <a:noFill/>
                </a:ln>
                <a:solidFill>
                  <a:prstClr val="black"/>
                </a:solidFill>
                <a:effectLst/>
                <a:uLnTx/>
                <a:uFillTx/>
                <a:latin typeface="Calibri"/>
                <a:ea typeface="宋体" panose="02010600030101010101" pitchFamily="2" charset="-122"/>
                <a:cs typeface="+mn-cs"/>
              </a:endParaRPr>
            </a:p>
          </p:txBody>
        </p:sp>
        <p:cxnSp>
          <p:nvCxnSpPr>
            <p:cNvPr id="21" name="直接箭头连接符 20">
              <a:extLst>
                <a:ext uri="{FF2B5EF4-FFF2-40B4-BE49-F238E27FC236}">
                  <a16:creationId xmlns:a16="http://schemas.microsoft.com/office/drawing/2014/main" id="{01EE746B-B952-4BB4-87CF-B6B1AF9B864C}"/>
                </a:ext>
              </a:extLst>
            </p:cNvPr>
            <p:cNvCxnSpPr>
              <a:cxnSpLocks/>
              <a:stCxn id="20" idx="1"/>
              <a:endCxn id="19" idx="1"/>
            </p:cNvCxnSpPr>
            <p:nvPr/>
          </p:nvCxnSpPr>
          <p:spPr>
            <a:xfrm flipH="1" flipV="1">
              <a:off x="5513390" y="1992896"/>
              <a:ext cx="842148" cy="290935"/>
            </a:xfrm>
            <a:prstGeom prst="straightConnector1">
              <a:avLst/>
            </a:prstGeom>
            <a:ln w="444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3" name="直接箭头连接符 22">
              <a:extLst>
                <a:ext uri="{FF2B5EF4-FFF2-40B4-BE49-F238E27FC236}">
                  <a16:creationId xmlns:a16="http://schemas.microsoft.com/office/drawing/2014/main" id="{8DFFB14F-3794-4532-9DA5-4605DFE469EE}"/>
                </a:ext>
              </a:extLst>
            </p:cNvPr>
            <p:cNvCxnSpPr>
              <a:cxnSpLocks/>
              <a:stCxn id="12" idx="1"/>
            </p:cNvCxnSpPr>
            <p:nvPr/>
          </p:nvCxnSpPr>
          <p:spPr>
            <a:xfrm flipH="1" flipV="1">
              <a:off x="5457964" y="2900763"/>
              <a:ext cx="897574" cy="231113"/>
            </a:xfrm>
            <a:prstGeom prst="straightConnector1">
              <a:avLst/>
            </a:prstGeom>
            <a:ln w="44450">
              <a:solidFill>
                <a:schemeClr val="accent6">
                  <a:lumMod val="75000"/>
                </a:schemeClr>
              </a:solidFill>
              <a:tailEnd type="triangle"/>
            </a:ln>
          </p:spPr>
          <p:style>
            <a:lnRef idx="1">
              <a:schemeClr val="accent2"/>
            </a:lnRef>
            <a:fillRef idx="0">
              <a:schemeClr val="accent2"/>
            </a:fillRef>
            <a:effectRef idx="0">
              <a:schemeClr val="accent2"/>
            </a:effectRef>
            <a:fontRef idx="minor">
              <a:schemeClr val="tx1"/>
            </a:fontRef>
          </p:style>
        </p:cxnSp>
        <p:cxnSp>
          <p:nvCxnSpPr>
            <p:cNvPr id="25" name="直接箭头连接符 24">
              <a:extLst>
                <a:ext uri="{FF2B5EF4-FFF2-40B4-BE49-F238E27FC236}">
                  <a16:creationId xmlns:a16="http://schemas.microsoft.com/office/drawing/2014/main" id="{7CBAEB88-70BE-4DF1-AF62-89BAF89AEB15}"/>
                </a:ext>
              </a:extLst>
            </p:cNvPr>
            <p:cNvCxnSpPr>
              <a:cxnSpLocks/>
              <a:stCxn id="13" idx="1"/>
            </p:cNvCxnSpPr>
            <p:nvPr/>
          </p:nvCxnSpPr>
          <p:spPr>
            <a:xfrm flipH="1" flipV="1">
              <a:off x="5294211" y="3318541"/>
              <a:ext cx="1061327" cy="643102"/>
            </a:xfrm>
            <a:prstGeom prst="straightConnector1">
              <a:avLst/>
            </a:prstGeom>
            <a:solidFill>
              <a:schemeClr val="bg1">
                <a:lumMod val="50000"/>
              </a:schemeClr>
            </a:solidFill>
            <a:ln w="44450">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4" name="椭圆 33">
              <a:extLst>
                <a:ext uri="{FF2B5EF4-FFF2-40B4-BE49-F238E27FC236}">
                  <a16:creationId xmlns:a16="http://schemas.microsoft.com/office/drawing/2014/main" id="{5006A3AA-C759-4265-AECE-4AD896063A32}"/>
                </a:ext>
              </a:extLst>
            </p:cNvPr>
            <p:cNvSpPr/>
            <p:nvPr/>
          </p:nvSpPr>
          <p:spPr>
            <a:xfrm>
              <a:off x="3603837" y="2997075"/>
              <a:ext cx="326572" cy="184666"/>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sp>
          <p:nvSpPr>
            <p:cNvPr id="37" name="椭圆 36">
              <a:extLst>
                <a:ext uri="{FF2B5EF4-FFF2-40B4-BE49-F238E27FC236}">
                  <a16:creationId xmlns:a16="http://schemas.microsoft.com/office/drawing/2014/main" id="{D97681E5-86B2-4753-BBB5-C68AF5559A19}"/>
                </a:ext>
              </a:extLst>
            </p:cNvPr>
            <p:cNvSpPr/>
            <p:nvPr/>
          </p:nvSpPr>
          <p:spPr>
            <a:xfrm>
              <a:off x="1231512" y="2945444"/>
              <a:ext cx="504000" cy="5040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sp>
        <p:nvSpPr>
          <p:cNvPr id="3" name="标题 2">
            <a:extLst>
              <a:ext uri="{FF2B5EF4-FFF2-40B4-BE49-F238E27FC236}">
                <a16:creationId xmlns:a16="http://schemas.microsoft.com/office/drawing/2014/main" id="{785A210E-5F94-4C3D-9861-046200A46460}"/>
              </a:ext>
            </a:extLst>
          </p:cNvPr>
          <p:cNvSpPr>
            <a:spLocks noGrp="1"/>
          </p:cNvSpPr>
          <p:nvPr>
            <p:ph type="title"/>
          </p:nvPr>
        </p:nvSpPr>
        <p:spPr/>
        <p:txBody>
          <a:bodyPr/>
          <a:lstStyle/>
          <a:p>
            <a:r>
              <a:rPr lang="en-US" altLang="zh-CN" dirty="0"/>
              <a:t>Structure of vacuum chamber for CEPC collider rings</a:t>
            </a:r>
            <a:endParaRPr lang="zh-CN" altLang="en-US" dirty="0"/>
          </a:p>
        </p:txBody>
      </p:sp>
      <p:pic>
        <p:nvPicPr>
          <p:cNvPr id="28" name="图片 27">
            <a:extLst>
              <a:ext uri="{FF2B5EF4-FFF2-40B4-BE49-F238E27FC236}">
                <a16:creationId xmlns:a16="http://schemas.microsoft.com/office/drawing/2014/main" id="{0A7E268F-B5D5-4A59-A6C7-7673B17BBAB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41945" y="4577921"/>
            <a:ext cx="2449338" cy="1671828"/>
          </a:xfrm>
          <a:prstGeom prst="rect">
            <a:avLst/>
          </a:prstGeom>
        </p:spPr>
      </p:pic>
      <p:grpSp>
        <p:nvGrpSpPr>
          <p:cNvPr id="30" name="组合 29">
            <a:extLst>
              <a:ext uri="{FF2B5EF4-FFF2-40B4-BE49-F238E27FC236}">
                <a16:creationId xmlns:a16="http://schemas.microsoft.com/office/drawing/2014/main" id="{C9524150-81B0-42CA-8999-FC9507661034}"/>
              </a:ext>
            </a:extLst>
          </p:cNvPr>
          <p:cNvGrpSpPr/>
          <p:nvPr/>
        </p:nvGrpSpPr>
        <p:grpSpPr>
          <a:xfrm>
            <a:off x="5582989" y="4502835"/>
            <a:ext cx="3100899" cy="1671828"/>
            <a:chOff x="5610567" y="4988749"/>
            <a:chExt cx="3100899" cy="1671828"/>
          </a:xfrm>
        </p:grpSpPr>
        <p:pic>
          <p:nvPicPr>
            <p:cNvPr id="31" name="图片 30">
              <a:extLst>
                <a:ext uri="{FF2B5EF4-FFF2-40B4-BE49-F238E27FC236}">
                  <a16:creationId xmlns:a16="http://schemas.microsoft.com/office/drawing/2014/main" id="{197A60D8-0C1E-4680-80ED-406F6454194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10567" y="4988749"/>
              <a:ext cx="3100899" cy="1671828"/>
            </a:xfrm>
            <a:prstGeom prst="rect">
              <a:avLst/>
            </a:prstGeom>
          </p:spPr>
        </p:pic>
        <p:cxnSp>
          <p:nvCxnSpPr>
            <p:cNvPr id="32" name="直接箭头连接符 31">
              <a:extLst>
                <a:ext uri="{FF2B5EF4-FFF2-40B4-BE49-F238E27FC236}">
                  <a16:creationId xmlns:a16="http://schemas.microsoft.com/office/drawing/2014/main" id="{86E69297-CDB4-4093-A42A-83E880F5153F}"/>
                </a:ext>
              </a:extLst>
            </p:cNvPr>
            <p:cNvCxnSpPr>
              <a:cxnSpLocks/>
            </p:cNvCxnSpPr>
            <p:nvPr/>
          </p:nvCxnSpPr>
          <p:spPr>
            <a:xfrm flipV="1">
              <a:off x="6927318" y="5234640"/>
              <a:ext cx="84420" cy="134537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grpSp>
        <p:nvGrpSpPr>
          <p:cNvPr id="33" name="组合 32">
            <a:extLst>
              <a:ext uri="{FF2B5EF4-FFF2-40B4-BE49-F238E27FC236}">
                <a16:creationId xmlns:a16="http://schemas.microsoft.com/office/drawing/2014/main" id="{E4F5994A-41FB-4E04-9EB2-BDA75C08BF2F}"/>
              </a:ext>
            </a:extLst>
          </p:cNvPr>
          <p:cNvGrpSpPr/>
          <p:nvPr/>
        </p:nvGrpSpPr>
        <p:grpSpPr>
          <a:xfrm>
            <a:off x="2163307" y="4514161"/>
            <a:ext cx="2431060" cy="2008267"/>
            <a:chOff x="4006232" y="4255377"/>
            <a:chExt cx="2431060" cy="2008267"/>
          </a:xfrm>
        </p:grpSpPr>
        <p:pic>
          <p:nvPicPr>
            <p:cNvPr id="35" name="Picture 9">
              <a:extLst>
                <a:ext uri="{FF2B5EF4-FFF2-40B4-BE49-F238E27FC236}">
                  <a16:creationId xmlns:a16="http://schemas.microsoft.com/office/drawing/2014/main" id="{C2568F8C-422F-4509-AAE6-CEC4F7430DE0}"/>
                </a:ext>
              </a:extLst>
            </p:cNvPr>
            <p:cNvPicPr>
              <a:picLocks noChangeAspect="1"/>
            </p:cNvPicPr>
            <p:nvPr/>
          </p:nvPicPr>
          <p:blipFill>
            <a:blip r:embed="rId5"/>
            <a:stretch>
              <a:fillRect/>
            </a:stretch>
          </p:blipFill>
          <p:spPr>
            <a:xfrm>
              <a:off x="4006232" y="4255377"/>
              <a:ext cx="2431060" cy="2008267"/>
            </a:xfrm>
            <a:prstGeom prst="rect">
              <a:avLst/>
            </a:prstGeom>
          </p:spPr>
        </p:pic>
        <p:cxnSp>
          <p:nvCxnSpPr>
            <p:cNvPr id="38" name="直接箭头连接符 37">
              <a:extLst>
                <a:ext uri="{FF2B5EF4-FFF2-40B4-BE49-F238E27FC236}">
                  <a16:creationId xmlns:a16="http://schemas.microsoft.com/office/drawing/2014/main" id="{A1AF3791-13D5-42C7-82F4-B0AA9E5617E9}"/>
                </a:ext>
              </a:extLst>
            </p:cNvPr>
            <p:cNvCxnSpPr/>
            <p:nvPr/>
          </p:nvCxnSpPr>
          <p:spPr>
            <a:xfrm flipV="1">
              <a:off x="4586514" y="4542971"/>
              <a:ext cx="609600" cy="1161143"/>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39" name="文本框 38">
              <a:extLst>
                <a:ext uri="{FF2B5EF4-FFF2-40B4-BE49-F238E27FC236}">
                  <a16:creationId xmlns:a16="http://schemas.microsoft.com/office/drawing/2014/main" id="{8ED699DA-F522-4A69-AD2A-74E10BD57AD3}"/>
                </a:ext>
              </a:extLst>
            </p:cNvPr>
            <p:cNvSpPr txBox="1"/>
            <p:nvPr/>
          </p:nvSpPr>
          <p:spPr>
            <a:xfrm>
              <a:off x="4565894" y="4702629"/>
              <a:ext cx="43677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prstClr val="black"/>
                  </a:solidFill>
                  <a:effectLst/>
                  <a:uLnTx/>
                  <a:uFillTx/>
                  <a:latin typeface="Calibri"/>
                  <a:ea typeface="宋体" panose="02010600030101010101" pitchFamily="2" charset="-122"/>
                  <a:cs typeface="+mn-cs"/>
                </a:rPr>
                <a:t>56</a:t>
              </a:r>
              <a:endParaRPr kumimoji="0" lang="zh-CN" altLang="en-US" sz="1800" b="0" i="0" u="none" strike="noStrike" kern="1200" cap="none" spc="0" normalizeH="0" baseline="0" noProof="0" dirty="0">
                <a:ln>
                  <a:noFill/>
                </a:ln>
                <a:solidFill>
                  <a:prstClr val="black"/>
                </a:solidFill>
                <a:effectLst/>
                <a:uLnTx/>
                <a:uFillTx/>
                <a:latin typeface="Calibri"/>
                <a:ea typeface="宋体" panose="02010600030101010101" pitchFamily="2" charset="-122"/>
                <a:cs typeface="+mn-cs"/>
              </a:endParaRPr>
            </a:p>
          </p:txBody>
        </p:sp>
      </p:grpSp>
      <p:sp>
        <p:nvSpPr>
          <p:cNvPr id="40" name="文本框 39">
            <a:extLst>
              <a:ext uri="{FF2B5EF4-FFF2-40B4-BE49-F238E27FC236}">
                <a16:creationId xmlns:a16="http://schemas.microsoft.com/office/drawing/2014/main" id="{3FDD97F9-681E-474A-83F4-102675BEDDA5}"/>
              </a:ext>
            </a:extLst>
          </p:cNvPr>
          <p:cNvSpPr txBox="1"/>
          <p:nvPr/>
        </p:nvSpPr>
        <p:spPr>
          <a:xfrm>
            <a:off x="5649727" y="6350001"/>
            <a:ext cx="5507476"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srgbClr val="4F81BD">
                    <a:lumMod val="75000"/>
                  </a:srgbClr>
                </a:solidFill>
                <a:effectLst/>
                <a:uLnTx/>
                <a:uFillTx/>
                <a:latin typeface="Calibri"/>
                <a:ea typeface="宋体" panose="02010600030101010101" pitchFamily="2" charset="-122"/>
                <a:cs typeface="+mn-cs"/>
              </a:rPr>
              <a:t>VC with photon absorber </a:t>
            </a:r>
            <a:r>
              <a:rPr lang="en-US" altLang="zh-CN" dirty="0">
                <a:solidFill>
                  <a:srgbClr val="4F81BD">
                    <a:lumMod val="75000"/>
                  </a:srgbClr>
                </a:solidFill>
                <a:latin typeface="Calibri"/>
                <a:ea typeface="宋体" panose="02010600030101010101" pitchFamily="2" charset="-122"/>
              </a:rPr>
              <a:t>(</a:t>
            </a:r>
            <a:r>
              <a:rPr kumimoji="0" lang="en-US" altLang="zh-CN" sz="1800" b="0" i="0" u="none" strike="noStrike" kern="1200" cap="none" spc="0" normalizeH="0" baseline="0" noProof="0" dirty="0">
                <a:ln>
                  <a:noFill/>
                </a:ln>
                <a:solidFill>
                  <a:srgbClr val="4F81BD">
                    <a:lumMod val="75000"/>
                  </a:srgbClr>
                </a:solidFill>
                <a:effectLst/>
                <a:uLnTx/>
                <a:uFillTx/>
                <a:latin typeface="Calibri"/>
                <a:ea typeface="宋体" panose="02010600030101010101" pitchFamily="2" charset="-122"/>
                <a:cs typeface="+mn-cs"/>
              </a:rPr>
              <a:t>FCC plan)</a:t>
            </a:r>
            <a:endParaRPr kumimoji="0" lang="zh-CN" altLang="en-US" sz="1800" b="0" i="0" u="none" strike="noStrike" kern="1200" cap="none" spc="0" normalizeH="0" baseline="0" noProof="0" dirty="0">
              <a:ln>
                <a:noFill/>
              </a:ln>
              <a:solidFill>
                <a:prstClr val="black"/>
              </a:solidFill>
              <a:effectLst/>
              <a:uLnTx/>
              <a:uFillTx/>
              <a:latin typeface="Calibri"/>
              <a:ea typeface="宋体" panose="02010600030101010101" pitchFamily="2" charset="-122"/>
              <a:cs typeface="+mn-cs"/>
            </a:endParaRPr>
          </a:p>
        </p:txBody>
      </p:sp>
      <p:pic>
        <p:nvPicPr>
          <p:cNvPr id="42" name="图片 41" descr="10.4.32.24 - 远程桌面连接">
            <a:extLst>
              <a:ext uri="{FF2B5EF4-FFF2-40B4-BE49-F238E27FC236}">
                <a16:creationId xmlns:a16="http://schemas.microsoft.com/office/drawing/2014/main" id="{AAF6BB6A-C86C-4F27-A87D-FCA580E73CFE}"/>
              </a:ext>
            </a:extLst>
          </p:cNvPr>
          <p:cNvPicPr/>
          <p:nvPr/>
        </p:nvPicPr>
        <p:blipFill rotWithShape="1">
          <a:blip r:embed="rId6" cstate="print">
            <a:extLst>
              <a:ext uri="{28A0092B-C50C-407E-A947-70E740481C1C}">
                <a14:useLocalDpi xmlns:a14="http://schemas.microsoft.com/office/drawing/2010/main" val="0"/>
              </a:ext>
            </a:extLst>
          </a:blip>
          <a:srcRect l="17960" t="17066" r="24770" b="9185"/>
          <a:stretch/>
        </p:blipFill>
        <p:spPr bwMode="auto">
          <a:xfrm>
            <a:off x="5725974" y="2511352"/>
            <a:ext cx="2559380" cy="1757070"/>
          </a:xfrm>
          <a:prstGeom prst="rect">
            <a:avLst/>
          </a:prstGeom>
          <a:ln>
            <a:noFill/>
          </a:ln>
          <a:extLst>
            <a:ext uri="{53640926-AAD7-44D8-BBD7-CCE9431645EC}">
              <a14:shadowObscured xmlns:a14="http://schemas.microsoft.com/office/drawing/2010/main"/>
            </a:ext>
          </a:extLst>
        </p:spPr>
      </p:pic>
      <p:cxnSp>
        <p:nvCxnSpPr>
          <p:cNvPr id="41" name="直接箭头连接符 40">
            <a:extLst>
              <a:ext uri="{FF2B5EF4-FFF2-40B4-BE49-F238E27FC236}">
                <a16:creationId xmlns:a16="http://schemas.microsoft.com/office/drawing/2014/main" id="{5230D151-1873-4F48-9E7C-5F7883084F5C}"/>
              </a:ext>
            </a:extLst>
          </p:cNvPr>
          <p:cNvCxnSpPr>
            <a:cxnSpLocks/>
          </p:cNvCxnSpPr>
          <p:nvPr/>
        </p:nvCxnSpPr>
        <p:spPr>
          <a:xfrm>
            <a:off x="4824600" y="2847283"/>
            <a:ext cx="1617975" cy="84275"/>
          </a:xfrm>
          <a:prstGeom prst="straightConnector1">
            <a:avLst/>
          </a:prstGeom>
          <a:ln w="4445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nvGrpSpPr>
          <p:cNvPr id="43" name="组合 42">
            <a:extLst>
              <a:ext uri="{FF2B5EF4-FFF2-40B4-BE49-F238E27FC236}">
                <a16:creationId xmlns:a16="http://schemas.microsoft.com/office/drawing/2014/main" id="{99FCA1FC-6B7B-4706-87C9-EF290B33718E}"/>
              </a:ext>
            </a:extLst>
          </p:cNvPr>
          <p:cNvGrpSpPr/>
          <p:nvPr/>
        </p:nvGrpSpPr>
        <p:grpSpPr>
          <a:xfrm>
            <a:off x="8541707" y="2102652"/>
            <a:ext cx="2955186" cy="2213836"/>
            <a:chOff x="3541086" y="2466204"/>
            <a:chExt cx="4475905" cy="3946036"/>
          </a:xfrm>
        </p:grpSpPr>
        <p:sp>
          <p:nvSpPr>
            <p:cNvPr id="44" name="立方体 43">
              <a:extLst>
                <a:ext uri="{FF2B5EF4-FFF2-40B4-BE49-F238E27FC236}">
                  <a16:creationId xmlns:a16="http://schemas.microsoft.com/office/drawing/2014/main" id="{60724CCF-DCFD-4909-8D24-D20353993D2C}"/>
                </a:ext>
              </a:extLst>
            </p:cNvPr>
            <p:cNvSpPr/>
            <p:nvPr/>
          </p:nvSpPr>
          <p:spPr>
            <a:xfrm>
              <a:off x="3597279" y="5609362"/>
              <a:ext cx="3467113" cy="775906"/>
            </a:xfrm>
            <a:prstGeom prst="cube">
              <a:avLst>
                <a:gd name="adj" fmla="val 66632"/>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000" b="0" i="0" u="none" strike="noStrike" kern="1200" cap="none" spc="0" normalizeH="0" baseline="0" noProof="0">
                <a:ln>
                  <a:noFill/>
                </a:ln>
                <a:solidFill>
                  <a:prstClr val="white"/>
                </a:solidFill>
                <a:effectLst/>
                <a:uLnTx/>
                <a:uFillTx/>
                <a:latin typeface="宋体" panose="02010600030101010101" pitchFamily="2" charset="-122"/>
                <a:ea typeface="宋体" panose="02010600030101010101" pitchFamily="2" charset="-122"/>
                <a:cs typeface="+mn-cs"/>
              </a:endParaRPr>
            </a:p>
          </p:txBody>
        </p:sp>
        <p:sp>
          <p:nvSpPr>
            <p:cNvPr id="45" name="立方体 44">
              <a:extLst>
                <a:ext uri="{FF2B5EF4-FFF2-40B4-BE49-F238E27FC236}">
                  <a16:creationId xmlns:a16="http://schemas.microsoft.com/office/drawing/2014/main" id="{56AC2983-C51E-4A93-A845-6A0A8C0E5981}"/>
                </a:ext>
              </a:extLst>
            </p:cNvPr>
            <p:cNvSpPr/>
            <p:nvPr/>
          </p:nvSpPr>
          <p:spPr>
            <a:xfrm>
              <a:off x="3610938" y="5260229"/>
              <a:ext cx="3467112" cy="600978"/>
            </a:xfrm>
            <a:prstGeom prst="cube">
              <a:avLst>
                <a:gd name="adj" fmla="val 93118"/>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000" b="0" i="0" u="none" strike="noStrike" kern="1200" cap="none" spc="0" normalizeH="0" baseline="0" noProof="0">
                <a:ln>
                  <a:noFill/>
                </a:ln>
                <a:solidFill>
                  <a:prstClr val="white"/>
                </a:solidFill>
                <a:effectLst/>
                <a:uLnTx/>
                <a:uFillTx/>
                <a:latin typeface="宋体" panose="02010600030101010101" pitchFamily="2" charset="-122"/>
                <a:ea typeface="宋体" panose="02010600030101010101" pitchFamily="2" charset="-122"/>
                <a:cs typeface="+mn-cs"/>
              </a:endParaRPr>
            </a:p>
          </p:txBody>
        </p:sp>
        <p:sp>
          <p:nvSpPr>
            <p:cNvPr id="46" name="立方体 45">
              <a:extLst>
                <a:ext uri="{FF2B5EF4-FFF2-40B4-BE49-F238E27FC236}">
                  <a16:creationId xmlns:a16="http://schemas.microsoft.com/office/drawing/2014/main" id="{DEF26CBF-9321-4D37-9EA2-FFC2AE0C4473}"/>
                </a:ext>
              </a:extLst>
            </p:cNvPr>
            <p:cNvSpPr/>
            <p:nvPr/>
          </p:nvSpPr>
          <p:spPr>
            <a:xfrm>
              <a:off x="3647729" y="3629337"/>
              <a:ext cx="3412593" cy="498572"/>
            </a:xfrm>
            <a:prstGeom prst="cube">
              <a:avLst>
                <a:gd name="adj" fmla="val 86565"/>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000" b="0" i="0" u="none" strike="noStrike" kern="1200" cap="none" spc="0" normalizeH="0" baseline="0" noProof="0" dirty="0">
                <a:ln>
                  <a:noFill/>
                </a:ln>
                <a:solidFill>
                  <a:prstClr val="white"/>
                </a:solidFill>
                <a:effectLst/>
                <a:uLnTx/>
                <a:uFillTx/>
                <a:latin typeface="宋体" panose="02010600030101010101" pitchFamily="2" charset="-122"/>
                <a:ea typeface="宋体" panose="02010600030101010101" pitchFamily="2" charset="-122"/>
                <a:cs typeface="+mn-cs"/>
              </a:endParaRPr>
            </a:p>
          </p:txBody>
        </p:sp>
        <p:sp>
          <p:nvSpPr>
            <p:cNvPr id="47" name="立方体 46">
              <a:extLst>
                <a:ext uri="{FF2B5EF4-FFF2-40B4-BE49-F238E27FC236}">
                  <a16:creationId xmlns:a16="http://schemas.microsoft.com/office/drawing/2014/main" id="{7C72EF5E-E256-479F-8B16-7ADB1A8A1482}"/>
                </a:ext>
              </a:extLst>
            </p:cNvPr>
            <p:cNvSpPr/>
            <p:nvPr/>
          </p:nvSpPr>
          <p:spPr>
            <a:xfrm>
              <a:off x="3642040" y="4771364"/>
              <a:ext cx="3412593" cy="511817"/>
            </a:xfrm>
            <a:prstGeom prst="cube">
              <a:avLst>
                <a:gd name="adj" fmla="val 93118"/>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000" b="0" i="0" u="none" strike="noStrike" kern="1200" cap="none" spc="0" normalizeH="0" baseline="0" noProof="0">
                <a:ln>
                  <a:noFill/>
                </a:ln>
                <a:solidFill>
                  <a:prstClr val="white"/>
                </a:solidFill>
                <a:effectLst/>
                <a:uLnTx/>
                <a:uFillTx/>
                <a:latin typeface="宋体" panose="02010600030101010101" pitchFamily="2" charset="-122"/>
                <a:ea typeface="宋体" panose="02010600030101010101" pitchFamily="2" charset="-122"/>
                <a:cs typeface="+mn-cs"/>
              </a:endParaRPr>
            </a:p>
          </p:txBody>
        </p:sp>
        <p:sp>
          <p:nvSpPr>
            <p:cNvPr id="48" name="立方体 47">
              <a:extLst>
                <a:ext uri="{FF2B5EF4-FFF2-40B4-BE49-F238E27FC236}">
                  <a16:creationId xmlns:a16="http://schemas.microsoft.com/office/drawing/2014/main" id="{0F4DA836-BB59-4967-9AED-B703EF325618}"/>
                </a:ext>
              </a:extLst>
            </p:cNvPr>
            <p:cNvSpPr/>
            <p:nvPr/>
          </p:nvSpPr>
          <p:spPr>
            <a:xfrm>
              <a:off x="3699350" y="2466204"/>
              <a:ext cx="3412593" cy="600977"/>
            </a:xfrm>
            <a:prstGeom prst="cube">
              <a:avLst>
                <a:gd name="adj" fmla="val 93118"/>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000" b="0" i="0" u="none" strike="noStrike" kern="1200" cap="none" spc="0" normalizeH="0" baseline="0" noProof="0">
                <a:ln>
                  <a:noFill/>
                </a:ln>
                <a:solidFill>
                  <a:prstClr val="white"/>
                </a:solidFill>
                <a:effectLst/>
                <a:uLnTx/>
                <a:uFillTx/>
                <a:latin typeface="宋体" panose="02010600030101010101" pitchFamily="2" charset="-122"/>
                <a:ea typeface="宋体" panose="02010600030101010101" pitchFamily="2" charset="-122"/>
                <a:cs typeface="+mn-cs"/>
              </a:endParaRPr>
            </a:p>
          </p:txBody>
        </p:sp>
        <p:sp>
          <p:nvSpPr>
            <p:cNvPr id="49" name="箭头: 下 48">
              <a:extLst>
                <a:ext uri="{FF2B5EF4-FFF2-40B4-BE49-F238E27FC236}">
                  <a16:creationId xmlns:a16="http://schemas.microsoft.com/office/drawing/2014/main" id="{06A26549-E2AA-4511-8F94-9B543CFCC6A8}"/>
                </a:ext>
              </a:extLst>
            </p:cNvPr>
            <p:cNvSpPr/>
            <p:nvPr/>
          </p:nvSpPr>
          <p:spPr>
            <a:xfrm rot="16200000">
              <a:off x="3601269" y="3667474"/>
              <a:ext cx="216025" cy="336391"/>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000" b="0" i="0" u="none" strike="noStrike" kern="1200" cap="none" spc="0" normalizeH="0" baseline="0" noProof="0">
                <a:ln>
                  <a:noFill/>
                </a:ln>
                <a:solidFill>
                  <a:prstClr val="white"/>
                </a:solidFill>
                <a:effectLst/>
                <a:uLnTx/>
                <a:uFillTx/>
                <a:latin typeface="宋体" panose="02010600030101010101" pitchFamily="2" charset="-122"/>
                <a:ea typeface="宋体" panose="02010600030101010101" pitchFamily="2" charset="-122"/>
                <a:cs typeface="+mn-cs"/>
              </a:endParaRPr>
            </a:p>
          </p:txBody>
        </p:sp>
        <p:sp>
          <p:nvSpPr>
            <p:cNvPr id="50" name="箭头: 下 49">
              <a:extLst>
                <a:ext uri="{FF2B5EF4-FFF2-40B4-BE49-F238E27FC236}">
                  <a16:creationId xmlns:a16="http://schemas.microsoft.com/office/drawing/2014/main" id="{8508BB4B-69D4-4A6C-852F-8DE948CDB528}"/>
                </a:ext>
              </a:extLst>
            </p:cNvPr>
            <p:cNvSpPr/>
            <p:nvPr/>
          </p:nvSpPr>
          <p:spPr>
            <a:xfrm rot="16200000">
              <a:off x="7003930" y="3681726"/>
              <a:ext cx="216025" cy="336391"/>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000" b="0" i="0" u="none" strike="noStrike" kern="1200" cap="none" spc="0" normalizeH="0" baseline="0" noProof="0">
                <a:ln>
                  <a:noFill/>
                </a:ln>
                <a:solidFill>
                  <a:prstClr val="white"/>
                </a:solidFill>
                <a:effectLst/>
                <a:uLnTx/>
                <a:uFillTx/>
                <a:latin typeface="宋体" panose="02010600030101010101" pitchFamily="2" charset="-122"/>
                <a:ea typeface="宋体" panose="02010600030101010101" pitchFamily="2" charset="-122"/>
                <a:cs typeface="+mn-cs"/>
              </a:endParaRPr>
            </a:p>
          </p:txBody>
        </p:sp>
        <p:sp>
          <p:nvSpPr>
            <p:cNvPr id="51" name="文本框 50">
              <a:extLst>
                <a:ext uri="{FF2B5EF4-FFF2-40B4-BE49-F238E27FC236}">
                  <a16:creationId xmlns:a16="http://schemas.microsoft.com/office/drawing/2014/main" id="{8DE81FD5-141B-4834-A790-5596CCA56141}"/>
                </a:ext>
              </a:extLst>
            </p:cNvPr>
            <p:cNvSpPr txBox="1"/>
            <p:nvPr/>
          </p:nvSpPr>
          <p:spPr>
            <a:xfrm>
              <a:off x="4719271" y="3681782"/>
              <a:ext cx="1691161" cy="37677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000" b="1" dirty="0">
                  <a:solidFill>
                    <a:prstClr val="white"/>
                  </a:solidFill>
                  <a:latin typeface="宋体" panose="02010600030101010101" pitchFamily="2" charset="-122"/>
                  <a:ea typeface="宋体" panose="02010600030101010101" pitchFamily="2" charset="-122"/>
                </a:rPr>
                <a:t>Conductivity layer</a:t>
              </a:r>
              <a:endParaRPr kumimoji="0" lang="zh-CN" altLang="en-US" sz="1000" b="1" i="0" u="none" strike="noStrike" kern="1200" cap="none" spc="0" normalizeH="0" baseline="0" noProof="0" dirty="0">
                <a:ln>
                  <a:noFill/>
                </a:ln>
                <a:solidFill>
                  <a:prstClr val="white"/>
                </a:solidFill>
                <a:effectLst/>
                <a:uLnTx/>
                <a:uFillTx/>
                <a:latin typeface="宋体" panose="02010600030101010101" pitchFamily="2" charset="-122"/>
                <a:ea typeface="宋体" panose="02010600030101010101" pitchFamily="2" charset="-122"/>
                <a:cs typeface="+mn-cs"/>
              </a:endParaRPr>
            </a:p>
          </p:txBody>
        </p:sp>
        <p:sp>
          <p:nvSpPr>
            <p:cNvPr id="52" name="文本框 51">
              <a:extLst>
                <a:ext uri="{FF2B5EF4-FFF2-40B4-BE49-F238E27FC236}">
                  <a16:creationId xmlns:a16="http://schemas.microsoft.com/office/drawing/2014/main" id="{B9AB0B91-749F-403D-9D4C-306800B51FC5}"/>
                </a:ext>
              </a:extLst>
            </p:cNvPr>
            <p:cNvSpPr txBox="1"/>
            <p:nvPr/>
          </p:nvSpPr>
          <p:spPr>
            <a:xfrm>
              <a:off x="4719271" y="2560063"/>
              <a:ext cx="1286189" cy="37677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0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Ceramic layer</a:t>
              </a:r>
              <a:endParaRPr kumimoji="0" lang="zh-CN" altLang="en-US" sz="10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endParaRPr>
            </a:p>
          </p:txBody>
        </p:sp>
        <p:sp>
          <p:nvSpPr>
            <p:cNvPr id="53" name="文本框 52">
              <a:extLst>
                <a:ext uri="{FF2B5EF4-FFF2-40B4-BE49-F238E27FC236}">
                  <a16:creationId xmlns:a16="http://schemas.microsoft.com/office/drawing/2014/main" id="{0B1D36C4-7163-4A3E-9478-1B8598C36BD8}"/>
                </a:ext>
              </a:extLst>
            </p:cNvPr>
            <p:cNvSpPr txBox="1"/>
            <p:nvPr/>
          </p:nvSpPr>
          <p:spPr>
            <a:xfrm>
              <a:off x="4789661" y="4811383"/>
              <a:ext cx="1286189" cy="37677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0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Ceramic layer</a:t>
              </a:r>
              <a:endParaRPr kumimoji="0" lang="zh-CN" altLang="en-US" sz="10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endParaRPr>
            </a:p>
          </p:txBody>
        </p:sp>
        <p:sp>
          <p:nvSpPr>
            <p:cNvPr id="54" name="文本框 53">
              <a:extLst>
                <a:ext uri="{FF2B5EF4-FFF2-40B4-BE49-F238E27FC236}">
                  <a16:creationId xmlns:a16="http://schemas.microsoft.com/office/drawing/2014/main" id="{C0935E2A-8A1C-470D-9BA2-D80353ECF796}"/>
                </a:ext>
              </a:extLst>
            </p:cNvPr>
            <p:cNvSpPr txBox="1"/>
            <p:nvPr/>
          </p:nvSpPr>
          <p:spPr>
            <a:xfrm>
              <a:off x="3949606" y="5401504"/>
              <a:ext cx="3328269" cy="37677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0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Cu/ceramic transition layer</a:t>
              </a:r>
              <a:endParaRPr kumimoji="0" lang="zh-CN" altLang="en-US" sz="10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endParaRPr>
            </a:p>
          </p:txBody>
        </p:sp>
        <p:sp>
          <p:nvSpPr>
            <p:cNvPr id="55" name="文本框 54">
              <a:extLst>
                <a:ext uri="{FF2B5EF4-FFF2-40B4-BE49-F238E27FC236}">
                  <a16:creationId xmlns:a16="http://schemas.microsoft.com/office/drawing/2014/main" id="{22F5172D-05BF-42A6-ACCC-3117528E1237}"/>
                </a:ext>
              </a:extLst>
            </p:cNvPr>
            <p:cNvSpPr txBox="1"/>
            <p:nvPr/>
          </p:nvSpPr>
          <p:spPr>
            <a:xfrm>
              <a:off x="4893197" y="6035461"/>
              <a:ext cx="1367184" cy="37677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000" b="1" dirty="0">
                  <a:solidFill>
                    <a:prstClr val="black"/>
                  </a:solidFill>
                  <a:latin typeface="宋体" panose="02010600030101010101" pitchFamily="2" charset="-122"/>
                  <a:ea typeface="宋体" panose="02010600030101010101" pitchFamily="2" charset="-122"/>
                </a:rPr>
                <a:t>Vacuum chamber</a:t>
              </a:r>
              <a:endParaRPr kumimoji="0" lang="zh-CN" altLang="en-US" sz="10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endParaRPr>
            </a:p>
          </p:txBody>
        </p:sp>
        <p:sp>
          <p:nvSpPr>
            <p:cNvPr id="56" name="文本框 55">
              <a:extLst>
                <a:ext uri="{FF2B5EF4-FFF2-40B4-BE49-F238E27FC236}">
                  <a16:creationId xmlns:a16="http://schemas.microsoft.com/office/drawing/2014/main" id="{88DC9C54-6F3B-4C91-87F0-0BB4FE6FE3C0}"/>
                </a:ext>
              </a:extLst>
            </p:cNvPr>
            <p:cNvSpPr txBox="1"/>
            <p:nvPr/>
          </p:nvSpPr>
          <p:spPr>
            <a:xfrm>
              <a:off x="7316457" y="3629336"/>
              <a:ext cx="700534" cy="37677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000" b="1" i="0" u="none" strike="noStrike" kern="1200" cap="none" spc="0" normalizeH="0" baseline="0" noProof="0" dirty="0">
                  <a:ln>
                    <a:noFill/>
                  </a:ln>
                  <a:solidFill>
                    <a:srgbClr val="FF0000"/>
                  </a:solidFill>
                  <a:effectLst/>
                  <a:uLnTx/>
                  <a:uFillTx/>
                  <a:latin typeface="宋体" panose="02010600030101010101" pitchFamily="2" charset="-122"/>
                  <a:ea typeface="宋体" panose="02010600030101010101" pitchFamily="2" charset="-122"/>
                  <a:cs typeface="+mn-cs"/>
                </a:rPr>
                <a:t>I</a:t>
              </a:r>
              <a:endParaRPr kumimoji="0" lang="zh-CN" altLang="en-US" sz="1000" b="1" i="0" u="none" strike="noStrike" kern="1200" cap="none" spc="0" normalizeH="0" baseline="0" noProof="0" dirty="0">
                <a:ln>
                  <a:noFill/>
                </a:ln>
                <a:solidFill>
                  <a:srgbClr val="FF0000"/>
                </a:solidFill>
                <a:effectLst/>
                <a:uLnTx/>
                <a:uFillTx/>
                <a:latin typeface="宋体" panose="02010600030101010101" pitchFamily="2" charset="-122"/>
                <a:ea typeface="宋体" panose="02010600030101010101" pitchFamily="2" charset="-122"/>
                <a:cs typeface="+mn-cs"/>
              </a:endParaRPr>
            </a:p>
          </p:txBody>
        </p:sp>
        <p:sp>
          <p:nvSpPr>
            <p:cNvPr id="57" name="箭头: 下 56">
              <a:extLst>
                <a:ext uri="{FF2B5EF4-FFF2-40B4-BE49-F238E27FC236}">
                  <a16:creationId xmlns:a16="http://schemas.microsoft.com/office/drawing/2014/main" id="{4EEE0774-3C42-439D-BF3E-47F8A0472972}"/>
                </a:ext>
              </a:extLst>
            </p:cNvPr>
            <p:cNvSpPr/>
            <p:nvPr/>
          </p:nvSpPr>
          <p:spPr>
            <a:xfrm>
              <a:off x="3922035" y="4193173"/>
              <a:ext cx="130148" cy="416806"/>
            </a:xfrm>
            <a:prstGeom prst="downArrow">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000" b="0" i="0" u="none" strike="noStrike" kern="1200" cap="none" spc="0" normalizeH="0" baseline="0" noProof="0">
                <a:ln>
                  <a:noFill/>
                </a:ln>
                <a:solidFill>
                  <a:prstClr val="white"/>
                </a:solidFill>
                <a:effectLst/>
                <a:uLnTx/>
                <a:uFillTx/>
                <a:latin typeface="宋体" panose="02010600030101010101" pitchFamily="2" charset="-122"/>
                <a:ea typeface="宋体" panose="02010600030101010101" pitchFamily="2" charset="-122"/>
                <a:cs typeface="+mn-cs"/>
              </a:endParaRPr>
            </a:p>
          </p:txBody>
        </p:sp>
        <p:sp>
          <p:nvSpPr>
            <p:cNvPr id="58" name="箭头: 下 57">
              <a:extLst>
                <a:ext uri="{FF2B5EF4-FFF2-40B4-BE49-F238E27FC236}">
                  <a16:creationId xmlns:a16="http://schemas.microsoft.com/office/drawing/2014/main" id="{F4C0210A-E17C-4F57-89AD-3F2649CFC8DE}"/>
                </a:ext>
              </a:extLst>
            </p:cNvPr>
            <p:cNvSpPr/>
            <p:nvPr/>
          </p:nvSpPr>
          <p:spPr>
            <a:xfrm>
              <a:off x="4100258" y="4192276"/>
              <a:ext cx="130148" cy="416806"/>
            </a:xfrm>
            <a:prstGeom prst="downArrow">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000" b="0" i="0" u="none" strike="noStrike" kern="1200" cap="none" spc="0" normalizeH="0" baseline="0" noProof="0">
                <a:ln>
                  <a:noFill/>
                </a:ln>
                <a:solidFill>
                  <a:prstClr val="white"/>
                </a:solidFill>
                <a:effectLst/>
                <a:uLnTx/>
                <a:uFillTx/>
                <a:latin typeface="宋体" panose="02010600030101010101" pitchFamily="2" charset="-122"/>
                <a:ea typeface="宋体" panose="02010600030101010101" pitchFamily="2" charset="-122"/>
                <a:cs typeface="+mn-cs"/>
              </a:endParaRPr>
            </a:p>
          </p:txBody>
        </p:sp>
        <p:sp>
          <p:nvSpPr>
            <p:cNvPr id="59" name="箭头: 下 58">
              <a:extLst>
                <a:ext uri="{FF2B5EF4-FFF2-40B4-BE49-F238E27FC236}">
                  <a16:creationId xmlns:a16="http://schemas.microsoft.com/office/drawing/2014/main" id="{0226837A-3CC8-49BD-81AA-5C6F7E6ACAEA}"/>
                </a:ext>
              </a:extLst>
            </p:cNvPr>
            <p:cNvSpPr/>
            <p:nvPr/>
          </p:nvSpPr>
          <p:spPr>
            <a:xfrm>
              <a:off x="4277893" y="4192276"/>
              <a:ext cx="130148" cy="416806"/>
            </a:xfrm>
            <a:prstGeom prst="downArrow">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000" b="0" i="0" u="none" strike="noStrike" kern="1200" cap="none" spc="0" normalizeH="0" baseline="0" noProof="0">
                <a:ln>
                  <a:noFill/>
                </a:ln>
                <a:solidFill>
                  <a:prstClr val="white"/>
                </a:solidFill>
                <a:effectLst/>
                <a:uLnTx/>
                <a:uFillTx/>
                <a:latin typeface="宋体" panose="02010600030101010101" pitchFamily="2" charset="-122"/>
                <a:ea typeface="宋体" panose="02010600030101010101" pitchFamily="2" charset="-122"/>
                <a:cs typeface="+mn-cs"/>
              </a:endParaRPr>
            </a:p>
          </p:txBody>
        </p:sp>
        <p:sp>
          <p:nvSpPr>
            <p:cNvPr id="60" name="箭头: 下 59">
              <a:extLst>
                <a:ext uri="{FF2B5EF4-FFF2-40B4-BE49-F238E27FC236}">
                  <a16:creationId xmlns:a16="http://schemas.microsoft.com/office/drawing/2014/main" id="{E2738890-C578-4746-9978-0FBD3842E8A7}"/>
                </a:ext>
              </a:extLst>
            </p:cNvPr>
            <p:cNvSpPr/>
            <p:nvPr/>
          </p:nvSpPr>
          <p:spPr>
            <a:xfrm flipH="1">
              <a:off x="4446462" y="4192276"/>
              <a:ext cx="130148" cy="416806"/>
            </a:xfrm>
            <a:prstGeom prst="downArrow">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000" b="0" i="0" u="none" strike="noStrike" kern="1200" cap="none" spc="0" normalizeH="0" baseline="0" noProof="0">
                <a:ln>
                  <a:noFill/>
                </a:ln>
                <a:solidFill>
                  <a:prstClr val="white"/>
                </a:solidFill>
                <a:effectLst/>
                <a:uLnTx/>
                <a:uFillTx/>
                <a:latin typeface="宋体" panose="02010600030101010101" pitchFamily="2" charset="-122"/>
                <a:ea typeface="宋体" panose="02010600030101010101" pitchFamily="2" charset="-122"/>
                <a:cs typeface="+mn-cs"/>
              </a:endParaRPr>
            </a:p>
          </p:txBody>
        </p:sp>
        <p:sp>
          <p:nvSpPr>
            <p:cNvPr id="61" name="箭头: 下 60">
              <a:extLst>
                <a:ext uri="{FF2B5EF4-FFF2-40B4-BE49-F238E27FC236}">
                  <a16:creationId xmlns:a16="http://schemas.microsoft.com/office/drawing/2014/main" id="{8F81CD76-F45D-4ACD-9F4E-7715CD96C7AB}"/>
                </a:ext>
              </a:extLst>
            </p:cNvPr>
            <p:cNvSpPr/>
            <p:nvPr/>
          </p:nvSpPr>
          <p:spPr>
            <a:xfrm flipH="1">
              <a:off x="4611160" y="4192276"/>
              <a:ext cx="130148" cy="416806"/>
            </a:xfrm>
            <a:prstGeom prst="downArrow">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000" b="0" i="0" u="none" strike="noStrike" kern="1200" cap="none" spc="0" normalizeH="0" baseline="0" noProof="0">
                <a:ln>
                  <a:noFill/>
                </a:ln>
                <a:solidFill>
                  <a:prstClr val="white"/>
                </a:solidFill>
                <a:effectLst/>
                <a:uLnTx/>
                <a:uFillTx/>
                <a:latin typeface="宋体" panose="02010600030101010101" pitchFamily="2" charset="-122"/>
                <a:ea typeface="宋体" panose="02010600030101010101" pitchFamily="2" charset="-122"/>
                <a:cs typeface="+mn-cs"/>
              </a:endParaRPr>
            </a:p>
          </p:txBody>
        </p:sp>
        <p:sp>
          <p:nvSpPr>
            <p:cNvPr id="62" name="箭头: 下 61">
              <a:extLst>
                <a:ext uri="{FF2B5EF4-FFF2-40B4-BE49-F238E27FC236}">
                  <a16:creationId xmlns:a16="http://schemas.microsoft.com/office/drawing/2014/main" id="{A3537503-1059-4DEA-8088-0E72BF000668}"/>
                </a:ext>
              </a:extLst>
            </p:cNvPr>
            <p:cNvSpPr/>
            <p:nvPr/>
          </p:nvSpPr>
          <p:spPr>
            <a:xfrm flipH="1">
              <a:off x="5844783" y="4190985"/>
              <a:ext cx="130148" cy="416806"/>
            </a:xfrm>
            <a:prstGeom prst="downArrow">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000" b="0" i="0" u="none" strike="noStrike" kern="1200" cap="none" spc="0" normalizeH="0" baseline="0" noProof="0">
                <a:ln>
                  <a:noFill/>
                </a:ln>
                <a:solidFill>
                  <a:prstClr val="white"/>
                </a:solidFill>
                <a:effectLst/>
                <a:uLnTx/>
                <a:uFillTx/>
                <a:latin typeface="宋体" panose="02010600030101010101" pitchFamily="2" charset="-122"/>
                <a:ea typeface="宋体" panose="02010600030101010101" pitchFamily="2" charset="-122"/>
                <a:cs typeface="+mn-cs"/>
              </a:endParaRPr>
            </a:p>
          </p:txBody>
        </p:sp>
        <p:sp>
          <p:nvSpPr>
            <p:cNvPr id="63" name="箭头: 下 62">
              <a:extLst>
                <a:ext uri="{FF2B5EF4-FFF2-40B4-BE49-F238E27FC236}">
                  <a16:creationId xmlns:a16="http://schemas.microsoft.com/office/drawing/2014/main" id="{975FF920-55C8-49E0-993B-7C3D221E1166}"/>
                </a:ext>
              </a:extLst>
            </p:cNvPr>
            <p:cNvSpPr/>
            <p:nvPr/>
          </p:nvSpPr>
          <p:spPr>
            <a:xfrm>
              <a:off x="3730276" y="4190985"/>
              <a:ext cx="130148" cy="416806"/>
            </a:xfrm>
            <a:prstGeom prst="downArrow">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000" b="0" i="0" u="none" strike="noStrike" kern="1200" cap="none" spc="0" normalizeH="0" baseline="0" noProof="0">
                <a:ln>
                  <a:noFill/>
                </a:ln>
                <a:solidFill>
                  <a:prstClr val="white"/>
                </a:solidFill>
                <a:effectLst/>
                <a:uLnTx/>
                <a:uFillTx/>
                <a:latin typeface="宋体" panose="02010600030101010101" pitchFamily="2" charset="-122"/>
                <a:ea typeface="宋体" panose="02010600030101010101" pitchFamily="2" charset="-122"/>
                <a:cs typeface="+mn-cs"/>
              </a:endParaRPr>
            </a:p>
          </p:txBody>
        </p:sp>
        <p:sp>
          <p:nvSpPr>
            <p:cNvPr id="64" name="箭头: 下 63">
              <a:extLst>
                <a:ext uri="{FF2B5EF4-FFF2-40B4-BE49-F238E27FC236}">
                  <a16:creationId xmlns:a16="http://schemas.microsoft.com/office/drawing/2014/main" id="{2A7D823E-1D10-420B-A313-0438D367C477}"/>
                </a:ext>
              </a:extLst>
            </p:cNvPr>
            <p:cNvSpPr/>
            <p:nvPr/>
          </p:nvSpPr>
          <p:spPr>
            <a:xfrm flipH="1">
              <a:off x="5693595" y="4193212"/>
              <a:ext cx="130148" cy="416806"/>
            </a:xfrm>
            <a:prstGeom prst="downArrow">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000" b="0" i="0" u="none" strike="noStrike" kern="1200" cap="none" spc="0" normalizeH="0" baseline="0" noProof="0">
                <a:ln>
                  <a:noFill/>
                </a:ln>
                <a:solidFill>
                  <a:prstClr val="white"/>
                </a:solidFill>
                <a:effectLst/>
                <a:uLnTx/>
                <a:uFillTx/>
                <a:latin typeface="宋体" panose="02010600030101010101" pitchFamily="2" charset="-122"/>
                <a:ea typeface="宋体" panose="02010600030101010101" pitchFamily="2" charset="-122"/>
                <a:cs typeface="+mn-cs"/>
              </a:endParaRPr>
            </a:p>
          </p:txBody>
        </p:sp>
        <p:sp>
          <p:nvSpPr>
            <p:cNvPr id="65" name="箭头: 下 64">
              <a:extLst>
                <a:ext uri="{FF2B5EF4-FFF2-40B4-BE49-F238E27FC236}">
                  <a16:creationId xmlns:a16="http://schemas.microsoft.com/office/drawing/2014/main" id="{F5B6CB3B-6964-4013-9A65-ED397BE95F67}"/>
                </a:ext>
              </a:extLst>
            </p:cNvPr>
            <p:cNvSpPr/>
            <p:nvPr/>
          </p:nvSpPr>
          <p:spPr>
            <a:xfrm flipH="1">
              <a:off x="6118139" y="4191162"/>
              <a:ext cx="130148" cy="416806"/>
            </a:xfrm>
            <a:prstGeom prst="downArrow">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000" b="0" i="0" u="none" strike="noStrike" kern="1200" cap="none" spc="0" normalizeH="0" baseline="0" noProof="0">
                <a:ln>
                  <a:noFill/>
                </a:ln>
                <a:solidFill>
                  <a:prstClr val="white"/>
                </a:solidFill>
                <a:effectLst/>
                <a:uLnTx/>
                <a:uFillTx/>
                <a:latin typeface="宋体" panose="02010600030101010101" pitchFamily="2" charset="-122"/>
                <a:ea typeface="宋体" panose="02010600030101010101" pitchFamily="2" charset="-122"/>
                <a:cs typeface="+mn-cs"/>
              </a:endParaRPr>
            </a:p>
          </p:txBody>
        </p:sp>
        <p:sp>
          <p:nvSpPr>
            <p:cNvPr id="66" name="箭头: 下 65">
              <a:extLst>
                <a:ext uri="{FF2B5EF4-FFF2-40B4-BE49-F238E27FC236}">
                  <a16:creationId xmlns:a16="http://schemas.microsoft.com/office/drawing/2014/main" id="{654E6E6D-FFF7-4894-A9A0-771A0C8D895E}"/>
                </a:ext>
              </a:extLst>
            </p:cNvPr>
            <p:cNvSpPr/>
            <p:nvPr/>
          </p:nvSpPr>
          <p:spPr>
            <a:xfrm flipH="1">
              <a:off x="5981461" y="4192276"/>
              <a:ext cx="130148" cy="416806"/>
            </a:xfrm>
            <a:prstGeom prst="downArrow">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000" b="0" i="0" u="none" strike="noStrike" kern="1200" cap="none" spc="0" normalizeH="0" baseline="0" noProof="0">
                <a:ln>
                  <a:noFill/>
                </a:ln>
                <a:solidFill>
                  <a:prstClr val="white"/>
                </a:solidFill>
                <a:effectLst/>
                <a:uLnTx/>
                <a:uFillTx/>
                <a:latin typeface="宋体" panose="02010600030101010101" pitchFamily="2" charset="-122"/>
                <a:ea typeface="宋体" panose="02010600030101010101" pitchFamily="2" charset="-122"/>
                <a:cs typeface="+mn-cs"/>
              </a:endParaRPr>
            </a:p>
          </p:txBody>
        </p:sp>
        <p:sp>
          <p:nvSpPr>
            <p:cNvPr id="67" name="箭头: 下 66">
              <a:extLst>
                <a:ext uri="{FF2B5EF4-FFF2-40B4-BE49-F238E27FC236}">
                  <a16:creationId xmlns:a16="http://schemas.microsoft.com/office/drawing/2014/main" id="{25A3A242-D087-40F3-B7DD-793C234F7A55}"/>
                </a:ext>
              </a:extLst>
            </p:cNvPr>
            <p:cNvSpPr/>
            <p:nvPr/>
          </p:nvSpPr>
          <p:spPr>
            <a:xfrm flipH="1">
              <a:off x="6417270" y="4185150"/>
              <a:ext cx="116638" cy="416806"/>
            </a:xfrm>
            <a:prstGeom prst="downArrow">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000" b="0" i="0" u="none" strike="noStrike" kern="1200" cap="none" spc="0" normalizeH="0" baseline="0" noProof="0">
                <a:ln>
                  <a:noFill/>
                </a:ln>
                <a:solidFill>
                  <a:prstClr val="white"/>
                </a:solidFill>
                <a:effectLst/>
                <a:uLnTx/>
                <a:uFillTx/>
                <a:latin typeface="宋体" panose="02010600030101010101" pitchFamily="2" charset="-122"/>
                <a:ea typeface="宋体" panose="02010600030101010101" pitchFamily="2" charset="-122"/>
                <a:cs typeface="+mn-cs"/>
              </a:endParaRPr>
            </a:p>
          </p:txBody>
        </p:sp>
        <p:sp>
          <p:nvSpPr>
            <p:cNvPr id="68" name="箭头: 下 67">
              <a:extLst>
                <a:ext uri="{FF2B5EF4-FFF2-40B4-BE49-F238E27FC236}">
                  <a16:creationId xmlns:a16="http://schemas.microsoft.com/office/drawing/2014/main" id="{4742248D-570E-4FDB-B196-CBB28FD82761}"/>
                </a:ext>
              </a:extLst>
            </p:cNvPr>
            <p:cNvSpPr/>
            <p:nvPr/>
          </p:nvSpPr>
          <p:spPr>
            <a:xfrm flipH="1">
              <a:off x="6263034" y="4185150"/>
              <a:ext cx="130148" cy="416806"/>
            </a:xfrm>
            <a:prstGeom prst="downArrow">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000" b="0" i="0" u="none" strike="noStrike" kern="1200" cap="none" spc="0" normalizeH="0" baseline="0" noProof="0">
                <a:ln>
                  <a:noFill/>
                </a:ln>
                <a:solidFill>
                  <a:prstClr val="white"/>
                </a:solidFill>
                <a:effectLst/>
                <a:uLnTx/>
                <a:uFillTx/>
                <a:latin typeface="宋体" panose="02010600030101010101" pitchFamily="2" charset="-122"/>
                <a:ea typeface="宋体" panose="02010600030101010101" pitchFamily="2" charset="-122"/>
                <a:cs typeface="+mn-cs"/>
              </a:endParaRPr>
            </a:p>
          </p:txBody>
        </p:sp>
        <p:sp>
          <p:nvSpPr>
            <p:cNvPr id="69" name="文本框 68">
              <a:extLst>
                <a:ext uri="{FF2B5EF4-FFF2-40B4-BE49-F238E27FC236}">
                  <a16:creationId xmlns:a16="http://schemas.microsoft.com/office/drawing/2014/main" id="{DD59D769-5461-4738-84A1-03DCC16D2F44}"/>
                </a:ext>
              </a:extLst>
            </p:cNvPr>
            <p:cNvSpPr txBox="1"/>
            <p:nvPr/>
          </p:nvSpPr>
          <p:spPr>
            <a:xfrm>
              <a:off x="4703769" y="4229838"/>
              <a:ext cx="1043206" cy="37677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000" b="1" i="1"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Conduction</a:t>
              </a:r>
              <a:endParaRPr kumimoji="0" lang="zh-CN" altLang="en-US" sz="1000" b="1" i="1"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endParaRPr>
            </a:p>
          </p:txBody>
        </p:sp>
        <p:cxnSp>
          <p:nvCxnSpPr>
            <p:cNvPr id="70" name="连接符: 曲线 69">
              <a:extLst>
                <a:ext uri="{FF2B5EF4-FFF2-40B4-BE49-F238E27FC236}">
                  <a16:creationId xmlns:a16="http://schemas.microsoft.com/office/drawing/2014/main" id="{AE98FD42-28D2-4E33-BC57-D5B4113BF5A4}"/>
                </a:ext>
              </a:extLst>
            </p:cNvPr>
            <p:cNvCxnSpPr>
              <a:cxnSpLocks/>
            </p:cNvCxnSpPr>
            <p:nvPr/>
          </p:nvCxnSpPr>
          <p:spPr>
            <a:xfrm rot="16200000" flipV="1">
              <a:off x="4150163" y="3506892"/>
              <a:ext cx="442740" cy="149863"/>
            </a:xfrm>
            <a:prstGeom prst="curvedConnector3">
              <a:avLst/>
            </a:prstGeom>
            <a:ln w="57150">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71" name="连接符: 曲线 70">
              <a:extLst>
                <a:ext uri="{FF2B5EF4-FFF2-40B4-BE49-F238E27FC236}">
                  <a16:creationId xmlns:a16="http://schemas.microsoft.com/office/drawing/2014/main" id="{4166A92E-64DD-4F64-980C-E76EAD68FD57}"/>
                </a:ext>
              </a:extLst>
            </p:cNvPr>
            <p:cNvCxnSpPr>
              <a:cxnSpLocks/>
            </p:cNvCxnSpPr>
            <p:nvPr/>
          </p:nvCxnSpPr>
          <p:spPr>
            <a:xfrm rot="16200000" flipV="1">
              <a:off x="3971374" y="3506891"/>
              <a:ext cx="442740" cy="149863"/>
            </a:xfrm>
            <a:prstGeom prst="curvedConnector3">
              <a:avLst/>
            </a:prstGeom>
            <a:ln w="57150">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72" name="连接符: 曲线 71">
              <a:extLst>
                <a:ext uri="{FF2B5EF4-FFF2-40B4-BE49-F238E27FC236}">
                  <a16:creationId xmlns:a16="http://schemas.microsoft.com/office/drawing/2014/main" id="{ECD4E079-0FBC-480A-AB3C-AF79ECDCFED4}"/>
                </a:ext>
              </a:extLst>
            </p:cNvPr>
            <p:cNvCxnSpPr>
              <a:cxnSpLocks/>
            </p:cNvCxnSpPr>
            <p:nvPr/>
          </p:nvCxnSpPr>
          <p:spPr>
            <a:xfrm rot="16200000" flipV="1">
              <a:off x="4369560" y="3497164"/>
              <a:ext cx="442740" cy="149863"/>
            </a:xfrm>
            <a:prstGeom prst="curvedConnector3">
              <a:avLst/>
            </a:prstGeom>
            <a:ln w="57150">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73" name="文本框 72">
              <a:extLst>
                <a:ext uri="{FF2B5EF4-FFF2-40B4-BE49-F238E27FC236}">
                  <a16:creationId xmlns:a16="http://schemas.microsoft.com/office/drawing/2014/main" id="{E8D7E3A9-E714-43D5-8C45-6548614B0819}"/>
                </a:ext>
              </a:extLst>
            </p:cNvPr>
            <p:cNvSpPr txBox="1"/>
            <p:nvPr/>
          </p:nvSpPr>
          <p:spPr>
            <a:xfrm>
              <a:off x="3782076" y="3075650"/>
              <a:ext cx="1043206" cy="37677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000" b="1" i="1"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Convection</a:t>
              </a:r>
              <a:endParaRPr kumimoji="0" lang="zh-CN" altLang="en-US" sz="1000" b="1" i="1"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endParaRPr>
            </a:p>
          </p:txBody>
        </p:sp>
        <p:sp>
          <p:nvSpPr>
            <p:cNvPr id="74" name="任意多边形: 形状 73">
              <a:extLst>
                <a:ext uri="{FF2B5EF4-FFF2-40B4-BE49-F238E27FC236}">
                  <a16:creationId xmlns:a16="http://schemas.microsoft.com/office/drawing/2014/main" id="{25441625-EDBB-40C3-9F2C-39ECCB890CA9}"/>
                </a:ext>
              </a:extLst>
            </p:cNvPr>
            <p:cNvSpPr/>
            <p:nvPr/>
          </p:nvSpPr>
          <p:spPr>
            <a:xfrm>
              <a:off x="6019519" y="3268596"/>
              <a:ext cx="479324" cy="590373"/>
            </a:xfrm>
            <a:custGeom>
              <a:avLst/>
              <a:gdLst>
                <a:gd name="connsiteX0" fmla="*/ 0 w 285750"/>
                <a:gd name="connsiteY0" fmla="*/ 403860 h 403860"/>
                <a:gd name="connsiteX1" fmla="*/ 15240 w 285750"/>
                <a:gd name="connsiteY1" fmla="*/ 384810 h 403860"/>
                <a:gd name="connsiteX2" fmla="*/ 38100 w 285750"/>
                <a:gd name="connsiteY2" fmla="*/ 361950 h 403860"/>
                <a:gd name="connsiteX3" fmla="*/ 57150 w 285750"/>
                <a:gd name="connsiteY3" fmla="*/ 327660 h 403860"/>
                <a:gd name="connsiteX4" fmla="*/ 72390 w 285750"/>
                <a:gd name="connsiteY4" fmla="*/ 289560 h 403860"/>
                <a:gd name="connsiteX5" fmla="*/ 57150 w 285750"/>
                <a:gd name="connsiteY5" fmla="*/ 240030 h 403860"/>
                <a:gd name="connsiteX6" fmla="*/ 49530 w 285750"/>
                <a:gd name="connsiteY6" fmla="*/ 228600 h 403860"/>
                <a:gd name="connsiteX7" fmla="*/ 34290 w 285750"/>
                <a:gd name="connsiteY7" fmla="*/ 220980 h 403860"/>
                <a:gd name="connsiteX8" fmla="*/ 19050 w 285750"/>
                <a:gd name="connsiteY8" fmla="*/ 247650 h 403860"/>
                <a:gd name="connsiteX9" fmla="*/ 45720 w 285750"/>
                <a:gd name="connsiteY9" fmla="*/ 312420 h 403860"/>
                <a:gd name="connsiteX10" fmla="*/ 64770 w 285750"/>
                <a:gd name="connsiteY10" fmla="*/ 316230 h 403860"/>
                <a:gd name="connsiteX11" fmla="*/ 83820 w 285750"/>
                <a:gd name="connsiteY11" fmla="*/ 308610 h 403860"/>
                <a:gd name="connsiteX12" fmla="*/ 114300 w 285750"/>
                <a:gd name="connsiteY12" fmla="*/ 274320 h 403860"/>
                <a:gd name="connsiteX13" fmla="*/ 91440 w 285750"/>
                <a:gd name="connsiteY13" fmla="*/ 175260 h 403860"/>
                <a:gd name="connsiteX14" fmla="*/ 76200 w 285750"/>
                <a:gd name="connsiteY14" fmla="*/ 171450 h 403860"/>
                <a:gd name="connsiteX15" fmla="*/ 64770 w 285750"/>
                <a:gd name="connsiteY15" fmla="*/ 190500 h 403860"/>
                <a:gd name="connsiteX16" fmla="*/ 83820 w 285750"/>
                <a:gd name="connsiteY16" fmla="*/ 228600 h 403860"/>
                <a:gd name="connsiteX17" fmla="*/ 102870 w 285750"/>
                <a:gd name="connsiteY17" fmla="*/ 240030 h 403860"/>
                <a:gd name="connsiteX18" fmla="*/ 152400 w 285750"/>
                <a:gd name="connsiteY18" fmla="*/ 224790 h 403860"/>
                <a:gd name="connsiteX19" fmla="*/ 167640 w 285750"/>
                <a:gd name="connsiteY19" fmla="*/ 201930 h 403860"/>
                <a:gd name="connsiteX20" fmla="*/ 182880 w 285750"/>
                <a:gd name="connsiteY20" fmla="*/ 186690 h 403860"/>
                <a:gd name="connsiteX21" fmla="*/ 179070 w 285750"/>
                <a:gd name="connsiteY21" fmla="*/ 156210 h 403860"/>
                <a:gd name="connsiteX22" fmla="*/ 160020 w 285750"/>
                <a:gd name="connsiteY22" fmla="*/ 137160 h 403860"/>
                <a:gd name="connsiteX23" fmla="*/ 148590 w 285750"/>
                <a:gd name="connsiteY23" fmla="*/ 121920 h 403860"/>
                <a:gd name="connsiteX24" fmla="*/ 118110 w 285750"/>
                <a:gd name="connsiteY24" fmla="*/ 125730 h 403860"/>
                <a:gd name="connsiteX25" fmla="*/ 114300 w 285750"/>
                <a:gd name="connsiteY25" fmla="*/ 140970 h 403860"/>
                <a:gd name="connsiteX26" fmla="*/ 140970 w 285750"/>
                <a:gd name="connsiteY26" fmla="*/ 186690 h 403860"/>
                <a:gd name="connsiteX27" fmla="*/ 171450 w 285750"/>
                <a:gd name="connsiteY27" fmla="*/ 171450 h 403860"/>
                <a:gd name="connsiteX28" fmla="*/ 182880 w 285750"/>
                <a:gd name="connsiteY28" fmla="*/ 152400 h 403860"/>
                <a:gd name="connsiteX29" fmla="*/ 194310 w 285750"/>
                <a:gd name="connsiteY29" fmla="*/ 137160 h 403860"/>
                <a:gd name="connsiteX30" fmla="*/ 201930 w 285750"/>
                <a:gd name="connsiteY30" fmla="*/ 118110 h 403860"/>
                <a:gd name="connsiteX31" fmla="*/ 209550 w 285750"/>
                <a:gd name="connsiteY31" fmla="*/ 102870 h 403860"/>
                <a:gd name="connsiteX32" fmla="*/ 213360 w 285750"/>
                <a:gd name="connsiteY32" fmla="*/ 87630 h 403860"/>
                <a:gd name="connsiteX33" fmla="*/ 240030 w 285750"/>
                <a:gd name="connsiteY33" fmla="*/ 60960 h 403860"/>
                <a:gd name="connsiteX34" fmla="*/ 247650 w 285750"/>
                <a:gd name="connsiteY34" fmla="*/ 49530 h 403860"/>
                <a:gd name="connsiteX35" fmla="*/ 259080 w 285750"/>
                <a:gd name="connsiteY35" fmla="*/ 38100 h 403860"/>
                <a:gd name="connsiteX36" fmla="*/ 266700 w 285750"/>
                <a:gd name="connsiteY36" fmla="*/ 19050 h 403860"/>
                <a:gd name="connsiteX37" fmla="*/ 285750 w 285750"/>
                <a:gd name="connsiteY37" fmla="*/ 0 h 403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285750" h="403860">
                  <a:moveTo>
                    <a:pt x="0" y="403860"/>
                  </a:moveTo>
                  <a:cubicBezTo>
                    <a:pt x="5080" y="397510"/>
                    <a:pt x="9770" y="390827"/>
                    <a:pt x="15240" y="384810"/>
                  </a:cubicBezTo>
                  <a:cubicBezTo>
                    <a:pt x="22489" y="376836"/>
                    <a:pt x="31201" y="370229"/>
                    <a:pt x="38100" y="361950"/>
                  </a:cubicBezTo>
                  <a:cubicBezTo>
                    <a:pt x="61500" y="333870"/>
                    <a:pt x="47843" y="348602"/>
                    <a:pt x="57150" y="327660"/>
                  </a:cubicBezTo>
                  <a:cubicBezTo>
                    <a:pt x="72889" y="292247"/>
                    <a:pt x="65305" y="317902"/>
                    <a:pt x="72390" y="289560"/>
                  </a:cubicBezTo>
                  <a:cubicBezTo>
                    <a:pt x="65947" y="260568"/>
                    <a:pt x="68838" y="260483"/>
                    <a:pt x="57150" y="240030"/>
                  </a:cubicBezTo>
                  <a:cubicBezTo>
                    <a:pt x="54878" y="236054"/>
                    <a:pt x="53048" y="231531"/>
                    <a:pt x="49530" y="228600"/>
                  </a:cubicBezTo>
                  <a:cubicBezTo>
                    <a:pt x="45167" y="224964"/>
                    <a:pt x="39370" y="223520"/>
                    <a:pt x="34290" y="220980"/>
                  </a:cubicBezTo>
                  <a:cubicBezTo>
                    <a:pt x="29210" y="229870"/>
                    <a:pt x="19618" y="237427"/>
                    <a:pt x="19050" y="247650"/>
                  </a:cubicBezTo>
                  <a:cubicBezTo>
                    <a:pt x="18336" y="260501"/>
                    <a:pt x="31652" y="301478"/>
                    <a:pt x="45720" y="312420"/>
                  </a:cubicBezTo>
                  <a:cubicBezTo>
                    <a:pt x="50832" y="316396"/>
                    <a:pt x="58420" y="314960"/>
                    <a:pt x="64770" y="316230"/>
                  </a:cubicBezTo>
                  <a:cubicBezTo>
                    <a:pt x="71120" y="313690"/>
                    <a:pt x="78217" y="312532"/>
                    <a:pt x="83820" y="308610"/>
                  </a:cubicBezTo>
                  <a:cubicBezTo>
                    <a:pt x="96210" y="299937"/>
                    <a:pt x="105367" y="286231"/>
                    <a:pt x="114300" y="274320"/>
                  </a:cubicBezTo>
                  <a:cubicBezTo>
                    <a:pt x="110191" y="227063"/>
                    <a:pt x="129257" y="194168"/>
                    <a:pt x="91440" y="175260"/>
                  </a:cubicBezTo>
                  <a:cubicBezTo>
                    <a:pt x="86756" y="172918"/>
                    <a:pt x="81280" y="172720"/>
                    <a:pt x="76200" y="171450"/>
                  </a:cubicBezTo>
                  <a:cubicBezTo>
                    <a:pt x="72390" y="177800"/>
                    <a:pt x="65440" y="183125"/>
                    <a:pt x="64770" y="190500"/>
                  </a:cubicBezTo>
                  <a:cubicBezTo>
                    <a:pt x="63840" y="200726"/>
                    <a:pt x="75917" y="221685"/>
                    <a:pt x="83820" y="228600"/>
                  </a:cubicBezTo>
                  <a:cubicBezTo>
                    <a:pt x="89393" y="233476"/>
                    <a:pt x="96520" y="236220"/>
                    <a:pt x="102870" y="240030"/>
                  </a:cubicBezTo>
                  <a:cubicBezTo>
                    <a:pt x="119380" y="234950"/>
                    <a:pt x="137511" y="233548"/>
                    <a:pt x="152400" y="224790"/>
                  </a:cubicBezTo>
                  <a:cubicBezTo>
                    <a:pt x="160294" y="220147"/>
                    <a:pt x="161919" y="209081"/>
                    <a:pt x="167640" y="201930"/>
                  </a:cubicBezTo>
                  <a:cubicBezTo>
                    <a:pt x="172128" y="196320"/>
                    <a:pt x="177800" y="191770"/>
                    <a:pt x="182880" y="186690"/>
                  </a:cubicBezTo>
                  <a:cubicBezTo>
                    <a:pt x="181610" y="176530"/>
                    <a:pt x="183361" y="165507"/>
                    <a:pt x="179070" y="156210"/>
                  </a:cubicBezTo>
                  <a:cubicBezTo>
                    <a:pt x="175307" y="148056"/>
                    <a:pt x="165986" y="143872"/>
                    <a:pt x="160020" y="137160"/>
                  </a:cubicBezTo>
                  <a:cubicBezTo>
                    <a:pt x="155801" y="132414"/>
                    <a:pt x="152400" y="127000"/>
                    <a:pt x="148590" y="121920"/>
                  </a:cubicBezTo>
                  <a:cubicBezTo>
                    <a:pt x="138430" y="123190"/>
                    <a:pt x="127061" y="120757"/>
                    <a:pt x="118110" y="125730"/>
                  </a:cubicBezTo>
                  <a:cubicBezTo>
                    <a:pt x="113533" y="128273"/>
                    <a:pt x="113439" y="135805"/>
                    <a:pt x="114300" y="140970"/>
                  </a:cubicBezTo>
                  <a:cubicBezTo>
                    <a:pt x="118951" y="168875"/>
                    <a:pt x="124216" y="169936"/>
                    <a:pt x="140970" y="186690"/>
                  </a:cubicBezTo>
                  <a:cubicBezTo>
                    <a:pt x="151130" y="181610"/>
                    <a:pt x="162658" y="178643"/>
                    <a:pt x="171450" y="171450"/>
                  </a:cubicBezTo>
                  <a:cubicBezTo>
                    <a:pt x="177181" y="166761"/>
                    <a:pt x="178772" y="158562"/>
                    <a:pt x="182880" y="152400"/>
                  </a:cubicBezTo>
                  <a:cubicBezTo>
                    <a:pt x="186402" y="147116"/>
                    <a:pt x="191226" y="142711"/>
                    <a:pt x="194310" y="137160"/>
                  </a:cubicBezTo>
                  <a:cubicBezTo>
                    <a:pt x="197631" y="131181"/>
                    <a:pt x="199152" y="124360"/>
                    <a:pt x="201930" y="118110"/>
                  </a:cubicBezTo>
                  <a:cubicBezTo>
                    <a:pt x="204237" y="112920"/>
                    <a:pt x="207556" y="108188"/>
                    <a:pt x="209550" y="102870"/>
                  </a:cubicBezTo>
                  <a:cubicBezTo>
                    <a:pt x="211389" y="97967"/>
                    <a:pt x="211297" y="92443"/>
                    <a:pt x="213360" y="87630"/>
                  </a:cubicBezTo>
                  <a:cubicBezTo>
                    <a:pt x="219820" y="72556"/>
                    <a:pt x="227475" y="73515"/>
                    <a:pt x="240030" y="60960"/>
                  </a:cubicBezTo>
                  <a:cubicBezTo>
                    <a:pt x="243268" y="57722"/>
                    <a:pt x="244719" y="53048"/>
                    <a:pt x="247650" y="49530"/>
                  </a:cubicBezTo>
                  <a:cubicBezTo>
                    <a:pt x="251099" y="45391"/>
                    <a:pt x="255270" y="41910"/>
                    <a:pt x="259080" y="38100"/>
                  </a:cubicBezTo>
                  <a:cubicBezTo>
                    <a:pt x="261620" y="31750"/>
                    <a:pt x="262778" y="24653"/>
                    <a:pt x="266700" y="19050"/>
                  </a:cubicBezTo>
                  <a:cubicBezTo>
                    <a:pt x="271850" y="11693"/>
                    <a:pt x="285750" y="0"/>
                    <a:pt x="285750" y="0"/>
                  </a:cubicBezTo>
                </a:path>
              </a:pathLst>
            </a:custGeom>
            <a:noFill/>
            <a:ln w="5715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000" b="0" i="0" u="none" strike="noStrike" kern="1200" cap="none" spc="0" normalizeH="0" baseline="0" noProof="0" dirty="0">
                <a:ln>
                  <a:noFill/>
                </a:ln>
                <a:solidFill>
                  <a:srgbClr val="FF0000"/>
                </a:solidFill>
                <a:effectLst/>
                <a:uLnTx/>
                <a:uFillTx/>
                <a:latin typeface="宋体" panose="02010600030101010101" pitchFamily="2" charset="-122"/>
                <a:ea typeface="宋体" panose="02010600030101010101" pitchFamily="2" charset="-122"/>
                <a:cs typeface="+mn-cs"/>
              </a:endParaRPr>
            </a:p>
          </p:txBody>
        </p:sp>
        <p:cxnSp>
          <p:nvCxnSpPr>
            <p:cNvPr id="75" name="直接箭头连接符 74">
              <a:extLst>
                <a:ext uri="{FF2B5EF4-FFF2-40B4-BE49-F238E27FC236}">
                  <a16:creationId xmlns:a16="http://schemas.microsoft.com/office/drawing/2014/main" id="{95D2C45A-2E75-4AE7-BECB-182CB455494B}"/>
                </a:ext>
              </a:extLst>
            </p:cNvPr>
            <p:cNvCxnSpPr>
              <a:cxnSpLocks/>
            </p:cNvCxnSpPr>
            <p:nvPr/>
          </p:nvCxnSpPr>
          <p:spPr>
            <a:xfrm flipV="1">
              <a:off x="6454504" y="3197942"/>
              <a:ext cx="158808" cy="124642"/>
            </a:xfrm>
            <a:prstGeom prst="straightConnector1">
              <a:avLst/>
            </a:prstGeom>
            <a:ln w="57150">
              <a:solidFill>
                <a:schemeClr val="accent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76" name="文本框 75">
              <a:extLst>
                <a:ext uri="{FF2B5EF4-FFF2-40B4-BE49-F238E27FC236}">
                  <a16:creationId xmlns:a16="http://schemas.microsoft.com/office/drawing/2014/main" id="{B7588AD8-8BA6-48BC-A0F5-FA33E670E456}"/>
                </a:ext>
              </a:extLst>
            </p:cNvPr>
            <p:cNvSpPr txBox="1"/>
            <p:nvPr/>
          </p:nvSpPr>
          <p:spPr>
            <a:xfrm>
              <a:off x="5355055" y="3107854"/>
              <a:ext cx="962212" cy="37677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000" b="1" i="1"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Radiation</a:t>
              </a:r>
              <a:endParaRPr kumimoji="0" lang="zh-CN" altLang="en-US" sz="1000" b="1" i="1"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endParaRPr>
            </a:p>
          </p:txBody>
        </p:sp>
      </p:grpSp>
      <p:sp>
        <p:nvSpPr>
          <p:cNvPr id="9" name="文本框 8">
            <a:extLst>
              <a:ext uri="{FF2B5EF4-FFF2-40B4-BE49-F238E27FC236}">
                <a16:creationId xmlns:a16="http://schemas.microsoft.com/office/drawing/2014/main" id="{D6C0652A-1F8F-4C2C-97C2-256EDDEB003E}"/>
              </a:ext>
            </a:extLst>
          </p:cNvPr>
          <p:cNvSpPr txBox="1"/>
          <p:nvPr/>
        </p:nvSpPr>
        <p:spPr>
          <a:xfrm>
            <a:off x="479857" y="1155284"/>
            <a:ext cx="11492662" cy="923330"/>
          </a:xfrm>
          <a:prstGeom prst="rect">
            <a:avLst/>
          </a:prstGeom>
          <a:noFill/>
        </p:spPr>
        <p:txBody>
          <a:bodyPr wrap="square" rtlCol="0">
            <a:spAutoFit/>
          </a:bodyPr>
          <a:lstStyle/>
          <a:p>
            <a:pPr marL="285750" indent="-285750">
              <a:buFont typeface="Wingdings" panose="05000000000000000000" pitchFamily="2" charset="2"/>
              <a:buChar char="u"/>
            </a:pPr>
            <a:r>
              <a:rPr lang="en-US" altLang="zh-CN" dirty="0"/>
              <a:t>NEG coating is employed to suppress the e-cloud and provide pumping for residual gases in both </a:t>
            </a:r>
            <a:r>
              <a:rPr lang="en-US" altLang="zh-CN" dirty="0" err="1"/>
              <a:t>e&amp;e</a:t>
            </a:r>
            <a:r>
              <a:rPr lang="en-US" altLang="zh-CN" dirty="0"/>
              <a:t>+ collider rings. And activated by </a:t>
            </a:r>
            <a:r>
              <a:rPr lang="en-US" altLang="zh-CN" dirty="0">
                <a:solidFill>
                  <a:srgbClr val="FF0000"/>
                </a:solidFill>
              </a:rPr>
              <a:t>radiation-resistant heating layer</a:t>
            </a:r>
            <a:r>
              <a:rPr lang="en-US" altLang="zh-CN" dirty="0"/>
              <a:t>. NEG coating and spraying will be implemented by production line.</a:t>
            </a:r>
          </a:p>
          <a:p>
            <a:endParaRPr lang="zh-CN" altLang="en-US" dirty="0"/>
          </a:p>
        </p:txBody>
      </p:sp>
      <p:sp>
        <p:nvSpPr>
          <p:cNvPr id="11" name="矩形 10">
            <a:extLst>
              <a:ext uri="{FF2B5EF4-FFF2-40B4-BE49-F238E27FC236}">
                <a16:creationId xmlns:a16="http://schemas.microsoft.com/office/drawing/2014/main" id="{A33B5008-E377-4AE9-A9FC-56BA5B9A10A4}"/>
              </a:ext>
            </a:extLst>
          </p:cNvPr>
          <p:cNvSpPr/>
          <p:nvPr/>
        </p:nvSpPr>
        <p:spPr>
          <a:xfrm>
            <a:off x="1088335" y="1943323"/>
            <a:ext cx="10267122" cy="257083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noFill/>
            </a:endParaRPr>
          </a:p>
        </p:txBody>
      </p:sp>
      <p:sp>
        <p:nvSpPr>
          <p:cNvPr id="27" name="文本框 26">
            <a:extLst>
              <a:ext uri="{FF2B5EF4-FFF2-40B4-BE49-F238E27FC236}">
                <a16:creationId xmlns:a16="http://schemas.microsoft.com/office/drawing/2014/main" id="{5BCCAC58-448F-4F6F-B3B3-4856655A5B52}"/>
              </a:ext>
            </a:extLst>
          </p:cNvPr>
          <p:cNvSpPr txBox="1"/>
          <p:nvPr/>
        </p:nvSpPr>
        <p:spPr>
          <a:xfrm>
            <a:off x="3048386" y="1982913"/>
            <a:ext cx="5358627" cy="369332"/>
          </a:xfrm>
          <a:prstGeom prst="rect">
            <a:avLst/>
          </a:prstGeom>
          <a:noFill/>
        </p:spPr>
        <p:txBody>
          <a:bodyPr wrap="square" rtlCol="0">
            <a:spAutoFit/>
          </a:bodyPr>
          <a:lstStyle/>
          <a:p>
            <a:r>
              <a:rPr lang="en-US" altLang="zh-CN" b="1" dirty="0"/>
              <a:t>One perfect vacuum chamber as follows: </a:t>
            </a:r>
            <a:endParaRPr lang="zh-CN" altLang="en-US" b="1" dirty="0"/>
          </a:p>
        </p:txBody>
      </p:sp>
      <p:sp>
        <p:nvSpPr>
          <p:cNvPr id="77" name="文本框 76">
            <a:extLst>
              <a:ext uri="{FF2B5EF4-FFF2-40B4-BE49-F238E27FC236}">
                <a16:creationId xmlns:a16="http://schemas.microsoft.com/office/drawing/2014/main" id="{31EFC70D-BAE1-427A-8DC0-2066FD1E2AC0}"/>
              </a:ext>
            </a:extLst>
          </p:cNvPr>
          <p:cNvSpPr txBox="1"/>
          <p:nvPr/>
        </p:nvSpPr>
        <p:spPr>
          <a:xfrm>
            <a:off x="949361" y="6350001"/>
            <a:ext cx="5507476"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dirty="0">
                <a:solidFill>
                  <a:srgbClr val="4F81BD">
                    <a:lumMod val="75000"/>
                  </a:srgbClr>
                </a:solidFill>
                <a:latin typeface="Calibri"/>
                <a:ea typeface="宋体" panose="02010600030101010101" pitchFamily="2" charset="-122"/>
              </a:rPr>
              <a:t>SR deposited on VC wall</a:t>
            </a:r>
            <a:r>
              <a:rPr kumimoji="0" lang="en-US" altLang="zh-CN" sz="1800" b="0" i="0" u="none" strike="noStrike" kern="1200" cap="none" spc="0" normalizeH="0" baseline="0" noProof="0" dirty="0">
                <a:ln>
                  <a:noFill/>
                </a:ln>
                <a:solidFill>
                  <a:srgbClr val="4F81BD">
                    <a:lumMod val="75000"/>
                  </a:srgbClr>
                </a:solidFill>
                <a:effectLst/>
                <a:uLnTx/>
                <a:uFillTx/>
                <a:latin typeface="Calibri"/>
                <a:ea typeface="宋体" panose="02010600030101010101" pitchFamily="2" charset="-122"/>
                <a:cs typeface="+mn-cs"/>
              </a:rPr>
              <a:t> </a:t>
            </a:r>
            <a:r>
              <a:rPr lang="en-US" altLang="zh-CN" dirty="0">
                <a:solidFill>
                  <a:srgbClr val="4F81BD">
                    <a:lumMod val="75000"/>
                  </a:srgbClr>
                </a:solidFill>
                <a:latin typeface="Calibri"/>
                <a:ea typeface="宋体" panose="02010600030101010101" pitchFamily="2" charset="-122"/>
              </a:rPr>
              <a:t>(CEPC</a:t>
            </a:r>
            <a:r>
              <a:rPr lang="zh-CN" altLang="en-US" dirty="0">
                <a:solidFill>
                  <a:srgbClr val="4F81BD">
                    <a:lumMod val="75000"/>
                  </a:srgbClr>
                </a:solidFill>
                <a:latin typeface="Calibri"/>
                <a:ea typeface="宋体" panose="02010600030101010101" pitchFamily="2" charset="-122"/>
              </a:rPr>
              <a:t> </a:t>
            </a:r>
            <a:r>
              <a:rPr lang="en-US" altLang="zh-CN" dirty="0">
                <a:solidFill>
                  <a:srgbClr val="4F81BD">
                    <a:lumMod val="75000"/>
                  </a:srgbClr>
                </a:solidFill>
                <a:latin typeface="Calibri"/>
                <a:ea typeface="宋体" panose="02010600030101010101" pitchFamily="2" charset="-122"/>
              </a:rPr>
              <a:t>EDR</a:t>
            </a:r>
            <a:r>
              <a:rPr kumimoji="0" lang="en-US" altLang="zh-CN" sz="1800" b="0" i="0" u="none" strike="noStrike" kern="1200" cap="none" spc="0" normalizeH="0" baseline="0" noProof="0" dirty="0">
                <a:ln>
                  <a:noFill/>
                </a:ln>
                <a:solidFill>
                  <a:srgbClr val="4F81BD">
                    <a:lumMod val="75000"/>
                  </a:srgbClr>
                </a:solidFill>
                <a:effectLst/>
                <a:uLnTx/>
                <a:uFillTx/>
                <a:latin typeface="Calibri"/>
                <a:ea typeface="宋体" panose="02010600030101010101" pitchFamily="2" charset="-122"/>
                <a:cs typeface="+mn-cs"/>
              </a:rPr>
              <a:t> plan</a:t>
            </a:r>
            <a:r>
              <a:rPr lang="en-US" altLang="zh-CN" dirty="0">
                <a:solidFill>
                  <a:srgbClr val="4F81BD">
                    <a:lumMod val="75000"/>
                  </a:srgbClr>
                </a:solidFill>
                <a:latin typeface="Calibri"/>
                <a:ea typeface="宋体" panose="02010600030101010101" pitchFamily="2" charset="-122"/>
              </a:rPr>
              <a:t>)</a:t>
            </a:r>
            <a:endParaRPr kumimoji="0" lang="zh-CN" altLang="en-US" sz="1800" b="0" i="0" u="none" strike="noStrike" kern="1200" cap="none" spc="0" normalizeH="0" baseline="0" noProof="0" dirty="0">
              <a:ln>
                <a:noFill/>
              </a:ln>
              <a:solidFill>
                <a:prstClr val="black"/>
              </a:solidFill>
              <a:effectLst/>
              <a:uLnTx/>
              <a:uFillTx/>
              <a:latin typeface="Calibri"/>
              <a:ea typeface="宋体" panose="02010600030101010101" pitchFamily="2" charset="-122"/>
              <a:cs typeface="+mn-cs"/>
            </a:endParaRPr>
          </a:p>
        </p:txBody>
      </p:sp>
      <p:sp>
        <p:nvSpPr>
          <p:cNvPr id="78" name="灯片编号占位符 3">
            <a:extLst>
              <a:ext uri="{FF2B5EF4-FFF2-40B4-BE49-F238E27FC236}">
                <a16:creationId xmlns:a16="http://schemas.microsoft.com/office/drawing/2014/main" id="{D4F61D45-ADFB-4957-A956-66227344E21D}"/>
              </a:ext>
            </a:extLst>
          </p:cNvPr>
          <p:cNvSpPr>
            <a:spLocks noGrp="1"/>
          </p:cNvSpPr>
          <p:nvPr>
            <p:ph type="sldNum" sz="quarter" idx="12"/>
          </p:nvPr>
        </p:nvSpPr>
        <p:spPr>
          <a:xfrm>
            <a:off x="11302999" y="6468148"/>
            <a:ext cx="63670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15E9139-A00B-4B2A-98A6-095DC08F1345}" type="slidenum">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zh-CN" altLang="en-US" sz="1200" b="0" i="0" u="none" strike="noStrike" kern="1200" cap="none" spc="0" normalizeH="0" baseline="0" noProof="0" dirty="0">
              <a:ln>
                <a:noFill/>
              </a:ln>
              <a:solidFill>
                <a:prstClr val="black">
                  <a:tint val="75000"/>
                </a:prstClr>
              </a:solidFill>
              <a:effectLst/>
              <a:uLnTx/>
              <a:uFillTx/>
              <a:latin typeface="Calibri"/>
              <a:ea typeface="宋体" panose="02010600030101010101" pitchFamily="2" charset="-122"/>
              <a:cs typeface="+mn-cs"/>
            </a:endParaRPr>
          </a:p>
        </p:txBody>
      </p:sp>
      <p:sp>
        <p:nvSpPr>
          <p:cNvPr id="79" name="文本框 78">
            <a:extLst>
              <a:ext uri="{FF2B5EF4-FFF2-40B4-BE49-F238E27FC236}">
                <a16:creationId xmlns:a16="http://schemas.microsoft.com/office/drawing/2014/main" id="{371AFFA1-A106-47B4-86F3-A25188E9CF48}"/>
              </a:ext>
            </a:extLst>
          </p:cNvPr>
          <p:cNvSpPr txBox="1"/>
          <p:nvPr/>
        </p:nvSpPr>
        <p:spPr>
          <a:xfrm>
            <a:off x="3159739" y="4166589"/>
            <a:ext cx="6096772" cy="369332"/>
          </a:xfrm>
          <a:prstGeom prst="rect">
            <a:avLst/>
          </a:prstGeom>
          <a:noFill/>
        </p:spPr>
        <p:txBody>
          <a:bodyPr wrap="square">
            <a:spAutoFit/>
          </a:bodyPr>
          <a:lstStyle/>
          <a:p>
            <a:r>
              <a:rPr lang="en-US" altLang="zh-CN" b="1" dirty="0"/>
              <a:t>The total length of  the VC of CEPC are 190km.</a:t>
            </a:r>
            <a:endParaRPr lang="zh-CN" altLang="en-US" dirty="0"/>
          </a:p>
        </p:txBody>
      </p:sp>
    </p:spTree>
    <p:extLst>
      <p:ext uri="{BB962C8B-B14F-4D97-AF65-F5344CB8AC3E}">
        <p14:creationId xmlns:p14="http://schemas.microsoft.com/office/powerpoint/2010/main" val="33760415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0456D024-13E9-42BC-A2CA-105B061AE3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7109" y="3374080"/>
            <a:ext cx="6429675" cy="3163994"/>
          </a:xfrm>
          <a:prstGeom prst="rect">
            <a:avLst/>
          </a:prstGeom>
        </p:spPr>
      </p:pic>
      <p:sp>
        <p:nvSpPr>
          <p:cNvPr id="3" name="标题 2">
            <a:extLst>
              <a:ext uri="{FF2B5EF4-FFF2-40B4-BE49-F238E27FC236}">
                <a16:creationId xmlns:a16="http://schemas.microsoft.com/office/drawing/2014/main" id="{469B6D6A-FF2A-4388-B8D9-359349EA36A8}"/>
              </a:ext>
            </a:extLst>
          </p:cNvPr>
          <p:cNvSpPr>
            <a:spLocks noGrp="1"/>
          </p:cNvSpPr>
          <p:nvPr>
            <p:ph type="title"/>
          </p:nvPr>
        </p:nvSpPr>
        <p:spPr/>
        <p:txBody>
          <a:bodyPr>
            <a:normAutofit/>
          </a:bodyPr>
          <a:lstStyle/>
          <a:p>
            <a:r>
              <a:rPr lang="en-US" altLang="zh-CN" dirty="0">
                <a:latin typeface="Arial" panose="020B0604020202020204" pitchFamily="34" charset="0"/>
                <a:cs typeface="Arial" panose="020B0604020202020204" pitchFamily="34" charset="0"/>
              </a:rPr>
              <a:t>Preview of NEG coating/ Spray for heating film production line</a:t>
            </a:r>
          </a:p>
        </p:txBody>
      </p:sp>
      <p:graphicFrame>
        <p:nvGraphicFramePr>
          <p:cNvPr id="36" name="表格 36">
            <a:extLst>
              <a:ext uri="{FF2B5EF4-FFF2-40B4-BE49-F238E27FC236}">
                <a16:creationId xmlns:a16="http://schemas.microsoft.com/office/drawing/2014/main" id="{8ECEEF40-E88E-4EE4-87AF-D0ED881659C8}"/>
              </a:ext>
            </a:extLst>
          </p:cNvPr>
          <p:cNvGraphicFramePr>
            <a:graphicFrameLocks noGrp="1"/>
          </p:cNvGraphicFramePr>
          <p:nvPr/>
        </p:nvGraphicFramePr>
        <p:xfrm>
          <a:off x="7940337" y="3648037"/>
          <a:ext cx="4191285" cy="2516844"/>
        </p:xfrm>
        <a:graphic>
          <a:graphicData uri="http://schemas.openxmlformats.org/drawingml/2006/table">
            <a:tbl>
              <a:tblPr firstRow="1" bandRow="1">
                <a:tableStyleId>{5C22544A-7EE6-4342-B048-85BDC9FD1C3A}</a:tableStyleId>
              </a:tblPr>
              <a:tblGrid>
                <a:gridCol w="1476375">
                  <a:extLst>
                    <a:ext uri="{9D8B030D-6E8A-4147-A177-3AD203B41FA5}">
                      <a16:colId xmlns:a16="http://schemas.microsoft.com/office/drawing/2014/main" val="2023478679"/>
                    </a:ext>
                  </a:extLst>
                </a:gridCol>
                <a:gridCol w="2714910">
                  <a:extLst>
                    <a:ext uri="{9D8B030D-6E8A-4147-A177-3AD203B41FA5}">
                      <a16:colId xmlns:a16="http://schemas.microsoft.com/office/drawing/2014/main" val="4117655912"/>
                    </a:ext>
                  </a:extLst>
                </a:gridCol>
              </a:tblGrid>
              <a:tr h="362596">
                <a:tc>
                  <a:txBody>
                    <a:bodyPr/>
                    <a:lstStyle/>
                    <a:p>
                      <a:pPr algn="l"/>
                      <a:r>
                        <a:rPr lang="en-US" altLang="zh-CN" sz="1100" dirty="0">
                          <a:latin typeface="Arial" panose="020B0604020202020204" pitchFamily="34" charset="0"/>
                          <a:cs typeface="Arial" panose="020B0604020202020204" pitchFamily="34" charset="0"/>
                        </a:rPr>
                        <a:t>Items</a:t>
                      </a:r>
                      <a:endParaRPr lang="zh-CN" altLang="en-US" sz="1100" dirty="0">
                        <a:latin typeface="Arial" panose="020B0604020202020204" pitchFamily="34" charset="0"/>
                        <a:cs typeface="Arial" panose="020B0604020202020204" pitchFamily="34" charset="0"/>
                      </a:endParaRPr>
                    </a:p>
                  </a:txBody>
                  <a:tcPr anchor="ctr"/>
                </a:tc>
                <a:tc>
                  <a:txBody>
                    <a:bodyPr/>
                    <a:lstStyle/>
                    <a:p>
                      <a:pPr algn="l"/>
                      <a:r>
                        <a:rPr lang="en-US" altLang="zh-CN" sz="1100" dirty="0">
                          <a:latin typeface="Arial" panose="020B0604020202020204" pitchFamily="34" charset="0"/>
                          <a:cs typeface="Arial" panose="020B0604020202020204" pitchFamily="34" charset="0"/>
                        </a:rPr>
                        <a:t>Specifications</a:t>
                      </a:r>
                      <a:endParaRPr lang="zh-CN" altLang="en-US" sz="1100" dirty="0">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695966766"/>
                  </a:ext>
                </a:extLst>
              </a:tr>
              <a:tr h="362596">
                <a:tc>
                  <a:txBody>
                    <a:bodyPr/>
                    <a:lstStyle/>
                    <a:p>
                      <a:pPr algn="l"/>
                      <a:r>
                        <a:rPr lang="en-US" altLang="zh-CN" sz="1100" dirty="0">
                          <a:latin typeface="Arial" panose="020B0604020202020204" pitchFamily="34" charset="0"/>
                          <a:cs typeface="Arial" panose="020B0604020202020204" pitchFamily="34" charset="0"/>
                        </a:rPr>
                        <a:t>Dimension</a:t>
                      </a:r>
                      <a:endParaRPr lang="zh-CN" altLang="en-US" sz="1100" dirty="0">
                        <a:latin typeface="Arial" panose="020B0604020202020204" pitchFamily="34" charset="0"/>
                        <a:cs typeface="Arial" panose="020B0604020202020204" pitchFamily="34" charset="0"/>
                      </a:endParaRPr>
                    </a:p>
                  </a:txBody>
                  <a:tcPr anchor="ctr"/>
                </a:tc>
                <a:tc>
                  <a:txBody>
                    <a:bodyPr/>
                    <a:lstStyle/>
                    <a:p>
                      <a:pPr marL="285750" indent="-285750" algn="l">
                        <a:buFont typeface="Arial" panose="020B0604020202020204" pitchFamily="34" charset="0"/>
                        <a:buChar char="•"/>
                      </a:pPr>
                      <a:r>
                        <a:rPr lang="en-US" altLang="zh-CN" sz="1100" dirty="0">
                          <a:latin typeface="Arial" panose="020B0604020202020204" pitchFamily="34" charset="0"/>
                          <a:cs typeface="Arial" panose="020B0604020202020204" pitchFamily="34" charset="0"/>
                        </a:rPr>
                        <a:t>L 11400-d56-D62</a:t>
                      </a:r>
                      <a:endParaRPr lang="zh-CN" altLang="en-US" sz="1100" dirty="0">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3781507712"/>
                  </a:ext>
                </a:extLst>
              </a:tr>
              <a:tr h="362596">
                <a:tc>
                  <a:txBody>
                    <a:bodyPr/>
                    <a:lstStyle/>
                    <a:p>
                      <a:pPr algn="l"/>
                      <a:r>
                        <a:rPr lang="en-US" altLang="zh-CN" sz="1100" dirty="0">
                          <a:latin typeface="Arial" panose="020B0604020202020204" pitchFamily="34" charset="0"/>
                          <a:cs typeface="Arial" panose="020B0604020202020204" pitchFamily="34" charset="0"/>
                        </a:rPr>
                        <a:t>Weight</a:t>
                      </a:r>
                      <a:endParaRPr lang="zh-CN" altLang="en-US" sz="1100" dirty="0">
                        <a:latin typeface="Arial" panose="020B0604020202020204" pitchFamily="34" charset="0"/>
                        <a:cs typeface="Arial" panose="020B0604020202020204" pitchFamily="34" charset="0"/>
                      </a:endParaRPr>
                    </a:p>
                  </a:txBody>
                  <a:tcPr anchor="ctr"/>
                </a:tc>
                <a:tc>
                  <a:txBody>
                    <a:bodyPr/>
                    <a:lstStyle/>
                    <a:p>
                      <a:pPr marL="285750" indent="-285750" algn="l">
                        <a:buFont typeface="Arial" panose="020B0604020202020204" pitchFamily="34" charset="0"/>
                        <a:buChar char="•"/>
                      </a:pPr>
                      <a:r>
                        <a:rPr lang="en-US" altLang="zh-CN" sz="1100" dirty="0">
                          <a:latin typeface="Arial" panose="020B0604020202020204" pitchFamily="34" charset="0"/>
                          <a:cs typeface="Arial" panose="020B0604020202020204" pitchFamily="34" charset="0"/>
                        </a:rPr>
                        <a:t>50~100kg</a:t>
                      </a:r>
                      <a:endParaRPr lang="zh-CN" altLang="en-US" sz="1100" dirty="0">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1443552922"/>
                  </a:ext>
                </a:extLst>
              </a:tr>
              <a:tr h="831838">
                <a:tc>
                  <a:txBody>
                    <a:bodyPr/>
                    <a:lstStyle/>
                    <a:p>
                      <a:pPr algn="l"/>
                      <a:r>
                        <a:rPr lang="en-US" altLang="zh-CN" sz="1100" dirty="0">
                          <a:latin typeface="Arial" panose="020B0604020202020204" pitchFamily="34" charset="0"/>
                          <a:cs typeface="Arial" panose="020B0604020202020204" pitchFamily="34" charset="0"/>
                        </a:rPr>
                        <a:t>NEG coating</a:t>
                      </a:r>
                      <a:endParaRPr lang="zh-CN" altLang="en-US" sz="1100" dirty="0">
                        <a:latin typeface="Arial" panose="020B0604020202020204" pitchFamily="34" charset="0"/>
                        <a:cs typeface="Arial" panose="020B0604020202020204" pitchFamily="34" charset="0"/>
                      </a:endParaRPr>
                    </a:p>
                  </a:txBody>
                  <a:tcPr anchor="ctr"/>
                </a:tc>
                <a:tc>
                  <a:txBody>
                    <a:bodyPr/>
                    <a:lstStyle/>
                    <a:p>
                      <a:pPr marL="285750" indent="-285750" algn="l">
                        <a:buFont typeface="Arial" panose="020B0604020202020204" pitchFamily="34" charset="0"/>
                        <a:buChar char="•"/>
                      </a:pPr>
                      <a:r>
                        <a:rPr lang="en-US" altLang="zh-CN" sz="1100" dirty="0">
                          <a:latin typeface="Arial" panose="020B0604020202020204" pitchFamily="34" charset="0"/>
                          <a:cs typeface="Arial" panose="020B0604020202020204" pitchFamily="34" charset="0"/>
                        </a:rPr>
                        <a:t>Thickness</a:t>
                      </a:r>
                      <a:r>
                        <a:rPr lang="zh-CN" altLang="en-US" sz="1100" dirty="0">
                          <a:latin typeface="Arial" panose="020B0604020202020204" pitchFamily="34" charset="0"/>
                          <a:cs typeface="Arial" panose="020B0604020202020204" pitchFamily="34" charset="0"/>
                        </a:rPr>
                        <a:t>：</a:t>
                      </a:r>
                      <a:r>
                        <a:rPr lang="en-US" altLang="zh-CN" sz="1100" dirty="0">
                          <a:latin typeface="Arial" panose="020B0604020202020204" pitchFamily="34" charset="0"/>
                          <a:cs typeface="Arial" panose="020B0604020202020204" pitchFamily="34" charset="0"/>
                        </a:rPr>
                        <a:t>200nm±30%</a:t>
                      </a:r>
                    </a:p>
                    <a:p>
                      <a:pPr marL="285750" indent="-285750" algn="l">
                        <a:buFont typeface="Arial" panose="020B0604020202020204" pitchFamily="34" charset="0"/>
                        <a:buChar char="•"/>
                      </a:pPr>
                      <a:r>
                        <a:rPr lang="en-US" altLang="zh-CN" sz="1100" dirty="0">
                          <a:latin typeface="Arial" panose="020B0604020202020204" pitchFamily="34" charset="0"/>
                          <a:cs typeface="Arial" panose="020B0604020202020204" pitchFamily="34" charset="0"/>
                        </a:rPr>
                        <a:t>SEY&lt;1.1</a:t>
                      </a:r>
                    </a:p>
                    <a:p>
                      <a:pPr marL="285750" indent="-285750" algn="l">
                        <a:buFont typeface="Arial" panose="020B0604020202020204" pitchFamily="34" charset="0"/>
                        <a:buChar char="•"/>
                      </a:pPr>
                      <a:r>
                        <a:rPr lang="en-US" altLang="zh-CN" sz="1100" dirty="0">
                          <a:latin typeface="Arial" panose="020B0604020202020204" pitchFamily="34" charset="0"/>
                          <a:cs typeface="Arial" panose="020B0604020202020204" pitchFamily="34" charset="0"/>
                        </a:rPr>
                        <a:t>S</a:t>
                      </a:r>
                      <a:r>
                        <a:rPr lang="zh-CN" altLang="en-US" sz="1100" dirty="0">
                          <a:latin typeface="Arial" panose="020B0604020202020204" pitchFamily="34" charset="0"/>
                          <a:cs typeface="Arial" panose="020B0604020202020204" pitchFamily="34" charset="0"/>
                        </a:rPr>
                        <a:t>、</a:t>
                      </a:r>
                      <a:r>
                        <a:rPr lang="en-US" altLang="zh-CN" sz="1100" dirty="0">
                          <a:latin typeface="Arial" panose="020B0604020202020204" pitchFamily="34" charset="0"/>
                          <a:cs typeface="Arial" panose="020B0604020202020204" pitchFamily="34" charset="0"/>
                        </a:rPr>
                        <a:t>Q</a:t>
                      </a:r>
                      <a:r>
                        <a:rPr lang="zh-CN" altLang="en-US" sz="1100" dirty="0">
                          <a:latin typeface="Arial" panose="020B0604020202020204" pitchFamily="34" charset="0"/>
                          <a:cs typeface="Arial" panose="020B0604020202020204" pitchFamily="34" charset="0"/>
                        </a:rPr>
                        <a:t>、</a:t>
                      </a:r>
                      <a:r>
                        <a:rPr lang="en-US" altLang="zh-CN" sz="1100" dirty="0">
                          <a:latin typeface="Arial" panose="020B0604020202020204" pitchFamily="34" charset="0"/>
                          <a:cs typeface="Arial" panose="020B0604020202020204" pitchFamily="34" charset="0"/>
                        </a:rPr>
                        <a:t>life-times</a:t>
                      </a:r>
                    </a:p>
                  </a:txBody>
                  <a:tcPr anchor="ctr"/>
                </a:tc>
                <a:extLst>
                  <a:ext uri="{0D108BD9-81ED-4DB2-BD59-A6C34878D82A}">
                    <a16:rowId xmlns:a16="http://schemas.microsoft.com/office/drawing/2014/main" val="2129758640"/>
                  </a:ext>
                </a:extLst>
              </a:tr>
              <a:tr h="597218">
                <a:tc>
                  <a:txBody>
                    <a:bodyPr/>
                    <a:lstStyle/>
                    <a:p>
                      <a:pPr algn="l"/>
                      <a:r>
                        <a:rPr lang="en-US" altLang="zh-CN" sz="1100" dirty="0">
                          <a:latin typeface="Arial" panose="020B0604020202020204" pitchFamily="34" charset="0"/>
                          <a:cs typeface="Arial" panose="020B0604020202020204" pitchFamily="34" charset="0"/>
                        </a:rPr>
                        <a:t>Spraying heating</a:t>
                      </a:r>
                      <a:endParaRPr lang="zh-CN" altLang="en-US" sz="1100" dirty="0">
                        <a:latin typeface="Arial" panose="020B0604020202020204" pitchFamily="34" charset="0"/>
                        <a:cs typeface="Arial" panose="020B0604020202020204" pitchFamily="34" charset="0"/>
                      </a:endParaRPr>
                    </a:p>
                  </a:txBody>
                  <a:tcPr anchor="ctr"/>
                </a:tc>
                <a:tc>
                  <a:txBody>
                    <a:bodyPr/>
                    <a:lstStyle/>
                    <a:p>
                      <a:pPr marL="285750" indent="-285750" algn="l">
                        <a:buFont typeface="Arial" panose="020B0604020202020204" pitchFamily="34" charset="0"/>
                        <a:buChar char="•"/>
                      </a:pPr>
                      <a:r>
                        <a:rPr lang="en-US" altLang="zh-CN" sz="1100" dirty="0">
                          <a:latin typeface="Arial" panose="020B0604020202020204" pitchFamily="34" charset="0"/>
                          <a:cs typeface="Arial" panose="020B0604020202020204" pitchFamily="34" charset="0"/>
                        </a:rPr>
                        <a:t>Thickness&lt;0.5mm</a:t>
                      </a:r>
                    </a:p>
                    <a:p>
                      <a:pPr marL="285750" indent="-285750" algn="l">
                        <a:buFont typeface="Arial" panose="020B0604020202020204" pitchFamily="34" charset="0"/>
                        <a:buChar char="•"/>
                      </a:pPr>
                      <a:r>
                        <a:rPr lang="en-US" altLang="zh-CN" sz="1100" dirty="0">
                          <a:latin typeface="Arial" panose="020B0604020202020204" pitchFamily="34" charset="0"/>
                          <a:cs typeface="Arial" panose="020B0604020202020204" pitchFamily="34" charset="0"/>
                        </a:rPr>
                        <a:t>Heating temperature &lt;300</a:t>
                      </a:r>
                      <a:r>
                        <a:rPr lang="zh-CN" altLang="en-US" sz="1100" dirty="0">
                          <a:latin typeface="Arial" panose="020B0604020202020204" pitchFamily="34" charset="0"/>
                          <a:cs typeface="Arial" panose="020B0604020202020204" pitchFamily="34" charset="0"/>
                        </a:rPr>
                        <a:t>℃</a:t>
                      </a:r>
                    </a:p>
                  </a:txBody>
                  <a:tcPr anchor="ctr"/>
                </a:tc>
                <a:extLst>
                  <a:ext uri="{0D108BD9-81ED-4DB2-BD59-A6C34878D82A}">
                    <a16:rowId xmlns:a16="http://schemas.microsoft.com/office/drawing/2014/main" val="3264075503"/>
                  </a:ext>
                </a:extLst>
              </a:tr>
            </a:tbl>
          </a:graphicData>
        </a:graphic>
      </p:graphicFrame>
      <p:sp>
        <p:nvSpPr>
          <p:cNvPr id="38" name="灯片编号占位符 3">
            <a:extLst>
              <a:ext uri="{FF2B5EF4-FFF2-40B4-BE49-F238E27FC236}">
                <a16:creationId xmlns:a16="http://schemas.microsoft.com/office/drawing/2014/main" id="{42130D1B-C475-4619-8FD6-6E026E12CABB}"/>
              </a:ext>
            </a:extLst>
          </p:cNvPr>
          <p:cNvSpPr>
            <a:spLocks noGrp="1"/>
          </p:cNvSpPr>
          <p:nvPr>
            <p:ph type="sldNum" sz="quarter" idx="12"/>
          </p:nvPr>
        </p:nvSpPr>
        <p:spPr>
          <a:xfrm>
            <a:off x="11302999" y="6468148"/>
            <a:ext cx="63670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15E9139-A00B-4B2A-98A6-095DC08F1345}" type="slidenum">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zh-CN" altLang="en-US" sz="1200" b="0" i="0" u="none" strike="noStrike" kern="1200" cap="none" spc="0" normalizeH="0" baseline="0" noProof="0" dirty="0">
              <a:ln>
                <a:noFill/>
              </a:ln>
              <a:solidFill>
                <a:prstClr val="black">
                  <a:tint val="75000"/>
                </a:prstClr>
              </a:solidFill>
              <a:effectLst/>
              <a:uLnTx/>
              <a:uFillTx/>
              <a:latin typeface="Calibri"/>
              <a:ea typeface="宋体" panose="02010600030101010101" pitchFamily="2" charset="-122"/>
              <a:cs typeface="+mn-cs"/>
            </a:endParaRPr>
          </a:p>
        </p:txBody>
      </p:sp>
      <p:sp>
        <p:nvSpPr>
          <p:cNvPr id="14" name="文本框 13">
            <a:extLst>
              <a:ext uri="{FF2B5EF4-FFF2-40B4-BE49-F238E27FC236}">
                <a16:creationId xmlns:a16="http://schemas.microsoft.com/office/drawing/2014/main" id="{2A357959-0779-4311-A9CB-79D8F710B6F0}"/>
              </a:ext>
            </a:extLst>
          </p:cNvPr>
          <p:cNvSpPr txBox="1"/>
          <p:nvPr/>
        </p:nvSpPr>
        <p:spPr>
          <a:xfrm>
            <a:off x="666712" y="1040320"/>
            <a:ext cx="5886488" cy="400110"/>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n"/>
              <a:tabLst/>
              <a:defRPr/>
            </a:pPr>
            <a:r>
              <a:rPr kumimoji="0" lang="en-US" altLang="zh-CN" sz="2000" b="1" i="0" u="none" strike="noStrike" kern="1200" cap="none" spc="0" normalizeH="0" baseline="0" noProof="0" dirty="0">
                <a:ln>
                  <a:noFill/>
                </a:ln>
                <a:solidFill>
                  <a:prstClr val="black"/>
                </a:solidFill>
                <a:effectLst/>
                <a:uLnTx/>
                <a:uFillTx/>
                <a:latin typeface="Calibri"/>
                <a:ea typeface="宋体" panose="02010600030101010101" pitchFamily="2" charset="-122"/>
                <a:cs typeface="+mn-cs"/>
              </a:rPr>
              <a:t>Requirement</a:t>
            </a:r>
            <a:endParaRPr kumimoji="0" lang="zh-CN" altLang="en-US" sz="2000" b="1" i="0" u="none" strike="noStrike" kern="1200" cap="none" spc="0" normalizeH="0" baseline="0" noProof="0" dirty="0">
              <a:ln>
                <a:noFill/>
              </a:ln>
              <a:solidFill>
                <a:prstClr val="black"/>
              </a:solidFill>
              <a:effectLst/>
              <a:uLnTx/>
              <a:uFillTx/>
              <a:latin typeface="Calibri"/>
              <a:ea typeface="宋体" panose="02010600030101010101" pitchFamily="2" charset="-122"/>
              <a:cs typeface="+mn-cs"/>
            </a:endParaRPr>
          </a:p>
        </p:txBody>
      </p:sp>
      <p:sp>
        <p:nvSpPr>
          <p:cNvPr id="15" name="文本框 14">
            <a:extLst>
              <a:ext uri="{FF2B5EF4-FFF2-40B4-BE49-F238E27FC236}">
                <a16:creationId xmlns:a16="http://schemas.microsoft.com/office/drawing/2014/main" id="{EF7D778C-3B61-49E8-BB54-084D46E28C28}"/>
              </a:ext>
            </a:extLst>
          </p:cNvPr>
          <p:cNvSpPr txBox="1"/>
          <p:nvPr/>
        </p:nvSpPr>
        <p:spPr>
          <a:xfrm>
            <a:off x="666713" y="1372470"/>
            <a:ext cx="11134762" cy="1477328"/>
          </a:xfrm>
          <a:prstGeom prst="rect">
            <a:avLst/>
          </a:prstGeom>
          <a:noFill/>
        </p:spPr>
        <p:txBody>
          <a:bodyPr wrap="square" rtlCol="0">
            <a:spAutoFit/>
          </a:bodyPr>
          <a:lstStyle/>
          <a:p>
            <a:pPr marL="285750" marR="0" lvl="0" indent="-285750" algn="just"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altLang="zh-CN" sz="1800" b="0" i="0" u="none" strike="noStrike" kern="1200" cap="none" spc="0" normalizeH="0" baseline="0" noProof="0" dirty="0">
                <a:ln>
                  <a:noFill/>
                </a:ln>
                <a:solidFill>
                  <a:srgbClr val="24292F"/>
                </a:solidFill>
                <a:effectLst/>
                <a:uLnTx/>
                <a:uFillTx/>
                <a:latin typeface="Calibri"/>
                <a:ea typeface="宋体" panose="02010600030101010101" pitchFamily="2" charset="-122"/>
                <a:cs typeface="+mn-cs"/>
              </a:rPr>
              <a:t>Due to the difference in length, two production lines will be used to complete the production of vacuum chambers for the CEPC collider. The quantity of NEG coating and spraying facilities for the two lines varies to match the production speed.</a:t>
            </a:r>
          </a:p>
          <a:p>
            <a:pPr marL="285750" marR="0" lvl="0" indent="-285750" algn="just"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altLang="zh-CN" sz="1800" b="0" i="0" u="none" strike="noStrike" kern="1200" cap="none" spc="0" normalizeH="0" baseline="0" noProof="0" dirty="0">
                <a:ln>
                  <a:noFill/>
                </a:ln>
                <a:solidFill>
                  <a:prstClr val="black"/>
                </a:solidFill>
                <a:effectLst/>
                <a:uLnTx/>
                <a:uFillTx/>
                <a:latin typeface="Calibri"/>
                <a:ea typeface="宋体" panose="02010600030101010101" pitchFamily="2" charset="-122"/>
                <a:cs typeface="+mn-cs"/>
              </a:rPr>
              <a:t>The full quantity of vacuum chambers for the collider will be manufactured within five years, utilizing two production lines operating at a combined capacity of 4,500 units per year.</a:t>
            </a:r>
            <a:endParaRPr kumimoji="0" lang="zh-CN" altLang="en-US" sz="1800" b="0" i="0" u="none" strike="noStrike" kern="1200" cap="none" spc="0" normalizeH="0" baseline="0" noProof="0" dirty="0">
              <a:ln>
                <a:noFill/>
              </a:ln>
              <a:solidFill>
                <a:prstClr val="black"/>
              </a:solidFill>
              <a:effectLst/>
              <a:uLnTx/>
              <a:uFillTx/>
              <a:latin typeface="Calibri"/>
              <a:ea typeface="宋体" panose="02010600030101010101" pitchFamily="2" charset="-122"/>
              <a:cs typeface="+mn-cs"/>
            </a:endParaRPr>
          </a:p>
        </p:txBody>
      </p:sp>
      <p:sp>
        <p:nvSpPr>
          <p:cNvPr id="16" name="文本框 15">
            <a:extLst>
              <a:ext uri="{FF2B5EF4-FFF2-40B4-BE49-F238E27FC236}">
                <a16:creationId xmlns:a16="http://schemas.microsoft.com/office/drawing/2014/main" id="{AAF1A09D-448E-4481-B347-80EAE365D308}"/>
              </a:ext>
            </a:extLst>
          </p:cNvPr>
          <p:cNvSpPr txBox="1"/>
          <p:nvPr/>
        </p:nvSpPr>
        <p:spPr>
          <a:xfrm>
            <a:off x="666712" y="2724218"/>
            <a:ext cx="5886488" cy="400110"/>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n"/>
              <a:tabLst/>
              <a:defRPr/>
            </a:pPr>
            <a:r>
              <a:rPr kumimoji="0" lang="en-US" altLang="zh-CN" sz="2000" b="1" i="0" u="none" strike="noStrike" kern="1200" cap="none" spc="0" normalizeH="0" baseline="0" noProof="0" dirty="0">
                <a:ln>
                  <a:noFill/>
                </a:ln>
                <a:solidFill>
                  <a:prstClr val="black"/>
                </a:solidFill>
                <a:effectLst/>
                <a:uLnTx/>
                <a:uFillTx/>
                <a:latin typeface="Calibri"/>
                <a:ea typeface="宋体" panose="02010600030101010101" pitchFamily="2" charset="-122"/>
                <a:cs typeface="+mn-cs"/>
              </a:rPr>
              <a:t>Advantages</a:t>
            </a:r>
            <a:endParaRPr kumimoji="0" lang="zh-CN" altLang="en-US" sz="2000" b="1" i="0" u="none" strike="noStrike" kern="1200" cap="none" spc="0" normalizeH="0" baseline="0" noProof="0" dirty="0">
              <a:ln>
                <a:noFill/>
              </a:ln>
              <a:solidFill>
                <a:prstClr val="black"/>
              </a:solidFill>
              <a:effectLst/>
              <a:uLnTx/>
              <a:uFillTx/>
              <a:latin typeface="Calibri"/>
              <a:ea typeface="宋体" panose="02010600030101010101" pitchFamily="2" charset="-122"/>
              <a:cs typeface="+mn-cs"/>
            </a:endParaRPr>
          </a:p>
        </p:txBody>
      </p:sp>
      <p:sp>
        <p:nvSpPr>
          <p:cNvPr id="17" name="文本框 16">
            <a:extLst>
              <a:ext uri="{FF2B5EF4-FFF2-40B4-BE49-F238E27FC236}">
                <a16:creationId xmlns:a16="http://schemas.microsoft.com/office/drawing/2014/main" id="{2422386F-2334-479D-A8E1-7D5165C786CC}"/>
              </a:ext>
            </a:extLst>
          </p:cNvPr>
          <p:cNvSpPr txBox="1"/>
          <p:nvPr/>
        </p:nvSpPr>
        <p:spPr>
          <a:xfrm>
            <a:off x="1395492" y="3079902"/>
            <a:ext cx="1113476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prstClr val="black"/>
                </a:solidFill>
                <a:effectLst/>
                <a:uLnTx/>
                <a:uFillTx/>
                <a:latin typeface="Calibri"/>
                <a:ea typeface="宋体" panose="02010600030101010101" pitchFamily="2" charset="-122"/>
                <a:cs typeface="+mn-cs"/>
              </a:rPr>
              <a:t>More stable process, less manpower, less NEG coating facility,  more adaptive capacity in production, etc.</a:t>
            </a:r>
            <a:endParaRPr kumimoji="0" lang="zh-CN" altLang="en-US" sz="1800" b="0" i="0" u="none" strike="noStrike" kern="1200" cap="none" spc="0" normalizeH="0" baseline="0" noProof="0" dirty="0">
              <a:ln>
                <a:noFill/>
              </a:ln>
              <a:solidFill>
                <a:prstClr val="black"/>
              </a:solidFill>
              <a:effectLst/>
              <a:uLnTx/>
              <a:uFillTx/>
              <a:latin typeface="Calibri"/>
              <a:ea typeface="宋体" panose="02010600030101010101" pitchFamily="2" charset="-122"/>
              <a:cs typeface="+mn-cs"/>
            </a:endParaRPr>
          </a:p>
        </p:txBody>
      </p:sp>
      <p:sp>
        <p:nvSpPr>
          <p:cNvPr id="8" name="文本框 7">
            <a:extLst>
              <a:ext uri="{FF2B5EF4-FFF2-40B4-BE49-F238E27FC236}">
                <a16:creationId xmlns:a16="http://schemas.microsoft.com/office/drawing/2014/main" id="{6E4F2257-7201-4562-B3B6-B18EFE660C87}"/>
              </a:ext>
            </a:extLst>
          </p:cNvPr>
          <p:cNvSpPr txBox="1"/>
          <p:nvPr/>
        </p:nvSpPr>
        <p:spPr>
          <a:xfrm>
            <a:off x="3715473" y="3599759"/>
            <a:ext cx="3287211"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prstClr val="black"/>
                </a:solidFill>
                <a:effectLst/>
                <a:uLnTx/>
                <a:uFillTx/>
                <a:latin typeface="Calibri"/>
                <a:ea typeface="宋体" panose="02010600030101010101" pitchFamily="2" charset="-122"/>
                <a:cs typeface="+mn-cs"/>
              </a:rPr>
              <a:t>Heating layer spraying</a:t>
            </a:r>
            <a:endParaRPr kumimoji="0" lang="zh-CN" altLang="en-US" sz="1800" b="0" i="0" u="none" strike="noStrike" kern="1200" cap="none" spc="0" normalizeH="0" baseline="0" noProof="0" dirty="0">
              <a:ln>
                <a:noFill/>
              </a:ln>
              <a:solidFill>
                <a:prstClr val="black"/>
              </a:solidFill>
              <a:effectLst/>
              <a:uLnTx/>
              <a:uFillTx/>
              <a:latin typeface="Calibri"/>
              <a:ea typeface="宋体" panose="02010600030101010101" pitchFamily="2" charset="-122"/>
              <a:cs typeface="+mn-cs"/>
            </a:endParaRPr>
          </a:p>
        </p:txBody>
      </p:sp>
      <p:cxnSp>
        <p:nvCxnSpPr>
          <p:cNvPr id="10" name="直接箭头连接符 9">
            <a:extLst>
              <a:ext uri="{FF2B5EF4-FFF2-40B4-BE49-F238E27FC236}">
                <a16:creationId xmlns:a16="http://schemas.microsoft.com/office/drawing/2014/main" id="{FF986693-11F8-4ABD-85F0-E6152C83E702}"/>
              </a:ext>
            </a:extLst>
          </p:cNvPr>
          <p:cNvCxnSpPr>
            <a:cxnSpLocks/>
          </p:cNvCxnSpPr>
          <p:nvPr/>
        </p:nvCxnSpPr>
        <p:spPr>
          <a:xfrm flipV="1">
            <a:off x="2963119" y="3891307"/>
            <a:ext cx="875456" cy="57652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1" name="文本框 10">
            <a:extLst>
              <a:ext uri="{FF2B5EF4-FFF2-40B4-BE49-F238E27FC236}">
                <a16:creationId xmlns:a16="http://schemas.microsoft.com/office/drawing/2014/main" id="{7E0CDB11-4843-4C59-B6B9-8F836D8C8435}"/>
              </a:ext>
            </a:extLst>
          </p:cNvPr>
          <p:cNvSpPr txBox="1"/>
          <p:nvPr/>
        </p:nvSpPr>
        <p:spPr>
          <a:xfrm>
            <a:off x="4282984" y="6458020"/>
            <a:ext cx="253485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prstClr val="black"/>
                </a:solidFill>
                <a:effectLst/>
                <a:uLnTx/>
                <a:uFillTx/>
                <a:latin typeface="Calibri"/>
                <a:ea typeface="宋体" panose="02010600030101010101" pitchFamily="2" charset="-122"/>
                <a:cs typeface="+mn-cs"/>
              </a:rPr>
              <a:t>NEG coating</a:t>
            </a:r>
            <a:endParaRPr kumimoji="0" lang="zh-CN" altLang="en-US" sz="1800" b="0" i="0" u="none" strike="noStrike" kern="1200" cap="none" spc="0" normalizeH="0" baseline="0" noProof="0" dirty="0">
              <a:ln>
                <a:noFill/>
              </a:ln>
              <a:solidFill>
                <a:prstClr val="black"/>
              </a:solidFill>
              <a:effectLst/>
              <a:uLnTx/>
              <a:uFillTx/>
              <a:latin typeface="Calibri"/>
              <a:ea typeface="宋体" panose="02010600030101010101" pitchFamily="2" charset="-122"/>
              <a:cs typeface="+mn-cs"/>
            </a:endParaRPr>
          </a:p>
        </p:txBody>
      </p:sp>
      <p:cxnSp>
        <p:nvCxnSpPr>
          <p:cNvPr id="18" name="直接箭头连接符 17">
            <a:extLst>
              <a:ext uri="{FF2B5EF4-FFF2-40B4-BE49-F238E27FC236}">
                <a16:creationId xmlns:a16="http://schemas.microsoft.com/office/drawing/2014/main" id="{52999F0F-7A27-4159-A80B-50ADB4EBB959}"/>
              </a:ext>
            </a:extLst>
          </p:cNvPr>
          <p:cNvCxnSpPr>
            <a:cxnSpLocks/>
          </p:cNvCxnSpPr>
          <p:nvPr/>
        </p:nvCxnSpPr>
        <p:spPr>
          <a:xfrm flipH="1">
            <a:off x="4948632" y="5485530"/>
            <a:ext cx="175441" cy="98261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1" name="文本框 20">
            <a:extLst>
              <a:ext uri="{FF2B5EF4-FFF2-40B4-BE49-F238E27FC236}">
                <a16:creationId xmlns:a16="http://schemas.microsoft.com/office/drawing/2014/main" id="{3CECB30E-38D9-457E-B0AD-6DF055920612}"/>
              </a:ext>
            </a:extLst>
          </p:cNvPr>
          <p:cNvSpPr txBox="1"/>
          <p:nvPr/>
        </p:nvSpPr>
        <p:spPr>
          <a:xfrm>
            <a:off x="569439" y="5980215"/>
            <a:ext cx="253485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prstClr val="black"/>
                </a:solidFill>
                <a:effectLst/>
                <a:uLnTx/>
                <a:uFillTx/>
                <a:latin typeface="Calibri"/>
                <a:ea typeface="宋体" panose="02010600030101010101" pitchFamily="2" charset="-122"/>
                <a:cs typeface="+mn-cs"/>
              </a:rPr>
              <a:t>Cleaning (not include)</a:t>
            </a:r>
            <a:endParaRPr kumimoji="0" lang="zh-CN" altLang="en-US" sz="1800" b="0" i="0" u="none" strike="noStrike" kern="1200" cap="none" spc="0" normalizeH="0" baseline="0" noProof="0" dirty="0">
              <a:ln>
                <a:noFill/>
              </a:ln>
              <a:solidFill>
                <a:prstClr val="black"/>
              </a:solidFill>
              <a:effectLst/>
              <a:uLnTx/>
              <a:uFillTx/>
              <a:latin typeface="Calibri"/>
              <a:ea typeface="宋体" panose="02010600030101010101" pitchFamily="2" charset="-122"/>
              <a:cs typeface="+mn-cs"/>
            </a:endParaRPr>
          </a:p>
        </p:txBody>
      </p:sp>
      <p:cxnSp>
        <p:nvCxnSpPr>
          <p:cNvPr id="20" name="直接箭头连接符 19">
            <a:extLst>
              <a:ext uri="{FF2B5EF4-FFF2-40B4-BE49-F238E27FC236}">
                <a16:creationId xmlns:a16="http://schemas.microsoft.com/office/drawing/2014/main" id="{A9A1A46F-D875-4568-A292-7E2152E8523D}"/>
              </a:ext>
            </a:extLst>
          </p:cNvPr>
          <p:cNvCxnSpPr/>
          <p:nvPr/>
        </p:nvCxnSpPr>
        <p:spPr>
          <a:xfrm>
            <a:off x="1122744" y="4873737"/>
            <a:ext cx="0" cy="108451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284157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a:extLst>
              <a:ext uri="{FF2B5EF4-FFF2-40B4-BE49-F238E27FC236}">
                <a16:creationId xmlns:a16="http://schemas.microsoft.com/office/drawing/2014/main" id="{FD94C425-E90D-4099-8FC2-6E5472A2214D}"/>
              </a:ext>
            </a:extLst>
          </p:cNvPr>
          <p:cNvSpPr>
            <a:spLocks noGrp="1"/>
          </p:cNvSpPr>
          <p:nvPr>
            <p:ph idx="1"/>
          </p:nvPr>
        </p:nvSpPr>
        <p:spPr>
          <a:xfrm>
            <a:off x="609600" y="965200"/>
            <a:ext cx="10972800" cy="5749947"/>
          </a:xfrm>
        </p:spPr>
        <p:txBody>
          <a:bodyPr>
            <a:normAutofit/>
          </a:bodyPr>
          <a:lstStyle/>
          <a:p>
            <a:r>
              <a:rPr lang="en-US" altLang="zh-CN" dirty="0">
                <a:cs typeface="Arial" panose="020B0604020202020204" pitchFamily="34" charset="0"/>
              </a:rPr>
              <a:t>Spraying </a:t>
            </a:r>
            <a:r>
              <a:rPr lang="en-US" altLang="zh-CN" sz="1800" dirty="0">
                <a:cs typeface="Arial" panose="020B0604020202020204" pitchFamily="34" charset="0"/>
              </a:rPr>
              <a:t>(Air plasma spraying)</a:t>
            </a:r>
          </a:p>
          <a:p>
            <a:pPr>
              <a:lnSpc>
                <a:spcPct val="100000"/>
              </a:lnSpc>
              <a:buFont typeface="Wingdings" panose="05000000000000000000" pitchFamily="2" charset="2"/>
              <a:buChar char="Ø"/>
            </a:pPr>
            <a:r>
              <a:rPr lang="en-US" altLang="zh-CN" sz="1800" dirty="0">
                <a:cs typeface="Arial" panose="020B0604020202020204" pitchFamily="34" charset="0"/>
              </a:rPr>
              <a:t>Sandblasting</a:t>
            </a:r>
          </a:p>
          <a:p>
            <a:pPr fontAlgn="t">
              <a:lnSpc>
                <a:spcPct val="100000"/>
              </a:lnSpc>
              <a:spcAft>
                <a:spcPts val="0"/>
              </a:spcAft>
              <a:buFont typeface="Wingdings" panose="05000000000000000000" pitchFamily="2" charset="2"/>
              <a:buChar char="Ø"/>
            </a:pPr>
            <a:r>
              <a:rPr lang="en-US" altLang="zh-CN" sz="1800" dirty="0" err="1">
                <a:cs typeface="Arial" panose="020B0604020202020204" pitchFamily="34" charset="0"/>
              </a:rPr>
              <a:t>Spraying_Isolation_layer</a:t>
            </a:r>
            <a:endParaRPr lang="zh-CN" altLang="zh-CN" sz="1800" dirty="0">
              <a:cs typeface="Arial" panose="020B0604020202020204" pitchFamily="34" charset="0"/>
            </a:endParaRPr>
          </a:p>
          <a:p>
            <a:pPr fontAlgn="t">
              <a:lnSpc>
                <a:spcPct val="100000"/>
              </a:lnSpc>
              <a:spcAft>
                <a:spcPts val="0"/>
              </a:spcAft>
              <a:buFont typeface="Wingdings" panose="05000000000000000000" pitchFamily="2" charset="2"/>
              <a:buChar char="Ø"/>
            </a:pPr>
            <a:r>
              <a:rPr lang="en-US" altLang="zh-CN" sz="1800" dirty="0" err="1">
                <a:cs typeface="Arial" panose="020B0604020202020204" pitchFamily="34" charset="0"/>
              </a:rPr>
              <a:t>Spraying_Conductivity</a:t>
            </a:r>
            <a:r>
              <a:rPr lang="en-US" altLang="zh-CN" sz="1800" dirty="0">
                <a:cs typeface="Arial" panose="020B0604020202020204" pitchFamily="34" charset="0"/>
              </a:rPr>
              <a:t>-layer</a:t>
            </a:r>
            <a:endParaRPr lang="zh-CN" altLang="zh-CN" sz="1800" dirty="0">
              <a:cs typeface="Arial" panose="020B0604020202020204" pitchFamily="34" charset="0"/>
            </a:endParaRPr>
          </a:p>
          <a:p>
            <a:pPr>
              <a:lnSpc>
                <a:spcPct val="100000"/>
              </a:lnSpc>
              <a:spcAft>
                <a:spcPts val="0"/>
              </a:spcAft>
              <a:buFont typeface="Wingdings" panose="05000000000000000000" pitchFamily="2" charset="2"/>
              <a:buChar char="Ø"/>
            </a:pPr>
            <a:r>
              <a:rPr lang="en-US" altLang="zh-CN" sz="1800" dirty="0" err="1">
                <a:cs typeface="Arial" panose="020B0604020202020204" pitchFamily="34" charset="0"/>
              </a:rPr>
              <a:t>Spraying_Isolation</a:t>
            </a:r>
            <a:r>
              <a:rPr lang="en-US" altLang="zh-CN" sz="1800" dirty="0">
                <a:cs typeface="Arial" panose="020B0604020202020204" pitchFamily="34" charset="0"/>
              </a:rPr>
              <a:t>-layer</a:t>
            </a:r>
            <a:endParaRPr lang="zh-CN" altLang="zh-CN" sz="1800" dirty="0">
              <a:cs typeface="Arial" panose="020B0604020202020204" pitchFamily="34" charset="0"/>
            </a:endParaRPr>
          </a:p>
          <a:p>
            <a:pPr fontAlgn="t">
              <a:lnSpc>
                <a:spcPct val="100000"/>
              </a:lnSpc>
              <a:spcAft>
                <a:spcPts val="0"/>
              </a:spcAft>
              <a:buFont typeface="Wingdings" panose="05000000000000000000" pitchFamily="2" charset="2"/>
              <a:buChar char="Ø"/>
            </a:pPr>
            <a:r>
              <a:rPr lang="en-US" altLang="zh-CN" sz="1800" dirty="0" err="1">
                <a:cs typeface="Arial" panose="020B0604020202020204" pitchFamily="34" charset="0"/>
              </a:rPr>
              <a:t>Spraying_Contactor</a:t>
            </a:r>
            <a:r>
              <a:rPr lang="en-US" altLang="zh-CN" sz="1800" dirty="0">
                <a:cs typeface="Arial" panose="020B0604020202020204" pitchFamily="34" charset="0"/>
              </a:rPr>
              <a:t>-layer</a:t>
            </a:r>
          </a:p>
          <a:p>
            <a:r>
              <a:rPr lang="en-US" altLang="zh-CN" dirty="0">
                <a:cs typeface="Arial" panose="020B0604020202020204" pitchFamily="34" charset="0"/>
              </a:rPr>
              <a:t>Cleaning</a:t>
            </a:r>
          </a:p>
          <a:p>
            <a:pPr>
              <a:buFont typeface="Wingdings" panose="05000000000000000000" pitchFamily="2" charset="2"/>
              <a:buChar char="Ø"/>
            </a:pPr>
            <a:r>
              <a:rPr lang="en-US" altLang="zh-CN" sz="1900" dirty="0">
                <a:cs typeface="Arial" panose="020B0604020202020204" pitchFamily="34" charset="0"/>
              </a:rPr>
              <a:t>Outside</a:t>
            </a:r>
          </a:p>
          <a:p>
            <a:pPr>
              <a:buFont typeface="Wingdings" panose="05000000000000000000" pitchFamily="2" charset="2"/>
              <a:buChar char="Ø"/>
            </a:pPr>
            <a:r>
              <a:rPr lang="en-US" altLang="zh-CN" sz="1900" dirty="0">
                <a:cs typeface="Arial" panose="020B0604020202020204" pitchFamily="34" charset="0"/>
              </a:rPr>
              <a:t>Inside </a:t>
            </a:r>
          </a:p>
          <a:p>
            <a:r>
              <a:rPr lang="en-US" altLang="zh-CN" dirty="0">
                <a:cs typeface="Arial" panose="020B0604020202020204" pitchFamily="34" charset="0"/>
              </a:rPr>
              <a:t>NEG coating</a:t>
            </a:r>
          </a:p>
          <a:p>
            <a:pPr>
              <a:lnSpc>
                <a:spcPct val="100000"/>
              </a:lnSpc>
              <a:buFont typeface="Wingdings" panose="05000000000000000000" pitchFamily="2" charset="2"/>
              <a:buChar char="Ø"/>
            </a:pPr>
            <a:r>
              <a:rPr lang="en-US" altLang="zh-CN" sz="1800" dirty="0">
                <a:cs typeface="Arial" panose="020B0604020202020204" pitchFamily="34" charset="0"/>
              </a:rPr>
              <a:t>vacuum chambers, cathodes assembling by mechanical arms (flanges sealing).</a:t>
            </a:r>
          </a:p>
          <a:p>
            <a:pPr>
              <a:lnSpc>
                <a:spcPct val="100000"/>
              </a:lnSpc>
              <a:buFont typeface="Wingdings" panose="05000000000000000000" pitchFamily="2" charset="2"/>
              <a:buChar char="Ø"/>
            </a:pPr>
            <a:r>
              <a:rPr lang="en-US" altLang="zh-CN" sz="1800" dirty="0">
                <a:cs typeface="Arial" panose="020B0604020202020204" pitchFamily="34" charset="0"/>
              </a:rPr>
              <a:t>Leakage testing.</a:t>
            </a:r>
          </a:p>
          <a:p>
            <a:pPr>
              <a:lnSpc>
                <a:spcPct val="100000"/>
              </a:lnSpc>
              <a:buFont typeface="Wingdings" panose="05000000000000000000" pitchFamily="2" charset="2"/>
              <a:buChar char="Ø"/>
            </a:pPr>
            <a:r>
              <a:rPr lang="en-US" altLang="zh-CN" sz="1800" dirty="0">
                <a:cs typeface="Arial" panose="020B0604020202020204" pitchFamily="34" charset="0"/>
              </a:rPr>
              <a:t>Deliver the assembles to vacuum oven/ baking/ NEG coating;</a:t>
            </a:r>
          </a:p>
          <a:p>
            <a:pPr>
              <a:lnSpc>
                <a:spcPct val="100000"/>
              </a:lnSpc>
              <a:buFont typeface="Wingdings" panose="05000000000000000000" pitchFamily="2" charset="2"/>
              <a:buChar char="Ø"/>
            </a:pPr>
            <a:r>
              <a:rPr lang="en-US" altLang="zh-CN" sz="1800" dirty="0">
                <a:cs typeface="Arial" panose="020B0604020202020204" pitchFamily="34" charset="0"/>
              </a:rPr>
              <a:t>Disassembly the vacuum chambers</a:t>
            </a:r>
            <a:endParaRPr lang="zh-CN" altLang="en-US" dirty="0">
              <a:cs typeface="Arial" panose="020B0604020202020204" pitchFamily="34" charset="0"/>
            </a:endParaRPr>
          </a:p>
        </p:txBody>
      </p:sp>
      <p:pic>
        <p:nvPicPr>
          <p:cNvPr id="10" name="图片 9">
            <a:extLst>
              <a:ext uri="{FF2B5EF4-FFF2-40B4-BE49-F238E27FC236}">
                <a16:creationId xmlns:a16="http://schemas.microsoft.com/office/drawing/2014/main" id="{A30A1EF8-20BA-498D-8949-ABE2480FEDA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76080" y="5829138"/>
            <a:ext cx="2712815" cy="822550"/>
          </a:xfrm>
          <a:prstGeom prst="rect">
            <a:avLst/>
          </a:prstGeom>
        </p:spPr>
      </p:pic>
      <p:sp>
        <p:nvSpPr>
          <p:cNvPr id="3" name="标题 2">
            <a:extLst>
              <a:ext uri="{FF2B5EF4-FFF2-40B4-BE49-F238E27FC236}">
                <a16:creationId xmlns:a16="http://schemas.microsoft.com/office/drawing/2014/main" id="{E95B7277-83AF-4894-A113-A3CAABA67BA1}"/>
              </a:ext>
            </a:extLst>
          </p:cNvPr>
          <p:cNvSpPr>
            <a:spLocks noGrp="1"/>
          </p:cNvSpPr>
          <p:nvPr>
            <p:ph type="title"/>
          </p:nvPr>
        </p:nvSpPr>
        <p:spPr>
          <a:xfrm>
            <a:off x="361950" y="142852"/>
            <a:ext cx="11068087" cy="725470"/>
          </a:xfrm>
        </p:spPr>
        <p:txBody>
          <a:bodyPr>
            <a:normAutofit/>
          </a:bodyPr>
          <a:lstStyle/>
          <a:p>
            <a:r>
              <a:rPr lang="en-US" altLang="zh-CN" dirty="0">
                <a:latin typeface="Arial" panose="020B0604020202020204" pitchFamily="34" charset="0"/>
                <a:cs typeface="Arial" panose="020B0604020202020204" pitchFamily="34" charset="0"/>
              </a:rPr>
              <a:t>Procedure of NEG coating &amp; spraying of production line</a:t>
            </a:r>
            <a:endParaRPr lang="zh-CN" altLang="en-US" dirty="0">
              <a:latin typeface="Arial" panose="020B0604020202020204" pitchFamily="34" charset="0"/>
              <a:cs typeface="Arial" panose="020B0604020202020204" pitchFamily="34" charset="0"/>
            </a:endParaRPr>
          </a:p>
        </p:txBody>
      </p:sp>
      <p:sp>
        <p:nvSpPr>
          <p:cNvPr id="5" name="灯片编号占位符 4">
            <a:extLst>
              <a:ext uri="{FF2B5EF4-FFF2-40B4-BE49-F238E27FC236}">
                <a16:creationId xmlns:a16="http://schemas.microsoft.com/office/drawing/2014/main" id="{3191226B-AA02-46AA-9EAA-9B323270CF92}"/>
              </a:ext>
            </a:extLst>
          </p:cNvPr>
          <p:cNvSpPr>
            <a:spLocks noGrp="1"/>
          </p:cNvSpPr>
          <p:nvPr>
            <p:ph type="sldNum" sz="quarter" idx="12"/>
          </p:nvPr>
        </p:nvSpPr>
        <p:spPr/>
        <p:txBody>
          <a:bodyPr/>
          <a:lstStyle/>
          <a:p>
            <a:fld id="{F15E9139-A00B-4B2A-98A6-095DC08F1345}" type="slidenum">
              <a:rPr lang="zh-CN" altLang="en-US" smtClean="0"/>
              <a:pPr/>
              <a:t>5</a:t>
            </a:fld>
            <a:endParaRPr lang="zh-CN" altLang="en-US"/>
          </a:p>
        </p:txBody>
      </p:sp>
      <p:graphicFrame>
        <p:nvGraphicFramePr>
          <p:cNvPr id="6" name="表格 26">
            <a:extLst>
              <a:ext uri="{FF2B5EF4-FFF2-40B4-BE49-F238E27FC236}">
                <a16:creationId xmlns:a16="http://schemas.microsoft.com/office/drawing/2014/main" id="{7FFB1F57-0EFF-4AA0-A3D0-64703CA67E65}"/>
              </a:ext>
            </a:extLst>
          </p:cNvPr>
          <p:cNvGraphicFramePr>
            <a:graphicFrameLocks noGrp="1"/>
          </p:cNvGraphicFramePr>
          <p:nvPr/>
        </p:nvGraphicFramePr>
        <p:xfrm>
          <a:off x="6685280" y="1203960"/>
          <a:ext cx="5303615" cy="2225040"/>
        </p:xfrm>
        <a:graphic>
          <a:graphicData uri="http://schemas.openxmlformats.org/drawingml/2006/table">
            <a:tbl>
              <a:tblPr firstRow="1" bandRow="1">
                <a:tableStyleId>{5C22544A-7EE6-4342-B048-85BDC9FD1C3A}</a:tableStyleId>
              </a:tblPr>
              <a:tblGrid>
                <a:gridCol w="1917946">
                  <a:extLst>
                    <a:ext uri="{9D8B030D-6E8A-4147-A177-3AD203B41FA5}">
                      <a16:colId xmlns:a16="http://schemas.microsoft.com/office/drawing/2014/main" val="2542877336"/>
                    </a:ext>
                  </a:extLst>
                </a:gridCol>
                <a:gridCol w="1720645">
                  <a:extLst>
                    <a:ext uri="{9D8B030D-6E8A-4147-A177-3AD203B41FA5}">
                      <a16:colId xmlns:a16="http://schemas.microsoft.com/office/drawing/2014/main" val="2099882231"/>
                    </a:ext>
                  </a:extLst>
                </a:gridCol>
                <a:gridCol w="1665024">
                  <a:extLst>
                    <a:ext uri="{9D8B030D-6E8A-4147-A177-3AD203B41FA5}">
                      <a16:colId xmlns:a16="http://schemas.microsoft.com/office/drawing/2014/main" val="1550233644"/>
                    </a:ext>
                  </a:extLst>
                </a:gridCol>
              </a:tblGrid>
              <a:tr h="370840">
                <a:tc>
                  <a:txBody>
                    <a:bodyPr/>
                    <a:lstStyle/>
                    <a:p>
                      <a:r>
                        <a:rPr lang="en-US" altLang="zh-CN" sz="1600" dirty="0"/>
                        <a:t>Function</a:t>
                      </a:r>
                      <a:endParaRPr lang="zh-CN" altLang="en-US" sz="1600" dirty="0"/>
                    </a:p>
                  </a:txBody>
                  <a:tcPr/>
                </a:tc>
                <a:tc>
                  <a:txBody>
                    <a:bodyPr/>
                    <a:lstStyle/>
                    <a:p>
                      <a:r>
                        <a:rPr lang="en-US" altLang="zh-CN" sz="1600" dirty="0"/>
                        <a:t>Materials</a:t>
                      </a:r>
                      <a:endParaRPr lang="zh-CN" altLang="en-US" sz="1600" dirty="0"/>
                    </a:p>
                  </a:txBody>
                  <a:tcPr/>
                </a:tc>
                <a:tc>
                  <a:txBody>
                    <a:bodyPr/>
                    <a:lstStyle/>
                    <a:p>
                      <a:r>
                        <a:rPr lang="en-US" altLang="zh-CN" sz="1600" dirty="0" err="1"/>
                        <a:t>Thichness</a:t>
                      </a:r>
                      <a:r>
                        <a:rPr lang="en-US" altLang="zh-CN" sz="1600" dirty="0"/>
                        <a:t>/um</a:t>
                      </a:r>
                      <a:endParaRPr lang="zh-CN" altLang="en-US" sz="1600" dirty="0"/>
                    </a:p>
                  </a:txBody>
                  <a:tcPr/>
                </a:tc>
                <a:extLst>
                  <a:ext uri="{0D108BD9-81ED-4DB2-BD59-A6C34878D82A}">
                    <a16:rowId xmlns:a16="http://schemas.microsoft.com/office/drawing/2014/main" val="2041819876"/>
                  </a:ext>
                </a:extLst>
              </a:tr>
              <a:tr h="370840">
                <a:tc>
                  <a:txBody>
                    <a:bodyPr/>
                    <a:lstStyle/>
                    <a:p>
                      <a:r>
                        <a:rPr lang="en-GB" altLang="zh-CN" sz="1600" dirty="0"/>
                        <a:t>Transition-layer</a:t>
                      </a:r>
                      <a:endParaRPr lang="zh-CN" altLang="en-US" sz="1600" dirty="0"/>
                    </a:p>
                  </a:txBody>
                  <a:tcPr/>
                </a:tc>
                <a:tc>
                  <a:txBody>
                    <a:bodyPr/>
                    <a:lstStyle/>
                    <a:p>
                      <a:r>
                        <a:rPr lang="en-GB" altLang="zh-CN" sz="1600" dirty="0" err="1"/>
                        <a:t>MCrAlY</a:t>
                      </a:r>
                      <a:r>
                        <a:rPr lang="en-GB" altLang="zh-CN" sz="1600" dirty="0"/>
                        <a:t>  alloy</a:t>
                      </a:r>
                      <a:endParaRPr lang="zh-CN" altLang="en-US" sz="1600" dirty="0"/>
                    </a:p>
                  </a:txBody>
                  <a:tcPr/>
                </a:tc>
                <a:tc>
                  <a:txBody>
                    <a:bodyPr/>
                    <a:lstStyle/>
                    <a:p>
                      <a:r>
                        <a:rPr lang="en-US" altLang="zh-CN" sz="1600" dirty="0"/>
                        <a:t>50~100</a:t>
                      </a:r>
                      <a:endParaRPr lang="zh-CN" altLang="en-US" sz="1600" dirty="0"/>
                    </a:p>
                  </a:txBody>
                  <a:tcPr/>
                </a:tc>
                <a:extLst>
                  <a:ext uri="{0D108BD9-81ED-4DB2-BD59-A6C34878D82A}">
                    <a16:rowId xmlns:a16="http://schemas.microsoft.com/office/drawing/2014/main" val="3921313992"/>
                  </a:ext>
                </a:extLst>
              </a:tr>
              <a:tr h="370840">
                <a:tc>
                  <a:txBody>
                    <a:bodyPr/>
                    <a:lstStyle/>
                    <a:p>
                      <a:r>
                        <a:rPr lang="en-US" altLang="zh-CN" sz="1600" dirty="0"/>
                        <a:t>Isolation-layer</a:t>
                      </a:r>
                      <a:endParaRPr lang="zh-CN" altLang="en-US" sz="1600" dirty="0"/>
                    </a:p>
                  </a:txBody>
                  <a:tcPr/>
                </a:tc>
                <a:tc>
                  <a:txBody>
                    <a:bodyPr/>
                    <a:lstStyle/>
                    <a:p>
                      <a:r>
                        <a:rPr lang="en-US" altLang="zh-CN" sz="1600" dirty="0"/>
                        <a:t>Al2O3 </a:t>
                      </a:r>
                      <a:r>
                        <a:rPr lang="en-US" altLang="zh-CN" sz="1600" dirty="0" err="1"/>
                        <a:t>cermic</a:t>
                      </a:r>
                      <a:endParaRPr lang="zh-CN" altLang="en-US" sz="1600" dirty="0"/>
                    </a:p>
                  </a:txBody>
                  <a:tcPr/>
                </a:tc>
                <a:tc>
                  <a:txBody>
                    <a:bodyPr/>
                    <a:lstStyle/>
                    <a:p>
                      <a:r>
                        <a:rPr lang="en-US" altLang="zh-CN" sz="1600" dirty="0"/>
                        <a:t>~200</a:t>
                      </a:r>
                      <a:endParaRPr lang="zh-CN" altLang="en-US" sz="1600" dirty="0"/>
                    </a:p>
                  </a:txBody>
                  <a:tcPr/>
                </a:tc>
                <a:extLst>
                  <a:ext uri="{0D108BD9-81ED-4DB2-BD59-A6C34878D82A}">
                    <a16:rowId xmlns:a16="http://schemas.microsoft.com/office/drawing/2014/main" val="787864768"/>
                  </a:ext>
                </a:extLst>
              </a:tr>
              <a:tr h="370840">
                <a:tc>
                  <a:txBody>
                    <a:bodyPr/>
                    <a:lstStyle/>
                    <a:p>
                      <a:r>
                        <a:rPr lang="en-US" altLang="zh-CN" sz="1600" dirty="0"/>
                        <a:t>Conductivity-layer</a:t>
                      </a:r>
                      <a:endParaRPr lang="zh-CN" altLang="en-US" sz="1600" dirty="0"/>
                    </a:p>
                  </a:txBody>
                  <a:tcPr/>
                </a:tc>
                <a:tc>
                  <a:txBody>
                    <a:bodyPr/>
                    <a:lstStyle/>
                    <a:p>
                      <a:r>
                        <a:rPr lang="en-US" altLang="zh-CN" sz="1600" dirty="0" err="1"/>
                        <a:t>NiCr</a:t>
                      </a:r>
                      <a:r>
                        <a:rPr lang="en-US" altLang="zh-CN" sz="1600" dirty="0"/>
                        <a:t> alloy</a:t>
                      </a:r>
                      <a:endParaRPr lang="zh-CN" altLang="en-US" sz="1600" dirty="0"/>
                    </a:p>
                  </a:txBody>
                  <a:tcPr/>
                </a:tc>
                <a:tc>
                  <a:txBody>
                    <a:bodyPr/>
                    <a:lstStyle/>
                    <a:p>
                      <a:r>
                        <a:rPr lang="en-US" altLang="zh-CN" sz="1600" dirty="0"/>
                        <a:t>50~100</a:t>
                      </a:r>
                      <a:endParaRPr lang="zh-CN" altLang="en-US" sz="1600" dirty="0"/>
                    </a:p>
                  </a:txBody>
                  <a:tcPr/>
                </a:tc>
                <a:extLst>
                  <a:ext uri="{0D108BD9-81ED-4DB2-BD59-A6C34878D82A}">
                    <a16:rowId xmlns:a16="http://schemas.microsoft.com/office/drawing/2014/main" val="3931053472"/>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600" dirty="0"/>
                        <a:t>Isolation-layer</a:t>
                      </a:r>
                      <a:endParaRPr lang="zh-CN" altLang="en-US" sz="16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600" dirty="0"/>
                        <a:t>Al2O3 </a:t>
                      </a:r>
                      <a:r>
                        <a:rPr lang="en-US" altLang="zh-CN" sz="1600" dirty="0" err="1"/>
                        <a:t>cermic</a:t>
                      </a:r>
                      <a:endParaRPr lang="zh-CN" altLang="en-US" sz="1600" dirty="0"/>
                    </a:p>
                  </a:txBody>
                  <a:tcPr/>
                </a:tc>
                <a:tc>
                  <a:txBody>
                    <a:bodyPr/>
                    <a:lstStyle/>
                    <a:p>
                      <a:r>
                        <a:rPr lang="en-US" altLang="zh-CN" sz="1600" dirty="0"/>
                        <a:t>~200</a:t>
                      </a:r>
                      <a:endParaRPr lang="zh-CN" altLang="en-US" sz="1600" dirty="0"/>
                    </a:p>
                  </a:txBody>
                  <a:tcPr/>
                </a:tc>
                <a:extLst>
                  <a:ext uri="{0D108BD9-81ED-4DB2-BD59-A6C34878D82A}">
                    <a16:rowId xmlns:a16="http://schemas.microsoft.com/office/drawing/2014/main" val="3748565561"/>
                  </a:ext>
                </a:extLst>
              </a:tr>
              <a:tr h="370840">
                <a:tc>
                  <a:txBody>
                    <a:bodyPr/>
                    <a:lstStyle/>
                    <a:p>
                      <a:r>
                        <a:rPr lang="en-US" altLang="zh-CN" sz="1600" dirty="0"/>
                        <a:t>Contactor-layer</a:t>
                      </a:r>
                      <a:endParaRPr lang="zh-CN" altLang="en-US" sz="1600" dirty="0"/>
                    </a:p>
                  </a:txBody>
                  <a:tcPr/>
                </a:tc>
                <a:tc>
                  <a:txBody>
                    <a:bodyPr/>
                    <a:lstStyle/>
                    <a:p>
                      <a:r>
                        <a:rPr lang="en-US" altLang="zh-CN" sz="1600" dirty="0"/>
                        <a:t>Copper</a:t>
                      </a:r>
                      <a:endParaRPr lang="zh-CN" altLang="en-US" sz="1600" dirty="0"/>
                    </a:p>
                  </a:txBody>
                  <a:tcPr/>
                </a:tc>
                <a:tc>
                  <a:txBody>
                    <a:bodyPr/>
                    <a:lstStyle/>
                    <a:p>
                      <a:r>
                        <a:rPr lang="en-US" altLang="zh-CN" sz="1600" dirty="0"/>
                        <a:t>~50</a:t>
                      </a:r>
                      <a:endParaRPr lang="zh-CN" altLang="en-US" sz="1600" dirty="0"/>
                    </a:p>
                  </a:txBody>
                  <a:tcPr/>
                </a:tc>
                <a:extLst>
                  <a:ext uri="{0D108BD9-81ED-4DB2-BD59-A6C34878D82A}">
                    <a16:rowId xmlns:a16="http://schemas.microsoft.com/office/drawing/2014/main" val="2425169502"/>
                  </a:ext>
                </a:extLst>
              </a:tr>
            </a:tbl>
          </a:graphicData>
        </a:graphic>
      </p:graphicFrame>
      <p:pic>
        <p:nvPicPr>
          <p:cNvPr id="7" name="图片 6">
            <a:extLst>
              <a:ext uri="{FF2B5EF4-FFF2-40B4-BE49-F238E27FC236}">
                <a16:creationId xmlns:a16="http://schemas.microsoft.com/office/drawing/2014/main" id="{BE343BD2-A039-49A2-822F-F7765058B381}"/>
              </a:ext>
            </a:extLst>
          </p:cNvPr>
          <p:cNvPicPr>
            <a:picLocks noChangeAspect="1"/>
          </p:cNvPicPr>
          <p:nvPr/>
        </p:nvPicPr>
        <p:blipFill rotWithShape="1">
          <a:blip r:embed="rId4">
            <a:extLst>
              <a:ext uri="{28A0092B-C50C-407E-A947-70E740481C1C}">
                <a14:useLocalDpi xmlns:a14="http://schemas.microsoft.com/office/drawing/2010/main" val="0"/>
              </a:ext>
            </a:extLst>
          </a:blip>
          <a:srcRect l="8569" b="22141"/>
          <a:stretch/>
        </p:blipFill>
        <p:spPr>
          <a:xfrm>
            <a:off x="5068333" y="1694315"/>
            <a:ext cx="1567592" cy="1734685"/>
          </a:xfrm>
          <a:prstGeom prst="rect">
            <a:avLst/>
          </a:prstGeom>
        </p:spPr>
      </p:pic>
      <p:pic>
        <p:nvPicPr>
          <p:cNvPr id="8" name="图片 7" descr="10.4.32.24 - 远程桌面连接">
            <a:extLst>
              <a:ext uri="{FF2B5EF4-FFF2-40B4-BE49-F238E27FC236}">
                <a16:creationId xmlns:a16="http://schemas.microsoft.com/office/drawing/2014/main" id="{3C853F0B-65D7-4987-A68D-D74702080CCF}"/>
              </a:ext>
            </a:extLst>
          </p:cNvPr>
          <p:cNvPicPr/>
          <p:nvPr/>
        </p:nvPicPr>
        <p:blipFill rotWithShape="1">
          <a:blip r:embed="rId5" cstate="print">
            <a:extLst>
              <a:ext uri="{28A0092B-C50C-407E-A947-70E740481C1C}">
                <a14:useLocalDpi xmlns:a14="http://schemas.microsoft.com/office/drawing/2010/main" val="0"/>
              </a:ext>
            </a:extLst>
          </a:blip>
          <a:srcRect l="17960" t="17066" r="24770" b="9185"/>
          <a:stretch/>
        </p:blipFill>
        <p:spPr bwMode="auto">
          <a:xfrm>
            <a:off x="5018977" y="1203960"/>
            <a:ext cx="1666303" cy="1225158"/>
          </a:xfrm>
          <a:prstGeom prst="rect">
            <a:avLst/>
          </a:prstGeom>
          <a:ln>
            <a:noFill/>
          </a:ln>
          <a:extLst>
            <a:ext uri="{53640926-AAD7-44D8-BBD7-CCE9431645EC}">
              <a14:shadowObscured xmlns:a14="http://schemas.microsoft.com/office/drawing/2010/main"/>
            </a:ext>
          </a:extLst>
        </p:spPr>
      </p:pic>
      <p:pic>
        <p:nvPicPr>
          <p:cNvPr id="9" name="图片 8">
            <a:extLst>
              <a:ext uri="{FF2B5EF4-FFF2-40B4-BE49-F238E27FC236}">
                <a16:creationId xmlns:a16="http://schemas.microsoft.com/office/drawing/2014/main" id="{715101D5-A4D0-40BB-8015-31ED1C5832BC}"/>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t="28170" b="32150"/>
          <a:stretch/>
        </p:blipFill>
        <p:spPr>
          <a:xfrm>
            <a:off x="9224987" y="4838170"/>
            <a:ext cx="2763908" cy="822550"/>
          </a:xfrm>
          <a:prstGeom prst="rect">
            <a:avLst/>
          </a:prstGeom>
          <a:ln>
            <a:noFill/>
          </a:ln>
          <a:effectLst>
            <a:outerShdw blurRad="292100" dist="139700" dir="2700000" algn="tl" rotWithShape="0">
              <a:srgbClr val="333333">
                <a:alpha val="65000"/>
              </a:srgbClr>
            </a:outerShdw>
          </a:effectLst>
        </p:spPr>
      </p:pic>
      <p:pic>
        <p:nvPicPr>
          <p:cNvPr id="11" name="图片 10">
            <a:extLst>
              <a:ext uri="{FF2B5EF4-FFF2-40B4-BE49-F238E27FC236}">
                <a16:creationId xmlns:a16="http://schemas.microsoft.com/office/drawing/2014/main" id="{797A7EFC-9B37-49A9-BD15-A612C8611D9D}"/>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16200000">
            <a:off x="5263494" y="3330717"/>
            <a:ext cx="1170961" cy="1561282"/>
          </a:xfrm>
          <a:prstGeom prst="rect">
            <a:avLst/>
          </a:prstGeom>
        </p:spPr>
      </p:pic>
      <p:pic>
        <p:nvPicPr>
          <p:cNvPr id="12" name="Picture 2" descr="C:\Users\Administrator\Desktop\11112.png">
            <a:extLst>
              <a:ext uri="{FF2B5EF4-FFF2-40B4-BE49-F238E27FC236}">
                <a16:creationId xmlns:a16="http://schemas.microsoft.com/office/drawing/2014/main" id="{535D4CF5-4EA8-4535-89D7-1731B65B1E7C}"/>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1365909" y="296605"/>
            <a:ext cx="949382" cy="5595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209233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16">
            <a:extLst>
              <a:ext uri="{FF2B5EF4-FFF2-40B4-BE49-F238E27FC236}">
                <a16:creationId xmlns:a16="http://schemas.microsoft.com/office/drawing/2014/main" id="{CBEAF3A6-04FD-489E-8A31-64CA177D8F5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29540" y="3267587"/>
            <a:ext cx="10927620" cy="3045705"/>
          </a:xfrm>
          <a:prstGeom prst="rect">
            <a:avLst/>
          </a:prstGeom>
        </p:spPr>
      </p:pic>
      <p:sp>
        <p:nvSpPr>
          <p:cNvPr id="2" name="文本框 20483"/>
          <p:cNvSpPr txBox="1"/>
          <p:nvPr/>
        </p:nvSpPr>
        <p:spPr>
          <a:xfrm>
            <a:off x="129540" y="1039794"/>
            <a:ext cx="6049010" cy="874407"/>
          </a:xfrm>
          <a:prstGeom prst="rect">
            <a:avLst/>
          </a:prstGeom>
          <a:noFill/>
          <a:ln w="9525">
            <a:noFill/>
          </a:ln>
        </p:spPr>
        <p:txBody>
          <a:bodyPr wrap="square" anchor="t">
            <a:spAutoFit/>
          </a:bodyPr>
          <a:lstStyle/>
          <a:p>
            <a:pPr marL="285750" marR="0" lvl="0" indent="-285750" algn="just" defTabSz="914400" rtl="0" eaLnBrk="1" fontAlgn="auto" latinLnBrk="0" hangingPunct="1">
              <a:lnSpc>
                <a:spcPct val="150000"/>
              </a:lnSpc>
              <a:spcBef>
                <a:spcPts val="0"/>
              </a:spcBef>
              <a:spcAft>
                <a:spcPts val="0"/>
              </a:spcAft>
              <a:buClr>
                <a:srgbClr val="0A4F94"/>
              </a:buClr>
              <a:buSzTx/>
              <a:buFont typeface="Wingdings" panose="05000000000000000000" pitchFamily="2" charset="2"/>
              <a:buChar char="n"/>
              <a:tabLst/>
              <a:defRPr/>
            </a:pPr>
            <a:r>
              <a:rPr kumimoji="0" lang="en-US" altLang="zh-CN" sz="18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mn-ea"/>
              </a:rPr>
              <a:t>NEG coating, VC assembly and disassembly with automatic robot arms.</a:t>
            </a:r>
            <a:endParaRPr kumimoji="0" lang="zh-CN" altLang="en-US" sz="18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mn-ea"/>
            </a:endParaRPr>
          </a:p>
        </p:txBody>
      </p:sp>
      <p:sp>
        <p:nvSpPr>
          <p:cNvPr id="15" name="文本框 14"/>
          <p:cNvSpPr txBox="1"/>
          <p:nvPr>
            <p:custDataLst>
              <p:tags r:id="rId1"/>
            </p:custDataLst>
          </p:nvPr>
        </p:nvSpPr>
        <p:spPr>
          <a:xfrm>
            <a:off x="730869" y="3036105"/>
            <a:ext cx="2826386" cy="418191"/>
          </a:xfrm>
          <a:prstGeom prst="rect">
            <a:avLst/>
          </a:prstGeom>
          <a:noFill/>
          <a:ln>
            <a:solidFill>
              <a:schemeClr val="tx1"/>
            </a:solidFill>
          </a:ln>
        </p:spPr>
        <p:txBody>
          <a:bodyPr wrap="square" rtlCol="0">
            <a:spAutoFit/>
          </a:bodyPr>
          <a:lstStyle/>
          <a:p>
            <a:pPr marL="0" marR="0" lvl="0" indent="0" algn="just" defTabSz="914400" rtl="0" eaLnBrk="1" fontAlgn="auto" latinLnBrk="0" hangingPunct="1">
              <a:lnSpc>
                <a:spcPct val="150000"/>
              </a:lnSpc>
              <a:spcBef>
                <a:spcPts val="0"/>
              </a:spcBef>
              <a:spcAft>
                <a:spcPts val="0"/>
              </a:spcAft>
              <a:buClrTx/>
              <a:buSzTx/>
              <a:buFont typeface="Wingdings" panose="05000000000000000000" charset="0"/>
              <a:buNone/>
              <a:tabLst/>
              <a:defRPr/>
            </a:pPr>
            <a:r>
              <a:rPr lang="en-US" altLang="zh-CN" sz="1600" b="1"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mn-ea"/>
              </a:rPr>
              <a:t>Magnet (coating)</a:t>
            </a:r>
            <a:r>
              <a:rPr kumimoji="0" lang="en-US" altLang="zh-CN" sz="1600" b="1" i="0" u="none" strike="noStrike" kern="120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ea"/>
              </a:rPr>
              <a:t> driven</a:t>
            </a:r>
            <a:endParaRPr kumimoji="0" lang="zh-CN" altLang="en-US" sz="1600" b="1" i="0" u="none" strike="noStrike" kern="120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cxnSp>
        <p:nvCxnSpPr>
          <p:cNvPr id="5" name="直接箭头连接符 4"/>
          <p:cNvCxnSpPr>
            <a:cxnSpLocks/>
            <a:endCxn id="28" idx="0"/>
          </p:cNvCxnSpPr>
          <p:nvPr/>
        </p:nvCxnSpPr>
        <p:spPr>
          <a:xfrm flipH="1">
            <a:off x="8940262" y="5354320"/>
            <a:ext cx="49434" cy="899795"/>
          </a:xfrm>
          <a:prstGeom prst="straightConnector1">
            <a:avLst/>
          </a:prstGeom>
          <a:ln>
            <a:solidFill>
              <a:srgbClr val="FF0000"/>
            </a:solidFill>
            <a:tailEnd type="arrow" w="med" len="med"/>
          </a:ln>
        </p:spPr>
        <p:style>
          <a:lnRef idx="3">
            <a:schemeClr val="accent2"/>
          </a:lnRef>
          <a:fillRef idx="0">
            <a:schemeClr val="accent2"/>
          </a:fillRef>
          <a:effectRef idx="2">
            <a:schemeClr val="accent2"/>
          </a:effectRef>
          <a:fontRef idx="minor">
            <a:schemeClr val="tx1"/>
          </a:fontRef>
        </p:style>
      </p:cxnSp>
      <p:cxnSp>
        <p:nvCxnSpPr>
          <p:cNvPr id="6" name="直接箭头连接符 5"/>
          <p:cNvCxnSpPr>
            <a:cxnSpLocks/>
            <a:endCxn id="27" idx="0"/>
          </p:cNvCxnSpPr>
          <p:nvPr/>
        </p:nvCxnSpPr>
        <p:spPr>
          <a:xfrm flipH="1">
            <a:off x="4411190" y="4650105"/>
            <a:ext cx="1077638" cy="1604010"/>
          </a:xfrm>
          <a:prstGeom prst="straightConnector1">
            <a:avLst/>
          </a:prstGeom>
          <a:ln>
            <a:solidFill>
              <a:srgbClr val="FF0000"/>
            </a:solidFill>
            <a:tailEnd type="arrow" w="med" len="med"/>
          </a:ln>
        </p:spPr>
        <p:style>
          <a:lnRef idx="3">
            <a:schemeClr val="accent2"/>
          </a:lnRef>
          <a:fillRef idx="0">
            <a:schemeClr val="accent2"/>
          </a:fillRef>
          <a:effectRef idx="2">
            <a:schemeClr val="accent2"/>
          </a:effectRef>
          <a:fontRef idx="minor">
            <a:schemeClr val="tx1"/>
          </a:fontRef>
        </p:style>
      </p:cxnSp>
      <p:cxnSp>
        <p:nvCxnSpPr>
          <p:cNvPr id="19" name="直接箭头连接符 18"/>
          <p:cNvCxnSpPr>
            <a:cxnSpLocks/>
            <a:endCxn id="26" idx="0"/>
          </p:cNvCxnSpPr>
          <p:nvPr/>
        </p:nvCxnSpPr>
        <p:spPr>
          <a:xfrm flipH="1">
            <a:off x="735964" y="4308836"/>
            <a:ext cx="2541384" cy="1970044"/>
          </a:xfrm>
          <a:prstGeom prst="straightConnector1">
            <a:avLst/>
          </a:prstGeom>
          <a:ln>
            <a:solidFill>
              <a:srgbClr val="FF0000"/>
            </a:solidFill>
            <a:tailEnd type="arrow" w="med" len="med"/>
          </a:ln>
        </p:spPr>
        <p:style>
          <a:lnRef idx="3">
            <a:schemeClr val="accent2"/>
          </a:lnRef>
          <a:fillRef idx="0">
            <a:schemeClr val="accent2"/>
          </a:fillRef>
          <a:effectRef idx="2">
            <a:schemeClr val="accent2"/>
          </a:effectRef>
          <a:fontRef idx="minor">
            <a:schemeClr val="tx1"/>
          </a:fontRef>
        </p:style>
      </p:cxnSp>
      <p:cxnSp>
        <p:nvCxnSpPr>
          <p:cNvPr id="21" name="直接箭头连接符 20"/>
          <p:cNvCxnSpPr>
            <a:cxnSpLocks/>
          </p:cNvCxnSpPr>
          <p:nvPr/>
        </p:nvCxnSpPr>
        <p:spPr>
          <a:xfrm flipV="1">
            <a:off x="1660849" y="3523109"/>
            <a:ext cx="279918" cy="538379"/>
          </a:xfrm>
          <a:prstGeom prst="straightConnector1">
            <a:avLst/>
          </a:prstGeom>
          <a:ln>
            <a:solidFill>
              <a:srgbClr val="FF0000"/>
            </a:solidFill>
            <a:tailEnd type="arrow" w="med" len="med"/>
          </a:ln>
        </p:spPr>
        <p:style>
          <a:lnRef idx="3">
            <a:schemeClr val="accent2"/>
          </a:lnRef>
          <a:fillRef idx="0">
            <a:schemeClr val="accent2"/>
          </a:fillRef>
          <a:effectRef idx="2">
            <a:schemeClr val="accent2"/>
          </a:effectRef>
          <a:fontRef idx="minor">
            <a:schemeClr val="tx1"/>
          </a:fontRef>
        </p:style>
      </p:cxnSp>
      <p:sp>
        <p:nvSpPr>
          <p:cNvPr id="26" name="文本框 25"/>
          <p:cNvSpPr txBox="1"/>
          <p:nvPr>
            <p:custDataLst>
              <p:tags r:id="rId2"/>
            </p:custDataLst>
          </p:nvPr>
        </p:nvSpPr>
        <p:spPr>
          <a:xfrm>
            <a:off x="135254" y="6278880"/>
            <a:ext cx="1201419" cy="418191"/>
          </a:xfrm>
          <a:prstGeom prst="rect">
            <a:avLst/>
          </a:prstGeom>
          <a:noFill/>
          <a:ln>
            <a:solidFill>
              <a:schemeClr val="tx1"/>
            </a:solidFill>
          </a:ln>
        </p:spPr>
        <p:txBody>
          <a:bodyPr wrap="square" rtlCol="0">
            <a:spAutoFit/>
            <a:scene3d>
              <a:camera prst="orthographicFront"/>
              <a:lightRig rig="soft" dir="t">
                <a:rot lat="0" lon="0" rev="15600000"/>
              </a:lightRig>
            </a:scene3d>
            <a:sp3d extrusionH="57150" prstMaterial="softEdge">
              <a:bevelT w="25400" h="38100"/>
            </a:sp3d>
          </a:bodyPr>
          <a:lstStyle/>
          <a:p>
            <a:pPr marL="0" marR="0" lvl="0" indent="0" algn="just" defTabSz="914400" rtl="0" eaLnBrk="1" fontAlgn="auto" latinLnBrk="0" hangingPunct="1">
              <a:lnSpc>
                <a:spcPct val="150000"/>
              </a:lnSpc>
              <a:spcBef>
                <a:spcPts val="0"/>
              </a:spcBef>
              <a:spcAft>
                <a:spcPts val="0"/>
              </a:spcAft>
              <a:buClrTx/>
              <a:buSzTx/>
              <a:buFont typeface="Wingdings" panose="05000000000000000000" charset="0"/>
              <a:buNone/>
              <a:tabLst/>
              <a:defRPr/>
            </a:pPr>
            <a:r>
              <a:rPr kumimoji="0" lang="en-US" altLang="zh-CN" sz="1600" b="1" i="0" u="none" strike="noStrike" kern="120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ea"/>
              </a:rPr>
              <a:t>Cathodes</a:t>
            </a:r>
            <a:endParaRPr kumimoji="0" lang="zh-CN" altLang="en-US" sz="1600" b="1" i="0" u="none" strike="noStrike" kern="120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27" name="文本框 26"/>
          <p:cNvSpPr txBox="1"/>
          <p:nvPr>
            <p:custDataLst>
              <p:tags r:id="rId3"/>
            </p:custDataLst>
          </p:nvPr>
        </p:nvSpPr>
        <p:spPr>
          <a:xfrm>
            <a:off x="3652542" y="6254115"/>
            <a:ext cx="1517296" cy="442956"/>
          </a:xfrm>
          <a:prstGeom prst="rect">
            <a:avLst/>
          </a:prstGeom>
          <a:noFill/>
          <a:ln>
            <a:solidFill>
              <a:schemeClr val="tx1"/>
            </a:solidFill>
          </a:ln>
        </p:spPr>
        <p:txBody>
          <a:bodyPr wrap="square" rtlCol="0">
            <a:noAutofit/>
            <a:scene3d>
              <a:camera prst="orthographicFront"/>
              <a:lightRig rig="soft" dir="t">
                <a:rot lat="0" lon="0" rev="15600000"/>
              </a:lightRig>
            </a:scene3d>
            <a:sp3d extrusionH="57150" prstMaterial="softEdge">
              <a:bevelT w="25400" h="38100"/>
            </a:sp3d>
          </a:bodyPr>
          <a:lstStyle/>
          <a:p>
            <a:pPr marL="0" marR="0" lvl="0" indent="0" algn="just" defTabSz="914400" rtl="0" eaLnBrk="1" fontAlgn="auto" latinLnBrk="0" hangingPunct="1">
              <a:lnSpc>
                <a:spcPct val="150000"/>
              </a:lnSpc>
              <a:spcBef>
                <a:spcPts val="0"/>
              </a:spcBef>
              <a:spcAft>
                <a:spcPts val="0"/>
              </a:spcAft>
              <a:buClrTx/>
              <a:buSzTx/>
              <a:buFont typeface="Wingdings" panose="05000000000000000000" charset="0"/>
              <a:buNone/>
              <a:tabLst/>
              <a:defRPr/>
            </a:pPr>
            <a:r>
              <a:rPr kumimoji="0" lang="en-US" altLang="zh-CN" sz="1600" b="1" i="0" u="none" strike="noStrike" kern="120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ea"/>
              </a:rPr>
              <a:t>VC assembly</a:t>
            </a:r>
            <a:endParaRPr kumimoji="0" lang="zh-CN" altLang="en-US" sz="1600" b="1" i="0" u="none" strike="noStrike" kern="120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28" name="文本框 27"/>
          <p:cNvSpPr txBox="1"/>
          <p:nvPr>
            <p:custDataLst>
              <p:tags r:id="rId4"/>
            </p:custDataLst>
          </p:nvPr>
        </p:nvSpPr>
        <p:spPr>
          <a:xfrm>
            <a:off x="8075489" y="6254115"/>
            <a:ext cx="1729546" cy="485140"/>
          </a:xfrm>
          <a:prstGeom prst="rect">
            <a:avLst/>
          </a:prstGeom>
          <a:noFill/>
          <a:ln>
            <a:solidFill>
              <a:schemeClr val="tx1"/>
            </a:solidFill>
          </a:ln>
        </p:spPr>
        <p:txBody>
          <a:bodyPr wrap="square" rtlCol="0">
            <a:noAutofit/>
          </a:bodyPr>
          <a:lstStyle/>
          <a:p>
            <a:pPr marL="0" marR="0" lvl="0" indent="0" algn="just" defTabSz="914400" rtl="0" eaLnBrk="1" fontAlgn="auto" latinLnBrk="0" hangingPunct="1">
              <a:lnSpc>
                <a:spcPct val="150000"/>
              </a:lnSpc>
              <a:spcBef>
                <a:spcPts val="0"/>
              </a:spcBef>
              <a:spcAft>
                <a:spcPts val="0"/>
              </a:spcAft>
              <a:buClrTx/>
              <a:buSzTx/>
              <a:buFont typeface="Wingdings" panose="05000000000000000000" charset="0"/>
              <a:buNone/>
              <a:tabLst/>
              <a:defRPr/>
            </a:pPr>
            <a:r>
              <a:rPr kumimoji="0" lang="en-US" altLang="zh-CN" sz="1600" b="1" i="0" u="none" strike="noStrike" kern="120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ea"/>
              </a:rPr>
              <a:t>Vacuum oven</a:t>
            </a:r>
            <a:endParaRPr kumimoji="0" lang="zh-CN" altLang="en-US" sz="1600" b="1" i="0" u="none" strike="noStrike" kern="120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4" name="TextBox 3"/>
          <p:cNvSpPr txBox="1"/>
          <p:nvPr/>
        </p:nvSpPr>
        <p:spPr>
          <a:xfrm>
            <a:off x="601726" y="232707"/>
            <a:ext cx="11143615" cy="538213"/>
          </a:xfrm>
          <a:prstGeom prst="rect">
            <a:avLst/>
          </a:prstGeom>
          <a:noFill/>
          <a:ln w="9525">
            <a:noFill/>
          </a:ln>
        </p:spPr>
        <p:txBody>
          <a:bodyPr wrap="square" lIns="106288" tIns="53144" rIns="106288" bIns="53144">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800" b="1" i="0" u="none" strike="noStrike" kern="1200" cap="none" spc="0" normalizeH="0" baseline="0" noProof="0" dirty="0">
                <a:ln>
                  <a:noFill/>
                </a:ln>
                <a:solidFill>
                  <a:srgbClr val="4F81BD">
                    <a:lumMod val="75000"/>
                  </a:srgbClr>
                </a:solidFill>
                <a:effectLst/>
                <a:uLnTx/>
                <a:uFillTx/>
                <a:latin typeface="Arial Black" panose="020B0A04020102020204" pitchFamily="34" charset="0"/>
                <a:ea typeface="微软雅黑" panose="020B0503020204020204" pitchFamily="34" charset="-122"/>
                <a:cs typeface="+mn-cs"/>
                <a:sym typeface="+mn-ea"/>
              </a:rPr>
              <a:t>Layout &amp; </a:t>
            </a:r>
            <a:r>
              <a:rPr kumimoji="0" lang="en-US" altLang="zh-CN" sz="2800" b="1" i="0" u="none" strike="noStrike" kern="1200" cap="none" spc="0" normalizeH="0" baseline="0" noProof="0" dirty="0">
                <a:ln>
                  <a:noFill/>
                </a:ln>
                <a:solidFill>
                  <a:srgbClr val="4F81BD">
                    <a:lumMod val="75000"/>
                  </a:srgbClr>
                </a:solidFill>
                <a:effectLst>
                  <a:outerShdw blurRad="50800" dist="38100" dir="5400000" algn="t" rotWithShape="0">
                    <a:prstClr val="black">
                      <a:alpha val="20000"/>
                    </a:prstClr>
                  </a:outerShdw>
                </a:effectLst>
                <a:uLnTx/>
                <a:uFillTx/>
                <a:latin typeface="Arial Black" panose="020B0A04020102020204" pitchFamily="34" charset="0"/>
                <a:ea typeface="微软雅黑" panose="020B0503020204020204" pitchFamily="34" charset="-122"/>
                <a:cs typeface="+mn-cs"/>
              </a:rPr>
              <a:t>composition of NEG coating facility</a:t>
            </a:r>
            <a:endParaRPr kumimoji="0" lang="zh-CN" altLang="zh-CN" sz="2800" b="1" i="0" u="none" strike="noStrike" kern="1200" cap="none" spc="0" normalizeH="0" baseline="0" noProof="0" dirty="0">
              <a:ln>
                <a:noFill/>
              </a:ln>
              <a:solidFill>
                <a:srgbClr val="4F81BD">
                  <a:lumMod val="75000"/>
                </a:srgbClr>
              </a:solidFill>
              <a:effectLst>
                <a:outerShdw blurRad="50800" dist="38100" dir="5400000" algn="t" rotWithShape="0">
                  <a:prstClr val="black">
                    <a:alpha val="20000"/>
                  </a:prstClr>
                </a:outerShdw>
              </a:effectLst>
              <a:uLnTx/>
              <a:uFillTx/>
              <a:latin typeface="Arial Black" panose="020B0A04020102020204" pitchFamily="34" charset="0"/>
              <a:ea typeface="微软雅黑" panose="020B0503020204020204" pitchFamily="34" charset="-122"/>
              <a:cs typeface="+mn-cs"/>
            </a:endParaRPr>
          </a:p>
        </p:txBody>
      </p:sp>
      <p:grpSp>
        <p:nvGrpSpPr>
          <p:cNvPr id="16" name="组合 15">
            <a:extLst>
              <a:ext uri="{FF2B5EF4-FFF2-40B4-BE49-F238E27FC236}">
                <a16:creationId xmlns:a16="http://schemas.microsoft.com/office/drawing/2014/main" id="{350923CE-6A30-44B2-BE70-19421619A58E}"/>
              </a:ext>
            </a:extLst>
          </p:cNvPr>
          <p:cNvGrpSpPr/>
          <p:nvPr/>
        </p:nvGrpSpPr>
        <p:grpSpPr>
          <a:xfrm>
            <a:off x="7045944" y="1777731"/>
            <a:ext cx="2013399" cy="2516749"/>
            <a:chOff x="5345743" y="4140933"/>
            <a:chExt cx="2013399" cy="2516749"/>
          </a:xfrm>
        </p:grpSpPr>
        <p:pic>
          <p:nvPicPr>
            <p:cNvPr id="18" name="Picture 2">
              <a:extLst>
                <a:ext uri="{FF2B5EF4-FFF2-40B4-BE49-F238E27FC236}">
                  <a16:creationId xmlns:a16="http://schemas.microsoft.com/office/drawing/2014/main" id="{C2CA00F0-B1B7-4DD2-B078-8172B910AF20}"/>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345743" y="4140933"/>
              <a:ext cx="2013399" cy="2516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文本框 2">
              <a:extLst>
                <a:ext uri="{FF2B5EF4-FFF2-40B4-BE49-F238E27FC236}">
                  <a16:creationId xmlns:a16="http://schemas.microsoft.com/office/drawing/2014/main" id="{81FAEE38-5D71-4AF7-8618-67A5CC7FF029}"/>
                </a:ext>
              </a:extLst>
            </p:cNvPr>
            <p:cNvSpPr txBox="1"/>
            <p:nvPr/>
          </p:nvSpPr>
          <p:spPr>
            <a:xfrm>
              <a:off x="5710157" y="4725144"/>
              <a:ext cx="485693" cy="307777"/>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defPPr>
                <a:defRPr lang="zh-CN"/>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prstClr val="black"/>
                  </a:solidFill>
                  <a:effectLst/>
                  <a:uLnTx/>
                  <a:uFillTx/>
                  <a:latin typeface="Calibri"/>
                  <a:ea typeface="宋体" panose="02010600030101010101" pitchFamily="2" charset="-122"/>
                  <a:cs typeface="+mn-cs"/>
                </a:rPr>
                <a:t>Kr+</a:t>
              </a:r>
              <a:endParaRPr kumimoji="0" lang="zh-CN" altLang="en-US" sz="1400" b="0" i="0" u="none" strike="noStrike" kern="1200" cap="none" spc="0" normalizeH="0" baseline="0" noProof="0" dirty="0">
                <a:ln>
                  <a:noFill/>
                </a:ln>
                <a:solidFill>
                  <a:prstClr val="black"/>
                </a:solidFill>
                <a:effectLst/>
                <a:uLnTx/>
                <a:uFillTx/>
                <a:latin typeface="Calibri"/>
                <a:ea typeface="宋体" panose="02010600030101010101" pitchFamily="2" charset="-122"/>
                <a:cs typeface="+mn-cs"/>
              </a:endParaRPr>
            </a:p>
          </p:txBody>
        </p:sp>
      </p:grpSp>
      <p:grpSp>
        <p:nvGrpSpPr>
          <p:cNvPr id="25" name="组合 24">
            <a:extLst>
              <a:ext uri="{FF2B5EF4-FFF2-40B4-BE49-F238E27FC236}">
                <a16:creationId xmlns:a16="http://schemas.microsoft.com/office/drawing/2014/main" id="{34DCDE0C-C91D-41AF-88B1-2DA259E9411B}"/>
              </a:ext>
            </a:extLst>
          </p:cNvPr>
          <p:cNvGrpSpPr/>
          <p:nvPr/>
        </p:nvGrpSpPr>
        <p:grpSpPr>
          <a:xfrm>
            <a:off x="9252943" y="1149283"/>
            <a:ext cx="2492398" cy="3145197"/>
            <a:chOff x="763502" y="1951837"/>
            <a:chExt cx="3703978" cy="4327724"/>
          </a:xfrm>
        </p:grpSpPr>
        <p:pic>
          <p:nvPicPr>
            <p:cNvPr id="29" name="图片 28" descr="H:\Proposal\高能所科技创新项目2017\Figures.png">
              <a:extLst>
                <a:ext uri="{FF2B5EF4-FFF2-40B4-BE49-F238E27FC236}">
                  <a16:creationId xmlns:a16="http://schemas.microsoft.com/office/drawing/2014/main" id="{6EFFDFE5-F538-4764-B068-89AC64F6E962}"/>
                </a:ext>
              </a:extLst>
            </p:cNvPr>
            <p:cNvPicPr/>
            <p:nvPr/>
          </p:nvPicPr>
          <p:blipFill rotWithShape="1">
            <a:blip r:embed="rId9" cstate="print">
              <a:extLst>
                <a:ext uri="{28A0092B-C50C-407E-A947-70E740481C1C}">
                  <a14:useLocalDpi xmlns:a14="http://schemas.microsoft.com/office/drawing/2010/main" val="0"/>
                </a:ext>
              </a:extLst>
            </a:blip>
            <a:srcRect b="7623"/>
            <a:stretch/>
          </p:blipFill>
          <p:spPr bwMode="auto">
            <a:xfrm>
              <a:off x="763502" y="1951837"/>
              <a:ext cx="3222701" cy="4327724"/>
            </a:xfrm>
            <a:prstGeom prst="rect">
              <a:avLst/>
            </a:prstGeom>
            <a:noFill/>
            <a:ln>
              <a:noFill/>
            </a:ln>
            <a:extLst>
              <a:ext uri="{53640926-AAD7-44D8-BBD7-CCE9431645EC}">
                <a14:shadowObscured xmlns:a14="http://schemas.microsoft.com/office/drawing/2010/main"/>
              </a:ext>
            </a:extLst>
          </p:spPr>
        </p:pic>
        <p:sp>
          <p:nvSpPr>
            <p:cNvPr id="30" name="文本框 2">
              <a:extLst>
                <a:ext uri="{FF2B5EF4-FFF2-40B4-BE49-F238E27FC236}">
                  <a16:creationId xmlns:a16="http://schemas.microsoft.com/office/drawing/2014/main" id="{38AB004A-FA8B-4042-8303-368F3A2C0B69}"/>
                </a:ext>
              </a:extLst>
            </p:cNvPr>
            <p:cNvSpPr txBox="1">
              <a:spLocks noChangeArrowheads="1"/>
            </p:cNvSpPr>
            <p:nvPr/>
          </p:nvSpPr>
          <p:spPr bwMode="auto">
            <a:xfrm>
              <a:off x="3164818" y="3916885"/>
              <a:ext cx="1302662" cy="643705"/>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marL="0" marR="0" lvl="0" indent="127000" algn="l" defTabSz="914400" rtl="0" eaLnBrk="1" fontAlgn="auto" latinLnBrk="0" hangingPunct="1">
                <a:lnSpc>
                  <a:spcPct val="130000"/>
                </a:lnSpc>
                <a:spcBef>
                  <a:spcPts val="0"/>
                </a:spcBef>
                <a:spcAft>
                  <a:spcPts val="120"/>
                </a:spcAft>
                <a:buClrTx/>
                <a:buSzTx/>
                <a:buFontTx/>
                <a:buNone/>
                <a:tabLst/>
                <a:defRPr/>
              </a:pPr>
              <a:r>
                <a:rPr kumimoji="0" lang="zh-CN" altLang="en-US" sz="1200" b="0" i="0" u="none" strike="noStrike" kern="100" cap="none" spc="0" normalizeH="0" baseline="0" noProof="0" dirty="0">
                  <a:ln>
                    <a:noFill/>
                  </a:ln>
                  <a:solidFill>
                    <a:prstClr val="black"/>
                  </a:solidFill>
                  <a:effectLst/>
                  <a:uLnTx/>
                  <a:uFillTx/>
                  <a:latin typeface="Times New Roman" panose="02020603050405020304" pitchFamily="18" charset="0"/>
                  <a:ea typeface="宋体" panose="02010600030101010101" pitchFamily="2" charset="-122"/>
                  <a:cs typeface="宋体" panose="02010600030101010101" pitchFamily="2" charset="-122"/>
                </a:rPr>
                <a:t>磁环</a:t>
              </a:r>
              <a:endParaRPr kumimoji="0" lang="zh-CN" altLang="en-US" sz="2800" b="0" i="0" u="none" strike="noStrike" kern="100" cap="none" spc="0" normalizeH="0" baseline="0" noProof="0" dirty="0">
                <a:ln>
                  <a:noFill/>
                </a:ln>
                <a:solidFill>
                  <a:prstClr val="black"/>
                </a:solidFill>
                <a:effectLst/>
                <a:uLnTx/>
                <a:uFillTx/>
                <a:latin typeface="Times New Roman" panose="02020603050405020304" pitchFamily="18" charset="0"/>
                <a:ea typeface="宋体" panose="02010600030101010101" pitchFamily="2" charset="-122"/>
                <a:cs typeface="宋体" panose="02010600030101010101" pitchFamily="2" charset="-122"/>
              </a:endParaRPr>
            </a:p>
          </p:txBody>
        </p:sp>
      </p:grpSp>
      <p:sp>
        <p:nvSpPr>
          <p:cNvPr id="31" name="文本框 30">
            <a:extLst>
              <a:ext uri="{FF2B5EF4-FFF2-40B4-BE49-F238E27FC236}">
                <a16:creationId xmlns:a16="http://schemas.microsoft.com/office/drawing/2014/main" id="{0DD46BA3-E434-4873-9B71-DFA3941CBD5D}"/>
              </a:ext>
            </a:extLst>
          </p:cNvPr>
          <p:cNvSpPr txBox="1"/>
          <p:nvPr/>
        </p:nvSpPr>
        <p:spPr>
          <a:xfrm>
            <a:off x="9209599" y="4311404"/>
            <a:ext cx="2448271"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8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Inside magnet</a:t>
            </a:r>
            <a:endParaRPr kumimoji="0" lang="zh-CN" altLang="en-US" sz="18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33" name="文本框 32">
            <a:extLst>
              <a:ext uri="{FF2B5EF4-FFF2-40B4-BE49-F238E27FC236}">
                <a16:creationId xmlns:a16="http://schemas.microsoft.com/office/drawing/2014/main" id="{9F9F22E3-3B78-4944-85A0-6FE68493B969}"/>
              </a:ext>
            </a:extLst>
          </p:cNvPr>
          <p:cNvSpPr txBox="1"/>
          <p:nvPr/>
        </p:nvSpPr>
        <p:spPr>
          <a:xfrm>
            <a:off x="6553379" y="1134911"/>
            <a:ext cx="2546172"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00" b="1" i="0" u="none" strike="noStrike" kern="1200" cap="none" spc="0" normalizeH="0" baseline="0" noProof="0" dirty="0">
                <a:ln>
                  <a:noFill/>
                </a:ln>
                <a:solidFill>
                  <a:srgbClr val="24292F"/>
                </a:solidFill>
                <a:effectLst/>
                <a:uLnTx/>
                <a:uFillTx/>
                <a:latin typeface="Calibri"/>
                <a:ea typeface="宋体" panose="02010600030101010101" pitchFamily="2" charset="-122"/>
                <a:cs typeface="Arial" panose="020B0604020202020204" pitchFamily="34" charset="0"/>
              </a:rPr>
              <a:t>DCMS for NEG coating </a:t>
            </a:r>
            <a:endParaRPr kumimoji="0" lang="zh-CN" altLang="en-US" sz="1800" b="1" i="0" u="none" strike="noStrike" kern="1200" cap="none" spc="0" normalizeH="0" baseline="0" noProof="0" dirty="0">
              <a:ln>
                <a:noFill/>
              </a:ln>
              <a:solidFill>
                <a:prstClr val="black"/>
              </a:solidFill>
              <a:effectLst/>
              <a:uLnTx/>
              <a:uFillTx/>
              <a:latin typeface="Calibri"/>
              <a:ea typeface="宋体" panose="02010600030101010101" pitchFamily="2" charset="-122"/>
              <a:cs typeface="+mn-cs"/>
            </a:endParaRPr>
          </a:p>
        </p:txBody>
      </p:sp>
      <p:cxnSp>
        <p:nvCxnSpPr>
          <p:cNvPr id="7" name="直接连接符 6">
            <a:extLst>
              <a:ext uri="{FF2B5EF4-FFF2-40B4-BE49-F238E27FC236}">
                <a16:creationId xmlns:a16="http://schemas.microsoft.com/office/drawing/2014/main" id="{8E287733-27B4-4088-B3FD-A475322A6BC4}"/>
              </a:ext>
            </a:extLst>
          </p:cNvPr>
          <p:cNvCxnSpPr>
            <a:cxnSpLocks/>
          </p:cNvCxnSpPr>
          <p:nvPr/>
        </p:nvCxnSpPr>
        <p:spPr>
          <a:xfrm>
            <a:off x="10668000" y="1914201"/>
            <a:ext cx="0" cy="1717999"/>
          </a:xfrm>
          <a:prstGeom prst="line">
            <a:avLst/>
          </a:prstGeom>
          <a:ln w="38100"/>
        </p:spPr>
        <p:style>
          <a:lnRef idx="1">
            <a:schemeClr val="accent6"/>
          </a:lnRef>
          <a:fillRef idx="0">
            <a:schemeClr val="accent6"/>
          </a:fillRef>
          <a:effectRef idx="0">
            <a:schemeClr val="accent6"/>
          </a:effectRef>
          <a:fontRef idx="minor">
            <a:schemeClr val="tx1"/>
          </a:fontRef>
        </p:style>
      </p:cxnSp>
      <p:cxnSp>
        <p:nvCxnSpPr>
          <p:cNvPr id="34" name="直接连接符 33">
            <a:extLst>
              <a:ext uri="{FF2B5EF4-FFF2-40B4-BE49-F238E27FC236}">
                <a16:creationId xmlns:a16="http://schemas.microsoft.com/office/drawing/2014/main" id="{D23852E3-89F0-40F2-B29B-643188D1E5AB}"/>
              </a:ext>
            </a:extLst>
          </p:cNvPr>
          <p:cNvCxnSpPr>
            <a:cxnSpLocks/>
          </p:cNvCxnSpPr>
          <p:nvPr/>
        </p:nvCxnSpPr>
        <p:spPr>
          <a:xfrm>
            <a:off x="10020300" y="1952301"/>
            <a:ext cx="0" cy="1717999"/>
          </a:xfrm>
          <a:prstGeom prst="line">
            <a:avLst/>
          </a:prstGeom>
          <a:ln w="38100"/>
        </p:spPr>
        <p:style>
          <a:lnRef idx="1">
            <a:schemeClr val="accent6"/>
          </a:lnRef>
          <a:fillRef idx="0">
            <a:schemeClr val="accent6"/>
          </a:fillRef>
          <a:effectRef idx="0">
            <a:schemeClr val="accent6"/>
          </a:effectRef>
          <a:fontRef idx="minor">
            <a:schemeClr val="tx1"/>
          </a:fontRef>
        </p:style>
      </p:cxnSp>
      <p:sp>
        <p:nvSpPr>
          <p:cNvPr id="10" name="矩形 9">
            <a:extLst>
              <a:ext uri="{FF2B5EF4-FFF2-40B4-BE49-F238E27FC236}">
                <a16:creationId xmlns:a16="http://schemas.microsoft.com/office/drawing/2014/main" id="{1CA571C9-3D2B-4AF8-B0D4-793D205E91FD}"/>
              </a:ext>
            </a:extLst>
          </p:cNvPr>
          <p:cNvSpPr/>
          <p:nvPr/>
        </p:nvSpPr>
        <p:spPr>
          <a:xfrm>
            <a:off x="10698491" y="1931307"/>
            <a:ext cx="876558" cy="158115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35" name="矩形 34">
            <a:extLst>
              <a:ext uri="{FF2B5EF4-FFF2-40B4-BE49-F238E27FC236}">
                <a16:creationId xmlns:a16="http://schemas.microsoft.com/office/drawing/2014/main" id="{EFFEBDC5-19C0-450B-857D-CCE7FE936655}"/>
              </a:ext>
            </a:extLst>
          </p:cNvPr>
          <p:cNvSpPr/>
          <p:nvPr/>
        </p:nvSpPr>
        <p:spPr>
          <a:xfrm>
            <a:off x="9385301" y="2072611"/>
            <a:ext cx="593790" cy="158115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32" name="灯片编号占位符 4">
            <a:extLst>
              <a:ext uri="{FF2B5EF4-FFF2-40B4-BE49-F238E27FC236}">
                <a16:creationId xmlns:a16="http://schemas.microsoft.com/office/drawing/2014/main" id="{E7015A8D-CC60-47E2-B05F-75DCA9BDD180}"/>
              </a:ext>
            </a:extLst>
          </p:cNvPr>
          <p:cNvSpPr>
            <a:spLocks noGrp="1"/>
          </p:cNvSpPr>
          <p:nvPr>
            <p:ph type="sldNum" sz="quarter" idx="12"/>
          </p:nvPr>
        </p:nvSpPr>
        <p:spPr>
          <a:xfrm>
            <a:off x="11535708" y="6347439"/>
            <a:ext cx="517766"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15E9139-A00B-4B2A-98A6-095DC08F1345}" type="slidenum">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zh-CN" altLang="en-US" sz="1200" b="0" i="0" u="none" strike="noStrike" kern="1200" cap="none" spc="0" normalizeH="0" baseline="0" noProof="0" dirty="0">
              <a:ln>
                <a:noFill/>
              </a:ln>
              <a:solidFill>
                <a:prstClr val="black">
                  <a:tint val="75000"/>
                </a:prstClr>
              </a:solidFill>
              <a:effectLst/>
              <a:uLnTx/>
              <a:uFillTx/>
              <a:latin typeface="Calibri"/>
              <a:ea typeface="宋体" panose="02010600030101010101" pitchFamily="2" charset="-122"/>
              <a:cs typeface="+mn-cs"/>
            </a:endParaRPr>
          </a:p>
        </p:txBody>
      </p:sp>
      <p:pic>
        <p:nvPicPr>
          <p:cNvPr id="36" name="图片 35">
            <a:extLst>
              <a:ext uri="{FF2B5EF4-FFF2-40B4-BE49-F238E27FC236}">
                <a16:creationId xmlns:a16="http://schemas.microsoft.com/office/drawing/2014/main" id="{C8A0A4A0-0A86-4B7E-B136-8FD7E69FAF1F}"/>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037930" y="1868771"/>
            <a:ext cx="2400938" cy="1800000"/>
          </a:xfrm>
          <a:prstGeom prst="rect">
            <a:avLst/>
          </a:prstGeom>
        </p:spPr>
      </p:pic>
      <p:pic>
        <p:nvPicPr>
          <p:cNvPr id="37" name="Picture 2" descr="C:\Users\Administrator\Desktop\11112.png">
            <a:extLst>
              <a:ext uri="{FF2B5EF4-FFF2-40B4-BE49-F238E27FC236}">
                <a16:creationId xmlns:a16="http://schemas.microsoft.com/office/drawing/2014/main" id="{CE4D9AA7-B690-44B1-BC92-28FEF7669C03}"/>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10845209" y="145436"/>
            <a:ext cx="949382" cy="5595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23830590"/>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067BF39F-BBB6-4A99-9479-C617C83314C0}"/>
              </a:ext>
            </a:extLst>
          </p:cNvPr>
          <p:cNvSpPr>
            <a:spLocks noGrp="1"/>
          </p:cNvSpPr>
          <p:nvPr>
            <p:ph type="title"/>
          </p:nvPr>
        </p:nvSpPr>
        <p:spPr/>
        <p:txBody>
          <a:bodyPr/>
          <a:lstStyle/>
          <a:p>
            <a:r>
              <a:rPr lang="en-US" altLang="zh-CN" dirty="0"/>
              <a:t>Process of NEG coating</a:t>
            </a:r>
            <a:endParaRPr lang="zh-CN" altLang="en-US" dirty="0"/>
          </a:p>
        </p:txBody>
      </p:sp>
      <p:graphicFrame>
        <p:nvGraphicFramePr>
          <p:cNvPr id="4" name="表格 3">
            <a:extLst>
              <a:ext uri="{FF2B5EF4-FFF2-40B4-BE49-F238E27FC236}">
                <a16:creationId xmlns:a16="http://schemas.microsoft.com/office/drawing/2014/main" id="{CA52B995-ED45-428A-BED9-08116571ACFC}"/>
              </a:ext>
            </a:extLst>
          </p:cNvPr>
          <p:cNvGraphicFramePr/>
          <p:nvPr>
            <p:extLst>
              <p:ext uri="{D42A27DB-BD31-4B8C-83A1-F6EECF244321}">
                <p14:modId xmlns:p14="http://schemas.microsoft.com/office/powerpoint/2010/main" val="2682235451"/>
              </p:ext>
            </p:extLst>
          </p:nvPr>
        </p:nvGraphicFramePr>
        <p:xfrm>
          <a:off x="159057" y="1249680"/>
          <a:ext cx="11890058" cy="4791456"/>
        </p:xfrm>
        <a:graphic>
          <a:graphicData uri="http://schemas.openxmlformats.org/drawingml/2006/table">
            <a:tbl>
              <a:tblPr/>
              <a:tblGrid>
                <a:gridCol w="1998345">
                  <a:extLst>
                    <a:ext uri="{9D8B030D-6E8A-4147-A177-3AD203B41FA5}">
                      <a16:colId xmlns:a16="http://schemas.microsoft.com/office/drawing/2014/main" val="20000"/>
                    </a:ext>
                  </a:extLst>
                </a:gridCol>
                <a:gridCol w="5405438">
                  <a:extLst>
                    <a:ext uri="{9D8B030D-6E8A-4147-A177-3AD203B41FA5}">
                      <a16:colId xmlns:a16="http://schemas.microsoft.com/office/drawing/2014/main" val="20001"/>
                    </a:ext>
                  </a:extLst>
                </a:gridCol>
                <a:gridCol w="3467110">
                  <a:extLst>
                    <a:ext uri="{9D8B030D-6E8A-4147-A177-3AD203B41FA5}">
                      <a16:colId xmlns:a16="http://schemas.microsoft.com/office/drawing/2014/main" val="20002"/>
                    </a:ext>
                  </a:extLst>
                </a:gridCol>
                <a:gridCol w="1019165">
                  <a:extLst>
                    <a:ext uri="{9D8B030D-6E8A-4147-A177-3AD203B41FA5}">
                      <a16:colId xmlns:a16="http://schemas.microsoft.com/office/drawing/2014/main" val="217349997"/>
                    </a:ext>
                  </a:extLst>
                </a:gridCol>
              </a:tblGrid>
              <a:tr h="356616">
                <a:tc>
                  <a:txBody>
                    <a:bodyPr/>
                    <a:lstStyle/>
                    <a:p>
                      <a:r>
                        <a:rPr sz="1100" b="1" dirty="0">
                          <a:solidFill>
                            <a:srgbClr val="FFFFFF"/>
                          </a:solidFill>
                          <a:latin typeface="DejaVu Sans"/>
                          <a:ea typeface="DejaVu Sans"/>
                          <a:cs typeface="DejaVu Sans"/>
                        </a:rPr>
                        <a:t>STAGE</a:t>
                      </a:r>
                    </a:p>
                  </a:txBody>
                  <a:tcPr marL="137160" marR="114300" marT="91440" marB="91440" anchor="ctr">
                    <a:solidFill>
                      <a:srgbClr val="193C48"/>
                    </a:solidFill>
                  </a:tcPr>
                </a:tc>
                <a:tc>
                  <a:txBody>
                    <a:bodyPr/>
                    <a:lstStyle/>
                    <a:p>
                      <a:r>
                        <a:rPr sz="1100" b="1">
                          <a:solidFill>
                            <a:srgbClr val="FFFFFF"/>
                          </a:solidFill>
                          <a:latin typeface="DejaVu Sans"/>
                          <a:ea typeface="DejaVu Sans"/>
                          <a:cs typeface="DejaVu Sans"/>
                        </a:rPr>
                        <a:t>MAIN OPERATIONS</a:t>
                      </a:r>
                    </a:p>
                  </a:txBody>
                  <a:tcPr marL="137160" marR="114300" marT="91440" marB="91440" anchor="ctr">
                    <a:solidFill>
                      <a:srgbClr val="193C48"/>
                    </a:solidFill>
                  </a:tcPr>
                </a:tc>
                <a:tc>
                  <a:txBody>
                    <a:bodyPr/>
                    <a:lstStyle/>
                    <a:p>
                      <a:r>
                        <a:rPr sz="1100" b="1" dirty="0">
                          <a:solidFill>
                            <a:srgbClr val="FFFFFF"/>
                          </a:solidFill>
                          <a:latin typeface="DejaVu Sans"/>
                          <a:ea typeface="DejaVu Sans"/>
                          <a:cs typeface="DejaVu Sans"/>
                        </a:rPr>
                        <a:t>PROCESS TARGET / RELEASE GATE</a:t>
                      </a:r>
                    </a:p>
                  </a:txBody>
                  <a:tcPr marL="137160" marR="114300" marT="91440" marB="91440" anchor="ctr">
                    <a:solidFill>
                      <a:srgbClr val="193C48"/>
                    </a:solidFill>
                  </a:tcPr>
                </a:tc>
                <a:tc>
                  <a:txBody>
                    <a:bodyPr/>
                    <a:lstStyle/>
                    <a:p>
                      <a:r>
                        <a:rPr lang="en-US" sz="1100" b="1" dirty="0">
                          <a:solidFill>
                            <a:srgbClr val="FFFFFF"/>
                          </a:solidFill>
                          <a:latin typeface="DejaVu Sans"/>
                          <a:ea typeface="DejaVu Sans"/>
                          <a:cs typeface="DejaVu Sans"/>
                        </a:rPr>
                        <a:t>TIME(h)</a:t>
                      </a:r>
                      <a:endParaRPr sz="1100" b="1" dirty="0">
                        <a:solidFill>
                          <a:srgbClr val="FFFFFF"/>
                        </a:solidFill>
                        <a:latin typeface="DejaVu Sans"/>
                        <a:ea typeface="DejaVu Sans"/>
                        <a:cs typeface="DejaVu Sans"/>
                      </a:endParaRPr>
                    </a:p>
                  </a:txBody>
                  <a:tcPr marL="137160" marR="114300" marT="91440" marB="91440" anchor="ctr">
                    <a:solidFill>
                      <a:srgbClr val="193C48"/>
                    </a:solidFill>
                  </a:tcPr>
                </a:tc>
                <a:extLst>
                  <a:ext uri="{0D108BD9-81ED-4DB2-BD59-A6C34878D82A}">
                    <a16:rowId xmlns:a16="http://schemas.microsoft.com/office/drawing/2014/main" val="10000"/>
                  </a:ext>
                </a:extLst>
              </a:tr>
              <a:tr h="670560">
                <a:tc>
                  <a:txBody>
                    <a:bodyPr/>
                    <a:lstStyle/>
                    <a:p>
                      <a:r>
                        <a:rPr sz="1300" b="1" dirty="0">
                          <a:solidFill>
                            <a:srgbClr val="25343C"/>
                          </a:solidFill>
                          <a:latin typeface="DejaVu Sans"/>
                          <a:ea typeface="DejaVu Sans"/>
                          <a:cs typeface="DejaVu Sans"/>
                        </a:rPr>
                        <a:t>01  Assembly &amp;</a:t>
                      </a:r>
                    </a:p>
                    <a:p>
                      <a:r>
                        <a:rPr sz="1300" b="1" dirty="0">
                          <a:solidFill>
                            <a:srgbClr val="25343C"/>
                          </a:solidFill>
                          <a:latin typeface="DejaVu Sans"/>
                          <a:ea typeface="DejaVu Sans"/>
                          <a:cs typeface="DejaVu Sans"/>
                        </a:rPr>
                        <a:t>      leak testing</a:t>
                      </a:r>
                    </a:p>
                  </a:txBody>
                  <a:tcPr marL="137160" marR="114300" marT="91440" marB="91440" anchor="ctr">
                    <a:solidFill>
                      <a:srgbClr val="F2F6F7"/>
                    </a:solidFill>
                  </a:tcPr>
                </a:tc>
                <a:tc>
                  <a:txBody>
                    <a:bodyPr/>
                    <a:lstStyle/>
                    <a:p>
                      <a:r>
                        <a:rPr sz="1300" b="0" dirty="0">
                          <a:solidFill>
                            <a:srgbClr val="25343C"/>
                          </a:solidFill>
                          <a:latin typeface="DejaVu Sans"/>
                          <a:ea typeface="DejaVu Sans"/>
                          <a:cs typeface="DejaVu Sans"/>
                        </a:rPr>
                        <a:t>Assemble </a:t>
                      </a:r>
                      <a:r>
                        <a:rPr lang="en-US" sz="1300" b="0" dirty="0">
                          <a:solidFill>
                            <a:srgbClr val="25343C"/>
                          </a:solidFill>
                          <a:latin typeface="DejaVu Sans"/>
                          <a:ea typeface="DejaVu Sans"/>
                          <a:cs typeface="DejaVu Sans"/>
                        </a:rPr>
                        <a:t>vacuum chambers </a:t>
                      </a:r>
                      <a:r>
                        <a:rPr sz="1300" b="0" dirty="0">
                          <a:solidFill>
                            <a:srgbClr val="25343C"/>
                          </a:solidFill>
                          <a:latin typeface="DejaVu Sans"/>
                          <a:ea typeface="DejaVu Sans"/>
                          <a:cs typeface="DejaVu Sans"/>
                        </a:rPr>
                        <a:t>and perform the first helium leak test.</a:t>
                      </a:r>
                    </a:p>
                    <a:p>
                      <a:r>
                        <a:rPr sz="1300" b="0" dirty="0">
                          <a:solidFill>
                            <a:srgbClr val="25343C"/>
                          </a:solidFill>
                          <a:latin typeface="DejaVu Sans"/>
                          <a:ea typeface="DejaVu Sans"/>
                          <a:cs typeface="DejaVu Sans"/>
                        </a:rPr>
                        <a:t>Load into furnace, connect </a:t>
                      </a:r>
                      <a:r>
                        <a:rPr lang="en-US" sz="1300" b="0" dirty="0">
                          <a:solidFill>
                            <a:srgbClr val="25343C"/>
                          </a:solidFill>
                          <a:latin typeface="DejaVu Sans"/>
                          <a:ea typeface="DejaVu Sans"/>
                          <a:cs typeface="DejaVu Sans"/>
                        </a:rPr>
                        <a:t>an other chamber</a:t>
                      </a:r>
                      <a:r>
                        <a:rPr sz="1300" b="0" dirty="0">
                          <a:solidFill>
                            <a:srgbClr val="25343C"/>
                          </a:solidFill>
                          <a:latin typeface="DejaVu Sans"/>
                          <a:ea typeface="DejaVu Sans"/>
                          <a:cs typeface="DejaVu Sans"/>
                        </a:rPr>
                        <a:t> and repeat the leak test.</a:t>
                      </a:r>
                    </a:p>
                  </a:txBody>
                  <a:tcPr marL="137160" marR="114300" marT="91440" marB="91440" anchor="ctr">
                    <a:solidFill>
                      <a:srgbClr val="F2F6F7"/>
                    </a:solidFill>
                  </a:tcPr>
                </a:tc>
                <a:tc>
                  <a:txBody>
                    <a:bodyPr/>
                    <a:lstStyle/>
                    <a:p>
                      <a:r>
                        <a:rPr sz="1300" b="0">
                          <a:solidFill>
                            <a:srgbClr val="216A62"/>
                          </a:solidFill>
                          <a:latin typeface="DejaVu Sans"/>
                          <a:ea typeface="DejaVu Sans"/>
                          <a:cs typeface="DejaVu Sans"/>
                        </a:rPr>
                        <a:t>Both helium leak tests pass</a:t>
                      </a:r>
                    </a:p>
                    <a:p>
                      <a:r>
                        <a:rPr sz="1300" b="0">
                          <a:solidFill>
                            <a:srgbClr val="216A62"/>
                          </a:solidFill>
                          <a:latin typeface="DejaVu Sans"/>
                          <a:ea typeface="DejaVu Sans"/>
                          <a:cs typeface="DejaVu Sans"/>
                        </a:rPr>
                        <a:t>Leak-rate limit: TBD</a:t>
                      </a:r>
                    </a:p>
                  </a:txBody>
                  <a:tcPr marL="137160" marR="114300" marT="91440" marB="91440" anchor="ctr">
                    <a:solidFill>
                      <a:srgbClr val="F2F6F7"/>
                    </a:solidFill>
                  </a:tcPr>
                </a:tc>
                <a:tc>
                  <a:txBody>
                    <a:bodyPr/>
                    <a:lstStyle/>
                    <a:p>
                      <a:r>
                        <a:rPr lang="en-US" sz="1300" b="0" dirty="0">
                          <a:solidFill>
                            <a:srgbClr val="216A62"/>
                          </a:solidFill>
                          <a:latin typeface="DejaVu Sans"/>
                          <a:ea typeface="DejaVu Sans"/>
                          <a:cs typeface="DejaVu Sans"/>
                        </a:rPr>
                        <a:t>8*</a:t>
                      </a:r>
                      <a:endParaRPr sz="1300" b="0" dirty="0">
                        <a:solidFill>
                          <a:srgbClr val="216A62"/>
                        </a:solidFill>
                        <a:latin typeface="DejaVu Sans"/>
                        <a:ea typeface="DejaVu Sans"/>
                        <a:cs typeface="DejaVu Sans"/>
                      </a:endParaRPr>
                    </a:p>
                  </a:txBody>
                  <a:tcPr marL="137160" marR="114300" marT="91440" marB="91440" anchor="ctr">
                    <a:solidFill>
                      <a:srgbClr val="F2F6F7"/>
                    </a:solidFill>
                  </a:tcPr>
                </a:tc>
                <a:extLst>
                  <a:ext uri="{0D108BD9-81ED-4DB2-BD59-A6C34878D82A}">
                    <a16:rowId xmlns:a16="http://schemas.microsoft.com/office/drawing/2014/main" val="10001"/>
                  </a:ext>
                </a:extLst>
              </a:tr>
              <a:tr h="670560">
                <a:tc>
                  <a:txBody>
                    <a:bodyPr/>
                    <a:lstStyle/>
                    <a:p>
                      <a:r>
                        <a:rPr sz="1300" b="1" dirty="0">
                          <a:solidFill>
                            <a:srgbClr val="25343C"/>
                          </a:solidFill>
                          <a:latin typeface="DejaVu Sans"/>
                          <a:ea typeface="DejaVu Sans"/>
                          <a:cs typeface="DejaVu Sans"/>
                        </a:rPr>
                        <a:t>02  Pump-down &amp;</a:t>
                      </a:r>
                    </a:p>
                    <a:p>
                      <a:r>
                        <a:rPr sz="1300" b="1" dirty="0">
                          <a:solidFill>
                            <a:srgbClr val="25343C"/>
                          </a:solidFill>
                          <a:latin typeface="DejaVu Sans"/>
                          <a:ea typeface="DejaVu Sans"/>
                          <a:cs typeface="DejaVu Sans"/>
                        </a:rPr>
                        <a:t>      bakeout</a:t>
                      </a:r>
                    </a:p>
                  </a:txBody>
                  <a:tcPr marL="137160" marR="114300" marT="91440" marB="91440" anchor="ctr">
                    <a:solidFill>
                      <a:srgbClr val="FFFFFF"/>
                    </a:solidFill>
                  </a:tcPr>
                </a:tc>
                <a:tc>
                  <a:txBody>
                    <a:bodyPr/>
                    <a:lstStyle/>
                    <a:p>
                      <a:r>
                        <a:rPr sz="1300" b="0">
                          <a:solidFill>
                            <a:srgbClr val="25343C"/>
                          </a:solidFill>
                          <a:latin typeface="DejaVu Sans"/>
                          <a:ea typeface="DejaVu Sans"/>
                          <a:cs typeface="DejaVu Sans"/>
                        </a:rPr>
                        <a:t>Coolant on. Rough-pump, then start the turbopump.</a:t>
                      </a:r>
                    </a:p>
                    <a:p>
                      <a:r>
                        <a:rPr sz="1300" b="0">
                          <a:solidFill>
                            <a:srgbClr val="25343C"/>
                          </a:solidFill>
                          <a:latin typeface="DejaVu Sans"/>
                          <a:ea typeface="DejaVu Sans"/>
                          <a:cs typeface="DejaVu Sans"/>
                        </a:rPr>
                        <a:t>Bake for 48 h after the workpiece reaches T_bake.</a:t>
                      </a:r>
                    </a:p>
                  </a:txBody>
                  <a:tcPr marL="137160" marR="114300" marT="91440" marB="91440" anchor="ctr">
                    <a:solidFill>
                      <a:srgbClr val="FFFFFF"/>
                    </a:solidFill>
                  </a:tcPr>
                </a:tc>
                <a:tc>
                  <a:txBody>
                    <a:bodyPr/>
                    <a:lstStyle/>
                    <a:p>
                      <a:r>
                        <a:rPr sz="1300" b="0" dirty="0">
                          <a:solidFill>
                            <a:srgbClr val="216A62"/>
                          </a:solidFill>
                          <a:latin typeface="DejaVu Sans"/>
                          <a:ea typeface="DejaVu Sans"/>
                          <a:cs typeface="DejaVu Sans"/>
                        </a:rPr>
                        <a:t>Turbo start: ≤ 5 Pa*</a:t>
                      </a:r>
                    </a:p>
                    <a:p>
                      <a:r>
                        <a:rPr sz="1300" b="0" dirty="0">
                          <a:solidFill>
                            <a:srgbClr val="216A62"/>
                          </a:solidFill>
                          <a:latin typeface="DejaVu Sans"/>
                          <a:ea typeface="DejaVu Sans"/>
                          <a:cs typeface="DejaVu Sans"/>
                        </a:rPr>
                        <a:t>Bake start: ≤ 5 × 10⁻⁴ Pa*</a:t>
                      </a:r>
                    </a:p>
                  </a:txBody>
                  <a:tcPr marL="137160" marR="114300" marT="91440" marB="91440" anchor="ctr">
                    <a:solidFill>
                      <a:srgbClr val="FFFFFF"/>
                    </a:solidFill>
                  </a:tcPr>
                </a:tc>
                <a:tc>
                  <a:txBody>
                    <a:bodyPr/>
                    <a:lstStyle/>
                    <a:p>
                      <a:r>
                        <a:rPr lang="en-US" sz="1300" b="0" dirty="0">
                          <a:solidFill>
                            <a:srgbClr val="216A62"/>
                          </a:solidFill>
                          <a:latin typeface="DejaVu Sans"/>
                          <a:ea typeface="DejaVu Sans"/>
                          <a:cs typeface="DejaVu Sans"/>
                        </a:rPr>
                        <a:t>50</a:t>
                      </a:r>
                      <a:endParaRPr sz="1300" b="0" dirty="0">
                        <a:solidFill>
                          <a:srgbClr val="216A62"/>
                        </a:solidFill>
                        <a:latin typeface="DejaVu Sans"/>
                        <a:ea typeface="DejaVu Sans"/>
                        <a:cs typeface="DejaVu Sans"/>
                      </a:endParaRPr>
                    </a:p>
                  </a:txBody>
                  <a:tcPr marL="137160" marR="114300" marT="91440" marB="91440" anchor="ctr">
                    <a:solidFill>
                      <a:srgbClr val="FFFFFF"/>
                    </a:solidFill>
                  </a:tcPr>
                </a:tc>
                <a:extLst>
                  <a:ext uri="{0D108BD9-81ED-4DB2-BD59-A6C34878D82A}">
                    <a16:rowId xmlns:a16="http://schemas.microsoft.com/office/drawing/2014/main" val="10002"/>
                  </a:ext>
                </a:extLst>
              </a:tr>
              <a:tr h="670560">
                <a:tc>
                  <a:txBody>
                    <a:bodyPr/>
                    <a:lstStyle/>
                    <a:p>
                      <a:r>
                        <a:rPr sz="1300" b="1" dirty="0">
                          <a:solidFill>
                            <a:srgbClr val="25343C"/>
                          </a:solidFill>
                          <a:latin typeface="DejaVu Sans"/>
                          <a:ea typeface="DejaVu Sans"/>
                          <a:cs typeface="DejaVu Sans"/>
                        </a:rPr>
                        <a:t>03  Base-vacuum</a:t>
                      </a:r>
                    </a:p>
                    <a:p>
                      <a:r>
                        <a:rPr sz="1300" b="1" dirty="0">
                          <a:solidFill>
                            <a:srgbClr val="25343C"/>
                          </a:solidFill>
                          <a:latin typeface="DejaVu Sans"/>
                          <a:ea typeface="DejaVu Sans"/>
                          <a:cs typeface="DejaVu Sans"/>
                        </a:rPr>
                        <a:t>      qualification</a:t>
                      </a:r>
                    </a:p>
                  </a:txBody>
                  <a:tcPr marL="137160" marR="114300" marT="91440" marB="91440" anchor="ctr">
                    <a:solidFill>
                      <a:srgbClr val="F2F6F7"/>
                    </a:solidFill>
                  </a:tcPr>
                </a:tc>
                <a:tc>
                  <a:txBody>
                    <a:bodyPr/>
                    <a:lstStyle/>
                    <a:p>
                      <a:r>
                        <a:rPr sz="1300" b="0">
                          <a:solidFill>
                            <a:srgbClr val="25343C"/>
                          </a:solidFill>
                          <a:latin typeface="DejaVu Sans"/>
                          <a:ea typeface="DejaVu Sans"/>
                          <a:cs typeface="DejaVu Sans"/>
                        </a:rPr>
                        <a:t>Cool to 100 °C. Enable the ion pump within its limits.</a:t>
                      </a:r>
                    </a:p>
                    <a:p>
                      <a:r>
                        <a:rPr sz="1300" b="0">
                          <a:solidFill>
                            <a:srgbClr val="25343C"/>
                          </a:solidFill>
                          <a:latin typeface="DejaVu Sans"/>
                          <a:ea typeface="DejaVu Sans"/>
                          <a:cs typeface="DejaVu Sans"/>
                        </a:rPr>
                        <a:t>Hold at 100 °C for 4 h with continuous pumping.</a:t>
                      </a:r>
                    </a:p>
                  </a:txBody>
                  <a:tcPr marL="137160" marR="114300" marT="91440" marB="91440" anchor="ctr">
                    <a:solidFill>
                      <a:srgbClr val="F2F6F7"/>
                    </a:solidFill>
                  </a:tcPr>
                </a:tc>
                <a:tc>
                  <a:txBody>
                    <a:bodyPr/>
                    <a:lstStyle/>
                    <a:p>
                      <a:r>
                        <a:rPr sz="1300" b="0" dirty="0">
                          <a:solidFill>
                            <a:srgbClr val="216A62"/>
                          </a:solidFill>
                          <a:latin typeface="DejaVu Sans"/>
                          <a:ea typeface="DejaVu Sans"/>
                          <a:cs typeface="DejaVu Sans"/>
                        </a:rPr>
                        <a:t>≤ 5 × 10⁻⁷ Pa at 1</a:t>
                      </a:r>
                      <a:r>
                        <a:rPr lang="en-US" sz="1300" b="0" dirty="0">
                          <a:solidFill>
                            <a:srgbClr val="216A62"/>
                          </a:solidFill>
                          <a:latin typeface="DejaVu Sans"/>
                          <a:ea typeface="DejaVu Sans"/>
                          <a:cs typeface="DejaVu Sans"/>
                        </a:rPr>
                        <a:t>2</a:t>
                      </a:r>
                      <a:r>
                        <a:rPr sz="1300" b="0" dirty="0">
                          <a:solidFill>
                            <a:srgbClr val="216A62"/>
                          </a:solidFill>
                          <a:latin typeface="DejaVu Sans"/>
                          <a:ea typeface="DejaVu Sans"/>
                          <a:cs typeface="DejaVu Sans"/>
                        </a:rPr>
                        <a:t>0 °C</a:t>
                      </a:r>
                    </a:p>
                    <a:p>
                      <a:r>
                        <a:rPr sz="1300" b="0" dirty="0">
                          <a:solidFill>
                            <a:srgbClr val="216A62"/>
                          </a:solidFill>
                          <a:latin typeface="DejaVu Sans"/>
                          <a:ea typeface="DejaVu Sans"/>
                          <a:cs typeface="DejaVu Sans"/>
                        </a:rPr>
                        <a:t>Valid gauge and stable reading</a:t>
                      </a:r>
                    </a:p>
                  </a:txBody>
                  <a:tcPr marL="137160" marR="114300" marT="91440" marB="91440" anchor="ctr">
                    <a:solidFill>
                      <a:srgbClr val="F2F6F7"/>
                    </a:solidFill>
                  </a:tcPr>
                </a:tc>
                <a:tc>
                  <a:txBody>
                    <a:bodyPr/>
                    <a:lstStyle/>
                    <a:p>
                      <a:r>
                        <a:rPr lang="en-US" sz="1300" b="0" dirty="0">
                          <a:solidFill>
                            <a:srgbClr val="216A62"/>
                          </a:solidFill>
                          <a:latin typeface="DejaVu Sans"/>
                          <a:ea typeface="DejaVu Sans"/>
                          <a:cs typeface="DejaVu Sans"/>
                        </a:rPr>
                        <a:t>4.5</a:t>
                      </a:r>
                      <a:r>
                        <a:rPr lang="en-US" altLang="zh-CN" sz="1300" b="0" dirty="0">
                          <a:solidFill>
                            <a:srgbClr val="216A62"/>
                          </a:solidFill>
                          <a:latin typeface="DejaVu Sans"/>
                          <a:ea typeface="DejaVu Sans"/>
                          <a:cs typeface="DejaVu Sans"/>
                        </a:rPr>
                        <a:t>*</a:t>
                      </a:r>
                      <a:endParaRPr sz="1300" b="0" dirty="0">
                        <a:solidFill>
                          <a:srgbClr val="216A62"/>
                        </a:solidFill>
                        <a:latin typeface="DejaVu Sans"/>
                        <a:ea typeface="DejaVu Sans"/>
                        <a:cs typeface="DejaVu Sans"/>
                      </a:endParaRPr>
                    </a:p>
                  </a:txBody>
                  <a:tcPr marL="137160" marR="114300" marT="91440" marB="91440" anchor="ctr">
                    <a:solidFill>
                      <a:srgbClr val="F2F6F7"/>
                    </a:solidFill>
                  </a:tcPr>
                </a:tc>
                <a:extLst>
                  <a:ext uri="{0D108BD9-81ED-4DB2-BD59-A6C34878D82A}">
                    <a16:rowId xmlns:a16="http://schemas.microsoft.com/office/drawing/2014/main" val="10003"/>
                  </a:ext>
                </a:extLst>
              </a:tr>
              <a:tr h="670560">
                <a:tc>
                  <a:txBody>
                    <a:bodyPr/>
                    <a:lstStyle/>
                    <a:p>
                      <a:r>
                        <a:rPr sz="1300" b="1">
                          <a:solidFill>
                            <a:srgbClr val="25343C"/>
                          </a:solidFill>
                          <a:latin typeface="DejaVu Sans"/>
                          <a:ea typeface="DejaVu Sans"/>
                          <a:cs typeface="DejaVu Sans"/>
                        </a:rPr>
                        <a:t>04  Gas &amp; pressure</a:t>
                      </a:r>
                    </a:p>
                    <a:p>
                      <a:r>
                        <a:rPr sz="1300" b="1">
                          <a:solidFill>
                            <a:srgbClr val="25343C"/>
                          </a:solidFill>
                          <a:latin typeface="DejaVu Sans"/>
                          <a:ea typeface="DejaVu Sans"/>
                          <a:cs typeface="DejaVu Sans"/>
                        </a:rPr>
                        <a:t>      stabilization</a:t>
                      </a:r>
                    </a:p>
                  </a:txBody>
                  <a:tcPr marL="137160" marR="114300" marT="91440" marB="91440" anchor="ctr">
                    <a:solidFill>
                      <a:srgbClr val="FFFFFF"/>
                    </a:solidFill>
                  </a:tcPr>
                </a:tc>
                <a:tc>
                  <a:txBody>
                    <a:bodyPr/>
                    <a:lstStyle/>
                    <a:p>
                      <a:r>
                        <a:rPr sz="1300" b="0">
                          <a:solidFill>
                            <a:srgbClr val="25343C"/>
                          </a:solidFill>
                          <a:latin typeface="DejaVu Sans"/>
                          <a:ea typeface="DejaVu Sans"/>
                          <a:cs typeface="DejaVu Sans"/>
                        </a:rPr>
                        <a:t>Ion pump OFF and isolated. Keep substrate at 100 °C.</a:t>
                      </a:r>
                    </a:p>
                    <a:p>
                      <a:r>
                        <a:rPr sz="1300" b="0">
                          <a:solidFill>
                            <a:srgbClr val="25343C"/>
                          </a:solidFill>
                          <a:latin typeface="DejaVu Sans"/>
                          <a:ea typeface="DejaVu Sans"/>
                          <a:cs typeface="DejaVu Sans"/>
                        </a:rPr>
                        <a:t>Set MFC flow and throttle the turbopump inlet.</a:t>
                      </a:r>
                    </a:p>
                  </a:txBody>
                  <a:tcPr marL="137160" marR="114300" marT="91440" marB="91440" anchor="ctr">
                    <a:solidFill>
                      <a:srgbClr val="FFFFFF"/>
                    </a:solidFill>
                  </a:tcPr>
                </a:tc>
                <a:tc>
                  <a:txBody>
                    <a:bodyPr/>
                    <a:lstStyle/>
                    <a:p>
                      <a:r>
                        <a:rPr sz="1300" b="0">
                          <a:solidFill>
                            <a:srgbClr val="216A62"/>
                          </a:solidFill>
                          <a:latin typeface="DejaVu Sans"/>
                          <a:ea typeface="DejaVu Sans"/>
                          <a:cs typeface="DejaVu Sans"/>
                        </a:rPr>
                        <a:t>0.5–2 sccm and ~1 Pa</a:t>
                      </a:r>
                    </a:p>
                    <a:p>
                      <a:r>
                        <a:rPr sz="1300" b="0">
                          <a:solidFill>
                            <a:srgbClr val="216A62"/>
                          </a:solidFill>
                          <a:latin typeface="DejaVu Sans"/>
                          <a:ea typeface="DejaVu Sans"/>
                          <a:cs typeface="DejaVu Sans"/>
                        </a:rPr>
                        <a:t>Stable for ≥ 5 min</a:t>
                      </a:r>
                    </a:p>
                  </a:txBody>
                  <a:tcPr marL="137160" marR="114300" marT="91440" marB="91440" anchor="ctr">
                    <a:solidFill>
                      <a:srgbClr val="FFFFFF"/>
                    </a:solidFill>
                  </a:tcPr>
                </a:tc>
                <a:tc>
                  <a:txBody>
                    <a:bodyPr/>
                    <a:lstStyle/>
                    <a:p>
                      <a:r>
                        <a:rPr lang="en-US" sz="1300" b="0" dirty="0">
                          <a:solidFill>
                            <a:srgbClr val="216A62"/>
                          </a:solidFill>
                          <a:latin typeface="DejaVu Sans"/>
                          <a:ea typeface="DejaVu Sans"/>
                          <a:cs typeface="DejaVu Sans"/>
                        </a:rPr>
                        <a:t>0.5</a:t>
                      </a:r>
                      <a:endParaRPr sz="1300" b="0" dirty="0">
                        <a:solidFill>
                          <a:srgbClr val="216A62"/>
                        </a:solidFill>
                        <a:latin typeface="DejaVu Sans"/>
                        <a:ea typeface="DejaVu Sans"/>
                        <a:cs typeface="DejaVu Sans"/>
                      </a:endParaRPr>
                    </a:p>
                  </a:txBody>
                  <a:tcPr marL="137160" marR="114300" marT="91440" marB="91440" anchor="ctr">
                    <a:solidFill>
                      <a:srgbClr val="FFFFFF"/>
                    </a:solidFill>
                  </a:tcPr>
                </a:tc>
                <a:extLst>
                  <a:ext uri="{0D108BD9-81ED-4DB2-BD59-A6C34878D82A}">
                    <a16:rowId xmlns:a16="http://schemas.microsoft.com/office/drawing/2014/main" val="10004"/>
                  </a:ext>
                </a:extLst>
              </a:tr>
              <a:tr h="670560">
                <a:tc>
                  <a:txBody>
                    <a:bodyPr/>
                    <a:lstStyle/>
                    <a:p>
                      <a:r>
                        <a:rPr sz="1300" b="1">
                          <a:solidFill>
                            <a:srgbClr val="25343C"/>
                          </a:solidFill>
                          <a:latin typeface="DejaVu Sans"/>
                          <a:ea typeface="DejaVu Sans"/>
                          <a:cs typeface="DejaVu Sans"/>
                        </a:rPr>
                        <a:t>05  Magnetron</a:t>
                      </a:r>
                    </a:p>
                    <a:p>
                      <a:r>
                        <a:rPr sz="1300" b="1">
                          <a:solidFill>
                            <a:srgbClr val="25343C"/>
                          </a:solidFill>
                          <a:latin typeface="DejaVu Sans"/>
                          <a:ea typeface="DejaVu Sans"/>
                          <a:cs typeface="DejaVu Sans"/>
                        </a:rPr>
                        <a:t>      sputtering</a:t>
                      </a:r>
                    </a:p>
                  </a:txBody>
                  <a:tcPr marL="137160" marR="114300" marT="91440" marB="91440" anchor="ctr">
                    <a:solidFill>
                      <a:srgbClr val="F2F6F7"/>
                    </a:solidFill>
                  </a:tcPr>
                </a:tc>
                <a:tc>
                  <a:txBody>
                    <a:bodyPr/>
                    <a:lstStyle/>
                    <a:p>
                      <a:r>
                        <a:rPr sz="1300" b="0">
                          <a:solidFill>
                            <a:srgbClr val="25343C"/>
                          </a:solidFill>
                          <a:latin typeface="DejaVu Sans"/>
                          <a:ea typeface="DejaVu Sans"/>
                          <a:cs typeface="DejaVu Sans"/>
                        </a:rPr>
                        <a:t>Soft-start magnetron power and scan the magnetic ring.</a:t>
                      </a:r>
                    </a:p>
                    <a:p>
                      <a:r>
                        <a:rPr sz="1300" b="0">
                          <a:solidFill>
                            <a:srgbClr val="25343C"/>
                          </a:solidFill>
                          <a:latin typeface="DejaVu Sans"/>
                          <a:ea typeface="DejaVu Sans"/>
                          <a:cs typeface="DejaVu Sans"/>
                        </a:rPr>
                        <a:t>Deposit to a validated time / scan-pass recipe.</a:t>
                      </a:r>
                    </a:p>
                  </a:txBody>
                  <a:tcPr marL="137160" marR="114300" marT="91440" marB="91440" anchor="ctr">
                    <a:solidFill>
                      <a:srgbClr val="F2F6F7"/>
                    </a:solidFill>
                  </a:tcPr>
                </a:tc>
                <a:tc>
                  <a:txBody>
                    <a:bodyPr/>
                    <a:lstStyle/>
                    <a:p>
                      <a:r>
                        <a:rPr sz="1300" b="0" dirty="0">
                          <a:solidFill>
                            <a:srgbClr val="216A62"/>
                          </a:solidFill>
                          <a:latin typeface="DejaVu Sans"/>
                          <a:ea typeface="DejaVu Sans"/>
                          <a:cs typeface="DejaVu Sans"/>
                        </a:rPr>
                        <a:t>10–50 A and 0.1–0.2 m/min</a:t>
                      </a:r>
                    </a:p>
                    <a:p>
                      <a:r>
                        <a:rPr sz="1300" b="0" dirty="0">
                          <a:solidFill>
                            <a:srgbClr val="216A62"/>
                          </a:solidFill>
                          <a:latin typeface="DejaVu Sans"/>
                          <a:ea typeface="DejaVu Sans"/>
                          <a:cs typeface="DejaVu Sans"/>
                        </a:rPr>
                        <a:t>100 °C and ~1 Pa</a:t>
                      </a:r>
                    </a:p>
                  </a:txBody>
                  <a:tcPr marL="137160" marR="114300" marT="91440" marB="91440" anchor="ctr">
                    <a:solidFill>
                      <a:srgbClr val="F2F6F7"/>
                    </a:solidFill>
                  </a:tcPr>
                </a:tc>
                <a:tc>
                  <a:txBody>
                    <a:bodyPr/>
                    <a:lstStyle/>
                    <a:p>
                      <a:r>
                        <a:rPr lang="en-US" sz="1300" b="0" dirty="0">
                          <a:solidFill>
                            <a:srgbClr val="216A62"/>
                          </a:solidFill>
                          <a:latin typeface="DejaVu Sans"/>
                          <a:ea typeface="DejaVu Sans"/>
                          <a:cs typeface="DejaVu Sans"/>
                        </a:rPr>
                        <a:t>5</a:t>
                      </a:r>
                      <a:r>
                        <a:rPr lang="en-US" altLang="zh-CN" sz="1300" b="0" dirty="0">
                          <a:solidFill>
                            <a:srgbClr val="216A62"/>
                          </a:solidFill>
                          <a:latin typeface="DejaVu Sans"/>
                          <a:ea typeface="DejaVu Sans"/>
                          <a:cs typeface="DejaVu Sans"/>
                        </a:rPr>
                        <a:t>*</a:t>
                      </a:r>
                      <a:endParaRPr sz="1300" b="0" dirty="0">
                        <a:solidFill>
                          <a:srgbClr val="216A62"/>
                        </a:solidFill>
                        <a:latin typeface="DejaVu Sans"/>
                        <a:ea typeface="DejaVu Sans"/>
                        <a:cs typeface="DejaVu Sans"/>
                      </a:endParaRPr>
                    </a:p>
                  </a:txBody>
                  <a:tcPr marL="137160" marR="114300" marT="91440" marB="91440" anchor="ctr">
                    <a:solidFill>
                      <a:srgbClr val="F2F6F7"/>
                    </a:solidFill>
                  </a:tcPr>
                </a:tc>
                <a:extLst>
                  <a:ext uri="{0D108BD9-81ED-4DB2-BD59-A6C34878D82A}">
                    <a16:rowId xmlns:a16="http://schemas.microsoft.com/office/drawing/2014/main" val="10005"/>
                  </a:ext>
                </a:extLst>
              </a:tr>
              <a:tr h="670560">
                <a:tc>
                  <a:txBody>
                    <a:bodyPr/>
                    <a:lstStyle/>
                    <a:p>
                      <a:r>
                        <a:rPr sz="1300" b="1">
                          <a:solidFill>
                            <a:srgbClr val="25343C"/>
                          </a:solidFill>
                          <a:latin typeface="DejaVu Sans"/>
                          <a:ea typeface="DejaVu Sans"/>
                          <a:cs typeface="DejaVu Sans"/>
                        </a:rPr>
                        <a:t>06  Cool, vent</a:t>
                      </a:r>
                    </a:p>
                    <a:p>
                      <a:r>
                        <a:rPr sz="1300" b="1">
                          <a:solidFill>
                            <a:srgbClr val="25343C"/>
                          </a:solidFill>
                          <a:latin typeface="DejaVu Sans"/>
                          <a:ea typeface="DejaVu Sans"/>
                          <a:cs typeface="DejaVu Sans"/>
                        </a:rPr>
                        <a:t>      &amp; unload</a:t>
                      </a:r>
                    </a:p>
                  </a:txBody>
                  <a:tcPr marL="137160" marR="114300" marT="91440" marB="91440" anchor="ctr">
                    <a:solidFill>
                      <a:srgbClr val="FFFFFF"/>
                    </a:solidFill>
                  </a:tcPr>
                </a:tc>
                <a:tc>
                  <a:txBody>
                    <a:bodyPr/>
                    <a:lstStyle/>
                    <a:p>
                      <a:r>
                        <a:rPr sz="1300" b="0">
                          <a:solidFill>
                            <a:srgbClr val="25343C"/>
                          </a:solidFill>
                          <a:latin typeface="DejaVu Sans"/>
                          <a:ea typeface="DejaVu Sans"/>
                          <a:cs typeface="DejaVu Sans"/>
                        </a:rPr>
                        <a:t>Stop power, gas and heating. Pump while cooling.</a:t>
                      </a:r>
                    </a:p>
                    <a:p>
                      <a:r>
                        <a:rPr sz="1300" b="0">
                          <a:solidFill>
                            <a:srgbClr val="25343C"/>
                          </a:solidFill>
                          <a:latin typeface="DejaVu Sans"/>
                          <a:ea typeface="DejaVu Sans"/>
                          <a:cs typeface="DejaVu Sans"/>
                        </a:rPr>
                        <a:t>At room temperature, isolate pumps and backfill with N₂.</a:t>
                      </a:r>
                    </a:p>
                  </a:txBody>
                  <a:tcPr marL="137160" marR="114300" marT="91440" marB="91440" anchor="ctr">
                    <a:solidFill>
                      <a:srgbClr val="FFFFFF"/>
                    </a:solidFill>
                  </a:tcPr>
                </a:tc>
                <a:tc>
                  <a:txBody>
                    <a:bodyPr/>
                    <a:lstStyle/>
                    <a:p>
                      <a:r>
                        <a:rPr sz="1300" b="0" dirty="0">
                          <a:solidFill>
                            <a:srgbClr val="216A62"/>
                          </a:solidFill>
                          <a:latin typeface="DejaVu Sans"/>
                          <a:ea typeface="DejaVu Sans"/>
                          <a:cs typeface="DejaVu Sans"/>
                        </a:rPr>
                        <a:t>Equalize both vacuum spaces</a:t>
                      </a:r>
                    </a:p>
                    <a:p>
                      <a:r>
                        <a:rPr sz="1300" b="0" dirty="0">
                          <a:solidFill>
                            <a:srgbClr val="216A62"/>
                          </a:solidFill>
                          <a:latin typeface="DejaVu Sans"/>
                          <a:ea typeface="DejaVu Sans"/>
                          <a:cs typeface="DejaVu Sans"/>
                        </a:rPr>
                        <a:t>to local atmosphere, then unload</a:t>
                      </a:r>
                    </a:p>
                  </a:txBody>
                  <a:tcPr marL="137160" marR="114300" marT="91440" marB="91440" anchor="ctr">
                    <a:solidFill>
                      <a:srgbClr val="FFFFFF"/>
                    </a:solidFill>
                  </a:tcPr>
                </a:tc>
                <a:tc>
                  <a:txBody>
                    <a:bodyPr/>
                    <a:lstStyle/>
                    <a:p>
                      <a:r>
                        <a:rPr lang="en-US" sz="1300" b="0" dirty="0">
                          <a:solidFill>
                            <a:srgbClr val="216A62"/>
                          </a:solidFill>
                          <a:latin typeface="DejaVu Sans"/>
                          <a:ea typeface="DejaVu Sans"/>
                          <a:cs typeface="DejaVu Sans"/>
                        </a:rPr>
                        <a:t>4</a:t>
                      </a:r>
                      <a:r>
                        <a:rPr lang="en-US" altLang="zh-CN" sz="1300" b="0" dirty="0">
                          <a:solidFill>
                            <a:srgbClr val="216A62"/>
                          </a:solidFill>
                          <a:latin typeface="DejaVu Sans"/>
                          <a:ea typeface="DejaVu Sans"/>
                          <a:cs typeface="DejaVu Sans"/>
                        </a:rPr>
                        <a:t>*</a:t>
                      </a:r>
                      <a:endParaRPr sz="1300" b="0" dirty="0">
                        <a:solidFill>
                          <a:srgbClr val="216A62"/>
                        </a:solidFill>
                        <a:latin typeface="DejaVu Sans"/>
                        <a:ea typeface="DejaVu Sans"/>
                        <a:cs typeface="DejaVu Sans"/>
                      </a:endParaRPr>
                    </a:p>
                  </a:txBody>
                  <a:tcPr marL="137160" marR="114300" marT="91440" marB="91440" anchor="ctr">
                    <a:solidFill>
                      <a:srgbClr val="FFFFFF"/>
                    </a:solidFill>
                  </a:tcPr>
                </a:tc>
                <a:extLst>
                  <a:ext uri="{0D108BD9-81ED-4DB2-BD59-A6C34878D82A}">
                    <a16:rowId xmlns:a16="http://schemas.microsoft.com/office/drawing/2014/main" val="10006"/>
                  </a:ext>
                </a:extLst>
              </a:tr>
            </a:tbl>
          </a:graphicData>
        </a:graphic>
      </p:graphicFrame>
      <p:sp>
        <p:nvSpPr>
          <p:cNvPr id="9" name="文本框 8">
            <a:extLst>
              <a:ext uri="{FF2B5EF4-FFF2-40B4-BE49-F238E27FC236}">
                <a16:creationId xmlns:a16="http://schemas.microsoft.com/office/drawing/2014/main" id="{A88CB875-2EDB-409C-96B2-8C98141FEAF5}"/>
              </a:ext>
            </a:extLst>
          </p:cNvPr>
          <p:cNvSpPr txBox="1"/>
          <p:nvPr/>
        </p:nvSpPr>
        <p:spPr>
          <a:xfrm>
            <a:off x="406706" y="6217319"/>
            <a:ext cx="11785294" cy="646331"/>
          </a:xfrm>
          <a:prstGeom prst="rect">
            <a:avLst/>
          </a:prstGeom>
          <a:noFill/>
        </p:spPr>
        <p:txBody>
          <a:bodyPr wrap="square">
            <a:spAutoFit/>
          </a:bodyPr>
          <a:lstStyle/>
          <a:p>
            <a:r>
              <a:rPr lang="en-US" altLang="zh-CN" sz="1200" dirty="0">
                <a:ea typeface="DejaVu Sans"/>
                <a:cs typeface="DejaVu Sans"/>
              </a:rPr>
              <a:t>*The time needs to be</a:t>
            </a:r>
            <a:r>
              <a:rPr lang="en-US" altLang="zh-CN" sz="1200" i="0" dirty="0">
                <a:effectLst/>
              </a:rPr>
              <a:t> experimentally determined and verified</a:t>
            </a:r>
            <a:r>
              <a:rPr lang="en-US" altLang="zh-CN" sz="1200" dirty="0">
                <a:ea typeface="DejaVu Sans"/>
                <a:cs typeface="DejaVu Sans"/>
              </a:rPr>
              <a:t>, the total NEG coating time for one stack is about 72 hours.</a:t>
            </a:r>
            <a:r>
              <a:rPr lang="en-US" altLang="zh-CN" sz="1200" b="1" dirty="0">
                <a:solidFill>
                  <a:srgbClr val="25343C"/>
                </a:solidFill>
                <a:latin typeface="DejaVu Sans"/>
                <a:ea typeface="DejaVu Sans"/>
                <a:cs typeface="DejaVu Sans"/>
              </a:rPr>
              <a:t> </a:t>
            </a:r>
          </a:p>
          <a:p>
            <a:r>
              <a:rPr lang="en-US" altLang="zh-CN" sz="1200" b="1" dirty="0">
                <a:solidFill>
                  <a:srgbClr val="25343C"/>
                </a:solidFill>
                <a:latin typeface="DejaVu Sans"/>
                <a:ea typeface="DejaVu Sans"/>
                <a:cs typeface="DejaVu Sans"/>
              </a:rPr>
              <a:t>01  Assembly &amp; leak testing is the most tough work, the robots will save 2 workdays and 2~3 workers</a:t>
            </a:r>
          </a:p>
          <a:p>
            <a:pPr>
              <a:defRPr sz="1650" b="1">
                <a:solidFill>
                  <a:srgbClr val="216A62"/>
                </a:solidFill>
                <a:latin typeface="DejaVu Sans"/>
                <a:ea typeface="DejaVu Sans"/>
                <a:cs typeface="DejaVu Sans"/>
              </a:defRPr>
            </a:pPr>
            <a:r>
              <a:rPr lang="en-US" altLang="zh-CN" sz="1200" dirty="0">
                <a:ea typeface="DejaVu Sans"/>
                <a:cs typeface="DejaVu Sans"/>
              </a:rPr>
              <a:t> </a:t>
            </a:r>
          </a:p>
        </p:txBody>
      </p:sp>
      <p:pic>
        <p:nvPicPr>
          <p:cNvPr id="5" name="Picture 2" descr="C:\Users\Administrator\Desktop\11112.png">
            <a:extLst>
              <a:ext uri="{FF2B5EF4-FFF2-40B4-BE49-F238E27FC236}">
                <a16:creationId xmlns:a16="http://schemas.microsoft.com/office/drawing/2014/main" id="{42FA19C7-7C04-4AC2-874C-60B5091F820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845209" y="145436"/>
            <a:ext cx="949382" cy="5595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537212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78DCB218-B4B6-448E-AF47-6CD9BB63EB87}"/>
              </a:ext>
            </a:extLst>
          </p:cNvPr>
          <p:cNvSpPr>
            <a:spLocks noGrp="1"/>
          </p:cNvSpPr>
          <p:nvPr>
            <p:ph type="title"/>
          </p:nvPr>
        </p:nvSpPr>
        <p:spPr/>
        <p:txBody>
          <a:bodyPr/>
          <a:lstStyle/>
          <a:p>
            <a:r>
              <a:rPr lang="en-US" altLang="zh-CN" dirty="0"/>
              <a:t>Vacuum furnace for NEG coating</a:t>
            </a:r>
            <a:endParaRPr lang="zh-CN" altLang="en-US" dirty="0"/>
          </a:p>
        </p:txBody>
      </p:sp>
      <p:pic>
        <p:nvPicPr>
          <p:cNvPr id="11" name="图片 10">
            <a:extLst>
              <a:ext uri="{FF2B5EF4-FFF2-40B4-BE49-F238E27FC236}">
                <a16:creationId xmlns:a16="http://schemas.microsoft.com/office/drawing/2014/main" id="{6E6D5AA6-8CE9-472B-AE2A-98EDF173386E}"/>
              </a:ext>
            </a:extLst>
          </p:cNvPr>
          <p:cNvPicPr>
            <a:picLocks noChangeAspect="1"/>
          </p:cNvPicPr>
          <p:nvPr/>
        </p:nvPicPr>
        <p:blipFill rotWithShape="1">
          <a:blip r:embed="rId2">
            <a:extLst>
              <a:ext uri="{28A0092B-C50C-407E-A947-70E740481C1C}">
                <a14:useLocalDpi xmlns:a14="http://schemas.microsoft.com/office/drawing/2010/main" val="0"/>
              </a:ext>
            </a:extLst>
          </a:blip>
          <a:srcRect l="5416" t="37407" b="20926"/>
          <a:stretch/>
        </p:blipFill>
        <p:spPr>
          <a:xfrm>
            <a:off x="3419438" y="3590490"/>
            <a:ext cx="6101761" cy="2016000"/>
          </a:xfrm>
          <a:prstGeom prst="rect">
            <a:avLst/>
          </a:prstGeom>
        </p:spPr>
      </p:pic>
      <p:pic>
        <p:nvPicPr>
          <p:cNvPr id="15" name="内容占位符 4">
            <a:extLst>
              <a:ext uri="{FF2B5EF4-FFF2-40B4-BE49-F238E27FC236}">
                <a16:creationId xmlns:a16="http://schemas.microsoft.com/office/drawing/2014/main" id="{E84BB419-363E-447A-A211-D88E781BDFB9}"/>
              </a:ext>
            </a:extLst>
          </p:cNvPr>
          <p:cNvPicPr>
            <a:picLocks noChangeAspect="1"/>
          </p:cNvPicPr>
          <p:nvPr/>
        </p:nvPicPr>
        <p:blipFill rotWithShape="1">
          <a:blip r:embed="rId3">
            <a:extLst>
              <a:ext uri="{28A0092B-C50C-407E-A947-70E740481C1C}">
                <a14:useLocalDpi xmlns:a14="http://schemas.microsoft.com/office/drawing/2010/main" val="0"/>
              </a:ext>
            </a:extLst>
          </a:blip>
          <a:srcRect b="21351"/>
          <a:stretch/>
        </p:blipFill>
        <p:spPr>
          <a:xfrm>
            <a:off x="9575869" y="3590490"/>
            <a:ext cx="1936432" cy="2016000"/>
          </a:xfrm>
          <a:prstGeom prst="rect">
            <a:avLst/>
          </a:prstGeom>
        </p:spPr>
      </p:pic>
      <p:sp>
        <p:nvSpPr>
          <p:cNvPr id="16" name="文本框 35">
            <a:extLst>
              <a:ext uri="{FF2B5EF4-FFF2-40B4-BE49-F238E27FC236}">
                <a16:creationId xmlns:a16="http://schemas.microsoft.com/office/drawing/2014/main" id="{BD0A1F1A-D713-46E5-935D-31CBE2AA3A8F}"/>
              </a:ext>
            </a:extLst>
          </p:cNvPr>
          <p:cNvSpPr txBox="1"/>
          <p:nvPr/>
        </p:nvSpPr>
        <p:spPr>
          <a:xfrm>
            <a:off x="501611" y="1238934"/>
            <a:ext cx="11109363" cy="1754326"/>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lgn="just">
              <a:buFont typeface="Wingdings" panose="05000000000000000000" pitchFamily="2" charset="2"/>
              <a:buChar char="u"/>
            </a:pPr>
            <a:r>
              <a:rPr lang="en-US" altLang="zh-CN" b="1" i="0" dirty="0">
                <a:solidFill>
                  <a:srgbClr val="0F1115"/>
                </a:solidFill>
                <a:effectLst/>
                <a:latin typeface="quote-cjk-patch"/>
              </a:rPr>
              <a:t>The NEG coating vacuum system is divided into two parts: </a:t>
            </a:r>
          </a:p>
          <a:p>
            <a:pPr marL="285750" indent="-285750" algn="just">
              <a:buFont typeface="Wingdings" panose="05000000000000000000" pitchFamily="2" charset="2"/>
              <a:buChar char="Ø"/>
            </a:pPr>
            <a:r>
              <a:rPr lang="en-US" altLang="zh-CN" b="1" dirty="0">
                <a:solidFill>
                  <a:srgbClr val="0F1115"/>
                </a:solidFill>
                <a:latin typeface="quote-cjk-patch"/>
              </a:rPr>
              <a:t>H</a:t>
            </a:r>
            <a:r>
              <a:rPr lang="en-US" altLang="zh-CN" b="1" i="0" dirty="0">
                <a:solidFill>
                  <a:srgbClr val="0F1115"/>
                </a:solidFill>
                <a:effectLst/>
                <a:latin typeface="quote-cjk-patch"/>
              </a:rPr>
              <a:t>igh vacuum and low vacuum</a:t>
            </a:r>
            <a:r>
              <a:rPr lang="en-US" altLang="zh-CN" b="0" i="0" dirty="0">
                <a:solidFill>
                  <a:srgbClr val="0F1115"/>
                </a:solidFill>
                <a:effectLst/>
                <a:latin typeface="quote-cjk-patch"/>
              </a:rPr>
              <a:t>. The high-vacuum part provides an ultraclean environment with an ultra-low gas-impurity background for NEG coating. The low-vacuum part is created by a vacuum furnace. While the furnace provides baking for the NEG coating, it also keeps the flanges at both ends of the vacuum box—flanges that need to be repeatedly disassembled—in a low-vacuum environment. The interior of the vacuum box remains under high vacuum, thereby reducing the sealing requirements for these flanges and more friendly for robots assembly.</a:t>
            </a:r>
            <a:endParaRPr lang="zh-CN" altLang="en-US" dirty="0">
              <a:latin typeface="微软雅黑" panose="020B0503020204020204" pitchFamily="34" charset="-122"/>
              <a:ea typeface="微软雅黑" panose="020B0503020204020204" pitchFamily="34" charset="-122"/>
            </a:endParaRPr>
          </a:p>
        </p:txBody>
      </p:sp>
      <p:sp>
        <p:nvSpPr>
          <p:cNvPr id="2" name="文本框 1">
            <a:extLst>
              <a:ext uri="{FF2B5EF4-FFF2-40B4-BE49-F238E27FC236}">
                <a16:creationId xmlns:a16="http://schemas.microsoft.com/office/drawing/2014/main" id="{298741E1-A00C-4979-956C-FEF444067751}"/>
              </a:ext>
            </a:extLst>
          </p:cNvPr>
          <p:cNvSpPr txBox="1"/>
          <p:nvPr/>
        </p:nvSpPr>
        <p:spPr>
          <a:xfrm>
            <a:off x="5429250" y="5972175"/>
            <a:ext cx="2400300" cy="369332"/>
          </a:xfrm>
          <a:prstGeom prst="rect">
            <a:avLst/>
          </a:prstGeom>
          <a:noFill/>
        </p:spPr>
        <p:txBody>
          <a:bodyPr wrap="square" rtlCol="0">
            <a:spAutoFit/>
          </a:bodyPr>
          <a:lstStyle/>
          <a:p>
            <a:r>
              <a:rPr lang="en-US" altLang="zh-CN" dirty="0"/>
              <a:t>Vacuum furnace</a:t>
            </a:r>
            <a:endParaRPr lang="zh-CN" altLang="en-US" dirty="0"/>
          </a:p>
        </p:txBody>
      </p:sp>
      <p:pic>
        <p:nvPicPr>
          <p:cNvPr id="5" name="图片 4">
            <a:extLst>
              <a:ext uri="{FF2B5EF4-FFF2-40B4-BE49-F238E27FC236}">
                <a16:creationId xmlns:a16="http://schemas.microsoft.com/office/drawing/2014/main" id="{F514C80B-0F0C-4F28-B709-9E419DAC9BB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3385" y="3590054"/>
            <a:ext cx="2688000" cy="2016000"/>
          </a:xfrm>
          <a:prstGeom prst="rect">
            <a:avLst/>
          </a:prstGeom>
        </p:spPr>
      </p:pic>
      <p:sp>
        <p:nvSpPr>
          <p:cNvPr id="12" name="文本框 11">
            <a:extLst>
              <a:ext uri="{FF2B5EF4-FFF2-40B4-BE49-F238E27FC236}">
                <a16:creationId xmlns:a16="http://schemas.microsoft.com/office/drawing/2014/main" id="{948F1051-95FD-4326-BA02-CE5EF138EE90}"/>
              </a:ext>
            </a:extLst>
          </p:cNvPr>
          <p:cNvSpPr txBox="1"/>
          <p:nvPr/>
        </p:nvSpPr>
        <p:spPr>
          <a:xfrm>
            <a:off x="219075" y="5972175"/>
            <a:ext cx="3390900" cy="646331"/>
          </a:xfrm>
          <a:prstGeom prst="rect">
            <a:avLst/>
          </a:prstGeom>
          <a:noFill/>
        </p:spPr>
        <p:txBody>
          <a:bodyPr wrap="square">
            <a:spAutoFit/>
          </a:bodyPr>
          <a:lstStyle/>
          <a:p>
            <a:pPr algn="ctr"/>
            <a:r>
              <a:rPr lang="en-US" altLang="zh-CN" dirty="0">
                <a:solidFill>
                  <a:srgbClr val="0F1115"/>
                </a:solidFill>
                <a:latin typeface="quote-cjk-patch"/>
              </a:rPr>
              <a:t>H</a:t>
            </a:r>
            <a:r>
              <a:rPr lang="en-US" altLang="zh-CN" b="0" i="0" dirty="0">
                <a:solidFill>
                  <a:srgbClr val="0F1115"/>
                </a:solidFill>
                <a:effectLst/>
                <a:latin typeface="quote-cjk-patch"/>
              </a:rPr>
              <a:t>igh vacuum in vacuum chambers</a:t>
            </a:r>
          </a:p>
          <a:p>
            <a:pPr algn="ctr"/>
            <a:r>
              <a:rPr lang="en-US" altLang="zh-CN" dirty="0">
                <a:solidFill>
                  <a:srgbClr val="0F1115"/>
                </a:solidFill>
                <a:latin typeface="quote-cjk-patch"/>
              </a:rPr>
              <a:t>5×10</a:t>
            </a:r>
            <a:r>
              <a:rPr lang="en-US" altLang="zh-CN" baseline="30000" dirty="0">
                <a:solidFill>
                  <a:srgbClr val="0F1115"/>
                </a:solidFill>
                <a:latin typeface="quote-cjk-patch"/>
              </a:rPr>
              <a:t>-7</a:t>
            </a:r>
            <a:r>
              <a:rPr lang="en-US" altLang="zh-CN" dirty="0">
                <a:solidFill>
                  <a:srgbClr val="0F1115"/>
                </a:solidFill>
                <a:latin typeface="quote-cjk-patch"/>
              </a:rPr>
              <a:t> Pa</a:t>
            </a:r>
            <a:endParaRPr lang="zh-CN" altLang="en-US" dirty="0"/>
          </a:p>
        </p:txBody>
      </p:sp>
      <p:sp>
        <p:nvSpPr>
          <p:cNvPr id="13" name="文本框 12">
            <a:extLst>
              <a:ext uri="{FF2B5EF4-FFF2-40B4-BE49-F238E27FC236}">
                <a16:creationId xmlns:a16="http://schemas.microsoft.com/office/drawing/2014/main" id="{8C018A7E-02B7-41DD-8373-061316553308}"/>
              </a:ext>
            </a:extLst>
          </p:cNvPr>
          <p:cNvSpPr txBox="1"/>
          <p:nvPr/>
        </p:nvSpPr>
        <p:spPr>
          <a:xfrm>
            <a:off x="8843854" y="5972175"/>
            <a:ext cx="3214796" cy="923330"/>
          </a:xfrm>
          <a:prstGeom prst="rect">
            <a:avLst/>
          </a:prstGeom>
          <a:noFill/>
        </p:spPr>
        <p:txBody>
          <a:bodyPr wrap="square">
            <a:spAutoFit/>
          </a:bodyPr>
          <a:lstStyle/>
          <a:p>
            <a:pPr algn="ctr"/>
            <a:r>
              <a:rPr lang="en-US" altLang="zh-CN" b="0" i="0" dirty="0">
                <a:solidFill>
                  <a:srgbClr val="0F1115"/>
                </a:solidFill>
                <a:effectLst/>
                <a:latin typeface="quote-cjk-patch"/>
              </a:rPr>
              <a:t>Low vacuum in vacuum</a:t>
            </a:r>
            <a:r>
              <a:rPr lang="en-US" altLang="zh-CN" dirty="0"/>
              <a:t> furnace</a:t>
            </a:r>
          </a:p>
          <a:p>
            <a:pPr algn="ctr"/>
            <a:r>
              <a:rPr lang="en-US" altLang="zh-CN" dirty="0">
                <a:solidFill>
                  <a:srgbClr val="0F1115"/>
                </a:solidFill>
                <a:latin typeface="quote-cjk-patch"/>
              </a:rPr>
              <a:t>5×10</a:t>
            </a:r>
            <a:r>
              <a:rPr lang="en-US" altLang="zh-CN" baseline="30000" dirty="0">
                <a:solidFill>
                  <a:srgbClr val="0F1115"/>
                </a:solidFill>
                <a:latin typeface="quote-cjk-patch"/>
              </a:rPr>
              <a:t>-2</a:t>
            </a:r>
            <a:r>
              <a:rPr lang="en-US" altLang="zh-CN" dirty="0">
                <a:solidFill>
                  <a:srgbClr val="0F1115"/>
                </a:solidFill>
                <a:latin typeface="quote-cjk-patch"/>
              </a:rPr>
              <a:t> Pa</a:t>
            </a:r>
            <a:endParaRPr lang="zh-CN" altLang="en-US" dirty="0"/>
          </a:p>
          <a:p>
            <a:pPr algn="ctr"/>
            <a:endParaRPr lang="zh-CN" altLang="en-US" dirty="0"/>
          </a:p>
        </p:txBody>
      </p:sp>
      <p:pic>
        <p:nvPicPr>
          <p:cNvPr id="10" name="Picture 2" descr="C:\Users\Administrator\Desktop\11112.png">
            <a:extLst>
              <a:ext uri="{FF2B5EF4-FFF2-40B4-BE49-F238E27FC236}">
                <a16:creationId xmlns:a16="http://schemas.microsoft.com/office/drawing/2014/main" id="{B769D049-D7BB-4AEA-A0CE-6B4FE90413BF}"/>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845209" y="145436"/>
            <a:ext cx="949382" cy="5595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285489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E84647AF-731E-4AD1-822C-242938ED58AF}"/>
              </a:ext>
            </a:extLst>
          </p:cNvPr>
          <p:cNvSpPr>
            <a:spLocks noGrp="1"/>
          </p:cNvSpPr>
          <p:nvPr>
            <p:ph type="title"/>
          </p:nvPr>
        </p:nvSpPr>
        <p:spPr/>
        <p:txBody>
          <a:bodyPr/>
          <a:lstStyle/>
          <a:p>
            <a:r>
              <a:rPr lang="en-US" altLang="zh-CN" dirty="0"/>
              <a:t>DCMS </a:t>
            </a:r>
            <a:r>
              <a:rPr lang="en-US" altLang="zh-CN" dirty="0">
                <a:solidFill>
                  <a:schemeClr val="accent1">
                    <a:lumMod val="75000"/>
                  </a:schemeClr>
                </a:solidFill>
              </a:rPr>
              <a:t>for massive NEG coating</a:t>
            </a:r>
            <a:endParaRPr lang="zh-CN" altLang="en-US" dirty="0">
              <a:solidFill>
                <a:schemeClr val="accent1">
                  <a:lumMod val="75000"/>
                </a:schemeClr>
              </a:solidFill>
            </a:endParaRPr>
          </a:p>
        </p:txBody>
      </p:sp>
      <p:pic>
        <p:nvPicPr>
          <p:cNvPr id="13" name="图片 12">
            <a:extLst>
              <a:ext uri="{FF2B5EF4-FFF2-40B4-BE49-F238E27FC236}">
                <a16:creationId xmlns:a16="http://schemas.microsoft.com/office/drawing/2014/main" id="{68D00F6B-F677-4974-ADC8-683408F44C70}"/>
              </a:ext>
            </a:extLst>
          </p:cNvPr>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t="66988"/>
          <a:stretch/>
        </p:blipFill>
        <p:spPr>
          <a:xfrm rot="10800000" flipH="1">
            <a:off x="152268" y="2926690"/>
            <a:ext cx="7706530" cy="484487"/>
          </a:xfrm>
          <a:prstGeom prst="rect">
            <a:avLst/>
          </a:prstGeom>
        </p:spPr>
      </p:pic>
      <p:sp>
        <p:nvSpPr>
          <p:cNvPr id="41" name="文本框 40">
            <a:extLst>
              <a:ext uri="{FF2B5EF4-FFF2-40B4-BE49-F238E27FC236}">
                <a16:creationId xmlns:a16="http://schemas.microsoft.com/office/drawing/2014/main" id="{7BEA33FE-3913-4151-ABD1-46EFAFE14EA1}"/>
              </a:ext>
            </a:extLst>
          </p:cNvPr>
          <p:cNvSpPr txBox="1"/>
          <p:nvPr/>
        </p:nvSpPr>
        <p:spPr>
          <a:xfrm>
            <a:off x="3327345" y="3558066"/>
            <a:ext cx="3752117" cy="369332"/>
          </a:xfrm>
          <a:prstGeom prst="rect">
            <a:avLst/>
          </a:prstGeom>
          <a:noFill/>
          <a:ln>
            <a:solidFill>
              <a:schemeClr val="accent6">
                <a:lumMod val="75000"/>
              </a:schemeClr>
            </a:solidFill>
          </a:ln>
        </p:spPr>
        <p:txBody>
          <a:bodyPr wrap="none" rtlCol="0">
            <a:spAutoFit/>
          </a:bodyPr>
          <a:lstStyle/>
          <a:p>
            <a:r>
              <a:rPr lang="en-US" altLang="zh-CN" dirty="0"/>
              <a:t>Magnetron Cathode </a:t>
            </a:r>
            <a:r>
              <a:rPr lang="en-US" altLang="zh-CN" b="1" dirty="0">
                <a:solidFill>
                  <a:schemeClr val="accent6">
                    <a:lumMod val="75000"/>
                  </a:schemeClr>
                </a:solidFill>
              </a:rPr>
              <a:t>vacuum chamber</a:t>
            </a:r>
            <a:endParaRPr lang="zh-CN" altLang="en-US" b="1" dirty="0">
              <a:solidFill>
                <a:schemeClr val="accent6">
                  <a:lumMod val="75000"/>
                </a:schemeClr>
              </a:solidFill>
            </a:endParaRPr>
          </a:p>
        </p:txBody>
      </p:sp>
      <p:cxnSp>
        <p:nvCxnSpPr>
          <p:cNvPr id="42" name="直接箭头连接符 41">
            <a:extLst>
              <a:ext uri="{FF2B5EF4-FFF2-40B4-BE49-F238E27FC236}">
                <a16:creationId xmlns:a16="http://schemas.microsoft.com/office/drawing/2014/main" id="{E77144E8-2E62-413B-92A2-FB7C657EFE9A}"/>
              </a:ext>
            </a:extLst>
          </p:cNvPr>
          <p:cNvCxnSpPr>
            <a:cxnSpLocks/>
          </p:cNvCxnSpPr>
          <p:nvPr/>
        </p:nvCxnSpPr>
        <p:spPr>
          <a:xfrm flipV="1">
            <a:off x="591892" y="2899360"/>
            <a:ext cx="7087400" cy="1"/>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43" name="文本框 42">
            <a:extLst>
              <a:ext uri="{FF2B5EF4-FFF2-40B4-BE49-F238E27FC236}">
                <a16:creationId xmlns:a16="http://schemas.microsoft.com/office/drawing/2014/main" id="{351DDB4C-49D6-4852-A5B0-36F242D2EE98}"/>
              </a:ext>
            </a:extLst>
          </p:cNvPr>
          <p:cNvSpPr txBox="1"/>
          <p:nvPr/>
        </p:nvSpPr>
        <p:spPr>
          <a:xfrm>
            <a:off x="3137586" y="2588965"/>
            <a:ext cx="3456594" cy="369332"/>
          </a:xfrm>
          <a:prstGeom prst="rect">
            <a:avLst/>
          </a:prstGeom>
          <a:noFill/>
        </p:spPr>
        <p:txBody>
          <a:bodyPr wrap="square" rtlCol="0">
            <a:spAutoFit/>
          </a:bodyPr>
          <a:lstStyle/>
          <a:p>
            <a:r>
              <a:rPr lang="en-US" altLang="zh-CN" dirty="0"/>
              <a:t>~12000mm(12 meters)</a:t>
            </a:r>
            <a:endParaRPr lang="zh-CN" altLang="en-US" dirty="0"/>
          </a:p>
        </p:txBody>
      </p:sp>
      <p:sp>
        <p:nvSpPr>
          <p:cNvPr id="33" name="灯片编号占位符 4">
            <a:extLst>
              <a:ext uri="{FF2B5EF4-FFF2-40B4-BE49-F238E27FC236}">
                <a16:creationId xmlns:a16="http://schemas.microsoft.com/office/drawing/2014/main" id="{6D2CBADB-9986-481B-BD39-AAEF78D2F37F}"/>
              </a:ext>
            </a:extLst>
          </p:cNvPr>
          <p:cNvSpPr txBox="1">
            <a:spLocks/>
          </p:cNvSpPr>
          <p:nvPr/>
        </p:nvSpPr>
        <p:spPr>
          <a:xfrm>
            <a:off x="11674234" y="6364368"/>
            <a:ext cx="517766" cy="365125"/>
          </a:xfrm>
          <a:prstGeom prst="rect">
            <a:avLst/>
          </a:prstGeom>
        </p:spPr>
        <p:txBody>
          <a:bodyPr vert="horz" lIns="91440" tIns="45720" rIns="91440" bIns="45720" rtlCol="0" anchor="ctr"/>
          <a:lstStyle>
            <a:defPPr>
              <a:defRPr lang="zh-CN"/>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15E9139-A00B-4B2A-98A6-095DC08F1345}" type="slidenum">
              <a:rPr lang="zh-CN" altLang="en-US" smtClean="0"/>
              <a:pPr/>
              <a:t>9</a:t>
            </a:fld>
            <a:endParaRPr lang="zh-CN" altLang="en-US" dirty="0"/>
          </a:p>
        </p:txBody>
      </p:sp>
      <p:pic>
        <p:nvPicPr>
          <p:cNvPr id="17" name="图片 16">
            <a:extLst>
              <a:ext uri="{FF2B5EF4-FFF2-40B4-BE49-F238E27FC236}">
                <a16:creationId xmlns:a16="http://schemas.microsoft.com/office/drawing/2014/main" id="{644CE307-0F9C-4B19-8953-CECDED0F491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400000">
            <a:off x="2377743" y="4531272"/>
            <a:ext cx="2466423" cy="1849818"/>
          </a:xfrm>
          <a:prstGeom prst="rect">
            <a:avLst/>
          </a:prstGeom>
        </p:spPr>
      </p:pic>
      <p:pic>
        <p:nvPicPr>
          <p:cNvPr id="11" name="图片 10">
            <a:extLst>
              <a:ext uri="{FF2B5EF4-FFF2-40B4-BE49-F238E27FC236}">
                <a16:creationId xmlns:a16="http://schemas.microsoft.com/office/drawing/2014/main" id="{1E93F8A5-5F91-4A6F-A79D-C92C32637F15}"/>
              </a:ext>
            </a:extLst>
          </p:cNvPr>
          <p:cNvPicPr>
            <a:picLocks noChangeAspect="1"/>
          </p:cNvPicPr>
          <p:nvPr/>
        </p:nvPicPr>
        <p:blipFill rotWithShape="1">
          <a:blip r:embed="rId5"/>
          <a:srcRect t="21414" b="21321"/>
          <a:stretch/>
        </p:blipFill>
        <p:spPr>
          <a:xfrm>
            <a:off x="4623028" y="4250360"/>
            <a:ext cx="1323311" cy="1698619"/>
          </a:xfrm>
          <a:prstGeom prst="rect">
            <a:avLst/>
          </a:prstGeom>
        </p:spPr>
      </p:pic>
      <p:cxnSp>
        <p:nvCxnSpPr>
          <p:cNvPr id="34" name="直接箭头连接符 33">
            <a:extLst>
              <a:ext uri="{FF2B5EF4-FFF2-40B4-BE49-F238E27FC236}">
                <a16:creationId xmlns:a16="http://schemas.microsoft.com/office/drawing/2014/main" id="{143268C3-9B0A-4B35-8AD9-AB5B9F0E33FC}"/>
              </a:ext>
            </a:extLst>
          </p:cNvPr>
          <p:cNvCxnSpPr>
            <a:cxnSpLocks/>
          </p:cNvCxnSpPr>
          <p:nvPr/>
        </p:nvCxnSpPr>
        <p:spPr>
          <a:xfrm flipH="1">
            <a:off x="3533601" y="3990975"/>
            <a:ext cx="447189" cy="1231764"/>
          </a:xfrm>
          <a:prstGeom prst="straightConnector1">
            <a:avLst/>
          </a:prstGeom>
          <a:ln>
            <a:solidFill>
              <a:srgbClr val="FF0000"/>
            </a:solidFill>
            <a:tailEnd type="arrow" w="med" len="med"/>
          </a:ln>
        </p:spPr>
        <p:style>
          <a:lnRef idx="3">
            <a:schemeClr val="accent2"/>
          </a:lnRef>
          <a:fillRef idx="0">
            <a:schemeClr val="accent2"/>
          </a:fillRef>
          <a:effectRef idx="2">
            <a:schemeClr val="accent2"/>
          </a:effectRef>
          <a:fontRef idx="minor">
            <a:schemeClr val="tx1"/>
          </a:fontRef>
        </p:style>
      </p:cxnSp>
      <p:pic>
        <p:nvPicPr>
          <p:cNvPr id="20" name="图片 19">
            <a:extLst>
              <a:ext uri="{FF2B5EF4-FFF2-40B4-BE49-F238E27FC236}">
                <a16:creationId xmlns:a16="http://schemas.microsoft.com/office/drawing/2014/main" id="{8970C5D5-D40E-447A-BDF1-650B9C3555C9}"/>
              </a:ext>
            </a:extLst>
          </p:cNvPr>
          <p:cNvPicPr>
            <a:picLocks noChangeAspect="1"/>
          </p:cNvPicPr>
          <p:nvPr/>
        </p:nvPicPr>
        <p:blipFill rotWithShape="1">
          <a:blip r:embed="rId6">
            <a:extLst>
              <a:ext uri="{28A0092B-C50C-407E-A947-70E740481C1C}">
                <a14:useLocalDpi xmlns:a14="http://schemas.microsoft.com/office/drawing/2010/main" val="0"/>
              </a:ext>
            </a:extLst>
          </a:blip>
          <a:srcRect l="27222" t="18333" r="21111" b="13889"/>
          <a:stretch/>
        </p:blipFill>
        <p:spPr>
          <a:xfrm>
            <a:off x="5203640" y="5047059"/>
            <a:ext cx="1659862" cy="1633090"/>
          </a:xfrm>
          <a:prstGeom prst="rect">
            <a:avLst/>
          </a:prstGeom>
        </p:spPr>
      </p:pic>
      <p:pic>
        <p:nvPicPr>
          <p:cNvPr id="22" name="图片 21">
            <a:extLst>
              <a:ext uri="{FF2B5EF4-FFF2-40B4-BE49-F238E27FC236}">
                <a16:creationId xmlns:a16="http://schemas.microsoft.com/office/drawing/2014/main" id="{8970C5D5-D40E-447A-BDF1-650B9C3555C9}"/>
              </a:ext>
            </a:extLst>
          </p:cNvPr>
          <p:cNvPicPr>
            <a:picLocks noChangeAspect="1"/>
          </p:cNvPicPr>
          <p:nvPr/>
        </p:nvPicPr>
        <p:blipFill rotWithShape="1">
          <a:blip r:embed="rId6">
            <a:extLst>
              <a:ext uri="{28A0092B-C50C-407E-A947-70E740481C1C}">
                <a14:useLocalDpi xmlns:a14="http://schemas.microsoft.com/office/drawing/2010/main" val="0"/>
              </a:ext>
            </a:extLst>
          </a:blip>
          <a:srcRect l="40688" t="46080" r="39317" b="34226"/>
          <a:stretch/>
        </p:blipFill>
        <p:spPr>
          <a:xfrm rot="5400000">
            <a:off x="2372780" y="2663369"/>
            <a:ext cx="402719" cy="1281748"/>
          </a:xfrm>
          <a:prstGeom prst="rect">
            <a:avLst/>
          </a:prstGeom>
        </p:spPr>
      </p:pic>
      <p:grpSp>
        <p:nvGrpSpPr>
          <p:cNvPr id="23" name="组合 22">
            <a:extLst>
              <a:ext uri="{FF2B5EF4-FFF2-40B4-BE49-F238E27FC236}">
                <a16:creationId xmlns:a16="http://schemas.microsoft.com/office/drawing/2014/main" id="{4DF71AFE-1CB7-44B7-9C54-8EB6E5C97BB1}"/>
              </a:ext>
            </a:extLst>
          </p:cNvPr>
          <p:cNvGrpSpPr/>
          <p:nvPr/>
        </p:nvGrpSpPr>
        <p:grpSpPr>
          <a:xfrm>
            <a:off x="8047672" y="1385843"/>
            <a:ext cx="1913021" cy="2356889"/>
            <a:chOff x="5345743" y="4140933"/>
            <a:chExt cx="2013399" cy="2516749"/>
          </a:xfrm>
        </p:grpSpPr>
        <p:pic>
          <p:nvPicPr>
            <p:cNvPr id="24" name="Picture 2">
              <a:extLst>
                <a:ext uri="{FF2B5EF4-FFF2-40B4-BE49-F238E27FC236}">
                  <a16:creationId xmlns:a16="http://schemas.microsoft.com/office/drawing/2014/main" id="{06B1BBD4-7F0F-4138-9D8D-685F12C928A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345743" y="4140933"/>
              <a:ext cx="2013399" cy="2516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文本框 2">
              <a:extLst>
                <a:ext uri="{FF2B5EF4-FFF2-40B4-BE49-F238E27FC236}">
                  <a16:creationId xmlns:a16="http://schemas.microsoft.com/office/drawing/2014/main" id="{7C4B9EDB-4A8E-4A36-9A90-1CF76B4A5836}"/>
                </a:ext>
              </a:extLst>
            </p:cNvPr>
            <p:cNvSpPr txBox="1"/>
            <p:nvPr/>
          </p:nvSpPr>
          <p:spPr>
            <a:xfrm>
              <a:off x="5710157" y="4725144"/>
              <a:ext cx="485693" cy="307777"/>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defPPr>
                <a:defRPr lang="zh-CN"/>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r>
                <a:rPr lang="en-US" altLang="zh-CN" sz="1400" dirty="0"/>
                <a:t>Kr+</a:t>
              </a:r>
              <a:endParaRPr lang="zh-CN" altLang="en-US" sz="1400" dirty="0"/>
            </a:p>
          </p:txBody>
        </p:sp>
      </p:grpSp>
      <p:sp>
        <p:nvSpPr>
          <p:cNvPr id="31" name="文本框 30">
            <a:extLst>
              <a:ext uri="{FF2B5EF4-FFF2-40B4-BE49-F238E27FC236}">
                <a16:creationId xmlns:a16="http://schemas.microsoft.com/office/drawing/2014/main" id="{12530C29-62A5-4FDB-AB7A-3A8981C8CA08}"/>
              </a:ext>
            </a:extLst>
          </p:cNvPr>
          <p:cNvSpPr txBox="1"/>
          <p:nvPr/>
        </p:nvSpPr>
        <p:spPr>
          <a:xfrm>
            <a:off x="9289932" y="3776703"/>
            <a:ext cx="2546172" cy="369332"/>
          </a:xfrm>
          <a:prstGeom prst="rect">
            <a:avLst/>
          </a:prstGeom>
          <a:noFill/>
        </p:spPr>
        <p:txBody>
          <a:bodyPr wrap="square">
            <a:spAutoFit/>
          </a:bodyPr>
          <a:lstStyle/>
          <a:p>
            <a:r>
              <a:rPr lang="en-US" altLang="zh-CN" b="1" dirty="0">
                <a:solidFill>
                  <a:srgbClr val="24292F"/>
                </a:solidFill>
                <a:cs typeface="Arial" panose="020B0604020202020204" pitchFamily="34" charset="0"/>
              </a:rPr>
              <a:t>DCMS for NEG coating </a:t>
            </a:r>
            <a:endParaRPr lang="zh-CN" altLang="en-US" b="1" dirty="0"/>
          </a:p>
        </p:txBody>
      </p:sp>
      <p:grpSp>
        <p:nvGrpSpPr>
          <p:cNvPr id="2" name="组合 1">
            <a:extLst>
              <a:ext uri="{FF2B5EF4-FFF2-40B4-BE49-F238E27FC236}">
                <a16:creationId xmlns:a16="http://schemas.microsoft.com/office/drawing/2014/main" id="{4FA71E18-C3AF-4F96-9DBC-3C9CC5B7A65B}"/>
              </a:ext>
            </a:extLst>
          </p:cNvPr>
          <p:cNvGrpSpPr/>
          <p:nvPr/>
        </p:nvGrpSpPr>
        <p:grpSpPr>
          <a:xfrm>
            <a:off x="10017936" y="1367159"/>
            <a:ext cx="1924379" cy="2404946"/>
            <a:chOff x="9584249" y="1149283"/>
            <a:chExt cx="2535742" cy="3672666"/>
          </a:xfrm>
        </p:grpSpPr>
        <p:grpSp>
          <p:nvGrpSpPr>
            <p:cNvPr id="26" name="组合 25">
              <a:extLst>
                <a:ext uri="{FF2B5EF4-FFF2-40B4-BE49-F238E27FC236}">
                  <a16:creationId xmlns:a16="http://schemas.microsoft.com/office/drawing/2014/main" id="{1C89CF6D-D637-4372-AA33-E9C43E8B5A1E}"/>
                </a:ext>
              </a:extLst>
            </p:cNvPr>
            <p:cNvGrpSpPr/>
            <p:nvPr/>
          </p:nvGrpSpPr>
          <p:grpSpPr>
            <a:xfrm>
              <a:off x="9627593" y="1149283"/>
              <a:ext cx="2492398" cy="3145197"/>
              <a:chOff x="763502" y="1951837"/>
              <a:chExt cx="3703978" cy="4327724"/>
            </a:xfrm>
          </p:grpSpPr>
          <p:pic>
            <p:nvPicPr>
              <p:cNvPr id="27" name="图片 26" descr="H:\Proposal\高能所科技创新项目2017\Figures.png">
                <a:extLst>
                  <a:ext uri="{FF2B5EF4-FFF2-40B4-BE49-F238E27FC236}">
                    <a16:creationId xmlns:a16="http://schemas.microsoft.com/office/drawing/2014/main" id="{8C96065F-A984-4A14-B975-7BED4FA43B53}"/>
                  </a:ext>
                </a:extLst>
              </p:cNvPr>
              <p:cNvPicPr/>
              <p:nvPr/>
            </p:nvPicPr>
            <p:blipFill rotWithShape="1">
              <a:blip r:embed="rId8" cstate="print">
                <a:extLst>
                  <a:ext uri="{28A0092B-C50C-407E-A947-70E740481C1C}">
                    <a14:useLocalDpi xmlns:a14="http://schemas.microsoft.com/office/drawing/2010/main" val="0"/>
                  </a:ext>
                </a:extLst>
              </a:blip>
              <a:srcRect b="7623"/>
              <a:stretch/>
            </p:blipFill>
            <p:spPr bwMode="auto">
              <a:xfrm>
                <a:off x="763502" y="1951837"/>
                <a:ext cx="3222701" cy="4327724"/>
              </a:xfrm>
              <a:prstGeom prst="rect">
                <a:avLst/>
              </a:prstGeom>
              <a:noFill/>
              <a:ln>
                <a:noFill/>
              </a:ln>
              <a:extLst>
                <a:ext uri="{53640926-AAD7-44D8-BBD7-CCE9431645EC}">
                  <a14:shadowObscured xmlns:a14="http://schemas.microsoft.com/office/drawing/2010/main"/>
                </a:ext>
              </a:extLst>
            </p:spPr>
          </p:pic>
          <p:sp>
            <p:nvSpPr>
              <p:cNvPr id="28" name="文本框 2">
                <a:extLst>
                  <a:ext uri="{FF2B5EF4-FFF2-40B4-BE49-F238E27FC236}">
                    <a16:creationId xmlns:a16="http://schemas.microsoft.com/office/drawing/2014/main" id="{43A684E9-D43D-4F05-BD79-EF8C83880B4A}"/>
                  </a:ext>
                </a:extLst>
              </p:cNvPr>
              <p:cNvSpPr txBox="1">
                <a:spLocks noChangeArrowheads="1"/>
              </p:cNvSpPr>
              <p:nvPr/>
            </p:nvSpPr>
            <p:spPr bwMode="auto">
              <a:xfrm>
                <a:off x="3164818" y="3916885"/>
                <a:ext cx="1302662" cy="643705"/>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indent="127000">
                  <a:lnSpc>
                    <a:spcPct val="130000"/>
                  </a:lnSpc>
                  <a:spcAft>
                    <a:spcPts val="120"/>
                  </a:spcAft>
                </a:pPr>
                <a:r>
                  <a:rPr lang="zh-CN" altLang="en-US" sz="1200" kern="100" dirty="0">
                    <a:latin typeface="Times New Roman" panose="02020603050405020304" pitchFamily="18" charset="0"/>
                    <a:ea typeface="宋体" panose="02010600030101010101" pitchFamily="2" charset="-122"/>
                    <a:cs typeface="宋体" panose="02010600030101010101" pitchFamily="2" charset="-122"/>
                  </a:rPr>
                  <a:t>磁环</a:t>
                </a:r>
                <a:endParaRPr lang="zh-CN" altLang="en-US" sz="2800" kern="100" dirty="0">
                  <a:latin typeface="Times New Roman" panose="02020603050405020304" pitchFamily="18" charset="0"/>
                  <a:ea typeface="宋体" panose="02010600030101010101" pitchFamily="2" charset="-122"/>
                  <a:cs typeface="宋体" panose="02010600030101010101" pitchFamily="2" charset="-122"/>
                </a:endParaRPr>
              </a:p>
            </p:txBody>
          </p:sp>
        </p:grpSp>
        <p:sp>
          <p:nvSpPr>
            <p:cNvPr id="29" name="文本框 28">
              <a:extLst>
                <a:ext uri="{FF2B5EF4-FFF2-40B4-BE49-F238E27FC236}">
                  <a16:creationId xmlns:a16="http://schemas.microsoft.com/office/drawing/2014/main" id="{68840433-BC1E-4AE9-B974-397D1A84ABF8}"/>
                </a:ext>
              </a:extLst>
            </p:cNvPr>
            <p:cNvSpPr txBox="1"/>
            <p:nvPr/>
          </p:nvSpPr>
          <p:spPr>
            <a:xfrm>
              <a:off x="9584249" y="4311404"/>
              <a:ext cx="2448271" cy="510545"/>
            </a:xfrm>
            <a:prstGeom prst="rect">
              <a:avLst/>
            </a:prstGeom>
            <a:noFill/>
          </p:spPr>
          <p:txBody>
            <a:bodyPr wrap="square" rtlCol="0">
              <a:spAutoFit/>
            </a:bodyPr>
            <a:lstStyle/>
            <a:p>
              <a:pPr algn="ctr"/>
              <a:r>
                <a:rPr lang="en-US" altLang="zh-CN" sz="1200" b="1" dirty="0">
                  <a:latin typeface="微软雅黑" panose="020B0503020204020204" pitchFamily="34" charset="-122"/>
                  <a:ea typeface="微软雅黑" panose="020B0503020204020204" pitchFamily="34" charset="-122"/>
                </a:rPr>
                <a:t>Inside magnet</a:t>
              </a:r>
              <a:endParaRPr lang="zh-CN" altLang="en-US" sz="1200" b="1" dirty="0">
                <a:latin typeface="微软雅黑" panose="020B0503020204020204" pitchFamily="34" charset="-122"/>
                <a:ea typeface="微软雅黑" panose="020B0503020204020204" pitchFamily="34" charset="-122"/>
              </a:endParaRPr>
            </a:p>
          </p:txBody>
        </p:sp>
        <p:cxnSp>
          <p:nvCxnSpPr>
            <p:cNvPr id="32" name="直接连接符 31">
              <a:extLst>
                <a:ext uri="{FF2B5EF4-FFF2-40B4-BE49-F238E27FC236}">
                  <a16:creationId xmlns:a16="http://schemas.microsoft.com/office/drawing/2014/main" id="{5A539434-DA7F-4337-918C-F27C7A296555}"/>
                </a:ext>
              </a:extLst>
            </p:cNvPr>
            <p:cNvCxnSpPr>
              <a:cxnSpLocks/>
            </p:cNvCxnSpPr>
            <p:nvPr/>
          </p:nvCxnSpPr>
          <p:spPr>
            <a:xfrm>
              <a:off x="11042650" y="1914201"/>
              <a:ext cx="0" cy="1717999"/>
            </a:xfrm>
            <a:prstGeom prst="line">
              <a:avLst/>
            </a:prstGeom>
            <a:ln w="38100"/>
          </p:spPr>
          <p:style>
            <a:lnRef idx="1">
              <a:schemeClr val="accent6"/>
            </a:lnRef>
            <a:fillRef idx="0">
              <a:schemeClr val="accent6"/>
            </a:fillRef>
            <a:effectRef idx="0">
              <a:schemeClr val="accent6"/>
            </a:effectRef>
            <a:fontRef idx="minor">
              <a:schemeClr val="tx1"/>
            </a:fontRef>
          </p:style>
        </p:cxnSp>
        <p:cxnSp>
          <p:nvCxnSpPr>
            <p:cNvPr id="35" name="直接连接符 34">
              <a:extLst>
                <a:ext uri="{FF2B5EF4-FFF2-40B4-BE49-F238E27FC236}">
                  <a16:creationId xmlns:a16="http://schemas.microsoft.com/office/drawing/2014/main" id="{09A18262-C818-4DC2-AD5E-DC85A5B75548}"/>
                </a:ext>
              </a:extLst>
            </p:cNvPr>
            <p:cNvCxnSpPr>
              <a:cxnSpLocks/>
            </p:cNvCxnSpPr>
            <p:nvPr/>
          </p:nvCxnSpPr>
          <p:spPr>
            <a:xfrm>
              <a:off x="10394950" y="1952301"/>
              <a:ext cx="0" cy="1717999"/>
            </a:xfrm>
            <a:prstGeom prst="line">
              <a:avLst/>
            </a:prstGeom>
            <a:ln w="38100"/>
          </p:spPr>
          <p:style>
            <a:lnRef idx="1">
              <a:schemeClr val="accent6"/>
            </a:lnRef>
            <a:fillRef idx="0">
              <a:schemeClr val="accent6"/>
            </a:fillRef>
            <a:effectRef idx="0">
              <a:schemeClr val="accent6"/>
            </a:effectRef>
            <a:fontRef idx="minor">
              <a:schemeClr val="tx1"/>
            </a:fontRef>
          </p:style>
        </p:cxnSp>
        <p:sp>
          <p:nvSpPr>
            <p:cNvPr id="36" name="矩形 35">
              <a:extLst>
                <a:ext uri="{FF2B5EF4-FFF2-40B4-BE49-F238E27FC236}">
                  <a16:creationId xmlns:a16="http://schemas.microsoft.com/office/drawing/2014/main" id="{60B58428-E23A-4AE0-B0F7-CD50F63A5E02}"/>
                </a:ext>
              </a:extLst>
            </p:cNvPr>
            <p:cNvSpPr/>
            <p:nvPr/>
          </p:nvSpPr>
          <p:spPr>
            <a:xfrm>
              <a:off x="11073141" y="1931307"/>
              <a:ext cx="876558" cy="158115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a:extLst>
                <a:ext uri="{FF2B5EF4-FFF2-40B4-BE49-F238E27FC236}">
                  <a16:creationId xmlns:a16="http://schemas.microsoft.com/office/drawing/2014/main" id="{0036344A-20E8-4F0C-B3A5-A979D5B01A50}"/>
                </a:ext>
              </a:extLst>
            </p:cNvPr>
            <p:cNvSpPr/>
            <p:nvPr/>
          </p:nvSpPr>
          <p:spPr>
            <a:xfrm>
              <a:off x="9759951" y="2072611"/>
              <a:ext cx="593790" cy="158115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30" name="图片 29">
            <a:extLst>
              <a:ext uri="{FF2B5EF4-FFF2-40B4-BE49-F238E27FC236}">
                <a16:creationId xmlns:a16="http://schemas.microsoft.com/office/drawing/2014/main" id="{270B35CD-2FC3-4C44-98CF-BD59B98F20C2}"/>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l="16278" r="17951"/>
          <a:stretch>
            <a:fillRect/>
          </a:stretch>
        </p:blipFill>
        <p:spPr>
          <a:xfrm rot="5400000">
            <a:off x="6883291" y="4086181"/>
            <a:ext cx="1444132" cy="1646749"/>
          </a:xfrm>
          <a:prstGeom prst="rect">
            <a:avLst/>
          </a:prstGeom>
        </p:spPr>
      </p:pic>
      <p:pic>
        <p:nvPicPr>
          <p:cNvPr id="38" name="图片 37">
            <a:extLst>
              <a:ext uri="{FF2B5EF4-FFF2-40B4-BE49-F238E27FC236}">
                <a16:creationId xmlns:a16="http://schemas.microsoft.com/office/drawing/2014/main" id="{AE7865AB-54B0-4D76-80FC-BE22FEA1A322}"/>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l="32778" t="3407" b="5579"/>
          <a:stretch>
            <a:fillRect/>
          </a:stretch>
        </p:blipFill>
        <p:spPr>
          <a:xfrm rot="5400000">
            <a:off x="7685488" y="4994812"/>
            <a:ext cx="1698618" cy="1724861"/>
          </a:xfrm>
          <a:prstGeom prst="rect">
            <a:avLst/>
          </a:prstGeom>
        </p:spPr>
      </p:pic>
      <p:pic>
        <p:nvPicPr>
          <p:cNvPr id="39" name="图片 38">
            <a:extLst>
              <a:ext uri="{FF2B5EF4-FFF2-40B4-BE49-F238E27FC236}">
                <a16:creationId xmlns:a16="http://schemas.microsoft.com/office/drawing/2014/main" id="{7871419E-53E8-488B-B34E-7C044D5150B1}"/>
              </a:ext>
            </a:extLst>
          </p:cNvPr>
          <p:cNvPicPr>
            <a:picLocks noChangeAspect="1"/>
          </p:cNvPicPr>
          <p:nvPr/>
        </p:nvPicPr>
        <p:blipFill rotWithShape="1">
          <a:blip r:embed="rId11" cstate="print">
            <a:extLst>
              <a:ext uri="{28A0092B-C50C-407E-A947-70E740481C1C}">
                <a14:useLocalDpi xmlns:a14="http://schemas.microsoft.com/office/drawing/2010/main" val="0"/>
              </a:ext>
            </a:extLst>
          </a:blip>
          <a:srcRect l="23278"/>
          <a:stretch>
            <a:fillRect/>
          </a:stretch>
        </p:blipFill>
        <p:spPr>
          <a:xfrm rot="5400000">
            <a:off x="203719" y="4241405"/>
            <a:ext cx="2466426" cy="2411061"/>
          </a:xfrm>
          <a:prstGeom prst="rect">
            <a:avLst/>
          </a:prstGeom>
        </p:spPr>
      </p:pic>
      <p:grpSp>
        <p:nvGrpSpPr>
          <p:cNvPr id="4" name="组合 3">
            <a:extLst>
              <a:ext uri="{FF2B5EF4-FFF2-40B4-BE49-F238E27FC236}">
                <a16:creationId xmlns:a16="http://schemas.microsoft.com/office/drawing/2014/main" id="{FA7231A7-E523-44D3-AB64-DC7424429464}"/>
              </a:ext>
            </a:extLst>
          </p:cNvPr>
          <p:cNvGrpSpPr/>
          <p:nvPr/>
        </p:nvGrpSpPr>
        <p:grpSpPr>
          <a:xfrm>
            <a:off x="9505951" y="4187488"/>
            <a:ext cx="2324100" cy="2483313"/>
            <a:chOff x="13061544" y="559104"/>
            <a:chExt cx="4572728" cy="5805264"/>
          </a:xfrm>
        </p:grpSpPr>
        <p:pic>
          <p:nvPicPr>
            <p:cNvPr id="40" name="Picture 2">
              <a:extLst>
                <a:ext uri="{FF2B5EF4-FFF2-40B4-BE49-F238E27FC236}">
                  <a16:creationId xmlns:a16="http://schemas.microsoft.com/office/drawing/2014/main" id="{729D4C6C-486A-4A67-B64A-546112B679FE}"/>
                </a:ext>
              </a:extLst>
            </p:cNvPr>
            <p:cNvPicPr>
              <a:picLocks noChangeAspect="1" noChangeArrowheads="1"/>
            </p:cNvPicPr>
            <p:nvPr/>
          </p:nvPicPr>
          <p:blipFill rotWithShape="1">
            <a:blip r:embed="rId12" cstate="print">
              <a:extLst>
                <a:ext uri="{28A0092B-C50C-407E-A947-70E740481C1C}">
                  <a14:useLocalDpi xmlns:a14="http://schemas.microsoft.com/office/drawing/2010/main" val="0"/>
                </a:ext>
              </a:extLst>
            </a:blip>
            <a:srcRect l="4784"/>
            <a:stretch>
              <a:fillRect/>
            </a:stretch>
          </p:blipFill>
          <p:spPr bwMode="auto">
            <a:xfrm rot="5400000">
              <a:off x="12445276" y="1175372"/>
              <a:ext cx="5805264" cy="45727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4" name="线形标注 1 1">
              <a:extLst>
                <a:ext uri="{FF2B5EF4-FFF2-40B4-BE49-F238E27FC236}">
                  <a16:creationId xmlns:a16="http://schemas.microsoft.com/office/drawing/2014/main" id="{759B02C8-E57A-4B58-8A27-B9F998A00B3B}"/>
                </a:ext>
              </a:extLst>
            </p:cNvPr>
            <p:cNvSpPr/>
            <p:nvPr/>
          </p:nvSpPr>
          <p:spPr>
            <a:xfrm>
              <a:off x="14256331" y="1391421"/>
              <a:ext cx="2235200" cy="1702435"/>
            </a:xfrm>
            <a:prstGeom prst="borderCallout1">
              <a:avLst>
                <a:gd name="adj1" fmla="val 101678"/>
                <a:gd name="adj2" fmla="val 49062"/>
                <a:gd name="adj3" fmla="val 240283"/>
                <a:gd name="adj4" fmla="val 36136"/>
              </a:avLst>
            </a:prstGeom>
            <a:blipFill rotWithShape="1">
              <a:blip r:embed="rId13"/>
              <a:stretch>
                <a:fillRect/>
              </a:stretch>
            </a:blip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矩形 4">
            <a:extLst>
              <a:ext uri="{FF2B5EF4-FFF2-40B4-BE49-F238E27FC236}">
                <a16:creationId xmlns:a16="http://schemas.microsoft.com/office/drawing/2014/main" id="{30E84C36-7426-4E7F-A568-FBC046AE812D}"/>
              </a:ext>
            </a:extLst>
          </p:cNvPr>
          <p:cNvSpPr/>
          <p:nvPr/>
        </p:nvSpPr>
        <p:spPr>
          <a:xfrm>
            <a:off x="771601" y="3131880"/>
            <a:ext cx="6907691" cy="355300"/>
          </a:xfrm>
          <a:prstGeom prst="rect">
            <a:avLst/>
          </a:prstGeom>
          <a:noFill/>
          <a:ln w="5715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a:extLst>
              <a:ext uri="{FF2B5EF4-FFF2-40B4-BE49-F238E27FC236}">
                <a16:creationId xmlns:a16="http://schemas.microsoft.com/office/drawing/2014/main" id="{D9DC6143-51D9-4F03-B330-2BCF40256B2A}"/>
              </a:ext>
            </a:extLst>
          </p:cNvPr>
          <p:cNvSpPr txBox="1"/>
          <p:nvPr/>
        </p:nvSpPr>
        <p:spPr>
          <a:xfrm>
            <a:off x="294857" y="1067917"/>
            <a:ext cx="7662678" cy="1711366"/>
          </a:xfrm>
          <a:prstGeom prst="rect">
            <a:avLst/>
          </a:prstGeom>
          <a:noFill/>
        </p:spPr>
        <p:txBody>
          <a:bodyPr wrap="square" rtlCol="0">
            <a:spAutoFit/>
          </a:bodyPr>
          <a:lstStyle/>
          <a:p>
            <a:pPr marL="285750" indent="-285750" algn="just">
              <a:lnSpc>
                <a:spcPct val="150000"/>
              </a:lnSpc>
              <a:buFont typeface="Wingdings" panose="05000000000000000000" pitchFamily="2" charset="2"/>
              <a:buChar char="u"/>
            </a:pPr>
            <a:r>
              <a:rPr lang="en-US" altLang="zh-CN" b="1" dirty="0"/>
              <a:t>DCMS </a:t>
            </a:r>
            <a:r>
              <a:rPr lang="zh-CN" altLang="en-US" b="1" dirty="0"/>
              <a:t>（</a:t>
            </a:r>
            <a:r>
              <a:rPr lang="en-US" altLang="zh-CN" b="1" dirty="0"/>
              <a:t>direct current magnetron sputtering</a:t>
            </a:r>
            <a:r>
              <a:rPr lang="zh-CN" altLang="en-US" b="1" dirty="0"/>
              <a:t>）</a:t>
            </a:r>
            <a:r>
              <a:rPr lang="en-US" altLang="zh-CN" b="1" dirty="0"/>
              <a:t>for NEG coating</a:t>
            </a:r>
          </a:p>
          <a:p>
            <a:pPr marL="285750" indent="-285750" algn="just">
              <a:lnSpc>
                <a:spcPct val="150000"/>
              </a:lnSpc>
              <a:buFont typeface="Wingdings" panose="05000000000000000000" pitchFamily="2" charset="2"/>
              <a:buChar char="Ø"/>
            </a:pPr>
            <a:r>
              <a:rPr lang="en-US" altLang="zh-CN" b="0" i="0" dirty="0">
                <a:solidFill>
                  <a:srgbClr val="0F1115"/>
                </a:solidFill>
                <a:effectLst/>
                <a:latin typeface="quote-cjk-patch"/>
              </a:rPr>
              <a:t>Several magnets will move automatically to control the plasma discharge, thereby controlling the NEG coating area and thickness on the wall of vacuum chamber</a:t>
            </a:r>
            <a:r>
              <a:rPr lang="en-US" altLang="zh-CN" dirty="0"/>
              <a:t> </a:t>
            </a:r>
            <a:endParaRPr lang="zh-CN" altLang="en-US" dirty="0"/>
          </a:p>
        </p:txBody>
      </p:sp>
      <p:pic>
        <p:nvPicPr>
          <p:cNvPr id="45" name="Picture 2" descr="C:\Users\Administrator\Desktop\11112.png">
            <a:extLst>
              <a:ext uri="{FF2B5EF4-FFF2-40B4-BE49-F238E27FC236}">
                <a16:creationId xmlns:a16="http://schemas.microsoft.com/office/drawing/2014/main" id="{B7A0329F-3153-4762-BF7E-F345D145D18D}"/>
              </a:ext>
            </a:extLst>
          </p:cNvPr>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10845209" y="145436"/>
            <a:ext cx="949382" cy="5595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502770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3CC824EE-DA65-4A45-869B-E7E74E53052D}"/>
              </a:ext>
            </a:extLst>
          </p:cNvPr>
          <p:cNvSpPr>
            <a:spLocks noGrp="1"/>
          </p:cNvSpPr>
          <p:nvPr>
            <p:ph type="title"/>
          </p:nvPr>
        </p:nvSpPr>
        <p:spPr/>
        <p:txBody>
          <a:bodyPr>
            <a:normAutofit/>
          </a:bodyPr>
          <a:lstStyle/>
          <a:p>
            <a:r>
              <a:rPr kumimoji="0" lang="en-US" altLang="zh-CN" sz="2800" b="1" i="0" u="none" strike="noStrike" kern="1200" cap="none" spc="0" normalizeH="0" baseline="0" noProof="0" dirty="0">
                <a:ln>
                  <a:noFill/>
                </a:ln>
                <a:solidFill>
                  <a:srgbClr val="4F81BD">
                    <a:lumMod val="75000"/>
                  </a:srgbClr>
                </a:solidFill>
                <a:effectLst/>
                <a:uLnTx/>
                <a:uFillTx/>
                <a:latin typeface="Arial Black" panose="020B0A04020102020204" pitchFamily="34" charset="0"/>
                <a:ea typeface="微软雅黑" panose="020B0503020204020204" pitchFamily="34" charset="-122"/>
                <a:cs typeface="+mn-cs"/>
                <a:sym typeface="+mn-ea"/>
              </a:rPr>
              <a:t>Layout &amp; </a:t>
            </a:r>
            <a:r>
              <a:rPr kumimoji="0" lang="en-US" altLang="zh-CN" sz="2800" b="1" i="0" u="none" strike="noStrike" kern="1200" cap="none" spc="0" normalizeH="0" baseline="0" noProof="0" dirty="0">
                <a:ln>
                  <a:noFill/>
                </a:ln>
                <a:solidFill>
                  <a:srgbClr val="4F81BD">
                    <a:lumMod val="75000"/>
                  </a:srgbClr>
                </a:solidFill>
                <a:effectLst>
                  <a:outerShdw blurRad="50800" dist="38100" dir="5400000" algn="t" rotWithShape="0">
                    <a:prstClr val="black">
                      <a:alpha val="20000"/>
                    </a:prstClr>
                  </a:outerShdw>
                </a:effectLst>
                <a:uLnTx/>
                <a:uFillTx/>
                <a:latin typeface="Arial Black" panose="020B0A04020102020204" pitchFamily="34" charset="0"/>
                <a:ea typeface="微软雅黑" panose="020B0503020204020204" pitchFamily="34" charset="-122"/>
                <a:cs typeface="+mn-cs"/>
              </a:rPr>
              <a:t>composition of NEG coating facility</a:t>
            </a:r>
            <a:endParaRPr lang="zh-CN" altLang="en-US" dirty="0"/>
          </a:p>
        </p:txBody>
      </p:sp>
      <p:pic>
        <p:nvPicPr>
          <p:cNvPr id="4" name="内容占位符 3">
            <a:extLst>
              <a:ext uri="{FF2B5EF4-FFF2-40B4-BE49-F238E27FC236}">
                <a16:creationId xmlns:a16="http://schemas.microsoft.com/office/drawing/2014/main" id="{CBEAF3A6-04FD-489E-8A31-64CA177D8F5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21154379">
            <a:off x="712561" y="3185050"/>
            <a:ext cx="10972800" cy="3058297"/>
          </a:xfrm>
          <a:prstGeom prst="rect">
            <a:avLst/>
          </a:prstGeom>
        </p:spPr>
      </p:pic>
      <p:pic>
        <p:nvPicPr>
          <p:cNvPr id="6" name="图片 5">
            <a:extLst>
              <a:ext uri="{FF2B5EF4-FFF2-40B4-BE49-F238E27FC236}">
                <a16:creationId xmlns:a16="http://schemas.microsoft.com/office/drawing/2014/main" id="{0E75874D-E685-47A9-9ACD-C6512ED9ED90}"/>
              </a:ext>
            </a:extLst>
          </p:cNvPr>
          <p:cNvPicPr>
            <a:picLocks noChangeAspect="1"/>
          </p:cNvPicPr>
          <p:nvPr/>
        </p:nvPicPr>
        <p:blipFill rotWithShape="1">
          <a:blip r:embed="rId3">
            <a:extLst>
              <a:ext uri="{28A0092B-C50C-407E-A947-70E740481C1C}">
                <a14:useLocalDpi xmlns:a14="http://schemas.microsoft.com/office/drawing/2010/main" val="0"/>
              </a:ext>
            </a:extLst>
          </a:blip>
          <a:srcRect l="10000" t="26111" r="833" b="17037"/>
          <a:stretch/>
        </p:blipFill>
        <p:spPr>
          <a:xfrm>
            <a:off x="447870" y="5522048"/>
            <a:ext cx="2405494" cy="1176110"/>
          </a:xfrm>
          <a:prstGeom prst="rect">
            <a:avLst/>
          </a:prstGeom>
        </p:spPr>
      </p:pic>
      <p:pic>
        <p:nvPicPr>
          <p:cNvPr id="11" name="图片 10">
            <a:extLst>
              <a:ext uri="{FF2B5EF4-FFF2-40B4-BE49-F238E27FC236}">
                <a16:creationId xmlns:a16="http://schemas.microsoft.com/office/drawing/2014/main" id="{B505D6DF-D712-4A42-B32D-88369174A28A}"/>
              </a:ext>
            </a:extLst>
          </p:cNvPr>
          <p:cNvPicPr>
            <a:picLocks noChangeAspect="1"/>
          </p:cNvPicPr>
          <p:nvPr/>
        </p:nvPicPr>
        <p:blipFill rotWithShape="1">
          <a:blip r:embed="rId4">
            <a:extLst>
              <a:ext uri="{28A0092B-C50C-407E-A947-70E740481C1C}">
                <a14:useLocalDpi xmlns:a14="http://schemas.microsoft.com/office/drawing/2010/main" val="0"/>
              </a:ext>
            </a:extLst>
          </a:blip>
          <a:srcRect t="12661" b="14075"/>
          <a:stretch/>
        </p:blipFill>
        <p:spPr>
          <a:xfrm>
            <a:off x="9032875" y="1843088"/>
            <a:ext cx="2101849" cy="2053212"/>
          </a:xfrm>
          <a:prstGeom prst="rect">
            <a:avLst/>
          </a:prstGeom>
        </p:spPr>
      </p:pic>
      <p:pic>
        <p:nvPicPr>
          <p:cNvPr id="13" name="图片 12">
            <a:extLst>
              <a:ext uri="{FF2B5EF4-FFF2-40B4-BE49-F238E27FC236}">
                <a16:creationId xmlns:a16="http://schemas.microsoft.com/office/drawing/2014/main" id="{E02B76A1-279A-40E7-8213-1132915D1224}"/>
              </a:ext>
            </a:extLst>
          </p:cNvPr>
          <p:cNvPicPr>
            <a:picLocks noChangeAspect="1"/>
          </p:cNvPicPr>
          <p:nvPr/>
        </p:nvPicPr>
        <p:blipFill rotWithShape="1">
          <a:blip r:embed="rId5">
            <a:extLst>
              <a:ext uri="{28A0092B-C50C-407E-A947-70E740481C1C}">
                <a14:useLocalDpi xmlns:a14="http://schemas.microsoft.com/office/drawing/2010/main" val="0"/>
              </a:ext>
            </a:extLst>
          </a:blip>
          <a:srcRect l="5416" t="37407" b="20926"/>
          <a:stretch/>
        </p:blipFill>
        <p:spPr>
          <a:xfrm>
            <a:off x="8144550" y="5519179"/>
            <a:ext cx="3585372" cy="1178979"/>
          </a:xfrm>
          <a:prstGeom prst="rect">
            <a:avLst/>
          </a:prstGeom>
          <a:ln w="88900" cap="sq" cmpd="thickThin">
            <a:noFill/>
            <a:prstDash val="solid"/>
            <a:miter lim="800000"/>
          </a:ln>
          <a:effectLst>
            <a:innerShdw blurRad="76200">
              <a:srgbClr val="000000"/>
            </a:innerShdw>
          </a:effectLst>
        </p:spPr>
      </p:pic>
      <p:pic>
        <p:nvPicPr>
          <p:cNvPr id="14" name="图片 13">
            <a:extLst>
              <a:ext uri="{FF2B5EF4-FFF2-40B4-BE49-F238E27FC236}">
                <a16:creationId xmlns:a16="http://schemas.microsoft.com/office/drawing/2014/main" id="{73943C63-018A-4B07-BA86-067DB8786EFF}"/>
              </a:ext>
            </a:extLst>
          </p:cNvPr>
          <p:cNvPicPr>
            <a:picLocks noChangeAspect="1"/>
          </p:cNvPicPr>
          <p:nvPr/>
        </p:nvPicPr>
        <p:blipFill rotWithShape="1">
          <a:blip r:embed="rId6">
            <a:extLst>
              <a:ext uri="{28A0092B-C50C-407E-A947-70E740481C1C}">
                <a14:useLocalDpi xmlns:a14="http://schemas.microsoft.com/office/drawing/2010/main" val="0"/>
              </a:ext>
            </a:extLst>
          </a:blip>
          <a:srcRect l="4328" t="19529"/>
          <a:stretch/>
        </p:blipFill>
        <p:spPr>
          <a:xfrm>
            <a:off x="4933966" y="5519179"/>
            <a:ext cx="788443" cy="1178979"/>
          </a:xfrm>
          <a:prstGeom prst="rect">
            <a:avLst/>
          </a:prstGeom>
        </p:spPr>
      </p:pic>
      <p:pic>
        <p:nvPicPr>
          <p:cNvPr id="16" name="图片 15">
            <a:extLst>
              <a:ext uri="{FF2B5EF4-FFF2-40B4-BE49-F238E27FC236}">
                <a16:creationId xmlns:a16="http://schemas.microsoft.com/office/drawing/2014/main" id="{88B76D9A-7388-4983-AE31-C5042546354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349018" y="1868293"/>
            <a:ext cx="1521005" cy="2028007"/>
          </a:xfrm>
          <a:prstGeom prst="rect">
            <a:avLst/>
          </a:prstGeom>
        </p:spPr>
      </p:pic>
      <p:pic>
        <p:nvPicPr>
          <p:cNvPr id="18" name="图片 17">
            <a:extLst>
              <a:ext uri="{FF2B5EF4-FFF2-40B4-BE49-F238E27FC236}">
                <a16:creationId xmlns:a16="http://schemas.microsoft.com/office/drawing/2014/main" id="{26DD00C3-DD8E-4E11-A119-4013C49A82A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677861" y="1868294"/>
            <a:ext cx="1521005" cy="2028006"/>
          </a:xfrm>
          <a:prstGeom prst="rect">
            <a:avLst/>
          </a:prstGeom>
        </p:spPr>
      </p:pic>
      <p:pic>
        <p:nvPicPr>
          <p:cNvPr id="22" name="图片 21">
            <a:extLst>
              <a:ext uri="{FF2B5EF4-FFF2-40B4-BE49-F238E27FC236}">
                <a16:creationId xmlns:a16="http://schemas.microsoft.com/office/drawing/2014/main" id="{4AD8111C-2B84-433C-AF0A-1B35E7BD7C11}"/>
              </a:ext>
            </a:extLst>
          </p:cNvPr>
          <p:cNvPicPr>
            <a:picLocks noChangeAspect="1"/>
          </p:cNvPicPr>
          <p:nvPr/>
        </p:nvPicPr>
        <p:blipFill rotWithShape="1">
          <a:blip r:embed="rId9">
            <a:extLst>
              <a:ext uri="{28A0092B-C50C-407E-A947-70E740481C1C}">
                <a14:useLocalDpi xmlns:a14="http://schemas.microsoft.com/office/drawing/2010/main" val="0"/>
              </a:ext>
            </a:extLst>
          </a:blip>
          <a:srcRect l="4321" t="4851" b="10741"/>
          <a:stretch/>
        </p:blipFill>
        <p:spPr>
          <a:xfrm>
            <a:off x="3797225" y="1877371"/>
            <a:ext cx="1716391" cy="2018929"/>
          </a:xfrm>
          <a:prstGeom prst="rect">
            <a:avLst/>
          </a:prstGeom>
        </p:spPr>
      </p:pic>
      <p:cxnSp>
        <p:nvCxnSpPr>
          <p:cNvPr id="25" name="直接箭头连接符 24">
            <a:extLst>
              <a:ext uri="{FF2B5EF4-FFF2-40B4-BE49-F238E27FC236}">
                <a16:creationId xmlns:a16="http://schemas.microsoft.com/office/drawing/2014/main" id="{515813D4-7253-4F13-9324-E84C483727C3}"/>
              </a:ext>
            </a:extLst>
          </p:cNvPr>
          <p:cNvCxnSpPr>
            <a:cxnSpLocks/>
          </p:cNvCxnSpPr>
          <p:nvPr/>
        </p:nvCxnSpPr>
        <p:spPr>
          <a:xfrm flipH="1">
            <a:off x="1349271" y="4708988"/>
            <a:ext cx="318192" cy="848405"/>
          </a:xfrm>
          <a:prstGeom prst="straightConnector1">
            <a:avLst/>
          </a:prstGeom>
          <a:ln>
            <a:solidFill>
              <a:srgbClr val="FF0000"/>
            </a:solidFill>
            <a:tailEnd type="arrow" w="med" len="med"/>
          </a:ln>
        </p:spPr>
        <p:style>
          <a:lnRef idx="3">
            <a:schemeClr val="accent2"/>
          </a:lnRef>
          <a:fillRef idx="0">
            <a:schemeClr val="accent2"/>
          </a:fillRef>
          <a:effectRef idx="2">
            <a:schemeClr val="accent2"/>
          </a:effectRef>
          <a:fontRef idx="minor">
            <a:schemeClr val="tx1"/>
          </a:fontRef>
        </p:style>
      </p:cxnSp>
      <p:cxnSp>
        <p:nvCxnSpPr>
          <p:cNvPr id="29" name="直接箭头连接符 28">
            <a:extLst>
              <a:ext uri="{FF2B5EF4-FFF2-40B4-BE49-F238E27FC236}">
                <a16:creationId xmlns:a16="http://schemas.microsoft.com/office/drawing/2014/main" id="{41673730-95A2-4B5A-991C-DE7479AB9FC5}"/>
              </a:ext>
            </a:extLst>
          </p:cNvPr>
          <p:cNvCxnSpPr>
            <a:cxnSpLocks/>
          </p:cNvCxnSpPr>
          <p:nvPr/>
        </p:nvCxnSpPr>
        <p:spPr>
          <a:xfrm flipH="1">
            <a:off x="5367758" y="4706881"/>
            <a:ext cx="160291" cy="704912"/>
          </a:xfrm>
          <a:prstGeom prst="straightConnector1">
            <a:avLst/>
          </a:prstGeom>
          <a:ln>
            <a:solidFill>
              <a:srgbClr val="FF0000"/>
            </a:solidFill>
            <a:tailEnd type="arrow" w="med" len="med"/>
          </a:ln>
        </p:spPr>
        <p:style>
          <a:lnRef idx="3">
            <a:schemeClr val="accent2"/>
          </a:lnRef>
          <a:fillRef idx="0">
            <a:schemeClr val="accent2"/>
          </a:fillRef>
          <a:effectRef idx="2">
            <a:schemeClr val="accent2"/>
          </a:effectRef>
          <a:fontRef idx="minor">
            <a:schemeClr val="tx1"/>
          </a:fontRef>
        </p:style>
      </p:cxnSp>
      <p:cxnSp>
        <p:nvCxnSpPr>
          <p:cNvPr id="31" name="直接箭头连接符 30">
            <a:extLst>
              <a:ext uri="{FF2B5EF4-FFF2-40B4-BE49-F238E27FC236}">
                <a16:creationId xmlns:a16="http://schemas.microsoft.com/office/drawing/2014/main" id="{515813D4-7253-4F13-9324-E84C483727C3}"/>
              </a:ext>
            </a:extLst>
          </p:cNvPr>
          <p:cNvCxnSpPr>
            <a:cxnSpLocks/>
          </p:cNvCxnSpPr>
          <p:nvPr/>
        </p:nvCxnSpPr>
        <p:spPr>
          <a:xfrm>
            <a:off x="10401300" y="4787542"/>
            <a:ext cx="0" cy="913483"/>
          </a:xfrm>
          <a:prstGeom prst="straightConnector1">
            <a:avLst/>
          </a:prstGeom>
          <a:ln>
            <a:solidFill>
              <a:srgbClr val="FF0000"/>
            </a:solidFill>
            <a:tailEnd type="arrow" w="med" len="med"/>
          </a:ln>
        </p:spPr>
        <p:style>
          <a:lnRef idx="3">
            <a:schemeClr val="accent2"/>
          </a:lnRef>
          <a:fillRef idx="0">
            <a:schemeClr val="accent2"/>
          </a:fillRef>
          <a:effectRef idx="2">
            <a:schemeClr val="accent2"/>
          </a:effectRef>
          <a:fontRef idx="minor">
            <a:schemeClr val="tx1"/>
          </a:fontRef>
        </p:style>
      </p:cxnSp>
      <p:cxnSp>
        <p:nvCxnSpPr>
          <p:cNvPr id="33" name="直接箭头连接符 32">
            <a:extLst>
              <a:ext uri="{FF2B5EF4-FFF2-40B4-BE49-F238E27FC236}">
                <a16:creationId xmlns:a16="http://schemas.microsoft.com/office/drawing/2014/main" id="{515813D4-7253-4F13-9324-E84C483727C3}"/>
              </a:ext>
            </a:extLst>
          </p:cNvPr>
          <p:cNvCxnSpPr>
            <a:cxnSpLocks/>
          </p:cNvCxnSpPr>
          <p:nvPr/>
        </p:nvCxnSpPr>
        <p:spPr>
          <a:xfrm flipV="1">
            <a:off x="8144550" y="3800715"/>
            <a:ext cx="237105" cy="599835"/>
          </a:xfrm>
          <a:prstGeom prst="straightConnector1">
            <a:avLst/>
          </a:prstGeom>
          <a:ln>
            <a:solidFill>
              <a:srgbClr val="FF0000"/>
            </a:solidFill>
            <a:tailEnd type="arrow" w="med" len="med"/>
          </a:ln>
        </p:spPr>
        <p:style>
          <a:lnRef idx="3">
            <a:schemeClr val="accent2"/>
          </a:lnRef>
          <a:fillRef idx="0">
            <a:schemeClr val="accent2"/>
          </a:fillRef>
          <a:effectRef idx="2">
            <a:schemeClr val="accent2"/>
          </a:effectRef>
          <a:fontRef idx="minor">
            <a:schemeClr val="tx1"/>
          </a:fontRef>
        </p:style>
      </p:cxnSp>
      <p:sp>
        <p:nvSpPr>
          <p:cNvPr id="36" name="文本框 35">
            <a:extLst>
              <a:ext uri="{FF2B5EF4-FFF2-40B4-BE49-F238E27FC236}">
                <a16:creationId xmlns:a16="http://schemas.microsoft.com/office/drawing/2014/main" id="{BD0A1F1A-D713-46E5-935D-31CBE2AA3A8F}"/>
              </a:ext>
            </a:extLst>
          </p:cNvPr>
          <p:cNvSpPr txBox="1"/>
          <p:nvPr/>
        </p:nvSpPr>
        <p:spPr>
          <a:xfrm>
            <a:off x="406190" y="1093579"/>
            <a:ext cx="11647284" cy="646331"/>
          </a:xfrm>
          <a:prstGeom prst="rect">
            <a:avLst/>
          </a:prstGeom>
          <a:noFill/>
        </p:spPr>
        <p:txBody>
          <a:bodyPr wrap="square" rtlCol="0">
            <a:spAutoFit/>
          </a:bodyPr>
          <a:lstStyle/>
          <a:p>
            <a:pPr marL="285750" indent="-285750">
              <a:buFont typeface="Wingdings" panose="05000000000000000000" pitchFamily="2" charset="2"/>
              <a:buChar char="u"/>
            </a:pPr>
            <a:r>
              <a:rPr lang="en-US" altLang="zh-CN" dirty="0">
                <a:latin typeface="微软雅黑" panose="020B0503020204020204" pitchFamily="34" charset="-122"/>
                <a:ea typeface="微软雅黑" panose="020B0503020204020204" pitchFamily="34" charset="-122"/>
              </a:rPr>
              <a:t>The assembly of the vacuum chamber to the NEG coating system, as well as its preparation, is tough work that will be taken over by robots.</a:t>
            </a:r>
            <a:endParaRPr lang="zh-CN" altLang="en-US" dirty="0">
              <a:latin typeface="微软雅黑" panose="020B0503020204020204" pitchFamily="34" charset="-122"/>
              <a:ea typeface="微软雅黑" panose="020B0503020204020204" pitchFamily="34" charset="-122"/>
            </a:endParaRPr>
          </a:p>
        </p:txBody>
      </p:sp>
      <p:sp>
        <p:nvSpPr>
          <p:cNvPr id="37" name="矩形: 圆角 36">
            <a:extLst>
              <a:ext uri="{FF2B5EF4-FFF2-40B4-BE49-F238E27FC236}">
                <a16:creationId xmlns:a16="http://schemas.microsoft.com/office/drawing/2014/main" id="{11E052DE-9B15-43AD-A3D7-A13730E90AB4}"/>
              </a:ext>
            </a:extLst>
          </p:cNvPr>
          <p:cNvSpPr/>
          <p:nvPr/>
        </p:nvSpPr>
        <p:spPr>
          <a:xfrm>
            <a:off x="752475" y="1743152"/>
            <a:ext cx="10553699" cy="2234715"/>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noFill/>
            </a:endParaRPr>
          </a:p>
        </p:txBody>
      </p:sp>
      <p:pic>
        <p:nvPicPr>
          <p:cNvPr id="19" name="图片 18">
            <a:extLst>
              <a:ext uri="{FF2B5EF4-FFF2-40B4-BE49-F238E27FC236}">
                <a16:creationId xmlns:a16="http://schemas.microsoft.com/office/drawing/2014/main" id="{8D93E7BF-224F-432D-A9DC-2FC8C6D30370}"/>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099577" y="1868190"/>
            <a:ext cx="2631285" cy="2016000"/>
          </a:xfrm>
          <a:prstGeom prst="rect">
            <a:avLst/>
          </a:prstGeom>
        </p:spPr>
      </p:pic>
      <p:pic>
        <p:nvPicPr>
          <p:cNvPr id="20" name="图片 19">
            <a:extLst>
              <a:ext uri="{FF2B5EF4-FFF2-40B4-BE49-F238E27FC236}">
                <a16:creationId xmlns:a16="http://schemas.microsoft.com/office/drawing/2014/main" id="{A0AD7D94-14E2-42DD-95D1-B150FBDF147E}"/>
              </a:ext>
            </a:extLst>
          </p:cNvPr>
          <p:cNvPicPr>
            <a:picLocks noChangeAspect="1"/>
          </p:cNvPicPr>
          <p:nvPr/>
        </p:nvPicPr>
        <p:blipFill rotWithShape="1">
          <a:blip r:embed="rId11">
            <a:extLst>
              <a:ext uri="{28A0092B-C50C-407E-A947-70E740481C1C}">
                <a14:useLocalDpi xmlns:a14="http://schemas.microsoft.com/office/drawing/2010/main" val="0"/>
              </a:ext>
            </a:extLst>
          </a:blip>
          <a:srcRect l="14648" t="18148" b="17222"/>
          <a:stretch/>
        </p:blipFill>
        <p:spPr>
          <a:xfrm>
            <a:off x="1063047" y="1868189"/>
            <a:ext cx="1062197" cy="1072409"/>
          </a:xfrm>
          <a:prstGeom prst="rect">
            <a:avLst/>
          </a:prstGeom>
        </p:spPr>
      </p:pic>
      <p:pic>
        <p:nvPicPr>
          <p:cNvPr id="23" name="图片 22">
            <a:extLst>
              <a:ext uri="{FF2B5EF4-FFF2-40B4-BE49-F238E27FC236}">
                <a16:creationId xmlns:a16="http://schemas.microsoft.com/office/drawing/2014/main" id="{86D757E2-F228-43AF-AE18-42D7D11B5B56}"/>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rot="5400000">
            <a:off x="3300793" y="5646215"/>
            <a:ext cx="1178980" cy="924909"/>
          </a:xfrm>
          <a:prstGeom prst="rect">
            <a:avLst/>
          </a:prstGeom>
        </p:spPr>
      </p:pic>
      <p:pic>
        <p:nvPicPr>
          <p:cNvPr id="26" name="图片 25">
            <a:extLst>
              <a:ext uri="{FF2B5EF4-FFF2-40B4-BE49-F238E27FC236}">
                <a16:creationId xmlns:a16="http://schemas.microsoft.com/office/drawing/2014/main" id="{A18DE406-9394-4C77-9F56-08318262176E}"/>
              </a:ext>
            </a:extLst>
          </p:cNvPr>
          <p:cNvPicPr>
            <a:picLocks noChangeAspect="1"/>
          </p:cNvPicPr>
          <p:nvPr/>
        </p:nvPicPr>
        <p:blipFill rotWithShape="1">
          <a:blip r:embed="rId13" cstate="print">
            <a:clrChange>
              <a:clrFrom>
                <a:srgbClr val="FFFFFF"/>
              </a:clrFrom>
              <a:clrTo>
                <a:srgbClr val="FFFFFF">
                  <a:alpha val="0"/>
                </a:srgbClr>
              </a:clrTo>
            </a:clrChange>
            <a:extLst>
              <a:ext uri="{28A0092B-C50C-407E-A947-70E740481C1C}">
                <a14:useLocalDpi xmlns:a14="http://schemas.microsoft.com/office/drawing/2010/main" val="0"/>
              </a:ext>
            </a:extLst>
          </a:blip>
          <a:srcRect t="51349" r="82417" b="1"/>
          <a:stretch/>
        </p:blipFill>
        <p:spPr>
          <a:xfrm rot="10800000" flipH="1">
            <a:off x="3092572" y="4706881"/>
            <a:ext cx="1425517" cy="751131"/>
          </a:xfrm>
          <a:prstGeom prst="rect">
            <a:avLst/>
          </a:prstGeom>
        </p:spPr>
      </p:pic>
      <p:pic>
        <p:nvPicPr>
          <p:cNvPr id="27" name="图片 26" descr="10.4.32.24 - 远程桌面连接">
            <a:extLst>
              <a:ext uri="{FF2B5EF4-FFF2-40B4-BE49-F238E27FC236}">
                <a16:creationId xmlns:a16="http://schemas.microsoft.com/office/drawing/2014/main" id="{23070C74-9C5A-4B41-8502-F06F14950365}"/>
              </a:ext>
            </a:extLst>
          </p:cNvPr>
          <p:cNvPicPr/>
          <p:nvPr/>
        </p:nvPicPr>
        <p:blipFill rotWithShape="1">
          <a:blip r:embed="rId14" cstate="print">
            <a:extLst>
              <a:ext uri="{28A0092B-C50C-407E-A947-70E740481C1C}">
                <a14:useLocalDpi xmlns:a14="http://schemas.microsoft.com/office/drawing/2010/main" val="0"/>
              </a:ext>
            </a:extLst>
          </a:blip>
          <a:srcRect l="17960" t="17066" r="24770" b="9185"/>
          <a:stretch/>
        </p:blipFill>
        <p:spPr bwMode="auto">
          <a:xfrm>
            <a:off x="6190940" y="5520613"/>
            <a:ext cx="1693545" cy="1176110"/>
          </a:xfrm>
          <a:prstGeom prst="rect">
            <a:avLst/>
          </a:prstGeom>
          <a:ln>
            <a:noFill/>
          </a:ln>
          <a:extLst>
            <a:ext uri="{53640926-AAD7-44D8-BBD7-CCE9431645EC}">
              <a14:shadowObscured xmlns:a14="http://schemas.microsoft.com/office/drawing/2010/main"/>
            </a:ext>
          </a:extLst>
        </p:spPr>
      </p:pic>
      <p:cxnSp>
        <p:nvCxnSpPr>
          <p:cNvPr id="28" name="直接箭头连接符 27">
            <a:extLst>
              <a:ext uri="{FF2B5EF4-FFF2-40B4-BE49-F238E27FC236}">
                <a16:creationId xmlns:a16="http://schemas.microsoft.com/office/drawing/2014/main" id="{5C8340A6-0B52-48CD-8CFA-82723B732E17}"/>
              </a:ext>
            </a:extLst>
          </p:cNvPr>
          <p:cNvCxnSpPr>
            <a:cxnSpLocks/>
          </p:cNvCxnSpPr>
          <p:nvPr/>
        </p:nvCxnSpPr>
        <p:spPr>
          <a:xfrm>
            <a:off x="7200900" y="4643910"/>
            <a:ext cx="0" cy="913483"/>
          </a:xfrm>
          <a:prstGeom prst="straightConnector1">
            <a:avLst/>
          </a:prstGeom>
          <a:ln>
            <a:solidFill>
              <a:srgbClr val="FF0000"/>
            </a:solidFill>
            <a:tailEnd type="arrow" w="med" len="med"/>
          </a:ln>
        </p:spPr>
        <p:style>
          <a:lnRef idx="3">
            <a:schemeClr val="accent2"/>
          </a:lnRef>
          <a:fillRef idx="0">
            <a:schemeClr val="accent2"/>
          </a:fillRef>
          <a:effectRef idx="2">
            <a:schemeClr val="accent2"/>
          </a:effectRef>
          <a:fontRef idx="minor">
            <a:schemeClr val="tx1"/>
          </a:fontRef>
        </p:style>
      </p:cxnSp>
      <p:sp>
        <p:nvSpPr>
          <p:cNvPr id="30" name="灯片编号占位符 4">
            <a:extLst>
              <a:ext uri="{FF2B5EF4-FFF2-40B4-BE49-F238E27FC236}">
                <a16:creationId xmlns:a16="http://schemas.microsoft.com/office/drawing/2014/main" id="{6FE2F227-6561-4901-86E9-D877CFFF710D}"/>
              </a:ext>
            </a:extLst>
          </p:cNvPr>
          <p:cNvSpPr>
            <a:spLocks noGrp="1"/>
          </p:cNvSpPr>
          <p:nvPr>
            <p:ph type="sldNum" sz="quarter" idx="12"/>
          </p:nvPr>
        </p:nvSpPr>
        <p:spPr>
          <a:xfrm>
            <a:off x="11535708" y="6347439"/>
            <a:ext cx="517766"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15E9139-A00B-4B2A-98A6-095DC08F1345}" type="slidenum">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zh-CN" altLang="en-US" sz="1200" b="0" i="0" u="none" strike="noStrike" kern="1200" cap="none" spc="0" normalizeH="0" baseline="0" noProof="0" dirty="0">
              <a:ln>
                <a:noFill/>
              </a:ln>
              <a:solidFill>
                <a:prstClr val="black">
                  <a:tint val="75000"/>
                </a:prstClr>
              </a:solidFill>
              <a:effectLst/>
              <a:uLnTx/>
              <a:uFillTx/>
              <a:latin typeface="Calibri"/>
              <a:ea typeface="宋体" panose="02010600030101010101" pitchFamily="2" charset="-122"/>
              <a:cs typeface="+mn-cs"/>
            </a:endParaRPr>
          </a:p>
        </p:txBody>
      </p:sp>
      <p:pic>
        <p:nvPicPr>
          <p:cNvPr id="24" name="Picture 2" descr="C:\Users\Administrator\Desktop\11112.png">
            <a:extLst>
              <a:ext uri="{FF2B5EF4-FFF2-40B4-BE49-F238E27FC236}">
                <a16:creationId xmlns:a16="http://schemas.microsoft.com/office/drawing/2014/main" id="{3654E57C-3787-475C-94DA-91FA04A65EF6}"/>
              </a:ext>
            </a:extLst>
          </p:cNvPr>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10845209" y="145436"/>
            <a:ext cx="949382" cy="5595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278728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内容占位符 3">
            <a:extLst>
              <a:ext uri="{FF2B5EF4-FFF2-40B4-BE49-F238E27FC236}">
                <a16:creationId xmlns:a16="http://schemas.microsoft.com/office/drawing/2014/main" id="{761FE313-CC17-4F16-9219-ECB8DEC8415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1154379">
            <a:off x="713606" y="1371532"/>
            <a:ext cx="10972800" cy="3058297"/>
          </a:xfrm>
          <a:prstGeom prst="rect">
            <a:avLst/>
          </a:prstGeom>
        </p:spPr>
      </p:pic>
      <p:pic>
        <p:nvPicPr>
          <p:cNvPr id="5" name="内容占位符 4">
            <a:extLst>
              <a:ext uri="{FF2B5EF4-FFF2-40B4-BE49-F238E27FC236}">
                <a16:creationId xmlns:a16="http://schemas.microsoft.com/office/drawing/2014/main" id="{567E7112-42C3-46AC-866A-2FDB799869B6}"/>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t="27481"/>
          <a:stretch/>
        </p:blipFill>
        <p:spPr>
          <a:xfrm>
            <a:off x="561974" y="3957319"/>
            <a:ext cx="10972800" cy="2395095"/>
          </a:xfrm>
        </p:spPr>
      </p:pic>
      <p:sp>
        <p:nvSpPr>
          <p:cNvPr id="7" name="标题 2">
            <a:extLst>
              <a:ext uri="{FF2B5EF4-FFF2-40B4-BE49-F238E27FC236}">
                <a16:creationId xmlns:a16="http://schemas.microsoft.com/office/drawing/2014/main" id="{581ADF35-5D5D-4CC1-A418-3EDACBE24B31}"/>
              </a:ext>
            </a:extLst>
          </p:cNvPr>
          <p:cNvSpPr>
            <a:spLocks noGrp="1"/>
          </p:cNvSpPr>
          <p:nvPr>
            <p:ph type="title"/>
          </p:nvPr>
        </p:nvSpPr>
        <p:spPr>
          <a:xfrm>
            <a:off x="666750" y="142875"/>
            <a:ext cx="10763250" cy="725488"/>
          </a:xfrm>
        </p:spPr>
        <p:txBody>
          <a:bodyPr>
            <a:normAutofit/>
          </a:bodyPr>
          <a:lstStyle/>
          <a:p>
            <a:r>
              <a:rPr kumimoji="0" lang="en-US" altLang="zh-CN" sz="2800" b="1" i="0" u="none" strike="noStrike" kern="1200" cap="none" spc="0" normalizeH="0" baseline="0" noProof="0" dirty="0">
                <a:ln>
                  <a:noFill/>
                </a:ln>
                <a:solidFill>
                  <a:srgbClr val="4F81BD">
                    <a:lumMod val="75000"/>
                  </a:srgbClr>
                </a:solidFill>
                <a:effectLst/>
                <a:uLnTx/>
                <a:uFillTx/>
                <a:latin typeface="Arial Black" panose="020B0A04020102020204" pitchFamily="34" charset="0"/>
                <a:ea typeface="微软雅黑" panose="020B0503020204020204" pitchFamily="34" charset="-122"/>
                <a:cs typeface="+mn-cs"/>
                <a:sym typeface="+mn-ea"/>
              </a:rPr>
              <a:t>Layout &amp; </a:t>
            </a:r>
            <a:r>
              <a:rPr kumimoji="0" lang="en-US" altLang="zh-CN" sz="2800" b="1" i="0" u="none" strike="noStrike" kern="1200" cap="none" spc="0" normalizeH="0" baseline="0" noProof="0" dirty="0">
                <a:ln>
                  <a:noFill/>
                </a:ln>
                <a:solidFill>
                  <a:srgbClr val="4F81BD">
                    <a:lumMod val="75000"/>
                  </a:srgbClr>
                </a:solidFill>
                <a:effectLst>
                  <a:outerShdw blurRad="50800" dist="38100" dir="5400000" algn="t" rotWithShape="0">
                    <a:prstClr val="black">
                      <a:alpha val="20000"/>
                    </a:prstClr>
                  </a:outerShdw>
                </a:effectLst>
                <a:uLnTx/>
                <a:uFillTx/>
                <a:latin typeface="Arial Black" panose="020B0A04020102020204" pitchFamily="34" charset="0"/>
                <a:ea typeface="微软雅黑" panose="020B0503020204020204" pitchFamily="34" charset="-122"/>
                <a:cs typeface="+mn-cs"/>
              </a:rPr>
              <a:t>composition of NEG coating facility</a:t>
            </a:r>
            <a:endParaRPr lang="zh-CN" altLang="en-US" dirty="0"/>
          </a:p>
        </p:txBody>
      </p:sp>
      <p:sp>
        <p:nvSpPr>
          <p:cNvPr id="8" name="文本框 7">
            <a:extLst>
              <a:ext uri="{FF2B5EF4-FFF2-40B4-BE49-F238E27FC236}">
                <a16:creationId xmlns:a16="http://schemas.microsoft.com/office/drawing/2014/main" id="{5AE94EC3-E43F-4FA5-8CC6-3F4A10F19CF8}"/>
              </a:ext>
            </a:extLst>
          </p:cNvPr>
          <p:cNvSpPr txBox="1"/>
          <p:nvPr/>
        </p:nvSpPr>
        <p:spPr>
          <a:xfrm>
            <a:off x="561972" y="6352414"/>
            <a:ext cx="3000378" cy="369332"/>
          </a:xfrm>
          <a:prstGeom prst="rect">
            <a:avLst/>
          </a:prstGeom>
          <a:noFill/>
        </p:spPr>
        <p:txBody>
          <a:bodyPr wrap="square" rtlCol="0">
            <a:spAutoFit/>
          </a:bodyPr>
          <a:lstStyle/>
          <a:p>
            <a:r>
              <a:rPr lang="en-US" altLang="zh-CN" dirty="0"/>
              <a:t>*The picture revised by AI</a:t>
            </a:r>
            <a:endParaRPr lang="zh-CN" altLang="en-US" dirty="0"/>
          </a:p>
        </p:txBody>
      </p:sp>
      <p:pic>
        <p:nvPicPr>
          <p:cNvPr id="9" name="Picture 2" descr="C:\Users\Administrator\Desktop\11112.png">
            <a:extLst>
              <a:ext uri="{FF2B5EF4-FFF2-40B4-BE49-F238E27FC236}">
                <a16:creationId xmlns:a16="http://schemas.microsoft.com/office/drawing/2014/main" id="{2EBCDB06-2C85-48D1-93E5-68D89F27F451}"/>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845209" y="145436"/>
            <a:ext cx="949382" cy="559540"/>
          </a:xfrm>
          <a:prstGeom prst="rect">
            <a:avLst/>
          </a:prstGeom>
          <a:noFill/>
          <a:extLst>
            <a:ext uri="{909E8E84-426E-40DD-AFC4-6F175D3DCCD1}">
              <a14:hiddenFill xmlns:a14="http://schemas.microsoft.com/office/drawing/2010/main">
                <a:solidFill>
                  <a:srgbClr val="FFFFFF"/>
                </a:solidFill>
              </a14:hiddenFill>
            </a:ext>
          </a:extLst>
        </p:spPr>
      </p:pic>
      <p:sp>
        <p:nvSpPr>
          <p:cNvPr id="2" name="文本框 1">
            <a:extLst>
              <a:ext uri="{FF2B5EF4-FFF2-40B4-BE49-F238E27FC236}">
                <a16:creationId xmlns:a16="http://schemas.microsoft.com/office/drawing/2014/main" id="{1503C81C-1529-4D6E-A813-CB45D98DEF9E}"/>
              </a:ext>
            </a:extLst>
          </p:cNvPr>
          <p:cNvSpPr txBox="1"/>
          <p:nvPr/>
        </p:nvSpPr>
        <p:spPr>
          <a:xfrm>
            <a:off x="798359" y="1209751"/>
            <a:ext cx="10703586" cy="369332"/>
          </a:xfrm>
          <a:prstGeom prst="rect">
            <a:avLst/>
          </a:prstGeom>
          <a:noFill/>
        </p:spPr>
        <p:txBody>
          <a:bodyPr wrap="square" rtlCol="0">
            <a:spAutoFit/>
          </a:bodyPr>
          <a:lstStyle/>
          <a:p>
            <a:pPr marL="285750" indent="-285750">
              <a:buFont typeface="Wingdings" panose="05000000000000000000" pitchFamily="2" charset="2"/>
              <a:buChar char="u"/>
            </a:pPr>
            <a:r>
              <a:rPr lang="en-US" altLang="zh-CN" b="1" dirty="0"/>
              <a:t>The part of NEG coating facility has being installed and conditioning in factory.</a:t>
            </a:r>
            <a:endParaRPr lang="zh-CN" altLang="en-US" b="1" dirty="0"/>
          </a:p>
        </p:txBody>
      </p:sp>
      <p:sp>
        <p:nvSpPr>
          <p:cNvPr id="10" name="灯片编号占位符 4">
            <a:extLst>
              <a:ext uri="{FF2B5EF4-FFF2-40B4-BE49-F238E27FC236}">
                <a16:creationId xmlns:a16="http://schemas.microsoft.com/office/drawing/2014/main" id="{BA301EE6-8FE8-40CF-BD8B-ED8B5E21FE5C}"/>
              </a:ext>
            </a:extLst>
          </p:cNvPr>
          <p:cNvSpPr>
            <a:spLocks noGrp="1"/>
          </p:cNvSpPr>
          <p:nvPr>
            <p:ph type="sldNum" sz="quarter" idx="12"/>
          </p:nvPr>
        </p:nvSpPr>
        <p:spPr>
          <a:xfrm>
            <a:off x="11535708" y="6385539"/>
            <a:ext cx="517766"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15E9139-A00B-4B2A-98A6-095DC08F1345}" type="slidenum">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zh-CN" altLang="en-US" sz="1200" b="0" i="0" u="none" strike="noStrike" kern="1200" cap="none" spc="0" normalizeH="0" baseline="0" noProof="0" dirty="0">
              <a:ln>
                <a:noFill/>
              </a:ln>
              <a:solidFill>
                <a:prstClr val="black">
                  <a:tint val="75000"/>
                </a:prstClr>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4553384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B44CBF6D-E46D-4791-A900-B7BC50EF4640}"/>
              </a:ext>
            </a:extLst>
          </p:cNvPr>
          <p:cNvSpPr>
            <a:spLocks noGrp="1"/>
          </p:cNvSpPr>
          <p:nvPr>
            <p:ph type="title"/>
          </p:nvPr>
        </p:nvSpPr>
        <p:spPr/>
        <p:txBody>
          <a:bodyPr/>
          <a:lstStyle/>
          <a:p>
            <a:r>
              <a:rPr lang="en-US" altLang="zh-CN" dirty="0"/>
              <a:t>Sub-devices conditioning and testing</a:t>
            </a:r>
            <a:endParaRPr lang="zh-CN" altLang="en-US" dirty="0"/>
          </a:p>
        </p:txBody>
      </p:sp>
      <p:pic>
        <p:nvPicPr>
          <p:cNvPr id="5" name="图片 4">
            <a:extLst>
              <a:ext uri="{FF2B5EF4-FFF2-40B4-BE49-F238E27FC236}">
                <a16:creationId xmlns:a16="http://schemas.microsoft.com/office/drawing/2014/main" id="{88C55AA8-551D-48EE-8B50-BB73784BA31D}"/>
              </a:ext>
            </a:extLst>
          </p:cNvPr>
          <p:cNvPicPr>
            <a:picLocks noChangeAspect="1"/>
          </p:cNvPicPr>
          <p:nvPr/>
        </p:nvPicPr>
        <p:blipFill rotWithShape="1">
          <a:blip r:embed="rId2">
            <a:extLst>
              <a:ext uri="{28A0092B-C50C-407E-A947-70E740481C1C}">
                <a14:useLocalDpi xmlns:a14="http://schemas.microsoft.com/office/drawing/2010/main" val="0"/>
              </a:ext>
            </a:extLst>
          </a:blip>
          <a:srcRect l="5416" t="37407" b="20926"/>
          <a:stretch/>
        </p:blipFill>
        <p:spPr>
          <a:xfrm>
            <a:off x="4335555" y="2271552"/>
            <a:ext cx="5977701" cy="1975011"/>
          </a:xfrm>
          <a:prstGeom prst="rect">
            <a:avLst/>
          </a:prstGeom>
        </p:spPr>
      </p:pic>
      <p:pic>
        <p:nvPicPr>
          <p:cNvPr id="6" name="图片 5">
            <a:extLst>
              <a:ext uri="{FF2B5EF4-FFF2-40B4-BE49-F238E27FC236}">
                <a16:creationId xmlns:a16="http://schemas.microsoft.com/office/drawing/2014/main" id="{8C4C8A9A-0324-4E1C-B80C-550B356FBC50}"/>
              </a:ext>
            </a:extLst>
          </p:cNvPr>
          <p:cNvPicPr>
            <a:picLocks noChangeAspect="1"/>
          </p:cNvPicPr>
          <p:nvPr/>
        </p:nvPicPr>
        <p:blipFill rotWithShape="1">
          <a:blip r:embed="rId3">
            <a:extLst>
              <a:ext uri="{28A0092B-C50C-407E-A947-70E740481C1C}">
                <a14:useLocalDpi xmlns:a14="http://schemas.microsoft.com/office/drawing/2010/main" val="0"/>
              </a:ext>
            </a:extLst>
          </a:blip>
          <a:srcRect l="1206" t="20138" r="36946" b="31378"/>
          <a:stretch/>
        </p:blipFill>
        <p:spPr>
          <a:xfrm>
            <a:off x="1715511" y="4711299"/>
            <a:ext cx="2692142" cy="1582794"/>
          </a:xfrm>
          <a:prstGeom prst="rect">
            <a:avLst/>
          </a:prstGeom>
        </p:spPr>
      </p:pic>
      <p:pic>
        <p:nvPicPr>
          <p:cNvPr id="10" name="图片 9">
            <a:extLst>
              <a:ext uri="{FF2B5EF4-FFF2-40B4-BE49-F238E27FC236}">
                <a16:creationId xmlns:a16="http://schemas.microsoft.com/office/drawing/2014/main" id="{75C929F9-D365-41C8-8B3B-AA1D019A040F}"/>
              </a:ext>
            </a:extLst>
          </p:cNvPr>
          <p:cNvPicPr>
            <a:picLocks noChangeAspect="1"/>
          </p:cNvPicPr>
          <p:nvPr/>
        </p:nvPicPr>
        <p:blipFill rotWithShape="1">
          <a:blip r:embed="rId4"/>
          <a:srcRect b="16142"/>
          <a:stretch/>
        </p:blipFill>
        <p:spPr>
          <a:xfrm>
            <a:off x="9251527" y="4709382"/>
            <a:ext cx="1061703" cy="1582794"/>
          </a:xfrm>
          <a:prstGeom prst="rect">
            <a:avLst/>
          </a:prstGeom>
        </p:spPr>
      </p:pic>
      <p:pic>
        <p:nvPicPr>
          <p:cNvPr id="12" name="图片 11">
            <a:extLst>
              <a:ext uri="{FF2B5EF4-FFF2-40B4-BE49-F238E27FC236}">
                <a16:creationId xmlns:a16="http://schemas.microsoft.com/office/drawing/2014/main" id="{8617E4D3-6C82-4316-B755-6DD96D47FE3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03798" y="4709382"/>
            <a:ext cx="2300892" cy="1582794"/>
          </a:xfrm>
          <a:prstGeom prst="rect">
            <a:avLst/>
          </a:prstGeom>
        </p:spPr>
      </p:pic>
      <p:pic>
        <p:nvPicPr>
          <p:cNvPr id="4" name="内容占位符 3">
            <a:extLst>
              <a:ext uri="{FF2B5EF4-FFF2-40B4-BE49-F238E27FC236}">
                <a16:creationId xmlns:a16="http://schemas.microsoft.com/office/drawing/2014/main" id="{B17E5461-C5B9-4E41-980F-741213B3647F}"/>
              </a:ext>
            </a:extLst>
          </p:cNvPr>
          <p:cNvPicPr>
            <a:picLocks noGrp="1" noChangeAspect="1"/>
          </p:cNvPicPr>
          <p:nvPr>
            <p:ph idx="1"/>
          </p:nvPr>
        </p:nvPicPr>
        <p:blipFill>
          <a:blip r:embed="rId6">
            <a:extLst>
              <a:ext uri="{28A0092B-C50C-407E-A947-70E740481C1C}">
                <a14:useLocalDpi xmlns:a14="http://schemas.microsoft.com/office/drawing/2010/main" val="0"/>
              </a:ext>
            </a:extLst>
          </a:blip>
          <a:stretch>
            <a:fillRect/>
          </a:stretch>
        </p:blipFill>
        <p:spPr>
          <a:xfrm>
            <a:off x="1408114" y="2192345"/>
            <a:ext cx="2762251" cy="2267955"/>
          </a:xfrm>
          <a:prstGeom prst="rect">
            <a:avLst/>
          </a:prstGeom>
        </p:spPr>
      </p:pic>
      <p:sp>
        <p:nvSpPr>
          <p:cNvPr id="13" name="文本框 12">
            <a:extLst>
              <a:ext uri="{FF2B5EF4-FFF2-40B4-BE49-F238E27FC236}">
                <a16:creationId xmlns:a16="http://schemas.microsoft.com/office/drawing/2014/main" id="{1711CF91-2D61-4322-BE31-6982689E643A}"/>
              </a:ext>
            </a:extLst>
          </p:cNvPr>
          <p:cNvSpPr txBox="1"/>
          <p:nvPr/>
        </p:nvSpPr>
        <p:spPr>
          <a:xfrm>
            <a:off x="357188" y="1195742"/>
            <a:ext cx="11415712" cy="646331"/>
          </a:xfrm>
          <a:prstGeom prst="rect">
            <a:avLst/>
          </a:prstGeom>
          <a:noFill/>
        </p:spPr>
        <p:txBody>
          <a:bodyPr wrap="square" rtlCol="0">
            <a:spAutoFit/>
          </a:bodyPr>
          <a:lstStyle/>
          <a:p>
            <a:pPr marL="285750" indent="-285750">
              <a:buFont typeface="Wingdings" panose="05000000000000000000" pitchFamily="2" charset="2"/>
              <a:buChar char="u"/>
            </a:pPr>
            <a:r>
              <a:rPr lang="en-US" altLang="zh-CN" dirty="0"/>
              <a:t>Vacuum furnace baking temperature reaches to 600</a:t>
            </a:r>
            <a:r>
              <a:rPr lang="zh-CN" altLang="en-US" dirty="0"/>
              <a:t>℃ </a:t>
            </a:r>
            <a:r>
              <a:rPr lang="en-US" altLang="zh-CN" dirty="0"/>
              <a:t>and the vacuum of NEG coating chamber reaches to 5×10</a:t>
            </a:r>
            <a:r>
              <a:rPr lang="en-US" altLang="zh-CN" baseline="30000" dirty="0"/>
              <a:t>-8</a:t>
            </a:r>
            <a:r>
              <a:rPr lang="en-US" altLang="zh-CN" dirty="0"/>
              <a:t>Pa, these conditions can provide a good vacuum background for NEG coating.</a:t>
            </a:r>
            <a:endParaRPr lang="zh-CN" altLang="en-US" dirty="0"/>
          </a:p>
        </p:txBody>
      </p:sp>
      <p:pic>
        <p:nvPicPr>
          <p:cNvPr id="15" name="图片 14">
            <a:extLst>
              <a:ext uri="{FF2B5EF4-FFF2-40B4-BE49-F238E27FC236}">
                <a16:creationId xmlns:a16="http://schemas.microsoft.com/office/drawing/2014/main" id="{15A83081-C52C-4AD8-A129-83FA93C66B7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900835" y="4709382"/>
            <a:ext cx="2254547" cy="1584711"/>
          </a:xfrm>
          <a:prstGeom prst="rect">
            <a:avLst/>
          </a:prstGeom>
        </p:spPr>
      </p:pic>
      <p:sp>
        <p:nvSpPr>
          <p:cNvPr id="16" name="灯片编号占位符 4">
            <a:extLst>
              <a:ext uri="{FF2B5EF4-FFF2-40B4-BE49-F238E27FC236}">
                <a16:creationId xmlns:a16="http://schemas.microsoft.com/office/drawing/2014/main" id="{060144CE-616E-48F2-8D64-9040DC19E430}"/>
              </a:ext>
            </a:extLst>
          </p:cNvPr>
          <p:cNvSpPr>
            <a:spLocks noGrp="1"/>
          </p:cNvSpPr>
          <p:nvPr>
            <p:ph type="sldNum" sz="quarter" idx="12"/>
          </p:nvPr>
        </p:nvSpPr>
        <p:spPr>
          <a:xfrm>
            <a:off x="11535708" y="6385539"/>
            <a:ext cx="517766"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15E9139-A00B-4B2A-98A6-095DC08F1345}" type="slidenum">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zh-CN" altLang="en-US" sz="1200" b="0" i="0" u="none" strike="noStrike" kern="1200" cap="none" spc="0" normalizeH="0" baseline="0" noProof="0" dirty="0">
              <a:ln>
                <a:noFill/>
              </a:ln>
              <a:solidFill>
                <a:prstClr val="black">
                  <a:tint val="75000"/>
                </a:prstClr>
              </a:solidFill>
              <a:effectLst/>
              <a:uLnTx/>
              <a:uFillTx/>
              <a:latin typeface="Calibri"/>
              <a:ea typeface="宋体" panose="02010600030101010101" pitchFamily="2" charset="-122"/>
              <a:cs typeface="+mn-cs"/>
            </a:endParaRPr>
          </a:p>
        </p:txBody>
      </p:sp>
      <p:sp>
        <p:nvSpPr>
          <p:cNvPr id="18" name="文本框 17">
            <a:extLst>
              <a:ext uri="{FF2B5EF4-FFF2-40B4-BE49-F238E27FC236}">
                <a16:creationId xmlns:a16="http://schemas.microsoft.com/office/drawing/2014/main" id="{0A14BF40-CFAA-4AA0-BBD4-124D44653E41}"/>
              </a:ext>
            </a:extLst>
          </p:cNvPr>
          <p:cNvSpPr txBox="1"/>
          <p:nvPr/>
        </p:nvSpPr>
        <p:spPr>
          <a:xfrm>
            <a:off x="5595938" y="4216215"/>
            <a:ext cx="2571750" cy="369332"/>
          </a:xfrm>
          <a:prstGeom prst="rect">
            <a:avLst/>
          </a:prstGeom>
          <a:noFill/>
        </p:spPr>
        <p:txBody>
          <a:bodyPr wrap="square">
            <a:spAutoFit/>
          </a:bodyPr>
          <a:lstStyle/>
          <a:p>
            <a:r>
              <a:rPr lang="en-US" altLang="zh-CN" dirty="0"/>
              <a:t>Vacuum furnace </a:t>
            </a:r>
            <a:endParaRPr lang="zh-CN" altLang="en-US" dirty="0"/>
          </a:p>
        </p:txBody>
      </p:sp>
      <p:sp>
        <p:nvSpPr>
          <p:cNvPr id="20" name="文本框 19">
            <a:extLst>
              <a:ext uri="{FF2B5EF4-FFF2-40B4-BE49-F238E27FC236}">
                <a16:creationId xmlns:a16="http://schemas.microsoft.com/office/drawing/2014/main" id="{9822322E-1E25-4C7B-AF0D-C4A04F769A3D}"/>
              </a:ext>
            </a:extLst>
          </p:cNvPr>
          <p:cNvSpPr txBox="1"/>
          <p:nvPr/>
        </p:nvSpPr>
        <p:spPr>
          <a:xfrm>
            <a:off x="4902469" y="6293089"/>
            <a:ext cx="3722418" cy="369332"/>
          </a:xfrm>
          <a:prstGeom prst="rect">
            <a:avLst/>
          </a:prstGeom>
          <a:noFill/>
        </p:spPr>
        <p:txBody>
          <a:bodyPr wrap="square">
            <a:spAutoFit/>
          </a:bodyPr>
          <a:lstStyle/>
          <a:p>
            <a:r>
              <a:rPr lang="en-US" altLang="zh-CN" dirty="0"/>
              <a:t>Assembly chamber for NEG coating</a:t>
            </a:r>
            <a:endParaRPr lang="zh-CN" altLang="en-US" dirty="0"/>
          </a:p>
        </p:txBody>
      </p:sp>
    </p:spTree>
    <p:extLst>
      <p:ext uri="{BB962C8B-B14F-4D97-AF65-F5344CB8AC3E}">
        <p14:creationId xmlns:p14="http://schemas.microsoft.com/office/powerpoint/2010/main" val="37223121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a:extLst>
              <a:ext uri="{FF2B5EF4-FFF2-40B4-BE49-F238E27FC236}">
                <a16:creationId xmlns:a16="http://schemas.microsoft.com/office/drawing/2014/main" id="{B31EE28D-EBC1-462E-AB4F-667092F8E1D3}"/>
              </a:ext>
            </a:extLst>
          </p:cNvPr>
          <p:cNvSpPr>
            <a:spLocks noGrp="1"/>
          </p:cNvSpPr>
          <p:nvPr>
            <p:ph idx="1"/>
          </p:nvPr>
        </p:nvSpPr>
        <p:spPr>
          <a:xfrm>
            <a:off x="307256" y="1146611"/>
            <a:ext cx="11583947" cy="725470"/>
          </a:xfrm>
        </p:spPr>
        <p:txBody>
          <a:bodyPr>
            <a:noAutofit/>
          </a:bodyPr>
          <a:lstStyle/>
          <a:p>
            <a:pPr algn="just"/>
            <a:r>
              <a:rPr lang="en-US" altLang="zh-CN" sz="1800" dirty="0">
                <a:latin typeface="+mn-lt"/>
              </a:rPr>
              <a:t>The alignment, connection, copper sealing-ring positioning, screw insertion, and tightening between the vacuum chamber tube and the coating chamber flange are major challenges currently being addressed on the production line. </a:t>
            </a:r>
            <a:endParaRPr lang="zh-CN" altLang="en-US" sz="1800" dirty="0">
              <a:latin typeface="+mn-lt"/>
            </a:endParaRPr>
          </a:p>
        </p:txBody>
      </p:sp>
      <p:sp>
        <p:nvSpPr>
          <p:cNvPr id="3" name="标题 2">
            <a:extLst>
              <a:ext uri="{FF2B5EF4-FFF2-40B4-BE49-F238E27FC236}">
                <a16:creationId xmlns:a16="http://schemas.microsoft.com/office/drawing/2014/main" id="{4BA40E15-A4F6-449A-8F2F-22C04E838FF5}"/>
              </a:ext>
            </a:extLst>
          </p:cNvPr>
          <p:cNvSpPr>
            <a:spLocks noGrp="1"/>
          </p:cNvSpPr>
          <p:nvPr>
            <p:ph type="title"/>
          </p:nvPr>
        </p:nvSpPr>
        <p:spPr/>
        <p:txBody>
          <a:bodyPr/>
          <a:lstStyle/>
          <a:p>
            <a:r>
              <a:rPr lang="en-US" altLang="zh-CN" dirty="0"/>
              <a:t>Flange assemble &amp; sealing</a:t>
            </a:r>
            <a:endParaRPr lang="zh-CN" altLang="en-US" dirty="0"/>
          </a:p>
        </p:txBody>
      </p:sp>
      <p:pic>
        <p:nvPicPr>
          <p:cNvPr id="5" name="图片 4">
            <a:extLst>
              <a:ext uri="{FF2B5EF4-FFF2-40B4-BE49-F238E27FC236}">
                <a16:creationId xmlns:a16="http://schemas.microsoft.com/office/drawing/2014/main" id="{5DAC9E3D-B63A-443C-9732-069921F7D5D5}"/>
              </a:ext>
            </a:extLst>
          </p:cNvPr>
          <p:cNvPicPr>
            <a:picLocks noChangeAspect="1"/>
          </p:cNvPicPr>
          <p:nvPr/>
        </p:nvPicPr>
        <p:blipFill rotWithShape="1">
          <a:blip r:embed="rId3"/>
          <a:srcRect l="10466" t="19493" r="11236" b="30558"/>
          <a:stretch/>
        </p:blipFill>
        <p:spPr>
          <a:xfrm>
            <a:off x="8129033" y="4556196"/>
            <a:ext cx="3762170" cy="1800000"/>
          </a:xfrm>
          <a:prstGeom prst="rect">
            <a:avLst/>
          </a:prstGeom>
        </p:spPr>
      </p:pic>
      <p:pic>
        <p:nvPicPr>
          <p:cNvPr id="6" name="图片 5">
            <a:extLst>
              <a:ext uri="{FF2B5EF4-FFF2-40B4-BE49-F238E27FC236}">
                <a16:creationId xmlns:a16="http://schemas.microsoft.com/office/drawing/2014/main" id="{3FDEFB65-DA76-415F-A5DE-1B20D1F30306}"/>
              </a:ext>
            </a:extLst>
          </p:cNvPr>
          <p:cNvPicPr>
            <a:picLocks noChangeAspect="1"/>
          </p:cNvPicPr>
          <p:nvPr/>
        </p:nvPicPr>
        <p:blipFill rotWithShape="1">
          <a:blip r:embed="rId4">
            <a:extLst>
              <a:ext uri="{28A0092B-C50C-407E-A947-70E740481C1C}">
                <a14:useLocalDpi xmlns:a14="http://schemas.microsoft.com/office/drawing/2010/main" val="0"/>
              </a:ext>
            </a:extLst>
          </a:blip>
          <a:srcRect l="4321" t="4851" b="10741"/>
          <a:stretch/>
        </p:blipFill>
        <p:spPr>
          <a:xfrm>
            <a:off x="5308983" y="1966873"/>
            <a:ext cx="1530269" cy="1800000"/>
          </a:xfrm>
          <a:prstGeom prst="rect">
            <a:avLst/>
          </a:prstGeom>
        </p:spPr>
      </p:pic>
      <p:pic>
        <p:nvPicPr>
          <p:cNvPr id="7" name="图片 6">
            <a:extLst>
              <a:ext uri="{FF2B5EF4-FFF2-40B4-BE49-F238E27FC236}">
                <a16:creationId xmlns:a16="http://schemas.microsoft.com/office/drawing/2014/main" id="{AFD1D044-7933-41AD-8D49-03DB8FDA0C7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908403" y="1957692"/>
            <a:ext cx="2349362" cy="1800000"/>
          </a:xfrm>
          <a:prstGeom prst="rect">
            <a:avLst/>
          </a:prstGeom>
        </p:spPr>
      </p:pic>
      <p:pic>
        <p:nvPicPr>
          <p:cNvPr id="9" name="图片 8">
            <a:extLst>
              <a:ext uri="{FF2B5EF4-FFF2-40B4-BE49-F238E27FC236}">
                <a16:creationId xmlns:a16="http://schemas.microsoft.com/office/drawing/2014/main" id="{40B57FB9-9329-4F1C-8305-3B161FD70BC9}"/>
              </a:ext>
            </a:extLst>
          </p:cNvPr>
          <p:cNvPicPr>
            <a:picLocks noChangeAspect="1"/>
          </p:cNvPicPr>
          <p:nvPr/>
        </p:nvPicPr>
        <p:blipFill rotWithShape="1">
          <a:blip r:embed="rId6"/>
          <a:srcRect l="62073" t="27208" r="-1" b="28528"/>
          <a:stretch/>
        </p:blipFill>
        <p:spPr>
          <a:xfrm>
            <a:off x="6890470" y="1966873"/>
            <a:ext cx="2056409" cy="1800000"/>
          </a:xfrm>
          <a:prstGeom prst="rect">
            <a:avLst/>
          </a:prstGeom>
        </p:spPr>
      </p:pic>
      <p:sp>
        <p:nvSpPr>
          <p:cNvPr id="4" name="文本框 3">
            <a:extLst>
              <a:ext uri="{FF2B5EF4-FFF2-40B4-BE49-F238E27FC236}">
                <a16:creationId xmlns:a16="http://schemas.microsoft.com/office/drawing/2014/main" id="{C0825040-D9CE-4C6A-AF59-54D3FAF4AC37}"/>
              </a:ext>
            </a:extLst>
          </p:cNvPr>
          <p:cNvSpPr txBox="1"/>
          <p:nvPr/>
        </p:nvSpPr>
        <p:spPr>
          <a:xfrm>
            <a:off x="394539" y="4463370"/>
            <a:ext cx="7584413" cy="1892826"/>
          </a:xfrm>
          <a:prstGeom prst="rect">
            <a:avLst/>
          </a:prstGeom>
          <a:noFill/>
        </p:spPr>
        <p:txBody>
          <a:bodyPr wrap="square" rtlCol="0">
            <a:spAutoFit/>
          </a:bodyPr>
          <a:lstStyle/>
          <a:p>
            <a:pPr marL="285750" indent="-285750">
              <a:lnSpc>
                <a:spcPct val="150000"/>
              </a:lnSpc>
              <a:buFont typeface="Wingdings" panose="05000000000000000000" pitchFamily="2" charset="2"/>
              <a:buChar char="n"/>
            </a:pPr>
            <a:r>
              <a:rPr lang="en-US" altLang="zh-CN" b="1" dirty="0"/>
              <a:t>The most challengeable issues are:</a:t>
            </a:r>
          </a:p>
          <a:p>
            <a:pPr marL="285750" indent="-285750">
              <a:buFont typeface="Wingdings" panose="05000000000000000000" pitchFamily="2" charset="2"/>
              <a:buChar char="Ø"/>
            </a:pPr>
            <a:r>
              <a:rPr lang="en-US" altLang="zh-CN" b="0" i="0" dirty="0">
                <a:solidFill>
                  <a:srgbClr val="0F1115"/>
                </a:solidFill>
                <a:effectLst/>
                <a:latin typeface="quote-cjk-patch"/>
              </a:rPr>
              <a:t>There is limited space available for robots, since six vacuum chambers must be assembled together. </a:t>
            </a:r>
          </a:p>
          <a:p>
            <a:pPr marL="285750" indent="-285750">
              <a:buFont typeface="Wingdings" panose="05000000000000000000" pitchFamily="2" charset="2"/>
              <a:buChar char="Ø"/>
            </a:pPr>
            <a:r>
              <a:rPr lang="en-US" altLang="zh-CN" dirty="0">
                <a:solidFill>
                  <a:srgbClr val="0F1115"/>
                </a:solidFill>
                <a:latin typeface="quote-cjk-patch"/>
              </a:rPr>
              <a:t>M</a:t>
            </a:r>
            <a:r>
              <a:rPr lang="en-US" altLang="zh-CN" b="0" i="0" dirty="0">
                <a:solidFill>
                  <a:srgbClr val="0F1115"/>
                </a:solidFill>
                <a:effectLst/>
                <a:latin typeface="quote-cjk-patch"/>
              </a:rPr>
              <a:t>echanical deformation of the vacuum chambers and bellows caused by gravity is currently being studied as a key issue affecting robot positioning, and solutions are under development.</a:t>
            </a:r>
            <a:endParaRPr lang="zh-CN" altLang="en-US" dirty="0"/>
          </a:p>
        </p:txBody>
      </p:sp>
      <p:sp>
        <p:nvSpPr>
          <p:cNvPr id="10" name="矩形 9">
            <a:extLst>
              <a:ext uri="{FF2B5EF4-FFF2-40B4-BE49-F238E27FC236}">
                <a16:creationId xmlns:a16="http://schemas.microsoft.com/office/drawing/2014/main" id="{FC58CFAB-B703-4FE7-BD9D-2DB898B87560}"/>
              </a:ext>
            </a:extLst>
          </p:cNvPr>
          <p:cNvSpPr/>
          <p:nvPr/>
        </p:nvSpPr>
        <p:spPr>
          <a:xfrm>
            <a:off x="222798" y="4472552"/>
            <a:ext cx="11750015" cy="195024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noFill/>
            </a:endParaRPr>
          </a:p>
        </p:txBody>
      </p:sp>
      <p:sp>
        <p:nvSpPr>
          <p:cNvPr id="11" name="灯片编号占位符 4">
            <a:extLst>
              <a:ext uri="{FF2B5EF4-FFF2-40B4-BE49-F238E27FC236}">
                <a16:creationId xmlns:a16="http://schemas.microsoft.com/office/drawing/2014/main" id="{B6B075C4-1778-4176-BCD2-702DBEE4ACB4}"/>
              </a:ext>
            </a:extLst>
          </p:cNvPr>
          <p:cNvSpPr>
            <a:spLocks noGrp="1"/>
          </p:cNvSpPr>
          <p:nvPr>
            <p:ph type="sldNum" sz="quarter" idx="12"/>
          </p:nvPr>
        </p:nvSpPr>
        <p:spPr>
          <a:xfrm>
            <a:off x="11535708" y="6385539"/>
            <a:ext cx="517766"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15E9139-A00B-4B2A-98A6-095DC08F1345}" type="slidenum">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zh-CN" altLang="en-US" sz="1200" b="0" i="0" u="none" strike="noStrike" kern="1200" cap="none" spc="0" normalizeH="0" baseline="0" noProof="0" dirty="0">
              <a:ln>
                <a:noFill/>
              </a:ln>
              <a:solidFill>
                <a:prstClr val="black">
                  <a:tint val="75000"/>
                </a:prstClr>
              </a:solidFill>
              <a:effectLst/>
              <a:uLnTx/>
              <a:uFillTx/>
              <a:latin typeface="Calibri"/>
              <a:ea typeface="宋体" panose="02010600030101010101" pitchFamily="2" charset="-122"/>
              <a:cs typeface="+mn-cs"/>
            </a:endParaRPr>
          </a:p>
        </p:txBody>
      </p:sp>
      <p:sp>
        <p:nvSpPr>
          <p:cNvPr id="8" name="文本框 7">
            <a:extLst>
              <a:ext uri="{FF2B5EF4-FFF2-40B4-BE49-F238E27FC236}">
                <a16:creationId xmlns:a16="http://schemas.microsoft.com/office/drawing/2014/main" id="{42339718-0E22-4CBD-A7EC-36D706FAD2AF}"/>
              </a:ext>
            </a:extLst>
          </p:cNvPr>
          <p:cNvSpPr txBox="1"/>
          <p:nvPr/>
        </p:nvSpPr>
        <p:spPr>
          <a:xfrm>
            <a:off x="2603950" y="3793711"/>
            <a:ext cx="7876837" cy="369332"/>
          </a:xfrm>
          <a:prstGeom prst="rect">
            <a:avLst/>
          </a:prstGeom>
          <a:noFill/>
        </p:spPr>
        <p:txBody>
          <a:bodyPr wrap="square" rtlCol="0">
            <a:spAutoFit/>
          </a:bodyPr>
          <a:lstStyle/>
          <a:p>
            <a:r>
              <a:rPr lang="en-US" altLang="zh-CN" dirty="0"/>
              <a:t>Supporting structure for flange and sealing-ring in automatic assembly</a:t>
            </a:r>
            <a:endParaRPr lang="zh-CN" altLang="en-US" dirty="0"/>
          </a:p>
        </p:txBody>
      </p:sp>
      <p:pic>
        <p:nvPicPr>
          <p:cNvPr id="12" name="Picture 2" descr="C:\Users\Administrator\Desktop\11112.png">
            <a:extLst>
              <a:ext uri="{FF2B5EF4-FFF2-40B4-BE49-F238E27FC236}">
                <a16:creationId xmlns:a16="http://schemas.microsoft.com/office/drawing/2014/main" id="{0FAF9885-C4A3-4477-8FA0-C138CEAA3ECC}"/>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845209" y="145436"/>
            <a:ext cx="949382" cy="559540"/>
          </a:xfrm>
          <a:prstGeom prst="rect">
            <a:avLst/>
          </a:prstGeom>
          <a:noFill/>
          <a:extLst>
            <a:ext uri="{909E8E84-426E-40DD-AFC4-6F175D3DCCD1}">
              <a14:hiddenFill xmlns:a14="http://schemas.microsoft.com/office/drawing/2010/main">
                <a:solidFill>
                  <a:srgbClr val="FFFFFF"/>
                </a:solidFill>
              </a14:hiddenFill>
            </a:ext>
          </a:extLst>
        </p:spPr>
      </p:pic>
      <p:pic>
        <p:nvPicPr>
          <p:cNvPr id="13" name="图片 12">
            <a:extLst>
              <a:ext uri="{FF2B5EF4-FFF2-40B4-BE49-F238E27FC236}">
                <a16:creationId xmlns:a16="http://schemas.microsoft.com/office/drawing/2014/main" id="{0D0968CC-19DE-4804-A389-7CB861DF747D}"/>
              </a:ext>
            </a:extLst>
          </p:cNvPr>
          <p:cNvPicPr>
            <a:picLocks noChangeAspect="1"/>
          </p:cNvPicPr>
          <p:nvPr/>
        </p:nvPicPr>
        <p:blipFill rotWithShape="1">
          <a:blip r:embed="rId8">
            <a:extLst>
              <a:ext uri="{28A0092B-C50C-407E-A947-70E740481C1C}">
                <a14:useLocalDpi xmlns:a14="http://schemas.microsoft.com/office/drawing/2010/main" val="0"/>
              </a:ext>
            </a:extLst>
          </a:blip>
          <a:srcRect l="14648" t="18148" b="17222"/>
          <a:stretch/>
        </p:blipFill>
        <p:spPr>
          <a:xfrm>
            <a:off x="2908403" y="1957692"/>
            <a:ext cx="1062197" cy="1072409"/>
          </a:xfrm>
          <a:prstGeom prst="rect">
            <a:avLst/>
          </a:prstGeom>
        </p:spPr>
      </p:pic>
    </p:spTree>
    <p:extLst>
      <p:ext uri="{BB962C8B-B14F-4D97-AF65-F5344CB8AC3E}">
        <p14:creationId xmlns:p14="http://schemas.microsoft.com/office/powerpoint/2010/main" val="6685529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AC802BE0-7B39-4196-BC80-1FDAEBCF4911}"/>
              </a:ext>
            </a:extLst>
          </p:cNvPr>
          <p:cNvSpPr>
            <a:spLocks noGrp="1"/>
          </p:cNvSpPr>
          <p:nvPr>
            <p:ph type="title"/>
          </p:nvPr>
        </p:nvSpPr>
        <p:spPr/>
        <p:txBody>
          <a:bodyPr/>
          <a:lstStyle/>
          <a:p>
            <a:r>
              <a:rPr lang="en-US" altLang="zh-CN" dirty="0"/>
              <a:t>Plasma Spraying system</a:t>
            </a:r>
            <a:endParaRPr lang="zh-CN" altLang="en-US" dirty="0"/>
          </a:p>
        </p:txBody>
      </p:sp>
      <p:pic>
        <p:nvPicPr>
          <p:cNvPr id="4" name="Picture 2">
            <a:extLst>
              <a:ext uri="{FF2B5EF4-FFF2-40B4-BE49-F238E27FC236}">
                <a16:creationId xmlns:a16="http://schemas.microsoft.com/office/drawing/2014/main" id="{A99FB115-4319-4DC9-AE61-87EA2E3BC9C4}"/>
              </a:ext>
            </a:extLst>
          </p:cNvPr>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2178795" y="1050926"/>
            <a:ext cx="7889653" cy="57091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2">
            <a:extLst>
              <a:ext uri="{FF2B5EF4-FFF2-40B4-BE49-F238E27FC236}">
                <a16:creationId xmlns:a16="http://schemas.microsoft.com/office/drawing/2014/main" id="{64F6BD53-CE00-4D2D-BA23-B12284CB207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903" y="1050926"/>
            <a:ext cx="3201245" cy="14590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图片 5">
            <a:extLst>
              <a:ext uri="{FF2B5EF4-FFF2-40B4-BE49-F238E27FC236}">
                <a16:creationId xmlns:a16="http://schemas.microsoft.com/office/drawing/2014/main" id="{F2989AA5-2B6D-4E1D-BF22-B7C2AD1BFA67}"/>
              </a:ext>
            </a:extLst>
          </p:cNvPr>
          <p:cNvPicPr/>
          <p:nvPr/>
        </p:nvPicPr>
        <p:blipFill rotWithShape="1">
          <a:blip r:embed="rId5"/>
          <a:srcRect t="15072" b="11298"/>
          <a:stretch/>
        </p:blipFill>
        <p:spPr>
          <a:xfrm>
            <a:off x="6305550" y="1050926"/>
            <a:ext cx="5831207" cy="1814588"/>
          </a:xfrm>
          <a:prstGeom prst="rect">
            <a:avLst/>
          </a:prstGeom>
        </p:spPr>
      </p:pic>
      <p:pic>
        <p:nvPicPr>
          <p:cNvPr id="10" name="图片 9">
            <a:extLst>
              <a:ext uri="{FF2B5EF4-FFF2-40B4-BE49-F238E27FC236}">
                <a16:creationId xmlns:a16="http://schemas.microsoft.com/office/drawing/2014/main" id="{0F7E031D-A7F9-44DE-AAE4-0D1A36A88B65}"/>
              </a:ext>
            </a:extLst>
          </p:cNvPr>
          <p:cNvPicPr>
            <a:picLocks noChangeAspect="1"/>
          </p:cNvPicPr>
          <p:nvPr/>
        </p:nvPicPr>
        <p:blipFill>
          <a:blip r:embed="rId6"/>
          <a:stretch>
            <a:fillRect/>
          </a:stretch>
        </p:blipFill>
        <p:spPr>
          <a:xfrm>
            <a:off x="0" y="3525219"/>
            <a:ext cx="3441625" cy="1863300"/>
          </a:xfrm>
          <a:prstGeom prst="rect">
            <a:avLst/>
          </a:prstGeom>
        </p:spPr>
      </p:pic>
      <p:sp>
        <p:nvSpPr>
          <p:cNvPr id="7" name="灯片编号占位符 4">
            <a:extLst>
              <a:ext uri="{FF2B5EF4-FFF2-40B4-BE49-F238E27FC236}">
                <a16:creationId xmlns:a16="http://schemas.microsoft.com/office/drawing/2014/main" id="{1EF6035B-AE60-4AC9-B41D-F6F104DC6892}"/>
              </a:ext>
            </a:extLst>
          </p:cNvPr>
          <p:cNvSpPr>
            <a:spLocks noGrp="1"/>
          </p:cNvSpPr>
          <p:nvPr>
            <p:ph type="sldNum" sz="quarter" idx="12"/>
          </p:nvPr>
        </p:nvSpPr>
        <p:spPr>
          <a:xfrm>
            <a:off x="11535708" y="6347439"/>
            <a:ext cx="517766"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15E9139-A00B-4B2A-98A6-095DC08F1345}" type="slidenum">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zh-CN" altLang="en-US" sz="1200" b="0" i="0" u="none" strike="noStrike" kern="1200" cap="none" spc="0" normalizeH="0" baseline="0" noProof="0" dirty="0">
              <a:ln>
                <a:noFill/>
              </a:ln>
              <a:solidFill>
                <a:prstClr val="black">
                  <a:tint val="75000"/>
                </a:prstClr>
              </a:solidFill>
              <a:effectLst/>
              <a:uLnTx/>
              <a:uFillTx/>
              <a:latin typeface="Calibri"/>
              <a:ea typeface="宋体" panose="02010600030101010101" pitchFamily="2" charset="-122"/>
              <a:cs typeface="+mn-cs"/>
            </a:endParaRPr>
          </a:p>
        </p:txBody>
      </p:sp>
      <p:sp>
        <p:nvSpPr>
          <p:cNvPr id="9" name="文本框 8">
            <a:extLst>
              <a:ext uri="{FF2B5EF4-FFF2-40B4-BE49-F238E27FC236}">
                <a16:creationId xmlns:a16="http://schemas.microsoft.com/office/drawing/2014/main" id="{09925D7A-DBE8-4F13-A80E-9BE918E51CE7}"/>
              </a:ext>
            </a:extLst>
          </p:cNvPr>
          <p:cNvSpPr txBox="1"/>
          <p:nvPr/>
        </p:nvSpPr>
        <p:spPr>
          <a:xfrm>
            <a:off x="7258050" y="4628150"/>
            <a:ext cx="219075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800" b="1" i="0" u="none" strike="noStrike" kern="1200" cap="none" spc="0" normalizeH="0" baseline="0" noProof="0" dirty="0">
                <a:ln>
                  <a:noFill/>
                </a:ln>
                <a:solidFill>
                  <a:prstClr val="black"/>
                </a:solidFill>
                <a:effectLst/>
                <a:uLnTx/>
                <a:uFillTx/>
                <a:latin typeface="Calibri"/>
                <a:ea typeface="宋体" panose="02010600030101010101" pitchFamily="2" charset="-122"/>
                <a:cs typeface="Arial" panose="020B0604020202020204" pitchFamily="34" charset="0"/>
              </a:rPr>
              <a:t>Sandblasting room</a:t>
            </a:r>
          </a:p>
        </p:txBody>
      </p:sp>
      <p:sp>
        <p:nvSpPr>
          <p:cNvPr id="11" name="文本框 10">
            <a:extLst>
              <a:ext uri="{FF2B5EF4-FFF2-40B4-BE49-F238E27FC236}">
                <a16:creationId xmlns:a16="http://schemas.microsoft.com/office/drawing/2014/main" id="{0BC37ADD-AEAE-4B1A-A6F9-E64BFC6E5263}"/>
              </a:ext>
            </a:extLst>
          </p:cNvPr>
          <p:cNvSpPr txBox="1"/>
          <p:nvPr/>
        </p:nvSpPr>
        <p:spPr>
          <a:xfrm>
            <a:off x="3486528" y="2332216"/>
            <a:ext cx="2353085" cy="64633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800" b="1" i="0" u="none" strike="noStrike" kern="1200" cap="none" spc="0" normalizeH="0" baseline="0" noProof="0" dirty="0">
                <a:ln>
                  <a:noFill/>
                </a:ln>
                <a:solidFill>
                  <a:prstClr val="black"/>
                </a:solidFill>
                <a:effectLst/>
                <a:uLnTx/>
                <a:uFillTx/>
                <a:latin typeface="Calibri"/>
                <a:ea typeface="宋体" panose="02010600030101010101" pitchFamily="2" charset="-122"/>
                <a:cs typeface="Arial" panose="020B0604020202020204" pitchFamily="34" charset="0"/>
              </a:rPr>
              <a:t>Plasma Spraying</a:t>
            </a:r>
            <a:endParaRPr kumimoji="0" lang="zh-CN" altLang="en-US" sz="1800" b="1" i="0" u="none" strike="noStrike" kern="1200" cap="none" spc="0" normalizeH="0" baseline="0" noProof="0" dirty="0">
              <a:ln>
                <a:noFill/>
              </a:ln>
              <a:solidFill>
                <a:prstClr val="black"/>
              </a:solidFill>
              <a:effectLst/>
              <a:uLnTx/>
              <a:uFillTx/>
              <a:latin typeface="Calibri"/>
              <a:ea typeface="宋体" panose="02010600030101010101" pitchFamily="2" charset="-122"/>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800" b="1" i="0" u="none" strike="noStrike" kern="1200" cap="none" spc="0" normalizeH="0" baseline="0" noProof="0" dirty="0">
                <a:ln>
                  <a:noFill/>
                </a:ln>
                <a:solidFill>
                  <a:prstClr val="black"/>
                </a:solidFill>
                <a:effectLst/>
                <a:uLnTx/>
                <a:uFillTx/>
                <a:latin typeface="Calibri"/>
                <a:ea typeface="宋体" panose="02010600030101010101" pitchFamily="2" charset="-122"/>
                <a:cs typeface="Arial" panose="020B0604020202020204" pitchFamily="34" charset="0"/>
              </a:rPr>
              <a:t>&amp; Laser etching room</a:t>
            </a:r>
          </a:p>
        </p:txBody>
      </p:sp>
      <p:pic>
        <p:nvPicPr>
          <p:cNvPr id="12" name="内容占位符 4">
            <a:extLst>
              <a:ext uri="{FF2B5EF4-FFF2-40B4-BE49-F238E27FC236}">
                <a16:creationId xmlns:a16="http://schemas.microsoft.com/office/drawing/2014/main" id="{86C7F5DB-6CD0-437D-B91D-38982EF90EED}"/>
              </a:ext>
            </a:extLst>
          </p:cNvPr>
          <p:cNvPicPr>
            <a:picLocks noChangeAspect="1"/>
          </p:cNvPicPr>
          <p:nvPr/>
        </p:nvPicPr>
        <p:blipFill rotWithShape="1">
          <a:blip r:embed="rId7"/>
          <a:srcRect l="6525" t="24751" r="9977" b="34083"/>
          <a:stretch/>
        </p:blipFill>
        <p:spPr>
          <a:xfrm>
            <a:off x="19049" y="5469998"/>
            <a:ext cx="3230178" cy="1193939"/>
          </a:xfrm>
          <a:prstGeom prst="rect">
            <a:avLst/>
          </a:prstGeom>
        </p:spPr>
      </p:pic>
      <p:pic>
        <p:nvPicPr>
          <p:cNvPr id="13" name="图片 12">
            <a:extLst>
              <a:ext uri="{FF2B5EF4-FFF2-40B4-BE49-F238E27FC236}">
                <a16:creationId xmlns:a16="http://schemas.microsoft.com/office/drawing/2014/main" id="{ADECC861-6EAF-4E7C-9076-1ED47FAB760F}"/>
              </a:ext>
            </a:extLst>
          </p:cNvPr>
          <p:cNvPicPr>
            <a:picLocks noChangeAspect="1"/>
          </p:cNvPicPr>
          <p:nvPr/>
        </p:nvPicPr>
        <p:blipFill rotWithShape="1">
          <a:blip r:embed="rId8"/>
          <a:srcRect l="31997" t="22488" r="16531" b="38308"/>
          <a:stretch/>
        </p:blipFill>
        <p:spPr>
          <a:xfrm>
            <a:off x="2942373" y="5463119"/>
            <a:ext cx="2096208" cy="1196965"/>
          </a:xfrm>
          <a:prstGeom prst="rect">
            <a:avLst/>
          </a:prstGeom>
        </p:spPr>
      </p:pic>
      <p:sp>
        <p:nvSpPr>
          <p:cNvPr id="14" name="文本框 13">
            <a:extLst>
              <a:ext uri="{FF2B5EF4-FFF2-40B4-BE49-F238E27FC236}">
                <a16:creationId xmlns:a16="http://schemas.microsoft.com/office/drawing/2014/main" id="{7B8D0015-4AF3-4DC2-ACBA-1F7DE16CCBE5}"/>
              </a:ext>
            </a:extLst>
          </p:cNvPr>
          <p:cNvSpPr txBox="1"/>
          <p:nvPr/>
        </p:nvSpPr>
        <p:spPr>
          <a:xfrm>
            <a:off x="5155666" y="5736754"/>
            <a:ext cx="6638925" cy="92333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just"/>
            <a:r>
              <a:rPr lang="en-US" altLang="zh-CN" b="0" i="0" dirty="0">
                <a:solidFill>
                  <a:srgbClr val="0F1115"/>
                </a:solidFill>
                <a:effectLst/>
                <a:latin typeface="quote-cjk-patch"/>
              </a:rPr>
              <a:t>The vacuum chamber will be transferred by motorized conveyance</a:t>
            </a:r>
            <a:r>
              <a:rPr lang="zh-CN" altLang="en-US" b="0" i="0" dirty="0">
                <a:solidFill>
                  <a:srgbClr val="0F1115"/>
                </a:solidFill>
                <a:effectLst/>
                <a:latin typeface="quote-cjk-patch"/>
              </a:rPr>
              <a:t>（</a:t>
            </a:r>
            <a:r>
              <a:rPr lang="en-US" altLang="zh-CN" b="0" i="0" dirty="0">
                <a:solidFill>
                  <a:srgbClr val="0F1115"/>
                </a:solidFill>
                <a:effectLst/>
                <a:latin typeface="quote-cjk-patch"/>
              </a:rPr>
              <a:t>length21.1m</a:t>
            </a:r>
            <a:r>
              <a:rPr lang="en-US" altLang="zh-CN" dirty="0">
                <a:solidFill>
                  <a:srgbClr val="0F1115"/>
                </a:solidFill>
                <a:latin typeface="quote-cjk-patch"/>
              </a:rPr>
              <a:t>,</a:t>
            </a:r>
            <a:r>
              <a:rPr lang="zh-CN" altLang="en-US" dirty="0">
                <a:solidFill>
                  <a:srgbClr val="0F1115"/>
                </a:solidFill>
                <a:latin typeface="quote-cjk-patch"/>
              </a:rPr>
              <a:t> </a:t>
            </a:r>
            <a:r>
              <a:rPr lang="en-US" altLang="zh-CN" dirty="0">
                <a:solidFill>
                  <a:srgbClr val="0F1115"/>
                </a:solidFill>
                <a:latin typeface="quote-cjk-patch"/>
              </a:rPr>
              <a:t>width 1m</a:t>
            </a:r>
            <a:r>
              <a:rPr lang="en-US" altLang="zh-CN" b="0" i="0" dirty="0">
                <a:solidFill>
                  <a:srgbClr val="0F1115"/>
                </a:solidFill>
                <a:effectLst/>
                <a:latin typeface="quote-cjk-patch"/>
              </a:rPr>
              <a:t> </a:t>
            </a:r>
            <a:r>
              <a:rPr lang="zh-CN" altLang="en-US" b="0" i="0" dirty="0">
                <a:solidFill>
                  <a:srgbClr val="0F1115"/>
                </a:solidFill>
                <a:effectLst/>
                <a:latin typeface="quote-cjk-patch"/>
              </a:rPr>
              <a:t>）</a:t>
            </a:r>
            <a:r>
              <a:rPr lang="en-US" altLang="zh-CN" b="0" i="0" dirty="0">
                <a:solidFill>
                  <a:srgbClr val="0F1115"/>
                </a:solidFill>
                <a:effectLst/>
                <a:latin typeface="quote-cjk-patch"/>
              </a:rPr>
              <a:t> to the coating station, where a robotic arm will execute multi-layer deposition using an automated spray un.</a:t>
            </a:r>
            <a:endParaRPr lang="zh-CN" altLang="en-US" dirty="0"/>
          </a:p>
        </p:txBody>
      </p:sp>
      <p:pic>
        <p:nvPicPr>
          <p:cNvPr id="15" name="Picture 2" descr="C:\Users\Administrator\Desktop\11112.png">
            <a:extLst>
              <a:ext uri="{FF2B5EF4-FFF2-40B4-BE49-F238E27FC236}">
                <a16:creationId xmlns:a16="http://schemas.microsoft.com/office/drawing/2014/main" id="{D6866323-A4C0-425F-9D65-A12F21B91932}"/>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0845209" y="145436"/>
            <a:ext cx="949382" cy="5595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503852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9007046B-9B8E-46CA-9391-BEF8ABF7D944}"/>
              </a:ext>
            </a:extLst>
          </p:cNvPr>
          <p:cNvSpPr>
            <a:spLocks noGrp="1"/>
          </p:cNvSpPr>
          <p:nvPr>
            <p:ph type="title"/>
          </p:nvPr>
        </p:nvSpPr>
        <p:spPr/>
        <p:txBody>
          <a:bodyPr/>
          <a:lstStyle/>
          <a:p>
            <a:r>
              <a:rPr lang="en-US" altLang="zh-CN" dirty="0"/>
              <a:t>H</a:t>
            </a:r>
            <a:r>
              <a:rPr lang="en-GB" altLang="zh-CN" dirty="0">
                <a:solidFill>
                  <a:schemeClr val="accent1">
                    <a:lumMod val="75000"/>
                  </a:schemeClr>
                </a:solidFill>
              </a:rPr>
              <a:t>eating-layer </a:t>
            </a:r>
            <a:r>
              <a:rPr lang="en-US" altLang="zh-CN" dirty="0"/>
              <a:t>s</a:t>
            </a:r>
            <a:r>
              <a:rPr lang="en-GB" altLang="zh-CN" dirty="0"/>
              <a:t>pray</a:t>
            </a:r>
            <a:r>
              <a:rPr lang="en-US" altLang="zh-CN" dirty="0" err="1"/>
              <a:t>ing</a:t>
            </a:r>
            <a:r>
              <a:rPr lang="en-GB" altLang="zh-CN" dirty="0"/>
              <a:t> </a:t>
            </a:r>
            <a:endParaRPr lang="zh-CN" altLang="en-US" dirty="0"/>
          </a:p>
        </p:txBody>
      </p:sp>
      <p:pic>
        <p:nvPicPr>
          <p:cNvPr id="4" name="Picture 3">
            <a:extLst>
              <a:ext uri="{FF2B5EF4-FFF2-40B4-BE49-F238E27FC236}">
                <a16:creationId xmlns:a16="http://schemas.microsoft.com/office/drawing/2014/main" id="{9C5F7596-79FD-4B9F-AE53-E5474AF43999}"/>
              </a:ext>
            </a:extLst>
          </p:cNvPr>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5668591" y="2552363"/>
            <a:ext cx="2727928" cy="25922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5" name="表格 4">
            <a:extLst>
              <a:ext uri="{FF2B5EF4-FFF2-40B4-BE49-F238E27FC236}">
                <a16:creationId xmlns:a16="http://schemas.microsoft.com/office/drawing/2014/main" id="{1D369764-D4C1-4622-977E-6D5910C91D71}"/>
              </a:ext>
            </a:extLst>
          </p:cNvPr>
          <p:cNvGraphicFramePr>
            <a:graphicFrameLocks noGrp="1"/>
          </p:cNvGraphicFramePr>
          <p:nvPr/>
        </p:nvGraphicFramePr>
        <p:xfrm>
          <a:off x="5668591" y="5034439"/>
          <a:ext cx="2744658" cy="1332000"/>
        </p:xfrm>
        <a:graphic>
          <a:graphicData uri="http://schemas.openxmlformats.org/drawingml/2006/table">
            <a:tbl>
              <a:tblPr firstRow="1" bandRow="1">
                <a:tableStyleId>{5C22544A-7EE6-4342-B048-85BDC9FD1C3A}</a:tableStyleId>
              </a:tblPr>
              <a:tblGrid>
                <a:gridCol w="1118775">
                  <a:extLst>
                    <a:ext uri="{9D8B030D-6E8A-4147-A177-3AD203B41FA5}">
                      <a16:colId xmlns:a16="http://schemas.microsoft.com/office/drawing/2014/main" val="20000"/>
                    </a:ext>
                  </a:extLst>
                </a:gridCol>
                <a:gridCol w="1625883">
                  <a:extLst>
                    <a:ext uri="{9D8B030D-6E8A-4147-A177-3AD203B41FA5}">
                      <a16:colId xmlns:a16="http://schemas.microsoft.com/office/drawing/2014/main" val="20001"/>
                    </a:ext>
                  </a:extLst>
                </a:gridCol>
              </a:tblGrid>
              <a:tr h="333977">
                <a:tc>
                  <a:txBody>
                    <a:bodyPr/>
                    <a:lstStyle/>
                    <a:p>
                      <a:pPr algn="ctr"/>
                      <a:r>
                        <a:rPr lang="zh-CN" altLang="en-US" sz="800" dirty="0">
                          <a:latin typeface="微软雅黑" pitchFamily="34" charset="-122"/>
                          <a:ea typeface="微软雅黑" pitchFamily="34" charset="-122"/>
                        </a:rPr>
                        <a:t>项目</a:t>
                      </a:r>
                    </a:p>
                  </a:txBody>
                  <a:tcPr anchor="ctr"/>
                </a:tc>
                <a:tc>
                  <a:txBody>
                    <a:bodyPr/>
                    <a:lstStyle/>
                    <a:p>
                      <a:pPr algn="ctr"/>
                      <a:r>
                        <a:rPr lang="zh-CN" altLang="en-US" sz="800" dirty="0">
                          <a:latin typeface="微软雅黑" pitchFamily="34" charset="-122"/>
                          <a:ea typeface="微软雅黑" pitchFamily="34" charset="-122"/>
                        </a:rPr>
                        <a:t>参数</a:t>
                      </a:r>
                    </a:p>
                  </a:txBody>
                  <a:tcPr anchor="ctr"/>
                </a:tc>
                <a:extLst>
                  <a:ext uri="{0D108BD9-81ED-4DB2-BD59-A6C34878D82A}">
                    <a16:rowId xmlns:a16="http://schemas.microsoft.com/office/drawing/2014/main" val="10000"/>
                  </a:ext>
                </a:extLst>
              </a:tr>
              <a:tr h="344513">
                <a:tc>
                  <a:txBody>
                    <a:bodyPr/>
                    <a:lstStyle/>
                    <a:p>
                      <a:pPr algn="ctr"/>
                      <a:r>
                        <a:rPr lang="zh-CN" altLang="en-US" sz="800" dirty="0">
                          <a:latin typeface="微软雅黑" pitchFamily="34" charset="-122"/>
                          <a:ea typeface="微软雅黑" pitchFamily="34" charset="-122"/>
                        </a:rPr>
                        <a:t>驱动方式</a:t>
                      </a:r>
                    </a:p>
                  </a:txBody>
                  <a:tcPr anchor="ctr"/>
                </a:tc>
                <a:tc>
                  <a:txBody>
                    <a:bodyPr/>
                    <a:lstStyle/>
                    <a:p>
                      <a:pPr algn="ctr"/>
                      <a:r>
                        <a:rPr lang="zh-CN" altLang="en-US" sz="800" dirty="0">
                          <a:latin typeface="微软雅黑" pitchFamily="34" charset="-122"/>
                          <a:ea typeface="微软雅黑" pitchFamily="34" charset="-122"/>
                        </a:rPr>
                        <a:t>旋转气缸驱动</a:t>
                      </a:r>
                    </a:p>
                  </a:txBody>
                  <a:tcPr anchor="ctr"/>
                </a:tc>
                <a:extLst>
                  <a:ext uri="{0D108BD9-81ED-4DB2-BD59-A6C34878D82A}">
                    <a16:rowId xmlns:a16="http://schemas.microsoft.com/office/drawing/2014/main" val="10001"/>
                  </a:ext>
                </a:extLst>
              </a:tr>
              <a:tr h="294647">
                <a:tc>
                  <a:txBody>
                    <a:bodyPr/>
                    <a:lstStyle/>
                    <a:p>
                      <a:pPr algn="ctr"/>
                      <a:r>
                        <a:rPr lang="zh-CN" altLang="en-US" sz="800" dirty="0">
                          <a:latin typeface="微软雅黑" pitchFamily="34" charset="-122"/>
                          <a:ea typeface="微软雅黑" pitchFamily="34" charset="-122"/>
                        </a:rPr>
                        <a:t>遮蔽材质</a:t>
                      </a:r>
                    </a:p>
                  </a:txBody>
                  <a:tcPr anchor="ctr"/>
                </a:tc>
                <a:tc>
                  <a:txBody>
                    <a:bodyPr/>
                    <a:lstStyle/>
                    <a:p>
                      <a:pPr algn="ctr"/>
                      <a:r>
                        <a:rPr lang="zh-CN" altLang="en-US" sz="800" dirty="0">
                          <a:latin typeface="微软雅黑" pitchFamily="34" charset="-122"/>
                          <a:ea typeface="微软雅黑" pitchFamily="34" charset="-122"/>
                        </a:rPr>
                        <a:t>不锈钢</a:t>
                      </a:r>
                    </a:p>
                  </a:txBody>
                  <a:tcPr anchor="ctr"/>
                </a:tc>
                <a:extLst>
                  <a:ext uri="{0D108BD9-81ED-4DB2-BD59-A6C34878D82A}">
                    <a16:rowId xmlns:a16="http://schemas.microsoft.com/office/drawing/2014/main" val="10002"/>
                  </a:ext>
                </a:extLst>
              </a:tr>
              <a:tr h="358863">
                <a:tc>
                  <a:txBody>
                    <a:bodyPr/>
                    <a:lstStyle/>
                    <a:p>
                      <a:pPr algn="ctr"/>
                      <a:r>
                        <a:rPr lang="zh-CN" altLang="en-US" sz="800" dirty="0">
                          <a:latin typeface="微软雅黑" pitchFamily="34" charset="-122"/>
                          <a:ea typeface="微软雅黑" pitchFamily="34" charset="-122"/>
                        </a:rPr>
                        <a:t>轴向可调节范围</a:t>
                      </a:r>
                    </a:p>
                  </a:txBody>
                  <a:tcPr anchor="ctr"/>
                </a:tc>
                <a:tc>
                  <a:txBody>
                    <a:bodyPr/>
                    <a:lstStyle/>
                    <a:p>
                      <a:pPr algn="ctr"/>
                      <a:r>
                        <a:rPr lang="en-US" altLang="zh-CN" sz="800" dirty="0">
                          <a:latin typeface="微软雅黑" pitchFamily="34" charset="-122"/>
                          <a:ea typeface="微软雅黑" pitchFamily="34" charset="-122"/>
                        </a:rPr>
                        <a:t>100mm</a:t>
                      </a:r>
                      <a:endParaRPr lang="zh-CN" altLang="en-US" sz="800" dirty="0">
                        <a:latin typeface="微软雅黑" pitchFamily="34" charset="-122"/>
                        <a:ea typeface="微软雅黑" pitchFamily="34" charset="-122"/>
                      </a:endParaRPr>
                    </a:p>
                  </a:txBody>
                  <a:tcPr anchor="ctr"/>
                </a:tc>
                <a:extLst>
                  <a:ext uri="{0D108BD9-81ED-4DB2-BD59-A6C34878D82A}">
                    <a16:rowId xmlns:a16="http://schemas.microsoft.com/office/drawing/2014/main" val="10003"/>
                  </a:ext>
                </a:extLst>
              </a:tr>
            </a:tbl>
          </a:graphicData>
        </a:graphic>
      </p:graphicFrame>
      <p:pic>
        <p:nvPicPr>
          <p:cNvPr id="10" name="Picture 3">
            <a:extLst>
              <a:ext uri="{FF2B5EF4-FFF2-40B4-BE49-F238E27FC236}">
                <a16:creationId xmlns:a16="http://schemas.microsoft.com/office/drawing/2014/main" id="{9C9F7155-1266-4A85-95C6-91BF674BE269}"/>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6217" r="22185" b="10848"/>
          <a:stretch/>
        </p:blipFill>
        <p:spPr bwMode="auto">
          <a:xfrm>
            <a:off x="3678695" y="3611091"/>
            <a:ext cx="1601123" cy="27370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4">
            <a:extLst>
              <a:ext uri="{FF2B5EF4-FFF2-40B4-BE49-F238E27FC236}">
                <a16:creationId xmlns:a16="http://schemas.microsoft.com/office/drawing/2014/main" id="{715DC605-5119-4A21-818B-015B293A75AE}"/>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5341" r="9793"/>
          <a:stretch/>
        </p:blipFill>
        <p:spPr bwMode="auto">
          <a:xfrm>
            <a:off x="3580638" y="2552363"/>
            <a:ext cx="1659163" cy="3076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2">
            <a:extLst>
              <a:ext uri="{FF2B5EF4-FFF2-40B4-BE49-F238E27FC236}">
                <a16:creationId xmlns:a16="http://schemas.microsoft.com/office/drawing/2014/main" id="{F753614D-6C57-45F1-B5BD-81FF0ABBBEF8}"/>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77041" y="2487297"/>
            <a:ext cx="2727928" cy="25093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table">
            <a:extLst>
              <a:ext uri="{FF2B5EF4-FFF2-40B4-BE49-F238E27FC236}">
                <a16:creationId xmlns:a16="http://schemas.microsoft.com/office/drawing/2014/main" id="{C3DFA321-7848-4F6F-8D26-B83C0EED2A73}"/>
              </a:ext>
            </a:extLst>
          </p:cNvPr>
          <p:cNvPicPr>
            <a:picLocks noChangeAspect="1"/>
          </p:cNvPicPr>
          <p:nvPr/>
        </p:nvPicPr>
        <p:blipFill>
          <a:blip r:embed="rId7"/>
          <a:stretch>
            <a:fillRect/>
          </a:stretch>
        </p:blipFill>
        <p:spPr>
          <a:xfrm>
            <a:off x="606580" y="4819649"/>
            <a:ext cx="2832547" cy="1524023"/>
          </a:xfrm>
          <a:prstGeom prst="rect">
            <a:avLst/>
          </a:prstGeom>
        </p:spPr>
      </p:pic>
      <p:pic>
        <p:nvPicPr>
          <p:cNvPr id="13" name="内容占位符 6">
            <a:extLst>
              <a:ext uri="{FF2B5EF4-FFF2-40B4-BE49-F238E27FC236}">
                <a16:creationId xmlns:a16="http://schemas.microsoft.com/office/drawing/2014/main" id="{D3AEC0AE-F155-4CB9-A014-783F5A324762}"/>
              </a:ext>
            </a:extLst>
          </p:cNvPr>
          <p:cNvPicPr>
            <a:picLocks noGrp="1" noChangeAspect="1"/>
          </p:cNvPicPr>
          <p:nvPr/>
        </p:nvPicPr>
        <p:blipFill rotWithShape="1">
          <a:blip r:embed="rId8">
            <a:extLst>
              <a:ext uri="{28A0092B-C50C-407E-A947-70E740481C1C}">
                <a14:useLocalDpi xmlns:a14="http://schemas.microsoft.com/office/drawing/2010/main" val="0"/>
              </a:ext>
            </a:extLst>
          </a:blip>
          <a:srcRect l="12147" t="37390" r="56089" b="31912"/>
          <a:stretch/>
        </p:blipFill>
        <p:spPr>
          <a:xfrm rot="5400000">
            <a:off x="8661044" y="4763817"/>
            <a:ext cx="1642621" cy="1190644"/>
          </a:xfrm>
          <a:prstGeom prst="rect">
            <a:avLst/>
          </a:prstGeom>
        </p:spPr>
      </p:pic>
      <p:pic>
        <p:nvPicPr>
          <p:cNvPr id="14" name="图片 13">
            <a:extLst>
              <a:ext uri="{FF2B5EF4-FFF2-40B4-BE49-F238E27FC236}">
                <a16:creationId xmlns:a16="http://schemas.microsoft.com/office/drawing/2014/main" id="{050789EA-7AAC-4E47-ABA2-81262C73A0DA}"/>
              </a:ext>
            </a:extLst>
          </p:cNvPr>
          <p:cNvPicPr>
            <a:picLocks noChangeAspect="1"/>
          </p:cNvPicPr>
          <p:nvPr/>
        </p:nvPicPr>
        <p:blipFill rotWithShape="1">
          <a:blip r:embed="rId9"/>
          <a:srcRect l="15929" t="4912" r="15554" b="20493"/>
          <a:stretch/>
        </p:blipFill>
        <p:spPr>
          <a:xfrm>
            <a:off x="8887033" y="2654565"/>
            <a:ext cx="1317837" cy="1800000"/>
          </a:xfrm>
          <a:prstGeom prst="rect">
            <a:avLst/>
          </a:prstGeom>
        </p:spPr>
      </p:pic>
      <p:pic>
        <p:nvPicPr>
          <p:cNvPr id="15" name="图片 14">
            <a:extLst>
              <a:ext uri="{FF2B5EF4-FFF2-40B4-BE49-F238E27FC236}">
                <a16:creationId xmlns:a16="http://schemas.microsoft.com/office/drawing/2014/main" id="{C4B409C1-9045-4238-A34B-5FD095202EA4}"/>
              </a:ext>
            </a:extLst>
          </p:cNvPr>
          <p:cNvPicPr>
            <a:picLocks noChangeAspect="1"/>
          </p:cNvPicPr>
          <p:nvPr/>
        </p:nvPicPr>
        <p:blipFill rotWithShape="1">
          <a:blip r:embed="rId10">
            <a:extLst>
              <a:ext uri="{28A0092B-C50C-407E-A947-70E740481C1C}">
                <a14:useLocalDpi xmlns:a14="http://schemas.microsoft.com/office/drawing/2010/main" val="0"/>
              </a:ext>
            </a:extLst>
          </a:blip>
          <a:srcRect b="27916"/>
          <a:stretch/>
        </p:blipFill>
        <p:spPr>
          <a:xfrm>
            <a:off x="10155883" y="4537829"/>
            <a:ext cx="1713866" cy="1647216"/>
          </a:xfrm>
          <a:prstGeom prst="rect">
            <a:avLst/>
          </a:prstGeom>
        </p:spPr>
      </p:pic>
      <p:sp>
        <p:nvSpPr>
          <p:cNvPr id="16" name="椭圆 15">
            <a:extLst>
              <a:ext uri="{FF2B5EF4-FFF2-40B4-BE49-F238E27FC236}">
                <a16:creationId xmlns:a16="http://schemas.microsoft.com/office/drawing/2014/main" id="{6B985B20-9BA4-455B-B826-2A816B61F43C}"/>
              </a:ext>
            </a:extLst>
          </p:cNvPr>
          <p:cNvSpPr/>
          <p:nvPr/>
        </p:nvSpPr>
        <p:spPr>
          <a:xfrm>
            <a:off x="8963252" y="5371476"/>
            <a:ext cx="866775" cy="52387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cxnSp>
        <p:nvCxnSpPr>
          <p:cNvPr id="17" name="直接箭头连接符 16">
            <a:extLst>
              <a:ext uri="{FF2B5EF4-FFF2-40B4-BE49-F238E27FC236}">
                <a16:creationId xmlns:a16="http://schemas.microsoft.com/office/drawing/2014/main" id="{43E9418F-87FB-47A0-BEF5-4BC7E5C8F0FD}"/>
              </a:ext>
            </a:extLst>
          </p:cNvPr>
          <p:cNvCxnSpPr/>
          <p:nvPr/>
        </p:nvCxnSpPr>
        <p:spPr>
          <a:xfrm flipV="1">
            <a:off x="9830027" y="5371476"/>
            <a:ext cx="1304925" cy="257175"/>
          </a:xfrm>
          <a:prstGeom prst="straightConnector1">
            <a:avLst/>
          </a:prstGeom>
          <a:ln w="28575">
            <a:solidFill>
              <a:srgbClr val="FF0000"/>
            </a:solidFill>
            <a:tailEnd type="triangle"/>
          </a:ln>
        </p:spPr>
        <p:style>
          <a:lnRef idx="1">
            <a:schemeClr val="accent2"/>
          </a:lnRef>
          <a:fillRef idx="0">
            <a:schemeClr val="accent2"/>
          </a:fillRef>
          <a:effectRef idx="0">
            <a:schemeClr val="accent2"/>
          </a:effectRef>
          <a:fontRef idx="minor">
            <a:schemeClr val="tx1"/>
          </a:fontRef>
        </p:style>
      </p:cxnSp>
      <p:pic>
        <p:nvPicPr>
          <p:cNvPr id="18" name="Picture 2">
            <a:extLst>
              <a:ext uri="{FF2B5EF4-FFF2-40B4-BE49-F238E27FC236}">
                <a16:creationId xmlns:a16="http://schemas.microsoft.com/office/drawing/2014/main" id="{A3560DC8-0927-4630-9DC1-D9EFBF78A5A7}"/>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0287861" y="2654565"/>
            <a:ext cx="1567567" cy="180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 name="文本框 19">
            <a:extLst>
              <a:ext uri="{FF2B5EF4-FFF2-40B4-BE49-F238E27FC236}">
                <a16:creationId xmlns:a16="http://schemas.microsoft.com/office/drawing/2014/main" id="{27E34C18-B780-45DE-8532-1D268D4B3AEB}"/>
              </a:ext>
            </a:extLst>
          </p:cNvPr>
          <p:cNvSpPr txBox="1"/>
          <p:nvPr/>
        </p:nvSpPr>
        <p:spPr>
          <a:xfrm>
            <a:off x="9207547" y="1946924"/>
            <a:ext cx="2517727"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400" b="1" i="0" u="none" strike="noStrike" kern="1200" cap="none" spc="0" normalizeH="0" baseline="0" noProof="0" dirty="0">
                <a:ln>
                  <a:noFill/>
                </a:ln>
                <a:solidFill>
                  <a:prstClr val="black"/>
                </a:solidFill>
                <a:effectLst/>
                <a:uLnTx/>
                <a:uFillTx/>
                <a:latin typeface="Calibri"/>
                <a:ea typeface="宋体" panose="02010600030101010101" pitchFamily="2" charset="-122"/>
                <a:cs typeface="Arial" panose="020B0604020202020204" pitchFamily="34" charset="0"/>
              </a:rPr>
              <a:t>Etching by laser</a:t>
            </a:r>
            <a:endParaRPr kumimoji="0" lang="zh-CN" altLang="en-US" sz="2400" b="1" i="0" u="none" strike="noStrike" kern="1200" cap="none" spc="0" normalizeH="0" baseline="0" noProof="0" dirty="0">
              <a:ln>
                <a:noFill/>
              </a:ln>
              <a:solidFill>
                <a:prstClr val="black"/>
              </a:solidFill>
              <a:effectLst/>
              <a:uLnTx/>
              <a:uFillTx/>
              <a:latin typeface="Calibri"/>
              <a:ea typeface="宋体" panose="02010600030101010101" pitchFamily="2" charset="-122"/>
              <a:cs typeface="+mn-cs"/>
            </a:endParaRPr>
          </a:p>
        </p:txBody>
      </p:sp>
      <p:sp>
        <p:nvSpPr>
          <p:cNvPr id="21" name="文本框 20">
            <a:extLst>
              <a:ext uri="{FF2B5EF4-FFF2-40B4-BE49-F238E27FC236}">
                <a16:creationId xmlns:a16="http://schemas.microsoft.com/office/drawing/2014/main" id="{848D5E87-0F1A-4075-854B-1672830F30EC}"/>
              </a:ext>
            </a:extLst>
          </p:cNvPr>
          <p:cNvSpPr txBox="1"/>
          <p:nvPr/>
        </p:nvSpPr>
        <p:spPr>
          <a:xfrm>
            <a:off x="743825" y="1946924"/>
            <a:ext cx="1888839"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400" b="1" i="0" u="none" strike="noStrike" kern="1200" cap="none" spc="0" normalizeH="0" baseline="0" noProof="0" dirty="0">
                <a:ln>
                  <a:noFill/>
                </a:ln>
                <a:solidFill>
                  <a:prstClr val="black"/>
                </a:solidFill>
                <a:effectLst/>
                <a:uLnTx/>
                <a:uFillTx/>
                <a:latin typeface="Calibri"/>
                <a:ea typeface="宋体" panose="02010600030101010101" pitchFamily="2" charset="-122"/>
                <a:cs typeface="Arial" panose="020B0604020202020204" pitchFamily="34" charset="0"/>
              </a:rPr>
              <a:t>Sandblasting</a:t>
            </a:r>
          </a:p>
        </p:txBody>
      </p:sp>
      <p:sp>
        <p:nvSpPr>
          <p:cNvPr id="22" name="文本框 21">
            <a:extLst>
              <a:ext uri="{FF2B5EF4-FFF2-40B4-BE49-F238E27FC236}">
                <a16:creationId xmlns:a16="http://schemas.microsoft.com/office/drawing/2014/main" id="{CA8FB4BB-5FAE-414F-9A9A-3277DDAD71B1}"/>
              </a:ext>
            </a:extLst>
          </p:cNvPr>
          <p:cNvSpPr txBox="1"/>
          <p:nvPr/>
        </p:nvSpPr>
        <p:spPr>
          <a:xfrm>
            <a:off x="4660947" y="1946924"/>
            <a:ext cx="2291253"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400" b="1" i="0" u="none" strike="noStrike" kern="1200" cap="none" spc="0" normalizeH="0" baseline="0" noProof="0" dirty="0">
                <a:ln>
                  <a:noFill/>
                </a:ln>
                <a:solidFill>
                  <a:prstClr val="black"/>
                </a:solidFill>
                <a:effectLst/>
                <a:uLnTx/>
                <a:uFillTx/>
                <a:latin typeface="Calibri"/>
                <a:ea typeface="宋体" panose="02010600030101010101" pitchFamily="2" charset="-122"/>
                <a:cs typeface="Arial" panose="020B0604020202020204" pitchFamily="34" charset="0"/>
              </a:rPr>
              <a:t>Plasma Spraying</a:t>
            </a:r>
            <a:endParaRPr kumimoji="0" lang="zh-CN" altLang="en-US" sz="2400" b="1" i="0" u="none" strike="noStrike" kern="1200" cap="none" spc="0" normalizeH="0" baseline="0" noProof="0" dirty="0">
              <a:ln>
                <a:noFill/>
              </a:ln>
              <a:solidFill>
                <a:prstClr val="black"/>
              </a:solidFill>
              <a:effectLst/>
              <a:uLnTx/>
              <a:uFillTx/>
              <a:latin typeface="Calibri"/>
              <a:ea typeface="宋体" panose="02010600030101010101" pitchFamily="2" charset="-122"/>
              <a:cs typeface="+mn-cs"/>
            </a:endParaRPr>
          </a:p>
        </p:txBody>
      </p:sp>
      <p:sp>
        <p:nvSpPr>
          <p:cNvPr id="19" name="灯片编号占位符 4">
            <a:extLst>
              <a:ext uri="{FF2B5EF4-FFF2-40B4-BE49-F238E27FC236}">
                <a16:creationId xmlns:a16="http://schemas.microsoft.com/office/drawing/2014/main" id="{9E424D71-B7E4-4641-BE51-0F061DE132EE}"/>
              </a:ext>
            </a:extLst>
          </p:cNvPr>
          <p:cNvSpPr>
            <a:spLocks noGrp="1"/>
          </p:cNvSpPr>
          <p:nvPr>
            <p:ph type="sldNum" sz="quarter" idx="12"/>
          </p:nvPr>
        </p:nvSpPr>
        <p:spPr>
          <a:xfrm>
            <a:off x="11535708" y="6347439"/>
            <a:ext cx="517766"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15E9139-A00B-4B2A-98A6-095DC08F1345}" type="slidenum">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zh-CN" altLang="en-US" sz="1200" b="0" i="0" u="none" strike="noStrike" kern="1200" cap="none" spc="0" normalizeH="0" baseline="0" noProof="0" dirty="0">
              <a:ln>
                <a:noFill/>
              </a:ln>
              <a:solidFill>
                <a:prstClr val="black">
                  <a:tint val="75000"/>
                </a:prstClr>
              </a:solidFill>
              <a:effectLst/>
              <a:uLnTx/>
              <a:uFillTx/>
              <a:latin typeface="Calibri"/>
              <a:ea typeface="宋体" panose="02010600030101010101" pitchFamily="2" charset="-122"/>
              <a:cs typeface="+mn-cs"/>
            </a:endParaRPr>
          </a:p>
        </p:txBody>
      </p:sp>
      <p:sp>
        <p:nvSpPr>
          <p:cNvPr id="2" name="文本框 1">
            <a:extLst>
              <a:ext uri="{FF2B5EF4-FFF2-40B4-BE49-F238E27FC236}">
                <a16:creationId xmlns:a16="http://schemas.microsoft.com/office/drawing/2014/main" id="{E5173FAB-E2DE-48F9-BA91-628962EF0E5F}"/>
              </a:ext>
            </a:extLst>
          </p:cNvPr>
          <p:cNvSpPr txBox="1"/>
          <p:nvPr/>
        </p:nvSpPr>
        <p:spPr>
          <a:xfrm>
            <a:off x="606580" y="1330497"/>
            <a:ext cx="7789939" cy="369332"/>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u"/>
              <a:tabLst/>
              <a:defRPr/>
            </a:pPr>
            <a:r>
              <a:rPr kumimoji="0" lang="en-US" altLang="zh-CN"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The processing step for the heating-layer spraying </a:t>
            </a:r>
            <a:endParaRPr kumimoji="0" lang="zh-CN" alt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6" name="箭头: 右 5">
            <a:extLst>
              <a:ext uri="{FF2B5EF4-FFF2-40B4-BE49-F238E27FC236}">
                <a16:creationId xmlns:a16="http://schemas.microsoft.com/office/drawing/2014/main" id="{A33EB7F6-B573-4B6E-BC15-66009F30CD77}"/>
              </a:ext>
            </a:extLst>
          </p:cNvPr>
          <p:cNvSpPr/>
          <p:nvPr/>
        </p:nvSpPr>
        <p:spPr>
          <a:xfrm>
            <a:off x="3304969" y="2154897"/>
            <a:ext cx="943181" cy="457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7" name="箭头: 右 6">
            <a:extLst>
              <a:ext uri="{FF2B5EF4-FFF2-40B4-BE49-F238E27FC236}">
                <a16:creationId xmlns:a16="http://schemas.microsoft.com/office/drawing/2014/main" id="{78064142-83E6-4FD1-959C-C8DBA02E3C23}"/>
              </a:ext>
            </a:extLst>
          </p:cNvPr>
          <p:cNvSpPr/>
          <p:nvPr/>
        </p:nvSpPr>
        <p:spPr>
          <a:xfrm>
            <a:off x="7696407" y="2154897"/>
            <a:ext cx="1190625" cy="457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pic>
        <p:nvPicPr>
          <p:cNvPr id="23" name="Picture 2" descr="C:\Users\Administrator\Desktop\11112.png">
            <a:extLst>
              <a:ext uri="{FF2B5EF4-FFF2-40B4-BE49-F238E27FC236}">
                <a16:creationId xmlns:a16="http://schemas.microsoft.com/office/drawing/2014/main" id="{9CC608A6-6C67-4890-BF25-6B3F1B94E097}"/>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10845209" y="145436"/>
            <a:ext cx="949382" cy="5595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625332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内容占位符 4">
            <a:extLst>
              <a:ext uri="{FF2B5EF4-FFF2-40B4-BE49-F238E27FC236}">
                <a16:creationId xmlns:a16="http://schemas.microsoft.com/office/drawing/2014/main" id="{0A8E02B3-25CF-4793-B26D-68A6FF712020}"/>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35952" b="3791"/>
          <a:stretch/>
        </p:blipFill>
        <p:spPr>
          <a:xfrm>
            <a:off x="483700" y="2137053"/>
            <a:ext cx="3584652" cy="1620000"/>
          </a:xfrm>
        </p:spPr>
      </p:pic>
      <p:sp>
        <p:nvSpPr>
          <p:cNvPr id="3" name="标题 2">
            <a:extLst>
              <a:ext uri="{FF2B5EF4-FFF2-40B4-BE49-F238E27FC236}">
                <a16:creationId xmlns:a16="http://schemas.microsoft.com/office/drawing/2014/main" id="{E7094884-F080-4203-A47B-C4F3D27389CE}"/>
              </a:ext>
            </a:extLst>
          </p:cNvPr>
          <p:cNvSpPr>
            <a:spLocks noGrp="1"/>
          </p:cNvSpPr>
          <p:nvPr>
            <p:ph type="title"/>
          </p:nvPr>
        </p:nvSpPr>
        <p:spPr/>
        <p:txBody>
          <a:bodyPr/>
          <a:lstStyle/>
          <a:p>
            <a:r>
              <a:rPr lang="en-US" altLang="zh-CN" dirty="0"/>
              <a:t>Length of 1.5m </a:t>
            </a:r>
            <a:r>
              <a:rPr lang="en-US" altLang="zh-CN" dirty="0" err="1"/>
              <a:t>prototype_II</a:t>
            </a:r>
            <a:r>
              <a:rPr lang="en-US" altLang="zh-CN" dirty="0"/>
              <a:t> of Spraying</a:t>
            </a:r>
            <a:endParaRPr lang="zh-CN" altLang="en-US" dirty="0"/>
          </a:p>
        </p:txBody>
      </p:sp>
      <p:pic>
        <p:nvPicPr>
          <p:cNvPr id="7" name="图片 6">
            <a:extLst>
              <a:ext uri="{FF2B5EF4-FFF2-40B4-BE49-F238E27FC236}">
                <a16:creationId xmlns:a16="http://schemas.microsoft.com/office/drawing/2014/main" id="{766B5EBB-770B-4FCB-BE98-82400DEE0D77}"/>
              </a:ext>
            </a:extLst>
          </p:cNvPr>
          <p:cNvPicPr>
            <a:picLocks noChangeAspect="1"/>
          </p:cNvPicPr>
          <p:nvPr/>
        </p:nvPicPr>
        <p:blipFill rotWithShape="1">
          <a:blip r:embed="rId3">
            <a:extLst>
              <a:ext uri="{28A0092B-C50C-407E-A947-70E740481C1C}">
                <a14:useLocalDpi xmlns:a14="http://schemas.microsoft.com/office/drawing/2010/main" val="0"/>
              </a:ext>
            </a:extLst>
          </a:blip>
          <a:srcRect l="16148" t="35858" r="13851" b="33851"/>
          <a:stretch/>
        </p:blipFill>
        <p:spPr>
          <a:xfrm>
            <a:off x="4240723" y="2137053"/>
            <a:ext cx="3321492" cy="1620000"/>
          </a:xfrm>
          <a:prstGeom prst="rect">
            <a:avLst/>
          </a:prstGeom>
        </p:spPr>
      </p:pic>
      <p:pic>
        <p:nvPicPr>
          <p:cNvPr id="9" name="图片 8">
            <a:extLst>
              <a:ext uri="{FF2B5EF4-FFF2-40B4-BE49-F238E27FC236}">
                <a16:creationId xmlns:a16="http://schemas.microsoft.com/office/drawing/2014/main" id="{121FDD34-1BD2-4E32-9E2A-9D1DA62B1831}"/>
              </a:ext>
            </a:extLst>
          </p:cNvPr>
          <p:cNvPicPr>
            <a:picLocks noChangeAspect="1"/>
          </p:cNvPicPr>
          <p:nvPr/>
        </p:nvPicPr>
        <p:blipFill rotWithShape="1">
          <a:blip r:embed="rId4">
            <a:extLst>
              <a:ext uri="{28A0092B-C50C-407E-A947-70E740481C1C}">
                <a14:useLocalDpi xmlns:a14="http://schemas.microsoft.com/office/drawing/2010/main" val="0"/>
              </a:ext>
            </a:extLst>
          </a:blip>
          <a:srcRect t="29377" r="30829" b="37117"/>
          <a:stretch/>
        </p:blipFill>
        <p:spPr>
          <a:xfrm>
            <a:off x="4248628" y="2148655"/>
            <a:ext cx="1640895" cy="595883"/>
          </a:xfrm>
          <a:prstGeom prst="rect">
            <a:avLst/>
          </a:prstGeom>
        </p:spPr>
      </p:pic>
      <p:pic>
        <p:nvPicPr>
          <p:cNvPr id="11" name="图片 10">
            <a:extLst>
              <a:ext uri="{FF2B5EF4-FFF2-40B4-BE49-F238E27FC236}">
                <a16:creationId xmlns:a16="http://schemas.microsoft.com/office/drawing/2014/main" id="{D98FF39E-7DA9-4846-A277-30DCA271DCF9}"/>
              </a:ext>
            </a:extLst>
          </p:cNvPr>
          <p:cNvPicPr>
            <a:picLocks noChangeAspect="1"/>
          </p:cNvPicPr>
          <p:nvPr/>
        </p:nvPicPr>
        <p:blipFill rotWithShape="1">
          <a:blip r:embed="rId5">
            <a:extLst>
              <a:ext uri="{28A0092B-C50C-407E-A947-70E740481C1C}">
                <a14:useLocalDpi xmlns:a14="http://schemas.microsoft.com/office/drawing/2010/main" val="0"/>
              </a:ext>
            </a:extLst>
          </a:blip>
          <a:srcRect t="46343" b="34357"/>
          <a:stretch/>
        </p:blipFill>
        <p:spPr>
          <a:xfrm>
            <a:off x="133364" y="4291215"/>
            <a:ext cx="4314361" cy="1620000"/>
          </a:xfrm>
          <a:prstGeom prst="rect">
            <a:avLst/>
          </a:prstGeom>
        </p:spPr>
      </p:pic>
      <p:pic>
        <p:nvPicPr>
          <p:cNvPr id="17" name="图片 16">
            <a:extLst>
              <a:ext uri="{FF2B5EF4-FFF2-40B4-BE49-F238E27FC236}">
                <a16:creationId xmlns:a16="http://schemas.microsoft.com/office/drawing/2014/main" id="{416E3849-196D-4773-A5AF-319B09311B4F}"/>
              </a:ext>
            </a:extLst>
          </p:cNvPr>
          <p:cNvPicPr>
            <a:picLocks noChangeAspect="1"/>
          </p:cNvPicPr>
          <p:nvPr/>
        </p:nvPicPr>
        <p:blipFill rotWithShape="1">
          <a:blip r:embed="rId6">
            <a:extLst>
              <a:ext uri="{28A0092B-C50C-407E-A947-70E740481C1C}">
                <a14:useLocalDpi xmlns:a14="http://schemas.microsoft.com/office/drawing/2010/main" val="0"/>
              </a:ext>
            </a:extLst>
          </a:blip>
          <a:srcRect t="35146" r="49881" b="41232"/>
          <a:stretch/>
        </p:blipFill>
        <p:spPr>
          <a:xfrm>
            <a:off x="4615904" y="4291215"/>
            <a:ext cx="2576841" cy="1620000"/>
          </a:xfrm>
          <a:prstGeom prst="rect">
            <a:avLst/>
          </a:prstGeom>
        </p:spPr>
      </p:pic>
      <p:pic>
        <p:nvPicPr>
          <p:cNvPr id="19" name="图片 18">
            <a:extLst>
              <a:ext uri="{FF2B5EF4-FFF2-40B4-BE49-F238E27FC236}">
                <a16:creationId xmlns:a16="http://schemas.microsoft.com/office/drawing/2014/main" id="{E4CA7BB6-AEBD-43C9-8AEE-F1D17DD2AFA9}"/>
              </a:ext>
            </a:extLst>
          </p:cNvPr>
          <p:cNvPicPr>
            <a:picLocks noChangeAspect="1"/>
          </p:cNvPicPr>
          <p:nvPr/>
        </p:nvPicPr>
        <p:blipFill rotWithShape="1">
          <a:blip r:embed="rId7">
            <a:extLst>
              <a:ext uri="{28A0092B-C50C-407E-A947-70E740481C1C}">
                <a14:useLocalDpi xmlns:a14="http://schemas.microsoft.com/office/drawing/2010/main" val="0"/>
              </a:ext>
            </a:extLst>
          </a:blip>
          <a:srcRect t="36666" b="17610"/>
          <a:stretch/>
        </p:blipFill>
        <p:spPr>
          <a:xfrm>
            <a:off x="7335729" y="4291215"/>
            <a:ext cx="4725918" cy="1620000"/>
          </a:xfrm>
          <a:prstGeom prst="rect">
            <a:avLst/>
          </a:prstGeom>
        </p:spPr>
      </p:pic>
      <p:sp>
        <p:nvSpPr>
          <p:cNvPr id="23" name="文本框 22">
            <a:extLst>
              <a:ext uri="{FF2B5EF4-FFF2-40B4-BE49-F238E27FC236}">
                <a16:creationId xmlns:a16="http://schemas.microsoft.com/office/drawing/2014/main" id="{23B7C7F7-C2DB-480B-9A25-225EAD0A046A}"/>
              </a:ext>
            </a:extLst>
          </p:cNvPr>
          <p:cNvSpPr txBox="1"/>
          <p:nvPr/>
        </p:nvSpPr>
        <p:spPr>
          <a:xfrm>
            <a:off x="4957050" y="3803942"/>
            <a:ext cx="1888839"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800" b="1" i="0" u="none" strike="noStrike" kern="1200" cap="none" spc="0" normalizeH="0" baseline="0" noProof="0" dirty="0">
                <a:ln>
                  <a:noFill/>
                </a:ln>
                <a:solidFill>
                  <a:prstClr val="black"/>
                </a:solidFill>
                <a:effectLst/>
                <a:uLnTx/>
                <a:uFillTx/>
                <a:latin typeface="Calibri"/>
                <a:ea typeface="宋体" panose="02010600030101010101" pitchFamily="2" charset="-122"/>
                <a:cs typeface="Arial" panose="020B0604020202020204" pitchFamily="34" charset="0"/>
              </a:rPr>
              <a:t>Sandblasting</a:t>
            </a:r>
          </a:p>
        </p:txBody>
      </p:sp>
      <p:sp>
        <p:nvSpPr>
          <p:cNvPr id="25" name="文本框 24">
            <a:extLst>
              <a:ext uri="{FF2B5EF4-FFF2-40B4-BE49-F238E27FC236}">
                <a16:creationId xmlns:a16="http://schemas.microsoft.com/office/drawing/2014/main" id="{C385C876-4313-4F4C-9364-D6ABB3A9B56C}"/>
              </a:ext>
            </a:extLst>
          </p:cNvPr>
          <p:cNvSpPr txBox="1"/>
          <p:nvPr/>
        </p:nvSpPr>
        <p:spPr>
          <a:xfrm>
            <a:off x="7862949" y="5911215"/>
            <a:ext cx="3671479" cy="369332"/>
          </a:xfrm>
          <a:prstGeom prst="rect">
            <a:avLst/>
          </a:prstGeom>
          <a:noFill/>
        </p:spPr>
        <p:txBody>
          <a:bodyPr wrap="square">
            <a:spAutoFit/>
          </a:bodyPr>
          <a:lstStyle/>
          <a:p>
            <a:pPr marL="0" marR="0" lvl="0" indent="0" algn="ctr" defTabSz="914400" rtl="0" eaLnBrk="1" fontAlgn="t" latinLnBrk="0" hangingPunct="1">
              <a:lnSpc>
                <a:spcPct val="100000"/>
              </a:lnSpc>
              <a:spcBef>
                <a:spcPts val="0"/>
              </a:spcBef>
              <a:spcAft>
                <a:spcPts val="0"/>
              </a:spcAft>
              <a:buClrTx/>
              <a:buSzTx/>
              <a:buFontTx/>
              <a:buNone/>
              <a:tabLst/>
              <a:defRPr/>
            </a:pPr>
            <a:r>
              <a:rPr kumimoji="0" lang="en-US" altLang="zh-CN" sz="1800" b="1" i="0" u="none" strike="noStrike" kern="1200" cap="none" spc="0" normalizeH="0" baseline="0" noProof="0" dirty="0" err="1">
                <a:ln>
                  <a:noFill/>
                </a:ln>
                <a:solidFill>
                  <a:prstClr val="black"/>
                </a:solidFill>
                <a:effectLst/>
                <a:uLnTx/>
                <a:uFillTx/>
                <a:latin typeface="Calibri"/>
                <a:ea typeface="宋体" panose="02010600030101010101" pitchFamily="2" charset="-122"/>
                <a:cs typeface="Arial" panose="020B0604020202020204" pitchFamily="34" charset="0"/>
              </a:rPr>
              <a:t>Spraying_Isolation_layer</a:t>
            </a:r>
            <a:endParaRPr kumimoji="0" lang="zh-CN" altLang="zh-CN" sz="1800" b="1" i="0" u="none" strike="noStrike" kern="1200" cap="none" spc="0" normalizeH="0" baseline="0" noProof="0" dirty="0">
              <a:ln>
                <a:noFill/>
              </a:ln>
              <a:solidFill>
                <a:prstClr val="black"/>
              </a:solidFill>
              <a:effectLst/>
              <a:uLnTx/>
              <a:uFillTx/>
              <a:latin typeface="Calibri"/>
              <a:ea typeface="宋体" panose="02010600030101010101" pitchFamily="2" charset="-122"/>
              <a:cs typeface="Arial" panose="020B0604020202020204" pitchFamily="34" charset="0"/>
            </a:endParaRPr>
          </a:p>
        </p:txBody>
      </p:sp>
      <p:sp>
        <p:nvSpPr>
          <p:cNvPr id="29" name="文本框 28">
            <a:extLst>
              <a:ext uri="{FF2B5EF4-FFF2-40B4-BE49-F238E27FC236}">
                <a16:creationId xmlns:a16="http://schemas.microsoft.com/office/drawing/2014/main" id="{DB91E5D7-F2F2-4E24-9A0C-0366F3E1746F}"/>
              </a:ext>
            </a:extLst>
          </p:cNvPr>
          <p:cNvSpPr txBox="1"/>
          <p:nvPr/>
        </p:nvSpPr>
        <p:spPr>
          <a:xfrm>
            <a:off x="4338508" y="5911215"/>
            <a:ext cx="3131632" cy="369332"/>
          </a:xfrm>
          <a:prstGeom prst="rect">
            <a:avLst/>
          </a:prstGeom>
          <a:noFill/>
        </p:spPr>
        <p:txBody>
          <a:bodyPr wrap="square">
            <a:spAutoFit/>
          </a:bodyPr>
          <a:lstStyle/>
          <a:p>
            <a:pPr marL="0" marR="0" lvl="0" indent="0" algn="ctr" defTabSz="914400" rtl="0" eaLnBrk="1" fontAlgn="t" latinLnBrk="0" hangingPunct="1">
              <a:lnSpc>
                <a:spcPct val="100000"/>
              </a:lnSpc>
              <a:spcBef>
                <a:spcPts val="0"/>
              </a:spcBef>
              <a:spcAft>
                <a:spcPts val="0"/>
              </a:spcAft>
              <a:buClrTx/>
              <a:buSzTx/>
              <a:buFontTx/>
              <a:buNone/>
              <a:tabLst/>
              <a:defRPr/>
            </a:pPr>
            <a:r>
              <a:rPr kumimoji="0" lang="en-US" altLang="zh-CN" sz="1800" b="1" i="0" u="none" strike="noStrike" kern="1200" cap="none" spc="0" normalizeH="0" baseline="0" noProof="0" dirty="0" err="1">
                <a:ln>
                  <a:noFill/>
                </a:ln>
                <a:solidFill>
                  <a:prstClr val="black"/>
                </a:solidFill>
                <a:effectLst/>
                <a:uLnTx/>
                <a:uFillTx/>
                <a:latin typeface="Calibri"/>
                <a:ea typeface="宋体" panose="02010600030101010101" pitchFamily="2" charset="-122"/>
                <a:cs typeface="Arial" panose="020B0604020202020204" pitchFamily="34" charset="0"/>
              </a:rPr>
              <a:t>Spraying_Conductivity</a:t>
            </a:r>
            <a:r>
              <a:rPr kumimoji="0" lang="en-US" altLang="zh-CN" sz="1800" b="1" i="0" u="none" strike="noStrike" kern="1200" cap="none" spc="0" normalizeH="0" baseline="0" noProof="0" dirty="0">
                <a:ln>
                  <a:noFill/>
                </a:ln>
                <a:solidFill>
                  <a:prstClr val="black"/>
                </a:solidFill>
                <a:effectLst/>
                <a:uLnTx/>
                <a:uFillTx/>
                <a:latin typeface="Calibri"/>
                <a:ea typeface="宋体" panose="02010600030101010101" pitchFamily="2" charset="-122"/>
                <a:cs typeface="Arial" panose="020B0604020202020204" pitchFamily="34" charset="0"/>
              </a:rPr>
              <a:t>-layer</a:t>
            </a:r>
            <a:endParaRPr kumimoji="0" lang="zh-CN" altLang="zh-CN" sz="1800" b="1" i="0" u="none" strike="noStrike" kern="1200" cap="none" spc="0" normalizeH="0" baseline="0" noProof="0" dirty="0">
              <a:ln>
                <a:noFill/>
              </a:ln>
              <a:solidFill>
                <a:prstClr val="black"/>
              </a:solidFill>
              <a:effectLst/>
              <a:uLnTx/>
              <a:uFillTx/>
              <a:latin typeface="Calibri"/>
              <a:ea typeface="宋体" panose="02010600030101010101" pitchFamily="2" charset="-122"/>
              <a:cs typeface="Arial" panose="020B0604020202020204" pitchFamily="34" charset="0"/>
            </a:endParaRPr>
          </a:p>
        </p:txBody>
      </p:sp>
      <p:sp>
        <p:nvSpPr>
          <p:cNvPr id="31" name="文本框 30">
            <a:extLst>
              <a:ext uri="{FF2B5EF4-FFF2-40B4-BE49-F238E27FC236}">
                <a16:creationId xmlns:a16="http://schemas.microsoft.com/office/drawing/2014/main" id="{1B3F435B-8918-4163-B096-F7E49191E773}"/>
              </a:ext>
            </a:extLst>
          </p:cNvPr>
          <p:cNvSpPr txBox="1"/>
          <p:nvPr/>
        </p:nvSpPr>
        <p:spPr>
          <a:xfrm>
            <a:off x="890350" y="5963185"/>
            <a:ext cx="2800388"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800" b="1" i="0" u="none" strike="noStrike" kern="1200" cap="none" spc="0" normalizeH="0" baseline="0" noProof="0" dirty="0" err="1">
                <a:ln>
                  <a:noFill/>
                </a:ln>
                <a:solidFill>
                  <a:prstClr val="black"/>
                </a:solidFill>
                <a:effectLst/>
                <a:uLnTx/>
                <a:uFillTx/>
                <a:latin typeface="Calibri"/>
                <a:ea typeface="宋体" panose="02010600030101010101" pitchFamily="2" charset="-122"/>
                <a:cs typeface="Arial" panose="020B0604020202020204" pitchFamily="34" charset="0"/>
              </a:rPr>
              <a:t>Spraying_Isolation</a:t>
            </a:r>
            <a:r>
              <a:rPr kumimoji="0" lang="en-US" altLang="zh-CN" sz="1800" b="1" i="0" u="none" strike="noStrike" kern="1200" cap="none" spc="0" normalizeH="0" baseline="0" noProof="0" dirty="0">
                <a:ln>
                  <a:noFill/>
                </a:ln>
                <a:solidFill>
                  <a:prstClr val="black"/>
                </a:solidFill>
                <a:effectLst/>
                <a:uLnTx/>
                <a:uFillTx/>
                <a:latin typeface="Calibri"/>
                <a:ea typeface="宋体" panose="02010600030101010101" pitchFamily="2" charset="-122"/>
                <a:cs typeface="Arial" panose="020B0604020202020204" pitchFamily="34" charset="0"/>
              </a:rPr>
              <a:t>-layer</a:t>
            </a:r>
            <a:endParaRPr kumimoji="0" lang="zh-CN" altLang="zh-CN" sz="1800" b="1" i="0" u="none" strike="noStrike" kern="1200" cap="none" spc="0" normalizeH="0" baseline="0" noProof="0" dirty="0">
              <a:ln>
                <a:noFill/>
              </a:ln>
              <a:solidFill>
                <a:prstClr val="black"/>
              </a:solidFill>
              <a:effectLst/>
              <a:uLnTx/>
              <a:uFillTx/>
              <a:latin typeface="Calibri"/>
              <a:ea typeface="宋体" panose="02010600030101010101" pitchFamily="2" charset="-122"/>
              <a:cs typeface="Arial" panose="020B0604020202020204" pitchFamily="34" charset="0"/>
            </a:endParaRPr>
          </a:p>
        </p:txBody>
      </p:sp>
      <p:sp>
        <p:nvSpPr>
          <p:cNvPr id="32" name="文本框 31">
            <a:extLst>
              <a:ext uri="{FF2B5EF4-FFF2-40B4-BE49-F238E27FC236}">
                <a16:creationId xmlns:a16="http://schemas.microsoft.com/office/drawing/2014/main" id="{D65CBFB2-2792-4531-8106-FB10900A0159}"/>
              </a:ext>
            </a:extLst>
          </p:cNvPr>
          <p:cNvSpPr txBox="1"/>
          <p:nvPr/>
        </p:nvSpPr>
        <p:spPr>
          <a:xfrm>
            <a:off x="1331607" y="3803942"/>
            <a:ext cx="1888839"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800" b="1" i="0" u="none" strike="noStrike" kern="1200" cap="none" spc="0" normalizeH="0" baseline="0" noProof="0" dirty="0">
                <a:ln>
                  <a:noFill/>
                </a:ln>
                <a:solidFill>
                  <a:prstClr val="black"/>
                </a:solidFill>
                <a:effectLst/>
                <a:uLnTx/>
                <a:uFillTx/>
                <a:latin typeface="Calibri"/>
                <a:ea typeface="宋体" panose="02010600030101010101" pitchFamily="2" charset="-122"/>
                <a:cs typeface="Arial" panose="020B0604020202020204" pitchFamily="34" charset="0"/>
              </a:rPr>
              <a:t>Installation</a:t>
            </a:r>
          </a:p>
        </p:txBody>
      </p:sp>
      <p:pic>
        <p:nvPicPr>
          <p:cNvPr id="33" name="图片 32">
            <a:extLst>
              <a:ext uri="{FF2B5EF4-FFF2-40B4-BE49-F238E27FC236}">
                <a16:creationId xmlns:a16="http://schemas.microsoft.com/office/drawing/2014/main" id="{7EF31FB9-43A6-4F24-91DA-58510C6019D2}"/>
              </a:ext>
            </a:extLst>
          </p:cNvPr>
          <p:cNvPicPr>
            <a:picLocks noChangeAspect="1"/>
          </p:cNvPicPr>
          <p:nvPr/>
        </p:nvPicPr>
        <p:blipFill rotWithShape="1">
          <a:blip r:embed="rId8">
            <a:extLst>
              <a:ext uri="{28A0092B-C50C-407E-A947-70E740481C1C}">
                <a14:useLocalDpi xmlns:a14="http://schemas.microsoft.com/office/drawing/2010/main" val="0"/>
              </a:ext>
            </a:extLst>
          </a:blip>
          <a:srcRect l="13762" t="51790" r="23316" b="20154"/>
          <a:stretch/>
        </p:blipFill>
        <p:spPr>
          <a:xfrm>
            <a:off x="7787963" y="2137053"/>
            <a:ext cx="3880210" cy="1620000"/>
          </a:xfrm>
          <a:prstGeom prst="rect">
            <a:avLst/>
          </a:prstGeom>
        </p:spPr>
      </p:pic>
      <p:sp>
        <p:nvSpPr>
          <p:cNvPr id="35" name="文本框 34">
            <a:extLst>
              <a:ext uri="{FF2B5EF4-FFF2-40B4-BE49-F238E27FC236}">
                <a16:creationId xmlns:a16="http://schemas.microsoft.com/office/drawing/2014/main" id="{DDDA6105-B1D9-4E2E-A741-66836A359E78}"/>
              </a:ext>
            </a:extLst>
          </p:cNvPr>
          <p:cNvSpPr txBox="1"/>
          <p:nvPr/>
        </p:nvSpPr>
        <p:spPr>
          <a:xfrm>
            <a:off x="8874173" y="3807821"/>
            <a:ext cx="1435052"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800" b="1" i="0" u="none" strike="noStrike" kern="1200" cap="none" spc="0" normalizeH="0" baseline="0" noProof="0" dirty="0">
                <a:ln>
                  <a:noFill/>
                </a:ln>
                <a:solidFill>
                  <a:prstClr val="black"/>
                </a:solidFill>
                <a:effectLst/>
                <a:uLnTx/>
                <a:uFillTx/>
                <a:latin typeface="Calibri"/>
                <a:ea typeface="宋体" panose="02010600030101010101" pitchFamily="2" charset="-122"/>
                <a:cs typeface="Arial" panose="020B0604020202020204" pitchFamily="34" charset="0"/>
              </a:rPr>
              <a:t>Spraying</a:t>
            </a:r>
            <a:endParaRPr kumimoji="0" lang="zh-CN" altLang="en-US" sz="1800" b="1" i="0" u="none" strike="noStrike" kern="1200" cap="none" spc="0" normalizeH="0" baseline="0" noProof="0" dirty="0">
              <a:ln>
                <a:noFill/>
              </a:ln>
              <a:solidFill>
                <a:prstClr val="black"/>
              </a:solidFill>
              <a:effectLst/>
              <a:uLnTx/>
              <a:uFillTx/>
              <a:latin typeface="Calibri"/>
              <a:ea typeface="宋体" panose="02010600030101010101" pitchFamily="2" charset="-122"/>
              <a:cs typeface="+mn-cs"/>
            </a:endParaRPr>
          </a:p>
        </p:txBody>
      </p:sp>
      <p:cxnSp>
        <p:nvCxnSpPr>
          <p:cNvPr id="4" name="直接箭头连接符 3">
            <a:extLst>
              <a:ext uri="{FF2B5EF4-FFF2-40B4-BE49-F238E27FC236}">
                <a16:creationId xmlns:a16="http://schemas.microsoft.com/office/drawing/2014/main" id="{A7BF718B-BF2F-41B7-A022-95D4E40F2DD3}"/>
              </a:ext>
            </a:extLst>
          </p:cNvPr>
          <p:cNvCxnSpPr>
            <a:cxnSpLocks/>
          </p:cNvCxnSpPr>
          <p:nvPr/>
        </p:nvCxnSpPr>
        <p:spPr>
          <a:xfrm flipH="1" flipV="1">
            <a:off x="5045541" y="2893631"/>
            <a:ext cx="244215" cy="157315"/>
          </a:xfrm>
          <a:prstGeom prst="straightConnector1">
            <a:avLst/>
          </a:prstGeom>
          <a:ln w="28575">
            <a:solidFill>
              <a:srgbClr val="FF0000"/>
            </a:solidFill>
            <a:tailEnd type="triangle"/>
          </a:ln>
        </p:spPr>
        <p:style>
          <a:lnRef idx="1">
            <a:schemeClr val="accent2"/>
          </a:lnRef>
          <a:fillRef idx="0">
            <a:schemeClr val="accent2"/>
          </a:fillRef>
          <a:effectRef idx="0">
            <a:schemeClr val="accent2"/>
          </a:effectRef>
          <a:fontRef idx="minor">
            <a:schemeClr val="tx1"/>
          </a:fontRef>
        </p:style>
      </p:cxnSp>
      <p:sp>
        <p:nvSpPr>
          <p:cNvPr id="20" name="灯片编号占位符 4">
            <a:extLst>
              <a:ext uri="{FF2B5EF4-FFF2-40B4-BE49-F238E27FC236}">
                <a16:creationId xmlns:a16="http://schemas.microsoft.com/office/drawing/2014/main" id="{BF490131-0643-44CC-A6FF-B92889599540}"/>
              </a:ext>
            </a:extLst>
          </p:cNvPr>
          <p:cNvSpPr>
            <a:spLocks noGrp="1"/>
          </p:cNvSpPr>
          <p:nvPr>
            <p:ph type="sldNum" sz="quarter" idx="12"/>
          </p:nvPr>
        </p:nvSpPr>
        <p:spPr>
          <a:xfrm>
            <a:off x="11535708" y="6347439"/>
            <a:ext cx="517766"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15E9139-A00B-4B2A-98A6-095DC08F1345}" type="slidenum">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zh-CN" altLang="en-US" sz="1200" b="0" i="0" u="none" strike="noStrike" kern="1200" cap="none" spc="0" normalizeH="0" baseline="0" noProof="0" dirty="0">
              <a:ln>
                <a:noFill/>
              </a:ln>
              <a:solidFill>
                <a:prstClr val="black">
                  <a:tint val="75000"/>
                </a:prstClr>
              </a:solidFill>
              <a:effectLst/>
              <a:uLnTx/>
              <a:uFillTx/>
              <a:latin typeface="Calibri"/>
              <a:ea typeface="宋体" panose="02010600030101010101" pitchFamily="2" charset="-122"/>
              <a:cs typeface="+mn-cs"/>
            </a:endParaRPr>
          </a:p>
        </p:txBody>
      </p:sp>
      <p:sp>
        <p:nvSpPr>
          <p:cNvPr id="10" name="文本框 9">
            <a:extLst>
              <a:ext uri="{FF2B5EF4-FFF2-40B4-BE49-F238E27FC236}">
                <a16:creationId xmlns:a16="http://schemas.microsoft.com/office/drawing/2014/main" id="{58CEA47F-BBCA-4AB2-8DE8-F3216EC7C713}"/>
              </a:ext>
            </a:extLst>
          </p:cNvPr>
          <p:cNvSpPr txBox="1"/>
          <p:nvPr/>
        </p:nvSpPr>
        <p:spPr>
          <a:xfrm>
            <a:off x="390525" y="1186413"/>
            <a:ext cx="11506200" cy="646331"/>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u"/>
              <a:tabLst/>
              <a:defRPr/>
            </a:pPr>
            <a:r>
              <a:rPr kumimoji="0" lang="en-US" altLang="zh-CN"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A 1.5-meter prototype has been developed to validate key process steps that will be implemented in the production line.</a:t>
            </a:r>
            <a:endParaRPr kumimoji="0" lang="zh-CN" alt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pic>
        <p:nvPicPr>
          <p:cNvPr id="21" name="Picture 2" descr="C:\Users\Administrator\Desktop\11112.png">
            <a:extLst>
              <a:ext uri="{FF2B5EF4-FFF2-40B4-BE49-F238E27FC236}">
                <a16:creationId xmlns:a16="http://schemas.microsoft.com/office/drawing/2014/main" id="{2A6E4297-3DC2-444A-8491-1FDF1A0E6B84}"/>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0845209" y="145436"/>
            <a:ext cx="949382" cy="5595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62167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88880F-8D03-CFF7-B113-E0013225C9AB}"/>
            </a:ext>
          </a:extLst>
        </p:cNvPr>
        <p:cNvGrpSpPr/>
        <p:nvPr/>
      </p:nvGrpSpPr>
      <p:grpSpPr>
        <a:xfrm>
          <a:off x="0" y="0"/>
          <a:ext cx="0" cy="0"/>
          <a:chOff x="0" y="0"/>
          <a:chExt cx="0" cy="0"/>
        </a:xfrm>
      </p:grpSpPr>
      <p:pic>
        <p:nvPicPr>
          <p:cNvPr id="5" name="图片 4" descr="背景图案&#10;&#10;AI 生成的内容可能不正确。">
            <a:extLst>
              <a:ext uri="{FF2B5EF4-FFF2-40B4-BE49-F238E27FC236}">
                <a16:creationId xmlns:a16="http://schemas.microsoft.com/office/drawing/2014/main" id="{72B65C2C-9876-719C-6191-8D87F71AFD6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27648" y="1243761"/>
            <a:ext cx="2211491" cy="1658618"/>
          </a:xfrm>
          <a:prstGeom prst="rect">
            <a:avLst/>
          </a:prstGeom>
        </p:spPr>
      </p:pic>
      <p:pic>
        <p:nvPicPr>
          <p:cNvPr id="7" name="图片 6" descr="山上的岩石&#10;&#10;AI 生成的内容可能不正确。">
            <a:extLst>
              <a:ext uri="{FF2B5EF4-FFF2-40B4-BE49-F238E27FC236}">
                <a16:creationId xmlns:a16="http://schemas.microsoft.com/office/drawing/2014/main" id="{9897B49A-BC00-38E7-CDF1-F3F0604316F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08792" y="1243265"/>
            <a:ext cx="2234761" cy="1676071"/>
          </a:xfrm>
          <a:prstGeom prst="rect">
            <a:avLst/>
          </a:prstGeom>
        </p:spPr>
      </p:pic>
      <p:pic>
        <p:nvPicPr>
          <p:cNvPr id="8" name="图片 7" descr="背景图案&#10;&#10;AI 生成的内容可能不正确。">
            <a:extLst>
              <a:ext uri="{FF2B5EF4-FFF2-40B4-BE49-F238E27FC236}">
                <a16:creationId xmlns:a16="http://schemas.microsoft.com/office/drawing/2014/main" id="{C4CD0026-176C-8ECF-518D-5697F665E2A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513206" y="1243265"/>
            <a:ext cx="2234761" cy="1676071"/>
          </a:xfrm>
          <a:prstGeom prst="rect">
            <a:avLst/>
          </a:prstGeom>
        </p:spPr>
      </p:pic>
      <p:pic>
        <p:nvPicPr>
          <p:cNvPr id="9" name="图片 8" descr="图片包含 自然, 户外, 照片, 人们&#10;&#10;AI 生成的内容可能不正确。">
            <a:extLst>
              <a:ext uri="{FF2B5EF4-FFF2-40B4-BE49-F238E27FC236}">
                <a16:creationId xmlns:a16="http://schemas.microsoft.com/office/drawing/2014/main" id="{EE25268F-F6E6-48D4-542B-A161968332DE}"/>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817620" y="1243265"/>
            <a:ext cx="2234761" cy="1676071"/>
          </a:xfrm>
          <a:prstGeom prst="rect">
            <a:avLst/>
          </a:prstGeom>
        </p:spPr>
      </p:pic>
      <p:pic>
        <p:nvPicPr>
          <p:cNvPr id="11" name="图片 10">
            <a:extLst>
              <a:ext uri="{FF2B5EF4-FFF2-40B4-BE49-F238E27FC236}">
                <a16:creationId xmlns:a16="http://schemas.microsoft.com/office/drawing/2014/main" id="{BF2E9163-521B-A826-011D-0AADBA969FB9}"/>
              </a:ext>
            </a:extLst>
          </p:cNvPr>
          <p:cNvPicPr>
            <a:picLocks noChangeAspect="1"/>
          </p:cNvPicPr>
          <p:nvPr/>
        </p:nvPicPr>
        <p:blipFill>
          <a:blip r:embed="rId7"/>
          <a:stretch>
            <a:fillRect/>
          </a:stretch>
        </p:blipFill>
        <p:spPr>
          <a:xfrm>
            <a:off x="6321658" y="1844824"/>
            <a:ext cx="1119522" cy="952935"/>
          </a:xfrm>
          <a:prstGeom prst="rect">
            <a:avLst/>
          </a:prstGeom>
        </p:spPr>
      </p:pic>
      <p:pic>
        <p:nvPicPr>
          <p:cNvPr id="13" name="图片 12">
            <a:extLst>
              <a:ext uri="{FF2B5EF4-FFF2-40B4-BE49-F238E27FC236}">
                <a16:creationId xmlns:a16="http://schemas.microsoft.com/office/drawing/2014/main" id="{1F4FA850-1553-1EAB-A732-DAAFB2796514}"/>
              </a:ext>
            </a:extLst>
          </p:cNvPr>
          <p:cNvPicPr>
            <a:picLocks noChangeAspect="1"/>
          </p:cNvPicPr>
          <p:nvPr/>
        </p:nvPicPr>
        <p:blipFill>
          <a:blip r:embed="rId8"/>
          <a:stretch>
            <a:fillRect/>
          </a:stretch>
        </p:blipFill>
        <p:spPr>
          <a:xfrm>
            <a:off x="8616280" y="1862537"/>
            <a:ext cx="1122168" cy="964318"/>
          </a:xfrm>
          <a:prstGeom prst="rect">
            <a:avLst/>
          </a:prstGeom>
        </p:spPr>
      </p:pic>
      <p:pic>
        <p:nvPicPr>
          <p:cNvPr id="15" name="图片 14">
            <a:extLst>
              <a:ext uri="{FF2B5EF4-FFF2-40B4-BE49-F238E27FC236}">
                <a16:creationId xmlns:a16="http://schemas.microsoft.com/office/drawing/2014/main" id="{E04C7121-5B68-79E4-74D6-43B0E37F7E2A}"/>
              </a:ext>
            </a:extLst>
          </p:cNvPr>
          <p:cNvPicPr>
            <a:picLocks noChangeAspect="1"/>
          </p:cNvPicPr>
          <p:nvPr/>
        </p:nvPicPr>
        <p:blipFill>
          <a:blip r:embed="rId9"/>
          <a:stretch>
            <a:fillRect/>
          </a:stretch>
        </p:blipFill>
        <p:spPr>
          <a:xfrm>
            <a:off x="10910833" y="1811506"/>
            <a:ext cx="1136441" cy="964384"/>
          </a:xfrm>
          <a:prstGeom prst="rect">
            <a:avLst/>
          </a:prstGeom>
        </p:spPr>
      </p:pic>
      <p:pic>
        <p:nvPicPr>
          <p:cNvPr id="17" name="图片 16">
            <a:extLst>
              <a:ext uri="{FF2B5EF4-FFF2-40B4-BE49-F238E27FC236}">
                <a16:creationId xmlns:a16="http://schemas.microsoft.com/office/drawing/2014/main" id="{0E9955D3-848F-8D2D-75E0-BA58EF5DB742}"/>
              </a:ext>
            </a:extLst>
          </p:cNvPr>
          <p:cNvPicPr>
            <a:picLocks noChangeAspect="1"/>
          </p:cNvPicPr>
          <p:nvPr/>
        </p:nvPicPr>
        <p:blipFill>
          <a:blip r:embed="rId10"/>
          <a:stretch>
            <a:fillRect/>
          </a:stretch>
        </p:blipFill>
        <p:spPr>
          <a:xfrm>
            <a:off x="4071619" y="1862538"/>
            <a:ext cx="1073347" cy="915502"/>
          </a:xfrm>
          <a:prstGeom prst="rect">
            <a:avLst/>
          </a:prstGeom>
        </p:spPr>
      </p:pic>
      <p:sp>
        <p:nvSpPr>
          <p:cNvPr id="18" name="文本框 17">
            <a:extLst>
              <a:ext uri="{FF2B5EF4-FFF2-40B4-BE49-F238E27FC236}">
                <a16:creationId xmlns:a16="http://schemas.microsoft.com/office/drawing/2014/main" id="{1C4B0E7E-11F7-1766-3C50-155FA16A666F}"/>
              </a:ext>
            </a:extLst>
          </p:cNvPr>
          <p:cNvSpPr txBox="1"/>
          <p:nvPr/>
        </p:nvSpPr>
        <p:spPr>
          <a:xfrm>
            <a:off x="7917210" y="2919336"/>
            <a:ext cx="1672766"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err="1">
                <a:ln>
                  <a:noFill/>
                </a:ln>
                <a:solidFill>
                  <a:prstClr val="black"/>
                </a:solidFill>
                <a:effectLst/>
                <a:uLnTx/>
                <a:uFillTx/>
                <a:latin typeface="Calibri"/>
                <a:ea typeface="宋体" panose="02010600030101010101" pitchFamily="2" charset="-122"/>
                <a:cs typeface="+mn-cs"/>
              </a:rPr>
              <a:t>NiCr</a:t>
            </a:r>
            <a:r>
              <a:rPr kumimoji="0" lang="en-US" altLang="zh-CN" sz="1400" b="0" i="0" u="none" strike="noStrike" kern="1200" cap="none" spc="0" normalizeH="0" baseline="0" noProof="0" dirty="0">
                <a:ln>
                  <a:noFill/>
                </a:ln>
                <a:solidFill>
                  <a:prstClr val="black"/>
                </a:solidFill>
                <a:effectLst/>
                <a:uLnTx/>
                <a:uFillTx/>
                <a:latin typeface="Calibri"/>
                <a:ea typeface="宋体" panose="02010600030101010101" pitchFamily="2" charset="-122"/>
                <a:cs typeface="+mn-cs"/>
              </a:rPr>
              <a:t> </a:t>
            </a:r>
            <a:r>
              <a:rPr kumimoji="0" lang="en-GB" altLang="zh-CN" sz="1400" b="0" i="0" u="none" strike="noStrike" kern="1200" cap="none" spc="0" normalizeH="0" baseline="0" noProof="0" dirty="0">
                <a:ln>
                  <a:noFill/>
                </a:ln>
                <a:solidFill>
                  <a:prstClr val="black"/>
                </a:solidFill>
                <a:effectLst/>
                <a:uLnTx/>
                <a:uFillTx/>
                <a:latin typeface="Calibri"/>
                <a:ea typeface="宋体" panose="02010600030101010101" pitchFamily="2" charset="-122"/>
                <a:cs typeface="+mn-cs"/>
              </a:rPr>
              <a:t>Transition-layer</a:t>
            </a:r>
            <a:endParaRPr kumimoji="0" lang="zh-CN" altLang="en-US" sz="1400" b="0" i="0" u="none" strike="noStrike" kern="1200" cap="none" spc="0" normalizeH="0" baseline="0" noProof="0" dirty="0">
              <a:ln>
                <a:noFill/>
              </a:ln>
              <a:solidFill>
                <a:prstClr val="black"/>
              </a:solidFill>
              <a:effectLst/>
              <a:uLnTx/>
              <a:uFillTx/>
              <a:latin typeface="Calibri"/>
              <a:ea typeface="宋体" panose="02010600030101010101" pitchFamily="2"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dirty="0">
              <a:ln>
                <a:noFill/>
              </a:ln>
              <a:solidFill>
                <a:prstClr val="black"/>
              </a:solidFill>
              <a:effectLst/>
              <a:uLnTx/>
              <a:uFillTx/>
              <a:latin typeface="Calibri"/>
              <a:ea typeface="宋体" panose="02010600030101010101" pitchFamily="2" charset="-122"/>
              <a:cs typeface="+mn-cs"/>
            </a:endParaRPr>
          </a:p>
        </p:txBody>
      </p:sp>
      <p:sp>
        <p:nvSpPr>
          <p:cNvPr id="19" name="文本框 18">
            <a:extLst>
              <a:ext uri="{FF2B5EF4-FFF2-40B4-BE49-F238E27FC236}">
                <a16:creationId xmlns:a16="http://schemas.microsoft.com/office/drawing/2014/main" id="{53C3698E-7ACB-4040-FC0F-D416A6C89A94}"/>
              </a:ext>
            </a:extLst>
          </p:cNvPr>
          <p:cNvSpPr txBox="1"/>
          <p:nvPr/>
        </p:nvSpPr>
        <p:spPr>
          <a:xfrm>
            <a:off x="3160435" y="2900963"/>
            <a:ext cx="2082434"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err="1">
                <a:ln>
                  <a:noFill/>
                </a:ln>
                <a:solidFill>
                  <a:prstClr val="black"/>
                </a:solidFill>
                <a:effectLst/>
                <a:uLnTx/>
                <a:uFillTx/>
                <a:latin typeface="Calibri"/>
                <a:ea typeface="宋体" panose="02010600030101010101" pitchFamily="2" charset="-122"/>
                <a:cs typeface="+mn-cs"/>
              </a:rPr>
              <a:t>NiCr</a:t>
            </a:r>
            <a:r>
              <a:rPr kumimoji="0" lang="en-US" altLang="zh-CN" sz="1400" b="0" i="0" u="none" strike="noStrike" kern="1200" cap="none" spc="0" normalizeH="0" baseline="0" noProof="0" dirty="0">
                <a:ln>
                  <a:noFill/>
                </a:ln>
                <a:solidFill>
                  <a:prstClr val="black"/>
                </a:solidFill>
                <a:effectLst/>
                <a:uLnTx/>
                <a:uFillTx/>
                <a:latin typeface="Calibri"/>
                <a:ea typeface="宋体" panose="02010600030101010101" pitchFamily="2" charset="-122"/>
                <a:cs typeface="+mn-cs"/>
              </a:rPr>
              <a:t> Conductivity-layer</a:t>
            </a:r>
            <a:endParaRPr kumimoji="0" lang="zh-CN" altLang="en-US" sz="1400" b="0" i="0" u="none" strike="noStrike" kern="1200" cap="none" spc="0" normalizeH="0" baseline="0" noProof="0" dirty="0">
              <a:ln>
                <a:noFill/>
              </a:ln>
              <a:solidFill>
                <a:prstClr val="black"/>
              </a:solidFill>
              <a:effectLst/>
              <a:uLnTx/>
              <a:uFillTx/>
              <a:latin typeface="Calibri"/>
              <a:ea typeface="宋体" panose="02010600030101010101" pitchFamily="2"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dirty="0">
              <a:ln>
                <a:noFill/>
              </a:ln>
              <a:solidFill>
                <a:prstClr val="black"/>
              </a:solidFill>
              <a:effectLst/>
              <a:uLnTx/>
              <a:uFillTx/>
              <a:latin typeface="Calibri"/>
              <a:ea typeface="宋体" panose="02010600030101010101" pitchFamily="2" charset="-122"/>
              <a:cs typeface="+mn-cs"/>
            </a:endParaRPr>
          </a:p>
        </p:txBody>
      </p:sp>
      <p:sp>
        <p:nvSpPr>
          <p:cNvPr id="20" name="文本框 19">
            <a:extLst>
              <a:ext uri="{FF2B5EF4-FFF2-40B4-BE49-F238E27FC236}">
                <a16:creationId xmlns:a16="http://schemas.microsoft.com/office/drawing/2014/main" id="{6FEB7E7F-70C8-CBE8-B97D-EF11F27ECBCE}"/>
              </a:ext>
            </a:extLst>
          </p:cNvPr>
          <p:cNvSpPr txBox="1"/>
          <p:nvPr/>
        </p:nvSpPr>
        <p:spPr>
          <a:xfrm>
            <a:off x="5326293" y="2919336"/>
            <a:ext cx="2082434"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prstClr val="black"/>
                </a:solidFill>
                <a:effectLst/>
                <a:uLnTx/>
                <a:uFillTx/>
                <a:latin typeface="Calibri"/>
                <a:ea typeface="宋体" panose="02010600030101010101" pitchFamily="2" charset="-122"/>
                <a:cs typeface="+mn-cs"/>
              </a:rPr>
              <a:t>Al</a:t>
            </a:r>
            <a:r>
              <a:rPr kumimoji="0" lang="en-US" altLang="zh-CN" sz="1400" b="0" i="0" u="none" strike="noStrike" kern="1200" cap="none" spc="0" normalizeH="0" baseline="-25000" noProof="0" dirty="0">
                <a:ln>
                  <a:noFill/>
                </a:ln>
                <a:solidFill>
                  <a:prstClr val="black"/>
                </a:solidFill>
                <a:effectLst/>
                <a:uLnTx/>
                <a:uFillTx/>
                <a:latin typeface="Calibri"/>
                <a:ea typeface="宋体" panose="02010600030101010101" pitchFamily="2" charset="-122"/>
                <a:cs typeface="+mn-cs"/>
              </a:rPr>
              <a:t>2</a:t>
            </a:r>
            <a:r>
              <a:rPr kumimoji="0" lang="en-US" altLang="zh-CN" sz="1400" b="0" i="0" u="none" strike="noStrike" kern="1200" cap="none" spc="0" normalizeH="0" baseline="0" noProof="0" dirty="0">
                <a:ln>
                  <a:noFill/>
                </a:ln>
                <a:solidFill>
                  <a:prstClr val="black"/>
                </a:solidFill>
                <a:effectLst/>
                <a:uLnTx/>
                <a:uFillTx/>
                <a:latin typeface="Calibri"/>
                <a:ea typeface="宋体" panose="02010600030101010101" pitchFamily="2" charset="-122"/>
                <a:cs typeface="+mn-cs"/>
              </a:rPr>
              <a:t>O</a:t>
            </a:r>
            <a:r>
              <a:rPr kumimoji="0" lang="en-US" altLang="zh-CN" sz="1400" b="0" i="0" u="none" strike="noStrike" kern="1200" cap="none" spc="0" normalizeH="0" baseline="-25000" noProof="0" dirty="0">
                <a:ln>
                  <a:noFill/>
                </a:ln>
                <a:solidFill>
                  <a:prstClr val="black"/>
                </a:solidFill>
                <a:effectLst/>
                <a:uLnTx/>
                <a:uFillTx/>
                <a:latin typeface="Calibri"/>
                <a:ea typeface="宋体" panose="02010600030101010101" pitchFamily="2" charset="-122"/>
                <a:cs typeface="+mn-cs"/>
              </a:rPr>
              <a:t>3</a:t>
            </a:r>
            <a:r>
              <a:rPr kumimoji="0" lang="en-US" altLang="zh-CN" sz="1400" b="0" i="0" u="none" strike="noStrike" kern="1200" cap="none" spc="0" normalizeH="0" baseline="0" noProof="0" dirty="0">
                <a:ln>
                  <a:noFill/>
                </a:ln>
                <a:solidFill>
                  <a:prstClr val="black"/>
                </a:solidFill>
                <a:effectLst/>
                <a:uLnTx/>
                <a:uFillTx/>
                <a:latin typeface="Calibri"/>
                <a:ea typeface="宋体" panose="02010600030101010101" pitchFamily="2" charset="-122"/>
                <a:cs typeface="+mn-cs"/>
              </a:rPr>
              <a:t> isolation layer</a:t>
            </a:r>
            <a:endParaRPr kumimoji="0" lang="zh-CN" altLang="en-US" sz="1400" b="0" i="0" u="none" strike="noStrike" kern="1200" cap="none" spc="0" normalizeH="0" baseline="0" noProof="0" dirty="0">
              <a:ln>
                <a:noFill/>
              </a:ln>
              <a:solidFill>
                <a:prstClr val="black"/>
              </a:solidFill>
              <a:effectLst/>
              <a:uLnTx/>
              <a:uFillTx/>
              <a:latin typeface="Calibri"/>
              <a:ea typeface="宋体" panose="02010600030101010101" pitchFamily="2"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dirty="0">
              <a:ln>
                <a:noFill/>
              </a:ln>
              <a:solidFill>
                <a:prstClr val="black"/>
              </a:solidFill>
              <a:effectLst/>
              <a:uLnTx/>
              <a:uFillTx/>
              <a:latin typeface="Calibri"/>
              <a:ea typeface="宋体" panose="02010600030101010101" pitchFamily="2" charset="-122"/>
              <a:cs typeface="+mn-cs"/>
            </a:endParaRPr>
          </a:p>
        </p:txBody>
      </p:sp>
      <p:sp>
        <p:nvSpPr>
          <p:cNvPr id="21" name="文本框 20">
            <a:extLst>
              <a:ext uri="{FF2B5EF4-FFF2-40B4-BE49-F238E27FC236}">
                <a16:creationId xmlns:a16="http://schemas.microsoft.com/office/drawing/2014/main" id="{C067F502-A922-91F8-2925-0784CFC2BA3C}"/>
              </a:ext>
            </a:extLst>
          </p:cNvPr>
          <p:cNvSpPr txBox="1"/>
          <p:nvPr/>
        </p:nvSpPr>
        <p:spPr>
          <a:xfrm>
            <a:off x="10246257" y="2919336"/>
            <a:ext cx="1633011"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prstClr val="black"/>
                </a:solidFill>
                <a:effectLst/>
                <a:uLnTx/>
                <a:uFillTx/>
                <a:latin typeface="Calibri"/>
                <a:ea typeface="宋体" panose="02010600030101010101" pitchFamily="2" charset="-122"/>
                <a:cs typeface="+mn-cs"/>
              </a:rPr>
              <a:t>Al</a:t>
            </a:r>
            <a:r>
              <a:rPr kumimoji="0" lang="en-US" altLang="zh-CN" sz="1400" b="0" i="0" u="none" strike="noStrike" kern="1200" cap="none" spc="0" normalizeH="0" baseline="-25000" noProof="0" dirty="0">
                <a:ln>
                  <a:noFill/>
                </a:ln>
                <a:solidFill>
                  <a:prstClr val="black"/>
                </a:solidFill>
                <a:effectLst/>
                <a:uLnTx/>
                <a:uFillTx/>
                <a:latin typeface="Calibri"/>
                <a:ea typeface="宋体" panose="02010600030101010101" pitchFamily="2" charset="-122"/>
                <a:cs typeface="+mn-cs"/>
              </a:rPr>
              <a:t>2</a:t>
            </a:r>
            <a:r>
              <a:rPr kumimoji="0" lang="en-US" altLang="zh-CN" sz="1400" b="0" i="0" u="none" strike="noStrike" kern="1200" cap="none" spc="0" normalizeH="0" baseline="0" noProof="0" dirty="0">
                <a:ln>
                  <a:noFill/>
                </a:ln>
                <a:solidFill>
                  <a:prstClr val="black"/>
                </a:solidFill>
                <a:effectLst/>
                <a:uLnTx/>
                <a:uFillTx/>
                <a:latin typeface="Calibri"/>
                <a:ea typeface="宋体" panose="02010600030101010101" pitchFamily="2" charset="-122"/>
                <a:cs typeface="+mn-cs"/>
              </a:rPr>
              <a:t>O</a:t>
            </a:r>
            <a:r>
              <a:rPr kumimoji="0" lang="en-US" altLang="zh-CN" sz="1400" b="0" i="0" u="none" strike="noStrike" kern="1200" cap="none" spc="0" normalizeH="0" baseline="-25000" noProof="0" dirty="0">
                <a:ln>
                  <a:noFill/>
                </a:ln>
                <a:solidFill>
                  <a:prstClr val="black"/>
                </a:solidFill>
                <a:effectLst/>
                <a:uLnTx/>
                <a:uFillTx/>
                <a:latin typeface="Calibri"/>
                <a:ea typeface="宋体" panose="02010600030101010101" pitchFamily="2" charset="-122"/>
                <a:cs typeface="+mn-cs"/>
              </a:rPr>
              <a:t>3</a:t>
            </a:r>
            <a:r>
              <a:rPr kumimoji="0" lang="en-US" altLang="zh-CN" sz="1400" b="0" i="0" u="none" strike="noStrike" kern="1200" cap="none" spc="0" normalizeH="0" baseline="0" noProof="0" dirty="0">
                <a:ln>
                  <a:noFill/>
                </a:ln>
                <a:solidFill>
                  <a:prstClr val="black"/>
                </a:solidFill>
                <a:effectLst/>
                <a:uLnTx/>
                <a:uFillTx/>
                <a:latin typeface="Calibri"/>
                <a:ea typeface="宋体" panose="02010600030101010101" pitchFamily="2" charset="-122"/>
                <a:cs typeface="+mn-cs"/>
              </a:rPr>
              <a:t> isolation layer</a:t>
            </a:r>
            <a:endParaRPr kumimoji="0" lang="zh-CN" altLang="en-US" sz="1400" b="0" i="0" u="none" strike="noStrike" kern="1200" cap="none" spc="0" normalizeH="0" baseline="0" noProof="0" dirty="0">
              <a:ln>
                <a:noFill/>
              </a:ln>
              <a:solidFill>
                <a:prstClr val="black"/>
              </a:solidFill>
              <a:effectLst/>
              <a:uLnTx/>
              <a:uFillTx/>
              <a:latin typeface="Calibri"/>
              <a:ea typeface="宋体" panose="02010600030101010101" pitchFamily="2" charset="-122"/>
              <a:cs typeface="+mn-cs"/>
            </a:endParaRPr>
          </a:p>
        </p:txBody>
      </p:sp>
      <p:grpSp>
        <p:nvGrpSpPr>
          <p:cNvPr id="59" name="组合 58">
            <a:extLst>
              <a:ext uri="{FF2B5EF4-FFF2-40B4-BE49-F238E27FC236}">
                <a16:creationId xmlns:a16="http://schemas.microsoft.com/office/drawing/2014/main" id="{11326B90-51DD-7E56-9D8D-2F55B397A408}"/>
              </a:ext>
            </a:extLst>
          </p:cNvPr>
          <p:cNvGrpSpPr/>
          <p:nvPr/>
        </p:nvGrpSpPr>
        <p:grpSpPr>
          <a:xfrm>
            <a:off x="7550586" y="3300148"/>
            <a:ext cx="4534068" cy="3375933"/>
            <a:chOff x="383383" y="3307686"/>
            <a:chExt cx="3960439" cy="3437329"/>
          </a:xfrm>
        </p:grpSpPr>
        <p:pic>
          <p:nvPicPr>
            <p:cNvPr id="4" name="图片 3" descr="背景图案&#10;&#10;AI 生成的内容可能不正确。">
              <a:extLst>
                <a:ext uri="{FF2B5EF4-FFF2-40B4-BE49-F238E27FC236}">
                  <a16:creationId xmlns:a16="http://schemas.microsoft.com/office/drawing/2014/main" id="{303E59F3-0682-124B-BCE7-8454289BAE00}"/>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83383" y="3307686"/>
              <a:ext cx="3960439" cy="3437329"/>
            </a:xfrm>
            <a:prstGeom prst="rect">
              <a:avLst/>
            </a:prstGeom>
          </p:spPr>
        </p:pic>
        <p:sp>
          <p:nvSpPr>
            <p:cNvPr id="55" name="文本框 54">
              <a:extLst>
                <a:ext uri="{FF2B5EF4-FFF2-40B4-BE49-F238E27FC236}">
                  <a16:creationId xmlns:a16="http://schemas.microsoft.com/office/drawing/2014/main" id="{C3C3DBF7-4C7F-8F45-2951-E739CA93974C}"/>
                </a:ext>
              </a:extLst>
            </p:cNvPr>
            <p:cNvSpPr txBox="1"/>
            <p:nvPr/>
          </p:nvSpPr>
          <p:spPr>
            <a:xfrm>
              <a:off x="411173" y="3374413"/>
              <a:ext cx="386644" cy="369332"/>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prstClr val="black"/>
                  </a:solidFill>
                  <a:effectLst/>
                  <a:uLnTx/>
                  <a:uFillTx/>
                  <a:latin typeface="Calibri"/>
                  <a:ea typeface="宋体" panose="02010600030101010101" pitchFamily="2" charset="-122"/>
                  <a:cs typeface="+mn-cs"/>
                </a:rPr>
                <a:t>Ni</a:t>
              </a:r>
              <a:endParaRPr kumimoji="0" lang="zh-CN" altLang="en-US" sz="1800" b="0" i="0" u="none" strike="noStrike" kern="1200" cap="none" spc="0" normalizeH="0" baseline="0" noProof="0" dirty="0">
                <a:ln>
                  <a:noFill/>
                </a:ln>
                <a:solidFill>
                  <a:prstClr val="black"/>
                </a:solidFill>
                <a:effectLst/>
                <a:uLnTx/>
                <a:uFillTx/>
                <a:latin typeface="Calibri"/>
                <a:ea typeface="宋体" panose="02010600030101010101" pitchFamily="2" charset="-122"/>
                <a:cs typeface="+mn-cs"/>
              </a:endParaRPr>
            </a:p>
          </p:txBody>
        </p:sp>
        <p:sp>
          <p:nvSpPr>
            <p:cNvPr id="56" name="文本框 55">
              <a:extLst>
                <a:ext uri="{FF2B5EF4-FFF2-40B4-BE49-F238E27FC236}">
                  <a16:creationId xmlns:a16="http://schemas.microsoft.com/office/drawing/2014/main" id="{80630275-61CA-AF4B-0E26-B91F13386EEA}"/>
                </a:ext>
              </a:extLst>
            </p:cNvPr>
            <p:cNvSpPr txBox="1"/>
            <p:nvPr/>
          </p:nvSpPr>
          <p:spPr>
            <a:xfrm>
              <a:off x="2377497" y="3374413"/>
              <a:ext cx="388248" cy="369332"/>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prstClr val="black"/>
                  </a:solidFill>
                  <a:effectLst/>
                  <a:uLnTx/>
                  <a:uFillTx/>
                  <a:latin typeface="Calibri"/>
                  <a:ea typeface="宋体" panose="02010600030101010101" pitchFamily="2" charset="-122"/>
                  <a:cs typeface="+mn-cs"/>
                </a:rPr>
                <a:t>Cr</a:t>
              </a:r>
              <a:endParaRPr kumimoji="0" lang="zh-CN" altLang="en-US" sz="1800" b="0" i="0" u="none" strike="noStrike" kern="1200" cap="none" spc="0" normalizeH="0" baseline="0" noProof="0" dirty="0">
                <a:ln>
                  <a:noFill/>
                </a:ln>
                <a:solidFill>
                  <a:prstClr val="black"/>
                </a:solidFill>
                <a:effectLst/>
                <a:uLnTx/>
                <a:uFillTx/>
                <a:latin typeface="Calibri"/>
                <a:ea typeface="宋体" panose="02010600030101010101" pitchFamily="2" charset="-122"/>
                <a:cs typeface="+mn-cs"/>
              </a:endParaRPr>
            </a:p>
          </p:txBody>
        </p:sp>
        <p:sp>
          <p:nvSpPr>
            <p:cNvPr id="57" name="文本框 56">
              <a:extLst>
                <a:ext uri="{FF2B5EF4-FFF2-40B4-BE49-F238E27FC236}">
                  <a16:creationId xmlns:a16="http://schemas.microsoft.com/office/drawing/2014/main" id="{0E75047E-99A6-04F5-4E59-CA7A8EFE2064}"/>
                </a:ext>
              </a:extLst>
            </p:cNvPr>
            <p:cNvSpPr txBox="1"/>
            <p:nvPr/>
          </p:nvSpPr>
          <p:spPr>
            <a:xfrm>
              <a:off x="411173" y="5120575"/>
              <a:ext cx="370614" cy="369332"/>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prstClr val="black"/>
                  </a:solidFill>
                  <a:effectLst/>
                  <a:uLnTx/>
                  <a:uFillTx/>
                  <a:latin typeface="Calibri"/>
                  <a:ea typeface="宋体" panose="02010600030101010101" pitchFamily="2" charset="-122"/>
                  <a:cs typeface="+mn-cs"/>
                </a:rPr>
                <a:t>Al</a:t>
              </a:r>
              <a:endParaRPr kumimoji="0" lang="zh-CN" altLang="en-US" sz="1800" b="0" i="0" u="none" strike="noStrike" kern="1200" cap="none" spc="0" normalizeH="0" baseline="0" noProof="0" dirty="0">
                <a:ln>
                  <a:noFill/>
                </a:ln>
                <a:solidFill>
                  <a:prstClr val="black"/>
                </a:solidFill>
                <a:effectLst/>
                <a:uLnTx/>
                <a:uFillTx/>
                <a:latin typeface="Calibri"/>
                <a:ea typeface="宋体" panose="02010600030101010101" pitchFamily="2" charset="-122"/>
                <a:cs typeface="+mn-cs"/>
              </a:endParaRPr>
            </a:p>
          </p:txBody>
        </p:sp>
        <p:sp>
          <p:nvSpPr>
            <p:cNvPr id="58" name="文本框 57">
              <a:extLst>
                <a:ext uri="{FF2B5EF4-FFF2-40B4-BE49-F238E27FC236}">
                  <a16:creationId xmlns:a16="http://schemas.microsoft.com/office/drawing/2014/main" id="{A9D9CC2D-D1E9-7C9F-CD96-971B17C2C735}"/>
                </a:ext>
              </a:extLst>
            </p:cNvPr>
            <p:cNvSpPr txBox="1"/>
            <p:nvPr/>
          </p:nvSpPr>
          <p:spPr>
            <a:xfrm>
              <a:off x="2363602" y="5120575"/>
              <a:ext cx="336952" cy="369332"/>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prstClr val="black"/>
                  </a:solidFill>
                  <a:effectLst/>
                  <a:uLnTx/>
                  <a:uFillTx/>
                  <a:latin typeface="Calibri"/>
                  <a:ea typeface="宋体" panose="02010600030101010101" pitchFamily="2" charset="-122"/>
                  <a:cs typeface="+mn-cs"/>
                </a:rPr>
                <a:t>O</a:t>
              </a:r>
              <a:endParaRPr kumimoji="0" lang="zh-CN" altLang="en-US" sz="1800" b="0" i="0" u="none" strike="noStrike" kern="1200" cap="none" spc="0" normalizeH="0" baseline="0" noProof="0" dirty="0">
                <a:ln>
                  <a:noFill/>
                </a:ln>
                <a:solidFill>
                  <a:prstClr val="black"/>
                </a:solidFill>
                <a:effectLst/>
                <a:uLnTx/>
                <a:uFillTx/>
                <a:latin typeface="Calibri"/>
                <a:ea typeface="宋体" panose="02010600030101010101" pitchFamily="2" charset="-122"/>
                <a:cs typeface="+mn-cs"/>
              </a:endParaRPr>
            </a:p>
          </p:txBody>
        </p:sp>
      </p:grpSp>
      <p:grpSp>
        <p:nvGrpSpPr>
          <p:cNvPr id="64" name="组合 63">
            <a:extLst>
              <a:ext uri="{FF2B5EF4-FFF2-40B4-BE49-F238E27FC236}">
                <a16:creationId xmlns:a16="http://schemas.microsoft.com/office/drawing/2014/main" id="{4030738F-A20C-1B7C-5BCB-F7BDB536EBFF}"/>
              </a:ext>
            </a:extLst>
          </p:cNvPr>
          <p:cNvGrpSpPr/>
          <p:nvPr/>
        </p:nvGrpSpPr>
        <p:grpSpPr>
          <a:xfrm>
            <a:off x="263352" y="3488045"/>
            <a:ext cx="7080507" cy="3154460"/>
            <a:chOff x="-145835" y="3413107"/>
            <a:chExt cx="7080507" cy="3154460"/>
          </a:xfrm>
        </p:grpSpPr>
        <p:grpSp>
          <p:nvGrpSpPr>
            <p:cNvPr id="60" name="组合 59">
              <a:extLst>
                <a:ext uri="{FF2B5EF4-FFF2-40B4-BE49-F238E27FC236}">
                  <a16:creationId xmlns:a16="http://schemas.microsoft.com/office/drawing/2014/main" id="{7B794746-E753-CADD-8B98-34BD8141BD5D}"/>
                </a:ext>
              </a:extLst>
            </p:cNvPr>
            <p:cNvGrpSpPr/>
            <p:nvPr/>
          </p:nvGrpSpPr>
          <p:grpSpPr>
            <a:xfrm>
              <a:off x="303107" y="3429000"/>
              <a:ext cx="5472608" cy="3138567"/>
              <a:chOff x="4521021" y="3348690"/>
              <a:chExt cx="5434056" cy="3226283"/>
            </a:xfrm>
          </p:grpSpPr>
          <p:pic>
            <p:nvPicPr>
              <p:cNvPr id="2" name="图片 1" descr="图片包含 图示&#10;&#10;AI 生成的内容可能不正确。">
                <a:extLst>
                  <a:ext uri="{FF2B5EF4-FFF2-40B4-BE49-F238E27FC236}">
                    <a16:creationId xmlns:a16="http://schemas.microsoft.com/office/drawing/2014/main" id="{019D2C96-C23D-1A41-248A-93A8F20816EC}"/>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5775715" y="3348690"/>
                <a:ext cx="4179362" cy="3226283"/>
              </a:xfrm>
              <a:prstGeom prst="rect">
                <a:avLst/>
              </a:prstGeom>
            </p:spPr>
          </p:pic>
          <p:sp>
            <p:nvSpPr>
              <p:cNvPr id="22" name="矩形 21">
                <a:extLst>
                  <a:ext uri="{FF2B5EF4-FFF2-40B4-BE49-F238E27FC236}">
                    <a16:creationId xmlns:a16="http://schemas.microsoft.com/office/drawing/2014/main" id="{434D1915-740F-9CF8-A86E-B48FABDA0DFB}"/>
                  </a:ext>
                </a:extLst>
              </p:cNvPr>
              <p:cNvSpPr/>
              <p:nvPr/>
            </p:nvSpPr>
            <p:spPr>
              <a:xfrm>
                <a:off x="5804098" y="4725616"/>
                <a:ext cx="1005026" cy="4571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23" name="矩形 22">
                <a:extLst>
                  <a:ext uri="{FF2B5EF4-FFF2-40B4-BE49-F238E27FC236}">
                    <a16:creationId xmlns:a16="http://schemas.microsoft.com/office/drawing/2014/main" id="{FBF6DF1C-2982-52EC-5B1A-FB771FA52ECF}"/>
                  </a:ext>
                </a:extLst>
              </p:cNvPr>
              <p:cNvSpPr/>
              <p:nvPr/>
            </p:nvSpPr>
            <p:spPr>
              <a:xfrm>
                <a:off x="5792400" y="3895694"/>
                <a:ext cx="1005026" cy="4571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24" name="矩形 23">
                <a:extLst>
                  <a:ext uri="{FF2B5EF4-FFF2-40B4-BE49-F238E27FC236}">
                    <a16:creationId xmlns:a16="http://schemas.microsoft.com/office/drawing/2014/main" id="{9AF9C04B-9662-5AE8-E84A-2D3374E305FD}"/>
                  </a:ext>
                </a:extLst>
              </p:cNvPr>
              <p:cNvSpPr/>
              <p:nvPr/>
            </p:nvSpPr>
            <p:spPr>
              <a:xfrm>
                <a:off x="5804098" y="4513862"/>
                <a:ext cx="1005026" cy="4571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25" name="矩形 24">
                <a:extLst>
                  <a:ext uri="{FF2B5EF4-FFF2-40B4-BE49-F238E27FC236}">
                    <a16:creationId xmlns:a16="http://schemas.microsoft.com/office/drawing/2014/main" id="{551277B5-8D66-5F10-6331-D2E12735A506}"/>
                  </a:ext>
                </a:extLst>
              </p:cNvPr>
              <p:cNvSpPr/>
              <p:nvPr/>
            </p:nvSpPr>
            <p:spPr>
              <a:xfrm>
                <a:off x="5758782" y="5319125"/>
                <a:ext cx="1005026" cy="4571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26" name="矩形 25">
                <a:extLst>
                  <a:ext uri="{FF2B5EF4-FFF2-40B4-BE49-F238E27FC236}">
                    <a16:creationId xmlns:a16="http://schemas.microsoft.com/office/drawing/2014/main" id="{0B493254-59E6-BD1E-723B-E08199C169BA}"/>
                  </a:ext>
                </a:extLst>
              </p:cNvPr>
              <p:cNvSpPr/>
              <p:nvPr/>
            </p:nvSpPr>
            <p:spPr>
              <a:xfrm>
                <a:off x="5792400" y="5489907"/>
                <a:ext cx="1005026" cy="4571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cxnSp>
            <p:nvCxnSpPr>
              <p:cNvPr id="28" name="直接箭头连接符 27">
                <a:extLst>
                  <a:ext uri="{FF2B5EF4-FFF2-40B4-BE49-F238E27FC236}">
                    <a16:creationId xmlns:a16="http://schemas.microsoft.com/office/drawing/2014/main" id="{C1A15A9B-EBDE-7582-67D9-24744DCA2777}"/>
                  </a:ext>
                </a:extLst>
              </p:cNvPr>
              <p:cNvCxnSpPr/>
              <p:nvPr/>
            </p:nvCxnSpPr>
            <p:spPr>
              <a:xfrm>
                <a:off x="5969683" y="3941413"/>
                <a:ext cx="0" cy="572449"/>
              </a:xfrm>
              <a:prstGeom prst="straightConnector1">
                <a:avLst/>
              </a:prstGeom>
              <a:ln w="28575">
                <a:no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0" name="直接箭头连接符 29">
                <a:extLst>
                  <a:ext uri="{FF2B5EF4-FFF2-40B4-BE49-F238E27FC236}">
                    <a16:creationId xmlns:a16="http://schemas.microsoft.com/office/drawing/2014/main" id="{4D9CB012-222C-4908-CC06-C03618F2D528}"/>
                  </a:ext>
                </a:extLst>
              </p:cNvPr>
              <p:cNvCxnSpPr/>
              <p:nvPr/>
            </p:nvCxnSpPr>
            <p:spPr>
              <a:xfrm>
                <a:off x="6306611" y="3941413"/>
                <a:ext cx="0" cy="572449"/>
              </a:xfrm>
              <a:prstGeom prst="straightConnector1">
                <a:avLst/>
              </a:prstGeom>
              <a:ln w="28575">
                <a:solidFill>
                  <a:schemeClr val="bg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1" name="直接箭头连接符 30">
                <a:extLst>
                  <a:ext uri="{FF2B5EF4-FFF2-40B4-BE49-F238E27FC236}">
                    <a16:creationId xmlns:a16="http://schemas.microsoft.com/office/drawing/2014/main" id="{ED805595-052C-E168-BB12-FB8B79E3D6F3}"/>
                  </a:ext>
                </a:extLst>
              </p:cNvPr>
              <p:cNvCxnSpPr/>
              <p:nvPr/>
            </p:nvCxnSpPr>
            <p:spPr>
              <a:xfrm>
                <a:off x="6312199" y="4771335"/>
                <a:ext cx="0" cy="572449"/>
              </a:xfrm>
              <a:prstGeom prst="straightConnector1">
                <a:avLst/>
              </a:prstGeom>
              <a:ln w="28575">
                <a:solidFill>
                  <a:schemeClr val="bg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5" name="文本框 34">
                <a:extLst>
                  <a:ext uri="{FF2B5EF4-FFF2-40B4-BE49-F238E27FC236}">
                    <a16:creationId xmlns:a16="http://schemas.microsoft.com/office/drawing/2014/main" id="{03331808-C1D7-831C-A50E-60096E6C0B43}"/>
                  </a:ext>
                </a:extLst>
              </p:cNvPr>
              <p:cNvSpPr txBox="1"/>
              <p:nvPr/>
            </p:nvSpPr>
            <p:spPr>
              <a:xfrm>
                <a:off x="6353160" y="4066024"/>
                <a:ext cx="1364008" cy="316379"/>
              </a:xfrm>
              <a:prstGeom prst="rect">
                <a:avLst/>
              </a:prstGeom>
              <a:solidFill>
                <a:srgbClr val="FFFF00"/>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prstClr val="black"/>
                    </a:solidFill>
                    <a:effectLst/>
                    <a:uLnTx/>
                    <a:uFillTx/>
                    <a:latin typeface="Calibri"/>
                    <a:ea typeface="宋体" panose="02010600030101010101" pitchFamily="2" charset="-122"/>
                    <a:cs typeface="+mn-cs"/>
                  </a:rPr>
                  <a:t>Al</a:t>
                </a:r>
                <a:r>
                  <a:rPr kumimoji="0" lang="en-US" altLang="zh-CN" sz="1400" b="0" i="0" u="none" strike="noStrike" kern="1200" cap="none" spc="0" normalizeH="0" baseline="-25000" noProof="0" dirty="0">
                    <a:ln>
                      <a:noFill/>
                    </a:ln>
                    <a:solidFill>
                      <a:prstClr val="black"/>
                    </a:solidFill>
                    <a:effectLst/>
                    <a:uLnTx/>
                    <a:uFillTx/>
                    <a:latin typeface="Calibri"/>
                    <a:ea typeface="宋体" panose="02010600030101010101" pitchFamily="2" charset="-122"/>
                    <a:cs typeface="+mn-cs"/>
                  </a:rPr>
                  <a:t>2</a:t>
                </a:r>
                <a:r>
                  <a:rPr kumimoji="0" lang="en-US" altLang="zh-CN" sz="1400" b="0" i="0" u="none" strike="noStrike" kern="1200" cap="none" spc="0" normalizeH="0" baseline="0" noProof="0" dirty="0">
                    <a:ln>
                      <a:noFill/>
                    </a:ln>
                    <a:solidFill>
                      <a:prstClr val="black"/>
                    </a:solidFill>
                    <a:effectLst/>
                    <a:uLnTx/>
                    <a:uFillTx/>
                    <a:latin typeface="Calibri"/>
                    <a:ea typeface="宋体" panose="02010600030101010101" pitchFamily="2" charset="-122"/>
                    <a:cs typeface="+mn-cs"/>
                  </a:rPr>
                  <a:t>O</a:t>
                </a:r>
                <a:r>
                  <a:rPr kumimoji="0" lang="en-US" altLang="zh-CN" sz="1400" b="0" i="0" u="none" strike="noStrike" kern="1200" cap="none" spc="0" normalizeH="0" baseline="-25000" noProof="0" dirty="0">
                    <a:ln>
                      <a:noFill/>
                    </a:ln>
                    <a:solidFill>
                      <a:prstClr val="black"/>
                    </a:solidFill>
                    <a:effectLst/>
                    <a:uLnTx/>
                    <a:uFillTx/>
                    <a:latin typeface="Calibri"/>
                    <a:ea typeface="宋体" panose="02010600030101010101" pitchFamily="2" charset="-122"/>
                    <a:cs typeface="+mn-cs"/>
                  </a:rPr>
                  <a:t>3</a:t>
                </a:r>
                <a:r>
                  <a:rPr kumimoji="0" lang="zh-CN" altLang="en-US" sz="1400" b="0" i="0" u="none" strike="noStrike" kern="1200" cap="none" spc="0" normalizeH="0" baseline="0" noProof="0" dirty="0">
                    <a:ln>
                      <a:noFill/>
                    </a:ln>
                    <a:solidFill>
                      <a:prstClr val="black"/>
                    </a:solidFill>
                    <a:effectLst/>
                    <a:uLnTx/>
                    <a:uFillTx/>
                    <a:latin typeface="Calibri"/>
                    <a:ea typeface="宋体" panose="02010600030101010101" pitchFamily="2" charset="-122"/>
                    <a:cs typeface="+mn-cs"/>
                  </a:rPr>
                  <a:t>：</a:t>
                </a:r>
                <a:r>
                  <a:rPr kumimoji="0" lang="en-US" altLang="zh-CN" sz="1400" b="0" i="0" u="none" strike="noStrike" kern="1200" cap="none" spc="0" normalizeH="0" baseline="0" noProof="0" dirty="0">
                    <a:ln>
                      <a:noFill/>
                    </a:ln>
                    <a:solidFill>
                      <a:prstClr val="black"/>
                    </a:solidFill>
                    <a:effectLst/>
                    <a:uLnTx/>
                    <a:uFillTx/>
                    <a:latin typeface="Calibri"/>
                    <a:ea typeface="宋体" panose="02010600030101010101" pitchFamily="2" charset="-122"/>
                    <a:cs typeface="+mn-cs"/>
                  </a:rPr>
                  <a:t>174um</a:t>
                </a:r>
                <a:endParaRPr kumimoji="0" lang="zh-CN" altLang="en-US" sz="1400" b="0" i="0" u="none" strike="noStrike" kern="1200" cap="none" spc="0" normalizeH="0" baseline="0" noProof="0" dirty="0">
                  <a:ln>
                    <a:noFill/>
                  </a:ln>
                  <a:solidFill>
                    <a:prstClr val="black"/>
                  </a:solidFill>
                  <a:effectLst/>
                  <a:uLnTx/>
                  <a:uFillTx/>
                  <a:latin typeface="Calibri"/>
                  <a:ea typeface="宋体" panose="02010600030101010101" pitchFamily="2" charset="-122"/>
                  <a:cs typeface="+mn-cs"/>
                </a:endParaRPr>
              </a:p>
            </p:txBody>
          </p:sp>
          <p:sp>
            <p:nvSpPr>
              <p:cNvPr id="36" name="文本框 35">
                <a:extLst>
                  <a:ext uri="{FF2B5EF4-FFF2-40B4-BE49-F238E27FC236}">
                    <a16:creationId xmlns:a16="http://schemas.microsoft.com/office/drawing/2014/main" id="{6C5D431F-4370-4C48-30A4-D48D0F2C6808}"/>
                  </a:ext>
                </a:extLst>
              </p:cNvPr>
              <p:cNvSpPr txBox="1"/>
              <p:nvPr/>
            </p:nvSpPr>
            <p:spPr>
              <a:xfrm>
                <a:off x="6362347" y="4914734"/>
                <a:ext cx="1317816" cy="316379"/>
              </a:xfrm>
              <a:prstGeom prst="rect">
                <a:avLst/>
              </a:prstGeom>
              <a:solidFill>
                <a:srgbClr val="FFFF00"/>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prstClr val="black"/>
                    </a:solidFill>
                    <a:effectLst/>
                    <a:uLnTx/>
                    <a:uFillTx/>
                    <a:latin typeface="Calibri"/>
                    <a:ea typeface="宋体" panose="02010600030101010101" pitchFamily="2" charset="-122"/>
                    <a:cs typeface="+mn-cs"/>
                  </a:rPr>
                  <a:t>Al</a:t>
                </a:r>
                <a:r>
                  <a:rPr kumimoji="0" lang="en-US" altLang="zh-CN" sz="1400" b="0" i="0" u="none" strike="noStrike" kern="1200" cap="none" spc="0" normalizeH="0" baseline="-25000" noProof="0" dirty="0">
                    <a:ln>
                      <a:noFill/>
                    </a:ln>
                    <a:solidFill>
                      <a:prstClr val="black"/>
                    </a:solidFill>
                    <a:effectLst/>
                    <a:uLnTx/>
                    <a:uFillTx/>
                    <a:latin typeface="Calibri"/>
                    <a:ea typeface="宋体" panose="02010600030101010101" pitchFamily="2" charset="-122"/>
                    <a:cs typeface="+mn-cs"/>
                  </a:rPr>
                  <a:t>2</a:t>
                </a:r>
                <a:r>
                  <a:rPr kumimoji="0" lang="en-US" altLang="zh-CN" sz="1400" b="0" i="0" u="none" strike="noStrike" kern="1200" cap="none" spc="0" normalizeH="0" baseline="0" noProof="0" dirty="0">
                    <a:ln>
                      <a:noFill/>
                    </a:ln>
                    <a:solidFill>
                      <a:prstClr val="black"/>
                    </a:solidFill>
                    <a:effectLst/>
                    <a:uLnTx/>
                    <a:uFillTx/>
                    <a:latin typeface="Calibri"/>
                    <a:ea typeface="宋体" panose="02010600030101010101" pitchFamily="2" charset="-122"/>
                    <a:cs typeface="+mn-cs"/>
                  </a:rPr>
                  <a:t>O</a:t>
                </a:r>
                <a:r>
                  <a:rPr kumimoji="0" lang="en-US" altLang="zh-CN" sz="1400" b="0" i="0" u="none" strike="noStrike" kern="1200" cap="none" spc="0" normalizeH="0" baseline="-25000" noProof="0" dirty="0">
                    <a:ln>
                      <a:noFill/>
                    </a:ln>
                    <a:solidFill>
                      <a:prstClr val="black"/>
                    </a:solidFill>
                    <a:effectLst/>
                    <a:uLnTx/>
                    <a:uFillTx/>
                    <a:latin typeface="Calibri"/>
                    <a:ea typeface="宋体" panose="02010600030101010101" pitchFamily="2" charset="-122"/>
                    <a:cs typeface="+mn-cs"/>
                  </a:rPr>
                  <a:t>3</a:t>
                </a:r>
                <a:r>
                  <a:rPr kumimoji="0" lang="zh-CN" altLang="en-US" sz="1400" b="0" i="0" u="none" strike="noStrike" kern="1200" cap="none" spc="0" normalizeH="0" baseline="0" noProof="0" dirty="0">
                    <a:ln>
                      <a:noFill/>
                    </a:ln>
                    <a:solidFill>
                      <a:prstClr val="black"/>
                    </a:solidFill>
                    <a:effectLst/>
                    <a:uLnTx/>
                    <a:uFillTx/>
                    <a:latin typeface="Calibri"/>
                    <a:ea typeface="宋体" panose="02010600030101010101" pitchFamily="2" charset="-122"/>
                    <a:cs typeface="+mn-cs"/>
                  </a:rPr>
                  <a:t>：</a:t>
                </a:r>
                <a:r>
                  <a:rPr kumimoji="0" lang="en-US" altLang="zh-CN" sz="1400" b="0" i="0" u="none" strike="noStrike" kern="1200" cap="none" spc="0" normalizeH="0" baseline="0" noProof="0" dirty="0">
                    <a:ln>
                      <a:noFill/>
                    </a:ln>
                    <a:solidFill>
                      <a:prstClr val="black"/>
                    </a:solidFill>
                    <a:effectLst/>
                    <a:uLnTx/>
                    <a:uFillTx/>
                    <a:latin typeface="Calibri"/>
                    <a:ea typeface="宋体" panose="02010600030101010101" pitchFamily="2" charset="-122"/>
                    <a:cs typeface="+mn-cs"/>
                  </a:rPr>
                  <a:t>173um</a:t>
                </a:r>
                <a:endParaRPr kumimoji="0" lang="zh-CN" altLang="en-US" sz="1400" b="0" i="0" u="none" strike="noStrike" kern="1200" cap="none" spc="0" normalizeH="0" baseline="0" noProof="0" dirty="0">
                  <a:ln>
                    <a:noFill/>
                  </a:ln>
                  <a:solidFill>
                    <a:prstClr val="black"/>
                  </a:solidFill>
                  <a:effectLst/>
                  <a:uLnTx/>
                  <a:uFillTx/>
                  <a:latin typeface="Calibri"/>
                  <a:ea typeface="宋体" panose="02010600030101010101" pitchFamily="2" charset="-122"/>
                  <a:cs typeface="+mn-cs"/>
                </a:endParaRPr>
              </a:p>
            </p:txBody>
          </p:sp>
          <p:cxnSp>
            <p:nvCxnSpPr>
              <p:cNvPr id="38" name="直接箭头连接符 37">
                <a:extLst>
                  <a:ext uri="{FF2B5EF4-FFF2-40B4-BE49-F238E27FC236}">
                    <a16:creationId xmlns:a16="http://schemas.microsoft.com/office/drawing/2014/main" id="{71F32169-DACB-98BE-2F07-FBDEDA801092}"/>
                  </a:ext>
                </a:extLst>
              </p:cNvPr>
              <p:cNvCxnSpPr/>
              <p:nvPr/>
            </p:nvCxnSpPr>
            <p:spPr>
              <a:xfrm>
                <a:off x="6088216" y="4221088"/>
                <a:ext cx="0" cy="292774"/>
              </a:xfrm>
              <a:prstGeom prst="straightConnector1">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39" name="直接箭头连接符 38">
                <a:extLst>
                  <a:ext uri="{FF2B5EF4-FFF2-40B4-BE49-F238E27FC236}">
                    <a16:creationId xmlns:a16="http://schemas.microsoft.com/office/drawing/2014/main" id="{6E38DEBC-6D8D-1F23-357A-7057A4E0C05A}"/>
                  </a:ext>
                </a:extLst>
              </p:cNvPr>
              <p:cNvCxnSpPr/>
              <p:nvPr/>
            </p:nvCxnSpPr>
            <p:spPr>
              <a:xfrm>
                <a:off x="5969683" y="5026351"/>
                <a:ext cx="0" cy="292774"/>
              </a:xfrm>
              <a:prstGeom prst="straightConnector1">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40" name="直接箭头连接符 39">
                <a:extLst>
                  <a:ext uri="{FF2B5EF4-FFF2-40B4-BE49-F238E27FC236}">
                    <a16:creationId xmlns:a16="http://schemas.microsoft.com/office/drawing/2014/main" id="{863F9F35-6654-B650-373B-21DFF643E045}"/>
                  </a:ext>
                </a:extLst>
              </p:cNvPr>
              <p:cNvCxnSpPr>
                <a:cxnSpLocks/>
              </p:cNvCxnSpPr>
              <p:nvPr/>
            </p:nvCxnSpPr>
            <p:spPr>
              <a:xfrm flipV="1">
                <a:off x="6088216" y="4771335"/>
                <a:ext cx="0" cy="360089"/>
              </a:xfrm>
              <a:prstGeom prst="straightConnector1">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42" name="直接箭头连接符 41">
                <a:extLst>
                  <a:ext uri="{FF2B5EF4-FFF2-40B4-BE49-F238E27FC236}">
                    <a16:creationId xmlns:a16="http://schemas.microsoft.com/office/drawing/2014/main" id="{1B7E4D67-577F-D5D8-81D6-E1ECB3B9DE4F}"/>
                  </a:ext>
                </a:extLst>
              </p:cNvPr>
              <p:cNvCxnSpPr>
                <a:cxnSpLocks/>
              </p:cNvCxnSpPr>
              <p:nvPr/>
            </p:nvCxnSpPr>
            <p:spPr>
              <a:xfrm flipV="1">
                <a:off x="5969683" y="5535626"/>
                <a:ext cx="0" cy="331289"/>
              </a:xfrm>
              <a:prstGeom prst="straightConnector1">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45" name="文本框 44">
                <a:extLst>
                  <a:ext uri="{FF2B5EF4-FFF2-40B4-BE49-F238E27FC236}">
                    <a16:creationId xmlns:a16="http://schemas.microsoft.com/office/drawing/2014/main" id="{B59884A9-B6CF-606E-229D-7F17497A90BC}"/>
                  </a:ext>
                </a:extLst>
              </p:cNvPr>
              <p:cNvSpPr txBox="1"/>
              <p:nvPr/>
            </p:nvSpPr>
            <p:spPr>
              <a:xfrm>
                <a:off x="7320136" y="5866915"/>
                <a:ext cx="426897" cy="379654"/>
              </a:xfrm>
              <a:prstGeom prst="rect">
                <a:avLst/>
              </a:prstGeom>
              <a:solidFill>
                <a:schemeClr val="accent6">
                  <a:lumMod val="75000"/>
                </a:schemeClr>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00" b="1" i="0" u="none" strike="noStrike" kern="1200" cap="none" spc="0" normalizeH="0" baseline="0" noProof="0" dirty="0">
                    <a:ln>
                      <a:noFill/>
                    </a:ln>
                    <a:solidFill>
                      <a:prstClr val="black"/>
                    </a:solidFill>
                    <a:effectLst/>
                    <a:uLnTx/>
                    <a:uFillTx/>
                    <a:latin typeface="Calibri"/>
                    <a:ea typeface="宋体" panose="02010600030101010101" pitchFamily="2" charset="-122"/>
                    <a:cs typeface="+mn-cs"/>
                  </a:rPr>
                  <a:t>Cu</a:t>
                </a:r>
                <a:endParaRPr kumimoji="0" lang="zh-CN" altLang="en-US" sz="1800" b="1" i="0" u="none" strike="noStrike" kern="1200" cap="none" spc="0" normalizeH="0" baseline="0" noProof="0" dirty="0">
                  <a:ln>
                    <a:noFill/>
                  </a:ln>
                  <a:solidFill>
                    <a:prstClr val="black"/>
                  </a:solidFill>
                  <a:effectLst/>
                  <a:uLnTx/>
                  <a:uFillTx/>
                  <a:latin typeface="Calibri"/>
                  <a:ea typeface="宋体" panose="02010600030101010101" pitchFamily="2" charset="-122"/>
                  <a:cs typeface="+mn-cs"/>
                </a:endParaRPr>
              </a:p>
            </p:txBody>
          </p:sp>
          <p:sp>
            <p:nvSpPr>
              <p:cNvPr id="46" name="文本框 45">
                <a:extLst>
                  <a:ext uri="{FF2B5EF4-FFF2-40B4-BE49-F238E27FC236}">
                    <a16:creationId xmlns:a16="http://schemas.microsoft.com/office/drawing/2014/main" id="{6380DE22-FB09-3B17-14FD-EDB85F8476FC}"/>
                  </a:ext>
                </a:extLst>
              </p:cNvPr>
              <p:cNvSpPr txBox="1"/>
              <p:nvPr/>
            </p:nvSpPr>
            <p:spPr>
              <a:xfrm>
                <a:off x="4530260" y="4498553"/>
                <a:ext cx="1236236" cy="307777"/>
              </a:xfrm>
              <a:prstGeom prst="rect">
                <a:avLst/>
              </a:prstGeom>
              <a:solidFill>
                <a:srgbClr val="00B050"/>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err="1">
                    <a:ln>
                      <a:noFill/>
                    </a:ln>
                    <a:solidFill>
                      <a:prstClr val="black"/>
                    </a:solidFill>
                    <a:effectLst/>
                    <a:uLnTx/>
                    <a:uFillTx/>
                    <a:latin typeface="Calibri"/>
                    <a:ea typeface="宋体" panose="02010600030101010101" pitchFamily="2" charset="-122"/>
                    <a:cs typeface="+mn-cs"/>
                  </a:rPr>
                  <a:t>NiCr</a:t>
                </a:r>
                <a:r>
                  <a:rPr kumimoji="0" lang="zh-CN" altLang="en-US" sz="1400" b="0" i="0" u="none" strike="noStrike" kern="1200" cap="none" spc="0" normalizeH="0" baseline="0" noProof="0" dirty="0">
                    <a:ln>
                      <a:noFill/>
                    </a:ln>
                    <a:solidFill>
                      <a:prstClr val="black"/>
                    </a:solidFill>
                    <a:effectLst/>
                    <a:uLnTx/>
                    <a:uFillTx/>
                    <a:latin typeface="Calibri"/>
                    <a:ea typeface="宋体" panose="02010600030101010101" pitchFamily="2" charset="-122"/>
                    <a:cs typeface="+mn-cs"/>
                  </a:rPr>
                  <a:t>：</a:t>
                </a:r>
                <a:r>
                  <a:rPr kumimoji="0" lang="en-US" altLang="zh-CN" sz="1400" b="0" i="0" u="none" strike="noStrike" kern="1200" cap="none" spc="0" normalizeH="0" baseline="0" noProof="0" dirty="0">
                    <a:ln>
                      <a:noFill/>
                    </a:ln>
                    <a:solidFill>
                      <a:prstClr val="black"/>
                    </a:solidFill>
                    <a:effectLst/>
                    <a:uLnTx/>
                    <a:uFillTx/>
                    <a:latin typeface="Calibri"/>
                    <a:ea typeface="宋体" panose="02010600030101010101" pitchFamily="2" charset="-122"/>
                    <a:cs typeface="+mn-cs"/>
                  </a:rPr>
                  <a:t>64.5um</a:t>
                </a:r>
                <a:endParaRPr kumimoji="0" lang="zh-CN" altLang="en-US" sz="1400" b="0" i="0" u="none" strike="noStrike" kern="1200" cap="none" spc="0" normalizeH="0" baseline="0" noProof="0" dirty="0">
                  <a:ln>
                    <a:noFill/>
                  </a:ln>
                  <a:solidFill>
                    <a:prstClr val="black"/>
                  </a:solidFill>
                  <a:effectLst/>
                  <a:uLnTx/>
                  <a:uFillTx/>
                  <a:latin typeface="Calibri"/>
                  <a:ea typeface="宋体" panose="02010600030101010101" pitchFamily="2" charset="-122"/>
                  <a:cs typeface="+mn-cs"/>
                </a:endParaRPr>
              </a:p>
            </p:txBody>
          </p:sp>
          <p:sp>
            <p:nvSpPr>
              <p:cNvPr id="47" name="文本框 46">
                <a:extLst>
                  <a:ext uri="{FF2B5EF4-FFF2-40B4-BE49-F238E27FC236}">
                    <a16:creationId xmlns:a16="http://schemas.microsoft.com/office/drawing/2014/main" id="{CAE5312A-4A05-726E-C79F-10C74800472C}"/>
                  </a:ext>
                </a:extLst>
              </p:cNvPr>
              <p:cNvSpPr txBox="1"/>
              <p:nvPr/>
            </p:nvSpPr>
            <p:spPr>
              <a:xfrm>
                <a:off x="4521021" y="5306462"/>
                <a:ext cx="1236236" cy="307777"/>
              </a:xfrm>
              <a:prstGeom prst="rect">
                <a:avLst/>
              </a:prstGeom>
              <a:solidFill>
                <a:srgbClr val="00B050"/>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err="1">
                    <a:ln>
                      <a:noFill/>
                    </a:ln>
                    <a:solidFill>
                      <a:prstClr val="black"/>
                    </a:solidFill>
                    <a:effectLst/>
                    <a:uLnTx/>
                    <a:uFillTx/>
                    <a:latin typeface="Calibri"/>
                    <a:ea typeface="宋体" panose="02010600030101010101" pitchFamily="2" charset="-122"/>
                    <a:cs typeface="+mn-cs"/>
                  </a:rPr>
                  <a:t>NiCr</a:t>
                </a:r>
                <a:r>
                  <a:rPr kumimoji="0" lang="zh-CN" altLang="en-US" sz="1400" b="0" i="0" u="none" strike="noStrike" kern="1200" cap="none" spc="0" normalizeH="0" baseline="0" noProof="0" dirty="0">
                    <a:ln>
                      <a:noFill/>
                    </a:ln>
                    <a:solidFill>
                      <a:prstClr val="black"/>
                    </a:solidFill>
                    <a:effectLst/>
                    <a:uLnTx/>
                    <a:uFillTx/>
                    <a:latin typeface="Calibri"/>
                    <a:ea typeface="宋体" panose="02010600030101010101" pitchFamily="2" charset="-122"/>
                    <a:cs typeface="+mn-cs"/>
                  </a:rPr>
                  <a:t>：</a:t>
                </a:r>
                <a:r>
                  <a:rPr kumimoji="0" lang="en-US" altLang="zh-CN" sz="1400" b="0" i="0" u="none" strike="noStrike" kern="1200" cap="none" spc="0" normalizeH="0" baseline="0" noProof="0" dirty="0">
                    <a:ln>
                      <a:noFill/>
                    </a:ln>
                    <a:solidFill>
                      <a:prstClr val="black"/>
                    </a:solidFill>
                    <a:effectLst/>
                    <a:uLnTx/>
                    <a:uFillTx/>
                    <a:latin typeface="Calibri"/>
                    <a:ea typeface="宋体" panose="02010600030101010101" pitchFamily="2" charset="-122"/>
                    <a:cs typeface="+mn-cs"/>
                  </a:rPr>
                  <a:t>59.5um</a:t>
                </a:r>
                <a:endParaRPr kumimoji="0" lang="zh-CN" altLang="en-US" sz="1400" b="0" i="0" u="none" strike="noStrike" kern="1200" cap="none" spc="0" normalizeH="0" baseline="0" noProof="0" dirty="0">
                  <a:ln>
                    <a:noFill/>
                  </a:ln>
                  <a:solidFill>
                    <a:prstClr val="black"/>
                  </a:solidFill>
                  <a:effectLst/>
                  <a:uLnTx/>
                  <a:uFillTx/>
                  <a:latin typeface="Calibri"/>
                  <a:ea typeface="宋体" panose="02010600030101010101" pitchFamily="2" charset="-122"/>
                  <a:cs typeface="+mn-cs"/>
                </a:endParaRPr>
              </a:p>
            </p:txBody>
          </p:sp>
          <p:cxnSp>
            <p:nvCxnSpPr>
              <p:cNvPr id="49" name="直接连接符 48">
                <a:extLst>
                  <a:ext uri="{FF2B5EF4-FFF2-40B4-BE49-F238E27FC236}">
                    <a16:creationId xmlns:a16="http://schemas.microsoft.com/office/drawing/2014/main" id="{F2BAA581-6157-4F45-4B7A-74B5C91C66A6}"/>
                  </a:ext>
                </a:extLst>
              </p:cNvPr>
              <p:cNvCxnSpPr>
                <a:cxnSpLocks/>
                <a:stCxn id="26" idx="3"/>
              </p:cNvCxnSpPr>
              <p:nvPr/>
            </p:nvCxnSpPr>
            <p:spPr>
              <a:xfrm flipV="1">
                <a:off x="6797426" y="5489907"/>
                <a:ext cx="3157651" cy="2286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1" name="直接连接符 50">
                <a:extLst>
                  <a:ext uri="{FF2B5EF4-FFF2-40B4-BE49-F238E27FC236}">
                    <a16:creationId xmlns:a16="http://schemas.microsoft.com/office/drawing/2014/main" id="{98BDF071-DE56-662D-6BF4-5B7AB5D763B4}"/>
                  </a:ext>
                </a:extLst>
              </p:cNvPr>
              <p:cNvCxnSpPr>
                <a:cxnSpLocks/>
              </p:cNvCxnSpPr>
              <p:nvPr/>
            </p:nvCxnSpPr>
            <p:spPr>
              <a:xfrm flipV="1">
                <a:off x="6773027" y="5327713"/>
                <a:ext cx="3157651" cy="2286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2" name="直接连接符 51">
                <a:extLst>
                  <a:ext uri="{FF2B5EF4-FFF2-40B4-BE49-F238E27FC236}">
                    <a16:creationId xmlns:a16="http://schemas.microsoft.com/office/drawing/2014/main" id="{3CF3512D-FE81-9F7D-0736-6760F1CF0C91}"/>
                  </a:ext>
                </a:extLst>
              </p:cNvPr>
              <p:cNvCxnSpPr>
                <a:cxnSpLocks/>
              </p:cNvCxnSpPr>
              <p:nvPr/>
            </p:nvCxnSpPr>
            <p:spPr>
              <a:xfrm flipV="1">
                <a:off x="6763808" y="4729488"/>
                <a:ext cx="3157651" cy="2286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3" name="直接连接符 52">
                <a:extLst>
                  <a:ext uri="{FF2B5EF4-FFF2-40B4-BE49-F238E27FC236}">
                    <a16:creationId xmlns:a16="http://schemas.microsoft.com/office/drawing/2014/main" id="{EA9E28F3-061B-4501-C885-77E8C976E7B4}"/>
                  </a:ext>
                </a:extLst>
              </p:cNvPr>
              <p:cNvCxnSpPr>
                <a:cxnSpLocks/>
              </p:cNvCxnSpPr>
              <p:nvPr/>
            </p:nvCxnSpPr>
            <p:spPr>
              <a:xfrm flipV="1">
                <a:off x="6797426" y="4501705"/>
                <a:ext cx="3157651" cy="2286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4" name="直接连接符 53">
                <a:extLst>
                  <a:ext uri="{FF2B5EF4-FFF2-40B4-BE49-F238E27FC236}">
                    <a16:creationId xmlns:a16="http://schemas.microsoft.com/office/drawing/2014/main" id="{3CD345D8-13E1-5895-58C6-C8D6F54AE589}"/>
                  </a:ext>
                </a:extLst>
              </p:cNvPr>
              <p:cNvCxnSpPr>
                <a:cxnSpLocks/>
              </p:cNvCxnSpPr>
              <p:nvPr/>
            </p:nvCxnSpPr>
            <p:spPr>
              <a:xfrm flipV="1">
                <a:off x="6748859" y="3890908"/>
                <a:ext cx="3157651" cy="2286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61" name="文本框 60">
              <a:extLst>
                <a:ext uri="{FF2B5EF4-FFF2-40B4-BE49-F238E27FC236}">
                  <a16:creationId xmlns:a16="http://schemas.microsoft.com/office/drawing/2014/main" id="{51AABAB8-E9E2-064D-068B-133CE560CD46}"/>
                </a:ext>
              </a:extLst>
            </p:cNvPr>
            <p:cNvSpPr txBox="1"/>
            <p:nvPr/>
          </p:nvSpPr>
          <p:spPr>
            <a:xfrm>
              <a:off x="5847515" y="4847010"/>
              <a:ext cx="95731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prstClr val="black"/>
                  </a:solidFill>
                  <a:effectLst/>
                  <a:uLnTx/>
                  <a:uFillTx/>
                  <a:latin typeface="Calibri"/>
                  <a:ea typeface="宋体" panose="02010600030101010101" pitchFamily="2" charset="-122"/>
                  <a:cs typeface="+mn-cs"/>
                </a:rPr>
                <a:t>=471um</a:t>
              </a:r>
              <a:endParaRPr kumimoji="0" lang="zh-CN" altLang="en-US" sz="1800" b="0" i="0" u="none" strike="noStrike" kern="1200" cap="none" spc="0" normalizeH="0" baseline="0" noProof="0" dirty="0">
                <a:ln>
                  <a:noFill/>
                </a:ln>
                <a:solidFill>
                  <a:prstClr val="black"/>
                </a:solidFill>
                <a:effectLst/>
                <a:uLnTx/>
                <a:uFillTx/>
                <a:latin typeface="Calibri"/>
                <a:ea typeface="宋体" panose="02010600030101010101" pitchFamily="2" charset="-122"/>
                <a:cs typeface="+mn-cs"/>
              </a:endParaRPr>
            </a:p>
          </p:txBody>
        </p:sp>
        <p:sp>
          <p:nvSpPr>
            <p:cNvPr id="62" name="文本框 61">
              <a:extLst>
                <a:ext uri="{FF2B5EF4-FFF2-40B4-BE49-F238E27FC236}">
                  <a16:creationId xmlns:a16="http://schemas.microsoft.com/office/drawing/2014/main" id="{E21F636A-FCF7-E9AE-1248-F61F4190EE34}"/>
                </a:ext>
              </a:extLst>
            </p:cNvPr>
            <p:cNvSpPr txBox="1"/>
            <p:nvPr/>
          </p:nvSpPr>
          <p:spPr>
            <a:xfrm>
              <a:off x="-145835" y="3413107"/>
              <a:ext cx="906017"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400" b="1" i="0" u="none" strike="noStrike" kern="1200" cap="none" spc="0" normalizeH="0" baseline="0" noProof="0" dirty="0">
                  <a:ln>
                    <a:noFill/>
                  </a:ln>
                  <a:solidFill>
                    <a:srgbClr val="0000FF"/>
                  </a:solidFill>
                  <a:effectLst/>
                  <a:uLnTx/>
                  <a:uFillTx/>
                  <a:latin typeface="Calibri"/>
                  <a:ea typeface="宋体" panose="02010600030101010101" pitchFamily="2" charset="-122"/>
                  <a:cs typeface="+mn-cs"/>
                </a:rPr>
                <a:t>Thickness</a:t>
              </a:r>
              <a:endParaRPr kumimoji="0" lang="zh-CN" altLang="en-US" sz="1400" b="1" i="0" u="none" strike="noStrike" kern="1200" cap="none" spc="0" normalizeH="0" baseline="0" noProof="0" dirty="0">
                <a:ln>
                  <a:noFill/>
                </a:ln>
                <a:solidFill>
                  <a:srgbClr val="0000FF"/>
                </a:solidFill>
                <a:effectLst/>
                <a:uLnTx/>
                <a:uFillTx/>
                <a:latin typeface="Calibri"/>
                <a:ea typeface="宋体" panose="02010600030101010101" pitchFamily="2" charset="-122"/>
                <a:cs typeface="+mn-cs"/>
              </a:endParaRPr>
            </a:p>
          </p:txBody>
        </p:sp>
        <p:sp>
          <p:nvSpPr>
            <p:cNvPr id="63" name="文本框 62">
              <a:extLst>
                <a:ext uri="{FF2B5EF4-FFF2-40B4-BE49-F238E27FC236}">
                  <a16:creationId xmlns:a16="http://schemas.microsoft.com/office/drawing/2014/main" id="{4BEF742A-9B0E-ECAB-F062-1C78C59603E9}"/>
                </a:ext>
              </a:extLst>
            </p:cNvPr>
            <p:cNvSpPr txBox="1"/>
            <p:nvPr/>
          </p:nvSpPr>
          <p:spPr>
            <a:xfrm>
              <a:off x="5847515" y="5376455"/>
              <a:ext cx="108715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srgbClr val="FF0000"/>
                  </a:solidFill>
                  <a:effectLst/>
                  <a:uLnTx/>
                  <a:uFillTx/>
                  <a:latin typeface="Calibri"/>
                  <a:ea typeface="宋体" panose="02010600030101010101" pitchFamily="2" charset="-122"/>
                  <a:cs typeface="+mn-cs"/>
                </a:rPr>
                <a:t>＜</a:t>
              </a:r>
              <a:r>
                <a:rPr kumimoji="0" lang="en-US" altLang="zh-CN" sz="1800" b="1" i="0" u="none" strike="noStrike" kern="1200" cap="none" spc="0" normalizeH="0" baseline="0" noProof="0" dirty="0">
                  <a:ln>
                    <a:noFill/>
                  </a:ln>
                  <a:solidFill>
                    <a:srgbClr val="FF0000"/>
                  </a:solidFill>
                  <a:effectLst/>
                  <a:uLnTx/>
                  <a:uFillTx/>
                  <a:latin typeface="Calibri"/>
                  <a:ea typeface="宋体" panose="02010600030101010101" pitchFamily="2" charset="-122"/>
                  <a:cs typeface="+mn-cs"/>
                </a:rPr>
                <a:t>0.5mm</a:t>
              </a:r>
              <a:endParaRPr kumimoji="0" lang="zh-CN" altLang="en-US" sz="1800" b="1" i="0" u="none" strike="noStrike" kern="1200" cap="none" spc="0" normalizeH="0" baseline="0" noProof="0" dirty="0">
                <a:ln>
                  <a:noFill/>
                </a:ln>
                <a:solidFill>
                  <a:srgbClr val="FF0000"/>
                </a:solidFill>
                <a:effectLst/>
                <a:uLnTx/>
                <a:uFillTx/>
                <a:latin typeface="Calibri"/>
                <a:ea typeface="宋体" panose="02010600030101010101" pitchFamily="2" charset="-122"/>
                <a:cs typeface="+mn-cs"/>
              </a:endParaRPr>
            </a:p>
          </p:txBody>
        </p:sp>
      </p:grpSp>
      <p:sp>
        <p:nvSpPr>
          <p:cNvPr id="12" name="标题 11">
            <a:extLst>
              <a:ext uri="{FF2B5EF4-FFF2-40B4-BE49-F238E27FC236}">
                <a16:creationId xmlns:a16="http://schemas.microsoft.com/office/drawing/2014/main" id="{B34C1B07-3ACA-47A8-95CD-8FD8B98D65A5}"/>
              </a:ext>
            </a:extLst>
          </p:cNvPr>
          <p:cNvSpPr>
            <a:spLocks noGrp="1"/>
          </p:cNvSpPr>
          <p:nvPr>
            <p:ph type="title"/>
          </p:nvPr>
        </p:nvSpPr>
        <p:spPr/>
        <p:txBody>
          <a:bodyPr>
            <a:normAutofit fontScale="90000"/>
          </a:bodyPr>
          <a:lstStyle/>
          <a:p>
            <a:r>
              <a:rPr lang="en-US" altLang="zh-CN" dirty="0"/>
              <a:t>Elements and thickness of thermal-spray heating layer</a:t>
            </a:r>
            <a:endParaRPr lang="zh-CN" altLang="en-US" dirty="0"/>
          </a:p>
        </p:txBody>
      </p:sp>
      <p:pic>
        <p:nvPicPr>
          <p:cNvPr id="65" name="图片 64">
            <a:extLst>
              <a:ext uri="{FF2B5EF4-FFF2-40B4-BE49-F238E27FC236}">
                <a16:creationId xmlns:a16="http://schemas.microsoft.com/office/drawing/2014/main" id="{732EBC8A-AD8E-4DE0-8838-691C3A25EC14}"/>
              </a:ext>
            </a:extLst>
          </p:cNvPr>
          <p:cNvPicPr>
            <a:picLocks noChangeAspect="1"/>
          </p:cNvPicPr>
          <p:nvPr/>
        </p:nvPicPr>
        <p:blipFill rotWithShape="1">
          <a:blip r:embed="rId13">
            <a:extLst>
              <a:ext uri="{28A0092B-C50C-407E-A947-70E740481C1C}">
                <a14:useLocalDpi xmlns:a14="http://schemas.microsoft.com/office/drawing/2010/main" val="0"/>
              </a:ext>
            </a:extLst>
          </a:blip>
          <a:srcRect l="28412" t="27226" r="17328" b="33750"/>
          <a:stretch/>
        </p:blipFill>
        <p:spPr>
          <a:xfrm>
            <a:off x="565150" y="1243265"/>
            <a:ext cx="2289235" cy="1695097"/>
          </a:xfrm>
          <a:prstGeom prst="rect">
            <a:avLst/>
          </a:prstGeom>
        </p:spPr>
      </p:pic>
      <p:sp>
        <p:nvSpPr>
          <p:cNvPr id="50" name="灯片编号占位符 4">
            <a:extLst>
              <a:ext uri="{FF2B5EF4-FFF2-40B4-BE49-F238E27FC236}">
                <a16:creationId xmlns:a16="http://schemas.microsoft.com/office/drawing/2014/main" id="{D2CC1BAF-DCA0-4802-A69E-EBF455AD53F6}"/>
              </a:ext>
            </a:extLst>
          </p:cNvPr>
          <p:cNvSpPr>
            <a:spLocks noGrp="1"/>
          </p:cNvSpPr>
          <p:nvPr>
            <p:ph type="sldNum" sz="quarter" idx="12"/>
          </p:nvPr>
        </p:nvSpPr>
        <p:spPr>
          <a:xfrm>
            <a:off x="11535708" y="6356964"/>
            <a:ext cx="517766"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15E9139-A00B-4B2A-98A6-095DC08F1345}" type="slidenum">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zh-CN" altLang="en-US" sz="1200" b="0" i="0" u="none" strike="noStrike" kern="1200" cap="none" spc="0" normalizeH="0" baseline="0" noProof="0" dirty="0">
              <a:ln>
                <a:noFill/>
              </a:ln>
              <a:solidFill>
                <a:prstClr val="black">
                  <a:tint val="75000"/>
                </a:prstClr>
              </a:solidFill>
              <a:effectLst/>
              <a:uLnTx/>
              <a:uFillTx/>
              <a:latin typeface="Calibri"/>
              <a:ea typeface="宋体" panose="02010600030101010101" pitchFamily="2" charset="-122"/>
              <a:cs typeface="+mn-cs"/>
            </a:endParaRPr>
          </a:p>
        </p:txBody>
      </p:sp>
      <p:pic>
        <p:nvPicPr>
          <p:cNvPr id="66" name="Picture 2" descr="C:\Users\Administrator\Desktop\11112.png">
            <a:extLst>
              <a:ext uri="{FF2B5EF4-FFF2-40B4-BE49-F238E27FC236}">
                <a16:creationId xmlns:a16="http://schemas.microsoft.com/office/drawing/2014/main" id="{D3C2612C-5170-4107-980E-648A7FD2FA39}"/>
              </a:ext>
            </a:extLst>
          </p:cNvPr>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10845209" y="145436"/>
            <a:ext cx="949382" cy="5595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265065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F5B792-E1A7-D512-B481-18A9539E4912}"/>
            </a:ext>
          </a:extLst>
        </p:cNvPr>
        <p:cNvGrpSpPr/>
        <p:nvPr/>
      </p:nvGrpSpPr>
      <p:grpSpPr>
        <a:xfrm>
          <a:off x="0" y="0"/>
          <a:ext cx="0" cy="0"/>
          <a:chOff x="0" y="0"/>
          <a:chExt cx="0" cy="0"/>
        </a:xfrm>
      </p:grpSpPr>
      <p:pic>
        <p:nvPicPr>
          <p:cNvPr id="3" name="图片 2">
            <a:extLst>
              <a:ext uri="{FF2B5EF4-FFF2-40B4-BE49-F238E27FC236}">
                <a16:creationId xmlns:a16="http://schemas.microsoft.com/office/drawing/2014/main" id="{C38859ED-22F2-DAC9-B2C3-EBEE4765B41B}"/>
              </a:ext>
            </a:extLst>
          </p:cNvPr>
          <p:cNvPicPr>
            <a:picLocks noChangeAspect="1"/>
          </p:cNvPicPr>
          <p:nvPr/>
        </p:nvPicPr>
        <p:blipFill>
          <a:blip r:embed="rId3"/>
          <a:stretch>
            <a:fillRect/>
          </a:stretch>
        </p:blipFill>
        <p:spPr>
          <a:xfrm>
            <a:off x="4388995" y="2013993"/>
            <a:ext cx="3023683" cy="2145636"/>
          </a:xfrm>
          <a:prstGeom prst="rect">
            <a:avLst/>
          </a:prstGeom>
        </p:spPr>
      </p:pic>
      <p:pic>
        <p:nvPicPr>
          <p:cNvPr id="19" name="图片 18">
            <a:extLst>
              <a:ext uri="{FF2B5EF4-FFF2-40B4-BE49-F238E27FC236}">
                <a16:creationId xmlns:a16="http://schemas.microsoft.com/office/drawing/2014/main" id="{FA40443B-818D-E098-04C8-861740500371}"/>
              </a:ext>
            </a:extLst>
          </p:cNvPr>
          <p:cNvPicPr>
            <a:picLocks noChangeAspect="1"/>
          </p:cNvPicPr>
          <p:nvPr/>
        </p:nvPicPr>
        <p:blipFill rotWithShape="1">
          <a:blip r:embed="rId4"/>
          <a:srcRect l="37673" r="669" b="11857"/>
          <a:stretch/>
        </p:blipFill>
        <p:spPr>
          <a:xfrm>
            <a:off x="5683087" y="4316395"/>
            <a:ext cx="6016827" cy="1783724"/>
          </a:xfrm>
          <a:prstGeom prst="rect">
            <a:avLst/>
          </a:prstGeom>
        </p:spPr>
      </p:pic>
      <p:pic>
        <p:nvPicPr>
          <p:cNvPr id="23" name="图片 22">
            <a:extLst>
              <a:ext uri="{FF2B5EF4-FFF2-40B4-BE49-F238E27FC236}">
                <a16:creationId xmlns:a16="http://schemas.microsoft.com/office/drawing/2014/main" id="{59005D4A-65FE-7585-33F4-8FB736543EE0}"/>
              </a:ext>
            </a:extLst>
          </p:cNvPr>
          <p:cNvPicPr>
            <a:picLocks noChangeAspect="1"/>
          </p:cNvPicPr>
          <p:nvPr/>
        </p:nvPicPr>
        <p:blipFill>
          <a:blip r:embed="rId5"/>
          <a:stretch>
            <a:fillRect/>
          </a:stretch>
        </p:blipFill>
        <p:spPr>
          <a:xfrm>
            <a:off x="7886945" y="2026826"/>
            <a:ext cx="2785818" cy="2150419"/>
          </a:xfrm>
          <a:prstGeom prst="rect">
            <a:avLst/>
          </a:prstGeom>
        </p:spPr>
      </p:pic>
      <p:sp>
        <p:nvSpPr>
          <p:cNvPr id="25" name="文本框 24">
            <a:extLst>
              <a:ext uri="{FF2B5EF4-FFF2-40B4-BE49-F238E27FC236}">
                <a16:creationId xmlns:a16="http://schemas.microsoft.com/office/drawing/2014/main" id="{02DFECB2-7DF5-04E8-6BE8-822836FE2819}"/>
              </a:ext>
            </a:extLst>
          </p:cNvPr>
          <p:cNvSpPr txBox="1"/>
          <p:nvPr/>
        </p:nvSpPr>
        <p:spPr>
          <a:xfrm>
            <a:off x="8886403" y="3619091"/>
            <a:ext cx="1691935"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Constant V=110V</a:t>
            </a:r>
            <a:endParaRPr kumimoji="0" lang="zh-CN" altLang="en-US" sz="1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4" name="标题 2">
            <a:extLst>
              <a:ext uri="{FF2B5EF4-FFF2-40B4-BE49-F238E27FC236}">
                <a16:creationId xmlns:a16="http://schemas.microsoft.com/office/drawing/2014/main" id="{FA7C2914-4F76-474D-8848-042F524C5A7F}"/>
              </a:ext>
            </a:extLst>
          </p:cNvPr>
          <p:cNvSpPr>
            <a:spLocks noGrp="1"/>
          </p:cNvSpPr>
          <p:nvPr>
            <p:ph type="title"/>
          </p:nvPr>
        </p:nvSpPr>
        <p:spPr>
          <a:xfrm>
            <a:off x="666712" y="142852"/>
            <a:ext cx="10763325" cy="725470"/>
          </a:xfrm>
        </p:spPr>
        <p:txBody>
          <a:bodyPr>
            <a:normAutofit fontScale="90000"/>
          </a:bodyPr>
          <a:lstStyle/>
          <a:p>
            <a:r>
              <a:rPr lang="en-US" altLang="zh-CN" sz="2800" dirty="0" err="1"/>
              <a:t>Prototype_II</a:t>
            </a:r>
            <a:r>
              <a:rPr lang="en-US" altLang="zh-CN" sz="2800" dirty="0"/>
              <a:t> of </a:t>
            </a:r>
            <a:r>
              <a:rPr lang="en-US" altLang="zh-CN" dirty="0"/>
              <a:t>thermal-spray </a:t>
            </a:r>
            <a:r>
              <a:rPr lang="en-US" altLang="zh-CN" sz="2800" dirty="0"/>
              <a:t>heating </a:t>
            </a:r>
            <a:r>
              <a:rPr lang="en-US" altLang="zh-CN" dirty="0"/>
              <a:t>layer</a:t>
            </a:r>
            <a:r>
              <a:rPr lang="en-US" altLang="zh-CN" sz="2800" dirty="0"/>
              <a:t> and testing</a:t>
            </a:r>
            <a:endParaRPr lang="zh-CN" altLang="en-US" sz="2800" dirty="0"/>
          </a:p>
        </p:txBody>
      </p:sp>
      <p:pic>
        <p:nvPicPr>
          <p:cNvPr id="15" name="图片 14" descr="图表, 折线图&#10;&#10;AI 生成的内容可能不正确。">
            <a:extLst>
              <a:ext uri="{FF2B5EF4-FFF2-40B4-BE49-F238E27FC236}">
                <a16:creationId xmlns:a16="http://schemas.microsoft.com/office/drawing/2014/main" id="{0669F428-B2FA-4AED-8A2E-03558EDC42BA}"/>
              </a:ext>
            </a:extLst>
          </p:cNvPr>
          <p:cNvPicPr>
            <a:picLocks noChangeAspect="1"/>
          </p:cNvPicPr>
          <p:nvPr/>
        </p:nvPicPr>
        <p:blipFill>
          <a:blip r:embed="rId6"/>
          <a:stretch>
            <a:fillRect/>
          </a:stretch>
        </p:blipFill>
        <p:spPr>
          <a:xfrm>
            <a:off x="935701" y="2036572"/>
            <a:ext cx="3059456" cy="2132047"/>
          </a:xfrm>
          <a:prstGeom prst="rect">
            <a:avLst/>
          </a:prstGeom>
        </p:spPr>
      </p:pic>
      <p:pic>
        <p:nvPicPr>
          <p:cNvPr id="16" name="图片 15">
            <a:extLst>
              <a:ext uri="{FF2B5EF4-FFF2-40B4-BE49-F238E27FC236}">
                <a16:creationId xmlns:a16="http://schemas.microsoft.com/office/drawing/2014/main" id="{CA4D1CF7-5FA7-4182-82EE-719DAAFF600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760363" y="4317197"/>
            <a:ext cx="1348900" cy="1787957"/>
          </a:xfrm>
          <a:prstGeom prst="rect">
            <a:avLst/>
          </a:prstGeom>
        </p:spPr>
      </p:pic>
      <p:pic>
        <p:nvPicPr>
          <p:cNvPr id="17" name="图片 16">
            <a:extLst>
              <a:ext uri="{FF2B5EF4-FFF2-40B4-BE49-F238E27FC236}">
                <a16:creationId xmlns:a16="http://schemas.microsoft.com/office/drawing/2014/main" id="{A30AAB23-A46E-430D-B14A-811B2497CCCF}"/>
              </a:ext>
            </a:extLst>
          </p:cNvPr>
          <p:cNvPicPr>
            <a:picLocks noChangeAspect="1"/>
          </p:cNvPicPr>
          <p:nvPr/>
        </p:nvPicPr>
        <p:blipFill rotWithShape="1">
          <a:blip r:embed="rId8">
            <a:extLst>
              <a:ext uri="{28A0092B-C50C-407E-A947-70E740481C1C}">
                <a14:useLocalDpi xmlns:a14="http://schemas.microsoft.com/office/drawing/2010/main" val="0"/>
              </a:ext>
            </a:extLst>
          </a:blip>
          <a:srcRect l="29542" t="-1472" r="-1427" b="33074"/>
          <a:stretch/>
        </p:blipFill>
        <p:spPr>
          <a:xfrm>
            <a:off x="4214803" y="4269398"/>
            <a:ext cx="1447004" cy="1835756"/>
          </a:xfrm>
          <a:prstGeom prst="rect">
            <a:avLst/>
          </a:prstGeom>
        </p:spPr>
      </p:pic>
      <p:sp>
        <p:nvSpPr>
          <p:cNvPr id="21" name="文本框 20">
            <a:extLst>
              <a:ext uri="{FF2B5EF4-FFF2-40B4-BE49-F238E27FC236}">
                <a16:creationId xmlns:a16="http://schemas.microsoft.com/office/drawing/2014/main" id="{16C39A75-44B7-4D0C-944B-7E60FA5A2B96}"/>
              </a:ext>
            </a:extLst>
          </p:cNvPr>
          <p:cNvSpPr txBox="1"/>
          <p:nvPr/>
        </p:nvSpPr>
        <p:spPr>
          <a:xfrm>
            <a:off x="3783404" y="6080112"/>
            <a:ext cx="6016827"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prstClr val="black"/>
                </a:solidFill>
                <a:effectLst/>
                <a:uLnTx/>
                <a:uFillTx/>
                <a:latin typeface="Calibri"/>
                <a:ea typeface="宋体" panose="02010600030101010101" pitchFamily="2" charset="-122"/>
                <a:cs typeface="+mn-cs"/>
              </a:rPr>
              <a:t>Dimension: L1500*D60   Substrate: copper </a:t>
            </a:r>
            <a:endParaRPr kumimoji="0" lang="zh-CN" altLang="en-US" sz="1800" b="0" i="0" u="none" strike="noStrike" kern="1200" cap="none" spc="0" normalizeH="0" baseline="0" noProof="0" dirty="0">
              <a:ln>
                <a:noFill/>
              </a:ln>
              <a:solidFill>
                <a:prstClr val="black"/>
              </a:solidFill>
              <a:effectLst/>
              <a:uLnTx/>
              <a:uFillTx/>
              <a:latin typeface="Calibri"/>
              <a:ea typeface="宋体" panose="02010600030101010101" pitchFamily="2" charset="-122"/>
              <a:cs typeface="+mn-cs"/>
            </a:endParaRPr>
          </a:p>
        </p:txBody>
      </p:sp>
      <p:sp>
        <p:nvSpPr>
          <p:cNvPr id="22" name="文本框 21">
            <a:extLst>
              <a:ext uri="{FF2B5EF4-FFF2-40B4-BE49-F238E27FC236}">
                <a16:creationId xmlns:a16="http://schemas.microsoft.com/office/drawing/2014/main" id="{BA90DF47-62CE-4EB6-A05E-48196B21B3FF}"/>
              </a:ext>
            </a:extLst>
          </p:cNvPr>
          <p:cNvSpPr txBox="1"/>
          <p:nvPr/>
        </p:nvSpPr>
        <p:spPr>
          <a:xfrm>
            <a:off x="847725" y="6372648"/>
            <a:ext cx="10648950"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600" b="1" i="0" u="none" strike="noStrike" kern="1200" cap="none" spc="0" normalizeH="0" baseline="0" noProof="0" dirty="0">
                <a:ln>
                  <a:noFill/>
                </a:ln>
                <a:solidFill>
                  <a:prstClr val="black"/>
                </a:solidFill>
                <a:effectLst/>
                <a:uLnTx/>
                <a:uFillTx/>
                <a:latin typeface="Calibri"/>
                <a:ea typeface="宋体" panose="02010600030101010101" pitchFamily="2" charset="-122"/>
                <a:cs typeface="+mn-cs"/>
              </a:rPr>
              <a:t>65 recycles times reheating tests which shows a good lifetimes and performance, except one of the contact points burn out.</a:t>
            </a:r>
            <a:endParaRPr kumimoji="0" lang="zh-CN" altLang="en-US" sz="1600" b="1" i="0" u="none" strike="noStrike" kern="1200" cap="none" spc="0" normalizeH="0" baseline="0" noProof="0" dirty="0">
              <a:ln>
                <a:noFill/>
              </a:ln>
              <a:solidFill>
                <a:prstClr val="black"/>
              </a:solidFill>
              <a:effectLst/>
              <a:uLnTx/>
              <a:uFillTx/>
              <a:latin typeface="Calibri"/>
              <a:ea typeface="宋体" panose="02010600030101010101" pitchFamily="2" charset="-122"/>
              <a:cs typeface="+mn-cs"/>
            </a:endParaRPr>
          </a:p>
        </p:txBody>
      </p:sp>
      <p:sp>
        <p:nvSpPr>
          <p:cNvPr id="13" name="灯片编号占位符 4">
            <a:extLst>
              <a:ext uri="{FF2B5EF4-FFF2-40B4-BE49-F238E27FC236}">
                <a16:creationId xmlns:a16="http://schemas.microsoft.com/office/drawing/2014/main" id="{8F734EEC-2B3D-42CD-8815-17EA4B02D44C}"/>
              </a:ext>
            </a:extLst>
          </p:cNvPr>
          <p:cNvSpPr>
            <a:spLocks noGrp="1"/>
          </p:cNvSpPr>
          <p:nvPr>
            <p:ph type="sldNum" sz="quarter" idx="12"/>
          </p:nvPr>
        </p:nvSpPr>
        <p:spPr>
          <a:xfrm>
            <a:off x="11535708" y="6347439"/>
            <a:ext cx="517766"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15E9139-A00B-4B2A-98A6-095DC08F1345}" type="slidenum">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zh-CN" altLang="en-US" sz="1200" b="0" i="0" u="none" strike="noStrike" kern="1200" cap="none" spc="0" normalizeH="0" baseline="0" noProof="0" dirty="0">
              <a:ln>
                <a:noFill/>
              </a:ln>
              <a:solidFill>
                <a:prstClr val="black">
                  <a:tint val="75000"/>
                </a:prstClr>
              </a:solidFill>
              <a:effectLst/>
              <a:uLnTx/>
              <a:uFillTx/>
              <a:latin typeface="Calibri"/>
              <a:ea typeface="宋体" panose="02010600030101010101" pitchFamily="2" charset="-122"/>
              <a:cs typeface="+mn-cs"/>
            </a:endParaRPr>
          </a:p>
        </p:txBody>
      </p:sp>
      <p:sp>
        <p:nvSpPr>
          <p:cNvPr id="18" name="文本框 17">
            <a:extLst>
              <a:ext uri="{FF2B5EF4-FFF2-40B4-BE49-F238E27FC236}">
                <a16:creationId xmlns:a16="http://schemas.microsoft.com/office/drawing/2014/main" id="{F55FD59A-D991-461A-82EA-293AD8C1DB95}"/>
              </a:ext>
            </a:extLst>
          </p:cNvPr>
          <p:cNvSpPr txBox="1"/>
          <p:nvPr/>
        </p:nvSpPr>
        <p:spPr>
          <a:xfrm>
            <a:off x="385763" y="1071346"/>
            <a:ext cx="11571287" cy="923330"/>
          </a:xfrm>
          <a:prstGeom prst="rect">
            <a:avLst/>
          </a:prstGeom>
          <a:noFill/>
        </p:spPr>
        <p:txBody>
          <a:bodyPr wrap="square">
            <a:spAutoFit/>
          </a:bodyPr>
          <a:lstStyle/>
          <a:p>
            <a:pPr marL="285750" indent="-285750">
              <a:buFont typeface="Wingdings" panose="05000000000000000000" pitchFamily="2" charset="2"/>
              <a:buChar char="u"/>
            </a:pPr>
            <a:r>
              <a:rPr lang="zh-CN" altLang="en-US" dirty="0"/>
              <a:t> Process trials have been successfully performed on a 1.5‑meter‑long coated vacuum‑chamber prototype, subject to 65 cyclic heating reliability tests. The prototype consistently delivers a baking‑activation temperature of 300 °C, demonstrating stable performance for both </a:t>
            </a:r>
            <a:r>
              <a:rPr lang="en-US" altLang="zh-CN" dirty="0"/>
              <a:t>spraying</a:t>
            </a:r>
            <a:r>
              <a:rPr lang="zh-CN" altLang="en-US" dirty="0"/>
              <a:t> deposition and high‑temperature activation. </a:t>
            </a:r>
          </a:p>
        </p:txBody>
      </p:sp>
      <p:pic>
        <p:nvPicPr>
          <p:cNvPr id="20" name="Picture 2" descr="C:\Users\Administrator\Desktop\11112.png">
            <a:extLst>
              <a:ext uri="{FF2B5EF4-FFF2-40B4-BE49-F238E27FC236}">
                <a16:creationId xmlns:a16="http://schemas.microsoft.com/office/drawing/2014/main" id="{711AB28E-182F-4AEE-8B77-74514109D889}"/>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0845209" y="145436"/>
            <a:ext cx="949382" cy="559540"/>
          </a:xfrm>
          <a:prstGeom prst="rect">
            <a:avLst/>
          </a:prstGeom>
          <a:noFill/>
          <a:extLst>
            <a:ext uri="{909E8E84-426E-40DD-AFC4-6F175D3DCCD1}">
              <a14:hiddenFill xmlns:a14="http://schemas.microsoft.com/office/drawing/2010/main">
                <a:solidFill>
                  <a:srgbClr val="FFFFFF"/>
                </a:solidFill>
              </a14:hiddenFill>
            </a:ext>
          </a:extLst>
        </p:spPr>
      </p:pic>
      <p:pic>
        <p:nvPicPr>
          <p:cNvPr id="4" name="图片 3">
            <a:extLst>
              <a:ext uri="{FF2B5EF4-FFF2-40B4-BE49-F238E27FC236}">
                <a16:creationId xmlns:a16="http://schemas.microsoft.com/office/drawing/2014/main" id="{6FB0EDBE-2322-4009-AFCE-49011D5370EA}"/>
              </a:ext>
            </a:extLst>
          </p:cNvPr>
          <p:cNvPicPr>
            <a:picLocks noChangeAspect="1"/>
          </p:cNvPicPr>
          <p:nvPr/>
        </p:nvPicPr>
        <p:blipFill rotWithShape="1">
          <a:blip r:embed="rId10">
            <a:extLst>
              <a:ext uri="{28A0092B-C50C-407E-A947-70E740481C1C}">
                <a14:useLocalDpi xmlns:a14="http://schemas.microsoft.com/office/drawing/2010/main" val="0"/>
              </a:ext>
            </a:extLst>
          </a:blip>
          <a:srcRect t="20575" r="22879" b="40711"/>
          <a:stretch/>
        </p:blipFill>
        <p:spPr>
          <a:xfrm>
            <a:off x="666712" y="4312162"/>
            <a:ext cx="2018100" cy="1787957"/>
          </a:xfrm>
          <a:prstGeom prst="rect">
            <a:avLst/>
          </a:prstGeom>
        </p:spPr>
      </p:pic>
      <p:sp>
        <p:nvSpPr>
          <p:cNvPr id="24" name="文本框 23">
            <a:extLst>
              <a:ext uri="{FF2B5EF4-FFF2-40B4-BE49-F238E27FC236}">
                <a16:creationId xmlns:a16="http://schemas.microsoft.com/office/drawing/2014/main" id="{D77CCDEC-C75C-437E-9AF1-9D05A15E457B}"/>
              </a:ext>
            </a:extLst>
          </p:cNvPr>
          <p:cNvSpPr txBox="1"/>
          <p:nvPr/>
        </p:nvSpPr>
        <p:spPr>
          <a:xfrm>
            <a:off x="689493" y="5792342"/>
            <a:ext cx="1965330" cy="307777"/>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r>
              <a:rPr kumimoji="0" lang="en-US" altLang="zh-CN" sz="1400" b="1" i="0" u="none" strike="noStrike" kern="1200" cap="none" spc="0" normalizeH="0" baseline="0" noProof="0" dirty="0">
                <a:ln>
                  <a:noFill/>
                </a:ln>
                <a:solidFill>
                  <a:prstClr val="black"/>
                </a:solidFill>
                <a:effectLst/>
                <a:uLnTx/>
                <a:uFillTx/>
                <a:latin typeface="Calibri"/>
                <a:ea typeface="宋体" panose="02010600030101010101" pitchFamily="2" charset="-122"/>
                <a:cs typeface="+mn-cs"/>
              </a:rPr>
              <a:t>Contact points burn out</a:t>
            </a:r>
            <a:endParaRPr lang="zh-CN" altLang="en-US" sz="1400" dirty="0"/>
          </a:p>
        </p:txBody>
      </p:sp>
    </p:spTree>
    <p:extLst>
      <p:ext uri="{BB962C8B-B14F-4D97-AF65-F5344CB8AC3E}">
        <p14:creationId xmlns:p14="http://schemas.microsoft.com/office/powerpoint/2010/main" val="13042055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a:extLst>
              <a:ext uri="{FF2B5EF4-FFF2-40B4-BE49-F238E27FC236}">
                <a16:creationId xmlns:a16="http://schemas.microsoft.com/office/drawing/2014/main" id="{E190BE95-E562-4DF1-9DCC-7783E706BE1E}"/>
              </a:ext>
            </a:extLst>
          </p:cNvPr>
          <p:cNvSpPr>
            <a:spLocks noGrp="1"/>
          </p:cNvSpPr>
          <p:nvPr/>
        </p:nvSpPr>
        <p:spPr>
          <a:xfrm>
            <a:off x="666750" y="190500"/>
            <a:ext cx="10763250" cy="647700"/>
          </a:xfrm>
          <a:prstGeom prst="rect">
            <a:avLst/>
          </a:prstGeom>
          <a:noFill/>
          <a:ln w="0">
            <a:noFill/>
          </a:ln>
        </p:spPr>
        <p:txBody>
          <a:bodyPr wrap="square" lIns="0" tIns="0" rIns="0" bIns="0">
            <a:noAutofit/>
          </a:bodyPr>
          <a:lstStyle/>
          <a:p>
            <a:pPr>
              <a:buNone/>
              <a:defRPr sz="2800" b="1">
                <a:solidFill>
                  <a:srgbClr val="172B3A"/>
                </a:solidFill>
                <a:latin typeface="Arial Black"/>
                <a:ea typeface="Arial Black"/>
                <a:cs typeface="Arial Black"/>
              </a:defRPr>
            </a:pPr>
            <a:r>
              <a:rPr sz="2800" b="1">
                <a:solidFill>
                  <a:srgbClr val="172B3A"/>
                </a:solidFill>
                <a:latin typeface="Arial Black"/>
                <a:ea typeface="Arial Black"/>
                <a:cs typeface="Arial Black"/>
              </a:rPr>
              <a:t>All recorded heating runs since 28 January 2026</a:t>
            </a:r>
          </a:p>
        </p:txBody>
      </p:sp>
      <p:graphicFrame>
        <p:nvGraphicFramePr>
          <p:cNvPr id="12" name="Chart"/>
          <p:cNvGraphicFramePr/>
          <p:nvPr/>
        </p:nvGraphicFramePr>
        <p:xfrm>
          <a:off x="619125" y="1476375"/>
          <a:ext cx="7429500" cy="4095750"/>
        </p:xfrm>
        <a:graphic>
          <a:graphicData uri="http://schemas.openxmlformats.org/drawingml/2006/chart">
            <c:chart xmlns:c="http://schemas.openxmlformats.org/drawingml/2006/chart" xmlns:r="http://schemas.openxmlformats.org/officeDocument/2006/relationships" r:id="rId3"/>
          </a:graphicData>
        </a:graphic>
      </p:graphicFrame>
      <p:sp>
        <p:nvSpPr>
          <p:cNvPr id="4" name="矩形 3">
            <a:extLst>
              <a:ext uri="{FF2B5EF4-FFF2-40B4-BE49-F238E27FC236}">
                <a16:creationId xmlns:a16="http://schemas.microsoft.com/office/drawing/2014/main" id="{5500E824-D858-4791-8436-110CB61AF15E}"/>
              </a:ext>
            </a:extLst>
          </p:cNvPr>
          <p:cNvSpPr>
            <a:spLocks noGrp="1"/>
          </p:cNvSpPr>
          <p:nvPr/>
        </p:nvSpPr>
        <p:spPr>
          <a:xfrm>
            <a:off x="8477250" y="1619250"/>
            <a:ext cx="3048000" cy="819150"/>
          </a:xfrm>
          <a:prstGeom prst="rect">
            <a:avLst/>
          </a:prstGeom>
          <a:noFill/>
          <a:ln w="0">
            <a:noFill/>
          </a:ln>
        </p:spPr>
        <p:txBody>
          <a:bodyPr wrap="square" lIns="0" tIns="0" rIns="0" bIns="0">
            <a:noAutofit/>
          </a:bodyPr>
          <a:lstStyle/>
          <a:p>
            <a:pPr>
              <a:buNone/>
              <a:defRPr sz="3900" b="1">
                <a:solidFill>
                  <a:srgbClr val="17365D"/>
                </a:solidFill>
                <a:latin typeface="Arial"/>
                <a:ea typeface="Arial"/>
                <a:cs typeface="Arial"/>
              </a:defRPr>
            </a:pPr>
            <a:r>
              <a:rPr sz="3900" b="1" dirty="0">
                <a:solidFill>
                  <a:srgbClr val="17365D"/>
                </a:solidFill>
                <a:latin typeface="Arial"/>
                <a:ea typeface="Arial"/>
                <a:cs typeface="Arial"/>
              </a:rPr>
              <a:t>67 runs</a:t>
            </a:r>
          </a:p>
        </p:txBody>
      </p:sp>
      <p:sp>
        <p:nvSpPr>
          <p:cNvPr id="5" name="矩形 4">
            <a:extLst>
              <a:ext uri="{FF2B5EF4-FFF2-40B4-BE49-F238E27FC236}">
                <a16:creationId xmlns:a16="http://schemas.microsoft.com/office/drawing/2014/main" id="{5265C64C-8C21-478C-B4DA-3A387C4D943A}"/>
              </a:ext>
            </a:extLst>
          </p:cNvPr>
          <p:cNvSpPr>
            <a:spLocks noGrp="1"/>
          </p:cNvSpPr>
          <p:nvPr/>
        </p:nvSpPr>
        <p:spPr>
          <a:xfrm>
            <a:off x="8477250" y="2571750"/>
            <a:ext cx="3048000" cy="590550"/>
          </a:xfrm>
          <a:prstGeom prst="rect">
            <a:avLst/>
          </a:prstGeom>
          <a:noFill/>
          <a:ln w="0">
            <a:noFill/>
          </a:ln>
        </p:spPr>
        <p:txBody>
          <a:bodyPr wrap="square" lIns="0" tIns="0" rIns="0" bIns="0">
            <a:noAutofit/>
          </a:bodyPr>
          <a:lstStyle/>
          <a:p>
            <a:pPr>
              <a:buNone/>
              <a:defRPr sz="2100" b="1">
                <a:solidFill>
                  <a:srgbClr val="172B3A"/>
                </a:solidFill>
                <a:latin typeface="Arial"/>
                <a:ea typeface="Arial"/>
                <a:cs typeface="Arial"/>
              </a:defRPr>
            </a:pPr>
            <a:r>
              <a:rPr sz="2100" b="1">
                <a:solidFill>
                  <a:srgbClr val="172B3A"/>
                </a:solidFill>
                <a:latin typeface="Arial"/>
                <a:ea typeface="Arial"/>
                <a:cs typeface="Arial"/>
              </a:rPr>
              <a:t>558 h 40 min</a:t>
            </a:r>
          </a:p>
        </p:txBody>
      </p:sp>
      <p:sp>
        <p:nvSpPr>
          <p:cNvPr id="6" name="矩形 5">
            <a:extLst>
              <a:ext uri="{FF2B5EF4-FFF2-40B4-BE49-F238E27FC236}">
                <a16:creationId xmlns:a16="http://schemas.microsoft.com/office/drawing/2014/main" id="{C0D936AD-60D2-4AB6-8421-3B9F4604F2DE}"/>
              </a:ext>
            </a:extLst>
          </p:cNvPr>
          <p:cNvSpPr>
            <a:spLocks noGrp="1"/>
          </p:cNvSpPr>
          <p:nvPr/>
        </p:nvSpPr>
        <p:spPr>
          <a:xfrm>
            <a:off x="8477250" y="3333750"/>
            <a:ext cx="3048000" cy="2286000"/>
          </a:xfrm>
          <a:prstGeom prst="rect">
            <a:avLst/>
          </a:prstGeom>
          <a:noFill/>
          <a:ln w="0">
            <a:noFill/>
          </a:ln>
        </p:spPr>
        <p:txBody>
          <a:bodyPr wrap="square" lIns="0" tIns="0" rIns="0" bIns="0">
            <a:noAutofit/>
          </a:bodyPr>
          <a:lstStyle/>
          <a:p>
            <a:pPr>
              <a:buNone/>
              <a:defRPr sz="1950" b="0">
                <a:solidFill>
                  <a:srgbClr val="172B3A"/>
                </a:solidFill>
                <a:latin typeface="Arial"/>
                <a:ea typeface="Arial"/>
                <a:cs typeface="Arial"/>
              </a:defRPr>
            </a:pPr>
            <a:r>
              <a:rPr sz="1950" b="0" dirty="0">
                <a:solidFill>
                  <a:srgbClr val="172B3A"/>
                </a:solidFill>
                <a:latin typeface="Arial"/>
                <a:ea typeface="Arial"/>
                <a:cs typeface="Arial"/>
              </a:rPr>
              <a:t>Summed recorded intervals</a:t>
            </a:r>
          </a:p>
          <a:p>
            <a:pPr>
              <a:buNone/>
              <a:defRPr sz="1950" b="0">
                <a:solidFill>
                  <a:srgbClr val="172B3A"/>
                </a:solidFill>
                <a:latin typeface="Arial"/>
                <a:ea typeface="Arial"/>
                <a:cs typeface="Arial"/>
              </a:defRPr>
            </a:pPr>
            <a:r>
              <a:rPr sz="1950" b="0" dirty="0">
                <a:solidFill>
                  <a:srgbClr val="172B3A"/>
                </a:solidFill>
                <a:latin typeface="Arial"/>
                <a:ea typeface="Arial"/>
                <a:cs typeface="Arial"/>
              </a:rPr>
              <a:t>(558.7 h)</a:t>
            </a:r>
          </a:p>
          <a:p>
            <a:endParaRPr sz="1950" b="0" dirty="0">
              <a:solidFill>
                <a:srgbClr val="172B3A"/>
              </a:solidFill>
              <a:latin typeface="Arial"/>
              <a:ea typeface="Arial"/>
              <a:cs typeface="Arial"/>
            </a:endParaRPr>
          </a:p>
          <a:p>
            <a:pPr>
              <a:buNone/>
              <a:defRPr sz="1950" b="0">
                <a:solidFill>
                  <a:srgbClr val="172B3A"/>
                </a:solidFill>
                <a:latin typeface="Arial"/>
                <a:ea typeface="Arial"/>
                <a:cs typeface="Arial"/>
              </a:defRPr>
            </a:pPr>
            <a:r>
              <a:rPr sz="1950" b="0" dirty="0">
                <a:solidFill>
                  <a:srgbClr val="172B3A"/>
                </a:solidFill>
                <a:latin typeface="Arial"/>
                <a:ea typeface="Arial"/>
                <a:cs typeface="Arial"/>
              </a:rPr>
              <a:t>Reference: runs 13–62</a:t>
            </a:r>
          </a:p>
          <a:p>
            <a:pPr>
              <a:buNone/>
              <a:defRPr sz="1950" b="0">
                <a:solidFill>
                  <a:srgbClr val="172B3A"/>
                </a:solidFill>
                <a:latin typeface="Arial"/>
                <a:ea typeface="Arial"/>
                <a:cs typeface="Arial"/>
              </a:defRPr>
            </a:pPr>
            <a:r>
              <a:rPr sz="1950" b="0" dirty="0">
                <a:solidFill>
                  <a:srgbClr val="172B3A"/>
                </a:solidFill>
                <a:latin typeface="Arial"/>
                <a:ea typeface="Arial"/>
                <a:cs typeface="Arial"/>
              </a:rPr>
              <a:t>303.9 ± 4.1 °C</a:t>
            </a:r>
          </a:p>
          <a:p>
            <a:pPr>
              <a:buNone/>
              <a:defRPr sz="1950" b="0">
                <a:solidFill>
                  <a:srgbClr val="172B3A"/>
                </a:solidFill>
                <a:latin typeface="Arial"/>
                <a:ea typeface="Arial"/>
                <a:cs typeface="Arial"/>
              </a:defRPr>
            </a:pPr>
            <a:r>
              <a:rPr sz="1950" b="0" dirty="0">
                <a:solidFill>
                  <a:srgbClr val="172B3A"/>
                </a:solidFill>
                <a:latin typeface="Arial"/>
                <a:ea typeface="Arial"/>
                <a:cs typeface="Arial"/>
              </a:rPr>
              <a:t>50 runs / 422.8 h</a:t>
            </a:r>
          </a:p>
        </p:txBody>
      </p:sp>
      <p:sp>
        <p:nvSpPr>
          <p:cNvPr id="9" name="灯片编号占位符 4">
            <a:extLst>
              <a:ext uri="{FF2B5EF4-FFF2-40B4-BE49-F238E27FC236}">
                <a16:creationId xmlns:a16="http://schemas.microsoft.com/office/drawing/2014/main" id="{1B2EE35C-EA97-4F1D-9579-B10CF79D7A87}"/>
              </a:ext>
            </a:extLst>
          </p:cNvPr>
          <p:cNvSpPr>
            <a:spLocks noGrp="1"/>
          </p:cNvSpPr>
          <p:nvPr>
            <p:ph type="sldNum" sz="quarter" idx="12"/>
          </p:nvPr>
        </p:nvSpPr>
        <p:spPr>
          <a:xfrm>
            <a:off x="11535708" y="6347439"/>
            <a:ext cx="517766"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15E9139-A00B-4B2A-98A6-095DC08F1345}" type="slidenum">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zh-CN" altLang="en-US" sz="1200" b="0" i="0" u="none" strike="noStrike" kern="1200" cap="none" spc="0" normalizeH="0" baseline="0" noProof="0" dirty="0">
              <a:ln>
                <a:noFill/>
              </a:ln>
              <a:solidFill>
                <a:prstClr val="black">
                  <a:tint val="75000"/>
                </a:prstClr>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0854164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a:extLst>
              <a:ext uri="{FF2B5EF4-FFF2-40B4-BE49-F238E27FC236}">
                <a16:creationId xmlns:a16="http://schemas.microsoft.com/office/drawing/2014/main" id="{A0D89427-79F2-47CB-93AF-E8C297206C5D}"/>
              </a:ext>
            </a:extLst>
          </p:cNvPr>
          <p:cNvSpPr>
            <a:spLocks noGrp="1"/>
          </p:cNvSpPr>
          <p:nvPr/>
        </p:nvSpPr>
        <p:spPr>
          <a:xfrm>
            <a:off x="666750" y="190500"/>
            <a:ext cx="10763250" cy="647700"/>
          </a:xfrm>
          <a:prstGeom prst="rect">
            <a:avLst/>
          </a:prstGeom>
          <a:noFill/>
          <a:ln w="0">
            <a:noFill/>
          </a:ln>
        </p:spPr>
        <p:txBody>
          <a:bodyPr wrap="square" lIns="0" tIns="0" rIns="0" bIns="0">
            <a:noAutofit/>
          </a:bodyPr>
          <a:lstStyle/>
          <a:p>
            <a:pPr>
              <a:defRPr sz="2800" b="1">
                <a:solidFill>
                  <a:srgbClr val="172B3A"/>
                </a:solidFill>
                <a:latin typeface="Arial Black"/>
                <a:ea typeface="Arial Black"/>
                <a:cs typeface="Arial Black"/>
              </a:defRPr>
            </a:pPr>
            <a:r>
              <a:rPr sz="2800" b="1">
                <a:solidFill>
                  <a:srgbClr val="172B3A"/>
                </a:solidFill>
                <a:latin typeface="Arial Black"/>
                <a:ea typeface="Arial Black"/>
                <a:cs typeface="Arial Black"/>
              </a:rPr>
              <a:t>Axial temperature profiles at the 300 °C setting</a:t>
            </a:r>
          </a:p>
        </p:txBody>
      </p:sp>
      <p:graphicFrame>
        <p:nvGraphicFramePr>
          <p:cNvPr id="10" name="Chart"/>
          <p:cNvGraphicFramePr/>
          <p:nvPr>
            <p:extLst>
              <p:ext uri="{D42A27DB-BD31-4B8C-83A1-F6EECF244321}">
                <p14:modId xmlns:p14="http://schemas.microsoft.com/office/powerpoint/2010/main" val="3223624396"/>
              </p:ext>
            </p:extLst>
          </p:nvPr>
        </p:nvGraphicFramePr>
        <p:xfrm>
          <a:off x="495300" y="819150"/>
          <a:ext cx="7029450" cy="3648075"/>
        </p:xfrm>
        <a:graphic>
          <a:graphicData uri="http://schemas.openxmlformats.org/drawingml/2006/chart">
            <c:chart xmlns:c="http://schemas.openxmlformats.org/drawingml/2006/chart" xmlns:r="http://schemas.openxmlformats.org/officeDocument/2006/relationships" r:id="rId3"/>
          </a:graphicData>
        </a:graphic>
      </p:graphicFrame>
      <p:sp>
        <p:nvSpPr>
          <p:cNvPr id="5" name="矩形 4">
            <a:extLst>
              <a:ext uri="{FF2B5EF4-FFF2-40B4-BE49-F238E27FC236}">
                <a16:creationId xmlns:a16="http://schemas.microsoft.com/office/drawing/2014/main" id="{18A93F80-9A0A-4E87-B39A-911520DC64FE}"/>
              </a:ext>
            </a:extLst>
          </p:cNvPr>
          <p:cNvSpPr>
            <a:spLocks noGrp="1"/>
          </p:cNvSpPr>
          <p:nvPr/>
        </p:nvSpPr>
        <p:spPr>
          <a:xfrm>
            <a:off x="8477250" y="2571750"/>
            <a:ext cx="3048000" cy="590550"/>
          </a:xfrm>
          <a:prstGeom prst="rect">
            <a:avLst/>
          </a:prstGeom>
          <a:noFill/>
          <a:ln w="0">
            <a:noFill/>
          </a:ln>
        </p:spPr>
        <p:txBody>
          <a:bodyPr wrap="square" lIns="0" tIns="0" rIns="0" bIns="0">
            <a:noAutofit/>
          </a:bodyPr>
          <a:lstStyle/>
          <a:p>
            <a:pPr>
              <a:defRPr sz="2100" b="1">
                <a:solidFill>
                  <a:srgbClr val="172B3A"/>
                </a:solidFill>
                <a:latin typeface="Arial"/>
                <a:ea typeface="Arial"/>
                <a:cs typeface="Arial"/>
              </a:defRPr>
            </a:pPr>
            <a:r>
              <a:rPr sz="2100" b="1">
                <a:solidFill>
                  <a:srgbClr val="172B3A"/>
                </a:solidFill>
                <a:latin typeface="Arial"/>
                <a:ea typeface="Arial"/>
                <a:cs typeface="Arial"/>
              </a:rPr>
              <a:t>Central range</a:t>
            </a:r>
          </a:p>
        </p:txBody>
      </p:sp>
      <p:sp>
        <p:nvSpPr>
          <p:cNvPr id="6" name="矩形 5">
            <a:extLst>
              <a:ext uri="{FF2B5EF4-FFF2-40B4-BE49-F238E27FC236}">
                <a16:creationId xmlns:a16="http://schemas.microsoft.com/office/drawing/2014/main" id="{5EDCA67D-3DC6-4282-A116-093B89828CFA}"/>
              </a:ext>
            </a:extLst>
          </p:cNvPr>
          <p:cNvSpPr>
            <a:spLocks noGrp="1"/>
          </p:cNvSpPr>
          <p:nvPr/>
        </p:nvSpPr>
        <p:spPr>
          <a:xfrm>
            <a:off x="8477250" y="3333750"/>
            <a:ext cx="3048000" cy="1238250"/>
          </a:xfrm>
          <a:prstGeom prst="rect">
            <a:avLst/>
          </a:prstGeom>
          <a:noFill/>
          <a:ln w="0">
            <a:noFill/>
          </a:ln>
        </p:spPr>
        <p:txBody>
          <a:bodyPr wrap="square" lIns="0" tIns="0" rIns="0" bIns="0">
            <a:noAutofit/>
          </a:bodyPr>
          <a:lstStyle/>
          <a:p>
            <a:pPr>
              <a:defRPr sz="1950" b="0">
                <a:solidFill>
                  <a:srgbClr val="172B3A"/>
                </a:solidFill>
                <a:latin typeface="Arial"/>
                <a:ea typeface="Arial"/>
                <a:cs typeface="Arial"/>
              </a:defRPr>
            </a:pPr>
            <a:r>
              <a:rPr sz="1950" b="0" dirty="0">
                <a:solidFill>
                  <a:srgbClr val="172B3A"/>
                </a:solidFill>
                <a:latin typeface="Arial"/>
                <a:ea typeface="Arial"/>
                <a:cs typeface="Arial"/>
              </a:rPr>
              <a:t>The measured profile is warmer toward the center.</a:t>
            </a:r>
          </a:p>
          <a:p>
            <a:endParaRPr sz="1950" b="0" dirty="0">
              <a:solidFill>
                <a:srgbClr val="172B3A"/>
              </a:solidFill>
              <a:latin typeface="Arial"/>
              <a:ea typeface="Arial"/>
              <a:cs typeface="Arial"/>
            </a:endParaRPr>
          </a:p>
        </p:txBody>
      </p:sp>
      <p:sp>
        <p:nvSpPr>
          <p:cNvPr id="7" name="矩形 6">
            <a:extLst>
              <a:ext uri="{FF2B5EF4-FFF2-40B4-BE49-F238E27FC236}">
                <a16:creationId xmlns:a16="http://schemas.microsoft.com/office/drawing/2014/main" id="{AED63401-DF01-4ABD-B4FD-BA61C65EFB00}"/>
              </a:ext>
            </a:extLst>
          </p:cNvPr>
          <p:cNvSpPr>
            <a:spLocks noGrp="1"/>
          </p:cNvSpPr>
          <p:nvPr/>
        </p:nvSpPr>
        <p:spPr>
          <a:xfrm>
            <a:off x="476250" y="6363359"/>
            <a:ext cx="10763250" cy="381000"/>
          </a:xfrm>
          <a:prstGeom prst="rect">
            <a:avLst/>
          </a:prstGeom>
          <a:noFill/>
          <a:ln w="0">
            <a:noFill/>
          </a:ln>
        </p:spPr>
        <p:txBody>
          <a:bodyPr wrap="square" lIns="0" tIns="0" rIns="0" bIns="0">
            <a:noAutofit/>
          </a:bodyPr>
          <a:lstStyle/>
          <a:p>
            <a:pPr>
              <a:defRPr sz="1350" b="0">
                <a:solidFill>
                  <a:srgbClr val="52616B"/>
                </a:solidFill>
                <a:latin typeface="Arial"/>
                <a:ea typeface="Arial"/>
                <a:cs typeface="Arial"/>
              </a:defRPr>
            </a:pPr>
            <a:r>
              <a:rPr sz="1350" b="0">
                <a:solidFill>
                  <a:srgbClr val="52616B"/>
                </a:solidFill>
                <a:latin typeface="Arial"/>
                <a:ea typeface="Arial"/>
                <a:cs typeface="Arial"/>
              </a:rPr>
              <a:t>Nominal setting: 300 °C. IR-L and IR-S identify the two source instruments, not calibrated standards.</a:t>
            </a:r>
          </a:p>
        </p:txBody>
      </p:sp>
      <p:pic>
        <p:nvPicPr>
          <p:cNvPr id="9" name="图片 8">
            <a:extLst>
              <a:ext uri="{FF2B5EF4-FFF2-40B4-BE49-F238E27FC236}">
                <a16:creationId xmlns:a16="http://schemas.microsoft.com/office/drawing/2014/main" id="{11652AB9-AF83-4178-8E7E-56564846EA5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98511" y="4572000"/>
            <a:ext cx="4823027" cy="1732233"/>
          </a:xfrm>
          <a:prstGeom prst="rect">
            <a:avLst/>
          </a:prstGeom>
        </p:spPr>
      </p:pic>
      <p:sp>
        <p:nvSpPr>
          <p:cNvPr id="11" name="灯片编号占位符 4">
            <a:extLst>
              <a:ext uri="{FF2B5EF4-FFF2-40B4-BE49-F238E27FC236}">
                <a16:creationId xmlns:a16="http://schemas.microsoft.com/office/drawing/2014/main" id="{8AD1B461-F2D9-4953-9886-6B9B7C710C9A}"/>
              </a:ext>
            </a:extLst>
          </p:cNvPr>
          <p:cNvSpPr>
            <a:spLocks noGrp="1"/>
          </p:cNvSpPr>
          <p:nvPr>
            <p:ph type="sldNum" sz="quarter" idx="12"/>
          </p:nvPr>
        </p:nvSpPr>
        <p:spPr>
          <a:xfrm>
            <a:off x="11535708" y="6347439"/>
            <a:ext cx="517766"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15E9139-A00B-4B2A-98A6-095DC08F1345}" type="slidenum">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zh-CN" altLang="en-US" sz="1200" b="0" i="0" u="none" strike="noStrike" kern="1200" cap="none" spc="0" normalizeH="0" baseline="0" noProof="0" dirty="0">
              <a:ln>
                <a:noFill/>
              </a:ln>
              <a:solidFill>
                <a:prstClr val="black">
                  <a:tint val="75000"/>
                </a:prstClr>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7293791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a:extLst>
              <a:ext uri="{FF2B5EF4-FFF2-40B4-BE49-F238E27FC236}">
                <a16:creationId xmlns:a16="http://schemas.microsoft.com/office/drawing/2014/main" id="{690717DE-66F9-47EA-AD29-E4A0A4B0B161}"/>
              </a:ext>
            </a:extLst>
          </p:cNvPr>
          <p:cNvSpPr>
            <a:spLocks noGrp="1"/>
          </p:cNvSpPr>
          <p:nvPr/>
        </p:nvSpPr>
        <p:spPr>
          <a:xfrm>
            <a:off x="666750" y="190500"/>
            <a:ext cx="10763250" cy="647700"/>
          </a:xfrm>
          <a:prstGeom prst="rect">
            <a:avLst/>
          </a:prstGeom>
          <a:noFill/>
          <a:ln w="0">
            <a:noFill/>
          </a:ln>
        </p:spPr>
        <p:txBody>
          <a:bodyPr wrap="square" lIns="0" tIns="0" rIns="0" bIns="0">
            <a:noAutofit/>
          </a:bodyPr>
          <a:lstStyle/>
          <a:p>
            <a:pPr>
              <a:defRPr sz="2800" b="1">
                <a:solidFill>
                  <a:srgbClr val="172B3A"/>
                </a:solidFill>
                <a:latin typeface="Arial Black"/>
                <a:ea typeface="Arial Black"/>
                <a:cs typeface="Arial Black"/>
              </a:defRPr>
            </a:pPr>
            <a:r>
              <a:rPr sz="2800" b="1">
                <a:solidFill>
                  <a:srgbClr val="172B3A"/>
                </a:solidFill>
                <a:latin typeface="Arial Black"/>
                <a:ea typeface="Arial Black"/>
                <a:cs typeface="Arial Black"/>
              </a:rPr>
              <a:t>Equivalent resistance increases with temperature</a:t>
            </a:r>
          </a:p>
        </p:txBody>
      </p:sp>
      <p:graphicFrame>
        <p:nvGraphicFramePr>
          <p:cNvPr id="10" name="Chart"/>
          <p:cNvGraphicFramePr/>
          <p:nvPr>
            <p:extLst>
              <p:ext uri="{D42A27DB-BD31-4B8C-83A1-F6EECF244321}">
                <p14:modId xmlns:p14="http://schemas.microsoft.com/office/powerpoint/2010/main" val="897368588"/>
              </p:ext>
            </p:extLst>
          </p:nvPr>
        </p:nvGraphicFramePr>
        <p:xfrm>
          <a:off x="619126" y="1476375"/>
          <a:ext cx="4972050" cy="4095750"/>
        </p:xfrm>
        <a:graphic>
          <a:graphicData uri="http://schemas.openxmlformats.org/drawingml/2006/chart">
            <c:chart xmlns:c="http://schemas.openxmlformats.org/drawingml/2006/chart" xmlns:r="http://schemas.openxmlformats.org/officeDocument/2006/relationships" r:id="rId3"/>
          </a:graphicData>
        </a:graphic>
      </p:graphicFrame>
      <p:sp>
        <p:nvSpPr>
          <p:cNvPr id="6" name="矩形 5">
            <a:extLst>
              <a:ext uri="{FF2B5EF4-FFF2-40B4-BE49-F238E27FC236}">
                <a16:creationId xmlns:a16="http://schemas.microsoft.com/office/drawing/2014/main" id="{CC306EB8-2AF4-456E-A404-C9263055A43D}"/>
              </a:ext>
            </a:extLst>
          </p:cNvPr>
          <p:cNvSpPr>
            <a:spLocks noGrp="1"/>
          </p:cNvSpPr>
          <p:nvPr/>
        </p:nvSpPr>
        <p:spPr>
          <a:xfrm>
            <a:off x="800100" y="4905375"/>
            <a:ext cx="3048000" cy="2286000"/>
          </a:xfrm>
          <a:prstGeom prst="rect">
            <a:avLst/>
          </a:prstGeom>
          <a:noFill/>
          <a:ln w="0">
            <a:noFill/>
          </a:ln>
        </p:spPr>
        <p:txBody>
          <a:bodyPr wrap="square" lIns="0" tIns="0" rIns="0" bIns="0">
            <a:noAutofit/>
          </a:bodyPr>
          <a:lstStyle/>
          <a:p>
            <a:endParaRPr sz="1950" b="0" dirty="0">
              <a:solidFill>
                <a:srgbClr val="172B3A"/>
              </a:solidFill>
              <a:latin typeface="Arial"/>
              <a:ea typeface="Arial"/>
              <a:cs typeface="Arial"/>
            </a:endParaRPr>
          </a:p>
          <a:p>
            <a:pPr>
              <a:defRPr sz="1950" b="0">
                <a:solidFill>
                  <a:srgbClr val="172B3A"/>
                </a:solidFill>
                <a:latin typeface="Arial"/>
                <a:ea typeface="Arial"/>
                <a:cs typeface="Arial"/>
              </a:defRPr>
            </a:pPr>
            <a:r>
              <a:rPr sz="1950" b="0" dirty="0">
                <a:solidFill>
                  <a:srgbClr val="172B3A"/>
                </a:solidFill>
                <a:latin typeface="Arial"/>
                <a:ea typeface="Arial"/>
                <a:cs typeface="Arial"/>
              </a:rPr>
              <a:t>R = V / I</a:t>
            </a:r>
          </a:p>
        </p:txBody>
      </p:sp>
      <p:sp>
        <p:nvSpPr>
          <p:cNvPr id="7" name="矩形 6">
            <a:extLst>
              <a:ext uri="{FF2B5EF4-FFF2-40B4-BE49-F238E27FC236}">
                <a16:creationId xmlns:a16="http://schemas.microsoft.com/office/drawing/2014/main" id="{E02D82BE-A08F-470E-A267-47952C45CCE7}"/>
              </a:ext>
            </a:extLst>
          </p:cNvPr>
          <p:cNvSpPr>
            <a:spLocks noGrp="1"/>
          </p:cNvSpPr>
          <p:nvPr/>
        </p:nvSpPr>
        <p:spPr>
          <a:xfrm>
            <a:off x="666750" y="6048375"/>
            <a:ext cx="10410825" cy="381000"/>
          </a:xfrm>
          <a:prstGeom prst="rect">
            <a:avLst/>
          </a:prstGeom>
          <a:noFill/>
          <a:ln w="0">
            <a:noFill/>
          </a:ln>
        </p:spPr>
        <p:txBody>
          <a:bodyPr wrap="square" lIns="0" tIns="0" rIns="0" bIns="0">
            <a:noAutofit/>
          </a:bodyPr>
          <a:lstStyle/>
          <a:p>
            <a:pPr>
              <a:defRPr sz="1350" b="0">
                <a:solidFill>
                  <a:srgbClr val="52616B"/>
                </a:solidFill>
                <a:latin typeface="Arial"/>
                <a:ea typeface="Arial"/>
                <a:cs typeface="Arial"/>
              </a:defRPr>
            </a:pPr>
            <a:r>
              <a:rPr lang="zh-CN" altLang="en-US" sz="1350" b="0" dirty="0">
                <a:solidFill>
                  <a:srgbClr val="52616B"/>
                </a:solidFill>
                <a:latin typeface="Arial"/>
                <a:ea typeface="Arial"/>
                <a:cs typeface="Arial"/>
              </a:rPr>
              <a:t>可以用电阻层进行测温</a:t>
            </a:r>
            <a:endParaRPr sz="1350" b="0" dirty="0">
              <a:solidFill>
                <a:srgbClr val="52616B"/>
              </a:solidFill>
              <a:latin typeface="Arial"/>
              <a:ea typeface="Arial"/>
              <a:cs typeface="Arial"/>
            </a:endParaRPr>
          </a:p>
        </p:txBody>
      </p:sp>
      <p:cxnSp>
        <p:nvCxnSpPr>
          <p:cNvPr id="9" name="直接连接符 8">
            <a:extLst>
              <a:ext uri="{FF2B5EF4-FFF2-40B4-BE49-F238E27FC236}">
                <a16:creationId xmlns:a16="http://schemas.microsoft.com/office/drawing/2014/main" id="{DAA8AA59-ADAE-4129-B260-9C092447FE32}"/>
              </a:ext>
            </a:extLst>
          </p:cNvPr>
          <p:cNvCxnSpPr>
            <a:cxnSpLocks/>
          </p:cNvCxnSpPr>
          <p:nvPr/>
        </p:nvCxnSpPr>
        <p:spPr>
          <a:xfrm flipV="1">
            <a:off x="1704975" y="2362200"/>
            <a:ext cx="3352800" cy="1328738"/>
          </a:xfrm>
          <a:prstGeom prst="line">
            <a:avLst/>
          </a:prstGeom>
        </p:spPr>
        <p:style>
          <a:lnRef idx="1">
            <a:schemeClr val="accent1"/>
          </a:lnRef>
          <a:fillRef idx="0">
            <a:schemeClr val="accent1"/>
          </a:fillRef>
          <a:effectRef idx="0">
            <a:schemeClr val="accent1"/>
          </a:effectRef>
          <a:fontRef idx="minor">
            <a:schemeClr val="tx1"/>
          </a:fontRef>
        </p:style>
      </p:cxnSp>
      <p:sp>
        <p:nvSpPr>
          <p:cNvPr id="14" name="灯片编号占位符 4">
            <a:extLst>
              <a:ext uri="{FF2B5EF4-FFF2-40B4-BE49-F238E27FC236}">
                <a16:creationId xmlns:a16="http://schemas.microsoft.com/office/drawing/2014/main" id="{BAD6D141-2CD3-4E70-A835-47F7B8572FF9}"/>
              </a:ext>
            </a:extLst>
          </p:cNvPr>
          <p:cNvSpPr>
            <a:spLocks noGrp="1"/>
          </p:cNvSpPr>
          <p:nvPr>
            <p:ph type="sldNum" sz="quarter" idx="12"/>
          </p:nvPr>
        </p:nvSpPr>
        <p:spPr>
          <a:xfrm>
            <a:off x="11535708" y="6347439"/>
            <a:ext cx="517766"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15E9139-A00B-4B2A-98A6-095DC08F1345}" type="slidenum">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zh-CN" altLang="en-US" sz="1200" b="0" i="0" u="none" strike="noStrike" kern="1200" cap="none" spc="0" normalizeH="0" baseline="0" noProof="0" dirty="0">
              <a:ln>
                <a:noFill/>
              </a:ln>
              <a:solidFill>
                <a:prstClr val="black">
                  <a:tint val="75000"/>
                </a:prstClr>
              </a:solidFill>
              <a:effectLst/>
              <a:uLnTx/>
              <a:uFillTx/>
              <a:latin typeface="Calibri"/>
              <a:ea typeface="宋体" panose="02010600030101010101" pitchFamily="2" charset="-122"/>
              <a:cs typeface="+mn-cs"/>
            </a:endParaRPr>
          </a:p>
        </p:txBody>
      </p:sp>
      <p:graphicFrame>
        <p:nvGraphicFramePr>
          <p:cNvPr id="17" name="Chart">
            <a:extLst>
              <a:ext uri="{FF2B5EF4-FFF2-40B4-BE49-F238E27FC236}">
                <a16:creationId xmlns:a16="http://schemas.microsoft.com/office/drawing/2014/main" id="{CDE5D0B7-293B-4558-A56F-822623E273B5}"/>
              </a:ext>
            </a:extLst>
          </p:cNvPr>
          <p:cNvGraphicFramePr/>
          <p:nvPr>
            <p:extLst>
              <p:ext uri="{D42A27DB-BD31-4B8C-83A1-F6EECF244321}">
                <p14:modId xmlns:p14="http://schemas.microsoft.com/office/powerpoint/2010/main" val="327270053"/>
              </p:ext>
            </p:extLst>
          </p:nvPr>
        </p:nvGraphicFramePr>
        <p:xfrm>
          <a:off x="5886452" y="1476375"/>
          <a:ext cx="4914900" cy="4095750"/>
        </p:xfrm>
        <a:graphic>
          <a:graphicData uri="http://schemas.openxmlformats.org/drawingml/2006/chart">
            <c:chart xmlns:c="http://schemas.openxmlformats.org/drawingml/2006/chart" xmlns:r="http://schemas.openxmlformats.org/officeDocument/2006/relationships" r:id="rId4"/>
          </a:graphicData>
        </a:graphic>
      </p:graphicFrame>
      <p:sp>
        <p:nvSpPr>
          <p:cNvPr id="19" name="矩形 18">
            <a:extLst>
              <a:ext uri="{FF2B5EF4-FFF2-40B4-BE49-F238E27FC236}">
                <a16:creationId xmlns:a16="http://schemas.microsoft.com/office/drawing/2014/main" id="{F9A6CB2F-5CCD-410C-8989-1AE511AFC06A}"/>
              </a:ext>
            </a:extLst>
          </p:cNvPr>
          <p:cNvSpPr>
            <a:spLocks noGrp="1"/>
          </p:cNvSpPr>
          <p:nvPr/>
        </p:nvSpPr>
        <p:spPr>
          <a:xfrm>
            <a:off x="6524625" y="6076950"/>
            <a:ext cx="3458508" cy="590550"/>
          </a:xfrm>
          <a:prstGeom prst="rect">
            <a:avLst/>
          </a:prstGeom>
          <a:noFill/>
          <a:ln w="0">
            <a:noFill/>
          </a:ln>
        </p:spPr>
        <p:txBody>
          <a:bodyPr wrap="square" lIns="0" tIns="0" rIns="0" bIns="0">
            <a:noAutofit/>
          </a:bodyPr>
          <a:lstStyle/>
          <a:p>
            <a:pPr>
              <a:defRPr sz="2100" b="1">
                <a:solidFill>
                  <a:srgbClr val="172B3A"/>
                </a:solidFill>
                <a:latin typeface="Arial"/>
                <a:ea typeface="Arial"/>
                <a:cs typeface="Arial"/>
              </a:defRPr>
            </a:pPr>
            <a:r>
              <a:rPr sz="2100" b="1" dirty="0">
                <a:solidFill>
                  <a:srgbClr val="172B3A"/>
                </a:solidFill>
                <a:latin typeface="Arial"/>
                <a:ea typeface="Arial"/>
                <a:cs typeface="Arial"/>
              </a:rPr>
              <a:t>At the 110 V sweep point</a:t>
            </a:r>
          </a:p>
        </p:txBody>
      </p:sp>
      <p:sp>
        <p:nvSpPr>
          <p:cNvPr id="20" name="矩形 19">
            <a:extLst>
              <a:ext uri="{FF2B5EF4-FFF2-40B4-BE49-F238E27FC236}">
                <a16:creationId xmlns:a16="http://schemas.microsoft.com/office/drawing/2014/main" id="{FD0934D3-81E5-48A0-9C8D-DB0615C50ED7}"/>
              </a:ext>
            </a:extLst>
          </p:cNvPr>
          <p:cNvSpPr>
            <a:spLocks noGrp="1"/>
          </p:cNvSpPr>
          <p:nvPr/>
        </p:nvSpPr>
        <p:spPr>
          <a:xfrm>
            <a:off x="10011708" y="5934075"/>
            <a:ext cx="3048000" cy="2286000"/>
          </a:xfrm>
          <a:prstGeom prst="rect">
            <a:avLst/>
          </a:prstGeom>
          <a:noFill/>
          <a:ln w="0">
            <a:noFill/>
          </a:ln>
        </p:spPr>
        <p:txBody>
          <a:bodyPr wrap="square" lIns="0" tIns="0" rIns="0" bIns="0">
            <a:noAutofit/>
          </a:bodyPr>
          <a:lstStyle/>
          <a:p>
            <a:pPr>
              <a:defRPr sz="1950" b="0">
                <a:solidFill>
                  <a:srgbClr val="172B3A"/>
                </a:solidFill>
                <a:latin typeface="Arial"/>
                <a:ea typeface="Arial"/>
                <a:cs typeface="Arial"/>
              </a:defRPr>
            </a:pPr>
            <a:r>
              <a:rPr sz="1950" b="0" dirty="0">
                <a:solidFill>
                  <a:srgbClr val="172B3A"/>
                </a:solidFill>
                <a:latin typeface="Arial"/>
                <a:ea typeface="Arial"/>
                <a:cs typeface="Arial"/>
              </a:rPr>
              <a:t>I₁ = 6.22 A</a:t>
            </a:r>
          </a:p>
          <a:p>
            <a:pPr>
              <a:defRPr sz="1950" b="0">
                <a:solidFill>
                  <a:srgbClr val="172B3A"/>
                </a:solidFill>
                <a:latin typeface="Arial"/>
                <a:ea typeface="Arial"/>
                <a:cs typeface="Arial"/>
              </a:defRPr>
            </a:pPr>
            <a:r>
              <a:rPr sz="1950" b="0" dirty="0">
                <a:solidFill>
                  <a:srgbClr val="172B3A"/>
                </a:solidFill>
                <a:latin typeface="Arial"/>
                <a:ea typeface="Arial"/>
                <a:cs typeface="Arial"/>
              </a:rPr>
              <a:t>I₂ = 6.17 A</a:t>
            </a:r>
          </a:p>
          <a:p>
            <a:endParaRPr sz="1950" b="0" dirty="0">
              <a:solidFill>
                <a:srgbClr val="172B3A"/>
              </a:solidFill>
              <a:latin typeface="Arial"/>
              <a:ea typeface="Arial"/>
              <a:cs typeface="Arial"/>
            </a:endParaRPr>
          </a:p>
        </p:txBody>
      </p:sp>
    </p:spTree>
    <p:extLst>
      <p:ext uri="{BB962C8B-B14F-4D97-AF65-F5344CB8AC3E}">
        <p14:creationId xmlns:p14="http://schemas.microsoft.com/office/powerpoint/2010/main" val="17812253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D8FE753D-9FFC-4976-A79A-FC67E4548A22}"/>
              </a:ext>
            </a:extLst>
          </p:cNvPr>
          <p:cNvSpPr/>
          <p:nvPr/>
        </p:nvSpPr>
        <p:spPr>
          <a:xfrm>
            <a:off x="422786" y="0"/>
            <a:ext cx="11769213" cy="8367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marL="0" lvl="1"/>
            <a:r>
              <a:rPr lang="en-US" altLang="zh-CN" sz="2667" b="1" dirty="0">
                <a:solidFill>
                  <a:schemeClr val="tx2">
                    <a:lumMod val="60000"/>
                    <a:lumOff val="40000"/>
                  </a:schemeClr>
                </a:solidFill>
                <a:latin typeface="微软雅黑" panose="020B0503020204020204" pitchFamily="34" charset="-122"/>
                <a:ea typeface="微软雅黑" panose="020B0503020204020204" pitchFamily="34" charset="-122"/>
              </a:rPr>
              <a:t>Site of production line installation</a:t>
            </a:r>
            <a:endParaRPr lang="zh-CN" altLang="en-US" sz="2667" b="1" dirty="0">
              <a:solidFill>
                <a:schemeClr val="tx2">
                  <a:lumMod val="60000"/>
                  <a:lumOff val="40000"/>
                </a:schemeClr>
              </a:solidFill>
              <a:latin typeface="微软雅黑" panose="020B0503020204020204" pitchFamily="34" charset="-122"/>
              <a:ea typeface="微软雅黑" panose="020B0503020204020204" pitchFamily="34" charset="-122"/>
            </a:endParaRPr>
          </a:p>
        </p:txBody>
      </p:sp>
      <p:pic>
        <p:nvPicPr>
          <p:cNvPr id="18" name="图片 17">
            <a:extLst>
              <a:ext uri="{FF2B5EF4-FFF2-40B4-BE49-F238E27FC236}">
                <a16:creationId xmlns:a16="http://schemas.microsoft.com/office/drawing/2014/main" id="{87272981-E4B2-4FFC-826D-2DF6FE80723D}"/>
              </a:ext>
            </a:extLst>
          </p:cNvPr>
          <p:cNvPicPr>
            <a:picLocks noChangeAspect="1"/>
          </p:cNvPicPr>
          <p:nvPr/>
        </p:nvPicPr>
        <p:blipFill>
          <a:blip r:embed="rId2"/>
          <a:stretch>
            <a:fillRect/>
          </a:stretch>
        </p:blipFill>
        <p:spPr>
          <a:xfrm>
            <a:off x="8839586" y="3614941"/>
            <a:ext cx="2849178" cy="3097623"/>
          </a:xfrm>
          <a:prstGeom prst="rect">
            <a:avLst/>
          </a:prstGeom>
        </p:spPr>
      </p:pic>
      <p:pic>
        <p:nvPicPr>
          <p:cNvPr id="19" name="图形 12" descr="飞机 纯色填充">
            <a:extLst>
              <a:ext uri="{FF2B5EF4-FFF2-40B4-BE49-F238E27FC236}">
                <a16:creationId xmlns:a16="http://schemas.microsoft.com/office/drawing/2014/main" id="{FE172335-A16B-4B31-BBC5-65AF1424A12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1136312" y="5730296"/>
            <a:ext cx="466727" cy="466727"/>
          </a:xfrm>
          <a:prstGeom prst="rect">
            <a:avLst/>
          </a:prstGeom>
        </p:spPr>
      </p:pic>
      <p:sp>
        <p:nvSpPr>
          <p:cNvPr id="15" name="灯片编号占位符 4">
            <a:extLst>
              <a:ext uri="{FF2B5EF4-FFF2-40B4-BE49-F238E27FC236}">
                <a16:creationId xmlns:a16="http://schemas.microsoft.com/office/drawing/2014/main" id="{85931838-D23E-46AB-8CB6-9F78DAAF4C81}"/>
              </a:ext>
            </a:extLst>
          </p:cNvPr>
          <p:cNvSpPr>
            <a:spLocks noGrp="1"/>
          </p:cNvSpPr>
          <p:nvPr>
            <p:ph type="sldNum" sz="quarter" idx="12"/>
          </p:nvPr>
        </p:nvSpPr>
        <p:spPr>
          <a:xfrm>
            <a:off x="11535708" y="6347439"/>
            <a:ext cx="517766"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15E9139-A00B-4B2A-98A6-095DC08F1345}" type="slidenum">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zh-CN" altLang="en-US" sz="1200" b="0" i="0" u="none" strike="noStrike" kern="1200" cap="none" spc="0" normalizeH="0" baseline="0" noProof="0" dirty="0">
              <a:ln>
                <a:noFill/>
              </a:ln>
              <a:solidFill>
                <a:prstClr val="black">
                  <a:tint val="75000"/>
                </a:prstClr>
              </a:solidFill>
              <a:effectLst/>
              <a:uLnTx/>
              <a:uFillTx/>
              <a:latin typeface="Calibri"/>
              <a:ea typeface="宋体" panose="02010600030101010101" pitchFamily="2" charset="-122"/>
              <a:cs typeface="+mn-cs"/>
            </a:endParaRPr>
          </a:p>
        </p:txBody>
      </p:sp>
      <p:pic>
        <p:nvPicPr>
          <p:cNvPr id="6" name="图片 5">
            <a:extLst>
              <a:ext uri="{FF2B5EF4-FFF2-40B4-BE49-F238E27FC236}">
                <a16:creationId xmlns:a16="http://schemas.microsoft.com/office/drawing/2014/main" id="{031C34A6-DFAF-4DED-B9A7-717D288DC4F7}"/>
              </a:ext>
            </a:extLst>
          </p:cNvPr>
          <p:cNvPicPr>
            <a:picLocks noChangeAspect="1"/>
          </p:cNvPicPr>
          <p:nvPr/>
        </p:nvPicPr>
        <p:blipFill rotWithShape="1">
          <a:blip r:embed="rId5">
            <a:extLst>
              <a:ext uri="{28A0092B-C50C-407E-A947-70E740481C1C}">
                <a14:useLocalDpi xmlns:a14="http://schemas.microsoft.com/office/drawing/2010/main" val="0"/>
              </a:ext>
            </a:extLst>
          </a:blip>
          <a:srcRect b="11683"/>
          <a:stretch/>
        </p:blipFill>
        <p:spPr>
          <a:xfrm>
            <a:off x="5289529" y="3688659"/>
            <a:ext cx="2097553" cy="1389368"/>
          </a:xfrm>
          <a:prstGeom prst="rect">
            <a:avLst/>
          </a:prstGeom>
        </p:spPr>
      </p:pic>
      <p:pic>
        <p:nvPicPr>
          <p:cNvPr id="12" name="图片 11">
            <a:extLst>
              <a:ext uri="{FF2B5EF4-FFF2-40B4-BE49-F238E27FC236}">
                <a16:creationId xmlns:a16="http://schemas.microsoft.com/office/drawing/2014/main" id="{893C1736-DF7A-47CC-9546-981647B0C4D4}"/>
              </a:ext>
            </a:extLst>
          </p:cNvPr>
          <p:cNvPicPr>
            <a:picLocks noChangeAspect="1"/>
          </p:cNvPicPr>
          <p:nvPr/>
        </p:nvPicPr>
        <p:blipFill rotWithShape="1">
          <a:blip r:embed="rId6">
            <a:extLst>
              <a:ext uri="{28A0092B-C50C-407E-A947-70E740481C1C}">
                <a14:useLocalDpi xmlns:a14="http://schemas.microsoft.com/office/drawing/2010/main" val="0"/>
              </a:ext>
            </a:extLst>
          </a:blip>
          <a:srcRect b="11683"/>
          <a:stretch/>
        </p:blipFill>
        <p:spPr>
          <a:xfrm>
            <a:off x="7467362" y="3688659"/>
            <a:ext cx="1179873" cy="1389368"/>
          </a:xfrm>
          <a:prstGeom prst="rect">
            <a:avLst/>
          </a:prstGeom>
        </p:spPr>
      </p:pic>
      <p:pic>
        <p:nvPicPr>
          <p:cNvPr id="27" name="图片 26">
            <a:extLst>
              <a:ext uri="{FF2B5EF4-FFF2-40B4-BE49-F238E27FC236}">
                <a16:creationId xmlns:a16="http://schemas.microsoft.com/office/drawing/2014/main" id="{4680F363-300F-472B-8DB8-444EADC4BE25}"/>
              </a:ext>
            </a:extLst>
          </p:cNvPr>
          <p:cNvPicPr>
            <a:picLocks noChangeAspect="1"/>
          </p:cNvPicPr>
          <p:nvPr/>
        </p:nvPicPr>
        <p:blipFill rotWithShape="1">
          <a:blip r:embed="rId7">
            <a:extLst>
              <a:ext uri="{28A0092B-C50C-407E-A947-70E740481C1C}">
                <a14:useLocalDpi xmlns:a14="http://schemas.microsoft.com/office/drawing/2010/main" val="0"/>
              </a:ext>
            </a:extLst>
          </a:blip>
          <a:srcRect b="11683"/>
          <a:stretch/>
        </p:blipFill>
        <p:spPr>
          <a:xfrm>
            <a:off x="5289529" y="5163094"/>
            <a:ext cx="1179873" cy="1389368"/>
          </a:xfrm>
          <a:prstGeom prst="rect">
            <a:avLst/>
          </a:prstGeom>
        </p:spPr>
      </p:pic>
      <p:pic>
        <p:nvPicPr>
          <p:cNvPr id="29" name="图片 28">
            <a:extLst>
              <a:ext uri="{FF2B5EF4-FFF2-40B4-BE49-F238E27FC236}">
                <a16:creationId xmlns:a16="http://schemas.microsoft.com/office/drawing/2014/main" id="{B65EEB87-B0C5-4599-A3E3-ED6F6E338177}"/>
              </a:ext>
            </a:extLst>
          </p:cNvPr>
          <p:cNvPicPr>
            <a:picLocks noChangeAspect="1"/>
          </p:cNvPicPr>
          <p:nvPr/>
        </p:nvPicPr>
        <p:blipFill rotWithShape="1">
          <a:blip r:embed="rId8">
            <a:extLst>
              <a:ext uri="{28A0092B-C50C-407E-A947-70E740481C1C}">
                <a14:useLocalDpi xmlns:a14="http://schemas.microsoft.com/office/drawing/2010/main" val="0"/>
              </a:ext>
            </a:extLst>
          </a:blip>
          <a:srcRect b="11683"/>
          <a:stretch/>
        </p:blipFill>
        <p:spPr>
          <a:xfrm>
            <a:off x="6549682" y="5163094"/>
            <a:ext cx="2097553" cy="1389368"/>
          </a:xfrm>
          <a:prstGeom prst="rect">
            <a:avLst/>
          </a:prstGeom>
        </p:spPr>
      </p:pic>
      <p:sp>
        <p:nvSpPr>
          <p:cNvPr id="30" name="文本框 29">
            <a:extLst>
              <a:ext uri="{FF2B5EF4-FFF2-40B4-BE49-F238E27FC236}">
                <a16:creationId xmlns:a16="http://schemas.microsoft.com/office/drawing/2014/main" id="{FD072525-BE1E-4489-B8AD-4AB1388792B3}"/>
              </a:ext>
            </a:extLst>
          </p:cNvPr>
          <p:cNvSpPr txBox="1"/>
          <p:nvPr/>
        </p:nvSpPr>
        <p:spPr>
          <a:xfrm>
            <a:off x="5289529" y="3688659"/>
            <a:ext cx="1067802" cy="307777"/>
          </a:xfrm>
          <a:prstGeom prst="rect">
            <a:avLst/>
          </a:prstGeom>
          <a:ln w="3175"/>
        </p:spPr>
        <p:style>
          <a:lnRef idx="2">
            <a:schemeClr val="dk1"/>
          </a:lnRef>
          <a:fillRef idx="1">
            <a:schemeClr val="lt1"/>
          </a:fillRef>
          <a:effectRef idx="0">
            <a:schemeClr val="dk1"/>
          </a:effectRef>
          <a:fontRef idx="minor">
            <a:schemeClr val="dk1"/>
          </a:fontRef>
        </p:style>
        <p:txBody>
          <a:bodyPr wrap="square" rtlCol="0">
            <a:spAutoFit/>
          </a:bodyPr>
          <a:lstStyle/>
          <a:p>
            <a:r>
              <a:rPr lang="en-US" altLang="zh-CN" sz="1400" dirty="0"/>
              <a:t>July 2026</a:t>
            </a:r>
            <a:endParaRPr lang="zh-CN" altLang="en-US" sz="1400" dirty="0"/>
          </a:p>
        </p:txBody>
      </p:sp>
      <p:sp>
        <p:nvSpPr>
          <p:cNvPr id="31" name="文本框 30">
            <a:extLst>
              <a:ext uri="{FF2B5EF4-FFF2-40B4-BE49-F238E27FC236}">
                <a16:creationId xmlns:a16="http://schemas.microsoft.com/office/drawing/2014/main" id="{298626E3-077F-45D1-AE07-C017BC301100}"/>
              </a:ext>
            </a:extLst>
          </p:cNvPr>
          <p:cNvSpPr txBox="1"/>
          <p:nvPr/>
        </p:nvSpPr>
        <p:spPr>
          <a:xfrm>
            <a:off x="5289529" y="5163638"/>
            <a:ext cx="1067802" cy="307777"/>
          </a:xfrm>
          <a:prstGeom prst="rect">
            <a:avLst/>
          </a:prstGeom>
          <a:ln w="3175"/>
        </p:spPr>
        <p:style>
          <a:lnRef idx="2">
            <a:schemeClr val="dk1"/>
          </a:lnRef>
          <a:fillRef idx="1">
            <a:schemeClr val="lt1"/>
          </a:fillRef>
          <a:effectRef idx="0">
            <a:schemeClr val="dk1"/>
          </a:effectRef>
          <a:fontRef idx="minor">
            <a:schemeClr val="dk1"/>
          </a:fontRef>
        </p:style>
        <p:txBody>
          <a:bodyPr wrap="square" rtlCol="0">
            <a:spAutoFit/>
          </a:bodyPr>
          <a:lstStyle/>
          <a:p>
            <a:r>
              <a:rPr lang="en-US" altLang="zh-CN" sz="1400" dirty="0"/>
              <a:t>Sept 2026</a:t>
            </a:r>
            <a:endParaRPr lang="zh-CN" altLang="en-US" sz="1400" dirty="0"/>
          </a:p>
        </p:txBody>
      </p:sp>
      <p:pic>
        <p:nvPicPr>
          <p:cNvPr id="33" name="图片 32">
            <a:extLst>
              <a:ext uri="{FF2B5EF4-FFF2-40B4-BE49-F238E27FC236}">
                <a16:creationId xmlns:a16="http://schemas.microsoft.com/office/drawing/2014/main" id="{FB131F25-A51E-47FB-A3CE-E4B72732FD52}"/>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52876" y="3974271"/>
            <a:ext cx="4940477" cy="2377646"/>
          </a:xfrm>
          <a:prstGeom prst="rect">
            <a:avLst/>
          </a:prstGeom>
        </p:spPr>
      </p:pic>
      <p:sp>
        <p:nvSpPr>
          <p:cNvPr id="35" name="文本框 34">
            <a:extLst>
              <a:ext uri="{FF2B5EF4-FFF2-40B4-BE49-F238E27FC236}">
                <a16:creationId xmlns:a16="http://schemas.microsoft.com/office/drawing/2014/main" id="{FEF58D81-BBB3-4096-BF6C-2A00C0E0DC76}"/>
              </a:ext>
            </a:extLst>
          </p:cNvPr>
          <p:cNvSpPr txBox="1"/>
          <p:nvPr/>
        </p:nvSpPr>
        <p:spPr>
          <a:xfrm>
            <a:off x="252876" y="1239341"/>
            <a:ext cx="11939124" cy="1709507"/>
          </a:xfrm>
          <a:prstGeom prst="rect">
            <a:avLst/>
          </a:prstGeom>
          <a:noFill/>
        </p:spPr>
        <p:txBody>
          <a:bodyPr wrap="square">
            <a:spAutoFit/>
          </a:bodyPr>
          <a:lstStyle/>
          <a:p>
            <a:pPr marL="285750" indent="-285750">
              <a:lnSpc>
                <a:spcPct val="150000"/>
              </a:lnSpc>
              <a:buFont typeface="Wingdings" panose="05000000000000000000" pitchFamily="2" charset="2"/>
              <a:buChar char="u"/>
            </a:pPr>
            <a:r>
              <a:rPr lang="en-US" altLang="zh-CN" b="0" i="0" dirty="0">
                <a:solidFill>
                  <a:srgbClr val="191919"/>
                </a:solidFill>
                <a:effectLst/>
                <a:latin typeface="MicrosoftYaHei"/>
              </a:rPr>
              <a:t>It will be installed in Guan, Hebei Province, which is 75 km from IHEP, in a few months</a:t>
            </a:r>
            <a:r>
              <a:rPr lang="zh-CN" altLang="en-US" dirty="0">
                <a:solidFill>
                  <a:srgbClr val="191919"/>
                </a:solidFill>
                <a:latin typeface="MicrosoftYaHei"/>
              </a:rPr>
              <a:t>；</a:t>
            </a:r>
            <a:endParaRPr lang="en-US" altLang="zh-CN" b="0" i="0" dirty="0">
              <a:solidFill>
                <a:srgbClr val="191919"/>
              </a:solidFill>
              <a:effectLst/>
              <a:latin typeface="MicrosoftYaHei"/>
            </a:endParaRPr>
          </a:p>
          <a:p>
            <a:pPr marL="285750" indent="-285750">
              <a:lnSpc>
                <a:spcPct val="150000"/>
              </a:lnSpc>
              <a:buFont typeface="Wingdings" panose="05000000000000000000" pitchFamily="2" charset="2"/>
              <a:buChar char="u"/>
            </a:pPr>
            <a:r>
              <a:rPr lang="en-US" altLang="zh-CN" b="0" i="0" dirty="0">
                <a:solidFill>
                  <a:srgbClr val="1F1F1F"/>
                </a:solidFill>
                <a:effectLst/>
                <a:latin typeface="Segoe UI" panose="020B0502040204020203" pitchFamily="34" charset="0"/>
              </a:rPr>
              <a:t>Equipment moving guide rails, sand boxes and other equipment require site foundation construction that has been completed</a:t>
            </a:r>
            <a:r>
              <a:rPr lang="zh-CN" altLang="en-US" b="0" i="0" dirty="0">
                <a:solidFill>
                  <a:srgbClr val="1F1F1F"/>
                </a:solidFill>
                <a:effectLst/>
                <a:latin typeface="Segoe UI" panose="020B0502040204020203" pitchFamily="34" charset="0"/>
              </a:rPr>
              <a:t>；</a:t>
            </a:r>
            <a:endParaRPr lang="en-US" altLang="zh-CN" b="0" i="0" dirty="0">
              <a:solidFill>
                <a:srgbClr val="1F1F1F"/>
              </a:solidFill>
              <a:effectLst/>
              <a:latin typeface="Segoe UI" panose="020B0502040204020203" pitchFamily="34" charset="0"/>
            </a:endParaRPr>
          </a:p>
          <a:p>
            <a:pPr marL="285750" indent="-285750">
              <a:lnSpc>
                <a:spcPct val="150000"/>
              </a:lnSpc>
              <a:buFont typeface="Wingdings" panose="05000000000000000000" pitchFamily="2" charset="2"/>
              <a:buChar char="u"/>
            </a:pPr>
            <a:r>
              <a:rPr lang="en-US" altLang="zh-CN" dirty="0">
                <a:solidFill>
                  <a:srgbClr val="1F1F1F"/>
                </a:solidFill>
                <a:latin typeface="Segoe UI" panose="020B0502040204020203" pitchFamily="34" charset="0"/>
              </a:rPr>
              <a:t>Vacuum chamber NEG coating, thermal spraying and some testing will be finished in this lab.</a:t>
            </a:r>
            <a:endParaRPr lang="zh-CN" altLang="en-US" dirty="0"/>
          </a:p>
        </p:txBody>
      </p:sp>
      <p:sp>
        <p:nvSpPr>
          <p:cNvPr id="36" name="文本框 35">
            <a:extLst>
              <a:ext uri="{FF2B5EF4-FFF2-40B4-BE49-F238E27FC236}">
                <a16:creationId xmlns:a16="http://schemas.microsoft.com/office/drawing/2014/main" id="{73E10B9D-81E3-4A8F-A2B8-FA34B5FE032E}"/>
              </a:ext>
            </a:extLst>
          </p:cNvPr>
          <p:cNvSpPr txBox="1"/>
          <p:nvPr/>
        </p:nvSpPr>
        <p:spPr>
          <a:xfrm>
            <a:off x="674424" y="5266972"/>
            <a:ext cx="944826" cy="667103"/>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endParaRPr lang="zh-CN" altLang="en-US" dirty="0"/>
          </a:p>
        </p:txBody>
      </p:sp>
      <p:sp>
        <p:nvSpPr>
          <p:cNvPr id="37" name="矩形 36">
            <a:extLst>
              <a:ext uri="{FF2B5EF4-FFF2-40B4-BE49-F238E27FC236}">
                <a16:creationId xmlns:a16="http://schemas.microsoft.com/office/drawing/2014/main" id="{4BDBF1A8-D476-4EDA-A43F-B56801CEFF9D}"/>
              </a:ext>
            </a:extLst>
          </p:cNvPr>
          <p:cNvSpPr/>
          <p:nvPr/>
        </p:nvSpPr>
        <p:spPr>
          <a:xfrm>
            <a:off x="252876" y="3800475"/>
            <a:ext cx="4950928" cy="2133600"/>
          </a:xfrm>
          <a:prstGeom prst="rect">
            <a:avLst/>
          </a:prstGeom>
          <a:noFill/>
          <a:ln w="76200">
            <a:prstDash val="lgDash"/>
            <a:extLst>
              <a:ext uri="{C807C97D-BFC1-408E-A445-0C87EB9F89A2}">
                <ask:lineSketchStyleProps xmlns:ask="http://schemas.microsoft.com/office/drawing/2018/sketchyshapes" sd="1219033472">
                  <a:custGeom>
                    <a:avLst/>
                    <a:gdLst>
                      <a:gd name="connsiteX0" fmla="*/ 0 w 4950928"/>
                      <a:gd name="connsiteY0" fmla="*/ 0 h 2133600"/>
                      <a:gd name="connsiteX1" fmla="*/ 500594 w 4950928"/>
                      <a:gd name="connsiteY1" fmla="*/ 0 h 2133600"/>
                      <a:gd name="connsiteX2" fmla="*/ 902169 w 4950928"/>
                      <a:gd name="connsiteY2" fmla="*/ 0 h 2133600"/>
                      <a:gd name="connsiteX3" fmla="*/ 1551291 w 4950928"/>
                      <a:gd name="connsiteY3" fmla="*/ 0 h 2133600"/>
                      <a:gd name="connsiteX4" fmla="*/ 2051885 w 4950928"/>
                      <a:gd name="connsiteY4" fmla="*/ 0 h 2133600"/>
                      <a:gd name="connsiteX5" fmla="*/ 2552478 w 4950928"/>
                      <a:gd name="connsiteY5" fmla="*/ 0 h 2133600"/>
                      <a:gd name="connsiteX6" fmla="*/ 3201600 w 4950928"/>
                      <a:gd name="connsiteY6" fmla="*/ 0 h 2133600"/>
                      <a:gd name="connsiteX7" fmla="*/ 3652685 w 4950928"/>
                      <a:gd name="connsiteY7" fmla="*/ 0 h 2133600"/>
                      <a:gd name="connsiteX8" fmla="*/ 4301806 w 4950928"/>
                      <a:gd name="connsiteY8" fmla="*/ 0 h 2133600"/>
                      <a:gd name="connsiteX9" fmla="*/ 4950928 w 4950928"/>
                      <a:gd name="connsiteY9" fmla="*/ 0 h 2133600"/>
                      <a:gd name="connsiteX10" fmla="*/ 4950928 w 4950928"/>
                      <a:gd name="connsiteY10" fmla="*/ 533400 h 2133600"/>
                      <a:gd name="connsiteX11" fmla="*/ 4950928 w 4950928"/>
                      <a:gd name="connsiteY11" fmla="*/ 1066800 h 2133600"/>
                      <a:gd name="connsiteX12" fmla="*/ 4950928 w 4950928"/>
                      <a:gd name="connsiteY12" fmla="*/ 1621536 h 2133600"/>
                      <a:gd name="connsiteX13" fmla="*/ 4950928 w 4950928"/>
                      <a:gd name="connsiteY13" fmla="*/ 2133600 h 2133600"/>
                      <a:gd name="connsiteX14" fmla="*/ 4400825 w 4950928"/>
                      <a:gd name="connsiteY14" fmla="*/ 2133600 h 2133600"/>
                      <a:gd name="connsiteX15" fmla="*/ 3949740 w 4950928"/>
                      <a:gd name="connsiteY15" fmla="*/ 2133600 h 2133600"/>
                      <a:gd name="connsiteX16" fmla="*/ 3399637 w 4950928"/>
                      <a:gd name="connsiteY16" fmla="*/ 2133600 h 2133600"/>
                      <a:gd name="connsiteX17" fmla="*/ 2750516 w 4950928"/>
                      <a:gd name="connsiteY17" fmla="*/ 2133600 h 2133600"/>
                      <a:gd name="connsiteX18" fmla="*/ 2200412 w 4950928"/>
                      <a:gd name="connsiteY18" fmla="*/ 2133600 h 2133600"/>
                      <a:gd name="connsiteX19" fmla="*/ 1798837 w 4950928"/>
                      <a:gd name="connsiteY19" fmla="*/ 2133600 h 2133600"/>
                      <a:gd name="connsiteX20" fmla="*/ 1347753 w 4950928"/>
                      <a:gd name="connsiteY20" fmla="*/ 2133600 h 2133600"/>
                      <a:gd name="connsiteX21" fmla="*/ 698631 w 4950928"/>
                      <a:gd name="connsiteY21" fmla="*/ 2133600 h 2133600"/>
                      <a:gd name="connsiteX22" fmla="*/ 0 w 4950928"/>
                      <a:gd name="connsiteY22" fmla="*/ 2133600 h 2133600"/>
                      <a:gd name="connsiteX23" fmla="*/ 0 w 4950928"/>
                      <a:gd name="connsiteY23" fmla="*/ 1642872 h 2133600"/>
                      <a:gd name="connsiteX24" fmla="*/ 0 w 4950928"/>
                      <a:gd name="connsiteY24" fmla="*/ 1130808 h 2133600"/>
                      <a:gd name="connsiteX25" fmla="*/ 0 w 4950928"/>
                      <a:gd name="connsiteY25" fmla="*/ 661416 h 2133600"/>
                      <a:gd name="connsiteX26" fmla="*/ 0 w 4950928"/>
                      <a:gd name="connsiteY26" fmla="*/ 0 h 2133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950928" h="2133600" extrusionOk="0">
                        <a:moveTo>
                          <a:pt x="0" y="0"/>
                        </a:moveTo>
                        <a:cubicBezTo>
                          <a:pt x="159970" y="-25655"/>
                          <a:pt x="265250" y="9031"/>
                          <a:pt x="500594" y="0"/>
                        </a:cubicBezTo>
                        <a:cubicBezTo>
                          <a:pt x="735938" y="-9031"/>
                          <a:pt x="704503" y="27404"/>
                          <a:pt x="902169" y="0"/>
                        </a:cubicBezTo>
                        <a:cubicBezTo>
                          <a:pt x="1099835" y="-27404"/>
                          <a:pt x="1304594" y="431"/>
                          <a:pt x="1551291" y="0"/>
                        </a:cubicBezTo>
                        <a:cubicBezTo>
                          <a:pt x="1797988" y="-431"/>
                          <a:pt x="1921616" y="57196"/>
                          <a:pt x="2051885" y="0"/>
                        </a:cubicBezTo>
                        <a:cubicBezTo>
                          <a:pt x="2182154" y="-57196"/>
                          <a:pt x="2313003" y="57627"/>
                          <a:pt x="2552478" y="0"/>
                        </a:cubicBezTo>
                        <a:cubicBezTo>
                          <a:pt x="2791953" y="-57627"/>
                          <a:pt x="2983189" y="40936"/>
                          <a:pt x="3201600" y="0"/>
                        </a:cubicBezTo>
                        <a:cubicBezTo>
                          <a:pt x="3420011" y="-40936"/>
                          <a:pt x="3530414" y="11682"/>
                          <a:pt x="3652685" y="0"/>
                        </a:cubicBezTo>
                        <a:cubicBezTo>
                          <a:pt x="3774956" y="-11682"/>
                          <a:pt x="4146150" y="44650"/>
                          <a:pt x="4301806" y="0"/>
                        </a:cubicBezTo>
                        <a:cubicBezTo>
                          <a:pt x="4457462" y="-44650"/>
                          <a:pt x="4719424" y="49763"/>
                          <a:pt x="4950928" y="0"/>
                        </a:cubicBezTo>
                        <a:cubicBezTo>
                          <a:pt x="4954011" y="206036"/>
                          <a:pt x="4904125" y="303572"/>
                          <a:pt x="4950928" y="533400"/>
                        </a:cubicBezTo>
                        <a:cubicBezTo>
                          <a:pt x="4997731" y="763228"/>
                          <a:pt x="4906069" y="809606"/>
                          <a:pt x="4950928" y="1066800"/>
                        </a:cubicBezTo>
                        <a:cubicBezTo>
                          <a:pt x="4995787" y="1323994"/>
                          <a:pt x="4894958" y="1390328"/>
                          <a:pt x="4950928" y="1621536"/>
                        </a:cubicBezTo>
                        <a:cubicBezTo>
                          <a:pt x="5006898" y="1852744"/>
                          <a:pt x="4933354" y="1887175"/>
                          <a:pt x="4950928" y="2133600"/>
                        </a:cubicBezTo>
                        <a:cubicBezTo>
                          <a:pt x="4823661" y="2198021"/>
                          <a:pt x="4652284" y="2070025"/>
                          <a:pt x="4400825" y="2133600"/>
                        </a:cubicBezTo>
                        <a:cubicBezTo>
                          <a:pt x="4149366" y="2197175"/>
                          <a:pt x="4141367" y="2115686"/>
                          <a:pt x="3949740" y="2133600"/>
                        </a:cubicBezTo>
                        <a:cubicBezTo>
                          <a:pt x="3758113" y="2151514"/>
                          <a:pt x="3640683" y="2072086"/>
                          <a:pt x="3399637" y="2133600"/>
                        </a:cubicBezTo>
                        <a:cubicBezTo>
                          <a:pt x="3158591" y="2195114"/>
                          <a:pt x="2884550" y="2100831"/>
                          <a:pt x="2750516" y="2133600"/>
                        </a:cubicBezTo>
                        <a:cubicBezTo>
                          <a:pt x="2616482" y="2166369"/>
                          <a:pt x="2325854" y="2132424"/>
                          <a:pt x="2200412" y="2133600"/>
                        </a:cubicBezTo>
                        <a:cubicBezTo>
                          <a:pt x="2074970" y="2134776"/>
                          <a:pt x="1957063" y="2122130"/>
                          <a:pt x="1798837" y="2133600"/>
                        </a:cubicBezTo>
                        <a:cubicBezTo>
                          <a:pt x="1640611" y="2145070"/>
                          <a:pt x="1544318" y="2115522"/>
                          <a:pt x="1347753" y="2133600"/>
                        </a:cubicBezTo>
                        <a:cubicBezTo>
                          <a:pt x="1151188" y="2151678"/>
                          <a:pt x="895087" y="2105002"/>
                          <a:pt x="698631" y="2133600"/>
                        </a:cubicBezTo>
                        <a:cubicBezTo>
                          <a:pt x="502175" y="2162198"/>
                          <a:pt x="140350" y="2122968"/>
                          <a:pt x="0" y="2133600"/>
                        </a:cubicBezTo>
                        <a:cubicBezTo>
                          <a:pt x="-52961" y="1903478"/>
                          <a:pt x="35194" y="1870650"/>
                          <a:pt x="0" y="1642872"/>
                        </a:cubicBezTo>
                        <a:cubicBezTo>
                          <a:pt x="-35194" y="1415094"/>
                          <a:pt x="8267" y="1258962"/>
                          <a:pt x="0" y="1130808"/>
                        </a:cubicBezTo>
                        <a:cubicBezTo>
                          <a:pt x="-8267" y="1002654"/>
                          <a:pt x="50246" y="806968"/>
                          <a:pt x="0" y="661416"/>
                        </a:cubicBezTo>
                        <a:cubicBezTo>
                          <a:pt x="-50246" y="515864"/>
                          <a:pt x="64354" y="311161"/>
                          <a:pt x="0" y="0"/>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文本框 37">
            <a:extLst>
              <a:ext uri="{FF2B5EF4-FFF2-40B4-BE49-F238E27FC236}">
                <a16:creationId xmlns:a16="http://schemas.microsoft.com/office/drawing/2014/main" id="{238AF664-FC7D-4BCF-99E4-3DAD43930702}"/>
              </a:ext>
            </a:extLst>
          </p:cNvPr>
          <p:cNvSpPr txBox="1"/>
          <p:nvPr/>
        </p:nvSpPr>
        <p:spPr>
          <a:xfrm>
            <a:off x="503236" y="5266972"/>
            <a:ext cx="1085850" cy="369332"/>
          </a:xfrm>
          <a:prstGeom prst="rect">
            <a:avLst/>
          </a:prstGeom>
          <a:noFill/>
        </p:spPr>
        <p:txBody>
          <a:bodyPr wrap="square" rtlCol="0">
            <a:spAutoFit/>
          </a:bodyPr>
          <a:lstStyle/>
          <a:p>
            <a:r>
              <a:rPr lang="en-US" altLang="zh-CN" dirty="0"/>
              <a:t>Indoor</a:t>
            </a:r>
            <a:endParaRPr lang="zh-CN" altLang="en-US" dirty="0"/>
          </a:p>
        </p:txBody>
      </p:sp>
      <p:cxnSp>
        <p:nvCxnSpPr>
          <p:cNvPr id="40" name="直接箭头连接符 39">
            <a:extLst>
              <a:ext uri="{FF2B5EF4-FFF2-40B4-BE49-F238E27FC236}">
                <a16:creationId xmlns:a16="http://schemas.microsoft.com/office/drawing/2014/main" id="{1D28BDA3-2D9B-4964-BE0E-1E867F6828D8}"/>
              </a:ext>
            </a:extLst>
          </p:cNvPr>
          <p:cNvCxnSpPr/>
          <p:nvPr/>
        </p:nvCxnSpPr>
        <p:spPr>
          <a:xfrm>
            <a:off x="243779" y="5730296"/>
            <a:ext cx="4940477" cy="22165"/>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41" name="文本框 40">
            <a:extLst>
              <a:ext uri="{FF2B5EF4-FFF2-40B4-BE49-F238E27FC236}">
                <a16:creationId xmlns:a16="http://schemas.microsoft.com/office/drawing/2014/main" id="{31C7C12D-DD08-4B33-B1E4-49F835BB7E10}"/>
              </a:ext>
            </a:extLst>
          </p:cNvPr>
          <p:cNvSpPr txBox="1"/>
          <p:nvPr/>
        </p:nvSpPr>
        <p:spPr>
          <a:xfrm>
            <a:off x="2106614" y="5451638"/>
            <a:ext cx="965140" cy="369332"/>
          </a:xfrm>
          <a:prstGeom prst="rect">
            <a:avLst/>
          </a:prstGeom>
          <a:noFill/>
        </p:spPr>
        <p:txBody>
          <a:bodyPr wrap="square" rtlCol="0">
            <a:spAutoFit/>
          </a:bodyPr>
          <a:lstStyle/>
          <a:p>
            <a:r>
              <a:rPr lang="en-US" altLang="zh-CN" dirty="0"/>
              <a:t>65m</a:t>
            </a:r>
            <a:endParaRPr lang="zh-CN" altLang="en-US" dirty="0"/>
          </a:p>
        </p:txBody>
      </p:sp>
      <p:cxnSp>
        <p:nvCxnSpPr>
          <p:cNvPr id="43" name="直接箭头连接符 42">
            <a:extLst>
              <a:ext uri="{FF2B5EF4-FFF2-40B4-BE49-F238E27FC236}">
                <a16:creationId xmlns:a16="http://schemas.microsoft.com/office/drawing/2014/main" id="{24F51A3C-70EC-4AAE-813E-D6F307AD6011}"/>
              </a:ext>
            </a:extLst>
          </p:cNvPr>
          <p:cNvCxnSpPr/>
          <p:nvPr/>
        </p:nvCxnSpPr>
        <p:spPr>
          <a:xfrm>
            <a:off x="4933950" y="3842547"/>
            <a:ext cx="0" cy="2015231"/>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44" name="文本框 43">
            <a:extLst>
              <a:ext uri="{FF2B5EF4-FFF2-40B4-BE49-F238E27FC236}">
                <a16:creationId xmlns:a16="http://schemas.microsoft.com/office/drawing/2014/main" id="{1FF2FBAE-9327-4158-A30C-4C05A3F28058}"/>
              </a:ext>
            </a:extLst>
          </p:cNvPr>
          <p:cNvSpPr txBox="1"/>
          <p:nvPr/>
        </p:nvSpPr>
        <p:spPr>
          <a:xfrm rot="16200000">
            <a:off x="4491111" y="4682608"/>
            <a:ext cx="665823" cy="369332"/>
          </a:xfrm>
          <a:prstGeom prst="rect">
            <a:avLst/>
          </a:prstGeom>
          <a:noFill/>
        </p:spPr>
        <p:txBody>
          <a:bodyPr wrap="square" rtlCol="0">
            <a:spAutoFit/>
          </a:bodyPr>
          <a:lstStyle/>
          <a:p>
            <a:r>
              <a:rPr lang="en-US" altLang="zh-CN" dirty="0"/>
              <a:t>25m</a:t>
            </a:r>
            <a:endParaRPr lang="zh-CN" altLang="en-US" dirty="0"/>
          </a:p>
        </p:txBody>
      </p:sp>
      <p:pic>
        <p:nvPicPr>
          <p:cNvPr id="21" name="Picture 2" descr="C:\Users\Administrator\Desktop\11112.png">
            <a:extLst>
              <a:ext uri="{FF2B5EF4-FFF2-40B4-BE49-F238E27FC236}">
                <a16:creationId xmlns:a16="http://schemas.microsoft.com/office/drawing/2014/main" id="{3A6F867C-C898-4475-9F86-5AD9E7905CC1}"/>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0845209" y="145436"/>
            <a:ext cx="949382" cy="5595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963560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内容占位符 5">
            <a:extLst>
              <a:ext uri="{FF2B5EF4-FFF2-40B4-BE49-F238E27FC236}">
                <a16:creationId xmlns:a16="http://schemas.microsoft.com/office/drawing/2014/main" id="{75284D06-9AD9-4268-8E70-51DD9D5E5AA0}"/>
              </a:ext>
            </a:extLst>
          </p:cNvPr>
          <p:cNvSpPr>
            <a:spLocks noGrp="1"/>
          </p:cNvSpPr>
          <p:nvPr>
            <p:ph idx="1"/>
          </p:nvPr>
        </p:nvSpPr>
        <p:spPr/>
        <p:txBody>
          <a:bodyPr/>
          <a:lstStyle/>
          <a:p>
            <a:r>
              <a:rPr lang="en-US" altLang="zh-CN" sz="2000" dirty="0"/>
              <a:t>NEG coating system</a:t>
            </a:r>
          </a:p>
          <a:p>
            <a:pPr>
              <a:buFont typeface="Wingdings" panose="05000000000000000000" pitchFamily="2" charset="2"/>
              <a:buChar char="Ø"/>
            </a:pPr>
            <a:r>
              <a:rPr lang="en-US" altLang="zh-CN" sz="1800" dirty="0"/>
              <a:t>     Aug  ~ Sem. 2026: </a:t>
            </a:r>
            <a:r>
              <a:rPr lang="en-US" altLang="zh-CN" sz="1800" b="0" i="0" dirty="0">
                <a:solidFill>
                  <a:srgbClr val="191919"/>
                </a:solidFill>
                <a:effectLst/>
                <a:latin typeface="MicrosoftYaHei"/>
              </a:rPr>
              <a:t>Foundation construction, rail laying, cable laying </a:t>
            </a:r>
            <a:r>
              <a:rPr lang="zh-CN" altLang="en-US" sz="1800" b="0" i="0" dirty="0">
                <a:solidFill>
                  <a:srgbClr val="191919"/>
                </a:solidFill>
                <a:effectLst/>
                <a:latin typeface="MicrosoftYaHei"/>
              </a:rPr>
              <a:t>（</a:t>
            </a:r>
            <a:r>
              <a:rPr lang="en-US" altLang="zh-CN" sz="1800" b="0" i="0" dirty="0">
                <a:solidFill>
                  <a:srgbClr val="191919"/>
                </a:solidFill>
                <a:effectLst/>
                <a:latin typeface="MicrosoftYaHei"/>
              </a:rPr>
              <a:t>Finished</a:t>
            </a:r>
            <a:r>
              <a:rPr lang="zh-CN" altLang="en-US" sz="1800" b="0" i="0" dirty="0">
                <a:solidFill>
                  <a:srgbClr val="191919"/>
                </a:solidFill>
                <a:effectLst/>
                <a:latin typeface="MicrosoftYaHei"/>
              </a:rPr>
              <a:t>）</a:t>
            </a:r>
            <a:endParaRPr lang="en-US" altLang="zh-CN" sz="1800" dirty="0"/>
          </a:p>
          <a:p>
            <a:pPr>
              <a:buFont typeface="Wingdings" panose="05000000000000000000" pitchFamily="2" charset="2"/>
              <a:buChar char="Ø"/>
            </a:pPr>
            <a:r>
              <a:rPr lang="en-US" altLang="zh-CN" sz="1800" dirty="0"/>
              <a:t>     </a:t>
            </a:r>
            <a:r>
              <a:rPr lang="en-US" altLang="zh-CN" sz="1800" dirty="0" err="1"/>
              <a:t>Otc</a:t>
            </a:r>
            <a:r>
              <a:rPr lang="en-US" altLang="zh-CN" sz="1800" dirty="0"/>
              <a:t> ~    Nov. 2026:</a:t>
            </a:r>
            <a:r>
              <a:rPr lang="zh-CN" altLang="en-US" sz="1800" dirty="0"/>
              <a:t> </a:t>
            </a:r>
            <a:r>
              <a:rPr lang="en-US" altLang="zh-CN" sz="1800" dirty="0"/>
              <a:t>Flange assembly and sealing are performed automatically by robots.</a:t>
            </a:r>
          </a:p>
          <a:p>
            <a:pPr>
              <a:buFont typeface="Wingdings" panose="05000000000000000000" pitchFamily="2" charset="2"/>
              <a:buChar char="Ø"/>
            </a:pPr>
            <a:r>
              <a:rPr lang="en-US" altLang="zh-CN" sz="1800" dirty="0"/>
              <a:t>Dec. 2026 ~ Jan.2027:</a:t>
            </a:r>
            <a:r>
              <a:rPr lang="zh-CN" altLang="en-US" sz="1800" dirty="0"/>
              <a:t> </a:t>
            </a:r>
            <a:r>
              <a:rPr lang="en-US" altLang="zh-CN" sz="1800" dirty="0"/>
              <a:t>The production line will be relocated from the development factory to the </a:t>
            </a:r>
            <a:r>
              <a:rPr lang="en-US" altLang="zh-CN" sz="1800" dirty="0" err="1"/>
              <a:t>Gu'an</a:t>
            </a:r>
            <a:r>
              <a:rPr lang="en-US" altLang="zh-CN" sz="1800" dirty="0"/>
              <a:t> site. </a:t>
            </a:r>
          </a:p>
          <a:p>
            <a:pPr>
              <a:buFont typeface="Wingdings" panose="05000000000000000000" pitchFamily="2" charset="2"/>
              <a:buChar char="Ø"/>
            </a:pPr>
            <a:r>
              <a:rPr lang="en-US" altLang="zh-CN" sz="1800" dirty="0"/>
              <a:t>                    Feb. 2027:</a:t>
            </a:r>
            <a:r>
              <a:rPr lang="zh-CN" altLang="en-US" sz="1800" dirty="0"/>
              <a:t> </a:t>
            </a:r>
            <a:r>
              <a:rPr lang="en-US" altLang="zh-CN" sz="1800" dirty="0"/>
              <a:t>Production ability </a:t>
            </a:r>
          </a:p>
          <a:p>
            <a:pPr>
              <a:buFont typeface="Wingdings" panose="05000000000000000000" pitchFamily="2" charset="2"/>
              <a:buChar char="Ø"/>
            </a:pPr>
            <a:endParaRPr lang="en-US" altLang="zh-CN" sz="1800" dirty="0"/>
          </a:p>
          <a:p>
            <a:r>
              <a:rPr lang="en-US" altLang="zh-CN" sz="2000" dirty="0"/>
              <a:t>Thermal-spray system</a:t>
            </a:r>
          </a:p>
          <a:p>
            <a:pPr>
              <a:buFont typeface="Wingdings" panose="05000000000000000000" pitchFamily="2" charset="2"/>
              <a:buChar char="Ø"/>
            </a:pPr>
            <a:r>
              <a:rPr lang="en-US" altLang="zh-CN" sz="1800"/>
              <a:t>  Aug  </a:t>
            </a:r>
            <a:r>
              <a:rPr lang="en-US" altLang="zh-CN" sz="1800" dirty="0"/>
              <a:t>~ Sem. 2026: </a:t>
            </a:r>
            <a:r>
              <a:rPr lang="en-US" altLang="zh-CN" sz="1800" b="0" i="0" dirty="0">
                <a:solidFill>
                  <a:srgbClr val="191919"/>
                </a:solidFill>
                <a:effectLst/>
                <a:latin typeface="MicrosoftYaHei"/>
              </a:rPr>
              <a:t>Foundation construction, rail laying, cable laying </a:t>
            </a:r>
            <a:r>
              <a:rPr lang="zh-CN" altLang="en-US" sz="1800" b="0" i="0" dirty="0">
                <a:solidFill>
                  <a:srgbClr val="191919"/>
                </a:solidFill>
                <a:effectLst/>
                <a:latin typeface="MicrosoftYaHei"/>
              </a:rPr>
              <a:t>（</a:t>
            </a:r>
            <a:r>
              <a:rPr lang="en-US" altLang="zh-CN" sz="1800" b="0" i="0" dirty="0">
                <a:solidFill>
                  <a:srgbClr val="191919"/>
                </a:solidFill>
                <a:effectLst/>
                <a:latin typeface="MicrosoftYaHei"/>
              </a:rPr>
              <a:t>Finished</a:t>
            </a:r>
            <a:r>
              <a:rPr lang="zh-CN" altLang="en-US" sz="1800" b="0" i="0" dirty="0">
                <a:solidFill>
                  <a:srgbClr val="191919"/>
                </a:solidFill>
                <a:effectLst/>
                <a:latin typeface="MicrosoftYaHei"/>
              </a:rPr>
              <a:t>）</a:t>
            </a:r>
            <a:endParaRPr lang="en-US" altLang="zh-CN" sz="1800" dirty="0"/>
          </a:p>
          <a:p>
            <a:pPr>
              <a:buFont typeface="Wingdings" panose="05000000000000000000" pitchFamily="2" charset="2"/>
              <a:buChar char="Ø"/>
            </a:pPr>
            <a:r>
              <a:rPr lang="en-US" altLang="zh-CN" sz="1800" dirty="0"/>
              <a:t>  </a:t>
            </a:r>
            <a:r>
              <a:rPr lang="en-US" altLang="zh-CN" sz="1800" dirty="0" err="1"/>
              <a:t>Otc</a:t>
            </a:r>
            <a:r>
              <a:rPr lang="en-US" altLang="zh-CN" sz="1800" dirty="0"/>
              <a:t> ~    Nov. 2026:</a:t>
            </a:r>
            <a:r>
              <a:rPr lang="zh-CN" altLang="en-US" sz="1800" dirty="0"/>
              <a:t> </a:t>
            </a:r>
            <a:r>
              <a:rPr lang="en-US" altLang="zh-CN" sz="1800" dirty="0"/>
              <a:t>Installation &amp; conditioning</a:t>
            </a:r>
          </a:p>
          <a:p>
            <a:pPr>
              <a:buFont typeface="Wingdings" panose="05000000000000000000" pitchFamily="2" charset="2"/>
              <a:buChar char="Ø"/>
            </a:pPr>
            <a:r>
              <a:rPr lang="en-US" altLang="zh-CN" sz="1800" dirty="0"/>
              <a:t>               Dec. 2026:</a:t>
            </a:r>
            <a:r>
              <a:rPr lang="zh-CN" altLang="en-US" sz="1800" dirty="0"/>
              <a:t> </a:t>
            </a:r>
            <a:r>
              <a:rPr lang="en-US" altLang="zh-CN" sz="1800" dirty="0"/>
              <a:t>Production ability </a:t>
            </a:r>
          </a:p>
          <a:p>
            <a:pPr>
              <a:buFont typeface="Wingdings" panose="05000000000000000000" pitchFamily="2" charset="2"/>
              <a:buChar char="Ø"/>
            </a:pPr>
            <a:endParaRPr lang="en-US" altLang="zh-CN" sz="1800" dirty="0"/>
          </a:p>
          <a:p>
            <a:pPr>
              <a:buFont typeface="Wingdings" panose="05000000000000000000" pitchFamily="2" charset="2"/>
              <a:buChar char="Ø"/>
            </a:pPr>
            <a:endParaRPr lang="zh-CN" altLang="en-US" sz="1800" dirty="0"/>
          </a:p>
        </p:txBody>
      </p:sp>
      <p:sp>
        <p:nvSpPr>
          <p:cNvPr id="8" name="标题 2">
            <a:extLst>
              <a:ext uri="{FF2B5EF4-FFF2-40B4-BE49-F238E27FC236}">
                <a16:creationId xmlns:a16="http://schemas.microsoft.com/office/drawing/2014/main" id="{9A067DB7-B6DA-4DA0-B464-1EE254D82573}"/>
              </a:ext>
            </a:extLst>
          </p:cNvPr>
          <p:cNvSpPr>
            <a:spLocks noGrp="1"/>
          </p:cNvSpPr>
          <p:nvPr>
            <p:ph type="title"/>
          </p:nvPr>
        </p:nvSpPr>
        <p:spPr>
          <a:xfrm>
            <a:off x="666750" y="142875"/>
            <a:ext cx="10763250" cy="725488"/>
          </a:xfrm>
        </p:spPr>
        <p:txBody>
          <a:bodyPr>
            <a:normAutofit/>
          </a:bodyPr>
          <a:lstStyle/>
          <a:p>
            <a:r>
              <a:rPr lang="en-US" altLang="zh-CN" dirty="0">
                <a:latin typeface="Arial" panose="020B0604020202020204" pitchFamily="34" charset="0"/>
                <a:cs typeface="Arial" panose="020B0604020202020204" pitchFamily="34" charset="0"/>
              </a:rPr>
              <a:t>Production line conditioning plan and timetable</a:t>
            </a:r>
            <a:endParaRPr lang="zh-CN" altLang="en-US" dirty="0">
              <a:latin typeface="Arial" panose="020B0604020202020204" pitchFamily="34" charset="0"/>
              <a:cs typeface="Arial" panose="020B0604020202020204" pitchFamily="34" charset="0"/>
            </a:endParaRPr>
          </a:p>
        </p:txBody>
      </p:sp>
      <p:pic>
        <p:nvPicPr>
          <p:cNvPr id="9" name="Picture 2" descr="C:\Users\Administrator\Desktop\11112.png">
            <a:extLst>
              <a:ext uri="{FF2B5EF4-FFF2-40B4-BE49-F238E27FC236}">
                <a16:creationId xmlns:a16="http://schemas.microsoft.com/office/drawing/2014/main" id="{0CA7E24D-DF2D-4611-907B-F07DDCD8108D}"/>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845209" y="145436"/>
            <a:ext cx="949382" cy="5595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578460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a:extLst>
              <a:ext uri="{FF2B5EF4-FFF2-40B4-BE49-F238E27FC236}">
                <a16:creationId xmlns:a16="http://schemas.microsoft.com/office/drawing/2014/main" id="{239F2265-C170-41CA-A0AD-4E7AA5CCADBD}"/>
              </a:ext>
            </a:extLst>
          </p:cNvPr>
          <p:cNvSpPr>
            <a:spLocks noGrp="1"/>
          </p:cNvSpPr>
          <p:nvPr>
            <p:ph idx="1"/>
          </p:nvPr>
        </p:nvSpPr>
        <p:spPr>
          <a:xfrm>
            <a:off x="338800" y="1319278"/>
            <a:ext cx="11699421" cy="4840303"/>
          </a:xfrm>
        </p:spPr>
        <p:txBody>
          <a:bodyPr>
            <a:normAutofit/>
          </a:bodyPr>
          <a:lstStyle/>
          <a:p>
            <a:r>
              <a:rPr lang="en-US" altLang="zh-CN" sz="2000" dirty="0">
                <a:latin typeface="+mn-lt"/>
                <a:cs typeface="Times New Roman" pitchFamily="18" charset="0"/>
              </a:rPr>
              <a:t>The production line for vacuum chamber NEG coating and thermally sprayed heating layers is currently under installation and conditioning.</a:t>
            </a:r>
          </a:p>
          <a:p>
            <a:r>
              <a:rPr lang="en-US" altLang="zh-CN" sz="2000" dirty="0">
                <a:latin typeface="+mn-lt"/>
                <a:cs typeface="Times New Roman" pitchFamily="18" charset="0"/>
              </a:rPr>
              <a:t>It is capable of handling vacuum chambers with a minimum dimension of 56 mm and a maximum length of 11.5 meters for NEG coating applications. There are no dimensional restrictions for the thermal-sprayed heating layer process.</a:t>
            </a:r>
          </a:p>
          <a:p>
            <a:r>
              <a:rPr lang="en-US" altLang="zh-CN" sz="2000" dirty="0">
                <a:latin typeface="+mn-lt"/>
                <a:cs typeface="Times New Roman" pitchFamily="18" charset="0"/>
              </a:rPr>
              <a:t>Additionally, a 1.5-meter prototype of the thermally sprayed heating layer has been fabricated, with relevant performance tests successfully completed.</a:t>
            </a:r>
            <a:r>
              <a:rPr kumimoji="0" lang="en-US" altLang="zh-CN" sz="2000" b="1" i="0" u="none" strike="noStrike" kern="1200" cap="none" spc="0" normalizeH="0" baseline="0" noProof="0" dirty="0">
                <a:ln>
                  <a:noFill/>
                </a:ln>
                <a:solidFill>
                  <a:prstClr val="black"/>
                </a:solidFill>
                <a:effectLst/>
                <a:uLnTx/>
                <a:uFillTx/>
                <a:latin typeface="Calibri"/>
                <a:ea typeface="宋体" panose="02010600030101010101" pitchFamily="2" charset="-122"/>
                <a:cs typeface="+mn-cs"/>
              </a:rPr>
              <a:t> 65 recycles times reheating tests which shows a good lifetimes and performance, except one of the contact points burn out.</a:t>
            </a:r>
            <a:endParaRPr kumimoji="0" lang="zh-CN" altLang="en-US" sz="2000" b="1" i="0" u="none" strike="noStrike" kern="1200" cap="none" spc="0" normalizeH="0" baseline="0" noProof="0" dirty="0">
              <a:ln>
                <a:noFill/>
              </a:ln>
              <a:solidFill>
                <a:prstClr val="black"/>
              </a:solidFill>
              <a:effectLst/>
              <a:uLnTx/>
              <a:uFillTx/>
              <a:latin typeface="Calibri"/>
              <a:ea typeface="宋体" panose="02010600030101010101" pitchFamily="2" charset="-122"/>
              <a:cs typeface="+mn-cs"/>
            </a:endParaRPr>
          </a:p>
          <a:p>
            <a:r>
              <a:rPr lang="en-US" altLang="zh-CN" sz="2000" dirty="0">
                <a:latin typeface="+mn-lt"/>
                <a:cs typeface="Times New Roman" pitchFamily="18" charset="0"/>
              </a:rPr>
              <a:t>Thermal-spray heating layer: compatible all size of vacuum chambers.</a:t>
            </a:r>
          </a:p>
          <a:p>
            <a:endParaRPr lang="en-US" altLang="zh-CN" sz="2000" dirty="0">
              <a:latin typeface="+mn-lt"/>
              <a:cs typeface="Times New Roman" pitchFamily="18" charset="0"/>
            </a:endParaRPr>
          </a:p>
          <a:p>
            <a:pPr marL="0" indent="0">
              <a:buNone/>
            </a:pPr>
            <a:endParaRPr lang="en-US" altLang="zh-CN" sz="2000" dirty="0">
              <a:latin typeface="+mn-lt"/>
              <a:cs typeface="Times New Roman" pitchFamily="18" charset="0"/>
            </a:endParaRPr>
          </a:p>
        </p:txBody>
      </p:sp>
      <p:sp>
        <p:nvSpPr>
          <p:cNvPr id="3" name="标题 2">
            <a:extLst>
              <a:ext uri="{FF2B5EF4-FFF2-40B4-BE49-F238E27FC236}">
                <a16:creationId xmlns:a16="http://schemas.microsoft.com/office/drawing/2014/main" id="{42FAE860-3974-496F-95E2-5D8AF840D22A}"/>
              </a:ext>
            </a:extLst>
          </p:cNvPr>
          <p:cNvSpPr>
            <a:spLocks noGrp="1"/>
          </p:cNvSpPr>
          <p:nvPr>
            <p:ph type="title"/>
          </p:nvPr>
        </p:nvSpPr>
        <p:spPr/>
        <p:txBody>
          <a:bodyPr/>
          <a:lstStyle/>
          <a:p>
            <a:r>
              <a:rPr lang="en-US" altLang="zh-CN" dirty="0">
                <a:solidFill>
                  <a:schemeClr val="accent1">
                    <a:lumMod val="75000"/>
                  </a:schemeClr>
                </a:solidFill>
              </a:rPr>
              <a:t>Summary</a:t>
            </a:r>
            <a:endParaRPr lang="zh-CN" altLang="en-US" dirty="0">
              <a:solidFill>
                <a:schemeClr val="accent1">
                  <a:lumMod val="75000"/>
                </a:schemeClr>
              </a:solidFill>
            </a:endParaRPr>
          </a:p>
        </p:txBody>
      </p:sp>
      <p:sp>
        <p:nvSpPr>
          <p:cNvPr id="5" name="灯片编号占位符 4">
            <a:extLst>
              <a:ext uri="{FF2B5EF4-FFF2-40B4-BE49-F238E27FC236}">
                <a16:creationId xmlns:a16="http://schemas.microsoft.com/office/drawing/2014/main" id="{F158467B-84C2-45D2-A61A-26056AA4257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15E9139-A00B-4B2A-98A6-095DC08F1345}" type="slidenum">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zh-CN" altLang="en-US" sz="1200" b="0" i="0" u="none" strike="noStrike" kern="1200" cap="none" spc="0" normalizeH="0" baseline="0" noProof="0" dirty="0">
              <a:ln>
                <a:noFill/>
              </a:ln>
              <a:solidFill>
                <a:prstClr val="black">
                  <a:tint val="75000"/>
                </a:prstClr>
              </a:solidFill>
              <a:effectLst/>
              <a:uLnTx/>
              <a:uFillTx/>
              <a:latin typeface="Calibri"/>
              <a:ea typeface="宋体" panose="02010600030101010101" pitchFamily="2" charset="-122"/>
              <a:cs typeface="+mn-cs"/>
            </a:endParaRPr>
          </a:p>
        </p:txBody>
      </p:sp>
      <p:sp>
        <p:nvSpPr>
          <p:cNvPr id="6" name="Content Placeholder 2">
            <a:extLst>
              <a:ext uri="{FF2B5EF4-FFF2-40B4-BE49-F238E27FC236}">
                <a16:creationId xmlns:a16="http://schemas.microsoft.com/office/drawing/2014/main" id="{6576D098-6338-4BB4-A384-DDFFBB823B61}"/>
              </a:ext>
            </a:extLst>
          </p:cNvPr>
          <p:cNvSpPr txBox="1">
            <a:spLocks/>
          </p:cNvSpPr>
          <p:nvPr/>
        </p:nvSpPr>
        <p:spPr>
          <a:xfrm>
            <a:off x="153779" y="4166828"/>
            <a:ext cx="11593288" cy="3096343"/>
          </a:xfrm>
          <a:prstGeom prst="rect">
            <a:avLst/>
          </a:prstGeom>
        </p:spPr>
        <p:txBody>
          <a:bodyPr vert="horz" lIns="91440" tIns="45720" rIns="91440" bIns="45720" rtlCol="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marR="0" lvl="3" indent="-342900" algn="l" defTabSz="914400" rtl="0" eaLnBrk="1" fontAlgn="auto" latinLnBrk="0" hangingPunct="1">
              <a:lnSpc>
                <a:spcPct val="100000"/>
              </a:lnSpc>
              <a:spcBef>
                <a:spcPts val="0"/>
              </a:spcBef>
              <a:spcAft>
                <a:spcPts val="600"/>
              </a:spcAft>
              <a:buClr>
                <a:srgbClr val="FFC000"/>
              </a:buClr>
              <a:buSzPct val="80000"/>
              <a:buFont typeface="Wingdings" pitchFamily="2" charset="2"/>
              <a:buChar char="n"/>
              <a:tabLst/>
              <a:defRPr/>
            </a:pPr>
            <a:endParaRPr kumimoji="0" lang="en-US" altLang="zh-CN" sz="1800" b="0" i="0" u="none" strike="noStrike" kern="1200" cap="none" spc="0" normalizeH="0" baseline="0" noProof="0" dirty="0">
              <a:ln>
                <a:noFill/>
              </a:ln>
              <a:solidFill>
                <a:prstClr val="black"/>
              </a:solidFill>
              <a:effectLst/>
              <a:uLnTx/>
              <a:uFillTx/>
              <a:latin typeface="Times New Roman" pitchFamily="18" charset="0"/>
              <a:ea typeface="Times New Roman" panose="02020603050405020304" pitchFamily="18" charset="0"/>
              <a:cs typeface="Times New Roman" pitchFamily="18" charset="0"/>
            </a:endParaRPr>
          </a:p>
        </p:txBody>
      </p:sp>
      <p:pic>
        <p:nvPicPr>
          <p:cNvPr id="7" name="Picture 2" descr="C:\Users\Administrator\Desktop\11112.png">
            <a:extLst>
              <a:ext uri="{FF2B5EF4-FFF2-40B4-BE49-F238E27FC236}">
                <a16:creationId xmlns:a16="http://schemas.microsoft.com/office/drawing/2014/main" id="{2A84BCF3-09AB-4062-88EC-22B98A2145D1}"/>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845209" y="145436"/>
            <a:ext cx="949382" cy="5595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5758454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3"/>
          <p:cNvSpPr txBox="1">
            <a:spLocks/>
          </p:cNvSpPr>
          <p:nvPr/>
        </p:nvSpPr>
        <p:spPr>
          <a:xfrm>
            <a:off x="1559496" y="2678745"/>
            <a:ext cx="9073008" cy="1326319"/>
          </a:xfrm>
          <a:prstGeom prst="rect">
            <a:avLst/>
          </a:prstGeom>
        </p:spPr>
        <p:txBody>
          <a:bodyPr vert="horz" lIns="68580" tIns="34290" rIns="68580" bIns="34290" rtlCol="0" anchor="ctr">
            <a:noAutofit/>
          </a:bodyPr>
          <a:lstStyle>
            <a:lvl1pPr algn="ctr" defTabSz="914354" rtl="0" eaLnBrk="1" latinLnBrk="0" hangingPunct="1">
              <a:lnSpc>
                <a:spcPct val="90000"/>
              </a:lnSpc>
              <a:spcBef>
                <a:spcPct val="0"/>
              </a:spcBef>
              <a:buNone/>
              <a:defRPr sz="4000" b="1" kern="1200">
                <a:solidFill>
                  <a:schemeClr val="accent1"/>
                </a:solidFill>
                <a:latin typeface="+mj-lt"/>
                <a:ea typeface="+mj-ea"/>
                <a:cs typeface="+mj-cs"/>
              </a:defRPr>
            </a:lvl1pPr>
          </a:lstStyle>
          <a:p>
            <a:r>
              <a:rPr lang="en-US" altLang="zh-CN" sz="6600" dirty="0">
                <a:solidFill>
                  <a:srgbClr val="C00000"/>
                </a:solidFill>
              </a:rPr>
              <a:t>Thanks for your attention!</a:t>
            </a:r>
            <a:endParaRPr lang="zh-CN" altLang="en-US" sz="6600" dirty="0">
              <a:solidFill>
                <a:srgbClr val="C00000"/>
              </a:solidFill>
            </a:endParaRPr>
          </a:p>
        </p:txBody>
      </p:sp>
      <p:sp>
        <p:nvSpPr>
          <p:cNvPr id="8" name="Slide Number Placeholder 2"/>
          <p:cNvSpPr>
            <a:spLocks noGrp="1"/>
          </p:cNvSpPr>
          <p:nvPr>
            <p:ph type="sldNum" sz="quarter" idx="12"/>
          </p:nvPr>
        </p:nvSpPr>
        <p:spPr>
          <a:xfrm>
            <a:off x="9069808" y="6338623"/>
            <a:ext cx="2844800" cy="365125"/>
          </a:xfrm>
        </p:spPr>
        <p:txBody>
          <a:bodyPr/>
          <a:lstStyle/>
          <a:p>
            <a:fld id="{F15E9139-A00B-4B2A-98A6-095DC08F1345}" type="slidenum">
              <a:rPr lang="zh-CN" altLang="en-US" smtClean="0"/>
              <a:pPr/>
              <a:t>25</a:t>
            </a:fld>
            <a:endParaRPr lang="zh-CN" altLang="en-US" dirty="0"/>
          </a:p>
        </p:txBody>
      </p:sp>
    </p:spTree>
    <p:extLst>
      <p:ext uri="{BB962C8B-B14F-4D97-AF65-F5344CB8AC3E}">
        <p14:creationId xmlns:p14="http://schemas.microsoft.com/office/powerpoint/2010/main" val="1621236742"/>
      </p:ext>
    </p:extLst>
  </p:cSld>
  <p:clrMapOvr>
    <a:masterClrMapping/>
  </p:clrMapOvr>
  <mc:AlternateContent xmlns:mc="http://schemas.openxmlformats.org/markup-compatibility/2006" xmlns:p14="http://schemas.microsoft.com/office/powerpoint/2010/main">
    <mc:Choice Requires="p14">
      <p:transition spd="slow" p14:dur="2000" advTm="41147"/>
    </mc:Choice>
    <mc:Fallback xmlns="">
      <p:transition spd="slow" advTm="41147"/>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xml><?xml version="1.0" encoding="utf-8"?>
<p:tagLst xmlns:a="http://schemas.openxmlformats.org/drawingml/2006/main" xmlns:r="http://schemas.openxmlformats.org/officeDocument/2006/relationships" xmlns:p="http://schemas.openxmlformats.org/presentationml/2006/main">
  <p:tag name="KSO_WM_BEAUTIFY_FLAG" val=""/>
</p:tagLst>
</file>

<file path=ppt/theme/theme1.xml><?xml version="1.0" encoding="utf-8"?>
<a:theme xmlns:a="http://schemas.openxmlformats.org/drawingml/2006/main" name="2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3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119387</TotalTime>
  <Words>2441</Words>
  <Application>Microsoft Office PowerPoint</Application>
  <PresentationFormat>宽屏</PresentationFormat>
  <Paragraphs>325</Paragraphs>
  <Slides>25</Slides>
  <Notes>15</Notes>
  <HiddenSlides>0</HiddenSlides>
  <MMClips>0</MMClips>
  <ScaleCrop>false</ScaleCrop>
  <HeadingPairs>
    <vt:vector size="6" baseType="variant">
      <vt:variant>
        <vt:lpstr>已用的字体</vt:lpstr>
      </vt:variant>
      <vt:variant>
        <vt:i4>15</vt:i4>
      </vt:variant>
      <vt:variant>
        <vt:lpstr>主题</vt:lpstr>
      </vt:variant>
      <vt:variant>
        <vt:i4>2</vt:i4>
      </vt:variant>
      <vt:variant>
        <vt:lpstr>幻灯片标题</vt:lpstr>
      </vt:variant>
      <vt:variant>
        <vt:i4>25</vt:i4>
      </vt:variant>
    </vt:vector>
  </HeadingPairs>
  <TitlesOfParts>
    <vt:vector size="42" baseType="lpstr">
      <vt:lpstr>DejaVu Sans</vt:lpstr>
      <vt:lpstr>Microsoft YaHei UI</vt:lpstr>
      <vt:lpstr>MicrosoftYaHei</vt:lpstr>
      <vt:lpstr>quote-cjk-patch</vt:lpstr>
      <vt:lpstr>等线</vt:lpstr>
      <vt:lpstr>宋体</vt:lpstr>
      <vt:lpstr>微软雅黑</vt:lpstr>
      <vt:lpstr>Arial</vt:lpstr>
      <vt:lpstr>Arial Black</vt:lpstr>
      <vt:lpstr>Calibri</vt:lpstr>
      <vt:lpstr>Roboto</vt:lpstr>
      <vt:lpstr>Roboto Light</vt:lpstr>
      <vt:lpstr>Segoe UI</vt:lpstr>
      <vt:lpstr>Times New Roman</vt:lpstr>
      <vt:lpstr>Wingdings</vt:lpstr>
      <vt:lpstr>2_Office 主题</vt:lpstr>
      <vt:lpstr>3_Office 主题</vt:lpstr>
      <vt:lpstr>PowerPoint 演示文稿</vt:lpstr>
      <vt:lpstr>Content</vt:lpstr>
      <vt:lpstr>Structure of vacuum chamber for CEPC collider rings</vt:lpstr>
      <vt:lpstr>Preview of NEG coating/ Spray for heating film production line</vt:lpstr>
      <vt:lpstr>Procedure of NEG coating &amp; spraying of production line</vt:lpstr>
      <vt:lpstr>PowerPoint 演示文稿</vt:lpstr>
      <vt:lpstr>Process of NEG coating</vt:lpstr>
      <vt:lpstr>Vacuum furnace for NEG coating</vt:lpstr>
      <vt:lpstr>DCMS for massive NEG coating</vt:lpstr>
      <vt:lpstr>Layout &amp; composition of NEG coating facility</vt:lpstr>
      <vt:lpstr>Layout &amp; composition of NEG coating facility</vt:lpstr>
      <vt:lpstr>Sub-devices conditioning and testing</vt:lpstr>
      <vt:lpstr>Flange assemble &amp; sealing</vt:lpstr>
      <vt:lpstr>Plasma Spraying system</vt:lpstr>
      <vt:lpstr>Heating-layer spraying </vt:lpstr>
      <vt:lpstr>Length of 1.5m prototype_II of Spraying</vt:lpstr>
      <vt:lpstr>Elements and thickness of thermal-spray heating layer</vt:lpstr>
      <vt:lpstr>Prototype_II of thermal-spray heating layer and testing</vt:lpstr>
      <vt:lpstr>PowerPoint 演示文稿</vt:lpstr>
      <vt:lpstr>PowerPoint 演示文稿</vt:lpstr>
      <vt:lpstr>PowerPoint 演示文稿</vt:lpstr>
      <vt:lpstr>PowerPoint 演示文稿</vt:lpstr>
      <vt:lpstr>Production line conditioning plan and timetable</vt:lpstr>
      <vt:lpstr>Summary</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mays</dc:creator>
  <cp:lastModifiedBy>Ma</cp:lastModifiedBy>
  <cp:revision>661</cp:revision>
  <dcterms:created xsi:type="dcterms:W3CDTF">2024-01-08T07:49:28Z</dcterms:created>
  <dcterms:modified xsi:type="dcterms:W3CDTF">2026-09-21T05:01:43Z</dcterms:modified>
</cp:coreProperties>
</file>