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5800"/>
    <a:srgbClr val="003399"/>
    <a:srgbClr val="FFFFFF"/>
    <a:srgbClr val="E6E6E6"/>
    <a:srgbClr val="0070C0"/>
    <a:srgbClr val="4D8357"/>
    <a:srgbClr val="008400"/>
    <a:srgbClr val="FDCC6D"/>
    <a:srgbClr val="00A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91658" autoAdjust="0"/>
  </p:normalViewPr>
  <p:slideViewPr>
    <p:cSldViewPr>
      <p:cViewPr varScale="1">
        <p:scale>
          <a:sx n="82" d="100"/>
          <a:sy n="82" d="100"/>
        </p:scale>
        <p:origin x="341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9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93F1D-FDD5-4AB1-B77B-A4C70D5AF0D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8829BAA2-8406-404F-AC6F-051C04CEC230}">
      <dgm:prSet phldrT="[文本]" custT="1"/>
      <dgm:spPr/>
      <dgm:t>
        <a:bodyPr/>
        <a:lstStyle/>
        <a:p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900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℃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3h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annealing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931ACB1C-440B-45D4-A7E6-272DC0A8480A}" type="parTrans" cxnId="{A95626C1-A3BB-4914-A0D4-E7FC87675E2B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C93385-1D4C-4588-B5B6-CBB43E18B362}" type="sibTrans" cxnId="{A95626C1-A3BB-4914-A0D4-E7FC87675E2B}">
      <dgm:prSet custT="1"/>
      <dgm:spPr/>
      <dgm:t>
        <a:bodyPr/>
        <a:lstStyle/>
        <a:p>
          <a:endParaRPr lang="zh-CN" altLang="en-US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4C391-86E4-4828-8C1D-44338D8925F1}">
      <dgm:prSet phldrT="[文本]" custT="1"/>
      <dgm:spPr/>
      <dgm:t>
        <a:bodyPr/>
        <a:lstStyle/>
        <a:p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Exposure to air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6AC8957F-A28A-4EE8-A8F0-10E8618A8DFE}" type="parTrans" cxnId="{14320326-9D50-407B-839C-A18D4247A031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BBA83C-C7AA-4BA9-9B61-355E6072ECC8}" type="sibTrans" cxnId="{14320326-9D50-407B-839C-A18D4247A031}">
      <dgm:prSet custT="1"/>
      <dgm:spPr/>
      <dgm:t>
        <a:bodyPr/>
        <a:lstStyle/>
        <a:p>
          <a:endParaRPr lang="zh-CN" alt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203E73-91BB-44E5-9A6A-11964C3AA369}">
      <dgm:prSet phldrT="[文本]" custT="1"/>
      <dgm:spPr/>
      <dgm:t>
        <a:bodyPr/>
        <a:lstStyle/>
        <a:p>
          <a:r>
            <a:rPr lang="en-US" altLang="zh-CN" sz="1400" kern="1200" dirty="0" err="1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Bulk+Light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 EP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85FF0BE7-8CC4-41F9-AC7C-B18634F2AC42}" type="parTrans" cxnId="{B814F981-EF30-4379-927B-4859EB80E9A4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6AE9AD-E2C7-4E08-99BD-21803CC5C3FD}" type="sibTrans" cxnId="{B814F981-EF30-4379-927B-4859EB80E9A4}">
      <dgm:prSet custT="1"/>
      <dgm:spPr/>
      <dgm:t>
        <a:bodyPr/>
        <a:lstStyle/>
        <a:p>
          <a:endParaRPr lang="zh-CN" altLang="en-US" sz="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38B1DD-E837-45AA-938D-968F55ACE0D0}">
      <dgm:prSet phldrT="[文本]" custT="1"/>
      <dgm:spPr/>
      <dgm:t>
        <a:bodyPr/>
        <a:lstStyle/>
        <a:p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300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℃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Mid-T baking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8C2D939A-5F94-49CE-B66A-C1A4BF1E866E}" type="parTrans" cxnId="{1DB14AB8-00F5-4FFE-9BE9-8F57FC826508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8894CE-0ED4-4978-9E0C-26FE31AABCEE}" type="sibTrans" cxnId="{1DB14AB8-00F5-4FFE-9BE9-8F57FC826508}">
      <dgm:prSet custT="1"/>
      <dgm:spPr/>
      <dgm:t>
        <a:bodyPr/>
        <a:lstStyle/>
        <a:p>
          <a:endParaRPr lang="zh-CN" alt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F6671E-1B11-423B-98B3-BC2761ED492C}">
      <dgm:prSet phldrT="[文本]" custT="1"/>
      <dgm:spPr/>
      <dgm:t>
        <a:bodyPr/>
        <a:lstStyle/>
        <a:p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HPR and clean assembly</a:t>
          </a:r>
          <a:endParaRPr lang="zh-CN" altLang="en-US" sz="1400" b="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7E43ECAD-F55B-42F9-8595-669E1FD263DB}" type="parTrans" cxnId="{ED386759-5BBA-4D84-BA13-B2F31898B845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B17B56-E24D-460A-8A14-9FF0920633AF}" type="sibTrans" cxnId="{ED386759-5BBA-4D84-BA13-B2F31898B845}">
      <dgm:prSet custT="1"/>
      <dgm:spPr/>
      <dgm:t>
        <a:bodyPr/>
        <a:lstStyle/>
        <a:p>
          <a:endParaRPr lang="zh-CN" altLang="en-US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115798-F000-4FAE-9117-E513087958BD}">
      <dgm:prSet phldrT="[文本]" custT="1"/>
      <dgm:spPr/>
      <dgm:t>
        <a:bodyPr/>
        <a:lstStyle/>
        <a:p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Vertical Test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8E9E6365-1DE1-4CBF-AD7B-5DC59A47AE62}" type="parTrans" cxnId="{D5C34A0D-F27D-4797-BE75-5A5AFF6F9070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02DDD5-7C8C-499C-8671-87B99B19734A}" type="sibTrans" cxnId="{D5C34A0D-F27D-4797-BE75-5A5AFF6F9070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2E5305-6C6A-442B-B9A7-A64F58AC586A}">
      <dgm:prSet phldrT="[文本]" custT="1"/>
      <dgm:spPr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Double-sided welding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gm:t>
    </dgm:pt>
    <dgm:pt modelId="{4A79FBF5-FD50-41F3-8596-77DDEEE6AE40}" type="sibTrans" cxnId="{715223B5-E279-43AA-A6A2-9F6230E019BE}">
      <dgm:prSet custT="1"/>
      <dgm:spPr/>
      <dgm:t>
        <a:bodyPr/>
        <a:lstStyle/>
        <a:p>
          <a:endParaRPr lang="zh-CN" altLang="en-US" sz="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6BF6B0-188E-46B0-B797-62C99BEF0C35}" type="parTrans" cxnId="{715223B5-E279-43AA-A6A2-9F6230E019BE}">
      <dgm:prSet/>
      <dgm:spPr/>
      <dgm:t>
        <a:bodyPr/>
        <a:lstStyle/>
        <a:p>
          <a:endParaRPr lang="zh-CN" alt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34AA67-1F9B-40DF-9665-F1AD8301A04A}" type="pres">
      <dgm:prSet presAssocID="{AD393F1D-FDD5-4AB1-B77B-A4C70D5AF0D8}" presName="linearFlow" presStyleCnt="0">
        <dgm:presLayoutVars>
          <dgm:resizeHandles val="exact"/>
        </dgm:presLayoutVars>
      </dgm:prSet>
      <dgm:spPr/>
    </dgm:pt>
    <dgm:pt modelId="{5B2B7002-34E2-4CEE-AE1E-09B9082ABD5F}" type="pres">
      <dgm:prSet presAssocID="{612E5305-6C6A-442B-B9A7-A64F58AC586A}" presName="node" presStyleLbl="node1" presStyleIdx="0" presStyleCnt="7" custScaleX="116647" custLinFactNeighborX="728" custLinFactNeighborY="16539">
        <dgm:presLayoutVars>
          <dgm:bulletEnabled val="1"/>
        </dgm:presLayoutVars>
      </dgm:prSet>
      <dgm:spPr>
        <a:xfrm>
          <a:off x="1978623" y="45365"/>
          <a:ext cx="1627910" cy="510843"/>
        </a:xfrm>
        <a:prstGeom prst="roundRect">
          <a:avLst>
            <a:gd name="adj" fmla="val 10000"/>
          </a:avLst>
        </a:prstGeom>
      </dgm:spPr>
    </dgm:pt>
    <dgm:pt modelId="{DE13EE40-3DD3-4946-854A-680141B87CC0}" type="pres">
      <dgm:prSet presAssocID="{4A79FBF5-FD50-41F3-8596-77DDEEE6AE40}" presName="sibTrans" presStyleLbl="sibTrans2D1" presStyleIdx="0" presStyleCnt="6"/>
      <dgm:spPr/>
    </dgm:pt>
    <dgm:pt modelId="{8E68EB06-4FF0-4418-8CF0-0AE064928BFE}" type="pres">
      <dgm:prSet presAssocID="{4A79FBF5-FD50-41F3-8596-77DDEEE6AE40}" presName="connectorText" presStyleLbl="sibTrans2D1" presStyleIdx="0" presStyleCnt="6"/>
      <dgm:spPr/>
    </dgm:pt>
    <dgm:pt modelId="{CF1AE55C-5D88-4723-AA43-F3412EE25820}" type="pres">
      <dgm:prSet presAssocID="{32203E73-91BB-44E5-9A6A-11964C3AA369}" presName="node" presStyleLbl="node1" presStyleIdx="1" presStyleCnt="7" custScaleX="121880">
        <dgm:presLayoutVars>
          <dgm:bulletEnabled val="1"/>
        </dgm:presLayoutVars>
      </dgm:prSet>
      <dgm:spPr/>
    </dgm:pt>
    <dgm:pt modelId="{727DA3AB-44F6-4418-A11A-DDB81931FDBE}" type="pres">
      <dgm:prSet presAssocID="{186AE9AD-E2C7-4E08-99BD-21803CC5C3FD}" presName="sibTrans" presStyleLbl="sibTrans2D1" presStyleIdx="1" presStyleCnt="6"/>
      <dgm:spPr/>
    </dgm:pt>
    <dgm:pt modelId="{A5B1274F-E793-4F57-9848-D68C4A9951E0}" type="pres">
      <dgm:prSet presAssocID="{186AE9AD-E2C7-4E08-99BD-21803CC5C3FD}" presName="connectorText" presStyleLbl="sibTrans2D1" presStyleIdx="1" presStyleCnt="6"/>
      <dgm:spPr/>
    </dgm:pt>
    <dgm:pt modelId="{81EE326B-6B16-406E-AE39-822C91573BDA}" type="pres">
      <dgm:prSet presAssocID="{8829BAA2-8406-404F-AC6F-051C04CEC230}" presName="node" presStyleLbl="node1" presStyleIdx="2" presStyleCnt="7" custScaleX="121880" custLinFactNeighborX="-79" custLinFactNeighborY="-9499">
        <dgm:presLayoutVars>
          <dgm:bulletEnabled val="1"/>
        </dgm:presLayoutVars>
      </dgm:prSet>
      <dgm:spPr/>
    </dgm:pt>
    <dgm:pt modelId="{BC0CED68-020C-4147-A544-B0565943BF63}" type="pres">
      <dgm:prSet presAssocID="{5BC93385-1D4C-4588-B5B6-CBB43E18B362}" presName="sibTrans" presStyleLbl="sibTrans2D1" presStyleIdx="2" presStyleCnt="6"/>
      <dgm:spPr/>
    </dgm:pt>
    <dgm:pt modelId="{83EE4472-AA1C-4564-8884-C9AE818E355B}" type="pres">
      <dgm:prSet presAssocID="{5BC93385-1D4C-4588-B5B6-CBB43E18B362}" presName="connectorText" presStyleLbl="sibTrans2D1" presStyleIdx="2" presStyleCnt="6"/>
      <dgm:spPr/>
    </dgm:pt>
    <dgm:pt modelId="{895B5070-FD41-4AA6-A3E1-8900AD6388A3}" type="pres">
      <dgm:prSet presAssocID="{C684C391-86E4-4828-8C1D-44338D8925F1}" presName="node" presStyleLbl="node1" presStyleIdx="3" presStyleCnt="7" custScaleX="121880">
        <dgm:presLayoutVars>
          <dgm:bulletEnabled val="1"/>
        </dgm:presLayoutVars>
      </dgm:prSet>
      <dgm:spPr/>
    </dgm:pt>
    <dgm:pt modelId="{E3119801-0615-4515-9396-6781D26BF4C1}" type="pres">
      <dgm:prSet presAssocID="{58BBA83C-C7AA-4BA9-9B61-355E6072ECC8}" presName="sibTrans" presStyleLbl="sibTrans2D1" presStyleIdx="3" presStyleCnt="6"/>
      <dgm:spPr/>
    </dgm:pt>
    <dgm:pt modelId="{20FA1760-02A1-4C74-BD72-B52020964C4D}" type="pres">
      <dgm:prSet presAssocID="{58BBA83C-C7AA-4BA9-9B61-355E6072ECC8}" presName="connectorText" presStyleLbl="sibTrans2D1" presStyleIdx="3" presStyleCnt="6"/>
      <dgm:spPr/>
    </dgm:pt>
    <dgm:pt modelId="{92A34D11-9527-46D2-95D8-E36D7875F609}" type="pres">
      <dgm:prSet presAssocID="{E138B1DD-E837-45AA-938D-968F55ACE0D0}" presName="node" presStyleLbl="node1" presStyleIdx="4" presStyleCnt="7" custScaleX="121880">
        <dgm:presLayoutVars>
          <dgm:bulletEnabled val="1"/>
        </dgm:presLayoutVars>
      </dgm:prSet>
      <dgm:spPr/>
    </dgm:pt>
    <dgm:pt modelId="{51439A07-1041-4D79-B972-2040DA09C21D}" type="pres">
      <dgm:prSet presAssocID="{AD8894CE-0ED4-4978-9E0C-26FE31AABCEE}" presName="sibTrans" presStyleLbl="sibTrans2D1" presStyleIdx="4" presStyleCnt="6"/>
      <dgm:spPr/>
    </dgm:pt>
    <dgm:pt modelId="{2FF024E6-3989-4101-9656-72AD4643A22A}" type="pres">
      <dgm:prSet presAssocID="{AD8894CE-0ED4-4978-9E0C-26FE31AABCEE}" presName="connectorText" presStyleLbl="sibTrans2D1" presStyleIdx="4" presStyleCnt="6"/>
      <dgm:spPr/>
    </dgm:pt>
    <dgm:pt modelId="{E2F62FB3-DC9E-48C4-A986-03D13763C39C}" type="pres">
      <dgm:prSet presAssocID="{54F6671E-1B11-423B-98B3-BC2761ED492C}" presName="node" presStyleLbl="node1" presStyleIdx="5" presStyleCnt="7" custScaleX="121880">
        <dgm:presLayoutVars>
          <dgm:bulletEnabled val="1"/>
        </dgm:presLayoutVars>
      </dgm:prSet>
      <dgm:spPr/>
    </dgm:pt>
    <dgm:pt modelId="{DF66B780-439E-4745-A64A-97D26A3BA786}" type="pres">
      <dgm:prSet presAssocID="{1EB17B56-E24D-460A-8A14-9FF0920633AF}" presName="sibTrans" presStyleLbl="sibTrans2D1" presStyleIdx="5" presStyleCnt="6"/>
      <dgm:spPr/>
    </dgm:pt>
    <dgm:pt modelId="{177E358D-6BBC-44BF-84C8-20576619CF2B}" type="pres">
      <dgm:prSet presAssocID="{1EB17B56-E24D-460A-8A14-9FF0920633AF}" presName="connectorText" presStyleLbl="sibTrans2D1" presStyleIdx="5" presStyleCnt="6"/>
      <dgm:spPr/>
    </dgm:pt>
    <dgm:pt modelId="{16D5F6B2-A8E8-4D9C-BDE0-D4517C035265}" type="pres">
      <dgm:prSet presAssocID="{08115798-F000-4FAE-9117-E513087958BD}" presName="node" presStyleLbl="node1" presStyleIdx="6" presStyleCnt="7" custScaleX="121880">
        <dgm:presLayoutVars>
          <dgm:bulletEnabled val="1"/>
        </dgm:presLayoutVars>
      </dgm:prSet>
      <dgm:spPr/>
    </dgm:pt>
  </dgm:ptLst>
  <dgm:cxnLst>
    <dgm:cxn modelId="{D5C34A0D-F27D-4797-BE75-5A5AFF6F9070}" srcId="{AD393F1D-FDD5-4AB1-B77B-A4C70D5AF0D8}" destId="{08115798-F000-4FAE-9117-E513087958BD}" srcOrd="6" destOrd="0" parTransId="{8E9E6365-1DE1-4CBF-AD7B-5DC59A47AE62}" sibTransId="{9902DDD5-7C8C-499C-8671-87B99B19734A}"/>
    <dgm:cxn modelId="{14320326-9D50-407B-839C-A18D4247A031}" srcId="{AD393F1D-FDD5-4AB1-B77B-A4C70D5AF0D8}" destId="{C684C391-86E4-4828-8C1D-44338D8925F1}" srcOrd="3" destOrd="0" parTransId="{6AC8957F-A28A-4EE8-A8F0-10E8618A8DFE}" sibTransId="{58BBA83C-C7AA-4BA9-9B61-355E6072ECC8}"/>
    <dgm:cxn modelId="{9478012B-FD14-4915-8F7A-F25C407D5D75}" type="presOf" srcId="{AD393F1D-FDD5-4AB1-B77B-A4C70D5AF0D8}" destId="{5034AA67-1F9B-40DF-9665-F1AD8301A04A}" srcOrd="0" destOrd="0" presId="urn:microsoft.com/office/officeart/2005/8/layout/process2"/>
    <dgm:cxn modelId="{B65BC92B-E4B1-494D-9182-91D0C77D1006}" type="presOf" srcId="{186AE9AD-E2C7-4E08-99BD-21803CC5C3FD}" destId="{727DA3AB-44F6-4418-A11A-DDB81931FDBE}" srcOrd="0" destOrd="0" presId="urn:microsoft.com/office/officeart/2005/8/layout/process2"/>
    <dgm:cxn modelId="{E7EE3A2D-1EF8-4F33-A79B-E5F8620DE91A}" type="presOf" srcId="{AD8894CE-0ED4-4978-9E0C-26FE31AABCEE}" destId="{51439A07-1041-4D79-B972-2040DA09C21D}" srcOrd="0" destOrd="0" presId="urn:microsoft.com/office/officeart/2005/8/layout/process2"/>
    <dgm:cxn modelId="{7D4C7437-7761-4680-8F5A-8C1337D5598A}" type="presOf" srcId="{186AE9AD-E2C7-4E08-99BD-21803CC5C3FD}" destId="{A5B1274F-E793-4F57-9848-D68C4A9951E0}" srcOrd="1" destOrd="0" presId="urn:microsoft.com/office/officeart/2005/8/layout/process2"/>
    <dgm:cxn modelId="{CC24FC3F-5DC5-475D-9EF9-41782237C0F7}" type="presOf" srcId="{AD8894CE-0ED4-4978-9E0C-26FE31AABCEE}" destId="{2FF024E6-3989-4101-9656-72AD4643A22A}" srcOrd="1" destOrd="0" presId="urn:microsoft.com/office/officeart/2005/8/layout/process2"/>
    <dgm:cxn modelId="{659D2943-15EB-490A-8497-5E5BD63CCD5B}" type="presOf" srcId="{58BBA83C-C7AA-4BA9-9B61-355E6072ECC8}" destId="{20FA1760-02A1-4C74-BD72-B52020964C4D}" srcOrd="1" destOrd="0" presId="urn:microsoft.com/office/officeart/2005/8/layout/process2"/>
    <dgm:cxn modelId="{B5073E56-46AD-4572-B8EB-B89DD6942604}" type="presOf" srcId="{C684C391-86E4-4828-8C1D-44338D8925F1}" destId="{895B5070-FD41-4AA6-A3E1-8900AD6388A3}" srcOrd="0" destOrd="0" presId="urn:microsoft.com/office/officeart/2005/8/layout/process2"/>
    <dgm:cxn modelId="{ED386759-5BBA-4D84-BA13-B2F31898B845}" srcId="{AD393F1D-FDD5-4AB1-B77B-A4C70D5AF0D8}" destId="{54F6671E-1B11-423B-98B3-BC2761ED492C}" srcOrd="5" destOrd="0" parTransId="{7E43ECAD-F55B-42F9-8595-669E1FD263DB}" sibTransId="{1EB17B56-E24D-460A-8A14-9FF0920633AF}"/>
    <dgm:cxn modelId="{DBBD5B7D-E5AC-4479-A57A-A81F907A46CE}" type="presOf" srcId="{58BBA83C-C7AA-4BA9-9B61-355E6072ECC8}" destId="{E3119801-0615-4515-9396-6781D26BF4C1}" srcOrd="0" destOrd="0" presId="urn:microsoft.com/office/officeart/2005/8/layout/process2"/>
    <dgm:cxn modelId="{B814F981-EF30-4379-927B-4859EB80E9A4}" srcId="{AD393F1D-FDD5-4AB1-B77B-A4C70D5AF0D8}" destId="{32203E73-91BB-44E5-9A6A-11964C3AA369}" srcOrd="1" destOrd="0" parTransId="{85FF0BE7-8CC4-41F9-AC7C-B18634F2AC42}" sibTransId="{186AE9AD-E2C7-4E08-99BD-21803CC5C3FD}"/>
    <dgm:cxn modelId="{64D99B83-0AF3-4625-A75B-612F77DCE616}" type="presOf" srcId="{5BC93385-1D4C-4588-B5B6-CBB43E18B362}" destId="{83EE4472-AA1C-4564-8884-C9AE818E355B}" srcOrd="1" destOrd="0" presId="urn:microsoft.com/office/officeart/2005/8/layout/process2"/>
    <dgm:cxn modelId="{3754DB8C-0687-4435-9D0F-BDB1884BEF7A}" type="presOf" srcId="{8829BAA2-8406-404F-AC6F-051C04CEC230}" destId="{81EE326B-6B16-406E-AE39-822C91573BDA}" srcOrd="0" destOrd="0" presId="urn:microsoft.com/office/officeart/2005/8/layout/process2"/>
    <dgm:cxn modelId="{195A7E8D-4864-47C0-96D0-86C6F0812E8D}" type="presOf" srcId="{612E5305-6C6A-442B-B9A7-A64F58AC586A}" destId="{5B2B7002-34E2-4CEE-AE1E-09B9082ABD5F}" srcOrd="0" destOrd="0" presId="urn:microsoft.com/office/officeart/2005/8/layout/process2"/>
    <dgm:cxn modelId="{DBC31D96-A75E-4050-95DE-5BD40ACF4DC1}" type="presOf" srcId="{4A79FBF5-FD50-41F3-8596-77DDEEE6AE40}" destId="{8E68EB06-4FF0-4418-8CF0-0AE064928BFE}" srcOrd="1" destOrd="0" presId="urn:microsoft.com/office/officeart/2005/8/layout/process2"/>
    <dgm:cxn modelId="{47227A98-AEF3-4601-921E-887A92DBB232}" type="presOf" srcId="{4A79FBF5-FD50-41F3-8596-77DDEEE6AE40}" destId="{DE13EE40-3DD3-4946-854A-680141B87CC0}" srcOrd="0" destOrd="0" presId="urn:microsoft.com/office/officeart/2005/8/layout/process2"/>
    <dgm:cxn modelId="{715223B5-E279-43AA-A6A2-9F6230E019BE}" srcId="{AD393F1D-FDD5-4AB1-B77B-A4C70D5AF0D8}" destId="{612E5305-6C6A-442B-B9A7-A64F58AC586A}" srcOrd="0" destOrd="0" parTransId="{956BF6B0-188E-46B0-B797-62C99BEF0C35}" sibTransId="{4A79FBF5-FD50-41F3-8596-77DDEEE6AE40}"/>
    <dgm:cxn modelId="{1DB14AB8-00F5-4FFE-9BE9-8F57FC826508}" srcId="{AD393F1D-FDD5-4AB1-B77B-A4C70D5AF0D8}" destId="{E138B1DD-E837-45AA-938D-968F55ACE0D0}" srcOrd="4" destOrd="0" parTransId="{8C2D939A-5F94-49CE-B66A-C1A4BF1E866E}" sibTransId="{AD8894CE-0ED4-4978-9E0C-26FE31AABCEE}"/>
    <dgm:cxn modelId="{4F576EBA-FFE5-42EF-9654-370BDCE9F010}" type="presOf" srcId="{54F6671E-1B11-423B-98B3-BC2761ED492C}" destId="{E2F62FB3-DC9E-48C4-A986-03D13763C39C}" srcOrd="0" destOrd="0" presId="urn:microsoft.com/office/officeart/2005/8/layout/process2"/>
    <dgm:cxn modelId="{A95626C1-A3BB-4914-A0D4-E7FC87675E2B}" srcId="{AD393F1D-FDD5-4AB1-B77B-A4C70D5AF0D8}" destId="{8829BAA2-8406-404F-AC6F-051C04CEC230}" srcOrd="2" destOrd="0" parTransId="{931ACB1C-440B-45D4-A7E6-272DC0A8480A}" sibTransId="{5BC93385-1D4C-4588-B5B6-CBB43E18B362}"/>
    <dgm:cxn modelId="{9ED801E1-1D5A-4A47-B126-D4BC186E4B14}" type="presOf" srcId="{1EB17B56-E24D-460A-8A14-9FF0920633AF}" destId="{177E358D-6BBC-44BF-84C8-20576619CF2B}" srcOrd="1" destOrd="0" presId="urn:microsoft.com/office/officeart/2005/8/layout/process2"/>
    <dgm:cxn modelId="{393918E1-085C-4ACB-A894-CC2B76FE4A3C}" type="presOf" srcId="{08115798-F000-4FAE-9117-E513087958BD}" destId="{16D5F6B2-A8E8-4D9C-BDE0-D4517C035265}" srcOrd="0" destOrd="0" presId="urn:microsoft.com/office/officeart/2005/8/layout/process2"/>
    <dgm:cxn modelId="{1FDAACEE-1059-44B3-B8FD-7D40D724348E}" type="presOf" srcId="{E138B1DD-E837-45AA-938D-968F55ACE0D0}" destId="{92A34D11-9527-46D2-95D8-E36D7875F609}" srcOrd="0" destOrd="0" presId="urn:microsoft.com/office/officeart/2005/8/layout/process2"/>
    <dgm:cxn modelId="{197564F0-62B4-4EC8-8948-5C0792D57808}" type="presOf" srcId="{32203E73-91BB-44E5-9A6A-11964C3AA369}" destId="{CF1AE55C-5D88-4723-AA43-F3412EE25820}" srcOrd="0" destOrd="0" presId="urn:microsoft.com/office/officeart/2005/8/layout/process2"/>
    <dgm:cxn modelId="{A26FB5F9-2E22-4B18-A1AD-B2EBD246A15B}" type="presOf" srcId="{1EB17B56-E24D-460A-8A14-9FF0920633AF}" destId="{DF66B780-439E-4745-A64A-97D26A3BA786}" srcOrd="0" destOrd="0" presId="urn:microsoft.com/office/officeart/2005/8/layout/process2"/>
    <dgm:cxn modelId="{DECCF3FA-CA3E-4527-BE65-6B0084FC91A4}" type="presOf" srcId="{5BC93385-1D4C-4588-B5B6-CBB43E18B362}" destId="{BC0CED68-020C-4147-A544-B0565943BF63}" srcOrd="0" destOrd="0" presId="urn:microsoft.com/office/officeart/2005/8/layout/process2"/>
    <dgm:cxn modelId="{916AEF00-B9E0-4B15-9311-DD79C997A322}" type="presParOf" srcId="{5034AA67-1F9B-40DF-9665-F1AD8301A04A}" destId="{5B2B7002-34E2-4CEE-AE1E-09B9082ABD5F}" srcOrd="0" destOrd="0" presId="urn:microsoft.com/office/officeart/2005/8/layout/process2"/>
    <dgm:cxn modelId="{EE56A833-DE35-40B5-9886-F51A081BD8DD}" type="presParOf" srcId="{5034AA67-1F9B-40DF-9665-F1AD8301A04A}" destId="{DE13EE40-3DD3-4946-854A-680141B87CC0}" srcOrd="1" destOrd="0" presId="urn:microsoft.com/office/officeart/2005/8/layout/process2"/>
    <dgm:cxn modelId="{40EF9184-1BE2-4028-868B-B76973852CE3}" type="presParOf" srcId="{DE13EE40-3DD3-4946-854A-680141B87CC0}" destId="{8E68EB06-4FF0-4418-8CF0-0AE064928BFE}" srcOrd="0" destOrd="0" presId="urn:microsoft.com/office/officeart/2005/8/layout/process2"/>
    <dgm:cxn modelId="{9FE8812E-BA08-41F0-A84B-5E3B9A55BDA8}" type="presParOf" srcId="{5034AA67-1F9B-40DF-9665-F1AD8301A04A}" destId="{CF1AE55C-5D88-4723-AA43-F3412EE25820}" srcOrd="2" destOrd="0" presId="urn:microsoft.com/office/officeart/2005/8/layout/process2"/>
    <dgm:cxn modelId="{1CDEEA97-818E-4479-A8A9-93B1BFFD3AA9}" type="presParOf" srcId="{5034AA67-1F9B-40DF-9665-F1AD8301A04A}" destId="{727DA3AB-44F6-4418-A11A-DDB81931FDBE}" srcOrd="3" destOrd="0" presId="urn:microsoft.com/office/officeart/2005/8/layout/process2"/>
    <dgm:cxn modelId="{3F714154-705F-4B65-9ED9-719169342115}" type="presParOf" srcId="{727DA3AB-44F6-4418-A11A-DDB81931FDBE}" destId="{A5B1274F-E793-4F57-9848-D68C4A9951E0}" srcOrd="0" destOrd="0" presId="urn:microsoft.com/office/officeart/2005/8/layout/process2"/>
    <dgm:cxn modelId="{F88DE69D-62FA-4511-BDEF-469E7264C24A}" type="presParOf" srcId="{5034AA67-1F9B-40DF-9665-F1AD8301A04A}" destId="{81EE326B-6B16-406E-AE39-822C91573BDA}" srcOrd="4" destOrd="0" presId="urn:microsoft.com/office/officeart/2005/8/layout/process2"/>
    <dgm:cxn modelId="{37A3FEEF-6C9A-4E66-B96F-6D8D341706EF}" type="presParOf" srcId="{5034AA67-1F9B-40DF-9665-F1AD8301A04A}" destId="{BC0CED68-020C-4147-A544-B0565943BF63}" srcOrd="5" destOrd="0" presId="urn:microsoft.com/office/officeart/2005/8/layout/process2"/>
    <dgm:cxn modelId="{F717C4DC-95CC-4F23-AA5F-396C16758742}" type="presParOf" srcId="{BC0CED68-020C-4147-A544-B0565943BF63}" destId="{83EE4472-AA1C-4564-8884-C9AE818E355B}" srcOrd="0" destOrd="0" presId="urn:microsoft.com/office/officeart/2005/8/layout/process2"/>
    <dgm:cxn modelId="{31283AF3-2B57-4CF6-9CC0-EB47251D3F59}" type="presParOf" srcId="{5034AA67-1F9B-40DF-9665-F1AD8301A04A}" destId="{895B5070-FD41-4AA6-A3E1-8900AD6388A3}" srcOrd="6" destOrd="0" presId="urn:microsoft.com/office/officeart/2005/8/layout/process2"/>
    <dgm:cxn modelId="{46AB1F9D-E199-421E-8607-94138A51BC2B}" type="presParOf" srcId="{5034AA67-1F9B-40DF-9665-F1AD8301A04A}" destId="{E3119801-0615-4515-9396-6781D26BF4C1}" srcOrd="7" destOrd="0" presId="urn:microsoft.com/office/officeart/2005/8/layout/process2"/>
    <dgm:cxn modelId="{629FFFD2-C5AB-4ABF-838E-CA37CE97F2DA}" type="presParOf" srcId="{E3119801-0615-4515-9396-6781D26BF4C1}" destId="{20FA1760-02A1-4C74-BD72-B52020964C4D}" srcOrd="0" destOrd="0" presId="urn:microsoft.com/office/officeart/2005/8/layout/process2"/>
    <dgm:cxn modelId="{FA22758A-1B3B-4ADA-B413-A4146058233B}" type="presParOf" srcId="{5034AA67-1F9B-40DF-9665-F1AD8301A04A}" destId="{92A34D11-9527-46D2-95D8-E36D7875F609}" srcOrd="8" destOrd="0" presId="urn:microsoft.com/office/officeart/2005/8/layout/process2"/>
    <dgm:cxn modelId="{DF71BAAD-389B-4DF0-9F81-5D4618997EA4}" type="presParOf" srcId="{5034AA67-1F9B-40DF-9665-F1AD8301A04A}" destId="{51439A07-1041-4D79-B972-2040DA09C21D}" srcOrd="9" destOrd="0" presId="urn:microsoft.com/office/officeart/2005/8/layout/process2"/>
    <dgm:cxn modelId="{56132D49-392D-41C8-BACE-F10A04E2A0F8}" type="presParOf" srcId="{51439A07-1041-4D79-B972-2040DA09C21D}" destId="{2FF024E6-3989-4101-9656-72AD4643A22A}" srcOrd="0" destOrd="0" presId="urn:microsoft.com/office/officeart/2005/8/layout/process2"/>
    <dgm:cxn modelId="{7F97165B-08D5-4F5E-B974-47E952127C8B}" type="presParOf" srcId="{5034AA67-1F9B-40DF-9665-F1AD8301A04A}" destId="{E2F62FB3-DC9E-48C4-A986-03D13763C39C}" srcOrd="10" destOrd="0" presId="urn:microsoft.com/office/officeart/2005/8/layout/process2"/>
    <dgm:cxn modelId="{7A8AC953-2337-4253-9782-A27E1AF3CABF}" type="presParOf" srcId="{5034AA67-1F9B-40DF-9665-F1AD8301A04A}" destId="{DF66B780-439E-4745-A64A-97D26A3BA786}" srcOrd="11" destOrd="0" presId="urn:microsoft.com/office/officeart/2005/8/layout/process2"/>
    <dgm:cxn modelId="{EAC766AF-2519-46FB-A916-BC410566EA2D}" type="presParOf" srcId="{DF66B780-439E-4745-A64A-97D26A3BA786}" destId="{177E358D-6BBC-44BF-84C8-20576619CF2B}" srcOrd="0" destOrd="0" presId="urn:microsoft.com/office/officeart/2005/8/layout/process2"/>
    <dgm:cxn modelId="{D28C7794-E354-42D9-8C9B-6F0D444A776D}" type="presParOf" srcId="{5034AA67-1F9B-40DF-9665-F1AD8301A04A}" destId="{16D5F6B2-A8E8-4D9C-BDE0-D4517C035265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B7002-34E2-4CEE-AE1E-09B9082ABD5F}">
      <dsp:nvSpPr>
        <dsp:cNvPr id="0" name=""/>
        <dsp:cNvSpPr/>
      </dsp:nvSpPr>
      <dsp:spPr>
        <a:xfrm>
          <a:off x="1799568" y="42909"/>
          <a:ext cx="1986045" cy="51134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Double-sided welding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814545" y="57886"/>
        <a:ext cx="1956091" cy="481388"/>
      </dsp:txXfrm>
    </dsp:sp>
    <dsp:sp modelId="{DE13EE40-3DD3-4946-854A-680141B87CC0}">
      <dsp:nvSpPr>
        <dsp:cNvPr id="0" name=""/>
        <dsp:cNvSpPr/>
      </dsp:nvSpPr>
      <dsp:spPr>
        <a:xfrm rot="5458790">
          <a:off x="2706362" y="545893"/>
          <a:ext cx="160062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7773" y="580917"/>
        <a:ext cx="138062" cy="112043"/>
      </dsp:txXfrm>
    </dsp:sp>
    <dsp:sp modelId="{CF1AE55C-5D88-4723-AA43-F3412EE25820}">
      <dsp:nvSpPr>
        <dsp:cNvPr id="0" name=""/>
        <dsp:cNvSpPr/>
      </dsp:nvSpPr>
      <dsp:spPr>
        <a:xfrm>
          <a:off x="1742624" y="767638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 err="1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Bulk+Light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 EP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7601" y="782615"/>
        <a:ext cx="2045188" cy="481388"/>
      </dsp:txXfrm>
    </dsp:sp>
    <dsp:sp modelId="{727DA3AB-44F6-4418-A11A-DDB81931FDBE}">
      <dsp:nvSpPr>
        <dsp:cNvPr id="0" name=""/>
        <dsp:cNvSpPr/>
      </dsp:nvSpPr>
      <dsp:spPr>
        <a:xfrm rot="5406226">
          <a:off x="2692753" y="1279621"/>
          <a:ext cx="173539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0539" y="1307903"/>
        <a:ext cx="138062" cy="121477"/>
      </dsp:txXfrm>
    </dsp:sp>
    <dsp:sp modelId="{81EE326B-6B16-406E-AE39-822C91573BDA}">
      <dsp:nvSpPr>
        <dsp:cNvPr id="0" name=""/>
        <dsp:cNvSpPr/>
      </dsp:nvSpPr>
      <dsp:spPr>
        <a:xfrm>
          <a:off x="1741279" y="1510366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900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℃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3h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annealing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6256" y="1525343"/>
        <a:ext cx="2045188" cy="481388"/>
      </dsp:txXfrm>
    </dsp:sp>
    <dsp:sp modelId="{BC0CED68-020C-4147-A544-B0565943BF63}">
      <dsp:nvSpPr>
        <dsp:cNvPr id="0" name=""/>
        <dsp:cNvSpPr/>
      </dsp:nvSpPr>
      <dsp:spPr>
        <a:xfrm rot="5394156">
          <a:off x="2674539" y="2046635"/>
          <a:ext cx="209968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5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0438" y="2056703"/>
        <a:ext cx="138062" cy="146978"/>
      </dsp:txXfrm>
    </dsp:sp>
    <dsp:sp modelId="{895B5070-FD41-4AA6-A3E1-8900AD6388A3}">
      <dsp:nvSpPr>
        <dsp:cNvPr id="0" name=""/>
        <dsp:cNvSpPr/>
      </dsp:nvSpPr>
      <dsp:spPr>
        <a:xfrm>
          <a:off x="1742624" y="2301666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Exposure to air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7601" y="2316643"/>
        <a:ext cx="2045188" cy="481388"/>
      </dsp:txXfrm>
    </dsp:sp>
    <dsp:sp modelId="{E3119801-0615-4515-9396-6781D26BF4C1}">
      <dsp:nvSpPr>
        <dsp:cNvPr id="0" name=""/>
        <dsp:cNvSpPr/>
      </dsp:nvSpPr>
      <dsp:spPr>
        <a:xfrm rot="5400000">
          <a:off x="2684319" y="2825792"/>
          <a:ext cx="191753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1165" y="2844967"/>
        <a:ext cx="138062" cy="134227"/>
      </dsp:txXfrm>
    </dsp:sp>
    <dsp:sp modelId="{92A34D11-9527-46D2-95D8-E36D7875F609}">
      <dsp:nvSpPr>
        <dsp:cNvPr id="0" name=""/>
        <dsp:cNvSpPr/>
      </dsp:nvSpPr>
      <dsp:spPr>
        <a:xfrm>
          <a:off x="1742624" y="3068680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300</a:t>
          </a:r>
          <a:r>
            <a:rPr lang="zh-CN" altLang="en-US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℃ </a:t>
          </a: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Mid-T baking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7601" y="3083657"/>
        <a:ext cx="2045188" cy="481388"/>
      </dsp:txXfrm>
    </dsp:sp>
    <dsp:sp modelId="{51439A07-1041-4D79-B972-2040DA09C21D}">
      <dsp:nvSpPr>
        <dsp:cNvPr id="0" name=""/>
        <dsp:cNvSpPr/>
      </dsp:nvSpPr>
      <dsp:spPr>
        <a:xfrm rot="5400000">
          <a:off x="2684319" y="3592807"/>
          <a:ext cx="191753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1165" y="3611982"/>
        <a:ext cx="138062" cy="134227"/>
      </dsp:txXfrm>
    </dsp:sp>
    <dsp:sp modelId="{E2F62FB3-DC9E-48C4-A986-03D13763C39C}">
      <dsp:nvSpPr>
        <dsp:cNvPr id="0" name=""/>
        <dsp:cNvSpPr/>
      </dsp:nvSpPr>
      <dsp:spPr>
        <a:xfrm>
          <a:off x="1742624" y="3835694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HPR and clean assembly</a:t>
          </a:r>
          <a:endParaRPr lang="zh-CN" altLang="en-US" sz="1400" b="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7601" y="3850671"/>
        <a:ext cx="2045188" cy="481388"/>
      </dsp:txXfrm>
    </dsp:sp>
    <dsp:sp modelId="{DF66B780-439E-4745-A64A-97D26A3BA786}">
      <dsp:nvSpPr>
        <dsp:cNvPr id="0" name=""/>
        <dsp:cNvSpPr/>
      </dsp:nvSpPr>
      <dsp:spPr>
        <a:xfrm rot="5400000">
          <a:off x="2684319" y="4359821"/>
          <a:ext cx="191753" cy="23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9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711165" y="4378996"/>
        <a:ext cx="138062" cy="134227"/>
      </dsp:txXfrm>
    </dsp:sp>
    <dsp:sp modelId="{16D5F6B2-A8E8-4D9C-BDE0-D4517C035265}">
      <dsp:nvSpPr>
        <dsp:cNvPr id="0" name=""/>
        <dsp:cNvSpPr/>
      </dsp:nvSpPr>
      <dsp:spPr>
        <a:xfrm>
          <a:off x="1742624" y="4602708"/>
          <a:ext cx="2075142" cy="5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kern="1200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rPr>
            <a:t>Vertical Test</a:t>
          </a:r>
          <a:endParaRPr lang="zh-CN" altLang="en-US" sz="1400" kern="1200" dirty="0">
            <a:solidFill>
              <a:prstClr val="white"/>
            </a:solidFill>
            <a:latin typeface="Arial" panose="020B0604020202020204" pitchFamily="34" charset="0"/>
            <a:ea typeface="宋体" panose="02010600030101010101" pitchFamily="2" charset="-122"/>
            <a:cs typeface="Arial" panose="020B0604020202020204" pitchFamily="34" charset="0"/>
          </a:endParaRPr>
        </a:p>
      </dsp:txBody>
      <dsp:txXfrm>
        <a:off x="1757601" y="4617685"/>
        <a:ext cx="2045188" cy="481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3E0D183-6031-4C32-B44B-14746A336CF0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3A1DF17-A28C-4D46-829F-D8D110C093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8C6B7-0A4B-4574-9561-F3A4CA7F7F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b="1" i="0" dirty="0">
                <a:solidFill>
                  <a:srgbClr val="2A2B2E"/>
                </a:solidFill>
                <a:effectLst/>
                <a:latin typeface="Segoe UI" panose="020B0502040204020203" pitchFamily="34" charset="0"/>
              </a:rPr>
              <a:t>impedance</a:t>
            </a:r>
            <a:endParaRPr/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26469"/>
                </a:solidFill>
                <a:effectLst/>
                <a:latin typeface="PingFang SC"/>
              </a:rPr>
              <a:t>英</a:t>
            </a:r>
            <a:r>
              <a:rPr lang="en-US" altLang="zh-CN" b="0" i="0" dirty="0">
                <a:solidFill>
                  <a:srgbClr val="A8AAAD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US" altLang="zh-CN" b="0" i="0" dirty="0" err="1">
                <a:solidFill>
                  <a:srgbClr val="626469"/>
                </a:solidFill>
                <a:effectLst/>
                <a:latin typeface="Arial" panose="020B0604020202020204" pitchFamily="34" charset="0"/>
              </a:rPr>
              <a:t>ɪmˈpiːdns</a:t>
            </a:r>
            <a:r>
              <a:rPr lang="en-US" altLang="zh-CN" b="0" i="0" dirty="0">
                <a:solidFill>
                  <a:srgbClr val="A8AAAD"/>
                </a:solidFill>
                <a:effectLst/>
                <a:latin typeface="Arial" panose="020B0604020202020204" pitchFamily="34" charset="0"/>
              </a:rPr>
              <a:t>/</a:t>
            </a:r>
            <a:endParaRPr lang="en-US" altLang="zh-CN" b="0" i="0" dirty="0">
              <a:solidFill>
                <a:srgbClr val="2A2B2E"/>
              </a:solidFill>
              <a:effectLst/>
              <a:latin typeface="PingFang SC"/>
            </a:endParaRPr>
          </a:p>
          <a:p>
            <a:endParaRPr lang="zh-CN" altLang="en-US" dirty="0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8C6B7-0A4B-4574-9561-F3A4CA7F7FB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1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16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高能所图标-单色.tif"/>
          <p:cNvPicPr>
            <a:picLocks noChangeAspect="1"/>
          </p:cNvPicPr>
          <p:nvPr userDrawn="1"/>
        </p:nvPicPr>
        <p:blipFill>
          <a:blip r:embed="rId2" cstate="email">
            <a:lum bright="5000"/>
          </a:blip>
          <a:srcRect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B04F-8AD4-479F-AEA8-8482ADD4E909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latin typeface="Arial" panose="020B0604020202020204" pitchFamily="34" charset="0"/>
                <a:ea typeface="微软雅黑" pitchFamily="34" charset="-122"/>
              </a:defRPr>
            </a:lvl1pPr>
            <a:lvl2pPr>
              <a:spcAft>
                <a:spcPts val="0"/>
              </a:spcAft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spcAft>
                <a:spcPts val="0"/>
              </a:spcAft>
              <a:defRPr baseline="0"/>
            </a:lvl3pPr>
            <a:lvl4pPr>
              <a:spcAft>
                <a:spcPts val="0"/>
              </a:spcAft>
              <a:defRPr baseline="0"/>
            </a:lvl4pPr>
            <a:lvl5pPr>
              <a:spcAft>
                <a:spcPts val="0"/>
              </a:spcAft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/>
          </a:p>
          <a:p>
            <a:pPr lvl="1"/>
            <a:r>
              <a:rPr lang="zh-CN" altLang="en-US" dirty="0"/>
              <a:t>第二级</a:t>
            </a:r>
            <a:endParaRPr/>
          </a:p>
          <a:p>
            <a:pPr lvl="2"/>
            <a:r>
              <a:rPr lang="zh-CN" altLang="en-US" dirty="0"/>
              <a:t>第三级</a:t>
            </a:r>
            <a:endParaRPr/>
          </a:p>
          <a:p>
            <a:pPr lvl="3"/>
            <a:r>
              <a:rPr lang="zh-CN" altLang="en-US" dirty="0"/>
              <a:t>第四级</a:t>
            </a:r>
            <a:endParaRPr/>
          </a:p>
          <a:p>
            <a:pPr lvl="4"/>
            <a:r>
              <a:rPr lang="zh-CN" altLang="en-US" dirty="0"/>
              <a:t>第五级</a:t>
            </a:r>
            <a:endParaRPr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5169-62AA-4FF9-9A8A-C7359445FABC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/>
          </a:p>
        </p:txBody>
      </p:sp>
      <p:sp>
        <p:nvSpPr>
          <p:cNvPr id="18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24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/>
          </a:p>
        </p:txBody>
      </p:sp>
      <p:sp>
        <p:nvSpPr>
          <p:cNvPr id="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25EB-4841-4E9D-8A09-A9E0164D403E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2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0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/>
          </a:p>
        </p:txBody>
      </p:sp>
      <p:sp>
        <p:nvSpPr>
          <p:cNvPr id="31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/>
          </a:p>
          <a:p>
            <a:pPr lvl="1"/>
            <a:r>
              <a:rPr lang="zh-CN" altLang="en-US"/>
              <a:t>第二级</a:t>
            </a:r>
            <a:endParaRPr/>
          </a:p>
          <a:p>
            <a:pPr lvl="2"/>
            <a:r>
              <a:rPr lang="zh-CN" altLang="en-US"/>
              <a:t>第三级</a:t>
            </a:r>
            <a:endParaRPr/>
          </a:p>
          <a:p>
            <a:pPr lvl="3"/>
            <a:r>
              <a:rPr lang="zh-CN" altLang="en-US"/>
              <a:t>第四级</a:t>
            </a:r>
            <a:endParaRPr/>
          </a:p>
          <a:p>
            <a:pPr lvl="4"/>
            <a:r>
              <a:rPr lang="zh-CN" altLang="en-US"/>
              <a:t>第五级</a:t>
            </a:r>
            <a:endParaRPr/>
          </a:p>
        </p:txBody>
      </p:sp>
      <p:sp>
        <p:nvSpPr>
          <p:cNvPr id="3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F4B0-6814-47B5-B80E-B3FD3D029F65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80F47-47A5-4280-96FB-C46B9C8A3E02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/>
          </a:p>
          <a:p>
            <a:pPr lvl="1"/>
            <a:r>
              <a:rPr lang="zh-CN" altLang="en-US" dirty="0"/>
              <a:t>第二级</a:t>
            </a:r>
            <a:endParaRPr/>
          </a:p>
          <a:p>
            <a:pPr lvl="2"/>
            <a:r>
              <a:rPr lang="zh-CN" altLang="en-US" dirty="0"/>
              <a:t>第三级</a:t>
            </a:r>
            <a:endParaRPr/>
          </a:p>
          <a:p>
            <a:pPr lvl="3"/>
            <a:r>
              <a:rPr lang="zh-CN" altLang="en-US" dirty="0"/>
              <a:t>第四级</a:t>
            </a:r>
            <a:endParaRPr/>
          </a:p>
          <a:p>
            <a:pPr lvl="4"/>
            <a:r>
              <a:rPr lang="zh-CN" altLang="en-US" dirty="0"/>
              <a:t>第五级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5EDA7-7C90-4D61-AB9A-8B453C17719B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4"/>
          <p:cNvSpPr>
            <a:spLocks noGrp="1"/>
          </p:cNvSpPr>
          <p:nvPr>
            <p:ph type="subTitle" idx="1"/>
          </p:nvPr>
        </p:nvSpPr>
        <p:spPr>
          <a:xfrm>
            <a:off x="39960" y="4581128"/>
            <a:ext cx="12112080" cy="165618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003399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葛锐</a:t>
            </a:r>
            <a:endParaRPr lang="en-US" altLang="zh-CN" dirty="0">
              <a:solidFill>
                <a:srgbClr val="003399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003399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20260921</a:t>
            </a:r>
            <a:endParaRPr/>
          </a:p>
        </p:txBody>
      </p:sp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z="2000" b="1">
                <a:solidFill>
                  <a:srgbClr val="0000FF"/>
                </a:solidFill>
              </a:rPr>
              <a:t>1</a:t>
            </a:fld>
            <a:endParaRPr lang="zh-CN" altLang="en-US" sz="2000" b="1">
              <a:solidFill>
                <a:srgbClr val="0000FF"/>
              </a:solidFill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-39960" y="1626473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fontAlgn="base">
              <a:spcBef>
                <a:spcPct val="1"/>
              </a:spcBef>
              <a:spcAft>
                <a:spcPct val="1"/>
              </a:spcAft>
              <a:defRPr sz="2000" b="0">
                <a:solidFill>
                  <a:srgbClr val="003399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fontAlgn="base">
              <a:spcBef>
                <a:spcPct val="1"/>
              </a:spcBef>
              <a:spcAft>
                <a:spcPct val="1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fontAlgn="base">
              <a:spcBef>
                <a:spcPct val="1"/>
              </a:spcBef>
              <a:spcAft>
                <a:spcPct val="1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fontAlgn="base">
              <a:spcBef>
                <a:spcPct val="1"/>
              </a:spcBef>
              <a:spcAft>
                <a:spcPct val="1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fontAlgn="base">
              <a:spcBef>
                <a:spcPct val="1"/>
              </a:spcBef>
              <a:spcAft>
                <a:spcPct val="1"/>
              </a:spcAft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>
              <a:defRPr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6000" b="1">
                <a:solidFill>
                  <a:srgbClr val="C00000"/>
                </a:solidFill>
                <a:latin typeface="微软雅黑"/>
                <a:ea typeface="微软雅黑"/>
              </a:rPr>
              <a:t>CEPC 650MHz 超导腔模组</a:t>
            </a:r>
            <a:endParaRPr lang="en-US" altLang="zh-CN" sz="6000" b="1">
              <a:solidFill>
                <a:srgbClr val="C00000"/>
              </a:solidFill>
              <a:latin typeface="微软雅黑"/>
              <a:ea typeface="微软雅黑"/>
            </a:endParaRPr>
          </a:p>
          <a:p>
            <a:r>
              <a:rPr lang="zh-CN" altLang="zh-CN" sz="6000" b="1">
                <a:solidFill>
                  <a:srgbClr val="C00000"/>
                </a:solidFill>
                <a:latin typeface="微软雅黑"/>
                <a:ea typeface="微软雅黑"/>
              </a:rPr>
              <a:t>研制进展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85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主要进展</a:t>
            </a:r>
            <a:endParaRPr/>
          </a:p>
        </p:txBody>
      </p:sp>
      <p:sp>
        <p:nvSpPr>
          <p:cNvPr id="86" name="内容占位符 4"/>
          <p:cNvSpPr>
            <a:spLocks noGrp="1"/>
          </p:cNvSpPr>
          <p:nvPr>
            <p:ph idx="1"/>
          </p:nvPr>
        </p:nvSpPr>
        <p:spPr>
          <a:xfrm>
            <a:off x="642973" y="1327650"/>
            <a:ext cx="10972800" cy="45693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超导腔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耦合器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屏蔽波纹管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恒温器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zh-CN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内容占位符 1"/>
          <p:cNvSpPr>
            <a:spLocks noGrp="1"/>
          </p:cNvSpPr>
          <p:nvPr>
            <p:ph idx="1"/>
          </p:nvPr>
        </p:nvSpPr>
        <p:spPr>
          <a:xfrm>
            <a:off x="190499" y="1155700"/>
            <a:ext cx="6573001" cy="4902200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zh-CN" altLang="zh-CN" sz="1800" b="1" dirty="0">
                <a:latin typeface="微软雅黑"/>
                <a:ea typeface="微软雅黑"/>
              </a:rPr>
              <a:t>第一只腔 CEPC-HNF-650-D1 进展</a:t>
            </a:r>
            <a:endParaRPr lang="en-US" altLang="zh-CN" sz="18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已梳理超导腔垂测所需的法兰等配件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已完成垂测天线长度的校准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但检查发现腔表面存在 HPR 氧化条纹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推测由宁夏 HPR 停转造成，下一步重新 EP 处理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endParaRPr lang="zh-CN" altLang="zh-CN" sz="1600" dirty="0">
              <a:latin typeface="微软雅黑"/>
              <a:ea typeface="微软雅黑"/>
            </a:endParaRPr>
          </a:p>
          <a:p>
            <a:pPr>
              <a:lnSpc>
                <a:spcPct val="170000"/>
              </a:lnSpc>
            </a:pPr>
            <a:r>
              <a:rPr lang="zh-CN" altLang="en-US" sz="1800" b="1" dirty="0">
                <a:latin typeface="微软雅黑"/>
                <a:ea typeface="微软雅黑"/>
              </a:rPr>
              <a:t>加工及</a:t>
            </a:r>
            <a:r>
              <a:rPr lang="zh-CN" altLang="zh-CN" sz="1800" b="1" dirty="0">
                <a:latin typeface="微软雅黑"/>
                <a:ea typeface="微软雅黑"/>
              </a:rPr>
              <a:t>频率</a:t>
            </a:r>
            <a:r>
              <a:rPr lang="zh-CN" altLang="en-US" sz="1800" b="1" dirty="0">
                <a:latin typeface="微软雅黑"/>
                <a:ea typeface="微软雅黑"/>
              </a:rPr>
              <a:t>的</a:t>
            </a:r>
            <a:r>
              <a:rPr lang="zh-CN" altLang="zh-CN" sz="1800" b="1" dirty="0">
                <a:latin typeface="微软雅黑"/>
                <a:ea typeface="微软雅黑"/>
              </a:rPr>
              <a:t>控制</a:t>
            </a:r>
            <a:endParaRPr lang="en-US" altLang="zh-CN" sz="18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初步确定低温下超导腔频率接受的范围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zh-CN" sz="1600" dirty="0">
                <a:latin typeface="微软雅黑"/>
                <a:ea typeface="微软雅黑"/>
              </a:rPr>
              <a:t>复核由“低温”倒推至“哑铃等部件”的频率估算路径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基本摸清第一腔长度变短的原因，排除超导腔不可修复的风险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1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改进矫形工作，尝试第二支腔加工的长度控制，但依然面临问题</a:t>
            </a:r>
            <a:endParaRPr lang="en-US" altLang="zh-CN" sz="1600" dirty="0">
              <a:latin typeface="微软雅黑"/>
              <a:ea typeface="微软雅黑"/>
            </a:endParaRPr>
          </a:p>
        </p:txBody>
      </p:sp>
      <p:sp>
        <p:nvSpPr>
          <p:cNvPr id="108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09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超导腔进展</a:t>
            </a:r>
            <a:endParaRPr/>
          </a:p>
        </p:txBody>
      </p:sp>
      <p:pic>
        <p:nvPicPr>
          <p:cNvPr id="11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9334" y="1713544"/>
            <a:ext cx="2971759" cy="1872208"/>
          </a:xfrm>
          <a:prstGeom prst="rect">
            <a:avLst/>
          </a:prstGeom>
        </p:spPr>
      </p:pic>
      <p:pic>
        <p:nvPicPr>
          <p:cNvPr id="111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84432" y="1739994"/>
            <a:ext cx="2033514" cy="4293878"/>
          </a:xfrm>
          <a:prstGeom prst="rect">
            <a:avLst/>
          </a:prstGeom>
        </p:spPr>
      </p:pic>
      <p:pic>
        <p:nvPicPr>
          <p:cNvPr id="112" name="图片 7"/>
          <p:cNvPicPr>
            <a:picLocks noChangeAspect="1"/>
          </p:cNvPicPr>
          <p:nvPr/>
        </p:nvPicPr>
        <p:blipFill rotWithShape="1">
          <a:blip r:embed="rId4"/>
          <a:srcRect b="15125"/>
          <a:stretch/>
        </p:blipFill>
        <p:spPr>
          <a:xfrm>
            <a:off x="6859334" y="4116534"/>
            <a:ext cx="3029265" cy="191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内容占位符 1"/>
          <p:cNvSpPr>
            <a:spLocks noGrp="1"/>
          </p:cNvSpPr>
          <p:nvPr>
            <p:ph idx="1"/>
          </p:nvPr>
        </p:nvSpPr>
        <p:spPr>
          <a:xfrm>
            <a:off x="270561" y="1124744"/>
            <a:ext cx="9086800" cy="5374345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zh-CN" altLang="en-US" sz="2000" b="1" dirty="0">
                <a:latin typeface="微软雅黑"/>
                <a:ea typeface="微软雅黑"/>
              </a:rPr>
              <a:t>加工方面进展及面临的问题</a:t>
            </a:r>
            <a:endParaRPr lang="zh-CN" altLang="en-US" sz="2000" dirty="0">
              <a:latin typeface="微软雅黑"/>
              <a:ea typeface="微软雅黑"/>
            </a:endParaRPr>
          </a:p>
          <a:p>
            <a:pPr lvl="1">
              <a:lnSpc>
                <a:spcPct val="18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排除问题</a:t>
            </a: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冲压成型（复核三坐标数据），</a:t>
            </a:r>
            <a:endParaRPr lang="en-US" altLang="zh-CN" sz="1600" dirty="0">
              <a:latin typeface="微软雅黑"/>
              <a:ea typeface="微软雅黑"/>
            </a:endParaRP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哑铃切频（哑铃切边长度与频率仿真复核）</a:t>
            </a:r>
          </a:p>
          <a:p>
            <a:pPr lvl="1">
              <a:lnSpc>
                <a:spcPct val="17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主要问题</a:t>
            </a:r>
            <a:endParaRPr lang="zh-CN" altLang="en-US" sz="1600" dirty="0">
              <a:latin typeface="微软雅黑"/>
              <a:ea typeface="微软雅黑"/>
            </a:endParaRP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焊接后变形较大、壁厚偏大，</a:t>
            </a:r>
            <a:r>
              <a:rPr lang="zh-CN" altLang="en-US" sz="1600" b="1" dirty="0">
                <a:solidFill>
                  <a:srgbClr val="C00000"/>
                </a:solidFill>
                <a:latin typeface="微软雅黑"/>
                <a:ea typeface="微软雅黑"/>
              </a:rPr>
              <a:t>标准工艺下的整形困难</a:t>
            </a:r>
            <a:endParaRPr lang="en-US" altLang="zh-CN" sz="1600" b="1" dirty="0">
              <a:solidFill>
                <a:srgbClr val="C00000"/>
              </a:solidFill>
              <a:latin typeface="微软雅黑"/>
              <a:ea typeface="微软雅黑"/>
            </a:endParaRP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场平坦度调节时，现有工装出现调不动的情况</a:t>
            </a:r>
          </a:p>
          <a:p>
            <a:pPr lvl="1">
              <a:lnSpc>
                <a:spcPct val="17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次要问题</a:t>
            </a:r>
            <a:endParaRPr lang="en-US" altLang="zh-CN" sz="1600" b="1" dirty="0">
              <a:latin typeface="微软雅黑"/>
              <a:ea typeface="微软雅黑"/>
            </a:endParaRP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现有切频工艺对赤道小长度切频离散较大</a:t>
            </a:r>
          </a:p>
          <a:p>
            <a:pPr lvl="2">
              <a:lnSpc>
                <a:spcPct val="170000"/>
              </a:lnSpc>
            </a:pPr>
            <a:r>
              <a:rPr lang="zh-CN" altLang="en-US" sz="1600" dirty="0">
                <a:latin typeface="微软雅黑"/>
                <a:ea typeface="微软雅黑"/>
              </a:rPr>
              <a:t>Iris 切频：按原有经验切完，但影响较小，约为赤道切边的 1/3</a:t>
            </a:r>
          </a:p>
          <a:p>
            <a:pPr lvl="1">
              <a:lnSpc>
                <a:spcPct val="17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下一步计划</a:t>
            </a:r>
            <a:r>
              <a:rPr lang="zh-CN" altLang="en-US" sz="1600" dirty="0">
                <a:latin typeface="微软雅黑"/>
                <a:ea typeface="微软雅黑"/>
              </a:rPr>
              <a:t>，尝试加入退火工艺进行整形，同步第三套整形工装已在设计</a:t>
            </a:r>
          </a:p>
        </p:txBody>
      </p:sp>
      <p:sp>
        <p:nvSpPr>
          <p:cNvPr id="89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9105987" y="6350023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9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超导腔进展</a:t>
            </a:r>
            <a:endParaRPr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C04FBB7-D56D-4528-80B3-02992044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317" y="1556793"/>
            <a:ext cx="3301930" cy="201622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A5A7D9C3-ED2B-46FB-906B-AE8FFFB71EF8}"/>
              </a:ext>
            </a:extLst>
          </p:cNvPr>
          <p:cNvGrpSpPr/>
          <p:nvPr/>
        </p:nvGrpSpPr>
        <p:grpSpPr>
          <a:xfrm>
            <a:off x="5591945" y="1628799"/>
            <a:ext cx="2802310" cy="1552172"/>
            <a:chOff x="8112224" y="4496672"/>
            <a:chExt cx="3666406" cy="225739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593130D-D90F-484B-AD8D-DCEF21E9D9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615"/>
            <a:stretch/>
          </p:blipFill>
          <p:spPr>
            <a:xfrm>
              <a:off x="8112224" y="4496672"/>
              <a:ext cx="3666406" cy="1368152"/>
            </a:xfrm>
            <a:prstGeom prst="rect">
              <a:avLst/>
            </a:prstGeom>
          </p:spPr>
        </p:pic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4D07FF76-2C4A-42C4-AAF4-8A5586181B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76302" y="5864999"/>
              <a:ext cx="95787" cy="36004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3A8FFD2-59ED-4176-AC92-9479F3D5802E}"/>
                </a:ext>
              </a:extLst>
            </p:cNvPr>
            <p:cNvSpPr txBox="1"/>
            <p:nvPr/>
          </p:nvSpPr>
          <p:spPr>
            <a:xfrm flipH="1">
              <a:off x="9676544" y="6225040"/>
              <a:ext cx="885185" cy="492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accent1"/>
                  </a:solidFill>
                </a:defRPr>
              </a:lvl1pPr>
            </a:lstStyle>
            <a:p>
              <a:r>
                <a:rPr lang="zh-CN" altLang="en-US" dirty="0"/>
                <a:t>哑铃</a:t>
              </a: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00E44234-829C-4CEA-83B1-CE0D5BB3F37A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V="1">
              <a:off x="8965187" y="5734558"/>
              <a:ext cx="376911" cy="52713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C190F03-32BB-4FE9-A748-E66DB616ECD3}"/>
                </a:ext>
              </a:extLst>
            </p:cNvPr>
            <p:cNvSpPr txBox="1"/>
            <p:nvPr/>
          </p:nvSpPr>
          <p:spPr>
            <a:xfrm flipH="1">
              <a:off x="8522595" y="6261696"/>
              <a:ext cx="885183" cy="492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端腔</a:t>
              </a: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C6B1630C-1D61-48DF-A435-A9F2472A919D}"/>
                </a:ext>
              </a:extLst>
            </p:cNvPr>
            <p:cNvSpPr/>
            <p:nvPr/>
          </p:nvSpPr>
          <p:spPr>
            <a:xfrm rot="16200000">
              <a:off x="9967463" y="5477998"/>
              <a:ext cx="188309" cy="674361"/>
            </a:xfrm>
            <a:prstGeom prst="lef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95B2170A-077B-4B79-AFF3-6AC69D1F0171}"/>
              </a:ext>
            </a:extLst>
          </p:cNvPr>
          <p:cNvSpPr txBox="1"/>
          <p:nvPr/>
        </p:nvSpPr>
        <p:spPr>
          <a:xfrm flipH="1">
            <a:off x="9264352" y="3645329"/>
            <a:ext cx="2069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zh-CN" altLang="en-US" sz="1200" dirty="0">
                <a:solidFill>
                  <a:schemeClr val="tx1"/>
                </a:solidFill>
              </a:rPr>
              <a:t>图：</a:t>
            </a:r>
            <a:r>
              <a:rPr lang="en-US" altLang="zh-CN" sz="1200" dirty="0">
                <a:solidFill>
                  <a:schemeClr val="tx1"/>
                </a:solidFill>
              </a:rPr>
              <a:t>650-D01</a:t>
            </a:r>
            <a:r>
              <a:rPr lang="zh-CN" altLang="en-US" sz="1200" dirty="0">
                <a:solidFill>
                  <a:schemeClr val="tx1"/>
                </a:solidFill>
              </a:rPr>
              <a:t>切频敏感度</a:t>
            </a:r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293B9D5E-2342-4A14-9506-165B5B010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515030"/>
              </p:ext>
            </p:extLst>
          </p:nvPr>
        </p:nvGraphicFramePr>
        <p:xfrm>
          <a:off x="8042401" y="4130284"/>
          <a:ext cx="3879038" cy="1811537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227770">
                  <a:extLst>
                    <a:ext uri="{9D8B030D-6E8A-4147-A177-3AD203B41FA5}">
                      <a16:colId xmlns:a16="http://schemas.microsoft.com/office/drawing/2014/main" val="1643519847"/>
                    </a:ext>
                  </a:extLst>
                </a:gridCol>
                <a:gridCol w="1457718">
                  <a:extLst>
                    <a:ext uri="{9D8B030D-6E8A-4147-A177-3AD203B41FA5}">
                      <a16:colId xmlns:a16="http://schemas.microsoft.com/office/drawing/2014/main" val="4061433473"/>
                    </a:ext>
                  </a:extLst>
                </a:gridCol>
                <a:gridCol w="1193550">
                  <a:extLst>
                    <a:ext uri="{9D8B030D-6E8A-4147-A177-3AD203B41FA5}">
                      <a16:colId xmlns:a16="http://schemas.microsoft.com/office/drawing/2014/main" val="731132000"/>
                    </a:ext>
                  </a:extLst>
                </a:gridCol>
              </a:tblGrid>
              <a:tr h="4451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sz="1400" u="none" strike="noStrike" dirty="0">
                          <a:effectLst/>
                        </a:rPr>
                        <a:t>　</a:t>
                      </a:r>
                      <a:r>
                        <a:rPr lang="zh-CN" altLang="en-US" sz="1400" u="none" strike="noStrike" dirty="0">
                          <a:effectLst/>
                        </a:rPr>
                        <a:t>腔体单元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sz="1400" u="none" strike="noStrike" dirty="0">
                          <a:effectLst/>
                        </a:rPr>
                        <a:t>距离目标</a:t>
                      </a:r>
                      <a:endParaRPr lang="en-US" altLang="zh-CN" sz="1400" u="none" strike="noStrike" dirty="0">
                        <a:effectLst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zh-CN" altLang="en-US" sz="1400" u="none" strike="noStrike" dirty="0">
                          <a:effectLst/>
                        </a:rPr>
                        <a:t>（</a:t>
                      </a:r>
                      <a:r>
                        <a:rPr lang="en-US" altLang="zh-CN" sz="1400" u="none" strike="noStrike" dirty="0">
                          <a:effectLst/>
                        </a:rPr>
                        <a:t>mm</a:t>
                      </a:r>
                      <a:r>
                        <a:rPr lang="zh-CN" altLang="en-US" sz="1400" u="none" strike="noStrike" dirty="0">
                          <a:effectLst/>
                        </a:rPr>
                        <a:t>）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平行度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mm</a:t>
                      </a:r>
                      <a:r>
                        <a:rPr lang="zh-CN" alt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23644225"/>
                  </a:ext>
                </a:extLst>
              </a:tr>
              <a:tr h="478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400" u="none" strike="noStrike" dirty="0">
                          <a:effectLst/>
                        </a:rPr>
                        <a:t>哑铃</a:t>
                      </a:r>
                      <a:r>
                        <a:rPr lang="zh-CN" sz="1400" u="none" strike="noStrike" dirty="0">
                          <a:effectLst/>
                        </a:rPr>
                        <a:t>M07,M08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400" u="none" strike="noStrike" dirty="0">
                          <a:effectLst/>
                        </a:rPr>
                        <a:t>1.88 -&gt; </a:t>
                      </a:r>
                      <a:r>
                        <a:rPr lang="zh-CN" sz="1400" u="none" strike="noStrike" dirty="0">
                          <a:effectLst/>
                        </a:rPr>
                        <a:t>0.74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0.2 -&gt; 1.7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3445479"/>
                  </a:ext>
                </a:extLst>
              </a:tr>
              <a:tr h="478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sz="1400" u="none" strike="noStrike" dirty="0">
                          <a:effectLst/>
                        </a:rPr>
                        <a:t>S06有束管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400" u="none" strike="noStrike" dirty="0">
                          <a:effectLst/>
                        </a:rPr>
                        <a:t>2.04 -&gt; </a:t>
                      </a:r>
                      <a:r>
                        <a:rPr lang="zh-CN" sz="1400" u="none" strike="noStrike" dirty="0">
                          <a:effectLst/>
                        </a:rPr>
                        <a:t>1.77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2.32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-&gt;</a:t>
                      </a: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085263"/>
                  </a:ext>
                </a:extLst>
              </a:tr>
              <a:tr h="4099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sz="1400" u="none" strike="noStrike" dirty="0">
                          <a:effectLst/>
                        </a:rPr>
                        <a:t>S03无束管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400" u="none" strike="noStrike" dirty="0">
                          <a:effectLst/>
                        </a:rPr>
                        <a:t>1.43 -&gt; </a:t>
                      </a:r>
                      <a:r>
                        <a:rPr lang="zh-CN" sz="1400" u="none" strike="noStrike" dirty="0">
                          <a:effectLst/>
                        </a:rPr>
                        <a:t>1.07</a:t>
                      </a:r>
                      <a:endParaRPr 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0.65 -&gt; 2.50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59961694"/>
                  </a:ext>
                </a:extLst>
              </a:tr>
            </a:tbl>
          </a:graphicData>
        </a:graphic>
      </p:graphicFrame>
      <p:sp>
        <p:nvSpPr>
          <p:cNvPr id="28" name="文本框 27">
            <a:extLst>
              <a:ext uri="{FF2B5EF4-FFF2-40B4-BE49-F238E27FC236}">
                <a16:creationId xmlns:a16="http://schemas.microsoft.com/office/drawing/2014/main" id="{37DA9ACE-1E66-4BEA-92B5-AA01592BA8C8}"/>
              </a:ext>
            </a:extLst>
          </p:cNvPr>
          <p:cNvSpPr txBox="1"/>
          <p:nvPr/>
        </p:nvSpPr>
        <p:spPr>
          <a:xfrm flipH="1">
            <a:off x="9493871" y="6011277"/>
            <a:ext cx="2069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zh-CN" altLang="en-US" sz="1200" dirty="0">
                <a:solidFill>
                  <a:schemeClr val="tx1"/>
                </a:solidFill>
              </a:rPr>
              <a:t>表：</a:t>
            </a:r>
            <a:r>
              <a:rPr lang="en-US" altLang="zh-CN" sz="1200" dirty="0">
                <a:solidFill>
                  <a:schemeClr val="tx1"/>
                </a:solidFill>
              </a:rPr>
              <a:t>650-D02</a:t>
            </a:r>
            <a:r>
              <a:rPr lang="zh-CN" altLang="en-US" sz="1200" dirty="0">
                <a:solidFill>
                  <a:schemeClr val="tx1"/>
                </a:solidFill>
              </a:rPr>
              <a:t>整形进展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内容占位符 1"/>
          <p:cNvSpPr>
            <a:spLocks noGrp="1"/>
          </p:cNvSpPr>
          <p:nvPr>
            <p:ph idx="1"/>
          </p:nvPr>
        </p:nvSpPr>
        <p:spPr>
          <a:xfrm>
            <a:off x="325627" y="1109935"/>
            <a:ext cx="6850493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dirty="0">
                <a:latin typeface="微软雅黑"/>
                <a:ea typeface="微软雅黑"/>
              </a:rPr>
              <a:t>1. EP + 中温退火</a:t>
            </a:r>
            <a:r>
              <a:rPr lang="zh-CN" altLang="en-US" sz="1800" b="1" dirty="0">
                <a:latin typeface="微软雅黑"/>
                <a:ea typeface="微软雅黑"/>
              </a:rPr>
              <a:t>的</a:t>
            </a:r>
            <a:r>
              <a:rPr lang="zh-CN" altLang="zh-CN" sz="1800" b="1" dirty="0">
                <a:latin typeface="微软雅黑"/>
                <a:ea typeface="微软雅黑"/>
              </a:rPr>
              <a:t>工艺仅经 1-cell 腔验证</a:t>
            </a:r>
            <a:endParaRPr lang="en-US" altLang="zh-CN" sz="18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高</a:t>
            </a:r>
            <a:r>
              <a:rPr lang="en-US" altLang="zh-CN" sz="1400" dirty="0">
                <a:latin typeface="微软雅黑"/>
                <a:ea typeface="微软雅黑"/>
              </a:rPr>
              <a:t>Q</a:t>
            </a:r>
            <a:r>
              <a:rPr lang="zh-CN" altLang="en-US" sz="1400" dirty="0">
                <a:latin typeface="微软雅黑"/>
                <a:ea typeface="微软雅黑"/>
              </a:rPr>
              <a:t>值</a:t>
            </a:r>
            <a:r>
              <a:rPr lang="en-US" altLang="zh-CN" sz="1400" dirty="0">
                <a:latin typeface="微软雅黑"/>
                <a:ea typeface="微软雅黑"/>
              </a:rPr>
              <a:t>650MHz 1-cell</a:t>
            </a:r>
            <a:r>
              <a:rPr lang="zh-CN" altLang="en-US" sz="1400" dirty="0">
                <a:latin typeface="微软雅黑"/>
                <a:ea typeface="微软雅黑"/>
              </a:rPr>
              <a:t>最大</a:t>
            </a:r>
            <a:r>
              <a:rPr lang="zh-CN" altLang="zh-CN" sz="1400" dirty="0">
                <a:latin typeface="微软雅黑"/>
                <a:ea typeface="微软雅黑"/>
              </a:rPr>
              <a:t>梯度达到 31.5 MV/m，</a:t>
            </a:r>
            <a:r>
              <a:rPr lang="zh-CN" altLang="en-US" sz="1400" dirty="0">
                <a:solidFill>
                  <a:srgbClr val="C00000"/>
                </a:solidFill>
                <a:latin typeface="微软雅黑"/>
                <a:ea typeface="微软雅黑"/>
              </a:rPr>
              <a:t>刚刚达标且缺乏一致性</a:t>
            </a:r>
            <a:r>
              <a:rPr lang="zh-CN" altLang="zh-CN" sz="1400" dirty="0">
                <a:latin typeface="微软雅黑"/>
                <a:ea typeface="微软雅黑"/>
              </a:rPr>
              <a:t>。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endParaRPr lang="en-US" altLang="zh-CN" sz="1400" dirty="0">
              <a:latin typeface="微软雅黑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dirty="0">
                <a:latin typeface="微软雅黑"/>
                <a:ea typeface="微软雅黑"/>
              </a:rPr>
              <a:t>2. 多 cell 腔的性能风险</a:t>
            </a:r>
            <a:endParaRPr lang="en-US" altLang="zh-CN" sz="18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/>
                <a:ea typeface="微软雅黑"/>
              </a:rPr>
              <a:t>历史上</a:t>
            </a:r>
            <a:r>
              <a:rPr lang="zh-CN" altLang="en-US" sz="1400" dirty="0">
                <a:latin typeface="微软雅黑"/>
                <a:ea typeface="微软雅黑"/>
              </a:rPr>
              <a:t>，</a:t>
            </a:r>
            <a:r>
              <a:rPr lang="zh-CN" altLang="zh-CN" sz="1400" dirty="0">
                <a:latin typeface="微软雅黑"/>
                <a:ea typeface="微软雅黑"/>
              </a:rPr>
              <a:t>同</a:t>
            </a:r>
            <a:r>
              <a:rPr lang="zh-CN" altLang="en-US" sz="1400" dirty="0">
                <a:latin typeface="微软雅黑"/>
                <a:ea typeface="微软雅黑"/>
              </a:rPr>
              <a:t>时期</a:t>
            </a:r>
            <a:r>
              <a:rPr lang="zh-CN" altLang="zh-CN" sz="1400" dirty="0">
                <a:latin typeface="微软雅黑"/>
                <a:ea typeface="微软雅黑"/>
              </a:rPr>
              <a:t>多 cell </a:t>
            </a:r>
            <a:r>
              <a:rPr lang="zh-CN" altLang="en-US" sz="1400" dirty="0">
                <a:latin typeface="微软雅黑"/>
                <a:ea typeface="微软雅黑"/>
              </a:rPr>
              <a:t>椭球</a:t>
            </a:r>
            <a:r>
              <a:rPr lang="zh-CN" altLang="zh-CN" sz="1400" dirty="0">
                <a:latin typeface="微软雅黑"/>
                <a:ea typeface="微软雅黑"/>
              </a:rPr>
              <a:t>腔</a:t>
            </a:r>
            <a:r>
              <a:rPr lang="zh-CN" altLang="en-US" sz="1400" dirty="0">
                <a:latin typeface="微软雅黑"/>
                <a:ea typeface="微软雅黑"/>
              </a:rPr>
              <a:t>梯度</a:t>
            </a:r>
            <a:r>
              <a:rPr lang="zh-CN" altLang="zh-CN" sz="1400" dirty="0">
                <a:latin typeface="微软雅黑"/>
                <a:ea typeface="微软雅黑"/>
              </a:rPr>
              <a:t>通常</a:t>
            </a:r>
            <a:r>
              <a:rPr lang="zh-CN" altLang="en-US" sz="1400" dirty="0">
                <a:latin typeface="微软雅黑"/>
                <a:ea typeface="微软雅黑"/>
              </a:rPr>
              <a:t>低于</a:t>
            </a:r>
            <a:r>
              <a:rPr lang="zh-CN" altLang="zh-CN" sz="1400" dirty="0">
                <a:latin typeface="微软雅黑"/>
                <a:ea typeface="微软雅黑"/>
              </a:rPr>
              <a:t>单 cell 腔；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/>
                <a:ea typeface="微软雅黑"/>
              </a:rPr>
              <a:t>2-cell 腔带 PFC、Pt 等完整端口</a:t>
            </a:r>
            <a:r>
              <a:rPr lang="zh-CN" altLang="en-US" sz="1400" dirty="0">
                <a:latin typeface="微软雅黑"/>
                <a:ea typeface="微软雅黑"/>
              </a:rPr>
              <a:t>、</a:t>
            </a:r>
            <a:r>
              <a:rPr lang="zh-CN" altLang="zh-CN" sz="1400" dirty="0">
                <a:latin typeface="微软雅黑"/>
                <a:ea typeface="微软雅黑"/>
              </a:rPr>
              <a:t>尤其两只可拆卸、经 BCP 处理的 HOM 耦合器，带来额外难度。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endParaRPr lang="en-US" altLang="zh-CN" sz="1400" dirty="0">
              <a:latin typeface="微软雅黑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dirty="0">
                <a:latin typeface="微软雅黑"/>
                <a:ea typeface="微软雅黑"/>
              </a:rPr>
              <a:t>3. 赤道采用双面焊</a:t>
            </a:r>
            <a:endParaRPr lang="en-US" altLang="zh-CN" sz="1800" dirty="0">
              <a:latin typeface="微软雅黑"/>
              <a:ea typeface="微软雅黑"/>
            </a:endParaRPr>
          </a:p>
          <a:p>
            <a:pPr lvl="1">
              <a:buFont typeface="Wingdings" panose="05000000000000000000" pitchFamily="2" charset="2"/>
              <a:buChar char="l"/>
            </a:pPr>
            <a:r>
              <a:rPr lang="zh-CN" altLang="zh-CN" sz="1400" dirty="0">
                <a:latin typeface="微软雅黑"/>
                <a:ea typeface="微软雅黑"/>
              </a:rPr>
              <a:t>双面焊</a:t>
            </a:r>
            <a:r>
              <a:rPr lang="zh-CN" altLang="en-US" sz="1400" dirty="0">
                <a:latin typeface="微软雅黑"/>
                <a:ea typeface="微软雅黑"/>
              </a:rPr>
              <a:t>工艺</a:t>
            </a:r>
            <a:r>
              <a:rPr lang="zh-CN" altLang="zh-CN" sz="1400" dirty="0">
                <a:latin typeface="微软雅黑"/>
                <a:ea typeface="微软雅黑"/>
              </a:rPr>
              <a:t>，理论上表面质量优于反成型，但工艺可靠性仍需更多数据验证。</a:t>
            </a:r>
          </a:p>
        </p:txBody>
      </p:sp>
      <p:sp>
        <p:nvSpPr>
          <p:cNvPr id="97" name="标题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下一步：性能面临的挑战</a:t>
            </a:r>
            <a:endParaRPr dirty="0"/>
          </a:p>
        </p:txBody>
      </p:sp>
      <p:sp>
        <p:nvSpPr>
          <p:cNvPr id="9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99" name="picture" descr="descript"/>
          <p:cNvPicPr/>
          <p:nvPr/>
        </p:nvPicPr>
        <p:blipFill rotWithShape="1">
          <a:blip r:embed="rId2"/>
          <a:srcRect/>
          <a:stretch/>
        </p:blipFill>
        <p:spPr>
          <a:xfrm>
            <a:off x="7617500" y="4240510"/>
            <a:ext cx="3661518" cy="1991247"/>
          </a:xfrm>
          <a:prstGeom prst="rect">
            <a:avLst/>
          </a:prstGeom>
        </p:spPr>
      </p:pic>
      <p:sp>
        <p:nvSpPr>
          <p:cNvPr id="100" name="箭头: 下 12"/>
          <p:cNvSpPr/>
          <p:nvPr/>
        </p:nvSpPr>
        <p:spPr>
          <a:xfrm>
            <a:off x="9232235" y="3778490"/>
            <a:ext cx="432048" cy="34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1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119" y="1191197"/>
            <a:ext cx="4268281" cy="24390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8236F03-33B2-40BB-9170-726EB361D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1942654"/>
            <a:ext cx="5894924" cy="9361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内容占位符 1"/>
          <p:cNvSpPr>
            <a:spLocks noGrp="1"/>
          </p:cNvSpPr>
          <p:nvPr>
            <p:ph idx="1"/>
          </p:nvPr>
        </p:nvSpPr>
        <p:spPr>
          <a:xfrm>
            <a:off x="456680" y="1186471"/>
            <a:ext cx="7583536" cy="516747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工艺路线</a:t>
            </a:r>
            <a:endParaRPr lang="zh-CN" altLang="en-US" sz="1600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复刻 </a:t>
            </a:r>
            <a:r>
              <a:rPr lang="en-US" altLang="zh-CN" sz="1400">
                <a:latin typeface="微软雅黑"/>
                <a:ea typeface="微软雅黑"/>
              </a:rPr>
              <a:t>650MHz 1-cell </a:t>
            </a:r>
            <a:r>
              <a:rPr lang="zh-CN" altLang="en-US" sz="1400">
                <a:latin typeface="微软雅黑"/>
                <a:ea typeface="微软雅黑"/>
              </a:rPr>
              <a:t>超导</a:t>
            </a:r>
            <a:r>
              <a:rPr lang="zh-CN" altLang="en-US" sz="1400" dirty="0">
                <a:latin typeface="微软雅黑"/>
                <a:ea typeface="微软雅黑"/>
              </a:rPr>
              <a:t>腔 EP+中温退火路线，作为 baseline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如果不达标：在此基础上进行</a:t>
            </a:r>
            <a:r>
              <a:rPr lang="en-US" altLang="zh-CN" sz="1400" dirty="0">
                <a:latin typeface="微软雅黑"/>
                <a:ea typeface="微软雅黑"/>
              </a:rPr>
              <a:t>EP</a:t>
            </a:r>
            <a:r>
              <a:rPr lang="zh-CN" altLang="en-US" sz="1400" dirty="0">
                <a:latin typeface="微软雅黑"/>
                <a:ea typeface="微软雅黑"/>
              </a:rPr>
              <a:t>和中温退火的工艺优化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endParaRPr lang="zh-CN" altLang="en-US" sz="1600" dirty="0">
              <a:latin typeface="微软雅黑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具体实施</a:t>
            </a:r>
            <a:endParaRPr lang="zh-CN" altLang="en-US" sz="1600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EP 裸腔垂测：确认加工、焊接、EP、HPR 等环节，判断工艺是否合适或需优化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带 HOM 超导腔垂测：确认经 BCP 处理的 HOM 是否影响腔性能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微软雅黑"/>
                <a:ea typeface="微软雅黑"/>
              </a:rPr>
              <a:t>1.3GHz</a:t>
            </a:r>
            <a:r>
              <a:rPr lang="zh-CN" altLang="en-US" sz="1400" dirty="0">
                <a:latin typeface="微软雅黑"/>
                <a:ea typeface="微软雅黑"/>
              </a:rPr>
              <a:t>中温退火后垂测：作为 Baseline，考察能否针对 650MHz 做专门优化</a:t>
            </a:r>
            <a:endParaRPr lang="en-US" altLang="zh-CN" sz="1400" dirty="0">
              <a:latin typeface="微软雅黑"/>
              <a:ea typeface="微软雅黑"/>
            </a:endParaRPr>
          </a:p>
          <a:p>
            <a:pPr marL="457200" lvl="1" indent="0">
              <a:lnSpc>
                <a:spcPct val="160000"/>
              </a:lnSpc>
              <a:buNone/>
            </a:pPr>
            <a:endParaRPr lang="zh-CN" altLang="en-US" sz="1600" dirty="0">
              <a:latin typeface="微软雅黑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zh-CN" altLang="en-US" sz="1600" b="1" dirty="0">
                <a:latin typeface="微软雅黑"/>
                <a:ea typeface="微软雅黑"/>
              </a:rPr>
              <a:t>优化思路</a:t>
            </a:r>
            <a:endParaRPr lang="en-US" altLang="zh-CN" sz="1600" b="1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650MHz 天然 Q 值较高、无反 Q-slope 现象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近期，降低</a:t>
            </a:r>
            <a:r>
              <a:rPr lang="en-US" altLang="zh-CN" sz="1400" dirty="0">
                <a:latin typeface="微软雅黑"/>
                <a:ea typeface="微软雅黑"/>
              </a:rPr>
              <a:t>Q</a:t>
            </a:r>
            <a:r>
              <a:rPr lang="zh-CN" altLang="en-US" sz="1400" dirty="0">
                <a:latin typeface="微软雅黑"/>
                <a:ea typeface="微软雅黑"/>
              </a:rPr>
              <a:t>值，换取</a:t>
            </a:r>
            <a:r>
              <a:rPr lang="en-US" altLang="zh-CN" sz="1400" dirty="0">
                <a:latin typeface="微软雅黑"/>
                <a:ea typeface="微软雅黑"/>
              </a:rPr>
              <a:t>Eacc</a:t>
            </a:r>
            <a:r>
              <a:rPr lang="zh-CN" altLang="en-US" sz="1400" dirty="0">
                <a:latin typeface="微软雅黑"/>
                <a:ea typeface="微软雅黑"/>
              </a:rPr>
              <a:t>达标（时间最快，完成</a:t>
            </a:r>
            <a:r>
              <a:rPr lang="en-US" altLang="zh-CN" sz="1400" dirty="0">
                <a:latin typeface="微软雅黑"/>
                <a:ea typeface="微软雅黑"/>
              </a:rPr>
              <a:t>EDR</a:t>
            </a:r>
            <a:r>
              <a:rPr lang="zh-CN" altLang="en-US" sz="1400" dirty="0">
                <a:latin typeface="微软雅黑"/>
                <a:ea typeface="微软雅黑"/>
              </a:rPr>
              <a:t>）</a:t>
            </a:r>
            <a:endParaRPr lang="en-US" altLang="zh-CN" sz="1400" dirty="0">
              <a:latin typeface="微软雅黑"/>
              <a:ea typeface="微软雅黑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>
                <a:latin typeface="微软雅黑"/>
                <a:ea typeface="微软雅黑"/>
              </a:rPr>
              <a:t>远期，可作为预研项目，不断优化工艺，实现高</a:t>
            </a:r>
            <a:r>
              <a:rPr lang="en-US" altLang="zh-CN" sz="1400" dirty="0">
                <a:latin typeface="微软雅黑"/>
                <a:ea typeface="微软雅黑"/>
              </a:rPr>
              <a:t>Q</a:t>
            </a:r>
            <a:r>
              <a:rPr lang="zh-CN" altLang="en-US" sz="1400" dirty="0">
                <a:latin typeface="微软雅黑"/>
                <a:ea typeface="微软雅黑"/>
              </a:rPr>
              <a:t>高梯度</a:t>
            </a:r>
          </a:p>
        </p:txBody>
      </p:sp>
      <p:sp>
        <p:nvSpPr>
          <p:cNvPr id="104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05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应对的技术路线</a:t>
            </a:r>
            <a:endParaRPr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8218E063-C6DB-4769-BBA5-8E3DA24A9E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9662030"/>
              </p:ext>
            </p:extLst>
          </p:nvPr>
        </p:nvGraphicFramePr>
        <p:xfrm>
          <a:off x="6888088" y="1212870"/>
          <a:ext cx="5560392" cy="5114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92D7F726-F2E2-4A49-9EA0-96C057A150B5}"/>
              </a:ext>
            </a:extLst>
          </p:cNvPr>
          <p:cNvSpPr txBox="1"/>
          <p:nvPr/>
        </p:nvSpPr>
        <p:spPr>
          <a:xfrm flipH="1">
            <a:off x="8904312" y="6381164"/>
            <a:ext cx="1704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zh-CN" altLang="en-US" sz="1200" dirty="0">
                <a:solidFill>
                  <a:schemeClr val="tx1"/>
                </a:solidFill>
              </a:rPr>
              <a:t>超导腔研制主要工艺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650 MHz </a:t>
            </a:r>
            <a:r>
              <a:rPr lang="zh-CN" altLang="en-US" dirty="0"/>
              <a:t>耦合器</a:t>
            </a:r>
            <a:endParaRPr/>
          </a:p>
        </p:txBody>
      </p:sp>
      <p:sp>
        <p:nvSpPr>
          <p:cNvPr id="115" name="内容占位符 2"/>
          <p:cNvSpPr>
            <a:spLocks noGrp="1"/>
          </p:cNvSpPr>
          <p:nvPr>
            <p:ph idx="1"/>
          </p:nvPr>
        </p:nvSpPr>
        <p:spPr>
          <a:xfrm>
            <a:off x="355600" y="1130300"/>
            <a:ext cx="8890000" cy="1778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zh-CN" sz="1800" dirty="0">
                <a:latin typeface="微软雅黑"/>
                <a:ea typeface="微软雅黑"/>
              </a:rPr>
              <a:t>RF 模型已于 2026.7.22 发往工厂进行机械图绘制</a:t>
            </a:r>
            <a:endParaRPr lang="en-US" altLang="zh-CN" sz="1800" dirty="0">
              <a:latin typeface="微软雅黑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1800" dirty="0">
                <a:latin typeface="微软雅黑"/>
                <a:ea typeface="微软雅黑"/>
              </a:rPr>
              <a:t>机械图绘制已完成：2026.7.23 ~ 2026.8.31</a:t>
            </a:r>
            <a:endParaRPr lang="en-US" altLang="zh-CN" sz="1800" dirty="0">
              <a:latin typeface="微软雅黑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1800" dirty="0">
                <a:latin typeface="微软雅黑"/>
                <a:ea typeface="微软雅黑"/>
              </a:rPr>
              <a:t>目前正在核对机械设计后的 Qext</a:t>
            </a:r>
            <a:r>
              <a:rPr lang="zh-CN" altLang="en-US" sz="1800" dirty="0">
                <a:latin typeface="微软雅黑"/>
                <a:ea typeface="微软雅黑"/>
              </a:rPr>
              <a:t>和为老练设计常温段</a:t>
            </a:r>
            <a:endParaRPr lang="en-US" altLang="zh-CN" sz="1800" dirty="0">
              <a:latin typeface="微软雅黑"/>
              <a:ea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1800" dirty="0">
                <a:latin typeface="微软雅黑"/>
                <a:ea typeface="微软雅黑"/>
              </a:rPr>
              <a:t>老练设备梳理：功率源已具备，测试台及附件正在梳理，可能需另行准备</a:t>
            </a:r>
          </a:p>
        </p:txBody>
      </p:sp>
      <p:pic>
        <p:nvPicPr>
          <p:cNvPr id="11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552384" y="1484784"/>
            <a:ext cx="2285713" cy="4965768"/>
          </a:xfrm>
          <a:prstGeom prst="rect">
            <a:avLst/>
          </a:prstGeom>
        </p:spPr>
      </p:pic>
      <p:graphicFrame>
        <p:nvGraphicFramePr>
          <p:cNvPr id="117" name="内容占位符 3"/>
          <p:cNvGraphicFramePr/>
          <p:nvPr>
            <p:extLst>
              <p:ext uri="{D42A27DB-BD31-4B8C-83A1-F6EECF244321}">
                <p14:modId xmlns:p14="http://schemas.microsoft.com/office/powerpoint/2010/main" val="1238470974"/>
              </p:ext>
            </p:extLst>
          </p:nvPr>
        </p:nvGraphicFramePr>
        <p:xfrm>
          <a:off x="1199456" y="2899668"/>
          <a:ext cx="673555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7775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3367775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</a:tblGrid>
              <a:tr h="311690">
                <a:tc>
                  <a:txBody>
                    <a:bodyPr/>
                    <a:lstStyle/>
                    <a:p>
                      <a:r>
                        <a:rPr lang="zh-CN" altLang="en-US" dirty="0"/>
                        <a:t>内容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预计时间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r>
                        <a:rPr lang="zh-CN" altLang="en-US" dirty="0"/>
                        <a:t>确定</a:t>
                      </a:r>
                      <a:r>
                        <a:rPr lang="en-US" altLang="zh-CN" dirty="0"/>
                        <a:t>RF</a:t>
                      </a:r>
                      <a:r>
                        <a:rPr lang="zh-CN" altLang="en-US" dirty="0"/>
                        <a:t>模型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2026.7.22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327992">
                <a:tc>
                  <a:txBody>
                    <a:bodyPr/>
                    <a:lstStyle/>
                    <a:p>
                      <a:r>
                        <a:rPr lang="zh-CN" altLang="en-US" dirty="0"/>
                        <a:t>耦合器</a:t>
                      </a:r>
                      <a:r>
                        <a:rPr lang="en-US" altLang="zh-CN" dirty="0" err="1"/>
                        <a:t>Solidworks</a:t>
                      </a:r>
                      <a:r>
                        <a:rPr lang="zh-CN" altLang="en-US" dirty="0"/>
                        <a:t>绘图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2026.7.23-2026.8.31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zh-CN" altLang="en-US" dirty="0"/>
                        <a:t>耦合器热分析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2026.8.31-2026.9.31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只耦合器加工周期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2026.10.8-2027.3.31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zh-CN" altLang="en-US" dirty="0"/>
                        <a:t>测试台设计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2026.10.8-2026.12.8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zh-CN" altLang="en-US" dirty="0"/>
                        <a:t>测试台</a:t>
                      </a:r>
                      <a:r>
                        <a:rPr lang="en-US" altLang="zh-CN" dirty="0" err="1"/>
                        <a:t>solidworks</a:t>
                      </a:r>
                      <a:r>
                        <a:rPr lang="zh-CN" altLang="en-US" dirty="0"/>
                        <a:t>绘图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2026.12.9-2027.1.9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zh-CN" altLang="en-US" dirty="0"/>
                        <a:t>测试台加工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2027.1.10-2027.3.10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"/>
                  </a:ext>
                </a:extLst>
              </a:tr>
              <a:tr h="311690"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只耦合器老练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2027.4.1-2027.6.30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内容占位符 1"/>
          <p:cNvSpPr>
            <a:spLocks noGrp="1"/>
          </p:cNvSpPr>
          <p:nvPr>
            <p:ph idx="1"/>
          </p:nvPr>
        </p:nvSpPr>
        <p:spPr>
          <a:xfrm>
            <a:off x="558800" y="1054100"/>
            <a:ext cx="10541000" cy="1799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/>
              </a:rPr>
              <a:t>已进行两次研讨，确定研究方案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/>
              </a:rPr>
              <a:t>确定真空总体结构：波纹管由 8 个波减至 4 个波，以降低阻抗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/>
              </a:rPr>
              <a:t>已完成厂商调研，确认真空结构可行，目前正进行三维模型设计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/>
              </a:rPr>
              <a:t>模型完成后将重新开展高频仿真与低温设计，确认是否需要屏蔽</a:t>
            </a:r>
          </a:p>
        </p:txBody>
      </p:sp>
      <p:sp>
        <p:nvSpPr>
          <p:cNvPr id="120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121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屏蔽波纹管进展</a:t>
            </a:r>
            <a:endParaRPr/>
          </a:p>
        </p:txBody>
      </p:sp>
      <p:pic>
        <p:nvPicPr>
          <p:cNvPr id="12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2903191"/>
            <a:ext cx="7381206" cy="1009483"/>
          </a:xfrm>
          <a:prstGeom prst="rect">
            <a:avLst/>
          </a:prstGeom>
        </p:spPr>
      </p:pic>
      <p:pic>
        <p:nvPicPr>
          <p:cNvPr id="12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5033" y="4066849"/>
            <a:ext cx="2160240" cy="2254831"/>
          </a:xfrm>
          <a:prstGeom prst="rect">
            <a:avLst/>
          </a:prstGeom>
          <a:noFill/>
        </p:spPr>
      </p:pic>
      <p:sp>
        <p:nvSpPr>
          <p:cNvPr id="124" name="箭头: 右 7"/>
          <p:cNvSpPr/>
          <p:nvPr/>
        </p:nvSpPr>
        <p:spPr>
          <a:xfrm>
            <a:off x="4552439" y="5103376"/>
            <a:ext cx="1098315" cy="372208"/>
          </a:xfrm>
          <a:prstGeom prst="rightArrow">
            <a:avLst>
              <a:gd name="adj1" fmla="val 50000"/>
              <a:gd name="adj2" fmla="val 1573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5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538" y="4156365"/>
            <a:ext cx="1512168" cy="2282088"/>
          </a:xfrm>
          <a:prstGeom prst="rect">
            <a:avLst/>
          </a:prstGeom>
        </p:spPr>
      </p:pic>
      <p:sp>
        <p:nvSpPr>
          <p:cNvPr id="126" name="文本框 11"/>
          <p:cNvSpPr txBox="1"/>
          <p:nvPr/>
        </p:nvSpPr>
        <p:spPr>
          <a:xfrm>
            <a:off x="8176367" y="4378576"/>
            <a:ext cx="2541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200">
                <a:solidFill>
                  <a:schemeClr val="accent2"/>
                </a:solidFill>
                <a:latin typeface="微软雅黑"/>
                <a:ea typeface="微软雅黑"/>
              </a:rPr>
              <a:t>铜：射频屏蔽与导热</a:t>
            </a:r>
          </a:p>
        </p:txBody>
      </p:sp>
      <p:sp>
        <p:nvSpPr>
          <p:cNvPr id="127" name="文本框 12"/>
          <p:cNvSpPr txBox="1"/>
          <p:nvPr/>
        </p:nvSpPr>
        <p:spPr>
          <a:xfrm>
            <a:off x="8243042" y="5770771"/>
            <a:ext cx="299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200" dirty="0">
                <a:latin typeface="微软雅黑"/>
                <a:ea typeface="微软雅黑"/>
              </a:rPr>
              <a:t>SS316L，与铜钎焊</a:t>
            </a:r>
          </a:p>
        </p:txBody>
      </p:sp>
      <p:cxnSp>
        <p:nvCxnSpPr>
          <p:cNvPr id="128" name="直接箭头连接符 13"/>
          <p:cNvCxnSpPr/>
          <p:nvPr/>
        </p:nvCxnSpPr>
        <p:spPr>
          <a:xfrm>
            <a:off x="6586858" y="4216993"/>
            <a:ext cx="1537489" cy="32316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箭头连接符 16"/>
          <p:cNvCxnSpPr/>
          <p:nvPr/>
        </p:nvCxnSpPr>
        <p:spPr>
          <a:xfrm>
            <a:off x="7234930" y="4526889"/>
            <a:ext cx="889417" cy="1327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箭头连接符 19"/>
          <p:cNvCxnSpPr/>
          <p:nvPr/>
        </p:nvCxnSpPr>
        <p:spPr>
          <a:xfrm flipV="1">
            <a:off x="6370834" y="5947215"/>
            <a:ext cx="1872208" cy="27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箭头连接符 22"/>
          <p:cNvCxnSpPr/>
          <p:nvPr/>
        </p:nvCxnSpPr>
        <p:spPr>
          <a:xfrm flipV="1">
            <a:off x="7525706" y="5947215"/>
            <a:ext cx="717336" cy="192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箭头连接符 23"/>
          <p:cNvCxnSpPr/>
          <p:nvPr/>
        </p:nvCxnSpPr>
        <p:spPr>
          <a:xfrm flipV="1">
            <a:off x="7254782" y="5947215"/>
            <a:ext cx="988260" cy="29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1"/>
          <p:cNvSpPr>
            <a:spLocks noGrp="1"/>
          </p:cNvSpPr>
          <p:nvPr>
            <p:ph idx="1"/>
          </p:nvPr>
        </p:nvSpPr>
        <p:spPr>
          <a:xfrm>
            <a:off x="479376" y="1196752"/>
            <a:ext cx="10742984" cy="5311491"/>
          </a:xfrm>
        </p:spPr>
        <p:txBody>
          <a:bodyPr>
            <a:normAutofit lnSpcReduction="10000"/>
          </a:bodyPr>
          <a:lstStyle/>
          <a:p>
            <a:pPr marL="0" lvl="1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latin typeface="微软雅黑"/>
                <a:ea typeface="微软雅黑"/>
                <a:cs typeface="Arial" panose="020B0604020202020204" pitchFamily="34" charset="0"/>
              </a:rPr>
              <a:t>当前进展</a:t>
            </a:r>
            <a:endParaRPr lang="zh-CN" altLang="en-US" sz="1800" dirty="0">
              <a:latin typeface="微软雅黑"/>
              <a:ea typeface="微软雅黑"/>
              <a:cs typeface="Arial" panose="020B0604020202020204" pitchFamily="34" charset="0"/>
            </a:endParaRP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已完成低温模块的初步设计，包括冷却方案、关键部件工艺设计，以及集成与装配方案；目前正根据耦合器、调谐器和束流管组件的优化进展持续推进设计迭代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已基于 CEPC 隧道规划完成模组串整体布局，并论证了现场安装、调试及运行的可行性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已完成水平测试站（PAPS 水平测试北站）的布局规划与方案论证</a:t>
            </a:r>
          </a:p>
          <a:p>
            <a:pPr marL="0" lvl="1" indent="0">
              <a:buSzPct val="100000"/>
              <a:buFont typeface="Wingdings" panose="05000000000000000000" pitchFamily="2" charset="2"/>
              <a:buChar char="l"/>
            </a:pPr>
            <a:endParaRPr lang="zh-CN" altLang="en-US" sz="1800" dirty="0">
              <a:latin typeface="微软雅黑"/>
              <a:ea typeface="微软雅黑"/>
              <a:cs typeface="Arial" panose="020B0604020202020204" pitchFamily="34" charset="0"/>
            </a:endParaRPr>
          </a:p>
          <a:p>
            <a:pPr marL="0" lvl="1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latin typeface="微软雅黑"/>
                <a:ea typeface="微软雅黑"/>
                <a:cs typeface="Arial" panose="020B0604020202020204" pitchFamily="34" charset="0"/>
              </a:rPr>
              <a:t>计划安排</a:t>
            </a:r>
            <a:endParaRPr lang="zh-CN" altLang="en-US" sz="1800" dirty="0">
              <a:latin typeface="微软雅黑"/>
              <a:ea typeface="微软雅黑"/>
              <a:cs typeface="Arial" panose="020B0604020202020204" pitchFamily="34" charset="0"/>
            </a:endParaRP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2026.07–08：最终确定结构设计、制造及集成工艺方案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2026.08–09：完成强度校核计算、热力学仿真及热负荷评估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2026.09–10：完成招标准备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2026.10–2027.05：加工制造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2027.05–09：超导腔模组集成</a:t>
            </a:r>
          </a:p>
          <a:p>
            <a:pPr marL="400050" lvl="2" indent="0">
              <a:buSzPct val="100000"/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/>
                <a:ea typeface="微软雅黑"/>
                <a:cs typeface="Arial" panose="020B0604020202020204" pitchFamily="34" charset="0"/>
              </a:rPr>
              <a:t>· 2027.09–10：超导腔模组水平测试</a:t>
            </a:r>
          </a:p>
        </p:txBody>
      </p:sp>
      <p:sp>
        <p:nvSpPr>
          <p:cNvPr id="7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8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恒温器的进展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5"/>
          <p:cNvSpPr/>
          <p:nvPr/>
        </p:nvSpPr>
        <p:spPr>
          <a:xfrm>
            <a:off x="191240" y="870904"/>
            <a:ext cx="1865960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主要材料：</a:t>
            </a:r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图片 9"/>
          <p:cNvPicPr>
            <a:picLocks noChangeAspect="1"/>
          </p:cNvPicPr>
          <p:nvPr/>
        </p:nvPicPr>
        <p:blipFill rotWithShape="1">
          <a:blip r:embed="rId3"/>
          <a:srcRect l="16568" t="15332" r="19879" b="23397"/>
          <a:stretch/>
        </p:blipFill>
        <p:spPr>
          <a:xfrm>
            <a:off x="6037299" y="1132233"/>
            <a:ext cx="6153997" cy="3161298"/>
          </a:xfrm>
          <a:prstGeom prst="rect">
            <a:avLst/>
          </a:prstGeom>
        </p:spPr>
      </p:pic>
      <p:pic>
        <p:nvPicPr>
          <p:cNvPr id="13" name="图片 8"/>
          <p:cNvPicPr>
            <a:picLocks noChangeAspect="1"/>
          </p:cNvPicPr>
          <p:nvPr/>
        </p:nvPicPr>
        <p:blipFill rotWithShape="1">
          <a:blip r:embed="rId4"/>
          <a:srcRect l="2160" t="12250" r="25785" b="16747"/>
          <a:stretch/>
        </p:blipFill>
        <p:spPr>
          <a:xfrm>
            <a:off x="25544" y="3140969"/>
            <a:ext cx="6878058" cy="3611370"/>
          </a:xfrm>
          <a:prstGeom prst="rect">
            <a:avLst/>
          </a:prstGeom>
        </p:spPr>
      </p:pic>
      <p:cxnSp>
        <p:nvCxnSpPr>
          <p:cNvPr id="14" name="直接连接符 11"/>
          <p:cNvCxnSpPr/>
          <p:nvPr/>
        </p:nvCxnSpPr>
        <p:spPr>
          <a:xfrm flipV="1">
            <a:off x="9048328" y="1560645"/>
            <a:ext cx="382303" cy="57221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3"/>
          <p:cNvCxnSpPr>
            <a:endCxn id="16" idx="1"/>
          </p:cNvCxnSpPr>
          <p:nvPr/>
        </p:nvCxnSpPr>
        <p:spPr>
          <a:xfrm flipV="1">
            <a:off x="7164177" y="1213122"/>
            <a:ext cx="255188" cy="2599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18" idx="2"/>
          </p:cNvCxnSpPr>
          <p:nvPr/>
        </p:nvCxnSpPr>
        <p:spPr>
          <a:xfrm flipH="1" flipV="1">
            <a:off x="6451096" y="1351621"/>
            <a:ext cx="144129" cy="972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7"/>
          <p:cNvCxnSpPr>
            <a:endCxn id="20" idx="0"/>
          </p:cNvCxnSpPr>
          <p:nvPr/>
        </p:nvCxnSpPr>
        <p:spPr>
          <a:xfrm flipH="1">
            <a:off x="11253931" y="3885230"/>
            <a:ext cx="180023" cy="37357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19"/>
          <p:cNvCxnSpPr/>
          <p:nvPr/>
        </p:nvCxnSpPr>
        <p:spPr>
          <a:xfrm flipV="1">
            <a:off x="11784632" y="2378610"/>
            <a:ext cx="147849" cy="150662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3"/>
          <p:cNvCxnSpPr>
            <a:stCxn id="23" idx="2"/>
          </p:cNvCxnSpPr>
          <p:nvPr/>
        </p:nvCxnSpPr>
        <p:spPr>
          <a:xfrm flipH="1">
            <a:off x="398171" y="4365465"/>
            <a:ext cx="242970" cy="100964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5"/>
          <p:cNvCxnSpPr>
            <a:endCxn id="25" idx="0"/>
          </p:cNvCxnSpPr>
          <p:nvPr/>
        </p:nvCxnSpPr>
        <p:spPr>
          <a:xfrm flipH="1">
            <a:off x="10344226" y="4048033"/>
            <a:ext cx="336202" cy="37395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6"/>
          <p:cNvCxnSpPr>
            <a:endCxn id="27" idx="0"/>
          </p:cNvCxnSpPr>
          <p:nvPr/>
        </p:nvCxnSpPr>
        <p:spPr>
          <a:xfrm flipH="1">
            <a:off x="9450669" y="3842677"/>
            <a:ext cx="970893" cy="54606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8"/>
          <p:cNvCxnSpPr>
            <a:endCxn id="29" idx="0"/>
          </p:cNvCxnSpPr>
          <p:nvPr/>
        </p:nvCxnSpPr>
        <p:spPr>
          <a:xfrm flipH="1">
            <a:off x="8242192" y="3634491"/>
            <a:ext cx="545029" cy="51638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30"/>
          <p:cNvCxnSpPr>
            <a:endCxn id="31" idx="0"/>
          </p:cNvCxnSpPr>
          <p:nvPr/>
        </p:nvCxnSpPr>
        <p:spPr>
          <a:xfrm flipH="1">
            <a:off x="7639372" y="3260548"/>
            <a:ext cx="144185" cy="37394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2"/>
          <p:cNvCxnSpPr>
            <a:endCxn id="33" idx="2"/>
          </p:cNvCxnSpPr>
          <p:nvPr/>
        </p:nvCxnSpPr>
        <p:spPr>
          <a:xfrm flipV="1">
            <a:off x="7887580" y="1473096"/>
            <a:ext cx="984396" cy="27491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4"/>
          <p:cNvCxnSpPr/>
          <p:nvPr/>
        </p:nvCxnSpPr>
        <p:spPr>
          <a:xfrm flipH="1" flipV="1">
            <a:off x="10454178" y="1323386"/>
            <a:ext cx="437145" cy="75193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20"/>
          <p:cNvCxnSpPr>
            <a:endCxn id="36" idx="0"/>
          </p:cNvCxnSpPr>
          <p:nvPr/>
        </p:nvCxnSpPr>
        <p:spPr>
          <a:xfrm>
            <a:off x="5922782" y="4079970"/>
            <a:ext cx="1327986" cy="129037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21"/>
          <p:cNvCxnSpPr/>
          <p:nvPr/>
        </p:nvCxnSpPr>
        <p:spPr>
          <a:xfrm>
            <a:off x="1422747" y="5970394"/>
            <a:ext cx="1120989" cy="74073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22"/>
          <p:cNvCxnSpPr/>
          <p:nvPr/>
        </p:nvCxnSpPr>
        <p:spPr>
          <a:xfrm>
            <a:off x="2914139" y="5384415"/>
            <a:ext cx="1200413" cy="101017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27"/>
          <p:cNvCxnSpPr>
            <a:endCxn id="40" idx="1"/>
          </p:cNvCxnSpPr>
          <p:nvPr/>
        </p:nvCxnSpPr>
        <p:spPr>
          <a:xfrm>
            <a:off x="3258101" y="5463954"/>
            <a:ext cx="1152771" cy="56855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29"/>
          <p:cNvCxnSpPr>
            <a:endCxn id="42" idx="0"/>
          </p:cNvCxnSpPr>
          <p:nvPr/>
        </p:nvCxnSpPr>
        <p:spPr>
          <a:xfrm flipH="1">
            <a:off x="7065742" y="2888268"/>
            <a:ext cx="284399" cy="25071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33"/>
          <p:cNvCxnSpPr/>
          <p:nvPr/>
        </p:nvCxnSpPr>
        <p:spPr>
          <a:xfrm>
            <a:off x="4647307" y="5316089"/>
            <a:ext cx="846614" cy="57341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35"/>
          <p:cNvCxnSpPr/>
          <p:nvPr/>
        </p:nvCxnSpPr>
        <p:spPr>
          <a:xfrm>
            <a:off x="5815351" y="4540370"/>
            <a:ext cx="158094" cy="89188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36"/>
          <p:cNvCxnSpPr/>
          <p:nvPr/>
        </p:nvCxnSpPr>
        <p:spPr>
          <a:xfrm>
            <a:off x="1807650" y="5803102"/>
            <a:ext cx="1049279" cy="59148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0"/>
          <p:cNvSpPr txBox="1"/>
          <p:nvPr/>
        </p:nvSpPr>
        <p:spPr>
          <a:xfrm>
            <a:off x="248900" y="1418869"/>
            <a:ext cx="5232316" cy="1785104"/>
          </a:xfrm>
          <a:prstGeom prst="rect">
            <a:avLst/>
          </a:prstGeom>
          <a:solidFill>
            <a:schemeClr val="bg1"/>
          </a:solidFill>
          <a:ln>
            <a:solidFill>
              <a:srgbClr val="F412B9"/>
            </a:solidFill>
          </a:ln>
        </p:spPr>
        <p:txBody>
          <a:bodyPr wrap="square" rtlCol="0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真空室：Q345R；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热屏：铝 6061-T6 + AL1050-A；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低温管路：316L；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POST：G10；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铜环 + 铜编织带：铜，RRR&gt;100。</a:t>
            </a:r>
          </a:p>
        </p:txBody>
      </p:sp>
      <p:sp>
        <p:nvSpPr>
          <p:cNvPr id="47" name="矩形 31"/>
          <p:cNvSpPr/>
          <p:nvPr/>
        </p:nvSpPr>
        <p:spPr>
          <a:xfrm>
            <a:off x="11271605" y="2118972"/>
            <a:ext cx="8510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闸阀</a:t>
            </a:r>
          </a:p>
        </p:txBody>
      </p:sp>
      <p:sp>
        <p:nvSpPr>
          <p:cNvPr id="48" name="文本框 42"/>
          <p:cNvSpPr txBox="1"/>
          <p:nvPr/>
        </p:nvSpPr>
        <p:spPr>
          <a:xfrm>
            <a:off x="7836992" y="4986314"/>
            <a:ext cx="4240820" cy="1692771"/>
          </a:xfrm>
          <a:prstGeom prst="rect">
            <a:avLst/>
          </a:prstGeom>
          <a:solidFill>
            <a:schemeClr val="bg1"/>
          </a:solidFill>
          <a:ln>
            <a:solidFill>
              <a:srgbClr val="F412B9"/>
            </a:solidFill>
          </a:ln>
        </p:spPr>
        <p:txBody>
          <a:bodyPr wrap="square" rtlCol="0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真空室尺寸：Φ1500×14，长 7254.6 mm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604020202020204" pitchFamily="34" charset="0"/>
              <a:ea typeface="微软雅黑" panose="02010600030101010101" pitchFamily="2" charset="-122"/>
              <a:cs typeface="Arial" panose="020B0604020202020204" pitchFamily="34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束流管总长：8793.6 mm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604020202020204" pitchFamily="34" charset="0"/>
              <a:ea typeface="微软雅黑" panose="02010600030101010101" pitchFamily="2" charset="-122"/>
              <a:cs typeface="Arial" panose="020B0604020202020204" pitchFamily="34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总重量：10134 kg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604020202020204" pitchFamily="34" charset="0"/>
              <a:ea typeface="微软雅黑" panose="02010600030101010101" pitchFamily="2" charset="-122"/>
              <a:cs typeface="Arial" panose="020B0604020202020204" pitchFamily="34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束流中心线高：800 mm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604020202020204" pitchFamily="34" charset="0"/>
              <a:ea typeface="微软雅黑" panose="02010600030101010101" pitchFamily="2" charset="-122"/>
              <a:cs typeface="Arial" panose="020B0604020202020204" pitchFamily="34" charset="0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10600030101010101" pitchFamily="2" charset="-122"/>
                <a:cs typeface="Arial" panose="020B0604020202020204" pitchFamily="34" charset="0"/>
              </a:rPr>
              <a:t>模组高度：3223.8 mm（含失超阀）/ 2958 mm</a:t>
            </a:r>
          </a:p>
        </p:txBody>
      </p:sp>
      <p:sp>
        <p:nvSpPr>
          <p:cNvPr id="20" name="矩形 44"/>
          <p:cNvSpPr/>
          <p:nvPr/>
        </p:nvSpPr>
        <p:spPr>
          <a:xfrm>
            <a:off x="10689898" y="4258809"/>
            <a:ext cx="11280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HOM 吸收器</a:t>
            </a:r>
          </a:p>
        </p:txBody>
      </p:sp>
      <p:cxnSp>
        <p:nvCxnSpPr>
          <p:cNvPr id="49" name="直接连接符 46"/>
          <p:cNvCxnSpPr/>
          <p:nvPr/>
        </p:nvCxnSpPr>
        <p:spPr>
          <a:xfrm flipH="1" flipV="1">
            <a:off x="1207783" y="6101131"/>
            <a:ext cx="209174" cy="49588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50"/>
          <p:cNvCxnSpPr/>
          <p:nvPr/>
        </p:nvCxnSpPr>
        <p:spPr>
          <a:xfrm flipH="1">
            <a:off x="1171847" y="4015607"/>
            <a:ext cx="339741" cy="92004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2"/>
          <p:cNvCxnSpPr>
            <a:stCxn id="52" idx="2"/>
          </p:cNvCxnSpPr>
          <p:nvPr/>
        </p:nvCxnSpPr>
        <p:spPr>
          <a:xfrm flipH="1">
            <a:off x="1323842" y="4023729"/>
            <a:ext cx="1834628" cy="9294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矩形 54"/>
          <p:cNvSpPr/>
          <p:nvPr/>
        </p:nvSpPr>
        <p:spPr>
          <a:xfrm>
            <a:off x="9750890" y="4421992"/>
            <a:ext cx="1186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运输支撑</a:t>
            </a:r>
          </a:p>
        </p:txBody>
      </p:sp>
      <p:sp>
        <p:nvSpPr>
          <p:cNvPr id="27" name="矩形 56"/>
          <p:cNvSpPr/>
          <p:nvPr/>
        </p:nvSpPr>
        <p:spPr>
          <a:xfrm>
            <a:off x="9107466" y="4388739"/>
            <a:ext cx="686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耦合器</a:t>
            </a:r>
          </a:p>
        </p:txBody>
      </p:sp>
      <p:sp>
        <p:nvSpPr>
          <p:cNvPr id="29" name="矩形 59"/>
          <p:cNvSpPr/>
          <p:nvPr/>
        </p:nvSpPr>
        <p:spPr>
          <a:xfrm>
            <a:off x="7243168" y="4150873"/>
            <a:ext cx="1993900" cy="647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泄压阀/真空规/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闸阀/分子泵</a:t>
            </a:r>
          </a:p>
        </p:txBody>
      </p:sp>
      <p:sp>
        <p:nvSpPr>
          <p:cNvPr id="31" name="矩形 66"/>
          <p:cNvSpPr/>
          <p:nvPr/>
        </p:nvSpPr>
        <p:spPr>
          <a:xfrm>
            <a:off x="6998812" y="3634491"/>
            <a:ext cx="1281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底部调节组件</a:t>
            </a:r>
          </a:p>
        </p:txBody>
      </p:sp>
      <p:sp>
        <p:nvSpPr>
          <p:cNvPr id="42" name="矩形 68"/>
          <p:cNvSpPr/>
          <p:nvPr/>
        </p:nvSpPr>
        <p:spPr>
          <a:xfrm>
            <a:off x="6606225" y="3138980"/>
            <a:ext cx="9190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同轴线</a:t>
            </a:r>
          </a:p>
        </p:txBody>
      </p:sp>
      <p:sp>
        <p:nvSpPr>
          <p:cNvPr id="53" name="矩形 77"/>
          <p:cNvSpPr/>
          <p:nvPr/>
        </p:nvSpPr>
        <p:spPr>
          <a:xfrm>
            <a:off x="10114851" y="1095279"/>
            <a:ext cx="14441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失超阀，DN80</a:t>
            </a:r>
          </a:p>
        </p:txBody>
      </p:sp>
      <p:sp>
        <p:nvSpPr>
          <p:cNvPr id="54" name="矩形 78"/>
          <p:cNvSpPr/>
          <p:nvPr/>
        </p:nvSpPr>
        <p:spPr>
          <a:xfrm>
            <a:off x="9201443" y="946580"/>
            <a:ext cx="9182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固定 POST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支撑组件</a:t>
            </a:r>
          </a:p>
        </p:txBody>
      </p:sp>
      <p:sp>
        <p:nvSpPr>
          <p:cNvPr id="33" name="矩形 79"/>
          <p:cNvSpPr/>
          <p:nvPr/>
        </p:nvSpPr>
        <p:spPr>
          <a:xfrm>
            <a:off x="8608121" y="1196097"/>
            <a:ext cx="5277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环</a:t>
            </a:r>
          </a:p>
        </p:txBody>
      </p:sp>
      <p:sp>
        <p:nvSpPr>
          <p:cNvPr id="16" name="矩形 80"/>
          <p:cNvSpPr/>
          <p:nvPr/>
        </p:nvSpPr>
        <p:spPr>
          <a:xfrm>
            <a:off x="7419365" y="889956"/>
            <a:ext cx="9182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滑动 POST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支撑组件</a:t>
            </a:r>
          </a:p>
        </p:txBody>
      </p:sp>
      <p:sp>
        <p:nvSpPr>
          <p:cNvPr id="18" name="矩形 81"/>
          <p:cNvSpPr/>
          <p:nvPr/>
        </p:nvSpPr>
        <p:spPr>
          <a:xfrm>
            <a:off x="5832914" y="889956"/>
            <a:ext cx="1231900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热屏进口阀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DN15</a:t>
            </a:r>
          </a:p>
        </p:txBody>
      </p:sp>
      <p:cxnSp>
        <p:nvCxnSpPr>
          <p:cNvPr id="55" name="直接连接符 83"/>
          <p:cNvCxnSpPr>
            <a:stCxn id="56" idx="0"/>
          </p:cNvCxnSpPr>
          <p:nvPr/>
        </p:nvCxnSpPr>
        <p:spPr>
          <a:xfrm flipV="1">
            <a:off x="6323631" y="2120308"/>
            <a:ext cx="169417" cy="51660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矩形 85"/>
          <p:cNvSpPr/>
          <p:nvPr/>
        </p:nvSpPr>
        <p:spPr>
          <a:xfrm>
            <a:off x="5815351" y="2636912"/>
            <a:ext cx="1043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焊接 / 维护</a:t>
            </a:r>
          </a:p>
        </p:txBody>
      </p:sp>
      <p:sp>
        <p:nvSpPr>
          <p:cNvPr id="36" name="矩形 103"/>
          <p:cNvSpPr/>
          <p:nvPr/>
        </p:nvSpPr>
        <p:spPr>
          <a:xfrm>
            <a:off x="6427311" y="5370346"/>
            <a:ext cx="1646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馈通法兰，6×CF35</a:t>
            </a:r>
          </a:p>
        </p:txBody>
      </p:sp>
      <p:sp>
        <p:nvSpPr>
          <p:cNvPr id="57" name="矩形 106"/>
          <p:cNvSpPr/>
          <p:nvPr/>
        </p:nvSpPr>
        <p:spPr>
          <a:xfrm>
            <a:off x="5519936" y="5482505"/>
            <a:ext cx="8485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准直</a:t>
            </a:r>
          </a:p>
        </p:txBody>
      </p:sp>
      <p:sp>
        <p:nvSpPr>
          <p:cNvPr id="58" name="矩形 108"/>
          <p:cNvSpPr/>
          <p:nvPr/>
        </p:nvSpPr>
        <p:spPr>
          <a:xfrm>
            <a:off x="5378377" y="5858816"/>
            <a:ext cx="14387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调谐器维护</a:t>
            </a:r>
          </a:p>
        </p:txBody>
      </p:sp>
      <p:sp>
        <p:nvSpPr>
          <p:cNvPr id="40" name="矩形 109"/>
          <p:cNvSpPr/>
          <p:nvPr/>
        </p:nvSpPr>
        <p:spPr>
          <a:xfrm>
            <a:off x="4410872" y="5894008"/>
            <a:ext cx="8867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铭牌</a:t>
            </a:r>
          </a:p>
        </p:txBody>
      </p:sp>
      <p:sp>
        <p:nvSpPr>
          <p:cNvPr id="59" name="矩形 110"/>
          <p:cNvSpPr/>
          <p:nvPr/>
        </p:nvSpPr>
        <p:spPr>
          <a:xfrm>
            <a:off x="4134707" y="6163758"/>
            <a:ext cx="2298700" cy="457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  <a:sym typeface="+mn-ea"/>
              </a:rPr>
              <a:t>失超管：外管 Φ141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  <a:sym typeface="+mn-ea"/>
              </a:rPr>
              <a:t>内管 Φ89</a:t>
            </a:r>
          </a:p>
        </p:txBody>
      </p:sp>
      <p:sp>
        <p:nvSpPr>
          <p:cNvPr id="60" name="矩形 112"/>
          <p:cNvSpPr/>
          <p:nvPr/>
        </p:nvSpPr>
        <p:spPr>
          <a:xfrm>
            <a:off x="2964084" y="6135815"/>
            <a:ext cx="92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安全阀</a:t>
            </a:r>
          </a:p>
        </p:txBody>
      </p:sp>
      <p:sp>
        <p:nvSpPr>
          <p:cNvPr id="23" name="矩形 113"/>
          <p:cNvSpPr/>
          <p:nvPr/>
        </p:nvSpPr>
        <p:spPr>
          <a:xfrm>
            <a:off x="87143" y="3719134"/>
            <a:ext cx="1107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低温管路接头</a:t>
            </a:r>
          </a:p>
        </p:txBody>
      </p:sp>
      <p:sp>
        <p:nvSpPr>
          <p:cNvPr id="61" name="矩形 114"/>
          <p:cNvSpPr/>
          <p:nvPr/>
        </p:nvSpPr>
        <p:spPr>
          <a:xfrm>
            <a:off x="676545" y="6552104"/>
            <a:ext cx="17618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抽真空 / 老练</a:t>
            </a:r>
          </a:p>
        </p:txBody>
      </p:sp>
      <p:sp>
        <p:nvSpPr>
          <p:cNvPr id="62" name="矩形 118"/>
          <p:cNvSpPr/>
          <p:nvPr/>
        </p:nvSpPr>
        <p:spPr>
          <a:xfrm>
            <a:off x="2553779" y="6552104"/>
            <a:ext cx="9970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爆破片</a:t>
            </a:r>
          </a:p>
        </p:txBody>
      </p:sp>
      <p:sp>
        <p:nvSpPr>
          <p:cNvPr id="52" name="矩形 122"/>
          <p:cNvSpPr/>
          <p:nvPr/>
        </p:nvSpPr>
        <p:spPr>
          <a:xfrm>
            <a:off x="2620726" y="3746730"/>
            <a:ext cx="10754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JT 阀，DN15</a:t>
            </a:r>
          </a:p>
        </p:txBody>
      </p:sp>
      <p:sp>
        <p:nvSpPr>
          <p:cNvPr id="63" name="矩形 123"/>
          <p:cNvSpPr/>
          <p:nvPr/>
        </p:nvSpPr>
        <p:spPr>
          <a:xfrm>
            <a:off x="1124220" y="3738608"/>
            <a:ext cx="11267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 panose="02010600030101010101" pitchFamily="2" charset="-122"/>
                <a:cs typeface="+mn-cs"/>
              </a:rPr>
              <a:t>CD 阀，DN25</a:t>
            </a:r>
          </a:p>
        </p:txBody>
      </p:sp>
      <p:sp>
        <p:nvSpPr>
          <p:cNvPr id="64" name="标题 2"/>
          <p:cNvSpPr>
            <a:spLocks noGrp="1"/>
          </p:cNvSpPr>
          <p:nvPr>
            <p:ph type="title"/>
          </p:nvPr>
        </p:nvSpPr>
        <p:spPr>
          <a:xfrm>
            <a:off x="551384" y="132215"/>
            <a:ext cx="11640616" cy="725470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微软雅黑"/>
                <a:ea typeface="微软雅黑"/>
              </a:rPr>
              <a:t>恒温器的外形尺寸</a:t>
            </a:r>
            <a:r>
              <a:rPr lang="zh-CN" altLang="zh-CN" sz="2800" dirty="0">
                <a:latin typeface="微软雅黑"/>
                <a:ea typeface="微软雅黑"/>
              </a:rPr>
              <a:t>（顶部悬挂）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7" name="图片 8"/>
          <p:cNvPicPr>
            <a:picLocks noChangeAspect="1"/>
          </p:cNvPicPr>
          <p:nvPr/>
        </p:nvPicPr>
        <p:blipFill rotWithShape="1">
          <a:blip r:embed="rId3"/>
          <a:srcRect l="3341" t="32247" r="18698" b="26898"/>
          <a:stretch/>
        </p:blipFill>
        <p:spPr>
          <a:xfrm>
            <a:off x="1420" y="4175129"/>
            <a:ext cx="9118916" cy="2546346"/>
          </a:xfrm>
          <a:prstGeom prst="rect">
            <a:avLst/>
          </a:prstGeom>
        </p:spPr>
      </p:pic>
      <p:sp>
        <p:nvSpPr>
          <p:cNvPr id="68" name="文本框 10"/>
          <p:cNvSpPr txBox="1"/>
          <p:nvPr/>
        </p:nvSpPr>
        <p:spPr>
          <a:xfrm>
            <a:off x="9156700" y="1142723"/>
            <a:ext cx="2921000" cy="4830233"/>
          </a:xfrm>
          <a:prstGeom prst="rect">
            <a:avLst/>
          </a:prstGeom>
          <a:solidFill>
            <a:schemeClr val="bg1"/>
          </a:solidFill>
          <a:ln>
            <a:solidFill>
              <a:srgbClr val="F412B9"/>
            </a:solidFill>
          </a:ln>
        </p:spPr>
        <p:txBody>
          <a:bodyPr wrap="square" rtlCol="0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两根 5~8 K Ø45 管路（耦合器）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两根 40~70 K Ø45 管路（热屏）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一根 2 K GRP 管，模组内 Ø273 / 模组外 Ø219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一根 3 Bara @ 2.4 K Ø45 过冷供液管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耦合器由水平改为 15° 倾斜：受离线（下移）及冷质–真空室装配要求所致，长度相应缩短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12 根同轴电缆，用于 12 个 HOM 耦合器功率引出（每路 1 kW）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腔间设置射频屏蔽波纹管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腔法兰密封间隙的阻抗与热负载有待评估</a:t>
            </a:r>
          </a:p>
          <a:p>
            <a:pPr marL="180000" marR="0" lvl="0" indent="-18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· 两层磁屏蔽</a:t>
            </a:r>
          </a:p>
        </p:txBody>
      </p:sp>
      <p:grpSp>
        <p:nvGrpSpPr>
          <p:cNvPr id="69" name="组合 25"/>
          <p:cNvGrpSpPr/>
          <p:nvPr/>
        </p:nvGrpSpPr>
        <p:grpSpPr>
          <a:xfrm>
            <a:off x="112175" y="1196752"/>
            <a:ext cx="9044525" cy="2831121"/>
            <a:chOff x="109811" y="1521804"/>
            <a:chExt cx="9044525" cy="2831121"/>
          </a:xfrm>
        </p:grpSpPr>
        <p:pic>
          <p:nvPicPr>
            <p:cNvPr id="70" name="图片 3"/>
            <p:cNvPicPr>
              <a:picLocks noChangeAspect="1"/>
            </p:cNvPicPr>
            <p:nvPr/>
          </p:nvPicPr>
          <p:blipFill rotWithShape="1">
            <a:blip r:embed="rId4"/>
            <a:srcRect l="388" t="15128" r="23422" b="20862"/>
            <a:stretch/>
          </p:blipFill>
          <p:spPr>
            <a:xfrm>
              <a:off x="109811" y="1620674"/>
              <a:ext cx="6026702" cy="2528717"/>
            </a:xfrm>
            <a:prstGeom prst="rect">
              <a:avLst/>
            </a:prstGeom>
          </p:spPr>
        </p:pic>
        <p:pic>
          <p:nvPicPr>
            <p:cNvPr id="71" name="图片 6"/>
            <p:cNvPicPr>
              <a:picLocks noChangeAspect="1"/>
            </p:cNvPicPr>
            <p:nvPr/>
          </p:nvPicPr>
          <p:blipFill rotWithShape="1">
            <a:blip r:embed="rId5" cstate="print"/>
            <a:srcRect l="8681" t="9306" r="22525" b="10139"/>
            <a:stretch/>
          </p:blipFill>
          <p:spPr>
            <a:xfrm>
              <a:off x="6137671" y="1623337"/>
              <a:ext cx="3016665" cy="2729588"/>
            </a:xfrm>
            <a:prstGeom prst="rect">
              <a:avLst/>
            </a:prstGeom>
          </p:spPr>
        </p:pic>
        <p:sp>
          <p:nvSpPr>
            <p:cNvPr id="72" name="文本框 11"/>
            <p:cNvSpPr txBox="1"/>
            <p:nvPr/>
          </p:nvSpPr>
          <p:spPr>
            <a:xfrm>
              <a:off x="2579912" y="1866748"/>
              <a:ext cx="1240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b="1">
                  <a:solidFill>
                    <a:srgbClr val="FF0000"/>
                  </a:solidFill>
                  <a:latin typeface="微软雅黑" panose="020B0604020202020204" pitchFamily="34" charset="0"/>
                  <a:ea typeface="微软雅黑"/>
                  <a:cs typeface="Arial" panose="020B0604020202020204" pitchFamily="34" charset="0"/>
                </a:rPr>
                <a:t>固定支撑</a:t>
              </a:r>
            </a:p>
          </p:txBody>
        </p:sp>
        <p:sp>
          <p:nvSpPr>
            <p:cNvPr id="73" name="文本框 12"/>
            <p:cNvSpPr txBox="1"/>
            <p:nvPr/>
          </p:nvSpPr>
          <p:spPr>
            <a:xfrm>
              <a:off x="589187" y="2204323"/>
              <a:ext cx="1240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b="1">
                  <a:solidFill>
                    <a:srgbClr val="FF0000"/>
                  </a:solidFill>
                  <a:latin typeface="微软雅黑" panose="020B0604020202020204" pitchFamily="34" charset="0"/>
                  <a:ea typeface="微软雅黑"/>
                  <a:cs typeface="Arial" panose="020B0604020202020204" pitchFamily="34" charset="0"/>
                </a:rPr>
                <a:t>滑动支撑</a:t>
              </a:r>
            </a:p>
          </p:txBody>
        </p:sp>
        <p:sp>
          <p:nvSpPr>
            <p:cNvPr id="74" name="文本框 13"/>
            <p:cNvSpPr txBox="1"/>
            <p:nvPr/>
          </p:nvSpPr>
          <p:spPr>
            <a:xfrm>
              <a:off x="3747539" y="1521804"/>
              <a:ext cx="12403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b="1">
                  <a:solidFill>
                    <a:srgbClr val="FF0000"/>
                  </a:solidFill>
                  <a:latin typeface="微软雅黑" panose="020B0604020202020204" pitchFamily="34" charset="0"/>
                  <a:ea typeface="微软雅黑"/>
                  <a:cs typeface="Arial" panose="020B0604020202020204" pitchFamily="34" charset="0"/>
                </a:rPr>
                <a:t>滑动支撑</a:t>
              </a:r>
            </a:p>
          </p:txBody>
        </p:sp>
        <p:cxnSp>
          <p:nvCxnSpPr>
            <p:cNvPr id="75" name="直接连接符 14"/>
            <p:cNvCxnSpPr/>
            <p:nvPr/>
          </p:nvCxnSpPr>
          <p:spPr>
            <a:xfrm>
              <a:off x="4367736" y="1798803"/>
              <a:ext cx="667081" cy="6794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直接连接符 20"/>
            <p:cNvCxnSpPr>
              <a:endCxn id="73" idx="2"/>
            </p:cNvCxnSpPr>
            <p:nvPr/>
          </p:nvCxnSpPr>
          <p:spPr>
            <a:xfrm flipV="1">
              <a:off x="1105089" y="2481322"/>
              <a:ext cx="104296" cy="24140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7" name="直接连接符 22"/>
            <p:cNvCxnSpPr/>
            <p:nvPr/>
          </p:nvCxnSpPr>
          <p:spPr>
            <a:xfrm flipH="1" flipV="1">
              <a:off x="2987685" y="2083620"/>
              <a:ext cx="135477" cy="19601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8" name="文本框 24"/>
            <p:cNvSpPr txBox="1"/>
            <p:nvPr/>
          </p:nvSpPr>
          <p:spPr>
            <a:xfrm>
              <a:off x="6948154" y="1620674"/>
              <a:ext cx="1240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b="1">
                  <a:solidFill>
                    <a:srgbClr val="FF0000"/>
                  </a:solidFill>
                  <a:latin typeface="微软雅黑" panose="020B0604020202020204" pitchFamily="34" charset="0"/>
                  <a:ea typeface="微软雅黑"/>
                  <a:cs typeface="Arial" panose="020B0604020202020204" pitchFamily="34" charset="0"/>
                </a:rPr>
                <a:t>失超阀</a:t>
              </a:r>
              <a:endParaRPr lang="en-US" altLang="zh-CN" sz="1200" b="1">
                <a:solidFill>
                  <a:srgbClr val="FF0000"/>
                </a:solidFill>
                <a:latin typeface="微软雅黑" panose="020B0604020202020204" pitchFamily="34" charset="0"/>
                <a:ea typeface="微软雅黑"/>
                <a:cs typeface="Arial" panose="020B0604020202020204" pitchFamily="34" charset="0"/>
              </a:endParaRPr>
            </a:p>
            <a:p>
              <a:r>
                <a:rPr lang="zh-CN" altLang="zh-CN" sz="1200" b="1">
                  <a:solidFill>
                    <a:srgbClr val="FF0000"/>
                  </a:solidFill>
                  <a:latin typeface="微软雅黑" panose="020B0604020202020204" pitchFamily="34" charset="0"/>
                  <a:ea typeface="微软雅黑"/>
                  <a:cs typeface="Arial" panose="020B0604020202020204" pitchFamily="34" charset="0"/>
                </a:rPr>
                <a:t>DN80</a:t>
              </a:r>
            </a:p>
          </p:txBody>
        </p:sp>
      </p:grpSp>
      <p:sp>
        <p:nvSpPr>
          <p:cNvPr id="79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超导模组的集成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15E9139-A00B-4B2A-98A6-095DC08F1345}" type="slidenum">
              <a:rPr lang="zh-CN" altLang="en-US" sz="2000" b="1">
                <a:solidFill>
                  <a:srgbClr val="0000FF"/>
                </a:solidFill>
                <a:latin typeface="+mn-ea"/>
              </a:rPr>
              <a:t>12</a:t>
            </a:fld>
            <a:endParaRPr lang="zh-CN" altLang="en-US" sz="2000" b="1" dirty="0">
              <a:solidFill>
                <a:srgbClr val="0000FF"/>
              </a:solidFill>
              <a:latin typeface="+mn-ea"/>
            </a:endParaRPr>
          </a:p>
        </p:txBody>
      </p:sp>
      <p:sp>
        <p:nvSpPr>
          <p:cNvPr id="82" name="文本框 21"/>
          <p:cNvSpPr txBox="1"/>
          <p:nvPr/>
        </p:nvSpPr>
        <p:spPr>
          <a:xfrm>
            <a:off x="-17474" y="2875002"/>
            <a:ext cx="12205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900">
                <a:solidFill>
                  <a:srgbClr val="0033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zh-CN" sz="4800" b="1">
                <a:solidFill>
                  <a:srgbClr val="C00000"/>
                </a:solidFill>
                <a:latin typeface="微软雅黑"/>
                <a:ea typeface="微软雅黑"/>
              </a:rPr>
              <a:t>感谢聆听！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1336</Words>
  <Application>Microsoft Office PowerPoint</Application>
  <PresentationFormat>宽屏</PresentationFormat>
  <Paragraphs>203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PingFang SC</vt:lpstr>
      <vt:lpstr>宋体</vt:lpstr>
      <vt:lpstr>微软雅黑</vt:lpstr>
      <vt:lpstr>Arial</vt:lpstr>
      <vt:lpstr>Arial Black</vt:lpstr>
      <vt:lpstr>Calibri</vt:lpstr>
      <vt:lpstr>Segoe UI</vt:lpstr>
      <vt:lpstr>Wingdings</vt:lpstr>
      <vt:lpstr>Office 主题</vt:lpstr>
      <vt:lpstr>PowerPoint 演示文稿</vt:lpstr>
      <vt:lpstr>主要进展</vt:lpstr>
      <vt:lpstr>超导腔进展</vt:lpstr>
      <vt:lpstr>超导腔进展</vt:lpstr>
      <vt:lpstr>下一步：性能面临的挑战</vt:lpstr>
      <vt:lpstr>应对的技术路线</vt:lpstr>
      <vt:lpstr>650 MHz 耦合器</vt:lpstr>
      <vt:lpstr>屏蔽波纹管进展</vt:lpstr>
      <vt:lpstr>恒温器的进展</vt:lpstr>
      <vt:lpstr>恒温器的外形尺寸（顶部悬挂）</vt:lpstr>
      <vt:lpstr>超导模组的集成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 Jin</cp:lastModifiedBy>
  <cp:revision>26</cp:revision>
  <dcterms:created xsi:type="dcterms:W3CDTF">2026-09-19T22:36:53Z</dcterms:created>
  <dcterms:modified xsi:type="dcterms:W3CDTF">2026-09-21T02:42:58Z</dcterms:modified>
</cp:coreProperties>
</file>