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33"/>
  </p:notesMasterIdLst>
  <p:handoutMasterIdLst>
    <p:handoutMasterId r:id="rId34"/>
  </p:handoutMasterIdLst>
  <p:sldIdLst>
    <p:sldId id="953" r:id="rId2"/>
    <p:sldId id="907" r:id="rId3"/>
    <p:sldId id="1009" r:id="rId4"/>
    <p:sldId id="1417" r:id="rId5"/>
    <p:sldId id="1419" r:id="rId6"/>
    <p:sldId id="1420" r:id="rId7"/>
    <p:sldId id="1426" r:id="rId8"/>
    <p:sldId id="1425" r:id="rId9"/>
    <p:sldId id="1427" r:id="rId10"/>
    <p:sldId id="1428" r:id="rId11"/>
    <p:sldId id="1444" r:id="rId12"/>
    <p:sldId id="1429" r:id="rId13"/>
    <p:sldId id="1431" r:id="rId14"/>
    <p:sldId id="1432" r:id="rId15"/>
    <p:sldId id="1433" r:id="rId16"/>
    <p:sldId id="1434" r:id="rId17"/>
    <p:sldId id="1435" r:id="rId18"/>
    <p:sldId id="1445" r:id="rId19"/>
    <p:sldId id="1436" r:id="rId20"/>
    <p:sldId id="1439" r:id="rId21"/>
    <p:sldId id="1437" r:id="rId22"/>
    <p:sldId id="1440" r:id="rId23"/>
    <p:sldId id="267" r:id="rId24"/>
    <p:sldId id="1446" r:id="rId25"/>
    <p:sldId id="1443" r:id="rId26"/>
    <p:sldId id="1442" r:id="rId27"/>
    <p:sldId id="1421" r:id="rId28"/>
    <p:sldId id="1424" r:id="rId29"/>
    <p:sldId id="1422" r:id="rId30"/>
    <p:sldId id="1024" r:id="rId31"/>
    <p:sldId id="1441" r:id="rId32"/>
  </p:sldIdLst>
  <p:sldSz cx="12192000" cy="6858000"/>
  <p:notesSz cx="7104063" cy="10234613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沙 鹏" initials="沙" lastIdx="1" clrIdx="0">
    <p:extLst>
      <p:ext uri="{19B8F6BF-5375-455C-9EA6-DF929625EA0E}">
        <p15:presenceInfo xmlns:p15="http://schemas.microsoft.com/office/powerpoint/2012/main" userId="b8608ec0e979a9ee" providerId="Windows Live"/>
      </p:ext>
    </p:extLst>
  </p:cmAuthor>
  <p:cmAuthor id="2" name="lenovo" initials="l" lastIdx="3" clrIdx="1">
    <p:extLst>
      <p:ext uri="{19B8F6BF-5375-455C-9EA6-DF929625EA0E}">
        <p15:presenceInfo xmlns:p15="http://schemas.microsoft.com/office/powerpoint/2012/main" userId="lenovo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0000FF"/>
    <a:srgbClr val="003399"/>
    <a:srgbClr val="FF00FF"/>
    <a:srgbClr val="6600FF"/>
    <a:srgbClr val="CC00FF"/>
    <a:srgbClr val="9900FF"/>
    <a:srgbClr val="6600CC"/>
    <a:srgbClr val="CCCC00"/>
    <a:srgbClr val="FF3399"/>
    <a:srgbClr val="9933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中度样式 2 - 强调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22838BEF-8BB2-4498-84A7-C5851F593DF1}" styleName="中度样式 4 - 强调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5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5">
              <a:tint val="20000"/>
            </a:schemeClr>
          </a:solidFill>
        </a:fill>
      </a:tcStyle>
    </a:firstRow>
  </a:tblStyle>
  <a:tblStyle styleId="{3C2FFA5D-87B4-456A-9821-1D502468CF0F}" styleName="主题样式 1 - 强调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69CF1AB2-1976-4502-BF36-3FF5EA218861}" styleName="中度样式 4 - 强调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0505E3EF-67EA-436B-97B2-0124C06EBD24}" styleName="中度样式 4 - 强调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3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3">
              <a:tint val="20000"/>
            </a:schemeClr>
          </a:solidFill>
        </a:fill>
      </a:tcStyle>
    </a:firstRow>
  </a:tblStyle>
  <a:tblStyle styleId="{16D9F66E-5EB9-4882-86FB-DCBF35E3C3E4}" styleName="中度样式 4 - 强调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6"/>
              </a:solidFill>
            </a:ln>
          </a:top>
        </a:tcBdr>
        <a:fill>
          <a:solidFill>
            <a:schemeClr val="accent6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6">
              <a:tint val="20000"/>
            </a:schemeClr>
          </a:solidFill>
        </a:fill>
      </a:tcStyle>
    </a:firstRow>
  </a:tblStyle>
  <a:tblStyle styleId="{69C7853C-536D-4A76-A0AE-DD22124D55A5}" styleName="主题样式 1 - 强调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  <a:tblStyle styleId="{35758FB7-9AC5-4552-8A53-C91805E547FA}" styleName="主题样式 1 - 强调 5">
    <a:tblBg>
      <a:fillRef idx="2">
        <a:schemeClr val="accent5"/>
      </a:fillRef>
      <a:effectRef idx="1">
        <a:schemeClr val="accent5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Ref idx="1">
              <a:schemeClr val="accent5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  <a:fill>
          <a:solidFill>
            <a:schemeClr val="accent5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5"/>
            </a:lnRef>
          </a:left>
          <a:right>
            <a:lnRef idx="2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2">
              <a:schemeClr val="accent5"/>
            </a:lnRef>
          </a:top>
          <a:bottom>
            <a:lnRef idx="2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firstRow>
  </a:tblStyle>
  <a:tblStyle styleId="{F5AB1C69-6EDB-4FF4-983F-18BD219EF322}" styleName="中度样式 2 - 强调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7DF18680-E054-41AD-8BC1-D1AEF772440D}" styleName="中度样式 2 - 强调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FABFCF23-3B69-468F-B69F-88F6DE6A72F2}" styleName="中度样式 1 - 强调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5">
              <a:tint val="20000"/>
            </a:schemeClr>
          </a:solidFill>
        </a:fill>
      </a:tcStyle>
    </a:band1H>
    <a:band1V>
      <a:tcStyle>
        <a:tcBdr/>
        <a:fill>
          <a:solidFill>
            <a:schemeClr val="accent5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Row>
  </a:tblStyle>
  <a:tblStyle styleId="{B301B821-A1FF-4177-AEE7-76D212191A09}" styleName="中度样式 1 - 强调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BC89EF96-8CEA-46FF-86C4-4CE0E7609802}" styleName="浅色样式 3 - 强调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BDBED569-4797-4DF1-A0F4-6AAB3CD982D8}" styleName="浅色样式 3 - 强调 5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21E4AEA4-8DFA-4A89-87EB-49C32662AFE0}" styleName="中度样式 2 - 强调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00A15C55-8517-42AA-B614-E9B94910E393}" styleName="中度样式 2 - 强调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2D5ABB26-0587-4C30-8999-92F81FD0307C}" styleName="无样式，无网格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DA37D80-6434-44D0-A028-1B22A696006F}" styleName="浅色样式 3 - 强调 2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073A0DAA-6AF3-43AB-8588-CEC1D06C72B9}" styleName="中度样式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327F97BB-C833-4FB7-BDE5-3F7075034690}" styleName="主题样式 2 - 强调 5">
    <a:tblBg>
      <a:fillRef idx="3">
        <a:schemeClr val="accent5"/>
      </a:fillRef>
      <a:effectRef idx="3">
        <a:schemeClr val="accent5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5">
                <a:tint val="50000"/>
              </a:schemeClr>
            </a:lnRef>
          </a:left>
          <a:right>
            <a:lnRef idx="1">
              <a:schemeClr val="accent5">
                <a:tint val="50000"/>
              </a:schemeClr>
            </a:lnRef>
          </a:right>
          <a:top>
            <a:lnRef idx="1">
              <a:schemeClr val="accent5">
                <a:tint val="50000"/>
              </a:schemeClr>
            </a:lnRef>
          </a:top>
          <a:bottom>
            <a:lnRef idx="1">
              <a:schemeClr val="accent5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5940675A-B579-460E-94D1-54222C63F5DA}" styleName="无样式，网格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616DA210-FB5B-4158-B5E0-FEB733F419BA}" styleName="浅色样式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69012ECD-51FC-41F1-AA8D-1B2483CD663E}" styleName="浅色样式 2 - 强调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5A111915-BE36-4E01-A7E5-04B1672EAD32}" styleName="浅色样式 2 - 强调 5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</a:tcStyle>
    </a:band1H>
    <a:band1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1V>
    <a:band2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5"/>
        </a:fillRef>
      </a:tcStyle>
    </a:firstRow>
  </a:tblStyle>
  <a:tblStyle styleId="{3B4B98B0-60AC-42C2-AFA5-B58CD77FA1E5}" styleName="浅色样式 1 - 强调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D7AC3CCA-C797-4891-BE02-D94E43425B78}" styleName="中度样式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 w="12700" cmpd="sng">
              <a:solidFill>
                <a:schemeClr val="dk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dk1">
              <a:tint val="20000"/>
            </a:schemeClr>
          </a:solidFill>
        </a:fill>
      </a:tcStyle>
    </a:firstRow>
  </a:tblStyle>
  <a:tblStyle styleId="{46F890A9-2807-4EBB-B81D-B2AA78EC7F39}" styleName="深色样式 2 - 强调 5/强调 6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77739" autoAdjust="0"/>
  </p:normalViewPr>
  <p:slideViewPr>
    <p:cSldViewPr>
      <p:cViewPr varScale="1">
        <p:scale>
          <a:sx n="85" d="100"/>
          <a:sy n="85" d="100"/>
        </p:scale>
        <p:origin x="1512" y="60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90" d="100"/>
        <a:sy n="90" d="100"/>
      </p:scale>
      <p:origin x="0" y="0"/>
    </p:cViewPr>
  </p:sorterViewPr>
  <p:notesViewPr>
    <p:cSldViewPr>
      <p:cViewPr varScale="1">
        <p:scale>
          <a:sx n="72" d="100"/>
          <a:sy n="72" d="100"/>
        </p:scale>
        <p:origin x="3300" y="7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ableStyles" Target="tableStyles.xml"/><Relationship Id="rId21" Type="http://schemas.openxmlformats.org/officeDocument/2006/relationships/slide" Target="slides/slide20.xml"/><Relationship Id="rId34" Type="http://schemas.openxmlformats.org/officeDocument/2006/relationships/handoutMaster" Target="handoutMasters/handout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notesMaster" Target="notesMasters/notesMaster1.xml"/><Relationship Id="rId38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commentAuthors" Target="commentAuthors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8163" cy="51276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4024313" y="0"/>
            <a:ext cx="3078162" cy="51276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F9E6D00-2C1C-47F1-8495-043F093F9ED6}" type="datetimeFigureOut">
              <a:rPr lang="zh-CN" altLang="en-US" smtClean="0"/>
              <a:t>2026/9/20</a:t>
            </a:fld>
            <a:endParaRPr lang="zh-CN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721850"/>
            <a:ext cx="3078163" cy="51276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4024313" y="9721850"/>
            <a:ext cx="3078162" cy="51276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B5A05AE-EECD-457A-A033-312F4EB81B8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3861775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8427" cy="511731"/>
          </a:xfrm>
          <a:prstGeom prst="rect">
            <a:avLst/>
          </a:prstGeom>
        </p:spPr>
        <p:txBody>
          <a:bodyPr vert="horz" lIns="99075" tIns="49538" rIns="99075" bIns="49538" rtlCol="0"/>
          <a:lstStyle>
            <a:lvl1pPr algn="l">
              <a:defRPr sz="13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4023992" y="0"/>
            <a:ext cx="3078427" cy="511731"/>
          </a:xfrm>
          <a:prstGeom prst="rect">
            <a:avLst/>
          </a:prstGeom>
        </p:spPr>
        <p:txBody>
          <a:bodyPr vert="horz" lIns="99075" tIns="49538" rIns="99075" bIns="49538" rtlCol="0"/>
          <a:lstStyle>
            <a:lvl1pPr algn="r">
              <a:defRPr sz="1300"/>
            </a:lvl1pPr>
          </a:lstStyle>
          <a:p>
            <a:fld id="{A3E0D183-6031-4C32-B44B-14746A336CF0}" type="datetimeFigureOut">
              <a:rPr lang="zh-CN" altLang="en-US" smtClean="0"/>
              <a:pPr/>
              <a:t>2026/9/20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142875" y="768350"/>
            <a:ext cx="6818313" cy="383698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9075" tIns="49538" rIns="99075" bIns="49538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710407" y="4861441"/>
            <a:ext cx="5683250" cy="4605576"/>
          </a:xfrm>
          <a:prstGeom prst="rect">
            <a:avLst/>
          </a:prstGeom>
        </p:spPr>
        <p:txBody>
          <a:bodyPr vert="horz" lIns="99075" tIns="49538" rIns="99075" bIns="49538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9721106"/>
            <a:ext cx="3078427" cy="511731"/>
          </a:xfrm>
          <a:prstGeom prst="rect">
            <a:avLst/>
          </a:prstGeom>
        </p:spPr>
        <p:txBody>
          <a:bodyPr vert="horz" lIns="99075" tIns="49538" rIns="99075" bIns="49538" rtlCol="0" anchor="b"/>
          <a:lstStyle>
            <a:lvl1pPr algn="l">
              <a:defRPr sz="13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4023992" y="9721106"/>
            <a:ext cx="3078427" cy="511731"/>
          </a:xfrm>
          <a:prstGeom prst="rect">
            <a:avLst/>
          </a:prstGeom>
        </p:spPr>
        <p:txBody>
          <a:bodyPr vert="horz" lIns="99075" tIns="49538" rIns="99075" bIns="49538" rtlCol="0" anchor="b"/>
          <a:lstStyle>
            <a:lvl1pPr algn="r">
              <a:defRPr sz="1300"/>
            </a:lvl1pPr>
          </a:lstStyle>
          <a:p>
            <a:fld id="{03A1DF17-A28C-4D46-829F-D8D110C0931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1946229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3A1DF17-A28C-4D46-829F-D8D110C09314}" type="slidenum">
              <a:rPr lang="zh-CN" altLang="en-US" smtClean="0"/>
              <a:pPr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5335803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3A1DF17-A28C-4D46-829F-D8D110C09314}" type="slidenum">
              <a:rPr lang="zh-CN" altLang="en-US" smtClean="0"/>
              <a:pPr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01384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3A1DF17-A28C-4D46-829F-D8D110C09314}" type="slidenum">
              <a:rPr lang="zh-CN" altLang="en-US" smtClean="0"/>
              <a:pPr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7461063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3A1DF17-A28C-4D46-829F-D8D110C09314}" type="slidenum">
              <a:rPr lang="zh-CN" altLang="en-US" smtClean="0"/>
              <a:pPr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721930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3A1DF17-A28C-4D46-829F-D8D110C09314}" type="slidenum">
              <a:rPr lang="zh-CN" altLang="en-US" smtClean="0"/>
              <a:pPr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7988050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C1663AC-DBC2-4822-BCF8-B64793343CDD}" type="slidenum">
              <a:rPr lang="zh-CN" altLang="en-US" smtClean="0"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6384180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3A1DF17-A28C-4D46-829F-D8D110C09314}" type="slidenum">
              <a:rPr lang="zh-CN" altLang="en-US" smtClean="0"/>
              <a:pPr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5477442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defTabSz="914400" rtl="0" eaLnBrk="1" latinLnBrk="0" hangingPunct="1"/>
            <a:endParaRPr lang="zh-CN" altLang="en-US" sz="120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3A1DF17-A28C-4D46-829F-D8D110C09314}" type="slidenum">
              <a:rPr lang="zh-CN" altLang="en-US" smtClean="0"/>
              <a:pPr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0835525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C1663AC-DBC2-4822-BCF8-B64793343CDD}" type="slidenum">
              <a:rPr lang="zh-CN" altLang="en-US" smtClean="0"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09237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3A1DF17-A28C-4D46-829F-D8D110C09314}" type="slidenum">
              <a:rPr lang="zh-CN" altLang="en-US" smtClean="0"/>
              <a:pPr/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9408378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1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-227013" y="1524000"/>
            <a:ext cx="7308851" cy="4111625"/>
          </a:xfrm>
          <a:prstGeom prst="rect">
            <a:avLst/>
          </a:prstGeom>
          <a:ln w="0">
            <a:noFill/>
          </a:ln>
        </p:spPr>
      </p:sp>
      <p:sp>
        <p:nvSpPr>
          <p:cNvPr id="432" name="PlaceHolder 2"/>
          <p:cNvSpPr>
            <a:spLocks noGrp="1"/>
          </p:cNvSpPr>
          <p:nvPr>
            <p:ph type="body"/>
          </p:nvPr>
        </p:nvSpPr>
        <p:spPr>
          <a:xfrm>
            <a:off x="685800" y="5867280"/>
            <a:ext cx="5483880" cy="47980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marL="216000" indent="-216000">
              <a:buNone/>
            </a:pPr>
            <a:endParaRPr lang="en-US" sz="180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433" name="PlaceHolder 3"/>
          <p:cNvSpPr>
            <a:spLocks noGrp="1"/>
          </p:cNvSpPr>
          <p:nvPr>
            <p:ph type="sldNum" idx="131"/>
          </p:nvPr>
        </p:nvSpPr>
        <p:spPr>
          <a:xfrm>
            <a:off x="3884760" y="11580840"/>
            <a:ext cx="2969280" cy="60876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pos="0" algn="l"/>
              </a:tabLst>
              <a:defRPr lang="en-US" sz="1200" b="0" u="none" strike="noStrik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0" algn="l"/>
              </a:tabLst>
              <a:defRPr/>
            </a:pPr>
            <a:fld id="{8F81F589-C500-490E-936E-571792B2BC6F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>
                  <a:tab pos="0" algn="l"/>
                </a:tabLst>
                <a:defRPr/>
              </a:pPr>
              <a:t>23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1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921308" y="1718148"/>
            <a:ext cx="10363200" cy="1470025"/>
          </a:xfrm>
        </p:spPr>
        <p:txBody>
          <a:bodyPr>
            <a:noAutofit/>
          </a:bodyPr>
          <a:lstStyle>
            <a:lvl1pPr>
              <a:defRPr lang="zh-CN" altLang="en-US" sz="6600" b="1" kern="1200" dirty="0">
                <a:solidFill>
                  <a:srgbClr val="3366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25400" stA="30000" endPos="30000" dist="50800" dir="5400000" sy="-100000" algn="bl" rotWithShape="0"/>
                </a:effectLst>
                <a:latin typeface="微软雅黑" pitchFamily="34" charset="-122"/>
                <a:ea typeface="微软雅黑" pitchFamily="34" charset="-122"/>
                <a:cs typeface="+mn-cs"/>
              </a:defRPr>
            </a:lvl1pPr>
          </a:lstStyle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dirty="0"/>
              <a:t>单击此处编辑母版副标题样式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5E9139-A00B-4B2A-98A6-095DC08F1345}" type="slidenum">
              <a:rPr lang="zh-CN" altLang="en-US" smtClean="0"/>
              <a:pPr/>
              <a:t>‹#›</a:t>
            </a:fld>
            <a:endParaRPr lang="zh-CN" altLang="en-US"/>
          </a:p>
        </p:txBody>
      </p:sp>
      <p:sp>
        <p:nvSpPr>
          <p:cNvPr id="8" name="矩形 7"/>
          <p:cNvSpPr/>
          <p:nvPr userDrawn="1"/>
        </p:nvSpPr>
        <p:spPr>
          <a:xfrm>
            <a:off x="0" y="6750024"/>
            <a:ext cx="12192000" cy="108000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/>
          </a:p>
        </p:txBody>
      </p:sp>
      <p:sp>
        <p:nvSpPr>
          <p:cNvPr id="9" name="矩形 8"/>
          <p:cNvSpPr/>
          <p:nvPr userDrawn="1"/>
        </p:nvSpPr>
        <p:spPr>
          <a:xfrm>
            <a:off x="2476476" y="6750024"/>
            <a:ext cx="9715525" cy="108000"/>
          </a:xfrm>
          <a:prstGeom prst="rect">
            <a:avLst/>
          </a:prstGeom>
          <a:solidFill>
            <a:srgbClr val="FF99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/>
          </a:p>
        </p:txBody>
      </p:sp>
      <p:sp>
        <p:nvSpPr>
          <p:cNvPr id="10" name="矩形 9"/>
          <p:cNvSpPr/>
          <p:nvPr userDrawn="1"/>
        </p:nvSpPr>
        <p:spPr>
          <a:xfrm>
            <a:off x="-1" y="0"/>
            <a:ext cx="12192000" cy="216000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/>
          </a:p>
        </p:txBody>
      </p:sp>
      <p:sp>
        <p:nvSpPr>
          <p:cNvPr id="11" name="矩形 10"/>
          <p:cNvSpPr/>
          <p:nvPr userDrawn="1"/>
        </p:nvSpPr>
        <p:spPr>
          <a:xfrm>
            <a:off x="9239272" y="-2"/>
            <a:ext cx="2952728" cy="216000"/>
          </a:xfrm>
          <a:prstGeom prst="rect">
            <a:avLst/>
          </a:prstGeom>
          <a:solidFill>
            <a:srgbClr val="FF99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3733552" y="6356351"/>
            <a:ext cx="4738712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 altLang="zh-CN" dirty="0"/>
              <a:t>CEPC day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79179175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609600" y="1285861"/>
            <a:ext cx="10972800" cy="4840303"/>
          </a:xfrm>
        </p:spPr>
        <p:txBody>
          <a:bodyPr/>
          <a:lstStyle>
            <a:lvl1pPr>
              <a:lnSpc>
                <a:spcPct val="110000"/>
              </a:lnSpc>
              <a:spcBef>
                <a:spcPts val="0"/>
              </a:spcBef>
              <a:spcAft>
                <a:spcPts val="1000"/>
              </a:spcAft>
              <a:buClr>
                <a:srgbClr val="FFC000"/>
              </a:buClr>
              <a:buSzPct val="80000"/>
              <a:buFont typeface="Wingdings" pitchFamily="2" charset="2"/>
              <a:buChar char="n"/>
              <a:defRPr sz="2800" b="0" baseline="0">
                <a:latin typeface="Arial" panose="020B0604020202020204" pitchFamily="34" charset="0"/>
                <a:ea typeface="微软雅黑" pitchFamily="34" charset="-122"/>
              </a:defRPr>
            </a:lvl1pPr>
            <a:lvl2pPr>
              <a:defRPr sz="2400" baseline="0">
                <a:latin typeface="Arial" panose="020B0604020202020204" pitchFamily="34" charset="0"/>
                <a:ea typeface="微软雅黑" pitchFamily="34" charset="-122"/>
              </a:defRPr>
            </a:lvl2pPr>
            <a:lvl3pPr>
              <a:defRPr baseline="0"/>
            </a:lvl3pPr>
            <a:lvl4pPr>
              <a:defRPr baseline="0"/>
            </a:lvl4pPr>
            <a:lvl5pPr>
              <a:defRPr baseline="0"/>
            </a:lvl5pPr>
          </a:lstStyle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66712" y="142852"/>
            <a:ext cx="10763325" cy="725470"/>
          </a:xfrm>
        </p:spPr>
        <p:txBody>
          <a:bodyPr>
            <a:normAutofit/>
          </a:bodyPr>
          <a:lstStyle>
            <a:lvl1pPr algn="l">
              <a:defRPr sz="3000" b="1" baseline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itchFamily="34" charset="0"/>
                <a:ea typeface="微软雅黑" pitchFamily="34" charset="-122"/>
              </a:defRPr>
            </a:lvl1pPr>
          </a:lstStyle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15" name="矩形 14"/>
          <p:cNvSpPr/>
          <p:nvPr userDrawn="1"/>
        </p:nvSpPr>
        <p:spPr>
          <a:xfrm>
            <a:off x="0" y="6750024"/>
            <a:ext cx="12192000" cy="108000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/>
          </a:p>
        </p:txBody>
      </p:sp>
      <p:sp>
        <p:nvSpPr>
          <p:cNvPr id="16" name="矩形 15"/>
          <p:cNvSpPr/>
          <p:nvPr userDrawn="1"/>
        </p:nvSpPr>
        <p:spPr>
          <a:xfrm>
            <a:off x="2476476" y="6750024"/>
            <a:ext cx="9715525" cy="108000"/>
          </a:xfrm>
          <a:prstGeom prst="rect">
            <a:avLst/>
          </a:prstGeom>
          <a:solidFill>
            <a:srgbClr val="FF99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/>
          </a:p>
        </p:txBody>
      </p:sp>
      <p:sp>
        <p:nvSpPr>
          <p:cNvPr id="18" name="矩形 17"/>
          <p:cNvSpPr/>
          <p:nvPr userDrawn="1"/>
        </p:nvSpPr>
        <p:spPr>
          <a:xfrm>
            <a:off x="-1" y="937526"/>
            <a:ext cx="12192000" cy="108000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/>
          </a:p>
        </p:txBody>
      </p:sp>
      <p:sp>
        <p:nvSpPr>
          <p:cNvPr id="23" name="矩形 22"/>
          <p:cNvSpPr/>
          <p:nvPr userDrawn="1"/>
        </p:nvSpPr>
        <p:spPr>
          <a:xfrm>
            <a:off x="0" y="0"/>
            <a:ext cx="285709" cy="91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3586586" y="6386391"/>
            <a:ext cx="5040560" cy="354977"/>
          </a:xfrm>
        </p:spPr>
        <p:txBody>
          <a:bodyPr/>
          <a:lstStyle/>
          <a:p>
            <a:r>
              <a:rPr lang="en-US" altLang="zh-CN" dirty="0"/>
              <a:t>CEPC day</a:t>
            </a:r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5E9139-A00B-4B2A-98A6-095DC08F1345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E8D2C3-E4EE-4507-8B92-8AE7B7B616F4}" type="datetime1">
              <a:rPr lang="zh-CN" altLang="en-US" smtClean="0"/>
              <a:t>2026/9/20</a:t>
            </a:fld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5E9139-A00B-4B2A-98A6-095DC08F1345}" type="slidenum">
              <a:rPr lang="zh-CN" altLang="en-US" smtClean="0"/>
              <a:pPr/>
              <a:t>‹#›</a:t>
            </a:fld>
            <a:endParaRPr lang="zh-CN" altLang="en-US"/>
          </a:p>
        </p:txBody>
      </p:sp>
      <p:sp>
        <p:nvSpPr>
          <p:cNvPr id="6" name="页脚占位符 4"/>
          <p:cNvSpPr>
            <a:spLocks noGrp="1"/>
          </p:cNvSpPr>
          <p:nvPr>
            <p:ph type="ftr" sz="quarter" idx="11"/>
          </p:nvPr>
        </p:nvSpPr>
        <p:spPr>
          <a:xfrm>
            <a:off x="3586586" y="6386391"/>
            <a:ext cx="5040560" cy="354977"/>
          </a:xfrm>
        </p:spPr>
        <p:txBody>
          <a:bodyPr/>
          <a:lstStyle>
            <a:lvl1pPr>
              <a:defRPr/>
            </a:lvl1pPr>
          </a:lstStyle>
          <a:p>
            <a:r>
              <a:rPr lang="en-US" altLang="zh-CN" dirty="0"/>
              <a:t>CEPC day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altLang="zh-CN"/>
              <a:t>Click to edit Master subtitle style</a:t>
            </a:r>
            <a:endParaRPr lang="zh-CN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D92942-8651-4956-B7C0-A7B74FFC6096}" type="datetime1">
              <a:rPr lang="zh-CN" altLang="en-US" smtClean="0"/>
              <a:t>2026/9/20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zh-CN" dirty="0"/>
              <a:t>CEPC day</a:t>
            </a:r>
            <a:endParaRPr lang="zh-CN" alt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F552FA-C358-4F70-9CE8-3E41459FCE36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/>
              <a:t>Click to edit Master title style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8967563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dirty="0"/>
              <a:t>单击此处编辑母版副标题样式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B30B2B-8DAF-4635-9F01-0B9C458933E3}" type="datetime1">
              <a:rPr lang="zh-CN" altLang="en-US" smtClean="0"/>
              <a:t>2026/9/20</a:t>
            </a:fld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5E9139-A00B-4B2A-98A6-095DC08F1345}" type="slidenum">
              <a:rPr lang="zh-CN" altLang="en-US" smtClean="0"/>
              <a:pPr/>
              <a:t>‹#›</a:t>
            </a:fld>
            <a:endParaRPr lang="zh-CN" altLang="en-US"/>
          </a:p>
        </p:txBody>
      </p:sp>
      <p:sp>
        <p:nvSpPr>
          <p:cNvPr id="8" name="矩形 7"/>
          <p:cNvSpPr/>
          <p:nvPr userDrawn="1"/>
        </p:nvSpPr>
        <p:spPr>
          <a:xfrm>
            <a:off x="0" y="6750024"/>
            <a:ext cx="12192000" cy="108000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/>
          </a:p>
        </p:txBody>
      </p:sp>
      <p:sp>
        <p:nvSpPr>
          <p:cNvPr id="9" name="矩形 8"/>
          <p:cNvSpPr/>
          <p:nvPr userDrawn="1"/>
        </p:nvSpPr>
        <p:spPr>
          <a:xfrm>
            <a:off x="2476476" y="6750024"/>
            <a:ext cx="9715525" cy="108000"/>
          </a:xfrm>
          <a:prstGeom prst="rect">
            <a:avLst/>
          </a:prstGeom>
          <a:solidFill>
            <a:srgbClr val="FF99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3733552" y="6356351"/>
            <a:ext cx="4738712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 altLang="zh-CN" dirty="0"/>
              <a:t>CEPC day</a:t>
            </a:r>
          </a:p>
        </p:txBody>
      </p:sp>
      <p:sp>
        <p:nvSpPr>
          <p:cNvPr id="12" name="内容占位符 13"/>
          <p:cNvSpPr>
            <a:spLocks noGrp="1"/>
          </p:cNvSpPr>
          <p:nvPr>
            <p:ph sz="quarter" idx="13" hasCustomPrompt="1"/>
          </p:nvPr>
        </p:nvSpPr>
        <p:spPr>
          <a:xfrm>
            <a:off x="0" y="1329893"/>
            <a:ext cx="8783781" cy="1912071"/>
          </a:xfrm>
          <a:solidFill>
            <a:srgbClr val="00B0F0"/>
          </a:solidFill>
          <a:ln>
            <a:solidFill>
              <a:srgbClr val="00B0F0"/>
            </a:solidFill>
          </a:ln>
        </p:spPr>
        <p:txBody>
          <a:bodyPr anchor="ctr">
            <a:normAutofit/>
          </a:bodyPr>
          <a:lstStyle>
            <a:lvl1pPr marL="0" indent="0">
              <a:buNone/>
              <a:defRPr sz="4400" b="1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altLang="zh-CN" dirty="0"/>
              <a:t>Click here to add title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78877007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D1CE2C9-0858-40D0-852F-2215466EB8FC}" type="datetime1">
              <a:rPr lang="zh-CN" altLang="en-US" smtClean="0"/>
              <a:t>2026/9/20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altLang="zh-CN" dirty="0"/>
              <a:t>CEPC day</a:t>
            </a:r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15E9139-A00B-4B2A-98A6-095DC08F1345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50" r:id="rId2"/>
    <p:sldLayoutId id="2147483655" r:id="rId3"/>
    <p:sldLayoutId id="2147483674" r:id="rId4"/>
    <p:sldLayoutId id="2147483675" r:id="rId5"/>
  </p:sldLayoutIdLst>
  <p:hf hd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3.jpe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jpeg"/><Relationship Id="rId5" Type="http://schemas.openxmlformats.org/officeDocument/2006/relationships/image" Target="../media/image13.jpeg"/><Relationship Id="rId4" Type="http://schemas.openxmlformats.org/officeDocument/2006/relationships/image" Target="../media/image12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png"/><Relationship Id="rId3" Type="http://schemas.openxmlformats.org/officeDocument/2006/relationships/image" Target="../media/image16.png"/><Relationship Id="rId7" Type="http://schemas.openxmlformats.org/officeDocument/2006/relationships/image" Target="../media/image20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jpeg"/><Relationship Id="rId3" Type="http://schemas.openxmlformats.org/officeDocument/2006/relationships/image" Target="../media/image23.png"/><Relationship Id="rId7" Type="http://schemas.openxmlformats.org/officeDocument/2006/relationships/image" Target="../media/image27.jpe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6.png"/><Relationship Id="rId5" Type="http://schemas.openxmlformats.org/officeDocument/2006/relationships/image" Target="../media/image25.jpeg"/><Relationship Id="rId4" Type="http://schemas.openxmlformats.org/officeDocument/2006/relationships/image" Target="../media/image24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2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5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7" Type="http://schemas.openxmlformats.org/officeDocument/2006/relationships/image" Target="../media/image41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0.png"/><Relationship Id="rId5" Type="http://schemas.openxmlformats.org/officeDocument/2006/relationships/image" Target="../media/image39.png"/><Relationship Id="rId4" Type="http://schemas.openxmlformats.org/officeDocument/2006/relationships/image" Target="../media/image38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emf"/><Relationship Id="rId7" Type="http://schemas.openxmlformats.org/officeDocument/2006/relationships/image" Target="../media/image47.png"/><Relationship Id="rId2" Type="http://schemas.openxmlformats.org/officeDocument/2006/relationships/image" Target="../media/image42.em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6.png"/><Relationship Id="rId5" Type="http://schemas.openxmlformats.org/officeDocument/2006/relationships/image" Target="../media/image45.png"/><Relationship Id="rId4" Type="http://schemas.openxmlformats.org/officeDocument/2006/relationships/image" Target="../media/image44.emf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49.png"/><Relationship Id="rId3" Type="http://schemas.openxmlformats.org/officeDocument/2006/relationships/image" Target="../media/image4.png"/><Relationship Id="rId7" Type="http://schemas.openxmlformats.org/officeDocument/2006/relationships/image" Target="../media/image48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7" Type="http://schemas.openxmlformats.org/officeDocument/2006/relationships/image" Target="../media/image53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2.png"/><Relationship Id="rId5" Type="http://schemas.openxmlformats.org/officeDocument/2006/relationships/image" Target="../media/image51.png"/><Relationship Id="rId4" Type="http://schemas.openxmlformats.org/officeDocument/2006/relationships/image" Target="../media/image50.pn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5.png"/><Relationship Id="rId4" Type="http://schemas.openxmlformats.org/officeDocument/2006/relationships/image" Target="../media/image100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0.png"/><Relationship Id="rId5" Type="http://schemas.openxmlformats.org/officeDocument/2006/relationships/image" Target="../media/image59.png"/><Relationship Id="rId4" Type="http://schemas.openxmlformats.org/officeDocument/2006/relationships/image" Target="../media/image58.pn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7.png"/><Relationship Id="rId3" Type="http://schemas.openxmlformats.org/officeDocument/2006/relationships/image" Target="../media/image62.png"/><Relationship Id="rId7" Type="http://schemas.openxmlformats.org/officeDocument/2006/relationships/image" Target="../media/image66.png"/><Relationship Id="rId2" Type="http://schemas.openxmlformats.org/officeDocument/2006/relationships/image" Target="../media/image6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5.png"/><Relationship Id="rId5" Type="http://schemas.openxmlformats.org/officeDocument/2006/relationships/image" Target="../media/image64.png"/><Relationship Id="rId4" Type="http://schemas.openxmlformats.org/officeDocument/2006/relationships/image" Target="../media/image63.png"/><Relationship Id="rId9" Type="http://schemas.openxmlformats.org/officeDocument/2006/relationships/image" Target="../media/image68.pn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9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hyperlink" Target="https://indico.cern.ch/event/1408515/contributions/6514093/" TargetMode="External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0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png"/><Relationship Id="rId2" Type="http://schemas.openxmlformats.org/officeDocument/2006/relationships/image" Target="../media/image7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4.png"/><Relationship Id="rId4" Type="http://schemas.openxmlformats.org/officeDocument/2006/relationships/image" Target="../media/image73.png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6.png"/><Relationship Id="rId2" Type="http://schemas.openxmlformats.org/officeDocument/2006/relationships/image" Target="../media/image75.png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3" descr="8d5d924e275b0c7f58feed1244176003"/>
          <p:cNvPicPr>
            <a:picLocks noChangeAspect="1"/>
          </p:cNvPicPr>
          <p:nvPr/>
        </p:nvPicPr>
        <p:blipFill rotWithShape="1">
          <a:blip r:embed="rId3"/>
          <a:srcRect t="28679" b="6192"/>
          <a:stretch/>
        </p:blipFill>
        <p:spPr>
          <a:xfrm>
            <a:off x="635" y="0"/>
            <a:ext cx="12191365" cy="2118283"/>
          </a:xfrm>
          <a:prstGeom prst="rect">
            <a:avLst/>
          </a:prstGeom>
        </p:spPr>
      </p:pic>
      <p:sp>
        <p:nvSpPr>
          <p:cNvPr id="6" name="标题 3"/>
          <p:cNvSpPr txBox="1">
            <a:spLocks/>
          </p:cNvSpPr>
          <p:nvPr/>
        </p:nvSpPr>
        <p:spPr>
          <a:xfrm>
            <a:off x="0" y="2118283"/>
            <a:ext cx="12072664" cy="2174813"/>
          </a:xfrm>
          <a:prstGeom prst="rect">
            <a:avLst/>
          </a:prstGeom>
        </p:spPr>
        <p:txBody>
          <a:bodyPr vert="horz" lIns="68580" tIns="34290" rIns="68580" bIns="34290" rtlCol="0" anchor="ctr">
            <a:noAutofit/>
          </a:bodyPr>
          <a:lstStyle>
            <a:lvl1pPr algn="ctr" defTabSz="914354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zh-CN" sz="4800" dirty="0">
                <a:solidFill>
                  <a:srgbClr val="C00000"/>
                </a:solidFill>
              </a:rPr>
              <a:t>Summary of CEPC-FCC Joint Workshop on Electro-magnetic Separators</a:t>
            </a:r>
          </a:p>
        </p:txBody>
      </p:sp>
      <p:sp>
        <p:nvSpPr>
          <p:cNvPr id="7" name="文本框 7">
            <a:extLst>
              <a:ext uri="{FF2B5EF4-FFF2-40B4-BE49-F238E27FC236}">
                <a16:creationId xmlns:a16="http://schemas.microsoft.com/office/drawing/2014/main" id="{785816F2-AEF2-4FFE-A0DA-84B4490709A4}"/>
              </a:ext>
            </a:extLst>
          </p:cNvPr>
          <p:cNvSpPr txBox="1"/>
          <p:nvPr/>
        </p:nvSpPr>
        <p:spPr>
          <a:xfrm>
            <a:off x="1674404" y="4065590"/>
            <a:ext cx="9001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800" dirty="0" err="1">
                <a:latin typeface="Times New Roman" panose="02020603050405020304" pitchFamily="18" charset="0"/>
                <a:ea typeface="微软雅黑" panose="020B0503020204020204" pitchFamily="34" charset="-122"/>
              </a:rPr>
              <a:t>Jinhui</a:t>
            </a:r>
            <a:r>
              <a:rPr lang="en-US" altLang="zh-CN" sz="2800" dirty="0">
                <a:latin typeface="Times New Roman" panose="02020603050405020304" pitchFamily="18" charset="0"/>
                <a:ea typeface="微软雅黑" panose="020B0503020204020204" pitchFamily="34" charset="-122"/>
              </a:rPr>
              <a:t> Chen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35" y="6457890"/>
            <a:ext cx="12191365" cy="369332"/>
          </a:xfrm>
          <a:prstGeom prst="rect">
            <a:avLst/>
          </a:prstGeom>
          <a:solidFill>
            <a:schemeClr val="accent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altLang="zh-CN" dirty="0">
                <a:solidFill>
                  <a:schemeClr val="bg1"/>
                </a:solidFill>
              </a:rPr>
              <a:t>Sept 21 2026 ,</a:t>
            </a:r>
            <a:r>
              <a:rPr lang="zh-CN" altLang="en-US" dirty="0">
                <a:solidFill>
                  <a:schemeClr val="bg1"/>
                </a:solidFill>
              </a:rPr>
              <a:t> </a:t>
            </a:r>
            <a:r>
              <a:rPr lang="en-US" altLang="zh-CN" dirty="0">
                <a:solidFill>
                  <a:schemeClr val="bg1"/>
                </a:solidFill>
              </a:rPr>
              <a:t>CEPC day</a:t>
            </a:r>
            <a:endParaRPr lang="zh-CN" altLang="en-US" dirty="0">
              <a:solidFill>
                <a:schemeClr val="bg1"/>
              </a:solidFill>
            </a:endParaRPr>
          </a:p>
        </p:txBody>
      </p:sp>
      <p:pic>
        <p:nvPicPr>
          <p:cNvPr id="10" name="Picture 2" descr="C:\Users\Administrator\Desktop\11112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342" y="35979"/>
            <a:ext cx="1548428" cy="912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图片 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46363" y="5398314"/>
            <a:ext cx="3552825" cy="672912"/>
          </a:xfrm>
          <a:prstGeom prst="rect">
            <a:avLst/>
          </a:prstGeom>
        </p:spPr>
      </p:pic>
      <p:sp>
        <p:nvSpPr>
          <p:cNvPr id="12" name="Slide Number Placeholder 1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F552FA-C358-4F70-9CE8-3E41459FCE36}" type="slidenum">
              <a:rPr lang="zh-CN" altLang="en-US" smtClean="0"/>
              <a:t>1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6923917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6819"/>
    </mc:Choice>
    <mc:Fallback xmlns="">
      <p:transition spd="slow" advTm="36819"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标题 2"/>
          <p:cNvSpPr>
            <a:spLocks noGrp="1"/>
          </p:cNvSpPr>
          <p:nvPr>
            <p:ph type="ctrTitle"/>
          </p:nvPr>
        </p:nvSpPr>
        <p:spPr>
          <a:xfrm>
            <a:off x="2121448" y="188641"/>
            <a:ext cx="7916416" cy="1440160"/>
          </a:xfrm>
        </p:spPr>
        <p:txBody>
          <a:bodyPr/>
          <a:lstStyle/>
          <a:p>
            <a:pPr>
              <a:lnSpc>
                <a:spcPct val="150000"/>
              </a:lnSpc>
              <a:defRPr/>
            </a:pPr>
            <a:r>
              <a:rPr lang="en-US" altLang="zh-CN" sz="6000" kern="0" dirty="0">
                <a:latin typeface="Arial Black" panose="020B0A04020102020204" pitchFamily="34" charset="0"/>
              </a:rPr>
              <a:t>Content</a:t>
            </a:r>
            <a:endParaRPr lang="zh-CN" altLang="en-US" sz="6000" kern="0" dirty="0">
              <a:latin typeface="Arial Black" panose="020B0A04020102020204" pitchFamily="34" charset="0"/>
            </a:endParaRPr>
          </a:p>
        </p:txBody>
      </p:sp>
      <p:sp>
        <p:nvSpPr>
          <p:cNvPr id="4" name="内容占位符 2"/>
          <p:cNvSpPr txBox="1">
            <a:spLocks/>
          </p:cNvSpPr>
          <p:nvPr/>
        </p:nvSpPr>
        <p:spPr>
          <a:xfrm>
            <a:off x="911424" y="2060848"/>
            <a:ext cx="10002506" cy="4248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804863" indent="-533400">
              <a:lnSpc>
                <a:spcPct val="120000"/>
              </a:lnSpc>
            </a:pPr>
            <a:r>
              <a:rPr lang="en-US" altLang="zh-CN" b="1" dirty="0">
                <a:latin typeface="Times New Roman" panose="02020603050405020304" pitchFamily="18" charset="0"/>
                <a:ea typeface="宋体" panose="02010600030101010101" pitchFamily="2" charset="-122"/>
              </a:rPr>
              <a:t>Introduction</a:t>
            </a:r>
          </a:p>
          <a:p>
            <a:pPr marL="804863" indent="-533400">
              <a:lnSpc>
                <a:spcPct val="120000"/>
              </a:lnSpc>
            </a:pPr>
            <a:r>
              <a:rPr lang="en-US" altLang="zh-CN" b="1" dirty="0">
                <a:latin typeface="Times New Roman" panose="02020603050405020304" pitchFamily="18" charset="0"/>
                <a:ea typeface="宋体" panose="02010600030101010101" pitchFamily="2" charset="-122"/>
              </a:rPr>
              <a:t>Review of</a:t>
            </a:r>
            <a:r>
              <a:rPr lang="zh-CN" altLang="en-US" b="1" dirty="0">
                <a:latin typeface="Times New Roman" panose="02020603050405020304" pitchFamily="18" charset="0"/>
                <a:ea typeface="宋体" panose="02010600030101010101" pitchFamily="2" charset="-122"/>
              </a:rPr>
              <a:t> </a:t>
            </a:r>
            <a:r>
              <a:rPr lang="en-US" altLang="zh-CN" b="1" dirty="0">
                <a:latin typeface="Times New Roman" panose="02020603050405020304" pitchFamily="18" charset="0"/>
                <a:ea typeface="宋体" panose="02010600030101010101" pitchFamily="2" charset="-122"/>
              </a:rPr>
              <a:t>presentations</a:t>
            </a:r>
          </a:p>
          <a:p>
            <a:pPr marL="1028700" lvl="1" indent="-342900" algn="just">
              <a:lnSpc>
                <a:spcPts val="2200"/>
              </a:lnSpc>
              <a:buFont typeface="Wingdings" panose="05000000000000000000" pitchFamily="2" charset="2"/>
              <a:buChar char="p"/>
            </a:pPr>
            <a:r>
              <a:rPr lang="en-US" altLang="zh-CN" sz="1600" dirty="0">
                <a:solidFill>
                  <a:srgbClr val="0000FF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P1</a:t>
            </a:r>
            <a:r>
              <a:rPr lang="zh-CN" altLang="en-US" sz="1600" dirty="0">
                <a:solidFill>
                  <a:srgbClr val="0000FF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：</a:t>
            </a:r>
            <a:r>
              <a:rPr lang="en-US" altLang="zh-CN" sz="1600" dirty="0">
                <a:solidFill>
                  <a:srgbClr val="0000FF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Electromagnetic separator design and experiment results in CEPC (Bin Chen, IHEP)</a:t>
            </a:r>
            <a:endParaRPr lang="zh-CN" altLang="zh-CN" sz="1600" dirty="0">
              <a:solidFill>
                <a:srgbClr val="0000FF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  <a:p>
            <a:pPr marL="1028700" lvl="1" indent="-342900" algn="just">
              <a:lnSpc>
                <a:spcPts val="2200"/>
              </a:lnSpc>
              <a:buFont typeface="Wingdings" panose="05000000000000000000" pitchFamily="2" charset="2"/>
              <a:buChar char="p"/>
            </a:pPr>
            <a:r>
              <a:rPr lang="en-US" altLang="zh-CN" sz="1600" dirty="0">
                <a:solidFill>
                  <a:srgbClr val="0000FF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P2</a:t>
            </a:r>
            <a:r>
              <a:rPr lang="zh-CN" altLang="en-US" sz="1600" dirty="0">
                <a:solidFill>
                  <a:srgbClr val="0000FF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：</a:t>
            </a:r>
            <a:r>
              <a:rPr lang="en-US" altLang="zh-CN" sz="1600" dirty="0">
                <a:solidFill>
                  <a:srgbClr val="0000FF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Alternative option of EMS in CEPC: Separation Kicker (</a:t>
            </a:r>
            <a:r>
              <a:rPr lang="en-US" altLang="zh-CN" sz="1600" dirty="0" err="1">
                <a:solidFill>
                  <a:srgbClr val="0000FF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Jinhui</a:t>
            </a:r>
            <a:r>
              <a:rPr lang="en-US" altLang="zh-CN" sz="1600" dirty="0">
                <a:solidFill>
                  <a:srgbClr val="0000FF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 Chen, IHEP)</a:t>
            </a:r>
            <a:endParaRPr lang="zh-CN" altLang="zh-CN" sz="1600" dirty="0">
              <a:solidFill>
                <a:srgbClr val="0000FF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  <a:p>
            <a:pPr marL="1028700" lvl="1" indent="-342900" algn="just">
              <a:lnSpc>
                <a:spcPts val="2200"/>
              </a:lnSpc>
              <a:buFont typeface="Wingdings" panose="05000000000000000000" pitchFamily="2" charset="2"/>
              <a:buChar char="p"/>
            </a:pPr>
            <a:r>
              <a:rPr lang="en-US" altLang="zh-CN" sz="1600" dirty="0">
                <a:solidFill>
                  <a:srgbClr val="0000FF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P3</a:t>
            </a:r>
            <a:r>
              <a:rPr lang="zh-CN" altLang="en-US" sz="1600" dirty="0">
                <a:solidFill>
                  <a:srgbClr val="0000FF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：</a:t>
            </a:r>
            <a:r>
              <a:rPr lang="en-US" altLang="zh-CN" sz="1600" dirty="0">
                <a:solidFill>
                  <a:srgbClr val="0000FF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Electromagnetic separator design and its alternative option in FCC (L. Porta, CERN)</a:t>
            </a:r>
            <a:endParaRPr lang="zh-CN" altLang="zh-CN" sz="1600" dirty="0">
              <a:solidFill>
                <a:srgbClr val="0000FF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  <a:p>
            <a:pPr marL="1028700" lvl="1" indent="-342900" algn="just">
              <a:lnSpc>
                <a:spcPts val="2200"/>
              </a:lnSpc>
              <a:buFont typeface="Wingdings" panose="05000000000000000000" pitchFamily="2" charset="2"/>
              <a:buChar char="p"/>
            </a:pPr>
            <a:r>
              <a:rPr lang="en-US" altLang="zh-CN" sz="1600" dirty="0">
                <a:solidFill>
                  <a:srgbClr val="0000FF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P4</a:t>
            </a:r>
            <a:r>
              <a:rPr lang="zh-CN" altLang="en-US" sz="1600" dirty="0">
                <a:solidFill>
                  <a:srgbClr val="0000FF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：</a:t>
            </a:r>
            <a:r>
              <a:rPr lang="en-US" altLang="zh-CN" sz="1600" dirty="0">
                <a:solidFill>
                  <a:srgbClr val="0000FF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Impact of EMS Failures on FCC-</a:t>
            </a:r>
            <a:r>
              <a:rPr lang="en-US" altLang="zh-CN" sz="1600" dirty="0" err="1">
                <a:solidFill>
                  <a:srgbClr val="0000FF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ee</a:t>
            </a:r>
            <a:r>
              <a:rPr lang="en-US" altLang="zh-CN" sz="1600" dirty="0">
                <a:solidFill>
                  <a:srgbClr val="0000FF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 beam (A. </a:t>
            </a:r>
            <a:r>
              <a:rPr lang="en-US" altLang="zh-CN" sz="1600" dirty="0" err="1">
                <a:solidFill>
                  <a:srgbClr val="0000FF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Potet</a:t>
            </a:r>
            <a:r>
              <a:rPr lang="en-US" altLang="zh-CN" sz="1600" dirty="0">
                <a:solidFill>
                  <a:srgbClr val="0000FF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, CERN)</a:t>
            </a:r>
            <a:endParaRPr lang="zh-CN" altLang="zh-CN" sz="1600" dirty="0">
              <a:solidFill>
                <a:srgbClr val="0000FF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  <a:p>
            <a:pPr marL="804863" indent="-533400">
              <a:lnSpc>
                <a:spcPct val="120000"/>
              </a:lnSpc>
            </a:pPr>
            <a:r>
              <a:rPr lang="en-US" altLang="zh-CN" b="1" dirty="0">
                <a:latin typeface="Times New Roman" panose="02020603050405020304" pitchFamily="18" charset="0"/>
                <a:ea typeface="宋体" panose="02010600030101010101" pitchFamily="2" charset="-122"/>
              </a:rPr>
              <a:t>Open discussion</a:t>
            </a:r>
          </a:p>
        </p:txBody>
      </p:sp>
    </p:spTree>
    <p:extLst>
      <p:ext uri="{BB962C8B-B14F-4D97-AF65-F5344CB8AC3E}">
        <p14:creationId xmlns:p14="http://schemas.microsoft.com/office/powerpoint/2010/main" val="16102627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56188"/>
    </mc:Choice>
    <mc:Fallback xmlns="">
      <p:transition spd="slow" advTm="56188"/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副标题 1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3" name="灯片编号占位符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5E9139-A00B-4B2A-98A6-095DC08F1345}" type="slidenum">
              <a:rPr lang="zh-CN" altLang="en-US" smtClean="0"/>
              <a:pPr/>
              <a:t>3</a:t>
            </a:fld>
            <a:endParaRPr lang="zh-CN" altLang="en-US" dirty="0"/>
          </a:p>
        </p:txBody>
      </p:sp>
      <p:sp>
        <p:nvSpPr>
          <p:cNvPr id="5" name="内容占位符 4"/>
          <p:cNvSpPr>
            <a:spLocks noGrp="1"/>
          </p:cNvSpPr>
          <p:nvPr>
            <p:ph sz="quarter" idx="13"/>
          </p:nvPr>
        </p:nvSpPr>
        <p:spPr>
          <a:xfrm>
            <a:off x="1" y="1329893"/>
            <a:ext cx="7752184" cy="1912071"/>
          </a:xfrm>
        </p:spPr>
        <p:txBody>
          <a:bodyPr>
            <a:normAutofit/>
          </a:bodyPr>
          <a:lstStyle/>
          <a:p>
            <a:r>
              <a:rPr lang="en-US" altLang="zh-CN" dirty="0"/>
              <a:t>Introduction</a:t>
            </a:r>
          </a:p>
        </p:txBody>
      </p:sp>
    </p:spTree>
    <p:extLst>
      <p:ext uri="{BB962C8B-B14F-4D97-AF65-F5344CB8AC3E}">
        <p14:creationId xmlns:p14="http://schemas.microsoft.com/office/powerpoint/2010/main" val="201809242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标题 2"/>
          <p:cNvSpPr>
            <a:spLocks noGrp="1"/>
          </p:cNvSpPr>
          <p:nvPr>
            <p:ph type="title"/>
          </p:nvPr>
        </p:nvSpPr>
        <p:spPr>
          <a:xfrm>
            <a:off x="407368" y="150040"/>
            <a:ext cx="11405952" cy="725470"/>
          </a:xfrm>
        </p:spPr>
        <p:txBody>
          <a:bodyPr>
            <a:noAutofit/>
          </a:bodyPr>
          <a:lstStyle/>
          <a:p>
            <a:r>
              <a:rPr lang="en-US" altLang="zh-CN" sz="3200" dirty="0">
                <a:solidFill>
                  <a:srgbClr val="C00000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Background</a:t>
            </a:r>
            <a:endParaRPr lang="zh-CN" altLang="en-US" sz="3200" dirty="0">
              <a:solidFill>
                <a:srgbClr val="C00000"/>
              </a:solidFill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281712" y="1108917"/>
            <a:ext cx="11531608" cy="7359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436563" algn="just">
              <a:lnSpc>
                <a:spcPts val="2600"/>
              </a:lnSpc>
              <a:buFont typeface="Arial" panose="020B0604020202020204" pitchFamily="34" charset="0"/>
              <a:buChar char="•"/>
            </a:pPr>
            <a:r>
              <a:rPr lang="en-US" altLang="zh-CN" sz="2000" dirty="0">
                <a:latin typeface="Times New Roman" pitchFamily="18" charset="0"/>
              </a:rPr>
              <a:t>The EMS is one of the common interests between CEPC and FCC, and this workshop should be a good trigger to start the discussion.</a:t>
            </a:r>
          </a:p>
        </p:txBody>
      </p:sp>
      <p:graphicFrame>
        <p:nvGraphicFramePr>
          <p:cNvPr id="4" name="表格 4">
            <a:extLst>
              <a:ext uri="{FF2B5EF4-FFF2-40B4-BE49-F238E27FC236}">
                <a16:creationId xmlns:a16="http://schemas.microsoft.com/office/drawing/2014/main" id="{85F4AC9F-3818-4F99-9C3E-FEDEDCE8573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19884532"/>
              </p:ext>
            </p:extLst>
          </p:nvPr>
        </p:nvGraphicFramePr>
        <p:xfrm>
          <a:off x="1475008" y="1897681"/>
          <a:ext cx="9145016" cy="16764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73594">
                  <a:extLst>
                    <a:ext uri="{9D8B030D-6E8A-4147-A177-3AD203B41FA5}">
                      <a16:colId xmlns:a16="http://schemas.microsoft.com/office/drawing/2014/main" val="2077883954"/>
                    </a:ext>
                  </a:extLst>
                </a:gridCol>
                <a:gridCol w="3423083">
                  <a:extLst>
                    <a:ext uri="{9D8B030D-6E8A-4147-A177-3AD203B41FA5}">
                      <a16:colId xmlns:a16="http://schemas.microsoft.com/office/drawing/2014/main" val="2274672099"/>
                    </a:ext>
                  </a:extLst>
                </a:gridCol>
                <a:gridCol w="3048339">
                  <a:extLst>
                    <a:ext uri="{9D8B030D-6E8A-4147-A177-3AD203B41FA5}">
                      <a16:colId xmlns:a16="http://schemas.microsoft.com/office/drawing/2014/main" val="2589350888"/>
                    </a:ext>
                  </a:extLst>
                </a:gridCol>
              </a:tblGrid>
              <a:tr h="281465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600" dirty="0"/>
                        <a:t>Facility </a:t>
                      </a:r>
                      <a:endParaRPr lang="zh-CN" alt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600" dirty="0"/>
                        <a:t>CEPC</a:t>
                      </a:r>
                      <a:endParaRPr lang="zh-CN" alt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600" dirty="0"/>
                        <a:t>FCC-</a:t>
                      </a:r>
                      <a:r>
                        <a:rPr lang="en-US" altLang="zh-CN" sz="1600" dirty="0" err="1"/>
                        <a:t>ee</a:t>
                      </a:r>
                      <a:endParaRPr lang="zh-CN" altLang="en-US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89820842"/>
                  </a:ext>
                </a:extLst>
              </a:tr>
              <a:tr h="281465"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en-US" altLang="zh-CN" sz="16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Circumference (km)</a:t>
                      </a:r>
                      <a:endParaRPr lang="zh-CN" altLang="en-US" sz="16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600" dirty="0"/>
                        <a:t>100</a:t>
                      </a:r>
                      <a:endParaRPr lang="zh-CN" alt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600" dirty="0"/>
                        <a:t>90.66</a:t>
                      </a:r>
                      <a:endParaRPr lang="zh-CN" altLang="en-US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79114067"/>
                  </a:ext>
                </a:extLst>
              </a:tr>
              <a:tr h="281465"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en-US" altLang="zh-CN" sz="16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Number of IPs</a:t>
                      </a:r>
                      <a:endParaRPr lang="zh-CN" altLang="en-US" sz="16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en-US" altLang="zh-CN" sz="16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  <a:endParaRPr lang="zh-CN" altLang="en-US" sz="16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en-US" altLang="zh-CN" sz="16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  <a:endParaRPr lang="zh-CN" altLang="en-US" sz="16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66710037"/>
                  </a:ext>
                </a:extLst>
              </a:tr>
              <a:tr h="281465"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en-US" altLang="zh-CN" sz="16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Number of RF regions</a:t>
                      </a:r>
                      <a:endParaRPr lang="zh-CN" altLang="en-US" sz="16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en-US" altLang="zh-CN" sz="16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2 (accommodate both RF systems)</a:t>
                      </a:r>
                      <a:endParaRPr lang="zh-CN" altLang="en-US" sz="16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en-US" altLang="zh-CN" sz="16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2 (respectively for CR and BST)</a:t>
                      </a:r>
                      <a:endParaRPr lang="zh-CN" altLang="en-US" sz="16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36470944"/>
                  </a:ext>
                </a:extLst>
              </a:tr>
              <a:tr h="281465">
                <a:tc>
                  <a:txBody>
                    <a:bodyPr/>
                    <a:lstStyle/>
                    <a:p>
                      <a:r>
                        <a:rPr lang="en-US" altLang="zh-CN" sz="1600" dirty="0"/>
                        <a:t>Number of EMS </a:t>
                      </a:r>
                      <a:endParaRPr lang="zh-CN" alt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600" dirty="0"/>
                        <a:t>4 groups</a:t>
                      </a:r>
                      <a:endParaRPr lang="zh-CN" alt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600" dirty="0"/>
                        <a:t>2 groups</a:t>
                      </a:r>
                      <a:endParaRPr lang="zh-CN" altLang="en-US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29350949"/>
                  </a:ext>
                </a:extLst>
              </a:tr>
            </a:tbl>
          </a:graphicData>
        </a:graphic>
      </p:graphicFrame>
      <p:grpSp>
        <p:nvGrpSpPr>
          <p:cNvPr id="14" name="组合 13">
            <a:extLst>
              <a:ext uri="{FF2B5EF4-FFF2-40B4-BE49-F238E27FC236}">
                <a16:creationId xmlns:a16="http://schemas.microsoft.com/office/drawing/2014/main" id="{E99526F4-B92F-46C8-B51F-47DA8C9F61B8}"/>
              </a:ext>
            </a:extLst>
          </p:cNvPr>
          <p:cNvGrpSpPr/>
          <p:nvPr/>
        </p:nvGrpSpPr>
        <p:grpSpPr>
          <a:xfrm>
            <a:off x="1775520" y="3717032"/>
            <a:ext cx="3240360" cy="2850808"/>
            <a:chOff x="2423592" y="498606"/>
            <a:chExt cx="6693168" cy="5888525"/>
          </a:xfrm>
        </p:grpSpPr>
        <p:grpSp>
          <p:nvGrpSpPr>
            <p:cNvPr id="15" name="组合 14">
              <a:extLst>
                <a:ext uri="{FF2B5EF4-FFF2-40B4-BE49-F238E27FC236}">
                  <a16:creationId xmlns:a16="http://schemas.microsoft.com/office/drawing/2014/main" id="{C5B78A5E-4BEC-4677-9669-142490F0E82C}"/>
                </a:ext>
              </a:extLst>
            </p:cNvPr>
            <p:cNvGrpSpPr/>
            <p:nvPr/>
          </p:nvGrpSpPr>
          <p:grpSpPr>
            <a:xfrm>
              <a:off x="2423592" y="498606"/>
              <a:ext cx="6693168" cy="5888525"/>
              <a:chOff x="2423592" y="498606"/>
              <a:chExt cx="6693168" cy="5888525"/>
            </a:xfrm>
          </p:grpSpPr>
          <p:pic>
            <p:nvPicPr>
              <p:cNvPr id="17" name="图片 16">
                <a:extLst>
                  <a:ext uri="{FF2B5EF4-FFF2-40B4-BE49-F238E27FC236}">
                    <a16:creationId xmlns:a16="http://schemas.microsoft.com/office/drawing/2014/main" id="{904C01DC-DE30-433E-9F7D-90CE67A6A1C2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tretch>
                <a:fillRect/>
              </a:stretch>
            </p:blipFill>
            <p:spPr>
              <a:xfrm>
                <a:off x="2423592" y="498606"/>
                <a:ext cx="6693168" cy="5888525"/>
              </a:xfrm>
              <a:prstGeom prst="rect">
                <a:avLst/>
              </a:prstGeom>
            </p:spPr>
          </p:pic>
          <p:pic>
            <p:nvPicPr>
              <p:cNvPr id="18" name="图片 17">
                <a:extLst>
                  <a:ext uri="{FF2B5EF4-FFF2-40B4-BE49-F238E27FC236}">
                    <a16:creationId xmlns:a16="http://schemas.microsoft.com/office/drawing/2014/main" id="{52332C50-720F-4C0D-AD10-DC752DD95B1E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tretch>
                <a:fillRect/>
              </a:stretch>
            </p:blipFill>
            <p:spPr>
              <a:xfrm>
                <a:off x="3514729" y="1527260"/>
                <a:ext cx="4641134" cy="1469692"/>
              </a:xfrm>
              <a:prstGeom prst="rect">
                <a:avLst/>
              </a:prstGeom>
            </p:spPr>
          </p:pic>
          <p:pic>
            <p:nvPicPr>
              <p:cNvPr id="19" name="图片 18">
                <a:extLst>
                  <a:ext uri="{FF2B5EF4-FFF2-40B4-BE49-F238E27FC236}">
                    <a16:creationId xmlns:a16="http://schemas.microsoft.com/office/drawing/2014/main" id="{A4FFCC4F-7024-4073-8815-B74B097FAC6B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5" cstate="email">
                <a:clrChange>
                  <a:clrFrom>
                    <a:srgbClr val="FDFFFA"/>
                  </a:clrFrom>
                  <a:clrTo>
                    <a:srgbClr val="FDFFFA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/>
            </p:blipFill>
            <p:spPr>
              <a:xfrm>
                <a:off x="4622789" y="1452877"/>
                <a:ext cx="335197" cy="341558"/>
              </a:xfrm>
              <a:prstGeom prst="rect">
                <a:avLst/>
              </a:prstGeom>
            </p:spPr>
          </p:pic>
          <p:pic>
            <p:nvPicPr>
              <p:cNvPr id="20" name="图片 19">
                <a:extLst>
                  <a:ext uri="{FF2B5EF4-FFF2-40B4-BE49-F238E27FC236}">
                    <a16:creationId xmlns:a16="http://schemas.microsoft.com/office/drawing/2014/main" id="{916E910D-F670-420D-A48D-D6AFC235F30B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tretch>
                <a:fillRect/>
              </a:stretch>
            </p:blipFill>
            <p:spPr>
              <a:xfrm>
                <a:off x="3481564" y="4077072"/>
                <a:ext cx="4342628" cy="1469692"/>
              </a:xfrm>
              <a:prstGeom prst="rect">
                <a:avLst/>
              </a:prstGeom>
            </p:spPr>
          </p:pic>
          <p:pic>
            <p:nvPicPr>
              <p:cNvPr id="21" name="图片 20">
                <a:extLst>
                  <a:ext uri="{FF2B5EF4-FFF2-40B4-BE49-F238E27FC236}">
                    <a16:creationId xmlns:a16="http://schemas.microsoft.com/office/drawing/2014/main" id="{9420648A-6F06-4DF1-ACDC-26322669FC70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5" cstate="email">
                <a:clrChange>
                  <a:clrFrom>
                    <a:srgbClr val="FDFFFA"/>
                  </a:clrFrom>
                  <a:clrTo>
                    <a:srgbClr val="FDFFFA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/>
            </p:blipFill>
            <p:spPr>
              <a:xfrm>
                <a:off x="6624899" y="1452877"/>
                <a:ext cx="335197" cy="341558"/>
              </a:xfrm>
              <a:prstGeom prst="rect">
                <a:avLst/>
              </a:prstGeom>
            </p:spPr>
          </p:pic>
        </p:grpSp>
        <p:sp>
          <p:nvSpPr>
            <p:cNvPr id="16" name="文本框 15">
              <a:extLst>
                <a:ext uri="{FF2B5EF4-FFF2-40B4-BE49-F238E27FC236}">
                  <a16:creationId xmlns:a16="http://schemas.microsoft.com/office/drawing/2014/main" id="{4887D1DF-6C7E-4E1C-8021-07371A4B77B7}"/>
                </a:ext>
              </a:extLst>
            </p:cNvPr>
            <p:cNvSpPr txBox="1"/>
            <p:nvPr/>
          </p:nvSpPr>
          <p:spPr>
            <a:xfrm>
              <a:off x="4402192" y="3008814"/>
              <a:ext cx="2866206" cy="116635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3200" dirty="0"/>
                <a:t>CEPC</a:t>
              </a:r>
              <a:endParaRPr lang="zh-CN" altLang="en-US" sz="3200" dirty="0"/>
            </a:p>
          </p:txBody>
        </p:sp>
      </p:grpSp>
      <p:grpSp>
        <p:nvGrpSpPr>
          <p:cNvPr id="9" name="组合 8">
            <a:extLst>
              <a:ext uri="{FF2B5EF4-FFF2-40B4-BE49-F238E27FC236}">
                <a16:creationId xmlns:a16="http://schemas.microsoft.com/office/drawing/2014/main" id="{988134B3-B9AE-45C0-AC31-FB349BC69FC0}"/>
              </a:ext>
            </a:extLst>
          </p:cNvPr>
          <p:cNvGrpSpPr/>
          <p:nvPr/>
        </p:nvGrpSpPr>
        <p:grpSpPr>
          <a:xfrm>
            <a:off x="5963833" y="3517197"/>
            <a:ext cx="3876583" cy="3190763"/>
            <a:chOff x="5185730" y="3517197"/>
            <a:chExt cx="3876583" cy="3190763"/>
          </a:xfrm>
        </p:grpSpPr>
        <p:pic>
          <p:nvPicPr>
            <p:cNvPr id="6" name="图片 5">
              <a:extLst>
                <a:ext uri="{FF2B5EF4-FFF2-40B4-BE49-F238E27FC236}">
                  <a16:creationId xmlns:a16="http://schemas.microsoft.com/office/drawing/2014/main" id="{97B5B8AF-8153-4DF5-A864-E146D40FF85B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5185730" y="3517197"/>
              <a:ext cx="3876583" cy="3190763"/>
            </a:xfrm>
            <a:prstGeom prst="rect">
              <a:avLst/>
            </a:prstGeom>
          </p:spPr>
        </p:pic>
        <p:pic>
          <p:nvPicPr>
            <p:cNvPr id="8" name="图片 7">
              <a:extLst>
                <a:ext uri="{FF2B5EF4-FFF2-40B4-BE49-F238E27FC236}">
                  <a16:creationId xmlns:a16="http://schemas.microsoft.com/office/drawing/2014/main" id="{A8045688-3664-4DEC-BA22-A519523B637B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6180567" y="4924497"/>
              <a:ext cx="1872208" cy="906412"/>
            </a:xfrm>
            <a:prstGeom prst="rect">
              <a:avLst/>
            </a:prstGeom>
          </p:spPr>
        </p:pic>
        <p:sp>
          <p:nvSpPr>
            <p:cNvPr id="26" name="文本框 25">
              <a:extLst>
                <a:ext uri="{FF2B5EF4-FFF2-40B4-BE49-F238E27FC236}">
                  <a16:creationId xmlns:a16="http://schemas.microsoft.com/office/drawing/2014/main" id="{9446F594-4278-4934-AF84-93E75B63BC05}"/>
                </a:ext>
              </a:extLst>
            </p:cNvPr>
            <p:cNvSpPr txBox="1"/>
            <p:nvPr/>
          </p:nvSpPr>
          <p:spPr>
            <a:xfrm>
              <a:off x="6384032" y="4339722"/>
              <a:ext cx="1390420" cy="584775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3200" dirty="0"/>
                <a:t>FCC-</a:t>
              </a:r>
              <a:r>
                <a:rPr lang="en-US" altLang="zh-CN" sz="3200" dirty="0" err="1"/>
                <a:t>ee</a:t>
              </a:r>
              <a:endParaRPr lang="zh-CN" altLang="en-US" sz="3200" dirty="0"/>
            </a:p>
          </p:txBody>
        </p:sp>
      </p:grpSp>
    </p:spTree>
    <p:extLst>
      <p:ext uri="{BB962C8B-B14F-4D97-AF65-F5344CB8AC3E}">
        <p14:creationId xmlns:p14="http://schemas.microsoft.com/office/powerpoint/2010/main" val="408120296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标题 2"/>
          <p:cNvSpPr>
            <a:spLocks noGrp="1"/>
          </p:cNvSpPr>
          <p:nvPr>
            <p:ph type="title"/>
          </p:nvPr>
        </p:nvSpPr>
        <p:spPr>
          <a:xfrm>
            <a:off x="407368" y="150040"/>
            <a:ext cx="11405952" cy="725470"/>
          </a:xfrm>
        </p:spPr>
        <p:txBody>
          <a:bodyPr>
            <a:noAutofit/>
          </a:bodyPr>
          <a:lstStyle/>
          <a:p>
            <a:r>
              <a:rPr lang="en-US" altLang="zh-CN" sz="3200" dirty="0">
                <a:solidFill>
                  <a:srgbClr val="C00000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Join workshop on EMS</a:t>
            </a:r>
            <a:endParaRPr lang="zh-CN" altLang="en-US" sz="3200" dirty="0">
              <a:solidFill>
                <a:srgbClr val="C00000"/>
              </a:solidFill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335360" y="958795"/>
            <a:ext cx="4680520" cy="40790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73000"/>
              </a:lnSpc>
              <a:spcAft>
                <a:spcPts val="600"/>
              </a:spcAft>
            </a:pPr>
            <a:r>
              <a:rPr lang="en-US" altLang="zh-CN" sz="1800" b="1" kern="100" dirty="0">
                <a:solidFill>
                  <a:srgbClr val="555555"/>
                </a:solidFill>
                <a:effectLst/>
                <a:latin typeface="Arial" panose="020B0604020202020204" pitchFamily="34" charset="0"/>
                <a:ea typeface="等线 Light" panose="02010600030101010101" pitchFamily="2" charset="-122"/>
                <a:cs typeface="Times New Roman" panose="02020603050405020304" pitchFamily="18" charset="0"/>
              </a:rPr>
              <a:t>Subject:</a:t>
            </a:r>
            <a:endParaRPr lang="zh-CN" altLang="zh-CN" sz="1800" b="1" kern="100" dirty="0">
              <a:effectLst/>
              <a:latin typeface="等线 Light" panose="02010600030101010101" pitchFamily="2" charset="-122"/>
              <a:ea typeface="等线 Light" panose="02010600030101010101" pitchFamily="2" charset="-122"/>
              <a:cs typeface="Times New Roman" panose="02020603050405020304" pitchFamily="18" charset="0"/>
            </a:endParaRPr>
          </a:p>
          <a:p>
            <a:pPr algn="just">
              <a:lnSpc>
                <a:spcPts val="2200"/>
              </a:lnSpc>
            </a:pPr>
            <a:r>
              <a:rPr lang="en-US" altLang="zh-CN" sz="1600" dirty="0">
                <a:solidFill>
                  <a:srgbClr val="555555"/>
                </a:solidFill>
                <a:effectLst/>
                <a:latin typeface="Arial" panose="020B0604020202020204" pitchFamily="34" charset="0"/>
                <a:ea typeface="宋体" panose="02010600030101010101" pitchFamily="2" charset="-122"/>
                <a:cs typeface="宋体" panose="02010600030101010101" pitchFamily="2" charset="-122"/>
              </a:rPr>
              <a:t>Electromagnetic Separator Design in Lepton Collider</a:t>
            </a:r>
            <a:endParaRPr lang="zh-CN" altLang="zh-CN" sz="1600" dirty="0">
              <a:effectLst/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  <a:p>
            <a:pPr algn="just">
              <a:lnSpc>
                <a:spcPts val="2200"/>
              </a:lnSpc>
            </a:pPr>
            <a:r>
              <a:rPr lang="en-US" altLang="zh-CN" sz="1600" dirty="0">
                <a:solidFill>
                  <a:srgbClr val="555555"/>
                </a:solidFill>
                <a:effectLst/>
                <a:latin typeface="Arial" panose="020B0604020202020204" pitchFamily="34" charset="0"/>
                <a:ea typeface="宋体" panose="02010600030101010101" pitchFamily="2" charset="-122"/>
                <a:cs typeface="宋体" panose="02010600030101010101" pitchFamily="2" charset="-122"/>
              </a:rPr>
              <a:t>Time: Wednesday 29 Jul 2026, 15:00-17:00 Asia/Shanghai Room: 865/1-D17 (CERN) / on ZOO</a:t>
            </a:r>
            <a:r>
              <a:rPr lang="en-US" altLang="zh-CN" sz="1800" dirty="0">
                <a:solidFill>
                  <a:srgbClr val="555555"/>
                </a:solidFill>
                <a:effectLst/>
                <a:latin typeface="Arial" panose="020B0604020202020204" pitchFamily="34" charset="0"/>
                <a:ea typeface="宋体" panose="02010600030101010101" pitchFamily="2" charset="-122"/>
                <a:cs typeface="宋体" panose="02010600030101010101" pitchFamily="2" charset="-122"/>
              </a:rPr>
              <a:t>M</a:t>
            </a:r>
          </a:p>
          <a:p>
            <a:pPr algn="just">
              <a:lnSpc>
                <a:spcPct val="173000"/>
              </a:lnSpc>
              <a:spcBef>
                <a:spcPts val="600"/>
              </a:spcBef>
              <a:spcAft>
                <a:spcPts val="600"/>
              </a:spcAft>
            </a:pPr>
            <a:r>
              <a:rPr lang="en-US" altLang="zh-CN" b="1" kern="100" dirty="0">
                <a:solidFill>
                  <a:srgbClr val="555555"/>
                </a:solidFill>
                <a:latin typeface="Arial" panose="020B0604020202020204" pitchFamily="34" charset="0"/>
                <a:ea typeface="等线 Light" panose="02010600030101010101" pitchFamily="2" charset="-122"/>
                <a:cs typeface="Times New Roman" panose="02020603050405020304" pitchFamily="18" charset="0"/>
              </a:rPr>
              <a:t>Participants:</a:t>
            </a:r>
            <a:endParaRPr lang="zh-CN" altLang="zh-CN" b="1" kern="100" dirty="0">
              <a:solidFill>
                <a:srgbClr val="555555"/>
              </a:solidFill>
              <a:latin typeface="Arial" panose="020B0604020202020204" pitchFamily="34" charset="0"/>
              <a:ea typeface="等线 Light" panose="02010600030101010101" pitchFamily="2" charset="-122"/>
              <a:cs typeface="Times New Roman" panose="02020603050405020304" pitchFamily="18" charset="0"/>
            </a:endParaRPr>
          </a:p>
          <a:p>
            <a:pPr algn="just">
              <a:lnSpc>
                <a:spcPts val="2200"/>
              </a:lnSpc>
            </a:pPr>
            <a:r>
              <a:rPr lang="en-US" altLang="zh-CN" sz="1600" dirty="0" err="1">
                <a:solidFill>
                  <a:srgbClr val="555555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E.Belli</a:t>
            </a:r>
            <a:r>
              <a:rPr lang="en-US" altLang="zh-CN" sz="1600" dirty="0">
                <a:solidFill>
                  <a:srgbClr val="555555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, </a:t>
            </a:r>
            <a:r>
              <a:rPr lang="en-US" altLang="zh-CN" sz="1600" dirty="0" err="1">
                <a:solidFill>
                  <a:srgbClr val="555555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C.Bracco</a:t>
            </a:r>
            <a:r>
              <a:rPr lang="en-US" altLang="zh-CN" sz="1600" dirty="0">
                <a:solidFill>
                  <a:srgbClr val="555555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, </a:t>
            </a:r>
            <a:r>
              <a:rPr lang="en-US" altLang="zh-CN" sz="1600" dirty="0" err="1">
                <a:solidFill>
                  <a:srgbClr val="555555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B.Chen</a:t>
            </a:r>
            <a:r>
              <a:rPr lang="en-US" altLang="zh-CN" sz="1600" dirty="0">
                <a:solidFill>
                  <a:srgbClr val="555555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, </a:t>
            </a:r>
            <a:r>
              <a:rPr lang="en-US" altLang="zh-CN" sz="1600" dirty="0" err="1">
                <a:solidFill>
                  <a:srgbClr val="555555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J.H.Chen</a:t>
            </a:r>
            <a:r>
              <a:rPr lang="en-US" altLang="zh-CN" sz="1600" dirty="0">
                <a:solidFill>
                  <a:srgbClr val="555555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, </a:t>
            </a:r>
            <a:r>
              <a:rPr lang="en-US" altLang="zh-CN" sz="1600" dirty="0" err="1">
                <a:solidFill>
                  <a:srgbClr val="555555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L.Ducimetiere</a:t>
            </a:r>
            <a:r>
              <a:rPr lang="en-US" altLang="zh-CN" sz="1600" dirty="0">
                <a:solidFill>
                  <a:srgbClr val="555555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, </a:t>
            </a:r>
            <a:r>
              <a:rPr lang="en-US" altLang="zh-CN" sz="1600" dirty="0" err="1">
                <a:solidFill>
                  <a:srgbClr val="555555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Y.Dutheil</a:t>
            </a:r>
            <a:r>
              <a:rPr lang="en-US" altLang="zh-CN" sz="1600" dirty="0">
                <a:solidFill>
                  <a:srgbClr val="555555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, </a:t>
            </a:r>
            <a:r>
              <a:rPr lang="en-US" altLang="zh-CN" sz="1600" dirty="0" err="1">
                <a:solidFill>
                  <a:srgbClr val="555555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G.Favia</a:t>
            </a:r>
            <a:r>
              <a:rPr lang="en-US" altLang="zh-CN" sz="1600" dirty="0">
                <a:solidFill>
                  <a:srgbClr val="555555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, </a:t>
            </a:r>
            <a:r>
              <a:rPr lang="en-US" altLang="zh-CN" sz="1600" dirty="0" err="1">
                <a:solidFill>
                  <a:srgbClr val="555555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J.Gao</a:t>
            </a:r>
            <a:r>
              <a:rPr lang="en-US" altLang="zh-CN" sz="1600" dirty="0">
                <a:solidFill>
                  <a:srgbClr val="555555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, </a:t>
            </a:r>
            <a:r>
              <a:rPr lang="en-US" altLang="zh-CN" sz="1600" dirty="0" err="1">
                <a:solidFill>
                  <a:srgbClr val="555555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H.Pommerenke</a:t>
            </a:r>
            <a:r>
              <a:rPr lang="en-US" altLang="zh-CN" sz="1600" dirty="0">
                <a:solidFill>
                  <a:srgbClr val="555555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, </a:t>
            </a:r>
            <a:r>
              <a:rPr lang="en-US" altLang="zh-CN" sz="1600" dirty="0" err="1">
                <a:solidFill>
                  <a:srgbClr val="555555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L.Porta</a:t>
            </a:r>
            <a:r>
              <a:rPr lang="en-US" altLang="zh-CN" sz="1600" dirty="0">
                <a:solidFill>
                  <a:srgbClr val="555555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, </a:t>
            </a:r>
            <a:r>
              <a:rPr lang="en-US" altLang="zh-CN" sz="1600" dirty="0" err="1">
                <a:solidFill>
                  <a:srgbClr val="555555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A.Potet</a:t>
            </a:r>
            <a:r>
              <a:rPr lang="en-US" altLang="zh-CN" sz="1600" dirty="0">
                <a:solidFill>
                  <a:srgbClr val="555555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, </a:t>
            </a:r>
            <a:r>
              <a:rPr lang="en-US" altLang="zh-CN" sz="1600" dirty="0" err="1">
                <a:solidFill>
                  <a:srgbClr val="555555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J.Ruf</a:t>
            </a:r>
            <a:r>
              <a:rPr lang="en-US" altLang="zh-CN" sz="1600" dirty="0">
                <a:solidFill>
                  <a:srgbClr val="555555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, </a:t>
            </a:r>
            <a:r>
              <a:rPr lang="en-US" altLang="zh-CN" sz="1600" dirty="0" err="1">
                <a:solidFill>
                  <a:srgbClr val="555555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I.Ruiz</a:t>
            </a:r>
            <a:r>
              <a:rPr lang="en-US" altLang="zh-CN" sz="1600" dirty="0">
                <a:solidFill>
                  <a:srgbClr val="555555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, </a:t>
            </a:r>
            <a:r>
              <a:rPr lang="en-US" altLang="zh-CN" sz="1600" dirty="0" err="1">
                <a:solidFill>
                  <a:srgbClr val="555555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G.Sergentanis</a:t>
            </a:r>
            <a:r>
              <a:rPr lang="en-US" altLang="zh-CN" sz="1600" dirty="0">
                <a:solidFill>
                  <a:srgbClr val="555555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, </a:t>
            </a:r>
            <a:r>
              <a:rPr lang="en-US" altLang="zh-CN" sz="1600" dirty="0" err="1">
                <a:solidFill>
                  <a:srgbClr val="555555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D.Standen</a:t>
            </a:r>
            <a:r>
              <a:rPr lang="en-US" altLang="zh-CN" sz="1600" dirty="0">
                <a:solidFill>
                  <a:srgbClr val="555555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, </a:t>
            </a:r>
            <a:r>
              <a:rPr lang="en-US" altLang="zh-CN" sz="1600" dirty="0" err="1">
                <a:solidFill>
                  <a:srgbClr val="555555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P.Trappen</a:t>
            </a:r>
            <a:r>
              <a:rPr lang="en-US" altLang="zh-CN" sz="1600" dirty="0">
                <a:solidFill>
                  <a:srgbClr val="555555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, </a:t>
            </a:r>
            <a:r>
              <a:rPr lang="en-US" altLang="zh-CN" sz="1600" dirty="0" err="1">
                <a:solidFill>
                  <a:srgbClr val="555555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N.Wang</a:t>
            </a:r>
            <a:r>
              <a:rPr lang="en-US" altLang="zh-CN" sz="1600" dirty="0">
                <a:solidFill>
                  <a:srgbClr val="555555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, </a:t>
            </a:r>
            <a:r>
              <a:rPr lang="en-US" altLang="zh-CN" sz="1600" dirty="0" err="1">
                <a:solidFill>
                  <a:srgbClr val="555555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Y.W.Wang</a:t>
            </a:r>
            <a:r>
              <a:rPr lang="en-US" altLang="zh-CN" sz="1600" dirty="0">
                <a:solidFill>
                  <a:srgbClr val="555555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, </a:t>
            </a:r>
            <a:r>
              <a:rPr lang="en-US" altLang="zh-CN" sz="1600" dirty="0" err="1">
                <a:solidFill>
                  <a:srgbClr val="555555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G.J.Wu</a:t>
            </a:r>
            <a:r>
              <a:rPr lang="en-US" altLang="zh-CN" sz="1600" dirty="0">
                <a:solidFill>
                  <a:srgbClr val="555555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, </a:t>
            </a:r>
            <a:r>
              <a:rPr lang="en-US" altLang="zh-CN" sz="1600" dirty="0" err="1">
                <a:solidFill>
                  <a:srgbClr val="555555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S.Yue</a:t>
            </a:r>
            <a:r>
              <a:rPr lang="en-US" altLang="zh-CN" sz="1600" dirty="0">
                <a:solidFill>
                  <a:srgbClr val="555555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, </a:t>
            </a:r>
            <a:r>
              <a:rPr lang="en-US" altLang="zh-CN" sz="1600" dirty="0" err="1">
                <a:solidFill>
                  <a:srgbClr val="555555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J.Y.Zhai</a:t>
            </a:r>
            <a:endParaRPr lang="zh-CN" altLang="zh-CN" sz="1600" dirty="0">
              <a:solidFill>
                <a:srgbClr val="555555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pic>
        <p:nvPicPr>
          <p:cNvPr id="22" name="图片 21">
            <a:extLst>
              <a:ext uri="{FF2B5EF4-FFF2-40B4-BE49-F238E27FC236}">
                <a16:creationId xmlns:a16="http://schemas.microsoft.com/office/drawing/2014/main" id="{07BABC7F-7FB5-44D5-8D09-BA794D3487B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53250" y="1124744"/>
            <a:ext cx="6132611" cy="4104456"/>
          </a:xfrm>
          <a:prstGeom prst="rect">
            <a:avLst/>
          </a:prstGeom>
        </p:spPr>
      </p:pic>
      <p:sp>
        <p:nvSpPr>
          <p:cNvPr id="23" name="文本框 22">
            <a:extLst>
              <a:ext uri="{FF2B5EF4-FFF2-40B4-BE49-F238E27FC236}">
                <a16:creationId xmlns:a16="http://schemas.microsoft.com/office/drawing/2014/main" id="{CB585045-7F17-46A2-AD0D-73711762B7A0}"/>
              </a:ext>
            </a:extLst>
          </p:cNvPr>
          <p:cNvSpPr txBox="1"/>
          <p:nvPr/>
        </p:nvSpPr>
        <p:spPr>
          <a:xfrm>
            <a:off x="335360" y="4970390"/>
            <a:ext cx="10683824" cy="17531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73000"/>
              </a:lnSpc>
              <a:spcBef>
                <a:spcPts val="600"/>
              </a:spcBef>
              <a:spcAft>
                <a:spcPts val="600"/>
              </a:spcAft>
            </a:pPr>
            <a:r>
              <a:rPr lang="en-US" altLang="zh-CN" b="1" kern="100" dirty="0">
                <a:solidFill>
                  <a:srgbClr val="555555"/>
                </a:solidFill>
                <a:latin typeface="Arial" panose="020B0604020202020204" pitchFamily="34" charset="0"/>
                <a:ea typeface="等线 Light" panose="02010600030101010101" pitchFamily="2" charset="-122"/>
                <a:cs typeface="Times New Roman" panose="02020603050405020304" pitchFamily="18" charset="0"/>
              </a:rPr>
              <a:t>Presentations:</a:t>
            </a:r>
            <a:endParaRPr lang="zh-CN" altLang="zh-CN" b="1" kern="100" dirty="0">
              <a:solidFill>
                <a:srgbClr val="555555"/>
              </a:solidFill>
              <a:latin typeface="Arial" panose="020B0604020202020204" pitchFamily="34" charset="0"/>
              <a:ea typeface="等线 Light" panose="02010600030101010101" pitchFamily="2" charset="-122"/>
              <a:cs typeface="Times New Roman" panose="02020603050405020304" pitchFamily="18" charset="0"/>
            </a:endParaRPr>
          </a:p>
          <a:p>
            <a:pPr marL="285750" indent="-285750" algn="just">
              <a:lnSpc>
                <a:spcPts val="2200"/>
              </a:lnSpc>
              <a:buFont typeface="Wingdings" panose="05000000000000000000" pitchFamily="2" charset="2"/>
              <a:buChar char="p"/>
            </a:pPr>
            <a:r>
              <a:rPr lang="en-US" altLang="zh-CN" sz="1600" dirty="0">
                <a:solidFill>
                  <a:srgbClr val="555555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Electromagnetic separator design and experiment results in CEPC (Bin Chen, IHEP)</a:t>
            </a:r>
            <a:endParaRPr lang="zh-CN" altLang="zh-CN" sz="1600" dirty="0">
              <a:solidFill>
                <a:srgbClr val="555555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  <a:p>
            <a:pPr marL="285750" indent="-285750" algn="just">
              <a:lnSpc>
                <a:spcPts val="2200"/>
              </a:lnSpc>
              <a:buFont typeface="Wingdings" panose="05000000000000000000" pitchFamily="2" charset="2"/>
              <a:buChar char="p"/>
            </a:pPr>
            <a:r>
              <a:rPr lang="en-US" altLang="zh-CN" sz="1600" dirty="0">
                <a:solidFill>
                  <a:srgbClr val="555555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Alternative option of EMS in CEPC: Separation Kicker (</a:t>
            </a:r>
            <a:r>
              <a:rPr lang="en-US" altLang="zh-CN" sz="1600" dirty="0" err="1">
                <a:solidFill>
                  <a:srgbClr val="555555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Jinhui</a:t>
            </a:r>
            <a:r>
              <a:rPr lang="en-US" altLang="zh-CN" sz="1600" dirty="0">
                <a:solidFill>
                  <a:srgbClr val="555555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 Chen, IHEP)</a:t>
            </a:r>
            <a:endParaRPr lang="zh-CN" altLang="zh-CN" sz="1600" dirty="0">
              <a:solidFill>
                <a:srgbClr val="555555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  <a:p>
            <a:pPr marL="285750" indent="-285750" algn="just">
              <a:lnSpc>
                <a:spcPts val="2200"/>
              </a:lnSpc>
              <a:buFont typeface="Wingdings" panose="05000000000000000000" pitchFamily="2" charset="2"/>
              <a:buChar char="p"/>
            </a:pPr>
            <a:r>
              <a:rPr lang="en-US" altLang="zh-CN" sz="1600" dirty="0">
                <a:solidFill>
                  <a:srgbClr val="555555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Electromagnetic separator design and its alternative option in FCC (L. Porta, CERN)</a:t>
            </a:r>
            <a:endParaRPr lang="zh-CN" altLang="zh-CN" sz="1600" dirty="0">
              <a:solidFill>
                <a:srgbClr val="555555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  <a:p>
            <a:pPr marL="285750" indent="-285750" algn="just">
              <a:lnSpc>
                <a:spcPts val="2200"/>
              </a:lnSpc>
              <a:buFont typeface="Wingdings" panose="05000000000000000000" pitchFamily="2" charset="2"/>
              <a:buChar char="p"/>
            </a:pPr>
            <a:r>
              <a:rPr lang="en-US" altLang="zh-CN" sz="1600" dirty="0">
                <a:solidFill>
                  <a:srgbClr val="555555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Impact of EMS Failures on FCC-</a:t>
            </a:r>
            <a:r>
              <a:rPr lang="en-US" altLang="zh-CN" sz="1600" dirty="0" err="1">
                <a:solidFill>
                  <a:srgbClr val="555555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ee</a:t>
            </a:r>
            <a:r>
              <a:rPr lang="en-US" altLang="zh-CN" sz="1600" dirty="0">
                <a:solidFill>
                  <a:srgbClr val="555555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 beam (A. </a:t>
            </a:r>
            <a:r>
              <a:rPr lang="en-US" altLang="zh-CN" sz="1600" dirty="0" err="1">
                <a:solidFill>
                  <a:srgbClr val="555555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Potet</a:t>
            </a:r>
            <a:r>
              <a:rPr lang="en-US" altLang="zh-CN" sz="1600" dirty="0">
                <a:solidFill>
                  <a:srgbClr val="555555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, CERN)</a:t>
            </a:r>
            <a:endParaRPr lang="zh-CN" altLang="zh-CN" sz="1600" dirty="0">
              <a:solidFill>
                <a:srgbClr val="555555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83307820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副标题 1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altLang="zh-CN" sz="4000" b="1" dirty="0"/>
              <a:t>Bin Chen, IHEP</a:t>
            </a:r>
            <a:endParaRPr lang="zh-CN" altLang="en-US" dirty="0"/>
          </a:p>
        </p:txBody>
      </p:sp>
      <p:sp>
        <p:nvSpPr>
          <p:cNvPr id="3" name="灯片编号占位符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5E9139-A00B-4B2A-98A6-095DC08F1345}" type="slidenum">
              <a:rPr lang="zh-CN" altLang="en-US" smtClean="0"/>
              <a:pPr/>
              <a:t>6</a:t>
            </a:fld>
            <a:endParaRPr lang="zh-CN" altLang="en-US" dirty="0"/>
          </a:p>
        </p:txBody>
      </p:sp>
      <p:sp>
        <p:nvSpPr>
          <p:cNvPr id="5" name="内容占位符 4"/>
          <p:cNvSpPr>
            <a:spLocks noGrp="1"/>
          </p:cNvSpPr>
          <p:nvPr>
            <p:ph sz="quarter" idx="13"/>
          </p:nvPr>
        </p:nvSpPr>
        <p:spPr>
          <a:xfrm>
            <a:off x="1" y="1329893"/>
            <a:ext cx="7752184" cy="1912071"/>
          </a:xfrm>
        </p:spPr>
        <p:txBody>
          <a:bodyPr>
            <a:normAutofit fontScale="92500" lnSpcReduction="10000"/>
          </a:bodyPr>
          <a:lstStyle/>
          <a:p>
            <a:r>
              <a:rPr lang="en-US" altLang="zh-CN" dirty="0"/>
              <a:t>Presentation 1</a:t>
            </a:r>
            <a:r>
              <a:rPr lang="zh-CN" altLang="en-US" dirty="0"/>
              <a:t>：</a:t>
            </a:r>
            <a:endParaRPr lang="en-US" altLang="zh-CN" dirty="0"/>
          </a:p>
          <a:p>
            <a:r>
              <a:rPr lang="en-US" altLang="zh-CN" dirty="0"/>
              <a:t>Electromagnetic separator design and experiment results in CEPC</a:t>
            </a:r>
          </a:p>
        </p:txBody>
      </p:sp>
    </p:spTree>
    <p:extLst>
      <p:ext uri="{BB962C8B-B14F-4D97-AF65-F5344CB8AC3E}">
        <p14:creationId xmlns:p14="http://schemas.microsoft.com/office/powerpoint/2010/main" val="394937336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内容占位符 1">
            <a:extLst>
              <a:ext uri="{FF2B5EF4-FFF2-40B4-BE49-F238E27FC236}">
                <a16:creationId xmlns:a16="http://schemas.microsoft.com/office/drawing/2014/main" id="{180DBD3F-1D4F-47AA-A935-BEB728BB1C5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6528" y="1260533"/>
            <a:ext cx="7067584" cy="3735166"/>
          </a:xfrm>
        </p:spPr>
        <p:txBody>
          <a:bodyPr>
            <a:noAutofit/>
          </a:bodyPr>
          <a:lstStyle/>
          <a:p>
            <a:pPr marL="342900" lvl="0" indent="-3429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000"/>
              <a:buFont typeface="Symbol" panose="05050102010706020507" pitchFamily="18" charset="2"/>
              <a:buChar char=""/>
              <a:tabLst>
                <a:tab pos="152400" algn="l"/>
              </a:tabLst>
            </a:pPr>
            <a:r>
              <a:rPr lang="en-US" altLang="zh-CN" sz="1400" kern="100" dirty="0">
                <a:solidFill>
                  <a:srgbClr val="555555"/>
                </a:solidFill>
                <a:effectLst/>
                <a:latin typeface="Arial" panose="020B0604020202020204" pitchFamily="34" charset="0"/>
                <a:ea typeface="等线" panose="02010600030101010101" pitchFamily="2" charset="-122"/>
                <a:cs typeface="Times New Roman" panose="02020603050405020304" pitchFamily="18" charset="0"/>
              </a:rPr>
              <a:t>The EMS has 50 m of available space, can provide 1.07 </a:t>
            </a:r>
            <a:r>
              <a:rPr lang="en-US" altLang="zh-CN" sz="1400" kern="100" dirty="0" err="1">
                <a:solidFill>
                  <a:srgbClr val="555555"/>
                </a:solidFill>
                <a:effectLst/>
                <a:latin typeface="Arial" panose="020B0604020202020204" pitchFamily="34" charset="0"/>
                <a:ea typeface="等线" panose="02010600030101010101" pitchFamily="2" charset="-122"/>
                <a:cs typeface="Times New Roman" panose="02020603050405020304" pitchFamily="18" charset="0"/>
              </a:rPr>
              <a:t>mrad</a:t>
            </a:r>
            <a:r>
              <a:rPr lang="en-US" altLang="zh-CN" sz="1400" kern="100" dirty="0">
                <a:solidFill>
                  <a:srgbClr val="555555"/>
                </a:solidFill>
                <a:effectLst/>
                <a:latin typeface="Arial" panose="020B0604020202020204" pitchFamily="34" charset="0"/>
                <a:ea typeface="等线" panose="02010600030101010101" pitchFamily="2" charset="-122"/>
                <a:cs typeface="Times New Roman" panose="02020603050405020304" pitchFamily="18" charset="0"/>
              </a:rPr>
              <a:t> deflection, and the beam separation at the EMS exit is 21.2 mm</a:t>
            </a:r>
            <a:endParaRPr lang="zh-CN" altLang="zh-CN" sz="1400" kern="100" dirty="0">
              <a:effectLst/>
              <a:latin typeface="等线" panose="02010600030101010101" pitchFamily="2" charset="-122"/>
              <a:ea typeface="等线" panose="02010600030101010101" pitchFamily="2" charset="-122"/>
              <a:cs typeface="Times New Roman" panose="02020603050405020304" pitchFamily="18" charset="0"/>
            </a:endParaRPr>
          </a:p>
          <a:p>
            <a:pPr marL="742950" lvl="1" indent="-285750" algn="l">
              <a:spcBef>
                <a:spcPts val="600"/>
              </a:spcBef>
              <a:buSzPts val="1000"/>
              <a:buFont typeface="Courier New" panose="02070309020205020404" pitchFamily="49" charset="0"/>
              <a:buChar char="o"/>
              <a:tabLst>
                <a:tab pos="609600" algn="l"/>
              </a:tabLst>
            </a:pPr>
            <a:r>
              <a:rPr lang="en-US" altLang="zh-CN" sz="1400" kern="100" dirty="0">
                <a:solidFill>
                  <a:srgbClr val="555555"/>
                </a:solidFill>
                <a:effectLst/>
                <a:latin typeface="Arial" panose="020B0604020202020204" pitchFamily="34" charset="0"/>
                <a:ea typeface="等线" panose="02010600030101010101" pitchFamily="2" charset="-122"/>
                <a:cs typeface="Times New Roman" panose="02020603050405020304" pitchFamily="18" charset="0"/>
              </a:rPr>
              <a:t>There are two collider RF sections in CEPC, and thus 4 sets of EMS are required</a:t>
            </a:r>
            <a:endParaRPr lang="zh-CN" altLang="zh-CN" sz="1400" kern="100" dirty="0">
              <a:effectLst/>
              <a:latin typeface="等线" panose="02010600030101010101" pitchFamily="2" charset="-122"/>
              <a:ea typeface="等线" panose="02010600030101010101" pitchFamily="2" charset="-122"/>
              <a:cs typeface="Times New Roman" panose="02020603050405020304" pitchFamily="18" charset="0"/>
            </a:endParaRPr>
          </a:p>
          <a:p>
            <a:pPr marL="342900" lvl="0" indent="-3429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000"/>
              <a:buFont typeface="Symbol" panose="05050102010706020507" pitchFamily="18" charset="2"/>
              <a:buChar char=""/>
              <a:tabLst>
                <a:tab pos="152400" algn="l"/>
              </a:tabLst>
            </a:pPr>
            <a:r>
              <a:rPr lang="en-US" altLang="zh-CN" sz="1400" kern="100" dirty="0">
                <a:solidFill>
                  <a:srgbClr val="555555"/>
                </a:solidFill>
                <a:effectLst/>
                <a:latin typeface="Arial" panose="020B0604020202020204" pitchFamily="34" charset="0"/>
                <a:ea typeface="等线" panose="02010600030101010101" pitchFamily="2" charset="-122"/>
                <a:cs typeface="Times New Roman" panose="02020603050405020304" pitchFamily="18" charset="0"/>
              </a:rPr>
              <a:t>E field from the electrode is 2 MV/m, B field from the dipole is 66.7 Gauss</a:t>
            </a:r>
            <a:endParaRPr lang="zh-CN" altLang="zh-CN" sz="1400" kern="100" dirty="0">
              <a:effectLst/>
              <a:latin typeface="等线" panose="02010600030101010101" pitchFamily="2" charset="-122"/>
              <a:ea typeface="等线" panose="02010600030101010101" pitchFamily="2" charset="-122"/>
              <a:cs typeface="Times New Roman" panose="02020603050405020304" pitchFamily="18" charset="0"/>
            </a:endParaRPr>
          </a:p>
          <a:p>
            <a:pPr marL="742950" lvl="1" indent="-285750" algn="l">
              <a:spcBef>
                <a:spcPts val="600"/>
              </a:spcBef>
              <a:buSzPts val="1000"/>
              <a:buFont typeface="Courier New" panose="02070309020205020404" pitchFamily="49" charset="0"/>
              <a:buChar char="o"/>
              <a:tabLst>
                <a:tab pos="609600" algn="l"/>
              </a:tabLst>
            </a:pPr>
            <a:r>
              <a:rPr lang="en-US" altLang="zh-CN" sz="1400" kern="100" dirty="0">
                <a:solidFill>
                  <a:srgbClr val="555555"/>
                </a:solidFill>
                <a:effectLst/>
                <a:latin typeface="Arial" panose="020B0604020202020204" pitchFamily="34" charset="0"/>
                <a:ea typeface="等线" panose="02010600030101010101" pitchFamily="2" charset="-122"/>
                <a:cs typeface="Times New Roman" panose="02020603050405020304" pitchFamily="18" charset="0"/>
              </a:rPr>
              <a:t>The electrode gap is 75 mm</a:t>
            </a:r>
            <a:endParaRPr lang="zh-CN" altLang="zh-CN" sz="1400" kern="100" dirty="0">
              <a:effectLst/>
              <a:latin typeface="等线" panose="02010600030101010101" pitchFamily="2" charset="-122"/>
              <a:ea typeface="等线" panose="02010600030101010101" pitchFamily="2" charset="-122"/>
              <a:cs typeface="Times New Roman" panose="02020603050405020304" pitchFamily="18" charset="0"/>
            </a:endParaRPr>
          </a:p>
          <a:p>
            <a:pPr marL="742950" lvl="1" indent="-285750" algn="l">
              <a:spcBef>
                <a:spcPts val="600"/>
              </a:spcBef>
              <a:buSzPts val="1000"/>
              <a:buFont typeface="Courier New" panose="02070309020205020404" pitchFamily="49" charset="0"/>
              <a:buChar char="o"/>
              <a:tabLst>
                <a:tab pos="609600" algn="l"/>
              </a:tabLst>
            </a:pPr>
            <a:r>
              <a:rPr lang="en-US" altLang="zh-CN" sz="1400" kern="100" dirty="0">
                <a:solidFill>
                  <a:srgbClr val="555555"/>
                </a:solidFill>
                <a:effectLst/>
                <a:latin typeface="Arial" panose="020B0604020202020204" pitchFamily="34" charset="0"/>
                <a:ea typeface="等线" panose="02010600030101010101" pitchFamily="2" charset="-122"/>
                <a:cs typeface="Times New Roman" panose="02020603050405020304" pitchFamily="18" charset="0"/>
              </a:rPr>
              <a:t>Pure titanium is used to make the electrode due to its good vacuum performance</a:t>
            </a:r>
            <a:endParaRPr lang="zh-CN" altLang="zh-CN" sz="1400" kern="100" dirty="0">
              <a:effectLst/>
              <a:latin typeface="等线" panose="02010600030101010101" pitchFamily="2" charset="-122"/>
              <a:ea typeface="等线" panose="02010600030101010101" pitchFamily="2" charset="-122"/>
              <a:cs typeface="Times New Roman" panose="02020603050405020304" pitchFamily="18" charset="0"/>
            </a:endParaRPr>
          </a:p>
          <a:p>
            <a:pPr marL="742950" lvl="1" indent="-285750" algn="l">
              <a:spcBef>
                <a:spcPts val="600"/>
              </a:spcBef>
              <a:buSzPts val="1000"/>
              <a:buFont typeface="Courier New" panose="02070309020205020404" pitchFamily="49" charset="0"/>
              <a:buChar char="o"/>
              <a:tabLst>
                <a:tab pos="609600" algn="l"/>
              </a:tabLst>
            </a:pPr>
            <a:r>
              <a:rPr lang="en-US" altLang="zh-CN" sz="1400" kern="100" dirty="0">
                <a:solidFill>
                  <a:srgbClr val="555555"/>
                </a:solidFill>
                <a:effectLst/>
                <a:latin typeface="Arial" panose="020B0604020202020204" pitchFamily="34" charset="0"/>
                <a:ea typeface="等线" panose="02010600030101010101" pitchFamily="2" charset="-122"/>
                <a:cs typeface="Times New Roman" panose="02020603050405020304" pitchFamily="18" charset="0"/>
              </a:rPr>
              <a:t>A wider electrode has a larger field uniformity region</a:t>
            </a:r>
            <a:endParaRPr lang="zh-CN" altLang="zh-CN" sz="1400" kern="100" dirty="0">
              <a:effectLst/>
              <a:latin typeface="等线" panose="02010600030101010101" pitchFamily="2" charset="-122"/>
              <a:ea typeface="等线" panose="02010600030101010101" pitchFamily="2" charset="-122"/>
              <a:cs typeface="Times New Roman" panose="02020603050405020304" pitchFamily="18" charset="0"/>
            </a:endParaRPr>
          </a:p>
          <a:p>
            <a:pPr marL="742950" lvl="1" indent="-285750" algn="l">
              <a:spcBef>
                <a:spcPts val="600"/>
              </a:spcBef>
              <a:buSzPts val="1000"/>
              <a:buFont typeface="Courier New" panose="02070309020205020404" pitchFamily="49" charset="0"/>
              <a:buChar char="o"/>
              <a:tabLst>
                <a:tab pos="609600" algn="l"/>
              </a:tabLst>
            </a:pPr>
            <a:r>
              <a:rPr lang="en-US" altLang="zh-CN" sz="1400" kern="100" dirty="0">
                <a:solidFill>
                  <a:srgbClr val="555555"/>
                </a:solidFill>
                <a:effectLst/>
                <a:latin typeface="Arial" panose="020B0604020202020204" pitchFamily="34" charset="0"/>
                <a:ea typeface="等线" panose="02010600030101010101" pitchFamily="2" charset="-122"/>
                <a:cs typeface="Times New Roman" panose="02020603050405020304" pitchFamily="18" charset="0"/>
              </a:rPr>
              <a:t>The maximum E field is 7 MV/m around the ground plate</a:t>
            </a:r>
          </a:p>
          <a:p>
            <a:pPr marL="457200" lvl="1" indent="0" algn="l">
              <a:spcBef>
                <a:spcPts val="600"/>
              </a:spcBef>
              <a:buSzPts val="1000"/>
              <a:buNone/>
              <a:tabLst>
                <a:tab pos="609600" algn="l"/>
              </a:tabLst>
            </a:pPr>
            <a:endParaRPr lang="zh-CN" altLang="zh-CN" sz="1400" kern="100" dirty="0">
              <a:effectLst/>
              <a:latin typeface="等线" panose="02010600030101010101" pitchFamily="2" charset="-122"/>
              <a:ea typeface="等线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3" name="标题 2">
            <a:extLst>
              <a:ext uri="{FF2B5EF4-FFF2-40B4-BE49-F238E27FC236}">
                <a16:creationId xmlns:a16="http://schemas.microsoft.com/office/drawing/2014/main" id="{59A4DD62-4997-4080-896D-E9EFE8A684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zh-CN" sz="2900" dirty="0">
                <a:solidFill>
                  <a:srgbClr val="C00000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P1. Electromagnetic separator design and experiment results in CEPC (Bin Chen, IHEP)</a:t>
            </a:r>
            <a:endParaRPr lang="zh-CN" altLang="en-US" sz="2900" dirty="0">
              <a:solidFill>
                <a:srgbClr val="C00000"/>
              </a:solidFill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sp>
        <p:nvSpPr>
          <p:cNvPr id="4" name="页脚占位符 3">
            <a:extLst>
              <a:ext uri="{FF2B5EF4-FFF2-40B4-BE49-F238E27FC236}">
                <a16:creationId xmlns:a16="http://schemas.microsoft.com/office/drawing/2014/main" id="{544855B1-D396-457F-AE99-9738863FCF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CN" dirty="0"/>
              <a:t>CEPC day</a:t>
            </a:r>
            <a:endParaRPr lang="zh-CN" altLang="en-US" dirty="0"/>
          </a:p>
        </p:txBody>
      </p:sp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id="{B462C988-AC2E-4A18-96A2-B2D684DC89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5E9139-A00B-4B2A-98A6-095DC08F1345}" type="slidenum">
              <a:rPr lang="zh-CN" altLang="en-US" smtClean="0"/>
              <a:pPr/>
              <a:t>7</a:t>
            </a:fld>
            <a:endParaRPr lang="zh-CN" altLang="en-US"/>
          </a:p>
        </p:txBody>
      </p:sp>
      <p:pic>
        <p:nvPicPr>
          <p:cNvPr id="6" name="图片 5">
            <a:extLst>
              <a:ext uri="{FF2B5EF4-FFF2-40B4-BE49-F238E27FC236}">
                <a16:creationId xmlns:a16="http://schemas.microsoft.com/office/drawing/2014/main" id="{D188C057-1DA8-4623-AAF7-73907583258F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50409" y="1141870"/>
            <a:ext cx="4619988" cy="1589004"/>
          </a:xfrm>
          <a:prstGeom prst="rect">
            <a:avLst/>
          </a:prstGeom>
        </p:spPr>
      </p:pic>
      <p:pic>
        <p:nvPicPr>
          <p:cNvPr id="7" name="table">
            <a:extLst>
              <a:ext uri="{FF2B5EF4-FFF2-40B4-BE49-F238E27FC236}">
                <a16:creationId xmlns:a16="http://schemas.microsoft.com/office/drawing/2014/main" id="{DE21BE43-73C9-4B31-B775-71AA04A9CBE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512536" y="2914206"/>
            <a:ext cx="4461413" cy="1147802"/>
          </a:xfrm>
          <a:prstGeom prst="rect">
            <a:avLst/>
          </a:prstGeom>
        </p:spPr>
      </p:pic>
      <p:grpSp>
        <p:nvGrpSpPr>
          <p:cNvPr id="28" name="组合 27">
            <a:extLst>
              <a:ext uri="{FF2B5EF4-FFF2-40B4-BE49-F238E27FC236}">
                <a16:creationId xmlns:a16="http://schemas.microsoft.com/office/drawing/2014/main" id="{AAD93FE4-28FF-4C0D-97EF-1150B0E427A7}"/>
              </a:ext>
            </a:extLst>
          </p:cNvPr>
          <p:cNvGrpSpPr/>
          <p:nvPr/>
        </p:nvGrpSpPr>
        <p:grpSpPr>
          <a:xfrm>
            <a:off x="7669376" y="4542560"/>
            <a:ext cx="2921999" cy="1883067"/>
            <a:chOff x="7101433" y="4656954"/>
            <a:chExt cx="2921999" cy="1883067"/>
          </a:xfrm>
        </p:grpSpPr>
        <p:pic>
          <p:nvPicPr>
            <p:cNvPr id="10" name="Picture 2" descr="装配图7">
              <a:extLst>
                <a:ext uri="{FF2B5EF4-FFF2-40B4-BE49-F238E27FC236}">
                  <a16:creationId xmlns:a16="http://schemas.microsoft.com/office/drawing/2014/main" id="{4D598E81-5643-482B-B6F8-0DC86DFF058E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120" t="6693" r="7825"/>
            <a:stretch>
              <a:fillRect/>
            </a:stretch>
          </p:blipFill>
          <p:spPr bwMode="auto">
            <a:xfrm>
              <a:off x="7101433" y="4656954"/>
              <a:ext cx="2921999" cy="169973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11" name="Text Box 5">
              <a:extLst>
                <a:ext uri="{FF2B5EF4-FFF2-40B4-BE49-F238E27FC236}">
                  <a16:creationId xmlns:a16="http://schemas.microsoft.com/office/drawing/2014/main" id="{8D10723E-0F44-49BF-9BB5-7E5A35BCC50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9049432" y="6280288"/>
              <a:ext cx="974000" cy="25973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/>
            <a:p>
              <a:pPr algn="ctr"/>
              <a:r>
                <a:rPr lang="en-US" altLang="zh-CN" sz="12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Electrode</a:t>
              </a:r>
              <a:endParaRPr lang="zh-CN" altLang="zh-CN" sz="12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endParaRPr>
            </a:p>
          </p:txBody>
        </p:sp>
        <p:sp>
          <p:nvSpPr>
            <p:cNvPr id="12" name="Line 6">
              <a:extLst>
                <a:ext uri="{FF2B5EF4-FFF2-40B4-BE49-F238E27FC236}">
                  <a16:creationId xmlns:a16="http://schemas.microsoft.com/office/drawing/2014/main" id="{33C46B5A-A53E-40BD-90F5-6B42C2023254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 flipV="1">
              <a:off x="8432567" y="5306287"/>
              <a:ext cx="925300" cy="974000"/>
            </a:xfrm>
            <a:prstGeom prst="line">
              <a:avLst/>
            </a:prstGeom>
            <a:noFill/>
            <a:ln w="15875" cap="flat" cmpd="sng">
              <a:solidFill>
                <a:srgbClr val="FF0000"/>
              </a:solidFill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algn="ctr"/>
              <a:endParaRPr lang="zh-CN" altLang="en-US" sz="1200">
                <a:latin typeface="Times New Roman" panose="02020603050405020304" pitchFamily="18" charset="0"/>
                <a:ea typeface="宋体" panose="02010600030101010101" pitchFamily="2" charset="-122"/>
              </a:endParaRPr>
            </a:p>
          </p:txBody>
        </p:sp>
        <p:sp>
          <p:nvSpPr>
            <p:cNvPr id="13" name="Line 7">
              <a:extLst>
                <a:ext uri="{FF2B5EF4-FFF2-40B4-BE49-F238E27FC236}">
                  <a16:creationId xmlns:a16="http://schemas.microsoft.com/office/drawing/2014/main" id="{B5157C2E-2AD1-4DAD-84A9-15B1A977DAFA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 flipV="1">
              <a:off x="8724767" y="5306287"/>
              <a:ext cx="649334" cy="1006467"/>
            </a:xfrm>
            <a:prstGeom prst="line">
              <a:avLst/>
            </a:prstGeom>
            <a:noFill/>
            <a:ln w="15875" cap="flat" cmpd="sng">
              <a:solidFill>
                <a:srgbClr val="FF0000"/>
              </a:solidFill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algn="ctr"/>
              <a:endParaRPr lang="zh-CN" altLang="en-US" sz="1200">
                <a:latin typeface="Times New Roman" panose="02020603050405020304" pitchFamily="18" charset="0"/>
                <a:ea typeface="宋体" panose="02010600030101010101" pitchFamily="2" charset="-122"/>
              </a:endParaRPr>
            </a:p>
          </p:txBody>
        </p:sp>
        <p:sp>
          <p:nvSpPr>
            <p:cNvPr id="14" name="Text Box 15">
              <a:extLst>
                <a:ext uri="{FF2B5EF4-FFF2-40B4-BE49-F238E27FC236}">
                  <a16:creationId xmlns:a16="http://schemas.microsoft.com/office/drawing/2014/main" id="{379858AF-C554-415A-9A8F-80897716EBE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750768" y="6280288"/>
              <a:ext cx="649334" cy="25973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/>
            <a:p>
              <a:pPr algn="ctr"/>
              <a:r>
                <a:rPr lang="en-US" altLang="zh-CN" sz="12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Coil</a:t>
              </a:r>
              <a:endParaRPr lang="zh-CN" altLang="zh-CN" sz="12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endParaRPr>
            </a:p>
          </p:txBody>
        </p:sp>
        <p:sp>
          <p:nvSpPr>
            <p:cNvPr id="15" name="Line 7">
              <a:extLst>
                <a:ext uri="{FF2B5EF4-FFF2-40B4-BE49-F238E27FC236}">
                  <a16:creationId xmlns:a16="http://schemas.microsoft.com/office/drawing/2014/main" id="{C8F5845C-99A5-4DEB-8FC7-DC2B745A3D23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 flipV="1">
              <a:off x="7750768" y="5988087"/>
              <a:ext cx="324667" cy="324667"/>
            </a:xfrm>
            <a:prstGeom prst="line">
              <a:avLst/>
            </a:prstGeom>
            <a:noFill/>
            <a:ln w="15875" cap="flat" cmpd="sng">
              <a:solidFill>
                <a:srgbClr val="FF0000"/>
              </a:solidFill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algn="ctr"/>
              <a:endParaRPr lang="zh-CN" altLang="en-US" sz="1200">
                <a:latin typeface="Times New Roman" panose="02020603050405020304" pitchFamily="18" charset="0"/>
                <a:ea typeface="宋体" panose="02010600030101010101" pitchFamily="2" charset="-122"/>
              </a:endParaRPr>
            </a:p>
          </p:txBody>
        </p:sp>
      </p:grpSp>
      <p:grpSp>
        <p:nvGrpSpPr>
          <p:cNvPr id="27" name="组合 26">
            <a:extLst>
              <a:ext uri="{FF2B5EF4-FFF2-40B4-BE49-F238E27FC236}">
                <a16:creationId xmlns:a16="http://schemas.microsoft.com/office/drawing/2014/main" id="{80E3B155-C3BF-4BFA-B6FC-6C967B558B06}"/>
              </a:ext>
            </a:extLst>
          </p:cNvPr>
          <p:cNvGrpSpPr/>
          <p:nvPr/>
        </p:nvGrpSpPr>
        <p:grpSpPr>
          <a:xfrm>
            <a:off x="1205081" y="4337592"/>
            <a:ext cx="5120899" cy="2128281"/>
            <a:chOff x="1271464" y="4451986"/>
            <a:chExt cx="5120899" cy="2128281"/>
          </a:xfrm>
        </p:grpSpPr>
        <p:pic>
          <p:nvPicPr>
            <p:cNvPr id="9" name="Picture 2" descr="装配图6">
              <a:extLst>
                <a:ext uri="{FF2B5EF4-FFF2-40B4-BE49-F238E27FC236}">
                  <a16:creationId xmlns:a16="http://schemas.microsoft.com/office/drawing/2014/main" id="{2F923CEB-9133-471C-BE10-F36ACAE2C7F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0463" t="5090" r="21049" b="4977"/>
            <a:stretch>
              <a:fillRect/>
            </a:stretch>
          </p:blipFill>
          <p:spPr bwMode="auto">
            <a:xfrm>
              <a:off x="1920798" y="4451986"/>
              <a:ext cx="2954464" cy="212828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16" name="Line 73">
              <a:extLst>
                <a:ext uri="{FF2B5EF4-FFF2-40B4-BE49-F238E27FC236}">
                  <a16:creationId xmlns:a16="http://schemas.microsoft.com/office/drawing/2014/main" id="{A462A13E-D92B-41CC-ACFF-D6395D4ADC90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 flipV="1">
              <a:off x="4112296" y="5123913"/>
              <a:ext cx="762966" cy="393044"/>
            </a:xfrm>
            <a:prstGeom prst="line">
              <a:avLst/>
            </a:prstGeom>
            <a:noFill/>
            <a:ln w="15875" cap="flat" cmpd="sng">
              <a:solidFill>
                <a:srgbClr val="FF0000"/>
              </a:solidFill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>
                <a:latin typeface="Times New Roman" panose="02020603050405020304" pitchFamily="18" charset="0"/>
                <a:ea typeface="宋体" panose="02010600030101010101" pitchFamily="2" charset="-122"/>
              </a:endParaRPr>
            </a:p>
          </p:txBody>
        </p:sp>
        <p:sp>
          <p:nvSpPr>
            <p:cNvPr id="17" name="Text Box 74">
              <a:extLst>
                <a:ext uri="{FF2B5EF4-FFF2-40B4-BE49-F238E27FC236}">
                  <a16:creationId xmlns:a16="http://schemas.microsoft.com/office/drawing/2014/main" id="{1DDDFFF8-482F-45F4-9AAF-5C16331326E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271464" y="5955621"/>
              <a:ext cx="974980" cy="25973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ctr"/>
              <a:r>
                <a:rPr lang="en-US" altLang="zh-CN" sz="12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UHV tank</a:t>
              </a:r>
              <a:endParaRPr lang="zh-CN" altLang="zh-CN" sz="12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endParaRPr>
            </a:p>
          </p:txBody>
        </p:sp>
        <p:sp>
          <p:nvSpPr>
            <p:cNvPr id="18" name="Line 75">
              <a:extLst>
                <a:ext uri="{FF2B5EF4-FFF2-40B4-BE49-F238E27FC236}">
                  <a16:creationId xmlns:a16="http://schemas.microsoft.com/office/drawing/2014/main" id="{E9E56202-CC92-4A71-8272-E459546A1A7C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1758464" y="5605653"/>
              <a:ext cx="550953" cy="382433"/>
            </a:xfrm>
            <a:prstGeom prst="line">
              <a:avLst/>
            </a:prstGeom>
            <a:noFill/>
            <a:ln w="15875" cap="flat" cmpd="sng">
              <a:solidFill>
                <a:srgbClr val="FF0000"/>
              </a:solidFill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algn="ctr"/>
              <a:endParaRPr lang="zh-CN" altLang="en-US" sz="1200">
                <a:latin typeface="Times New Roman" panose="02020603050405020304" pitchFamily="18" charset="0"/>
                <a:ea typeface="宋体" panose="02010600030101010101" pitchFamily="2" charset="-122"/>
              </a:endParaRPr>
            </a:p>
          </p:txBody>
        </p:sp>
        <p:sp>
          <p:nvSpPr>
            <p:cNvPr id="19" name="Text Box 76">
              <a:extLst>
                <a:ext uri="{FF2B5EF4-FFF2-40B4-BE49-F238E27FC236}">
                  <a16:creationId xmlns:a16="http://schemas.microsoft.com/office/drawing/2014/main" id="{6BF04E7E-3949-4DB0-88B9-CC5F9AA4977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578032" y="5475006"/>
              <a:ext cx="1590867" cy="27699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/>
            <a:p>
              <a:pPr algn="ctr"/>
              <a:r>
                <a:rPr lang="en-US" altLang="zh-CN" sz="12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Metal-ceramic support</a:t>
              </a:r>
              <a:endParaRPr lang="zh-CN" altLang="zh-CN" sz="12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endParaRPr>
            </a:p>
          </p:txBody>
        </p:sp>
        <p:sp>
          <p:nvSpPr>
            <p:cNvPr id="20" name="Line 77">
              <a:extLst>
                <a:ext uri="{FF2B5EF4-FFF2-40B4-BE49-F238E27FC236}">
                  <a16:creationId xmlns:a16="http://schemas.microsoft.com/office/drawing/2014/main" id="{597DC62D-D364-4110-874E-A21D369DC9B8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2570130" y="5306285"/>
              <a:ext cx="227267" cy="1038934"/>
            </a:xfrm>
            <a:prstGeom prst="line">
              <a:avLst/>
            </a:prstGeom>
            <a:noFill/>
            <a:ln w="15875" cap="flat" cmpd="sng">
              <a:solidFill>
                <a:srgbClr val="FF0000"/>
              </a:solidFill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algn="ctr"/>
              <a:endParaRPr lang="zh-CN" altLang="en-US" sz="1200">
                <a:latin typeface="Times New Roman" panose="02020603050405020304" pitchFamily="18" charset="0"/>
                <a:ea typeface="宋体" panose="02010600030101010101" pitchFamily="2" charset="-122"/>
              </a:endParaRPr>
            </a:p>
          </p:txBody>
        </p:sp>
        <p:sp>
          <p:nvSpPr>
            <p:cNvPr id="21" name="Text Box 78">
              <a:extLst>
                <a:ext uri="{FF2B5EF4-FFF2-40B4-BE49-F238E27FC236}">
                  <a16:creationId xmlns:a16="http://schemas.microsoft.com/office/drawing/2014/main" id="{3D642B28-CB0F-4172-B5C1-3F806FB94AB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083130" y="6280288"/>
              <a:ext cx="974980" cy="25973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ctr"/>
              <a:r>
                <a:rPr lang="en-US" altLang="zh-CN" sz="12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Magnet</a:t>
              </a:r>
            </a:p>
          </p:txBody>
        </p:sp>
        <p:sp>
          <p:nvSpPr>
            <p:cNvPr id="22" name="Text Box 79">
              <a:extLst>
                <a:ext uri="{FF2B5EF4-FFF2-40B4-BE49-F238E27FC236}">
                  <a16:creationId xmlns:a16="http://schemas.microsoft.com/office/drawing/2014/main" id="{156939B6-0453-45A5-AF72-94B809EA3A5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609065" y="6117954"/>
              <a:ext cx="1071399" cy="27699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/>
            <a:p>
              <a:pPr algn="ctr"/>
              <a:r>
                <a:rPr lang="en-US" altLang="zh-CN" sz="12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Support</a:t>
              </a:r>
              <a:endParaRPr lang="zh-CN" altLang="zh-CN" sz="12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endParaRPr>
            </a:p>
          </p:txBody>
        </p:sp>
        <p:sp>
          <p:nvSpPr>
            <p:cNvPr id="23" name="Line 80">
              <a:extLst>
                <a:ext uri="{FF2B5EF4-FFF2-40B4-BE49-F238E27FC236}">
                  <a16:creationId xmlns:a16="http://schemas.microsoft.com/office/drawing/2014/main" id="{3D6512A7-7443-4DB9-9EB0-59E553A7B793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031131" y="5793287"/>
              <a:ext cx="96420" cy="370781"/>
            </a:xfrm>
            <a:prstGeom prst="line">
              <a:avLst/>
            </a:prstGeom>
            <a:noFill/>
            <a:ln w="15875" cap="flat" cmpd="sng">
              <a:solidFill>
                <a:srgbClr val="FF0000"/>
              </a:solidFill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algn="ctr"/>
              <a:endParaRPr lang="zh-CN" altLang="en-US" sz="1200">
                <a:latin typeface="Times New Roman" panose="02020603050405020304" pitchFamily="18" charset="0"/>
                <a:ea typeface="宋体" panose="02010600030101010101" pitchFamily="2" charset="-122"/>
              </a:endParaRPr>
            </a:p>
          </p:txBody>
        </p:sp>
        <p:sp>
          <p:nvSpPr>
            <p:cNvPr id="24" name="Line 81">
              <a:extLst>
                <a:ext uri="{FF2B5EF4-FFF2-40B4-BE49-F238E27FC236}">
                  <a16:creationId xmlns:a16="http://schemas.microsoft.com/office/drawing/2014/main" id="{8834E7FF-E80C-4299-85CC-538093CFC9F5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609066" y="5306284"/>
              <a:ext cx="1233731" cy="664619"/>
            </a:xfrm>
            <a:prstGeom prst="line">
              <a:avLst/>
            </a:prstGeom>
            <a:noFill/>
            <a:ln w="15875" cap="flat" cmpd="sng">
              <a:solidFill>
                <a:srgbClr val="FF0000"/>
              </a:solidFill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algn="ctr"/>
              <a:endParaRPr lang="zh-CN" altLang="en-US" sz="1200">
                <a:latin typeface="Times New Roman" panose="02020603050405020304" pitchFamily="18" charset="0"/>
                <a:ea typeface="宋体" panose="02010600030101010101" pitchFamily="2" charset="-122"/>
              </a:endParaRPr>
            </a:p>
          </p:txBody>
        </p:sp>
        <p:sp>
          <p:nvSpPr>
            <p:cNvPr id="25" name="Text Box 82">
              <a:extLst>
                <a:ext uri="{FF2B5EF4-FFF2-40B4-BE49-F238E27FC236}">
                  <a16:creationId xmlns:a16="http://schemas.microsoft.com/office/drawing/2014/main" id="{AFB03364-2EAE-4444-812A-C9C5B0BEF28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524097" y="5926885"/>
              <a:ext cx="1868266" cy="27699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/>
            <a:p>
              <a:pPr algn="ctr"/>
              <a:r>
                <a:rPr lang="en-US" altLang="zh-CN" sz="12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High voltage feedthrough</a:t>
              </a:r>
              <a:endParaRPr lang="zh-CN" altLang="zh-CN" sz="12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78001241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内容占位符 1">
            <a:extLst>
              <a:ext uri="{FF2B5EF4-FFF2-40B4-BE49-F238E27FC236}">
                <a16:creationId xmlns:a16="http://schemas.microsoft.com/office/drawing/2014/main" id="{180DBD3F-1D4F-47AA-A935-BEB728BB1C5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3760" y="1124745"/>
            <a:ext cx="10972800" cy="3595494"/>
          </a:xfrm>
        </p:spPr>
        <p:txBody>
          <a:bodyPr>
            <a:noAutofit/>
          </a:bodyPr>
          <a:lstStyle/>
          <a:p>
            <a:pPr marL="342900" lvl="0" indent="-34290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000"/>
              <a:buFont typeface="Symbol" panose="05050102010706020507" pitchFamily="18" charset="2"/>
              <a:buChar char=""/>
              <a:tabLst>
                <a:tab pos="152400" algn="l"/>
              </a:tabLst>
            </a:pPr>
            <a:r>
              <a:rPr lang="en-US" altLang="zh-CN" sz="1400" kern="100" dirty="0">
                <a:solidFill>
                  <a:srgbClr val="555555"/>
                </a:solidFill>
                <a:ea typeface="等线" panose="02010600030101010101" pitchFamily="2" charset="-122"/>
                <a:cs typeface="Times New Roman" panose="02020603050405020304" pitchFamily="18" charset="0"/>
              </a:rPr>
              <a:t>The installation error requirements</a:t>
            </a:r>
            <a:r>
              <a:rPr lang="zh-CN" altLang="en-US" sz="1400" kern="100" dirty="0">
                <a:solidFill>
                  <a:srgbClr val="555555"/>
                </a:solidFill>
                <a:ea typeface="等线" panose="02010600030101010101" pitchFamily="2" charset="-122"/>
                <a:cs typeface="Times New Roman" panose="02020603050405020304" pitchFamily="18" charset="0"/>
              </a:rPr>
              <a:t>：</a:t>
            </a:r>
            <a:r>
              <a:rPr lang="en-US" altLang="zh-CN" sz="1400" kern="100" dirty="0">
                <a:solidFill>
                  <a:srgbClr val="555555"/>
                </a:solidFill>
                <a:ea typeface="等线" panose="02010600030101010101" pitchFamily="2" charset="-122"/>
                <a:cs typeface="Times New Roman" panose="02020603050405020304" pitchFamily="18" charset="0"/>
              </a:rPr>
              <a:t>1 mm in the longitudinal plane  </a:t>
            </a:r>
            <a:r>
              <a:rPr lang="zh-CN" altLang="en-US" sz="1400" kern="100" dirty="0">
                <a:solidFill>
                  <a:srgbClr val="555555"/>
                </a:solidFill>
                <a:ea typeface="等线" panose="02010600030101010101" pitchFamily="2" charset="-122"/>
                <a:cs typeface="Times New Roman" panose="02020603050405020304" pitchFamily="18" charset="0"/>
              </a:rPr>
              <a:t>，</a:t>
            </a:r>
            <a:r>
              <a:rPr lang="en-US" altLang="zh-CN" sz="1400" kern="100" dirty="0">
                <a:solidFill>
                  <a:srgbClr val="555555"/>
                </a:solidFill>
                <a:ea typeface="等线" panose="02010600030101010101" pitchFamily="2" charset="-122"/>
                <a:cs typeface="Times New Roman" panose="02020603050405020304" pitchFamily="18" charset="0"/>
              </a:rPr>
              <a:t>0.1 mm in the vertical plane</a:t>
            </a:r>
          </a:p>
          <a:p>
            <a:pPr marL="342900" lvl="0" indent="-342900">
              <a:lnSpc>
                <a:spcPct val="100000"/>
              </a:lnSpc>
              <a:spcAft>
                <a:spcPts val="0"/>
              </a:spcAft>
              <a:buSzPts val="1000"/>
              <a:buFont typeface="Symbol" panose="05050102010706020507" pitchFamily="18" charset="2"/>
              <a:buChar char=""/>
              <a:tabLst>
                <a:tab pos="152400" algn="l"/>
              </a:tabLst>
            </a:pPr>
            <a:endParaRPr lang="en-US" altLang="zh-CN" sz="1400" kern="100" dirty="0">
              <a:solidFill>
                <a:srgbClr val="555555"/>
              </a:solidFill>
              <a:ea typeface="等线" panose="02010600030101010101" pitchFamily="2" charset="-122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0000"/>
              </a:lnSpc>
              <a:spcAft>
                <a:spcPts val="0"/>
              </a:spcAft>
              <a:buSzPts val="1000"/>
              <a:buFont typeface="Symbol" panose="05050102010706020507" pitchFamily="18" charset="2"/>
              <a:buChar char=""/>
              <a:tabLst>
                <a:tab pos="152400" algn="l"/>
              </a:tabLst>
            </a:pPr>
            <a:endParaRPr lang="en-US" altLang="zh-CN" sz="1400" kern="100" dirty="0">
              <a:solidFill>
                <a:srgbClr val="555555"/>
              </a:solidFill>
              <a:ea typeface="等线" panose="02010600030101010101" pitchFamily="2" charset="-122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0000"/>
              </a:lnSpc>
              <a:spcAft>
                <a:spcPts val="0"/>
              </a:spcAft>
              <a:buSzPts val="1000"/>
              <a:buFont typeface="Symbol" panose="05050102010706020507" pitchFamily="18" charset="2"/>
              <a:buChar char=""/>
              <a:tabLst>
                <a:tab pos="152400" algn="l"/>
              </a:tabLst>
            </a:pPr>
            <a:endParaRPr lang="en-US" altLang="zh-CN" sz="1400" kern="100" dirty="0">
              <a:solidFill>
                <a:srgbClr val="555555"/>
              </a:solidFill>
              <a:ea typeface="等线" panose="02010600030101010101" pitchFamily="2" charset="-122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0000"/>
              </a:lnSpc>
              <a:spcAft>
                <a:spcPts val="0"/>
              </a:spcAft>
              <a:buSzPts val="1000"/>
              <a:buFont typeface="Symbol" panose="05050102010706020507" pitchFamily="18" charset="2"/>
              <a:buChar char=""/>
              <a:tabLst>
                <a:tab pos="152400" algn="l"/>
              </a:tabLst>
            </a:pPr>
            <a:endParaRPr lang="en-US" altLang="zh-CN" sz="1400" kern="100" dirty="0">
              <a:solidFill>
                <a:srgbClr val="555555"/>
              </a:solidFill>
              <a:ea typeface="等线" panose="02010600030101010101" pitchFamily="2" charset="-122"/>
              <a:cs typeface="Times New Roman" panose="02020603050405020304" pitchFamily="18" charset="0"/>
            </a:endParaRPr>
          </a:p>
          <a:p>
            <a:pPr marL="0" lvl="0" indent="0">
              <a:lnSpc>
                <a:spcPct val="100000"/>
              </a:lnSpc>
              <a:spcAft>
                <a:spcPts val="0"/>
              </a:spcAft>
              <a:buSzPts val="1000"/>
              <a:buNone/>
              <a:tabLst>
                <a:tab pos="152400" algn="l"/>
              </a:tabLst>
            </a:pPr>
            <a:endParaRPr lang="en-US" altLang="zh-CN" sz="1400" kern="100" dirty="0">
              <a:solidFill>
                <a:srgbClr val="555555"/>
              </a:solidFill>
              <a:ea typeface="等线" panose="02010600030101010101" pitchFamily="2" charset="-122"/>
              <a:cs typeface="Times New Roman" panose="02020603050405020304" pitchFamily="18" charset="0"/>
            </a:endParaRPr>
          </a:p>
          <a:p>
            <a:pPr marL="0" lvl="0" indent="0">
              <a:lnSpc>
                <a:spcPct val="100000"/>
              </a:lnSpc>
              <a:spcAft>
                <a:spcPts val="0"/>
              </a:spcAft>
              <a:buSzPts val="1000"/>
              <a:buNone/>
              <a:tabLst>
                <a:tab pos="152400" algn="l"/>
              </a:tabLst>
            </a:pPr>
            <a:endParaRPr lang="en-US" altLang="zh-CN" sz="1400" kern="100" dirty="0">
              <a:solidFill>
                <a:srgbClr val="555555"/>
              </a:solidFill>
              <a:ea typeface="等线" panose="02010600030101010101" pitchFamily="2" charset="-122"/>
              <a:cs typeface="Times New Roman" panose="02020603050405020304" pitchFamily="18" charset="0"/>
            </a:endParaRPr>
          </a:p>
          <a:p>
            <a:pPr marL="0" lvl="0" indent="0">
              <a:lnSpc>
                <a:spcPct val="100000"/>
              </a:lnSpc>
              <a:spcAft>
                <a:spcPts val="0"/>
              </a:spcAft>
              <a:buSzPts val="1000"/>
              <a:buNone/>
              <a:tabLst>
                <a:tab pos="152400" algn="l"/>
              </a:tabLst>
            </a:pPr>
            <a:endParaRPr lang="en-US" altLang="zh-CN" sz="1400" kern="100" dirty="0">
              <a:solidFill>
                <a:srgbClr val="555555"/>
              </a:solidFill>
              <a:ea typeface="等线" panose="02010600030101010101" pitchFamily="2" charset="-122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0000"/>
              </a:lnSpc>
              <a:spcAft>
                <a:spcPts val="0"/>
              </a:spcAft>
              <a:buSzPts val="1000"/>
              <a:buFont typeface="Symbol" panose="05050102010706020507" pitchFamily="18" charset="2"/>
              <a:buChar char=""/>
              <a:tabLst>
                <a:tab pos="152400" algn="l"/>
              </a:tabLst>
            </a:pPr>
            <a:endParaRPr lang="en-US" altLang="zh-CN" sz="1400" kern="100" dirty="0">
              <a:solidFill>
                <a:srgbClr val="555555"/>
              </a:solidFill>
              <a:ea typeface="等线" panose="02010600030101010101" pitchFamily="2" charset="-122"/>
              <a:cs typeface="Times New Roman" panose="02020603050405020304" pitchFamily="18" charset="0"/>
            </a:endParaRPr>
          </a:p>
          <a:p>
            <a:pPr marL="0" lvl="0" indent="0">
              <a:lnSpc>
                <a:spcPct val="100000"/>
              </a:lnSpc>
              <a:spcAft>
                <a:spcPts val="0"/>
              </a:spcAft>
              <a:buSzPts val="1000"/>
              <a:buNone/>
              <a:tabLst>
                <a:tab pos="152400" algn="l"/>
              </a:tabLst>
            </a:pPr>
            <a:endParaRPr lang="en-US" altLang="zh-CN" sz="1400" kern="100" dirty="0">
              <a:solidFill>
                <a:srgbClr val="555555"/>
              </a:solidFill>
              <a:ea typeface="等线" panose="02010600030101010101" pitchFamily="2" charset="-122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0000"/>
              </a:lnSpc>
              <a:spcAft>
                <a:spcPts val="0"/>
              </a:spcAft>
              <a:buSzPts val="1000"/>
              <a:buFont typeface="Symbol" panose="05050102010706020507" pitchFamily="18" charset="2"/>
              <a:buChar char=""/>
              <a:tabLst>
                <a:tab pos="152400" algn="l"/>
              </a:tabLst>
            </a:pPr>
            <a:endParaRPr lang="en-US" altLang="zh-CN" sz="1400" kern="100" dirty="0">
              <a:solidFill>
                <a:srgbClr val="555555"/>
              </a:solidFill>
              <a:ea typeface="等线" panose="02010600030101010101" pitchFamily="2" charset="-122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0000"/>
              </a:lnSpc>
              <a:spcAft>
                <a:spcPts val="0"/>
              </a:spcAft>
              <a:buSzPts val="1000"/>
              <a:buFont typeface="Symbol" panose="05050102010706020507" pitchFamily="18" charset="2"/>
              <a:buChar char=""/>
              <a:tabLst>
                <a:tab pos="152400" algn="l"/>
              </a:tabLst>
            </a:pPr>
            <a:r>
              <a:rPr lang="en-US" altLang="zh-CN" sz="1400" kern="100" dirty="0">
                <a:solidFill>
                  <a:srgbClr val="555555"/>
                </a:solidFill>
                <a:ea typeface="等线" panose="02010600030101010101" pitchFamily="2" charset="-122"/>
                <a:cs typeface="Times New Roman" panose="02020603050405020304" pitchFamily="18" charset="0"/>
              </a:rPr>
              <a:t>Impedance mitigation measures</a:t>
            </a:r>
            <a:endParaRPr lang="zh-CN" altLang="zh-CN" sz="1400" kern="100" dirty="0">
              <a:solidFill>
                <a:srgbClr val="555555"/>
              </a:solidFill>
              <a:ea typeface="等线" panose="02010600030101010101" pitchFamily="2" charset="-122"/>
              <a:cs typeface="Times New Roman" panose="02020603050405020304" pitchFamily="18" charset="0"/>
            </a:endParaRPr>
          </a:p>
          <a:p>
            <a:pPr marL="742950" lvl="1" indent="-285750">
              <a:spcBef>
                <a:spcPts val="0"/>
              </a:spcBef>
              <a:buSzPts val="1000"/>
              <a:buFont typeface="Courier New" panose="02070309020205020404" pitchFamily="49" charset="0"/>
              <a:buChar char="o"/>
              <a:tabLst>
                <a:tab pos="609600" algn="l"/>
              </a:tabLst>
            </a:pPr>
            <a:r>
              <a:rPr lang="en-US" altLang="zh-CN" sz="1400" kern="100" dirty="0">
                <a:solidFill>
                  <a:srgbClr val="555555"/>
                </a:solidFill>
                <a:ea typeface="等线" panose="02010600030101010101" pitchFamily="2" charset="-122"/>
                <a:cs typeface="Times New Roman" panose="02020603050405020304" pitchFamily="18" charset="0"/>
              </a:rPr>
              <a:t>Ground electrodes</a:t>
            </a:r>
            <a:endParaRPr lang="zh-CN" altLang="zh-CN" sz="1400" kern="100" dirty="0">
              <a:solidFill>
                <a:srgbClr val="555555"/>
              </a:solidFill>
              <a:ea typeface="等线" panose="02010600030101010101" pitchFamily="2" charset="-122"/>
              <a:cs typeface="Times New Roman" panose="02020603050405020304" pitchFamily="18" charset="0"/>
            </a:endParaRPr>
          </a:p>
          <a:p>
            <a:pPr marL="1143000" lvl="2" indent="-228600">
              <a:spcBef>
                <a:spcPts val="0"/>
              </a:spcBef>
              <a:buSzPts val="1000"/>
              <a:buFont typeface="Wingdings" panose="05000000000000000000" pitchFamily="2" charset="2"/>
              <a:buChar char=""/>
              <a:tabLst>
                <a:tab pos="1066800" algn="l"/>
              </a:tabLst>
            </a:pPr>
            <a:r>
              <a:rPr lang="en-US" altLang="zh-CN" sz="1400" kern="100" dirty="0">
                <a:solidFill>
                  <a:srgbClr val="555555"/>
                </a:solidFill>
                <a:latin typeface="Arial" panose="020B0604020202020204" pitchFamily="34" charset="0"/>
                <a:ea typeface="等线" panose="02010600030101010101" pitchFamily="2" charset="-122"/>
                <a:cs typeface="Times New Roman" panose="02020603050405020304" pitchFamily="18" charset="0"/>
              </a:rPr>
              <a:t>Made of aluminum</a:t>
            </a:r>
            <a:endParaRPr lang="zh-CN" altLang="zh-CN" sz="1400" kern="100" dirty="0">
              <a:solidFill>
                <a:srgbClr val="555555"/>
              </a:solidFill>
              <a:latin typeface="Arial" panose="020B0604020202020204" pitchFamily="34" charset="0"/>
              <a:ea typeface="等线" panose="02010600030101010101" pitchFamily="2" charset="-122"/>
              <a:cs typeface="Times New Roman" panose="02020603050405020304" pitchFamily="18" charset="0"/>
            </a:endParaRPr>
          </a:p>
          <a:p>
            <a:pPr marL="742950" lvl="1" indent="-285750">
              <a:spcBef>
                <a:spcPts val="0"/>
              </a:spcBef>
              <a:buSzPts val="1000"/>
              <a:buFont typeface="Courier New" panose="02070309020205020404" pitchFamily="49" charset="0"/>
              <a:buChar char="o"/>
              <a:tabLst>
                <a:tab pos="609600" algn="l"/>
              </a:tabLst>
            </a:pPr>
            <a:r>
              <a:rPr lang="en-US" altLang="zh-CN" sz="1400" kern="100" dirty="0">
                <a:solidFill>
                  <a:srgbClr val="555555"/>
                </a:solidFill>
                <a:ea typeface="等线" panose="02010600030101010101" pitchFamily="2" charset="-122"/>
                <a:cs typeface="Times New Roman" panose="02020603050405020304" pitchFamily="18" charset="0"/>
              </a:rPr>
              <a:t>Tapered ends</a:t>
            </a:r>
            <a:endParaRPr lang="zh-CN" altLang="zh-CN" sz="1400" kern="100" dirty="0">
              <a:solidFill>
                <a:srgbClr val="555555"/>
              </a:solidFill>
              <a:ea typeface="等线" panose="02010600030101010101" pitchFamily="2" charset="-122"/>
              <a:cs typeface="Times New Roman" panose="02020603050405020304" pitchFamily="18" charset="0"/>
            </a:endParaRPr>
          </a:p>
          <a:p>
            <a:pPr marL="742950" lvl="1" indent="-285750">
              <a:spcBef>
                <a:spcPts val="0"/>
              </a:spcBef>
              <a:buSzPts val="1000"/>
              <a:buFont typeface="Courier New" panose="02070309020205020404" pitchFamily="49" charset="0"/>
              <a:buChar char="o"/>
              <a:tabLst>
                <a:tab pos="609600" algn="l"/>
              </a:tabLst>
            </a:pPr>
            <a:r>
              <a:rPr lang="en-US" altLang="zh-CN" sz="1400" kern="100" dirty="0">
                <a:solidFill>
                  <a:srgbClr val="555555"/>
                </a:solidFill>
                <a:ea typeface="等线" panose="02010600030101010101" pitchFamily="2" charset="-122"/>
                <a:cs typeface="Times New Roman" panose="02020603050405020304" pitchFamily="18" charset="0"/>
              </a:rPr>
              <a:t>A cooling system is designed for the electrode to handle the parasitic beam power loss</a:t>
            </a:r>
            <a:endParaRPr lang="zh-CN" altLang="zh-CN" sz="1400" kern="100" dirty="0">
              <a:solidFill>
                <a:srgbClr val="555555"/>
              </a:solidFill>
              <a:ea typeface="等线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3" name="标题 2">
            <a:extLst>
              <a:ext uri="{FF2B5EF4-FFF2-40B4-BE49-F238E27FC236}">
                <a16:creationId xmlns:a16="http://schemas.microsoft.com/office/drawing/2014/main" id="{59A4DD62-4997-4080-896D-E9EFE8A684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zh-CN" sz="2900" dirty="0">
                <a:solidFill>
                  <a:srgbClr val="C00000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P1. Electromagnetic separator design and experiment results in CEPC (Bin Chen, IHEP)</a:t>
            </a:r>
            <a:endParaRPr lang="zh-CN" altLang="en-US" sz="2900" dirty="0">
              <a:solidFill>
                <a:srgbClr val="C00000"/>
              </a:solidFill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sp>
        <p:nvSpPr>
          <p:cNvPr id="4" name="页脚占位符 3">
            <a:extLst>
              <a:ext uri="{FF2B5EF4-FFF2-40B4-BE49-F238E27FC236}">
                <a16:creationId xmlns:a16="http://schemas.microsoft.com/office/drawing/2014/main" id="{544855B1-D396-457F-AE99-9738863FCF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CN" dirty="0"/>
              <a:t>CEPC day</a:t>
            </a:r>
            <a:endParaRPr lang="zh-CN" altLang="en-US" dirty="0"/>
          </a:p>
        </p:txBody>
      </p:sp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id="{B462C988-AC2E-4A18-96A2-B2D684DC89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5E9139-A00B-4B2A-98A6-095DC08F1345}" type="slidenum">
              <a:rPr lang="zh-CN" altLang="en-US" smtClean="0"/>
              <a:pPr/>
              <a:t>8</a:t>
            </a:fld>
            <a:endParaRPr lang="zh-CN" altLang="en-US"/>
          </a:p>
        </p:txBody>
      </p:sp>
      <p:pic>
        <p:nvPicPr>
          <p:cNvPr id="7" name="图片 6">
            <a:extLst>
              <a:ext uri="{FF2B5EF4-FFF2-40B4-BE49-F238E27FC236}">
                <a16:creationId xmlns:a16="http://schemas.microsoft.com/office/drawing/2014/main" id="{E2B1DDED-92DF-4A66-B666-0F22BFB8EBC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33201" y="4937348"/>
            <a:ext cx="957943" cy="1368152"/>
          </a:xfrm>
          <a:prstGeom prst="rect">
            <a:avLst/>
          </a:prstGeom>
        </p:spPr>
      </p:pic>
      <p:pic>
        <p:nvPicPr>
          <p:cNvPr id="8" name="图片 7">
            <a:extLst>
              <a:ext uri="{FF2B5EF4-FFF2-40B4-BE49-F238E27FC236}">
                <a16:creationId xmlns:a16="http://schemas.microsoft.com/office/drawing/2014/main" id="{9D7281B9-00FE-47A8-803B-075521A12F4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05924" y="4941168"/>
            <a:ext cx="1289415" cy="1306712"/>
          </a:xfrm>
          <a:prstGeom prst="rect">
            <a:avLst/>
          </a:prstGeom>
        </p:spPr>
      </p:pic>
      <p:pic>
        <p:nvPicPr>
          <p:cNvPr id="9" name="图片 8">
            <a:extLst>
              <a:ext uri="{FF2B5EF4-FFF2-40B4-BE49-F238E27FC236}">
                <a16:creationId xmlns:a16="http://schemas.microsoft.com/office/drawing/2014/main" id="{2C02D14D-62A9-41FB-84EF-03FEB90159BB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90688" y="1498900"/>
            <a:ext cx="3165636" cy="2008143"/>
          </a:xfrm>
          <a:prstGeom prst="rect">
            <a:avLst/>
          </a:prstGeom>
        </p:spPr>
      </p:pic>
      <p:pic>
        <p:nvPicPr>
          <p:cNvPr id="10" name="图片 9">
            <a:extLst>
              <a:ext uri="{FF2B5EF4-FFF2-40B4-BE49-F238E27FC236}">
                <a16:creationId xmlns:a16="http://schemas.microsoft.com/office/drawing/2014/main" id="{62D38819-B9DA-438B-8764-142A4C56A4C9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28048" y="1477940"/>
            <a:ext cx="3136788" cy="2008144"/>
          </a:xfrm>
          <a:prstGeom prst="rect">
            <a:avLst/>
          </a:prstGeom>
        </p:spPr>
      </p:pic>
      <p:pic>
        <p:nvPicPr>
          <p:cNvPr id="11" name="图片 10">
            <a:extLst>
              <a:ext uri="{FF2B5EF4-FFF2-40B4-BE49-F238E27FC236}">
                <a16:creationId xmlns:a16="http://schemas.microsoft.com/office/drawing/2014/main" id="{F2940CFD-A166-4CC3-9A98-7E98715A77F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094667" y="4944740"/>
            <a:ext cx="1815160" cy="1509740"/>
          </a:xfrm>
          <a:prstGeom prst="rect">
            <a:avLst/>
          </a:prstGeom>
        </p:spPr>
      </p:pic>
      <p:pic>
        <p:nvPicPr>
          <p:cNvPr id="12" name="图片 11">
            <a:extLst>
              <a:ext uri="{FF2B5EF4-FFF2-40B4-BE49-F238E27FC236}">
                <a16:creationId xmlns:a16="http://schemas.microsoft.com/office/drawing/2014/main" id="{BF0B1AE8-7D64-49FA-A806-CBCA175FD8E3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19867" y="5076816"/>
            <a:ext cx="2160000" cy="1338592"/>
          </a:xfrm>
          <a:prstGeom prst="rect">
            <a:avLst/>
          </a:prstGeom>
        </p:spPr>
      </p:pic>
      <p:pic>
        <p:nvPicPr>
          <p:cNvPr id="13" name="图片 12">
            <a:extLst>
              <a:ext uri="{FF2B5EF4-FFF2-40B4-BE49-F238E27FC236}">
                <a16:creationId xmlns:a16="http://schemas.microsoft.com/office/drawing/2014/main" id="{94D13DFE-B451-48D3-90BB-817449E6D807}"/>
              </a:ext>
            </a:extLst>
          </p:cNvPr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537" t="26592" r="22313" b="27734"/>
          <a:stretch>
            <a:fillRect/>
          </a:stretch>
        </p:blipFill>
        <p:spPr>
          <a:xfrm>
            <a:off x="9135793" y="5046199"/>
            <a:ext cx="2426094" cy="13160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7807560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内容占位符 1">
            <a:extLst>
              <a:ext uri="{FF2B5EF4-FFF2-40B4-BE49-F238E27FC236}">
                <a16:creationId xmlns:a16="http://schemas.microsoft.com/office/drawing/2014/main" id="{180DBD3F-1D4F-47AA-A935-BEB728BB1C5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3760" y="1124744"/>
            <a:ext cx="10972800" cy="2647195"/>
          </a:xfrm>
        </p:spPr>
        <p:txBody>
          <a:bodyPr>
            <a:noAutofit/>
          </a:bodyPr>
          <a:lstStyle/>
          <a:p>
            <a:pPr marL="342900" lvl="0" indent="-342900">
              <a:lnSpc>
                <a:spcPct val="100000"/>
              </a:lnSpc>
              <a:spcAft>
                <a:spcPts val="0"/>
              </a:spcAft>
              <a:buSzPts val="1000"/>
              <a:buFont typeface="Symbol" panose="05050102010706020507" pitchFamily="18" charset="2"/>
              <a:buChar char=""/>
              <a:tabLst>
                <a:tab pos="152400" algn="l"/>
              </a:tabLst>
            </a:pPr>
            <a:r>
              <a:rPr lang="en-US" altLang="zh-CN" sz="1400" kern="100" dirty="0">
                <a:solidFill>
                  <a:srgbClr val="555555"/>
                </a:solidFill>
                <a:ea typeface="等线" panose="02010600030101010101" pitchFamily="2" charset="-122"/>
                <a:cs typeface="Times New Roman" panose="02020603050405020304" pitchFamily="18" charset="0"/>
              </a:rPr>
              <a:t>Fringe field matching</a:t>
            </a:r>
            <a:endParaRPr lang="zh-CN" altLang="zh-CN" sz="1400" kern="100" dirty="0">
              <a:solidFill>
                <a:srgbClr val="555555"/>
              </a:solidFill>
              <a:ea typeface="等线" panose="02010600030101010101" pitchFamily="2" charset="-122"/>
              <a:cs typeface="Times New Roman" panose="02020603050405020304" pitchFamily="18" charset="0"/>
            </a:endParaRPr>
          </a:p>
          <a:p>
            <a:pPr marL="742950" lvl="1" indent="-285750">
              <a:spcBef>
                <a:spcPts val="0"/>
              </a:spcBef>
              <a:buSzPts val="1000"/>
              <a:buFont typeface="Courier New" panose="02070309020205020404" pitchFamily="49" charset="0"/>
              <a:buChar char="o"/>
              <a:tabLst>
                <a:tab pos="609600" algn="l"/>
              </a:tabLst>
            </a:pPr>
            <a:r>
              <a:rPr lang="en-US" altLang="zh-CN" sz="1400" kern="100" dirty="0">
                <a:solidFill>
                  <a:srgbClr val="555555"/>
                </a:solidFill>
                <a:ea typeface="等线" panose="02010600030101010101" pitchFamily="2" charset="-122"/>
                <a:cs typeface="Times New Roman" panose="02020603050405020304" pitchFamily="18" charset="0"/>
              </a:rPr>
              <a:t>B field: addition of field clamps</a:t>
            </a:r>
            <a:endParaRPr lang="zh-CN" altLang="zh-CN" sz="1400" kern="100" dirty="0">
              <a:solidFill>
                <a:srgbClr val="555555"/>
              </a:solidFill>
              <a:ea typeface="等线" panose="02010600030101010101" pitchFamily="2" charset="-122"/>
              <a:cs typeface="Times New Roman" panose="02020603050405020304" pitchFamily="18" charset="0"/>
            </a:endParaRPr>
          </a:p>
          <a:p>
            <a:pPr marL="742950" lvl="1" indent="-285750">
              <a:spcBef>
                <a:spcPts val="0"/>
              </a:spcBef>
              <a:buSzPts val="1000"/>
              <a:buFont typeface="Courier New" panose="02070309020205020404" pitchFamily="49" charset="0"/>
              <a:buChar char="o"/>
              <a:tabLst>
                <a:tab pos="609600" algn="l"/>
              </a:tabLst>
            </a:pPr>
            <a:r>
              <a:rPr lang="en-US" altLang="zh-CN" sz="1400" kern="100" dirty="0">
                <a:solidFill>
                  <a:srgbClr val="555555"/>
                </a:solidFill>
                <a:ea typeface="等线" panose="02010600030101010101" pitchFamily="2" charset="-122"/>
                <a:cs typeface="Times New Roman" panose="02020603050405020304" pitchFamily="18" charset="0"/>
              </a:rPr>
              <a:t>E field: open the electrode ends progressively</a:t>
            </a:r>
            <a:endParaRPr lang="zh-CN" altLang="zh-CN" sz="1400" kern="100" dirty="0">
              <a:solidFill>
                <a:srgbClr val="555555"/>
              </a:solidFill>
              <a:ea typeface="等线" panose="02010600030101010101" pitchFamily="2" charset="-122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0000"/>
              </a:lnSpc>
              <a:spcAft>
                <a:spcPts val="0"/>
              </a:spcAft>
              <a:buSzPts val="1000"/>
              <a:buFont typeface="Symbol" panose="05050102010706020507" pitchFamily="18" charset="2"/>
              <a:buChar char=""/>
              <a:tabLst>
                <a:tab pos="152400" algn="l"/>
              </a:tabLst>
            </a:pPr>
            <a:r>
              <a:rPr lang="en-US" altLang="zh-CN" sz="1400" kern="100" dirty="0">
                <a:solidFill>
                  <a:srgbClr val="555555"/>
                </a:solidFill>
                <a:ea typeface="等线" panose="02010600030101010101" pitchFamily="2" charset="-122"/>
                <a:cs typeface="Times New Roman" panose="02020603050405020304" pitchFamily="18" charset="0"/>
              </a:rPr>
              <a:t>Prototype</a:t>
            </a:r>
            <a:endParaRPr lang="zh-CN" altLang="zh-CN" sz="1400" kern="100" dirty="0">
              <a:solidFill>
                <a:srgbClr val="555555"/>
              </a:solidFill>
              <a:ea typeface="等线" panose="02010600030101010101" pitchFamily="2" charset="-122"/>
              <a:cs typeface="Times New Roman" panose="02020603050405020304" pitchFamily="18" charset="0"/>
            </a:endParaRPr>
          </a:p>
          <a:p>
            <a:pPr marL="742950" lvl="1" indent="-285750">
              <a:spcBef>
                <a:spcPts val="0"/>
              </a:spcBef>
              <a:buSzPts val="1000"/>
              <a:buFont typeface="Courier New" panose="02070309020205020404" pitchFamily="49" charset="0"/>
              <a:buChar char="o"/>
              <a:tabLst>
                <a:tab pos="609600" algn="l"/>
              </a:tabLst>
            </a:pPr>
            <a:r>
              <a:rPr lang="en-US" altLang="zh-CN" sz="1400" kern="100" dirty="0">
                <a:solidFill>
                  <a:srgbClr val="555555"/>
                </a:solidFill>
                <a:ea typeface="等线" panose="02010600030101010101" pitchFamily="2" charset="-122"/>
                <a:cs typeface="Times New Roman" panose="02020603050405020304" pitchFamily="18" charset="0"/>
              </a:rPr>
              <a:t>The electrode is divided into three parts</a:t>
            </a:r>
            <a:endParaRPr lang="zh-CN" altLang="zh-CN" sz="1400" kern="100" dirty="0">
              <a:solidFill>
                <a:srgbClr val="555555"/>
              </a:solidFill>
              <a:ea typeface="等线" panose="02010600030101010101" pitchFamily="2" charset="-122"/>
              <a:cs typeface="Times New Roman" panose="02020603050405020304" pitchFamily="18" charset="0"/>
            </a:endParaRPr>
          </a:p>
          <a:p>
            <a:pPr marL="1143000" lvl="2" indent="-228600">
              <a:spcBef>
                <a:spcPts val="0"/>
              </a:spcBef>
              <a:buSzPts val="1000"/>
              <a:buFont typeface="Wingdings" panose="05000000000000000000" pitchFamily="2" charset="2"/>
              <a:buChar char=""/>
              <a:tabLst>
                <a:tab pos="1066800" algn="l"/>
              </a:tabLst>
            </a:pPr>
            <a:r>
              <a:rPr lang="en-US" altLang="zh-CN" sz="1400" kern="100" dirty="0">
                <a:solidFill>
                  <a:srgbClr val="555555"/>
                </a:solidFill>
                <a:latin typeface="Arial" panose="020B0604020202020204" pitchFamily="34" charset="0"/>
                <a:ea typeface="等线" panose="02010600030101010101" pitchFamily="2" charset="-122"/>
                <a:cs typeface="Times New Roman" panose="02020603050405020304" pitchFamily="18" charset="0"/>
              </a:rPr>
              <a:t>Electrochemical polishing treatment to reduce sparking</a:t>
            </a:r>
            <a:endParaRPr lang="zh-CN" altLang="zh-CN" sz="1400" kern="100" dirty="0">
              <a:solidFill>
                <a:srgbClr val="555555"/>
              </a:solidFill>
              <a:latin typeface="Arial" panose="020B0604020202020204" pitchFamily="34" charset="0"/>
              <a:ea typeface="等线" panose="02010600030101010101" pitchFamily="2" charset="-122"/>
              <a:cs typeface="Times New Roman" panose="02020603050405020304" pitchFamily="18" charset="0"/>
            </a:endParaRPr>
          </a:p>
          <a:p>
            <a:pPr marL="742950" lvl="1" indent="-285750">
              <a:spcBef>
                <a:spcPts val="0"/>
              </a:spcBef>
              <a:buSzPts val="1000"/>
              <a:buFont typeface="Courier New" panose="02070309020205020404" pitchFamily="49" charset="0"/>
              <a:buChar char="o"/>
              <a:tabLst>
                <a:tab pos="609600" algn="l"/>
              </a:tabLst>
            </a:pPr>
            <a:r>
              <a:rPr lang="en-US" altLang="zh-CN" sz="1400" kern="100" dirty="0">
                <a:solidFill>
                  <a:srgbClr val="555555"/>
                </a:solidFill>
                <a:ea typeface="等线" panose="02010600030101010101" pitchFamily="2" charset="-122"/>
                <a:cs typeface="Times New Roman" panose="02020603050405020304" pitchFamily="18" charset="0"/>
              </a:rPr>
              <a:t>Double support design for the high insulation requirements</a:t>
            </a:r>
            <a:endParaRPr lang="zh-CN" altLang="zh-CN" sz="1400" kern="100" dirty="0">
              <a:solidFill>
                <a:srgbClr val="555555"/>
              </a:solidFill>
              <a:ea typeface="等线" panose="02010600030101010101" pitchFamily="2" charset="-122"/>
              <a:cs typeface="Times New Roman" panose="02020603050405020304" pitchFamily="18" charset="0"/>
            </a:endParaRPr>
          </a:p>
          <a:p>
            <a:pPr marL="742950" lvl="1" indent="-285750">
              <a:spcBef>
                <a:spcPts val="0"/>
              </a:spcBef>
              <a:buSzPts val="1000"/>
              <a:buFont typeface="Courier New" panose="02070309020205020404" pitchFamily="49" charset="0"/>
              <a:buChar char="o"/>
              <a:tabLst>
                <a:tab pos="609600" algn="l"/>
              </a:tabLst>
            </a:pPr>
            <a:r>
              <a:rPr lang="en-US" altLang="zh-CN" sz="1400" kern="100" dirty="0">
                <a:solidFill>
                  <a:srgbClr val="555555"/>
                </a:solidFill>
                <a:ea typeface="等线" panose="02010600030101010101" pitchFamily="2" charset="-122"/>
                <a:cs typeface="Times New Roman" panose="02020603050405020304" pitchFamily="18" charset="0"/>
              </a:rPr>
              <a:t>Cooling liquid inside</a:t>
            </a:r>
            <a:endParaRPr lang="zh-CN" altLang="zh-CN" sz="1400" kern="100" dirty="0">
              <a:solidFill>
                <a:srgbClr val="555555"/>
              </a:solidFill>
              <a:ea typeface="等线" panose="02010600030101010101" pitchFamily="2" charset="-122"/>
              <a:cs typeface="Times New Roman" panose="02020603050405020304" pitchFamily="18" charset="0"/>
            </a:endParaRPr>
          </a:p>
          <a:p>
            <a:pPr marL="742950" lvl="1" indent="-285750">
              <a:spcBef>
                <a:spcPts val="0"/>
              </a:spcBef>
              <a:buSzPts val="1000"/>
              <a:buFont typeface="Courier New" panose="02070309020205020404" pitchFamily="49" charset="0"/>
              <a:buChar char="o"/>
              <a:tabLst>
                <a:tab pos="609600" algn="l"/>
              </a:tabLst>
            </a:pPr>
            <a:r>
              <a:rPr lang="en-US" altLang="zh-CN" sz="1400" kern="100" dirty="0">
                <a:solidFill>
                  <a:srgbClr val="555555"/>
                </a:solidFill>
                <a:ea typeface="等线" panose="02010600030101010101" pitchFamily="2" charset="-122"/>
                <a:cs typeface="Times New Roman" panose="02020603050405020304" pitchFamily="18" charset="0"/>
              </a:rPr>
              <a:t>Vacuum requirement: 2×10-10 Torr</a:t>
            </a:r>
            <a:endParaRPr lang="zh-CN" altLang="zh-CN" sz="1400" kern="100" dirty="0">
              <a:solidFill>
                <a:srgbClr val="555555"/>
              </a:solidFill>
              <a:ea typeface="等线" panose="02010600030101010101" pitchFamily="2" charset="-122"/>
              <a:cs typeface="Times New Roman" panose="02020603050405020304" pitchFamily="18" charset="0"/>
            </a:endParaRPr>
          </a:p>
          <a:p>
            <a:pPr marL="1143000" lvl="2" indent="-228600">
              <a:spcBef>
                <a:spcPts val="0"/>
              </a:spcBef>
              <a:buSzPts val="1000"/>
              <a:buFont typeface="Wingdings" panose="05000000000000000000" pitchFamily="2" charset="2"/>
              <a:buChar char=""/>
              <a:tabLst>
                <a:tab pos="1066800" algn="l"/>
              </a:tabLst>
            </a:pPr>
            <a:r>
              <a:rPr lang="en-US" altLang="zh-CN" sz="1400" kern="100" dirty="0">
                <a:solidFill>
                  <a:srgbClr val="555555"/>
                </a:solidFill>
                <a:latin typeface="Arial" panose="020B0604020202020204" pitchFamily="34" charset="0"/>
                <a:ea typeface="等线" panose="02010600030101010101" pitchFamily="2" charset="-122"/>
                <a:cs typeface="Times New Roman" panose="02020603050405020304" pitchFamily="18" charset="0"/>
              </a:rPr>
              <a:t>Baking for high vacuum</a:t>
            </a:r>
            <a:endParaRPr lang="zh-CN" altLang="zh-CN" sz="1400" kern="100" dirty="0">
              <a:solidFill>
                <a:srgbClr val="555555"/>
              </a:solidFill>
              <a:latin typeface="Arial" panose="020B0604020202020204" pitchFamily="34" charset="0"/>
              <a:ea typeface="等线" panose="02010600030101010101" pitchFamily="2" charset="-122"/>
              <a:cs typeface="Times New Roman" panose="02020603050405020304" pitchFamily="18" charset="0"/>
            </a:endParaRPr>
          </a:p>
          <a:p>
            <a:pPr marL="1143000" lvl="2" indent="-228600">
              <a:spcBef>
                <a:spcPts val="0"/>
              </a:spcBef>
              <a:buSzPts val="1000"/>
              <a:buFont typeface="Wingdings" panose="05000000000000000000" pitchFamily="2" charset="2"/>
              <a:buChar char=""/>
              <a:tabLst>
                <a:tab pos="1066800" algn="l"/>
              </a:tabLst>
            </a:pPr>
            <a:r>
              <a:rPr lang="en-US" altLang="zh-CN" sz="1400" kern="100" dirty="0">
                <a:solidFill>
                  <a:srgbClr val="555555"/>
                </a:solidFill>
                <a:latin typeface="Arial" panose="020B0604020202020204" pitchFamily="34" charset="0"/>
                <a:ea typeface="等线" panose="02010600030101010101" pitchFamily="2" charset="-122"/>
                <a:cs typeface="Times New Roman" panose="02020603050405020304" pitchFamily="18" charset="0"/>
              </a:rPr>
              <a:t>Measured vacuum level &lt; 2.7×10-8 Pa, and the E field is 3.15 MV/m</a:t>
            </a:r>
            <a:endParaRPr lang="zh-CN" altLang="zh-CN" sz="1400" kern="100" dirty="0">
              <a:solidFill>
                <a:srgbClr val="555555"/>
              </a:solidFill>
              <a:latin typeface="Arial" panose="020B0604020202020204" pitchFamily="34" charset="0"/>
              <a:ea typeface="等线" panose="02010600030101010101" pitchFamily="2" charset="-122"/>
              <a:cs typeface="Times New Roman" panose="02020603050405020304" pitchFamily="18" charset="0"/>
            </a:endParaRPr>
          </a:p>
          <a:p>
            <a:pPr marL="742950" lvl="1" indent="-285750">
              <a:spcBef>
                <a:spcPts val="0"/>
              </a:spcBef>
              <a:buSzPts val="1000"/>
              <a:buFont typeface="Courier New" panose="02070309020205020404" pitchFamily="49" charset="0"/>
              <a:buChar char="o"/>
              <a:tabLst>
                <a:tab pos="609600" algn="l"/>
              </a:tabLst>
            </a:pPr>
            <a:r>
              <a:rPr lang="en-US" altLang="zh-CN" sz="1400" kern="100" dirty="0">
                <a:solidFill>
                  <a:srgbClr val="555555"/>
                </a:solidFill>
                <a:ea typeface="等线" panose="02010600030101010101" pitchFamily="2" charset="-122"/>
                <a:cs typeface="Times New Roman" panose="02020603050405020304" pitchFamily="18" charset="0"/>
              </a:rPr>
              <a:t>Electrode sparking happens </a:t>
            </a:r>
            <a:r>
              <a:rPr lang="en-US" altLang="zh-CN" sz="1400" kern="100" dirty="0">
                <a:solidFill>
                  <a:srgbClr val="FF0000"/>
                </a:solidFill>
                <a:ea typeface="等线" panose="02010600030101010101" pitchFamily="2" charset="-122"/>
                <a:cs typeface="Times New Roman" panose="02020603050405020304" pitchFamily="18" charset="0"/>
              </a:rPr>
              <a:t>10 times per hour</a:t>
            </a:r>
            <a:r>
              <a:rPr lang="zh-CN" altLang="en-US" sz="1400" kern="100" dirty="0">
                <a:solidFill>
                  <a:srgbClr val="FF0000"/>
                </a:solidFill>
                <a:ea typeface="等线" panose="02010600030101010101" pitchFamily="2" charset="-122"/>
                <a:cs typeface="Times New Roman" panose="02020603050405020304" pitchFamily="18" charset="0"/>
              </a:rPr>
              <a:t>？</a:t>
            </a:r>
            <a:endParaRPr lang="zh-CN" altLang="zh-CN" sz="1400" kern="100" dirty="0">
              <a:solidFill>
                <a:srgbClr val="FF0000"/>
              </a:solidFill>
              <a:ea typeface="等线" panose="02010600030101010101" pitchFamily="2" charset="-122"/>
              <a:cs typeface="Times New Roman" panose="02020603050405020304" pitchFamily="18" charset="0"/>
            </a:endParaRPr>
          </a:p>
          <a:p>
            <a:pPr marL="342900" lvl="0" indent="-342900" algn="l">
              <a:lnSpc>
                <a:spcPts val="1700"/>
              </a:lnSpc>
              <a:spcBef>
                <a:spcPts val="600"/>
              </a:spcBef>
              <a:spcAft>
                <a:spcPts val="0"/>
              </a:spcAft>
              <a:buSzPts val="1000"/>
              <a:buFont typeface="Symbol" panose="05050102010706020507" pitchFamily="18" charset="2"/>
              <a:buChar char=""/>
              <a:tabLst>
                <a:tab pos="152400" algn="l"/>
              </a:tabLst>
            </a:pPr>
            <a:endParaRPr lang="zh-CN" altLang="zh-CN" sz="1400" kern="100" dirty="0">
              <a:effectLst/>
              <a:latin typeface="等线" panose="02010600030101010101" pitchFamily="2" charset="-122"/>
              <a:ea typeface="等线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3" name="标题 2">
            <a:extLst>
              <a:ext uri="{FF2B5EF4-FFF2-40B4-BE49-F238E27FC236}">
                <a16:creationId xmlns:a16="http://schemas.microsoft.com/office/drawing/2014/main" id="{59A4DD62-4997-4080-896D-E9EFE8A684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zh-CN" sz="2900" dirty="0">
                <a:solidFill>
                  <a:srgbClr val="C00000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P1. Electromagnetic separator design and experiment results in CEPC (Bin Chen, IHEP)</a:t>
            </a:r>
            <a:endParaRPr lang="zh-CN" altLang="en-US" sz="2900" dirty="0">
              <a:solidFill>
                <a:srgbClr val="C00000"/>
              </a:solidFill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sp>
        <p:nvSpPr>
          <p:cNvPr id="4" name="页脚占位符 3">
            <a:extLst>
              <a:ext uri="{FF2B5EF4-FFF2-40B4-BE49-F238E27FC236}">
                <a16:creationId xmlns:a16="http://schemas.microsoft.com/office/drawing/2014/main" id="{544855B1-D396-457F-AE99-9738863FCF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CN" dirty="0"/>
              <a:t>CEPC day</a:t>
            </a:r>
            <a:endParaRPr lang="zh-CN" altLang="en-US" dirty="0"/>
          </a:p>
        </p:txBody>
      </p:sp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id="{B462C988-AC2E-4A18-96A2-B2D684DC89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5E9139-A00B-4B2A-98A6-095DC08F1345}" type="slidenum">
              <a:rPr lang="zh-CN" altLang="en-US" smtClean="0"/>
              <a:pPr/>
              <a:t>9</a:t>
            </a:fld>
            <a:endParaRPr lang="zh-CN" altLang="en-US"/>
          </a:p>
        </p:txBody>
      </p:sp>
      <p:pic>
        <p:nvPicPr>
          <p:cNvPr id="11" name="图片 10">
            <a:extLst>
              <a:ext uri="{FF2B5EF4-FFF2-40B4-BE49-F238E27FC236}">
                <a16:creationId xmlns:a16="http://schemas.microsoft.com/office/drawing/2014/main" id="{5EEE2FDD-E0AC-45FA-9494-75E03BDF87D8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8123438" y="1172861"/>
            <a:ext cx="1408922" cy="1384264"/>
          </a:xfrm>
          <a:prstGeom prst="rect">
            <a:avLst/>
          </a:prstGeom>
        </p:spPr>
      </p:pic>
      <p:pic>
        <p:nvPicPr>
          <p:cNvPr id="12" name="b5649b0f">
            <a:extLst>
              <a:ext uri="{FF2B5EF4-FFF2-40B4-BE49-F238E27FC236}">
                <a16:creationId xmlns:a16="http://schemas.microsoft.com/office/drawing/2014/main" id="{215CFD22-5F76-4F73-BE57-14BB558EBA6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80376" y="1211879"/>
            <a:ext cx="2538819" cy="1306227"/>
          </a:xfrm>
          <a:prstGeom prst="rect">
            <a:avLst/>
          </a:prstGeom>
          <a:noFill/>
          <a:ln>
            <a:noFill/>
          </a:ln>
        </p:spPr>
      </p:pic>
      <p:pic>
        <p:nvPicPr>
          <p:cNvPr id="15" name="图片 14">
            <a:extLst>
              <a:ext uri="{FF2B5EF4-FFF2-40B4-BE49-F238E27FC236}">
                <a16:creationId xmlns:a16="http://schemas.microsoft.com/office/drawing/2014/main" id="{CDA9D969-86ED-456C-8D71-61B8AB274A8D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09895" y="3947085"/>
            <a:ext cx="1726868" cy="2302490"/>
          </a:xfrm>
          <a:prstGeom prst="rect">
            <a:avLst/>
          </a:prstGeom>
        </p:spPr>
      </p:pic>
      <p:pic>
        <p:nvPicPr>
          <p:cNvPr id="16" name="图片 15">
            <a:extLst>
              <a:ext uri="{FF2B5EF4-FFF2-40B4-BE49-F238E27FC236}">
                <a16:creationId xmlns:a16="http://schemas.microsoft.com/office/drawing/2014/main" id="{94BF1564-A815-4EC4-A828-29A1DB9A473B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0327" y="3947085"/>
            <a:ext cx="1726868" cy="2302490"/>
          </a:xfrm>
          <a:prstGeom prst="rect">
            <a:avLst/>
          </a:prstGeom>
        </p:spPr>
      </p:pic>
      <p:grpSp>
        <p:nvGrpSpPr>
          <p:cNvPr id="13" name="组合 12">
            <a:extLst>
              <a:ext uri="{FF2B5EF4-FFF2-40B4-BE49-F238E27FC236}">
                <a16:creationId xmlns:a16="http://schemas.microsoft.com/office/drawing/2014/main" id="{B114BF97-554B-4ED5-9C66-813BED3E16FB}"/>
              </a:ext>
            </a:extLst>
          </p:cNvPr>
          <p:cNvGrpSpPr/>
          <p:nvPr/>
        </p:nvGrpSpPr>
        <p:grpSpPr>
          <a:xfrm>
            <a:off x="5588923" y="1107569"/>
            <a:ext cx="3148677" cy="1507846"/>
            <a:chOff x="6240016" y="1143025"/>
            <a:chExt cx="3960000" cy="1896374"/>
          </a:xfrm>
        </p:grpSpPr>
        <p:pic>
          <p:nvPicPr>
            <p:cNvPr id="6" name="图片 5">
              <a:extLst>
                <a:ext uri="{FF2B5EF4-FFF2-40B4-BE49-F238E27FC236}">
                  <a16:creationId xmlns:a16="http://schemas.microsoft.com/office/drawing/2014/main" id="{6FF28819-A1EE-480A-B71A-BADD8CD1CF3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 l="17602" r="15358"/>
            <a:stretch>
              <a:fillRect/>
            </a:stretch>
          </p:blipFill>
          <p:spPr>
            <a:xfrm>
              <a:off x="6240016" y="1143025"/>
              <a:ext cx="3146374" cy="1620000"/>
            </a:xfrm>
            <a:prstGeom prst="rect">
              <a:avLst/>
            </a:prstGeom>
          </p:spPr>
        </p:pic>
        <p:cxnSp>
          <p:nvCxnSpPr>
            <p:cNvPr id="7" name="直接箭头连接符 6">
              <a:extLst>
                <a:ext uri="{FF2B5EF4-FFF2-40B4-BE49-F238E27FC236}">
                  <a16:creationId xmlns:a16="http://schemas.microsoft.com/office/drawing/2014/main" id="{25A899F9-CD79-4B23-B85E-8725539759C7}"/>
                </a:ext>
              </a:extLst>
            </p:cNvPr>
            <p:cNvCxnSpPr/>
            <p:nvPr/>
          </p:nvCxnSpPr>
          <p:spPr>
            <a:xfrm flipV="1">
              <a:off x="8075832" y="2223025"/>
              <a:ext cx="504056" cy="579954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sp>
          <p:nvSpPr>
            <p:cNvPr id="8" name="文本框 8">
              <a:extLst>
                <a:ext uri="{FF2B5EF4-FFF2-40B4-BE49-F238E27FC236}">
                  <a16:creationId xmlns:a16="http://schemas.microsoft.com/office/drawing/2014/main" id="{CD69CB45-BB47-4897-9525-BF705B2D034B}"/>
                </a:ext>
              </a:extLst>
            </p:cNvPr>
            <p:cNvSpPr txBox="1"/>
            <p:nvPr/>
          </p:nvSpPr>
          <p:spPr>
            <a:xfrm>
              <a:off x="7145640" y="2691025"/>
              <a:ext cx="1614376" cy="34837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zh-CN" sz="12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ﬁeld clamp</a:t>
              </a:r>
              <a:endParaRPr lang="en-US" altLang="zh-CN" sz="1200" dirty="0"/>
            </a:p>
          </p:txBody>
        </p:sp>
        <p:cxnSp>
          <p:nvCxnSpPr>
            <p:cNvPr id="9" name="直接箭头连接符 8">
              <a:extLst>
                <a:ext uri="{FF2B5EF4-FFF2-40B4-BE49-F238E27FC236}">
                  <a16:creationId xmlns:a16="http://schemas.microsoft.com/office/drawing/2014/main" id="{63D1F41A-47C9-448F-B5AB-0D955E4C372E}"/>
                </a:ext>
              </a:extLst>
            </p:cNvPr>
            <p:cNvCxnSpPr/>
            <p:nvPr/>
          </p:nvCxnSpPr>
          <p:spPr>
            <a:xfrm flipH="1" flipV="1">
              <a:off x="9011936" y="2223025"/>
              <a:ext cx="576064" cy="579956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sp>
          <p:nvSpPr>
            <p:cNvPr id="10" name="文本框 8">
              <a:extLst>
                <a:ext uri="{FF2B5EF4-FFF2-40B4-BE49-F238E27FC236}">
                  <a16:creationId xmlns:a16="http://schemas.microsoft.com/office/drawing/2014/main" id="{D357873A-0C77-45FA-BF70-577678B59968}"/>
                </a:ext>
              </a:extLst>
            </p:cNvPr>
            <p:cNvSpPr txBox="1"/>
            <p:nvPr/>
          </p:nvSpPr>
          <p:spPr>
            <a:xfrm>
              <a:off x="8760015" y="2691025"/>
              <a:ext cx="1440001" cy="34837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zh-CN" sz="12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mirror plate </a:t>
              </a:r>
              <a:endParaRPr lang="en-US" altLang="zh-CN" sz="1200" dirty="0"/>
            </a:p>
          </p:txBody>
        </p:sp>
      </p:grpSp>
      <p:pic>
        <p:nvPicPr>
          <p:cNvPr id="17" name="图片 16">
            <a:extLst>
              <a:ext uri="{FF2B5EF4-FFF2-40B4-BE49-F238E27FC236}">
                <a16:creationId xmlns:a16="http://schemas.microsoft.com/office/drawing/2014/main" id="{40764767-2180-4CCC-A90A-748AACF51F46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59463" y="3956576"/>
            <a:ext cx="3069987" cy="2302490"/>
          </a:xfrm>
          <a:prstGeom prst="rect">
            <a:avLst/>
          </a:prstGeom>
        </p:spPr>
      </p:pic>
      <p:pic>
        <p:nvPicPr>
          <p:cNvPr id="18" name="图片 17">
            <a:extLst>
              <a:ext uri="{FF2B5EF4-FFF2-40B4-BE49-F238E27FC236}">
                <a16:creationId xmlns:a16="http://schemas.microsoft.com/office/drawing/2014/main" id="{2BA78FC0-114B-4FFC-9693-C0214A1415DC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94565" y="3955676"/>
            <a:ext cx="3069987" cy="23033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694445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 3">
            <a:extLst>
              <a:ext uri="{FF2B5EF4-FFF2-40B4-BE49-F238E27FC236}">
                <a16:creationId xmlns:a16="http://schemas.microsoft.com/office/drawing/2014/main" id="{1AECBCC1-246D-4C60-8675-12235FB676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9376" y="122531"/>
            <a:ext cx="11330069" cy="847853"/>
          </a:xfrm>
        </p:spPr>
        <p:txBody>
          <a:bodyPr>
            <a:noAutofit/>
          </a:bodyPr>
          <a:lstStyle/>
          <a:p>
            <a:r>
              <a:rPr lang="en-US" altLang="zh-CN" sz="2400" dirty="0">
                <a:solidFill>
                  <a:srgbClr val="C00000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Impedance characteristics of Electrostatic separator</a:t>
            </a:r>
            <a:r>
              <a:rPr lang="zh-CN" altLang="en-US" sz="2400" dirty="0">
                <a:solidFill>
                  <a:srgbClr val="C00000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（</a:t>
            </a:r>
            <a:r>
              <a:rPr lang="en-US" altLang="zh-CN" sz="2400" dirty="0">
                <a:solidFill>
                  <a:srgbClr val="C00000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by Na Wang</a:t>
            </a:r>
            <a:r>
              <a:rPr lang="zh-CN" altLang="en-US" sz="2400" dirty="0">
                <a:solidFill>
                  <a:srgbClr val="C00000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）</a:t>
            </a:r>
          </a:p>
        </p:txBody>
      </p:sp>
      <p:sp>
        <p:nvSpPr>
          <p:cNvPr id="5" name="内容占位符 4">
            <a:extLst>
              <a:ext uri="{FF2B5EF4-FFF2-40B4-BE49-F238E27FC236}">
                <a16:creationId xmlns:a16="http://schemas.microsoft.com/office/drawing/2014/main" id="{4F84E30E-4DD1-4813-BCEF-4FA32BFF6D1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2555" y="970384"/>
            <a:ext cx="11056776" cy="5206579"/>
          </a:xfrm>
        </p:spPr>
        <p:txBody>
          <a:bodyPr>
            <a:normAutofit/>
          </a:bodyPr>
          <a:lstStyle/>
          <a:p>
            <a:pPr algn="just"/>
            <a:r>
              <a:rPr lang="en-US" altLang="zh-CN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Parasitic beam power loss dissipation for the Z operation mode. A cooling system is designed for the electrodes to avoid any heating damages.</a:t>
            </a:r>
          </a:p>
          <a:p>
            <a:pPr marL="342900" marR="0" lvl="0" indent="-342900" algn="just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FFC000"/>
              </a:buClr>
              <a:buSzPct val="80000"/>
              <a:buFont typeface="Wingdings" pitchFamily="2" charset="2"/>
              <a:buChar char="n"/>
              <a:tabLst/>
              <a:defRPr/>
            </a:pPr>
            <a:r>
              <a:rPr lang="en-US" altLang="zh-CN" sz="2000" dirty="0">
                <a:latin typeface="Calibri" panose="020F0502020204030204" pitchFamily="34" charset="0"/>
                <a:cs typeface="Calibri" panose="020F0502020204030204" pitchFamily="34" charset="0"/>
              </a:rPr>
              <a:t>For single beam with impedance</a:t>
            </a:r>
          </a:p>
          <a:p>
            <a:pPr marL="742950" marR="0" lvl="1" indent="-285750" algn="just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itchFamily="34" charset="0"/>
              <a:buChar char="–"/>
              <a:tabLst/>
              <a:defRPr/>
            </a:pPr>
            <a:r>
              <a:rPr kumimoji="0" lang="en-US" altLang="zh-CN" sz="1400" b="0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Arial" panose="020B0604020202020204" pitchFamily="34" charset="0"/>
                <a:ea typeface="微软雅黑" pitchFamily="34" charset="-122"/>
                <a:cs typeface="Arial" panose="020B0604020202020204" pitchFamily="34" charset="0"/>
              </a:rPr>
              <a:t>Total beam power loss: 13 kW /unit</a:t>
            </a:r>
          </a:p>
          <a:p>
            <a:pPr marL="742950" marR="0" lvl="1" indent="-285750" algn="just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itchFamily="34" charset="0"/>
              <a:buChar char="–"/>
              <a:tabLst/>
              <a:defRPr/>
            </a:pPr>
            <a:r>
              <a:rPr kumimoji="0" lang="en-US" altLang="zh-CN" sz="1400" b="0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Arial" panose="020B0604020202020204" pitchFamily="34" charset="0"/>
                <a:ea typeface="微软雅黑" pitchFamily="34" charset="-122"/>
                <a:cs typeface="Arial" panose="020B0604020202020204" pitchFamily="34" charset="0"/>
              </a:rPr>
              <a:t>Power loss on the electrodes: 850 W /unit</a:t>
            </a:r>
          </a:p>
          <a:p>
            <a:pPr algn="just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defRPr/>
            </a:pPr>
            <a:r>
              <a:rPr lang="en-US" altLang="zh-CN" sz="2000" dirty="0">
                <a:latin typeface="Calibri" panose="020F0502020204030204" pitchFamily="34" charset="0"/>
                <a:cs typeface="Calibri" panose="020F0502020204030204" pitchFamily="34" charset="0"/>
              </a:rPr>
              <a:t>For two beam with collision</a:t>
            </a:r>
          </a:p>
          <a:p>
            <a:pPr marL="742950" marR="0" lvl="1" indent="-285750" algn="just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itchFamily="34" charset="0"/>
              <a:buChar char="–"/>
              <a:tabLst/>
              <a:defRPr/>
            </a:pPr>
            <a:r>
              <a:rPr kumimoji="0" lang="en-US" altLang="zh-CN" sz="1400" b="0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Arial" panose="020B0604020202020204" pitchFamily="34" charset="0"/>
                <a:ea typeface="微软雅黑" pitchFamily="34" charset="-122"/>
                <a:cs typeface="Arial" panose="020B0604020202020204" pitchFamily="34" charset="0"/>
              </a:rPr>
              <a:t>Total beam power loss: 22 kW /unit</a:t>
            </a:r>
          </a:p>
          <a:p>
            <a:pPr marL="742950" marR="0" lvl="1" indent="-285750" algn="just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itchFamily="34" charset="0"/>
              <a:buChar char="–"/>
              <a:tabLst/>
              <a:defRPr/>
            </a:pPr>
            <a:r>
              <a:rPr kumimoji="0" lang="en-US" altLang="zh-CN" sz="1400" b="0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Arial" panose="020B0604020202020204" pitchFamily="34" charset="0"/>
                <a:ea typeface="微软雅黑" pitchFamily="34" charset="-122"/>
                <a:cs typeface="Arial" panose="020B0604020202020204" pitchFamily="34" charset="0"/>
              </a:rPr>
              <a:t>Power loss on the electrodes: 1.4 kW /unit</a:t>
            </a:r>
          </a:p>
          <a:p>
            <a:pPr algn="just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defRPr/>
            </a:pPr>
            <a:r>
              <a:rPr lang="en-US" altLang="zh-CN" sz="2000" dirty="0">
                <a:latin typeface="Calibri" panose="020F0502020204030204" pitchFamily="34" charset="0"/>
                <a:cs typeface="Calibri" panose="020F0502020204030204" pitchFamily="34" charset="0"/>
              </a:rPr>
              <a:t>Broadband impedance contributions are less than 1%, but rich of HOMs due to poor matching at the high-voltage feedthrough terminations, addition damping is needed. </a:t>
            </a:r>
          </a:p>
          <a:p>
            <a:pPr algn="just"/>
            <a:endParaRPr lang="zh-CN" altLang="en-US" sz="24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8" name="图片 7">
            <a:extLst>
              <a:ext uri="{FF2B5EF4-FFF2-40B4-BE49-F238E27FC236}">
                <a16:creationId xmlns:a16="http://schemas.microsoft.com/office/drawing/2014/main" id="{C9ECFC86-B1DE-40E4-AAC8-3881DDF910F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54723" y="4394635"/>
            <a:ext cx="2682554" cy="1950666"/>
          </a:xfrm>
          <a:prstGeom prst="rect">
            <a:avLst/>
          </a:prstGeom>
        </p:spPr>
      </p:pic>
      <p:sp>
        <p:nvSpPr>
          <p:cNvPr id="9" name="文本框 8">
            <a:extLst>
              <a:ext uri="{FF2B5EF4-FFF2-40B4-BE49-F238E27FC236}">
                <a16:creationId xmlns:a16="http://schemas.microsoft.com/office/drawing/2014/main" id="{8D03A916-BB2F-4859-BC7F-E42E0DDDF23A}"/>
              </a:ext>
            </a:extLst>
          </p:cNvPr>
          <p:cNvSpPr txBox="1"/>
          <p:nvPr/>
        </p:nvSpPr>
        <p:spPr>
          <a:xfrm>
            <a:off x="7687535" y="4725143"/>
            <a:ext cx="3723292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n-US" altLang="zh-CN" sz="1600" dirty="0">
                <a:solidFill>
                  <a:srgbClr val="0000F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The proposed damping schemes can effectively suppress the HOMs, with the amplitudes of the dominant HOMs reduced by approximately one order of magnitude.</a:t>
            </a:r>
            <a:endParaRPr lang="zh-CN" altLang="en-US" sz="1600" dirty="0">
              <a:solidFill>
                <a:srgbClr val="0000FF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10" name="图片 9">
            <a:extLst>
              <a:ext uri="{FF2B5EF4-FFF2-40B4-BE49-F238E27FC236}">
                <a16:creationId xmlns:a16="http://schemas.microsoft.com/office/drawing/2014/main" id="{EDF83532-052B-4FC4-9C35-2A78826EB27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64366" y="1648973"/>
            <a:ext cx="3166384" cy="1954936"/>
          </a:xfrm>
          <a:prstGeom prst="rect">
            <a:avLst/>
          </a:prstGeom>
        </p:spPr>
      </p:pic>
      <p:pic>
        <p:nvPicPr>
          <p:cNvPr id="11" name="图片 10">
            <a:extLst>
              <a:ext uri="{FF2B5EF4-FFF2-40B4-BE49-F238E27FC236}">
                <a16:creationId xmlns:a16="http://schemas.microsoft.com/office/drawing/2014/main" id="{1839D411-D52A-49A9-9E14-484ED5ADA9A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472264" y="1648973"/>
            <a:ext cx="3166384" cy="1954936"/>
          </a:xfrm>
          <a:prstGeom prst="rect">
            <a:avLst/>
          </a:prstGeom>
        </p:spPr>
      </p:pic>
      <p:sp>
        <p:nvSpPr>
          <p:cNvPr id="13" name="文本框 12">
            <a:extLst>
              <a:ext uri="{FF2B5EF4-FFF2-40B4-BE49-F238E27FC236}">
                <a16:creationId xmlns:a16="http://schemas.microsoft.com/office/drawing/2014/main" id="{96D9EC09-5DA6-4D16-98BA-725925EFAA01}"/>
              </a:ext>
            </a:extLst>
          </p:cNvPr>
          <p:cNvSpPr txBox="1"/>
          <p:nvPr/>
        </p:nvSpPr>
        <p:spPr>
          <a:xfrm>
            <a:off x="5910943" y="1818237"/>
            <a:ext cx="1390292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1600" dirty="0"/>
              <a:t>Longitudinal</a:t>
            </a:r>
            <a:endParaRPr lang="zh-CN" altLang="en-US" sz="1600" dirty="0"/>
          </a:p>
        </p:txBody>
      </p:sp>
      <p:sp>
        <p:nvSpPr>
          <p:cNvPr id="14" name="文本框 13">
            <a:extLst>
              <a:ext uri="{FF2B5EF4-FFF2-40B4-BE49-F238E27FC236}">
                <a16:creationId xmlns:a16="http://schemas.microsoft.com/office/drawing/2014/main" id="{71D69CE5-D0E8-4FD0-964E-D83693FC4885}"/>
              </a:ext>
            </a:extLst>
          </p:cNvPr>
          <p:cNvSpPr txBox="1"/>
          <p:nvPr/>
        </p:nvSpPr>
        <p:spPr>
          <a:xfrm>
            <a:off x="9134669" y="1818237"/>
            <a:ext cx="1390292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1600" dirty="0"/>
              <a:t>Horizontal</a:t>
            </a:r>
            <a:endParaRPr lang="zh-CN" altLang="en-US" sz="1600" dirty="0"/>
          </a:p>
        </p:txBody>
      </p:sp>
      <p:pic>
        <p:nvPicPr>
          <p:cNvPr id="15" name="图片 14">
            <a:extLst>
              <a:ext uri="{FF2B5EF4-FFF2-40B4-BE49-F238E27FC236}">
                <a16:creationId xmlns:a16="http://schemas.microsoft.com/office/drawing/2014/main" id="{29A4E364-EAC7-4D9E-BAD2-54BB7C6F78E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278032" y="4411530"/>
            <a:ext cx="2682554" cy="1950666"/>
          </a:xfrm>
          <a:prstGeom prst="rect">
            <a:avLst/>
          </a:prstGeom>
        </p:spPr>
      </p:pic>
      <p:sp>
        <p:nvSpPr>
          <p:cNvPr id="16" name="文本框 15">
            <a:extLst>
              <a:ext uri="{FF2B5EF4-FFF2-40B4-BE49-F238E27FC236}">
                <a16:creationId xmlns:a16="http://schemas.microsoft.com/office/drawing/2014/main" id="{6853F36C-3B9A-4BB8-A3EC-E0226A19C9B5}"/>
              </a:ext>
            </a:extLst>
          </p:cNvPr>
          <p:cNvSpPr txBox="1"/>
          <p:nvPr/>
        </p:nvSpPr>
        <p:spPr>
          <a:xfrm>
            <a:off x="838675" y="6268316"/>
            <a:ext cx="3723292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1600" dirty="0"/>
              <a:t>Permeability and permittivity of the </a:t>
            </a:r>
            <a:r>
              <a:rPr lang="en-US" altLang="zh-CN" sz="1600" dirty="0" err="1"/>
              <a:t>SiC</a:t>
            </a:r>
            <a:endParaRPr lang="zh-CN" altLang="en-US" sz="1600" dirty="0"/>
          </a:p>
        </p:txBody>
      </p:sp>
      <p:sp>
        <p:nvSpPr>
          <p:cNvPr id="17" name="文本框 16">
            <a:extLst>
              <a:ext uri="{FF2B5EF4-FFF2-40B4-BE49-F238E27FC236}">
                <a16:creationId xmlns:a16="http://schemas.microsoft.com/office/drawing/2014/main" id="{0EE1A57E-E675-40AA-AA9E-922B3DDF0CD6}"/>
              </a:ext>
            </a:extLst>
          </p:cNvPr>
          <p:cNvSpPr txBox="1"/>
          <p:nvPr/>
        </p:nvSpPr>
        <p:spPr>
          <a:xfrm>
            <a:off x="4508122" y="6268398"/>
            <a:ext cx="3723292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1600" dirty="0"/>
              <a:t>Shunt impedance of horizontal modes</a:t>
            </a:r>
            <a:endParaRPr lang="zh-CN" altLang="en-US" sz="1600" dirty="0"/>
          </a:p>
        </p:txBody>
      </p:sp>
    </p:spTree>
    <p:extLst>
      <p:ext uri="{BB962C8B-B14F-4D97-AF65-F5344CB8AC3E}">
        <p14:creationId xmlns:p14="http://schemas.microsoft.com/office/powerpoint/2010/main" val="237549395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副标题 1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altLang="zh-CN" sz="4000" b="1" dirty="0" err="1"/>
              <a:t>Jinhui</a:t>
            </a:r>
            <a:r>
              <a:rPr lang="en-US" altLang="zh-CN" sz="4000" b="1" dirty="0"/>
              <a:t> Chen, IHEP</a:t>
            </a:r>
            <a:endParaRPr lang="zh-CN" altLang="en-US" dirty="0"/>
          </a:p>
        </p:txBody>
      </p:sp>
      <p:sp>
        <p:nvSpPr>
          <p:cNvPr id="3" name="灯片编号占位符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5E9139-A00B-4B2A-98A6-095DC08F1345}" type="slidenum">
              <a:rPr lang="zh-CN" altLang="en-US" smtClean="0"/>
              <a:pPr/>
              <a:t>11</a:t>
            </a:fld>
            <a:endParaRPr lang="zh-CN" altLang="en-US" dirty="0"/>
          </a:p>
        </p:txBody>
      </p:sp>
      <p:sp>
        <p:nvSpPr>
          <p:cNvPr id="5" name="内容占位符 4"/>
          <p:cNvSpPr>
            <a:spLocks noGrp="1"/>
          </p:cNvSpPr>
          <p:nvPr>
            <p:ph sz="quarter" idx="13"/>
          </p:nvPr>
        </p:nvSpPr>
        <p:spPr>
          <a:xfrm>
            <a:off x="1" y="1329893"/>
            <a:ext cx="7752184" cy="1912071"/>
          </a:xfrm>
        </p:spPr>
        <p:txBody>
          <a:bodyPr>
            <a:normAutofit fontScale="92500" lnSpcReduction="20000"/>
          </a:bodyPr>
          <a:lstStyle/>
          <a:p>
            <a:r>
              <a:rPr lang="en-US" altLang="zh-CN" dirty="0"/>
              <a:t>Presentation 2</a:t>
            </a:r>
            <a:r>
              <a:rPr lang="zh-CN" altLang="en-US" dirty="0"/>
              <a:t>：</a:t>
            </a:r>
            <a:endParaRPr lang="en-US" altLang="zh-CN" dirty="0"/>
          </a:p>
          <a:p>
            <a:r>
              <a:rPr lang="en-US" altLang="zh-CN" sz="4500" dirty="0"/>
              <a:t>Alternative option of EMS in CEPC: Separation Kicker </a:t>
            </a:r>
          </a:p>
        </p:txBody>
      </p:sp>
    </p:spTree>
    <p:extLst>
      <p:ext uri="{BB962C8B-B14F-4D97-AF65-F5344CB8AC3E}">
        <p14:creationId xmlns:p14="http://schemas.microsoft.com/office/powerpoint/2010/main" val="343083730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内容占位符 1">
            <a:extLst>
              <a:ext uri="{FF2B5EF4-FFF2-40B4-BE49-F238E27FC236}">
                <a16:creationId xmlns:a16="http://schemas.microsoft.com/office/drawing/2014/main" id="{5A79BD8D-7917-4786-B77D-4AC13FA31AA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9335" y="1166927"/>
            <a:ext cx="5914611" cy="4840303"/>
          </a:xfrm>
        </p:spPr>
        <p:txBody>
          <a:bodyPr>
            <a:normAutofit/>
          </a:bodyPr>
          <a:lstStyle/>
          <a:p>
            <a:pPr marL="342900" lvl="0" indent="-342900">
              <a:spcAft>
                <a:spcPts val="0"/>
              </a:spcAft>
              <a:buSzPts val="1000"/>
              <a:buFont typeface="Symbol" panose="05050102010706020507" pitchFamily="18" charset="2"/>
              <a:buChar char=""/>
              <a:tabLst>
                <a:tab pos="152400" algn="l"/>
              </a:tabLst>
            </a:pPr>
            <a:r>
              <a:rPr lang="en-US" altLang="zh-CN" sz="1400" kern="100" dirty="0">
                <a:solidFill>
                  <a:srgbClr val="555555"/>
                </a:solidFill>
                <a:ea typeface="等线" panose="02010600030101010101" pitchFamily="2" charset="-122"/>
                <a:cs typeface="Times New Roman" panose="02020603050405020304" pitchFamily="18" charset="0"/>
              </a:rPr>
              <a:t>A separator has been used in BEPC, and the beam impedance issue also exists there</a:t>
            </a:r>
            <a:endParaRPr lang="zh-CN" altLang="zh-CN" sz="1400" kern="100" dirty="0">
              <a:solidFill>
                <a:srgbClr val="555555"/>
              </a:solidFill>
              <a:ea typeface="等线" panose="02010600030101010101" pitchFamily="2" charset="-122"/>
              <a:cs typeface="Times New Roman" panose="02020603050405020304" pitchFamily="18" charset="0"/>
            </a:endParaRPr>
          </a:p>
          <a:p>
            <a:pPr marL="342900" lvl="0" indent="-342900">
              <a:spcAft>
                <a:spcPts val="0"/>
              </a:spcAft>
              <a:buSzPts val="1000"/>
              <a:buFont typeface="Symbol" panose="05050102010706020507" pitchFamily="18" charset="2"/>
              <a:buChar char=""/>
              <a:tabLst>
                <a:tab pos="152400" algn="l"/>
              </a:tabLst>
            </a:pPr>
            <a:r>
              <a:rPr lang="en-US" altLang="zh-CN" sz="1400" kern="100" dirty="0">
                <a:solidFill>
                  <a:srgbClr val="555555"/>
                </a:solidFill>
                <a:ea typeface="等线" panose="02010600030101010101" pitchFamily="2" charset="-122"/>
                <a:cs typeface="Times New Roman" panose="02020603050405020304" pitchFamily="18" charset="0"/>
              </a:rPr>
              <a:t>The alternative scheme was first proposed at the CEPC Workshop 2019, and a similar concept can also be found in an ILC report from 2006</a:t>
            </a:r>
            <a:endParaRPr lang="zh-CN" altLang="zh-CN" sz="1400" kern="100" dirty="0">
              <a:solidFill>
                <a:srgbClr val="555555"/>
              </a:solidFill>
              <a:ea typeface="等线" panose="02010600030101010101" pitchFamily="2" charset="-122"/>
              <a:cs typeface="Times New Roman" panose="02020603050405020304" pitchFamily="18" charset="0"/>
            </a:endParaRPr>
          </a:p>
          <a:p>
            <a:pPr marL="342900" lvl="0" indent="-342900">
              <a:spcAft>
                <a:spcPts val="0"/>
              </a:spcAft>
              <a:buSzPts val="1000"/>
              <a:buFont typeface="Symbol" panose="05050102010706020507" pitchFamily="18" charset="2"/>
              <a:buChar char=""/>
              <a:tabLst>
                <a:tab pos="152400" algn="l"/>
              </a:tabLst>
            </a:pPr>
            <a:r>
              <a:rPr lang="en-US" altLang="zh-CN" sz="1400" kern="100" dirty="0">
                <a:solidFill>
                  <a:srgbClr val="555555"/>
                </a:solidFill>
                <a:ea typeface="等线" panose="02010600030101010101" pitchFamily="2" charset="-122"/>
                <a:cs typeface="Times New Roman" panose="02020603050405020304" pitchFamily="18" charset="0"/>
              </a:rPr>
              <a:t>Timing requirements of the kicker:</a:t>
            </a:r>
            <a:endParaRPr lang="zh-CN" altLang="zh-CN" sz="1400" kern="100" dirty="0">
              <a:solidFill>
                <a:srgbClr val="555555"/>
              </a:solidFill>
              <a:ea typeface="等线" panose="02010600030101010101" pitchFamily="2" charset="-122"/>
              <a:cs typeface="Times New Roman" panose="02020603050405020304" pitchFamily="18" charset="0"/>
            </a:endParaRPr>
          </a:p>
          <a:p>
            <a:pPr marL="742950" lvl="1" indent="-285750">
              <a:spcBef>
                <a:spcPts val="0"/>
              </a:spcBef>
              <a:buSzPts val="1000"/>
              <a:buFont typeface="Courier New" panose="02070309020205020404" pitchFamily="49" charset="0"/>
              <a:buChar char="o"/>
              <a:tabLst>
                <a:tab pos="609600" algn="l"/>
              </a:tabLst>
            </a:pPr>
            <a:r>
              <a:rPr lang="en-US" altLang="zh-CN" sz="1400" kern="100" dirty="0">
                <a:solidFill>
                  <a:srgbClr val="555555"/>
                </a:solidFill>
                <a:ea typeface="等线" panose="02010600030101010101" pitchFamily="2" charset="-122"/>
                <a:cs typeface="Times New Roman" panose="02020603050405020304" pitchFamily="18" charset="0"/>
              </a:rPr>
              <a:t>Pulse width is 165 µs, and the repetition frequency is 3.03 kHz</a:t>
            </a:r>
            <a:endParaRPr lang="zh-CN" altLang="zh-CN" sz="1400" kern="100" dirty="0">
              <a:solidFill>
                <a:srgbClr val="555555"/>
              </a:solidFill>
              <a:ea typeface="等线" panose="02010600030101010101" pitchFamily="2" charset="-122"/>
              <a:cs typeface="Times New Roman" panose="02020603050405020304" pitchFamily="18" charset="0"/>
            </a:endParaRPr>
          </a:p>
          <a:p>
            <a:pPr marL="742950" lvl="1" indent="-285750">
              <a:spcBef>
                <a:spcPts val="0"/>
              </a:spcBef>
              <a:buSzPts val="1000"/>
              <a:buFont typeface="Courier New" panose="02070309020205020404" pitchFamily="49" charset="0"/>
              <a:buChar char="o"/>
              <a:tabLst>
                <a:tab pos="609600" algn="l"/>
              </a:tabLst>
            </a:pPr>
            <a:r>
              <a:rPr lang="en-US" altLang="zh-CN" sz="1400" kern="100" dirty="0">
                <a:solidFill>
                  <a:srgbClr val="555555"/>
                </a:solidFill>
                <a:ea typeface="等线" panose="02010600030101010101" pitchFamily="2" charset="-122"/>
                <a:cs typeface="Times New Roman" panose="02020603050405020304" pitchFamily="18" charset="0"/>
              </a:rPr>
              <a:t>The timing requirements are highly related to the beam filling scheme</a:t>
            </a:r>
            <a:endParaRPr lang="zh-CN" altLang="zh-CN" sz="1400" kern="100" dirty="0">
              <a:solidFill>
                <a:srgbClr val="555555"/>
              </a:solidFill>
              <a:ea typeface="等线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3" name="标题 2">
            <a:extLst>
              <a:ext uri="{FF2B5EF4-FFF2-40B4-BE49-F238E27FC236}">
                <a16:creationId xmlns:a16="http://schemas.microsoft.com/office/drawing/2014/main" id="{E645FDA9-FB57-4BDD-9FF2-3AFBCF9F03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zh-CN" sz="2600" dirty="0">
                <a:solidFill>
                  <a:srgbClr val="C00000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P2. Alternative option of EMS in CEPC: Separation Kicker (</a:t>
            </a:r>
            <a:r>
              <a:rPr lang="en-US" altLang="zh-CN" sz="2600" dirty="0" err="1">
                <a:solidFill>
                  <a:srgbClr val="C00000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Jinhui</a:t>
            </a:r>
            <a:r>
              <a:rPr lang="en-US" altLang="zh-CN" sz="2600" dirty="0">
                <a:solidFill>
                  <a:srgbClr val="C00000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 Chen, IHEP)</a:t>
            </a:r>
            <a:endParaRPr lang="zh-CN" altLang="en-US" sz="2600" dirty="0">
              <a:solidFill>
                <a:srgbClr val="C00000"/>
              </a:solidFill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sp>
        <p:nvSpPr>
          <p:cNvPr id="4" name="页脚占位符 3">
            <a:extLst>
              <a:ext uri="{FF2B5EF4-FFF2-40B4-BE49-F238E27FC236}">
                <a16:creationId xmlns:a16="http://schemas.microsoft.com/office/drawing/2014/main" id="{98BE853A-E030-4984-9B1A-094DFB88F6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CN"/>
              <a:t>CEPC day</a:t>
            </a:r>
            <a:endParaRPr lang="zh-CN" altLang="en-US" dirty="0"/>
          </a:p>
        </p:txBody>
      </p:sp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id="{83814363-BF6E-47B2-AC49-E3D0214776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5E9139-A00B-4B2A-98A6-095DC08F1345}" type="slidenum">
              <a:rPr lang="zh-CN" altLang="en-US" smtClean="0"/>
              <a:pPr/>
              <a:t>12</a:t>
            </a:fld>
            <a:endParaRPr lang="zh-CN" altLang="en-US"/>
          </a:p>
        </p:txBody>
      </p:sp>
      <p:pic>
        <p:nvPicPr>
          <p:cNvPr id="75" name="图片 74">
            <a:extLst>
              <a:ext uri="{FF2B5EF4-FFF2-40B4-BE49-F238E27FC236}">
                <a16:creationId xmlns:a16="http://schemas.microsoft.com/office/drawing/2014/main" id="{C9763EC8-9089-4D2E-B24F-B92C4E54BA69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6033947" y="1166927"/>
            <a:ext cx="6024950" cy="1496361"/>
          </a:xfrm>
          <a:prstGeom prst="rect">
            <a:avLst/>
          </a:prstGeom>
        </p:spPr>
      </p:pic>
      <p:pic>
        <p:nvPicPr>
          <p:cNvPr id="76" name="图片 75">
            <a:extLst>
              <a:ext uri="{FF2B5EF4-FFF2-40B4-BE49-F238E27FC236}">
                <a16:creationId xmlns:a16="http://schemas.microsoft.com/office/drawing/2014/main" id="{A1A76CF7-9332-4EA5-BA8E-E38E618B7E36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631504" y="3461551"/>
            <a:ext cx="3495642" cy="3077362"/>
          </a:xfrm>
          <a:prstGeom prst="rect">
            <a:avLst/>
          </a:prstGeom>
        </p:spPr>
      </p:pic>
      <p:pic>
        <p:nvPicPr>
          <p:cNvPr id="78" name="图片 77">
            <a:extLst>
              <a:ext uri="{FF2B5EF4-FFF2-40B4-BE49-F238E27FC236}">
                <a16:creationId xmlns:a16="http://schemas.microsoft.com/office/drawing/2014/main" id="{17D7F6EB-85CB-46DE-B5BD-332A4C46924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45303" y="2930989"/>
            <a:ext cx="5802238" cy="1263632"/>
          </a:xfrm>
          <a:prstGeom prst="rect">
            <a:avLst/>
          </a:prstGeom>
        </p:spPr>
      </p:pic>
      <p:graphicFrame>
        <p:nvGraphicFramePr>
          <p:cNvPr id="79" name="表格 78">
            <a:extLst>
              <a:ext uri="{FF2B5EF4-FFF2-40B4-BE49-F238E27FC236}">
                <a16:creationId xmlns:a16="http://schemas.microsoft.com/office/drawing/2014/main" id="{ABA703EF-1625-4683-B750-133AC764A9C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41459486"/>
              </p:ext>
            </p:extLst>
          </p:nvPr>
        </p:nvGraphicFramePr>
        <p:xfrm>
          <a:off x="6639314" y="4454175"/>
          <a:ext cx="4459922" cy="1712595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15888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17776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12327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182298">
                <a:tc>
                  <a:txBody>
                    <a:bodyPr/>
                    <a:lstStyle/>
                    <a:p>
                      <a:pPr algn="l" fontAlgn="b"/>
                      <a:r>
                        <a:rPr lang="en-US" altLang="zh-CN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宋体"/>
                        </a:rPr>
                        <a:t>Parameters</a:t>
                      </a:r>
                      <a:endParaRPr lang="zh-CN" alt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宋体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u="none" strike="noStrike" dirty="0">
                          <a:effectLst/>
                        </a:rPr>
                        <a:t>Kicker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宋体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u="none" strike="noStrike" dirty="0">
                          <a:effectLst/>
                        </a:rPr>
                        <a:t>Septa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宋体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86409">
                <a:tc>
                  <a:txBody>
                    <a:bodyPr/>
                    <a:lstStyle/>
                    <a:p>
                      <a:pPr marL="0" marR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200" b="1" u="none" strike="noStrike" dirty="0">
                          <a:effectLst/>
                        </a:rPr>
                        <a:t>Integrated</a:t>
                      </a:r>
                      <a:r>
                        <a:rPr lang="en-US" altLang="zh-CN" sz="1200" b="1" u="none" strike="noStrike" baseline="0" dirty="0">
                          <a:effectLst/>
                        </a:rPr>
                        <a:t> strength </a:t>
                      </a:r>
                      <a:r>
                        <a:rPr lang="en-US" sz="1200" b="1" u="none" strike="noStrike" dirty="0">
                          <a:effectLst/>
                        </a:rPr>
                        <a:t>BL [T*m]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宋体"/>
                      </a:endParaRPr>
                    </a:p>
                  </a:txBody>
                  <a:tcPr marL="9525" marR="9525" marT="9525" marB="0" anchor="b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1200" u="none" strike="noStrike" dirty="0">
                          <a:effectLst/>
                        </a:rPr>
                        <a:t>0.1624</a:t>
                      </a:r>
                      <a:endParaRPr lang="en-US" altLang="zh-CN" sz="1200" b="0" i="0" u="none" strike="noStrike" dirty="0">
                        <a:solidFill>
                          <a:srgbClr val="000000"/>
                        </a:solidFill>
                        <a:effectLst/>
                        <a:latin typeface="宋体"/>
                      </a:endParaRPr>
                    </a:p>
                  </a:txBody>
                  <a:tcPr marL="9525" marR="9525" marT="9525" marB="0" anchor="b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1200" u="none" strike="noStrike">
                          <a:effectLst/>
                        </a:rPr>
                        <a:t>1.4</a:t>
                      </a:r>
                      <a:endParaRPr lang="en-US" altLang="zh-CN" sz="1200" b="0" i="0" u="none" strike="noStrike">
                        <a:solidFill>
                          <a:srgbClr val="000000"/>
                        </a:solidFill>
                        <a:effectLst/>
                        <a:latin typeface="宋体"/>
                      </a:endParaRPr>
                    </a:p>
                  </a:txBody>
                  <a:tcPr marL="9525" marR="9525" marT="9525" marB="0" anchor="b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86409">
                <a:tc>
                  <a:txBody>
                    <a:bodyPr/>
                    <a:lstStyle/>
                    <a:p>
                      <a:pPr marL="0" marR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200" b="1" u="none" strike="noStrike" dirty="0">
                          <a:effectLst/>
                        </a:rPr>
                        <a:t>Strength</a:t>
                      </a:r>
                      <a:r>
                        <a:rPr lang="en-US" altLang="zh-CN" sz="1200" b="1" u="none" strike="noStrike" baseline="0" dirty="0">
                          <a:effectLst/>
                        </a:rPr>
                        <a:t> </a:t>
                      </a:r>
                      <a:r>
                        <a:rPr lang="en-US" sz="1200" b="1" u="none" strike="noStrike" dirty="0">
                          <a:effectLst/>
                        </a:rPr>
                        <a:t>B [</a:t>
                      </a:r>
                      <a:r>
                        <a:rPr lang="en-US" sz="1200" b="1" u="none" strike="noStrike" dirty="0" err="1">
                          <a:effectLst/>
                        </a:rPr>
                        <a:t>Guass</a:t>
                      </a:r>
                      <a:r>
                        <a:rPr lang="en-US" sz="1200" b="1" u="none" strike="noStrike" dirty="0">
                          <a:effectLst/>
                        </a:rPr>
                        <a:t>]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宋体"/>
                      </a:endParaRPr>
                    </a:p>
                  </a:txBody>
                  <a:tcPr marL="9525" marR="9525" marT="9525" marB="0" anchor="b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1200" u="none" strike="noStrike" dirty="0">
                          <a:effectLst/>
                        </a:rPr>
                        <a:t>203</a:t>
                      </a:r>
                      <a:endParaRPr lang="en-US" altLang="zh-CN" sz="1200" b="0" i="0" u="none" strike="noStrike" dirty="0">
                        <a:solidFill>
                          <a:srgbClr val="000000"/>
                        </a:solidFill>
                        <a:effectLst/>
                        <a:latin typeface="宋体"/>
                      </a:endParaRPr>
                    </a:p>
                  </a:txBody>
                  <a:tcPr marL="9525" marR="9525" marT="9525" marB="0" anchor="b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1200" u="none" strike="noStrike" dirty="0">
                          <a:effectLst/>
                        </a:rPr>
                        <a:t>1000</a:t>
                      </a:r>
                      <a:endParaRPr lang="en-US" altLang="zh-CN" sz="1200" b="0" i="0" u="none" strike="noStrike" dirty="0">
                        <a:solidFill>
                          <a:srgbClr val="000000"/>
                        </a:solidFill>
                        <a:effectLst/>
                        <a:latin typeface="宋体"/>
                      </a:endParaRPr>
                    </a:p>
                  </a:txBody>
                  <a:tcPr marL="9525" marR="9525" marT="9525" marB="0" anchor="b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86409">
                <a:tc>
                  <a:txBody>
                    <a:bodyPr/>
                    <a:lstStyle/>
                    <a:p>
                      <a:pPr marL="0" marR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200" b="1" u="none" strike="noStrike" dirty="0">
                          <a:effectLst/>
                        </a:rPr>
                        <a:t>Effective length</a:t>
                      </a:r>
                      <a:r>
                        <a:rPr lang="en-US" altLang="zh-CN" sz="1200" b="1" u="none" strike="noStrike" baseline="0" dirty="0">
                          <a:effectLst/>
                        </a:rPr>
                        <a:t> </a:t>
                      </a:r>
                      <a:r>
                        <a:rPr lang="en-US" sz="1200" b="1" u="none" strike="noStrike" dirty="0" err="1">
                          <a:effectLst/>
                        </a:rPr>
                        <a:t>Leff</a:t>
                      </a:r>
                      <a:r>
                        <a:rPr lang="en-US" sz="1200" b="1" u="none" strike="noStrike" dirty="0">
                          <a:effectLst/>
                        </a:rPr>
                        <a:t> [m]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宋体"/>
                      </a:endParaRPr>
                    </a:p>
                  </a:txBody>
                  <a:tcPr marL="9525" marR="9525" marT="9525" marB="0" anchor="b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1200" u="none" strike="noStrike" dirty="0">
                          <a:effectLst/>
                        </a:rPr>
                        <a:t>8</a:t>
                      </a:r>
                      <a:endParaRPr lang="en-US" altLang="zh-CN" sz="1200" b="0" i="0" u="none" strike="noStrike" dirty="0">
                        <a:solidFill>
                          <a:srgbClr val="000000"/>
                        </a:solidFill>
                        <a:effectLst/>
                        <a:latin typeface="宋体"/>
                      </a:endParaRPr>
                    </a:p>
                  </a:txBody>
                  <a:tcPr marL="9525" marR="9525" marT="9525" marB="0" anchor="b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1200" u="none" strike="noStrike">
                          <a:effectLst/>
                        </a:rPr>
                        <a:t>14</a:t>
                      </a:r>
                      <a:endParaRPr lang="en-US" altLang="zh-CN" sz="1200" b="0" i="0" u="none" strike="noStrike">
                        <a:solidFill>
                          <a:srgbClr val="000000"/>
                        </a:solidFill>
                        <a:effectLst/>
                        <a:latin typeface="宋体"/>
                      </a:endParaRPr>
                    </a:p>
                  </a:txBody>
                  <a:tcPr marL="9525" marR="9525" marT="9525" marB="0" anchor="b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63590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1" u="none" strike="noStrike" dirty="0">
                          <a:effectLst/>
                        </a:rPr>
                        <a:t>Half width of good</a:t>
                      </a:r>
                      <a:r>
                        <a:rPr lang="en-US" sz="1200" b="1" u="none" strike="noStrike" baseline="0" dirty="0">
                          <a:effectLst/>
                        </a:rPr>
                        <a:t> field region </a:t>
                      </a:r>
                      <a:r>
                        <a:rPr lang="en-US" sz="1200" b="1" u="none" strike="noStrike" dirty="0" err="1">
                          <a:effectLst/>
                        </a:rPr>
                        <a:t>Hgf</a:t>
                      </a:r>
                      <a:r>
                        <a:rPr lang="en-US" sz="1200" b="1" u="none" strike="noStrike" dirty="0">
                          <a:effectLst/>
                        </a:rPr>
                        <a:t>/</a:t>
                      </a:r>
                      <a:r>
                        <a:rPr lang="en-US" sz="1200" b="1" u="none" strike="noStrike" dirty="0" err="1">
                          <a:effectLst/>
                        </a:rPr>
                        <a:t>Vgf</a:t>
                      </a:r>
                      <a:r>
                        <a:rPr lang="en-US" sz="1200" b="1" u="none" strike="noStrike" baseline="0" dirty="0">
                          <a:effectLst/>
                        </a:rPr>
                        <a:t> </a:t>
                      </a:r>
                      <a:r>
                        <a:rPr lang="en-US" sz="1200" b="1" u="none" strike="noStrike" dirty="0">
                          <a:effectLst/>
                        </a:rPr>
                        <a:t>[mm]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宋体"/>
                      </a:endParaRPr>
                    </a:p>
                  </a:txBody>
                  <a:tcPr marL="9525" marR="9525" marT="9525" marB="0" anchor="b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12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10.1/3.8</a:t>
                      </a:r>
                    </a:p>
                    <a:p>
                      <a:pPr algn="ctr" fontAlgn="b"/>
                      <a:r>
                        <a:rPr lang="en-US" altLang="zh-CN" sz="12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@ 5E-4</a:t>
                      </a:r>
                    </a:p>
                  </a:txBody>
                  <a:tcPr marL="9525" marR="9525" marT="9525" marB="0" anchor="b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12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18.9/3.8</a:t>
                      </a:r>
                    </a:p>
                    <a:p>
                      <a:pPr algn="ctr" fontAlgn="b"/>
                      <a:r>
                        <a:rPr lang="en-US" altLang="zh-CN" sz="12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@ 5E-4</a:t>
                      </a:r>
                    </a:p>
                  </a:txBody>
                  <a:tcPr marL="9525" marR="9525" marT="9525" marB="0" anchor="b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63590">
                <a:tc>
                  <a:txBody>
                    <a:bodyPr/>
                    <a:lstStyle/>
                    <a:p>
                      <a:pPr algn="l" fontAlgn="b"/>
                      <a:r>
                        <a:rPr lang="en-US" altLang="zh-CN" sz="1200" b="1" u="none" strike="noStrike" dirty="0">
                          <a:effectLst/>
                        </a:rPr>
                        <a:t>Half width of beam</a:t>
                      </a:r>
                      <a:r>
                        <a:rPr lang="en-US" altLang="zh-CN" sz="1200" b="1" u="none" strike="noStrike" baseline="0" dirty="0">
                          <a:effectLst/>
                        </a:rPr>
                        <a:t> stay clear </a:t>
                      </a:r>
                      <a:endParaRPr lang="en-US" sz="1200" b="1" u="none" strike="noStrike" dirty="0">
                        <a:effectLst/>
                      </a:endParaRPr>
                    </a:p>
                    <a:p>
                      <a:pPr algn="l" fontAlgn="b"/>
                      <a:r>
                        <a:rPr lang="en-US" sz="1200" b="1" u="none" strike="noStrike" dirty="0" err="1">
                          <a:effectLst/>
                        </a:rPr>
                        <a:t>Hbsc</a:t>
                      </a:r>
                      <a:r>
                        <a:rPr lang="en-US" sz="1200" b="1" u="none" strike="noStrike" dirty="0">
                          <a:effectLst/>
                        </a:rPr>
                        <a:t>/</a:t>
                      </a:r>
                      <a:r>
                        <a:rPr lang="en-US" sz="1200" b="1" u="none" strike="noStrike" dirty="0" err="1">
                          <a:effectLst/>
                        </a:rPr>
                        <a:t>Vbsc</a:t>
                      </a:r>
                      <a:r>
                        <a:rPr lang="en-US" sz="1200" b="1" u="none" strike="noStrike" dirty="0">
                          <a:effectLst/>
                        </a:rPr>
                        <a:t> [mm]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宋体"/>
                      </a:endParaRPr>
                    </a:p>
                  </a:txBody>
                  <a:tcPr marL="9525" marR="9525" marT="9525" marB="0" anchor="b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1200" u="none" strike="noStrike" dirty="0">
                          <a:effectLst/>
                        </a:rPr>
                        <a:t>9.6/3.6</a:t>
                      </a:r>
                      <a:endParaRPr lang="en-US" altLang="zh-CN" sz="1200" b="0" i="0" u="none" strike="noStrike" dirty="0">
                        <a:solidFill>
                          <a:srgbClr val="000000"/>
                        </a:solidFill>
                        <a:effectLst/>
                        <a:latin typeface="宋体"/>
                      </a:endParaRPr>
                    </a:p>
                  </a:txBody>
                  <a:tcPr marL="9525" marR="9525" marT="9525" marB="0" anchor="b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1200" u="none" strike="noStrike" dirty="0">
                          <a:effectLst/>
                        </a:rPr>
                        <a:t>9.2/3.6</a:t>
                      </a:r>
                      <a:endParaRPr lang="en-US" altLang="zh-CN" sz="1200" b="0" i="0" u="none" strike="noStrike" dirty="0">
                        <a:solidFill>
                          <a:srgbClr val="000000"/>
                        </a:solidFill>
                        <a:effectLst/>
                        <a:latin typeface="宋体"/>
                      </a:endParaRPr>
                    </a:p>
                  </a:txBody>
                  <a:tcPr marL="9525" marR="9525" marT="9525" marB="0" anchor="b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86409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1" u="none" strike="noStrike" dirty="0">
                          <a:effectLst/>
                        </a:rPr>
                        <a:t>Septum</a:t>
                      </a:r>
                      <a:r>
                        <a:rPr lang="en-US" sz="1200" b="1" u="none" strike="noStrike" baseline="0" dirty="0">
                          <a:effectLst/>
                        </a:rPr>
                        <a:t> </a:t>
                      </a:r>
                      <a:r>
                        <a:rPr lang="en-US" sz="1200" b="1" u="none" strike="noStrike" baseline="0">
                          <a:effectLst/>
                        </a:rPr>
                        <a:t>width </a:t>
                      </a:r>
                      <a:r>
                        <a:rPr lang="en-US" sz="1200" b="1" u="none" strike="noStrike">
                          <a:effectLst/>
                        </a:rPr>
                        <a:t>[</a:t>
                      </a:r>
                      <a:r>
                        <a:rPr lang="en-US" sz="1200" b="1" u="none" strike="noStrike" dirty="0">
                          <a:effectLst/>
                        </a:rPr>
                        <a:t>mm]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宋体"/>
                      </a:endParaRPr>
                    </a:p>
                  </a:txBody>
                  <a:tcPr marL="9525" marR="9525" marT="9525" marB="0" anchor="b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1200" u="none" strike="noStrike" dirty="0">
                          <a:effectLst/>
                        </a:rPr>
                        <a:t>-</a:t>
                      </a:r>
                      <a:endParaRPr lang="en-US" altLang="zh-CN" sz="1200" b="0" i="0" u="none" strike="noStrike" dirty="0">
                        <a:solidFill>
                          <a:srgbClr val="000000"/>
                        </a:solidFill>
                        <a:effectLst/>
                        <a:latin typeface="宋体"/>
                      </a:endParaRPr>
                    </a:p>
                  </a:txBody>
                  <a:tcPr marL="9525" marR="9525" marT="9525" marB="0" anchor="b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1200" b="0" i="0" u="none" strike="noStrike" dirty="0"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10</a:t>
                      </a:r>
                      <a:endParaRPr lang="en-US" altLang="zh-CN" sz="1200" b="0" i="0" u="none" strike="noStrike" dirty="0">
                        <a:solidFill>
                          <a:srgbClr val="000000"/>
                        </a:solidFill>
                        <a:effectLst/>
                        <a:latin typeface="宋体"/>
                      </a:endParaRPr>
                    </a:p>
                  </a:txBody>
                  <a:tcPr marL="9525" marR="9525" marT="9525" marB="0" anchor="b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50768236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内容占位符 1">
            <a:extLst>
              <a:ext uri="{FF2B5EF4-FFF2-40B4-BE49-F238E27FC236}">
                <a16:creationId xmlns:a16="http://schemas.microsoft.com/office/drawing/2014/main" id="{5A79BD8D-7917-4786-B77D-4AC13FA31AA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089" y="1124744"/>
            <a:ext cx="6485681" cy="4158905"/>
          </a:xfrm>
        </p:spPr>
        <p:txBody>
          <a:bodyPr>
            <a:normAutofit/>
          </a:bodyPr>
          <a:lstStyle/>
          <a:p>
            <a:pPr marL="342900" lvl="0" indent="-342900">
              <a:spcAft>
                <a:spcPts val="0"/>
              </a:spcAft>
              <a:buSzPts val="1000"/>
              <a:buFont typeface="Symbol" panose="05050102010706020507" pitchFamily="18" charset="2"/>
              <a:buChar char=""/>
              <a:tabLst>
                <a:tab pos="152400" algn="l"/>
              </a:tabLst>
            </a:pPr>
            <a:r>
              <a:rPr lang="en-US" altLang="zh-CN" sz="1400" kern="100" dirty="0">
                <a:solidFill>
                  <a:srgbClr val="555555"/>
                </a:solidFill>
                <a:ea typeface="等线" panose="02010600030101010101" pitchFamily="2" charset="-122"/>
                <a:cs typeface="Times New Roman" panose="02020603050405020304" pitchFamily="18" charset="0"/>
              </a:rPr>
              <a:t>Potential topologies</a:t>
            </a:r>
            <a:endParaRPr lang="zh-CN" altLang="zh-CN" sz="1400" kern="100" dirty="0">
              <a:solidFill>
                <a:srgbClr val="555555"/>
              </a:solidFill>
              <a:ea typeface="等线" panose="02010600030101010101" pitchFamily="2" charset="-122"/>
              <a:cs typeface="Times New Roman" panose="02020603050405020304" pitchFamily="18" charset="0"/>
            </a:endParaRPr>
          </a:p>
          <a:p>
            <a:pPr marL="742950" lvl="1" indent="-285750">
              <a:lnSpc>
                <a:spcPct val="110000"/>
              </a:lnSpc>
              <a:spcBef>
                <a:spcPts val="0"/>
              </a:spcBef>
              <a:buSzPts val="1000"/>
              <a:buFont typeface="Courier New" panose="02070309020205020404" pitchFamily="49" charset="0"/>
              <a:buChar char="o"/>
              <a:tabLst>
                <a:tab pos="609600" algn="l"/>
              </a:tabLst>
            </a:pPr>
            <a:r>
              <a:rPr lang="en-US" altLang="zh-CN" sz="1400" kern="100" dirty="0" err="1">
                <a:solidFill>
                  <a:srgbClr val="555555"/>
                </a:solidFill>
                <a:ea typeface="等线" panose="02010600030101010101" pitchFamily="2" charset="-122"/>
                <a:cs typeface="Times New Roman" panose="02020603050405020304" pitchFamily="18" charset="0"/>
              </a:rPr>
              <a:t>Stripline</a:t>
            </a:r>
            <a:r>
              <a:rPr lang="en-US" altLang="zh-CN" sz="1400" kern="100" dirty="0">
                <a:solidFill>
                  <a:srgbClr val="555555"/>
                </a:solidFill>
                <a:ea typeface="等线" panose="02010600030101010101" pitchFamily="2" charset="-122"/>
                <a:cs typeface="Times New Roman" panose="02020603050405020304" pitchFamily="18" charset="0"/>
              </a:rPr>
              <a:t> kicker system</a:t>
            </a:r>
            <a:endParaRPr lang="zh-CN" altLang="zh-CN" sz="1400" kern="100" dirty="0">
              <a:solidFill>
                <a:srgbClr val="555555"/>
              </a:solidFill>
              <a:ea typeface="等线" panose="02010600030101010101" pitchFamily="2" charset="-122"/>
              <a:cs typeface="Times New Roman" panose="02020603050405020304" pitchFamily="18" charset="0"/>
            </a:endParaRPr>
          </a:p>
          <a:p>
            <a:pPr marL="742950" lvl="1" indent="-285750">
              <a:lnSpc>
                <a:spcPct val="110000"/>
              </a:lnSpc>
              <a:spcBef>
                <a:spcPts val="0"/>
              </a:spcBef>
              <a:buSzPts val="1000"/>
              <a:buFont typeface="Courier New" panose="02070309020205020404" pitchFamily="49" charset="0"/>
              <a:buChar char="o"/>
              <a:tabLst>
                <a:tab pos="609600" algn="l"/>
              </a:tabLst>
            </a:pPr>
            <a:r>
              <a:rPr lang="en-US" altLang="zh-CN" sz="1400" kern="100" dirty="0">
                <a:solidFill>
                  <a:srgbClr val="555555"/>
                </a:solidFill>
                <a:ea typeface="等线" panose="02010600030101010101" pitchFamily="2" charset="-122"/>
                <a:cs typeface="Times New Roman" panose="02020603050405020304" pitchFamily="18" charset="0"/>
              </a:rPr>
              <a:t>Resonance kicker system</a:t>
            </a:r>
            <a:endParaRPr lang="zh-CN" altLang="zh-CN" sz="1400" kern="100" dirty="0">
              <a:solidFill>
                <a:srgbClr val="555555"/>
              </a:solidFill>
              <a:ea typeface="等线" panose="02010600030101010101" pitchFamily="2" charset="-122"/>
              <a:cs typeface="Times New Roman" panose="02020603050405020304" pitchFamily="18" charset="0"/>
            </a:endParaRPr>
          </a:p>
          <a:p>
            <a:pPr marL="742950" lvl="1" indent="-285750">
              <a:lnSpc>
                <a:spcPct val="110000"/>
              </a:lnSpc>
              <a:spcBef>
                <a:spcPts val="0"/>
              </a:spcBef>
              <a:buSzPts val="1000"/>
              <a:buFont typeface="Courier New" panose="02070309020205020404" pitchFamily="49" charset="0"/>
              <a:buChar char="o"/>
              <a:tabLst>
                <a:tab pos="609600" algn="l"/>
              </a:tabLst>
            </a:pPr>
            <a:r>
              <a:rPr lang="en-US" altLang="zh-CN" sz="1400" kern="100" dirty="0">
                <a:solidFill>
                  <a:srgbClr val="555555"/>
                </a:solidFill>
                <a:ea typeface="等线" panose="02010600030101010101" pitchFamily="2" charset="-122"/>
                <a:cs typeface="Times New Roman" panose="02020603050405020304" pitchFamily="18" charset="0"/>
              </a:rPr>
              <a:t>CSW kicker system</a:t>
            </a:r>
            <a:endParaRPr lang="zh-CN" altLang="zh-CN" sz="1400" kern="100" dirty="0">
              <a:solidFill>
                <a:srgbClr val="555555"/>
              </a:solidFill>
              <a:ea typeface="等线" panose="02010600030101010101" pitchFamily="2" charset="-122"/>
              <a:cs typeface="Times New Roman" panose="02020603050405020304" pitchFamily="18" charset="0"/>
            </a:endParaRPr>
          </a:p>
          <a:p>
            <a:pPr marL="342900" lvl="0" indent="-342900">
              <a:spcAft>
                <a:spcPts val="0"/>
              </a:spcAft>
              <a:buSzPts val="1000"/>
              <a:buFont typeface="Symbol" panose="05050102010706020507" pitchFamily="18" charset="2"/>
              <a:buChar char=""/>
              <a:tabLst>
                <a:tab pos="152400" algn="l"/>
              </a:tabLst>
            </a:pPr>
            <a:r>
              <a:rPr lang="en-US" altLang="zh-CN" sz="1400" kern="100" dirty="0">
                <a:solidFill>
                  <a:srgbClr val="555555"/>
                </a:solidFill>
                <a:ea typeface="等线" panose="02010600030101010101" pitchFamily="2" charset="-122"/>
                <a:cs typeface="Times New Roman" panose="02020603050405020304" pitchFamily="18" charset="0"/>
              </a:rPr>
              <a:t>Resonance kicker system</a:t>
            </a:r>
            <a:endParaRPr lang="zh-CN" altLang="zh-CN" sz="1400" kern="100" dirty="0">
              <a:solidFill>
                <a:srgbClr val="555555"/>
              </a:solidFill>
              <a:ea typeface="等线" panose="02010600030101010101" pitchFamily="2" charset="-122"/>
              <a:cs typeface="Times New Roman" panose="02020603050405020304" pitchFamily="18" charset="0"/>
            </a:endParaRPr>
          </a:p>
          <a:p>
            <a:pPr marL="742950" lvl="1" indent="-285750">
              <a:lnSpc>
                <a:spcPct val="110000"/>
              </a:lnSpc>
              <a:spcBef>
                <a:spcPts val="0"/>
              </a:spcBef>
              <a:buSzPts val="1000"/>
              <a:buFont typeface="Courier New" panose="02070309020205020404" pitchFamily="49" charset="0"/>
              <a:buChar char="o"/>
              <a:tabLst>
                <a:tab pos="609600" algn="l"/>
              </a:tabLst>
            </a:pPr>
            <a:r>
              <a:rPr lang="en-US" altLang="zh-CN" sz="1400" kern="100" dirty="0">
                <a:solidFill>
                  <a:srgbClr val="555555"/>
                </a:solidFill>
                <a:ea typeface="等线" panose="02010600030101010101" pitchFamily="2" charset="-122"/>
                <a:cs typeface="Times New Roman" panose="02020603050405020304" pitchFamily="18" charset="0"/>
              </a:rPr>
              <a:t>2 pulse solutions: continuous and single-shot resonance</a:t>
            </a:r>
            <a:endParaRPr lang="zh-CN" altLang="zh-CN" sz="1400" kern="100" dirty="0">
              <a:solidFill>
                <a:srgbClr val="555555"/>
              </a:solidFill>
              <a:ea typeface="等线" panose="02010600030101010101" pitchFamily="2" charset="-122"/>
              <a:cs typeface="Times New Roman" panose="02020603050405020304" pitchFamily="18" charset="0"/>
            </a:endParaRPr>
          </a:p>
          <a:p>
            <a:pPr marL="742950" lvl="1" indent="-285750">
              <a:lnSpc>
                <a:spcPct val="110000"/>
              </a:lnSpc>
              <a:spcBef>
                <a:spcPts val="0"/>
              </a:spcBef>
              <a:buSzPts val="1000"/>
              <a:buFont typeface="Courier New" panose="02070309020205020404" pitchFamily="49" charset="0"/>
              <a:buChar char="o"/>
              <a:tabLst>
                <a:tab pos="609600" algn="l"/>
              </a:tabLst>
            </a:pPr>
            <a:r>
              <a:rPr lang="en-US" altLang="zh-CN" sz="1400" kern="100" dirty="0">
                <a:solidFill>
                  <a:srgbClr val="555555"/>
                </a:solidFill>
                <a:ea typeface="等线" panose="02010600030101010101" pitchFamily="2" charset="-122"/>
                <a:cs typeface="Times New Roman" panose="02020603050405020304" pitchFamily="18" charset="0"/>
              </a:rPr>
              <a:t>Air-core kicker design</a:t>
            </a:r>
            <a:endParaRPr lang="zh-CN" altLang="zh-CN" sz="1400" kern="100" dirty="0">
              <a:solidFill>
                <a:srgbClr val="555555"/>
              </a:solidFill>
              <a:ea typeface="等线" panose="02010600030101010101" pitchFamily="2" charset="-122"/>
              <a:cs typeface="Times New Roman" panose="02020603050405020304" pitchFamily="18" charset="0"/>
            </a:endParaRPr>
          </a:p>
          <a:p>
            <a:pPr marL="1143000" lvl="2" indent="-228600">
              <a:lnSpc>
                <a:spcPct val="110000"/>
              </a:lnSpc>
              <a:spcBef>
                <a:spcPts val="0"/>
              </a:spcBef>
              <a:buSzPts val="1000"/>
              <a:buFont typeface="Wingdings" panose="05000000000000000000" pitchFamily="2" charset="2"/>
              <a:buChar char=""/>
              <a:tabLst>
                <a:tab pos="1066800" algn="l"/>
              </a:tabLst>
            </a:pPr>
            <a:r>
              <a:rPr lang="en-US" altLang="zh-CN" sz="1400" kern="100" dirty="0">
                <a:solidFill>
                  <a:srgbClr val="555555"/>
                </a:solidFill>
                <a:latin typeface="Arial" panose="020B0604020202020204" pitchFamily="34" charset="0"/>
                <a:ea typeface="等线" panose="02010600030101010101" pitchFamily="2" charset="-122"/>
                <a:cs typeface="Times New Roman" panose="02020603050405020304" pitchFamily="18" charset="0"/>
              </a:rPr>
              <a:t>Current is very high: 2176 A</a:t>
            </a:r>
            <a:endParaRPr lang="zh-CN" altLang="zh-CN" sz="1400" kern="100" dirty="0">
              <a:solidFill>
                <a:srgbClr val="555555"/>
              </a:solidFill>
              <a:latin typeface="Arial" panose="020B0604020202020204" pitchFamily="34" charset="0"/>
              <a:ea typeface="等线" panose="02010600030101010101" pitchFamily="2" charset="-122"/>
              <a:cs typeface="Times New Roman" panose="02020603050405020304" pitchFamily="18" charset="0"/>
            </a:endParaRPr>
          </a:p>
          <a:p>
            <a:pPr marL="742950" lvl="1" indent="-285750">
              <a:lnSpc>
                <a:spcPct val="110000"/>
              </a:lnSpc>
              <a:spcBef>
                <a:spcPts val="0"/>
              </a:spcBef>
              <a:buSzPts val="1000"/>
              <a:buFont typeface="Courier New" panose="02070309020205020404" pitchFamily="49" charset="0"/>
              <a:buChar char="o"/>
              <a:tabLst>
                <a:tab pos="609600" algn="l"/>
              </a:tabLst>
            </a:pPr>
            <a:r>
              <a:rPr lang="en-US" altLang="zh-CN" sz="1400" kern="100" dirty="0">
                <a:solidFill>
                  <a:srgbClr val="555555"/>
                </a:solidFill>
                <a:ea typeface="等线" panose="02010600030101010101" pitchFamily="2" charset="-122"/>
                <a:cs typeface="Times New Roman" panose="02020603050405020304" pitchFamily="18" charset="0"/>
              </a:rPr>
              <a:t>Ferrite-core kicker design</a:t>
            </a:r>
            <a:endParaRPr lang="zh-CN" altLang="zh-CN" sz="1400" kern="100" dirty="0">
              <a:solidFill>
                <a:srgbClr val="555555"/>
              </a:solidFill>
              <a:ea typeface="等线" panose="02010600030101010101" pitchFamily="2" charset="-122"/>
              <a:cs typeface="Times New Roman" panose="02020603050405020304" pitchFamily="18" charset="0"/>
            </a:endParaRPr>
          </a:p>
          <a:p>
            <a:pPr marL="1143000" lvl="2" indent="-228600">
              <a:lnSpc>
                <a:spcPct val="110000"/>
              </a:lnSpc>
              <a:spcBef>
                <a:spcPts val="0"/>
              </a:spcBef>
              <a:buSzPts val="1000"/>
              <a:buFont typeface="Wingdings" panose="05000000000000000000" pitchFamily="2" charset="2"/>
              <a:buChar char=""/>
              <a:tabLst>
                <a:tab pos="1066800" algn="l"/>
              </a:tabLst>
            </a:pPr>
            <a:r>
              <a:rPr lang="en-US" altLang="zh-CN" sz="1400" kern="100" dirty="0">
                <a:solidFill>
                  <a:srgbClr val="555555"/>
                </a:solidFill>
                <a:latin typeface="Arial" panose="020B0604020202020204" pitchFamily="34" charset="0"/>
                <a:ea typeface="等线" panose="02010600030101010101" pitchFamily="2" charset="-122"/>
                <a:cs typeface="Times New Roman" panose="02020603050405020304" pitchFamily="18" charset="0"/>
              </a:rPr>
              <a:t>Higher magnetic excitation efficiency</a:t>
            </a:r>
            <a:endParaRPr lang="zh-CN" altLang="zh-CN" sz="1400" kern="100" dirty="0">
              <a:solidFill>
                <a:srgbClr val="555555"/>
              </a:solidFill>
              <a:latin typeface="Arial" panose="020B0604020202020204" pitchFamily="34" charset="0"/>
              <a:ea typeface="等线" panose="02010600030101010101" pitchFamily="2" charset="-122"/>
              <a:cs typeface="Times New Roman" panose="02020603050405020304" pitchFamily="18" charset="0"/>
            </a:endParaRPr>
          </a:p>
          <a:p>
            <a:pPr marL="1143000" lvl="2" indent="-228600">
              <a:lnSpc>
                <a:spcPct val="110000"/>
              </a:lnSpc>
              <a:spcBef>
                <a:spcPts val="0"/>
              </a:spcBef>
              <a:buSzPts val="1000"/>
              <a:buFont typeface="Wingdings" panose="05000000000000000000" pitchFamily="2" charset="2"/>
              <a:buChar char=""/>
              <a:tabLst>
                <a:tab pos="1066800" algn="l"/>
              </a:tabLst>
            </a:pPr>
            <a:r>
              <a:rPr lang="en-US" altLang="zh-CN" sz="1400" kern="100" dirty="0">
                <a:solidFill>
                  <a:srgbClr val="555555"/>
                </a:solidFill>
                <a:latin typeface="Arial" panose="020B0604020202020204" pitchFamily="34" charset="0"/>
                <a:ea typeface="等线" panose="02010600030101010101" pitchFamily="2" charset="-122"/>
                <a:cs typeface="Times New Roman" panose="02020603050405020304" pitchFamily="18" charset="0"/>
              </a:rPr>
              <a:t>Better field uniformity</a:t>
            </a:r>
            <a:endParaRPr lang="zh-CN" altLang="zh-CN" sz="1400" kern="100" dirty="0">
              <a:solidFill>
                <a:srgbClr val="555555"/>
              </a:solidFill>
              <a:latin typeface="Arial" panose="020B0604020202020204" pitchFamily="34" charset="0"/>
              <a:ea typeface="等线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3" name="标题 2">
            <a:extLst>
              <a:ext uri="{FF2B5EF4-FFF2-40B4-BE49-F238E27FC236}">
                <a16:creationId xmlns:a16="http://schemas.microsoft.com/office/drawing/2014/main" id="{E645FDA9-FB57-4BDD-9FF2-3AFBCF9F03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zh-CN" sz="2600" dirty="0">
                <a:solidFill>
                  <a:srgbClr val="C00000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P2. Alternative option of EMS in CEPC: Separation Kicker (</a:t>
            </a:r>
            <a:r>
              <a:rPr lang="en-US" altLang="zh-CN" sz="2600" dirty="0" err="1">
                <a:solidFill>
                  <a:srgbClr val="C00000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Jinhui</a:t>
            </a:r>
            <a:r>
              <a:rPr lang="en-US" altLang="zh-CN" sz="2600" dirty="0">
                <a:solidFill>
                  <a:srgbClr val="C00000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 Chen, IHEP)</a:t>
            </a:r>
            <a:endParaRPr lang="zh-CN" altLang="en-US" sz="2600" dirty="0">
              <a:solidFill>
                <a:srgbClr val="C00000"/>
              </a:solidFill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sp>
        <p:nvSpPr>
          <p:cNvPr id="4" name="页脚占位符 3">
            <a:extLst>
              <a:ext uri="{FF2B5EF4-FFF2-40B4-BE49-F238E27FC236}">
                <a16:creationId xmlns:a16="http://schemas.microsoft.com/office/drawing/2014/main" id="{98BE853A-E030-4984-9B1A-094DFB88F6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CN"/>
              <a:t>CEPC day</a:t>
            </a:r>
            <a:endParaRPr lang="zh-CN" altLang="en-US" dirty="0"/>
          </a:p>
        </p:txBody>
      </p:sp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id="{83814363-BF6E-47B2-AC49-E3D0214776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5E9139-A00B-4B2A-98A6-095DC08F1345}" type="slidenum">
              <a:rPr lang="zh-CN" altLang="en-US" smtClean="0"/>
              <a:pPr/>
              <a:t>13</a:t>
            </a:fld>
            <a:endParaRPr lang="zh-CN" altLang="en-US"/>
          </a:p>
        </p:txBody>
      </p:sp>
      <p:pic>
        <p:nvPicPr>
          <p:cNvPr id="6" name="图片 5">
            <a:extLst>
              <a:ext uri="{FF2B5EF4-FFF2-40B4-BE49-F238E27FC236}">
                <a16:creationId xmlns:a16="http://schemas.microsoft.com/office/drawing/2014/main" id="{CF4596E9-754E-41FC-AE63-C4A21B6B73D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15880" y="1237834"/>
            <a:ext cx="2304256" cy="1625063"/>
          </a:xfrm>
          <a:prstGeom prst="rect">
            <a:avLst/>
          </a:prstGeom>
        </p:spPr>
      </p:pic>
      <p:pic>
        <p:nvPicPr>
          <p:cNvPr id="14" name="图片 13">
            <a:extLst>
              <a:ext uri="{FF2B5EF4-FFF2-40B4-BE49-F238E27FC236}">
                <a16:creationId xmlns:a16="http://schemas.microsoft.com/office/drawing/2014/main" id="{217E32FF-B374-4390-99F9-63DEE6F76BF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98197" y="1139862"/>
            <a:ext cx="4752528" cy="1821006"/>
          </a:xfrm>
          <a:prstGeom prst="rect">
            <a:avLst/>
          </a:prstGeom>
        </p:spPr>
      </p:pic>
      <p:grpSp>
        <p:nvGrpSpPr>
          <p:cNvPr id="8" name="组合 7">
            <a:extLst>
              <a:ext uri="{FF2B5EF4-FFF2-40B4-BE49-F238E27FC236}">
                <a16:creationId xmlns:a16="http://schemas.microsoft.com/office/drawing/2014/main" id="{32405F57-5F26-4562-977A-424A745C858E}"/>
              </a:ext>
            </a:extLst>
          </p:cNvPr>
          <p:cNvGrpSpPr/>
          <p:nvPr/>
        </p:nvGrpSpPr>
        <p:grpSpPr>
          <a:xfrm>
            <a:off x="551384" y="3804395"/>
            <a:ext cx="5086919" cy="1375662"/>
            <a:chOff x="382414" y="2640680"/>
            <a:chExt cx="6444176" cy="1742706"/>
          </a:xfrm>
        </p:grpSpPr>
        <p:grpSp>
          <p:nvGrpSpPr>
            <p:cNvPr id="9" name="组合 8">
              <a:extLst>
                <a:ext uri="{FF2B5EF4-FFF2-40B4-BE49-F238E27FC236}">
                  <a16:creationId xmlns:a16="http://schemas.microsoft.com/office/drawing/2014/main" id="{F0B5079D-EFF9-4014-A57F-685FEABC9F7D}"/>
                </a:ext>
              </a:extLst>
            </p:cNvPr>
            <p:cNvGrpSpPr/>
            <p:nvPr/>
          </p:nvGrpSpPr>
          <p:grpSpPr>
            <a:xfrm>
              <a:off x="382414" y="2640680"/>
              <a:ext cx="6444176" cy="1742706"/>
              <a:chOff x="5772372" y="2780928"/>
              <a:chExt cx="6444176" cy="1742706"/>
            </a:xfrm>
          </p:grpSpPr>
          <p:grpSp>
            <p:nvGrpSpPr>
              <p:cNvPr id="12" name="组合 11">
                <a:extLst>
                  <a:ext uri="{FF2B5EF4-FFF2-40B4-BE49-F238E27FC236}">
                    <a16:creationId xmlns:a16="http://schemas.microsoft.com/office/drawing/2014/main" id="{561BC702-4ECF-41E2-885C-8E98368085BF}"/>
                  </a:ext>
                </a:extLst>
              </p:cNvPr>
              <p:cNvGrpSpPr/>
              <p:nvPr/>
            </p:nvGrpSpPr>
            <p:grpSpPr>
              <a:xfrm>
                <a:off x="5772372" y="2780928"/>
                <a:ext cx="6444176" cy="1638140"/>
                <a:chOff x="5772144" y="4738683"/>
                <a:chExt cx="6444176" cy="1638140"/>
              </a:xfrm>
            </p:grpSpPr>
            <p:pic>
              <p:nvPicPr>
                <p:cNvPr id="15" name="图片 14">
                  <a:extLst>
                    <a:ext uri="{FF2B5EF4-FFF2-40B4-BE49-F238E27FC236}">
                      <a16:creationId xmlns:a16="http://schemas.microsoft.com/office/drawing/2014/main" id="{E369BB16-B3B4-402D-8347-6EEC9360179B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4"/>
                <a:stretch>
                  <a:fillRect/>
                </a:stretch>
              </p:blipFill>
              <p:spPr>
                <a:xfrm>
                  <a:off x="5772144" y="4848663"/>
                  <a:ext cx="3240000" cy="1528160"/>
                </a:xfrm>
                <a:prstGeom prst="rect">
                  <a:avLst/>
                </a:prstGeom>
              </p:spPr>
            </p:pic>
            <p:pic>
              <p:nvPicPr>
                <p:cNvPr id="16" name="图片 15">
                  <a:extLst>
                    <a:ext uri="{FF2B5EF4-FFF2-40B4-BE49-F238E27FC236}">
                      <a16:creationId xmlns:a16="http://schemas.microsoft.com/office/drawing/2014/main" id="{BFAB9D4C-F8D3-4FE7-A19F-C6C4A3A26EDA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5"/>
                <a:stretch>
                  <a:fillRect/>
                </a:stretch>
              </p:blipFill>
              <p:spPr>
                <a:xfrm>
                  <a:off x="8976320" y="4738683"/>
                  <a:ext cx="3240000" cy="1609712"/>
                </a:xfrm>
                <a:prstGeom prst="rect">
                  <a:avLst/>
                </a:prstGeom>
              </p:spPr>
            </p:pic>
          </p:grpSp>
          <p:sp>
            <p:nvSpPr>
              <p:cNvPr id="13" name="文本框 12">
                <a:extLst>
                  <a:ext uri="{FF2B5EF4-FFF2-40B4-BE49-F238E27FC236}">
                    <a16:creationId xmlns:a16="http://schemas.microsoft.com/office/drawing/2014/main" id="{971837CF-5230-41A0-B795-D0A7BF034FE0}"/>
                  </a:ext>
                </a:extLst>
              </p:cNvPr>
              <p:cNvSpPr txBox="1"/>
              <p:nvPr/>
            </p:nvSpPr>
            <p:spPr>
              <a:xfrm>
                <a:off x="9469734" y="4177321"/>
                <a:ext cx="1660793" cy="34631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>
                  <a:lnSpc>
                    <a:spcPct val="130000"/>
                  </a:lnSpc>
                </a:pPr>
                <a:r>
                  <a:rPr lang="en-US" altLang="zh-CN" sz="1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Single</a:t>
                </a:r>
                <a:endParaRPr lang="zh-CN" altLang="en-US" sz="14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p:grpSp>
        <p:sp>
          <p:nvSpPr>
            <p:cNvPr id="10" name="椭圆 9">
              <a:extLst>
                <a:ext uri="{FF2B5EF4-FFF2-40B4-BE49-F238E27FC236}">
                  <a16:creationId xmlns:a16="http://schemas.microsoft.com/office/drawing/2014/main" id="{F3646F39-E5C8-40BD-8B70-5FEC550F2FB0}"/>
                </a:ext>
              </a:extLst>
            </p:cNvPr>
            <p:cNvSpPr/>
            <p:nvPr/>
          </p:nvSpPr>
          <p:spPr>
            <a:xfrm>
              <a:off x="3714986" y="2963901"/>
              <a:ext cx="87775" cy="62252"/>
            </a:xfrm>
            <a:prstGeom prst="ellipse">
              <a:avLst/>
            </a:prstGeom>
            <a:solidFill>
              <a:srgbClr val="FF00FF"/>
            </a:solidFill>
            <a:ln>
              <a:solidFill>
                <a:srgbClr val="FF00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1" name="椭圆 10">
              <a:extLst>
                <a:ext uri="{FF2B5EF4-FFF2-40B4-BE49-F238E27FC236}">
                  <a16:creationId xmlns:a16="http://schemas.microsoft.com/office/drawing/2014/main" id="{EB4D9F76-46D4-4D60-A148-F05BCFA48EF7}"/>
                </a:ext>
              </a:extLst>
            </p:cNvPr>
            <p:cNvSpPr/>
            <p:nvPr/>
          </p:nvSpPr>
          <p:spPr>
            <a:xfrm>
              <a:off x="3946777" y="2963901"/>
              <a:ext cx="87775" cy="62252"/>
            </a:xfrm>
            <a:prstGeom prst="ellipse">
              <a:avLst/>
            </a:prstGeom>
            <a:solidFill>
              <a:srgbClr val="FF00FF"/>
            </a:solidFill>
            <a:ln>
              <a:solidFill>
                <a:srgbClr val="FF00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25" name="组合 24">
            <a:extLst>
              <a:ext uri="{FF2B5EF4-FFF2-40B4-BE49-F238E27FC236}">
                <a16:creationId xmlns:a16="http://schemas.microsoft.com/office/drawing/2014/main" id="{651680BD-A112-43E5-9B69-E7BD67ACF080}"/>
              </a:ext>
            </a:extLst>
          </p:cNvPr>
          <p:cNvGrpSpPr/>
          <p:nvPr/>
        </p:nvGrpSpPr>
        <p:grpSpPr>
          <a:xfrm>
            <a:off x="583134" y="5216438"/>
            <a:ext cx="5086919" cy="1304179"/>
            <a:chOff x="400326" y="2640945"/>
            <a:chExt cx="6444176" cy="1652151"/>
          </a:xfrm>
        </p:grpSpPr>
        <p:grpSp>
          <p:nvGrpSpPr>
            <p:cNvPr id="26" name="组合 25">
              <a:extLst>
                <a:ext uri="{FF2B5EF4-FFF2-40B4-BE49-F238E27FC236}">
                  <a16:creationId xmlns:a16="http://schemas.microsoft.com/office/drawing/2014/main" id="{A74798AF-23A0-4C2E-A134-298F2EF77F42}"/>
                </a:ext>
              </a:extLst>
            </p:cNvPr>
            <p:cNvGrpSpPr/>
            <p:nvPr/>
          </p:nvGrpSpPr>
          <p:grpSpPr>
            <a:xfrm>
              <a:off x="400326" y="2640945"/>
              <a:ext cx="6444176" cy="1652151"/>
              <a:chOff x="5755328" y="4783383"/>
              <a:chExt cx="6444176" cy="1652151"/>
            </a:xfrm>
          </p:grpSpPr>
          <p:grpSp>
            <p:nvGrpSpPr>
              <p:cNvPr id="29" name="组合 28">
                <a:extLst>
                  <a:ext uri="{FF2B5EF4-FFF2-40B4-BE49-F238E27FC236}">
                    <a16:creationId xmlns:a16="http://schemas.microsoft.com/office/drawing/2014/main" id="{73C10CF0-CC5F-45B3-80C8-5ADD1F039640}"/>
                  </a:ext>
                </a:extLst>
              </p:cNvPr>
              <p:cNvGrpSpPr/>
              <p:nvPr/>
            </p:nvGrpSpPr>
            <p:grpSpPr>
              <a:xfrm>
                <a:off x="5755328" y="4783383"/>
                <a:ext cx="6444176" cy="1652151"/>
                <a:chOff x="5772144" y="2739420"/>
                <a:chExt cx="6444176" cy="1652151"/>
              </a:xfrm>
            </p:grpSpPr>
            <p:pic>
              <p:nvPicPr>
                <p:cNvPr id="31" name="图片 30">
                  <a:extLst>
                    <a:ext uri="{FF2B5EF4-FFF2-40B4-BE49-F238E27FC236}">
                      <a16:creationId xmlns:a16="http://schemas.microsoft.com/office/drawing/2014/main" id="{79F298CB-6836-46A1-B073-1DDD5037B974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6"/>
                <a:stretch>
                  <a:fillRect/>
                </a:stretch>
              </p:blipFill>
              <p:spPr>
                <a:xfrm>
                  <a:off x="5772144" y="2852940"/>
                  <a:ext cx="3240000" cy="1538631"/>
                </a:xfrm>
                <a:prstGeom prst="rect">
                  <a:avLst/>
                </a:prstGeom>
              </p:spPr>
            </p:pic>
            <p:pic>
              <p:nvPicPr>
                <p:cNvPr id="32" name="图片 31">
                  <a:extLst>
                    <a:ext uri="{FF2B5EF4-FFF2-40B4-BE49-F238E27FC236}">
                      <a16:creationId xmlns:a16="http://schemas.microsoft.com/office/drawing/2014/main" id="{2684BC7B-B653-433C-B02C-C4F9AE9D067C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7"/>
                <a:stretch>
                  <a:fillRect/>
                </a:stretch>
              </p:blipFill>
              <p:spPr>
                <a:xfrm>
                  <a:off x="8976320" y="2739420"/>
                  <a:ext cx="3240000" cy="1620000"/>
                </a:xfrm>
                <a:prstGeom prst="rect">
                  <a:avLst/>
                </a:prstGeom>
              </p:spPr>
            </p:pic>
          </p:grpSp>
          <p:sp>
            <p:nvSpPr>
              <p:cNvPr id="30" name="文本框 43">
                <a:extLst>
                  <a:ext uri="{FF2B5EF4-FFF2-40B4-BE49-F238E27FC236}">
                    <a16:creationId xmlns:a16="http://schemas.microsoft.com/office/drawing/2014/main" id="{65C53602-47E9-4C8F-9B97-183872040010}"/>
                  </a:ext>
                </a:extLst>
              </p:cNvPr>
              <p:cNvSpPr txBox="1"/>
              <p:nvPr/>
            </p:nvSpPr>
            <p:spPr>
              <a:xfrm>
                <a:off x="9618775" y="6076638"/>
                <a:ext cx="1660793" cy="34631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>
                  <a:lnSpc>
                    <a:spcPct val="130000"/>
                  </a:lnSpc>
                </a:pPr>
                <a:r>
                  <a:rPr lang="en-US" altLang="zh-CN" sz="1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Continuous</a:t>
                </a:r>
                <a:endParaRPr lang="zh-CN" altLang="en-US" sz="1400" dirty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p:grpSp>
        <p:sp>
          <p:nvSpPr>
            <p:cNvPr id="27" name="椭圆 26">
              <a:extLst>
                <a:ext uri="{FF2B5EF4-FFF2-40B4-BE49-F238E27FC236}">
                  <a16:creationId xmlns:a16="http://schemas.microsoft.com/office/drawing/2014/main" id="{01E052BB-E110-401F-8676-813197CBB9C7}"/>
                </a:ext>
              </a:extLst>
            </p:cNvPr>
            <p:cNvSpPr/>
            <p:nvPr/>
          </p:nvSpPr>
          <p:spPr>
            <a:xfrm>
              <a:off x="5985035" y="2963901"/>
              <a:ext cx="87775" cy="62252"/>
            </a:xfrm>
            <a:prstGeom prst="ellipse">
              <a:avLst/>
            </a:prstGeom>
            <a:solidFill>
              <a:srgbClr val="FF00FF"/>
            </a:solidFill>
            <a:ln>
              <a:solidFill>
                <a:srgbClr val="FF00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8" name="椭圆 27">
              <a:extLst>
                <a:ext uri="{FF2B5EF4-FFF2-40B4-BE49-F238E27FC236}">
                  <a16:creationId xmlns:a16="http://schemas.microsoft.com/office/drawing/2014/main" id="{F3847E09-E9A3-462C-9440-2E3F3047C54C}"/>
                </a:ext>
              </a:extLst>
            </p:cNvPr>
            <p:cNvSpPr/>
            <p:nvPr/>
          </p:nvSpPr>
          <p:spPr>
            <a:xfrm>
              <a:off x="6217982" y="2963901"/>
              <a:ext cx="87775" cy="62252"/>
            </a:xfrm>
            <a:prstGeom prst="ellipse">
              <a:avLst/>
            </a:prstGeom>
            <a:solidFill>
              <a:srgbClr val="FF00FF"/>
            </a:solidFill>
            <a:ln>
              <a:solidFill>
                <a:srgbClr val="FF00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aphicFrame>
        <p:nvGraphicFramePr>
          <p:cNvPr id="33" name="表格 32">
            <a:extLst>
              <a:ext uri="{FF2B5EF4-FFF2-40B4-BE49-F238E27FC236}">
                <a16:creationId xmlns:a16="http://schemas.microsoft.com/office/drawing/2014/main" id="{63E43C4A-3FD3-41E3-B344-8EFD3CED84C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63748137"/>
              </p:ext>
            </p:extLst>
          </p:nvPr>
        </p:nvGraphicFramePr>
        <p:xfrm>
          <a:off x="5807968" y="2996952"/>
          <a:ext cx="6188876" cy="359087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7791">
                  <a:extLst>
                    <a:ext uri="{9D8B030D-6E8A-4147-A177-3AD203B41FA5}">
                      <a16:colId xmlns:a16="http://schemas.microsoft.com/office/drawing/2014/main" val="3407778082"/>
                    </a:ext>
                  </a:extLst>
                </a:gridCol>
                <a:gridCol w="699465">
                  <a:extLst>
                    <a:ext uri="{9D8B030D-6E8A-4147-A177-3AD203B41FA5}">
                      <a16:colId xmlns:a16="http://schemas.microsoft.com/office/drawing/2014/main" val="1481570109"/>
                    </a:ext>
                  </a:extLst>
                </a:gridCol>
                <a:gridCol w="768324">
                  <a:extLst>
                    <a:ext uri="{9D8B030D-6E8A-4147-A177-3AD203B41FA5}">
                      <a16:colId xmlns:a16="http://schemas.microsoft.com/office/drawing/2014/main" val="3212689567"/>
                    </a:ext>
                  </a:extLst>
                </a:gridCol>
                <a:gridCol w="768324">
                  <a:extLst>
                    <a:ext uri="{9D8B030D-6E8A-4147-A177-3AD203B41FA5}">
                      <a16:colId xmlns:a16="http://schemas.microsoft.com/office/drawing/2014/main" val="3435680681"/>
                    </a:ext>
                  </a:extLst>
                </a:gridCol>
                <a:gridCol w="768324">
                  <a:extLst>
                    <a:ext uri="{9D8B030D-6E8A-4147-A177-3AD203B41FA5}">
                      <a16:colId xmlns:a16="http://schemas.microsoft.com/office/drawing/2014/main" val="3786985952"/>
                    </a:ext>
                  </a:extLst>
                </a:gridCol>
                <a:gridCol w="768324">
                  <a:extLst>
                    <a:ext uri="{9D8B030D-6E8A-4147-A177-3AD203B41FA5}">
                      <a16:colId xmlns:a16="http://schemas.microsoft.com/office/drawing/2014/main" val="3020807832"/>
                    </a:ext>
                  </a:extLst>
                </a:gridCol>
                <a:gridCol w="768324">
                  <a:extLst>
                    <a:ext uri="{9D8B030D-6E8A-4147-A177-3AD203B41FA5}">
                      <a16:colId xmlns:a16="http://schemas.microsoft.com/office/drawing/2014/main" val="3706984633"/>
                    </a:ext>
                  </a:extLst>
                </a:gridCol>
              </a:tblGrid>
              <a:tr h="277507">
                <a:tc>
                  <a:txBody>
                    <a:bodyPr/>
                    <a:lstStyle/>
                    <a:p>
                      <a:pPr indent="0" algn="ctr">
                        <a:lnSpc>
                          <a:spcPts val="2200"/>
                        </a:lnSpc>
                        <a:spcAft>
                          <a:spcPts val="0"/>
                        </a:spcAft>
                      </a:pPr>
                      <a:r>
                        <a:rPr lang="en-US" altLang="zh-CN" sz="1100" b="1" kern="100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Kicker type</a:t>
                      </a:r>
                      <a:endParaRPr lang="zh-CN" sz="1100" b="1" kern="100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5080" marR="5080" marT="5080" marB="0" anchor="ctr"/>
                </a:tc>
                <a:tc gridSpan="2">
                  <a:txBody>
                    <a:bodyPr/>
                    <a:lstStyle/>
                    <a:p>
                      <a:pPr indent="0" algn="ctr">
                        <a:lnSpc>
                          <a:spcPts val="2200"/>
                        </a:lnSpc>
                        <a:spcAft>
                          <a:spcPts val="0"/>
                        </a:spcAft>
                      </a:pPr>
                      <a:r>
                        <a:rPr lang="en-US" altLang="zh-CN" sz="1100" b="1" kern="100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Air-core / in-vacuum</a:t>
                      </a:r>
                      <a:endParaRPr lang="zh-CN" sz="1100" b="1" kern="100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5080" marR="5080" marT="5080" marB="0" anchor="ctr"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indent="0" algn="ctr">
                        <a:lnSpc>
                          <a:spcPts val="2200"/>
                        </a:lnSpc>
                        <a:spcAft>
                          <a:spcPts val="0"/>
                        </a:spcAft>
                      </a:pPr>
                      <a:r>
                        <a:rPr lang="en-US" altLang="zh-CN" sz="1100" b="1" kern="100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Ferrite-core /</a:t>
                      </a:r>
                      <a:r>
                        <a:rPr lang="zh-CN" altLang="en-US" sz="1100" b="1" kern="100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altLang="zh-CN" sz="1100" b="1" kern="100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in-vacuum</a:t>
                      </a:r>
                      <a:endParaRPr lang="zh-CN" sz="1100" b="1" kern="100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5080" marR="5080" marT="5080" marB="0" anchor="ctr"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indent="0" algn="ctr">
                        <a:lnSpc>
                          <a:spcPts val="2200"/>
                        </a:lnSpc>
                        <a:spcAft>
                          <a:spcPts val="0"/>
                        </a:spcAft>
                      </a:pPr>
                      <a:r>
                        <a:rPr lang="en-US" altLang="zh-CN" sz="1100" b="1" kern="100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Ferrite-core </a:t>
                      </a:r>
                      <a:r>
                        <a:rPr lang="en-US" altLang="zh-CN" sz="1100" b="1" kern="10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/</a:t>
                      </a:r>
                      <a:r>
                        <a:rPr lang="zh-CN" altLang="en-US" sz="1100" b="1" kern="10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altLang="zh-CN" sz="1100" b="1" kern="10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in-air</a:t>
                      </a:r>
                      <a:endParaRPr lang="zh-CN" sz="1100" b="1" kern="100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5080" marR="5080" marT="5080" marB="0" anchor="ctr"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57155791"/>
                  </a:ext>
                </a:extLst>
              </a:tr>
              <a:tr h="277507">
                <a:tc>
                  <a:txBody>
                    <a:bodyPr/>
                    <a:lstStyle/>
                    <a:p>
                      <a:pPr indent="0" algn="l">
                        <a:lnSpc>
                          <a:spcPts val="2200"/>
                        </a:lnSpc>
                        <a:spcAft>
                          <a:spcPts val="0"/>
                        </a:spcAft>
                      </a:pPr>
                      <a:r>
                        <a:rPr lang="en-US" altLang="zh-CN" sz="1000" kern="1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Operation mode</a:t>
                      </a:r>
                      <a:endParaRPr lang="zh-CN" sz="1000" kern="100" dirty="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5080" marR="5080" marT="5080" marB="0" anchor="ctr"/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ts val="2200"/>
                        </a:lnSpc>
                        <a:spcAft>
                          <a:spcPts val="0"/>
                        </a:spcAft>
                      </a:pPr>
                      <a:r>
                        <a:rPr lang="en-US" altLang="zh-CN" sz="1000" kern="1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Single-shot</a:t>
                      </a:r>
                      <a:endParaRPr lang="zh-CN" sz="1000" kern="100" dirty="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5080" marR="5080" marT="5080" marB="0" anchor="ctr"/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ts val="2200"/>
                        </a:lnSpc>
                        <a:spcAft>
                          <a:spcPts val="0"/>
                        </a:spcAft>
                      </a:pPr>
                      <a:r>
                        <a:rPr lang="en-US" altLang="zh-CN" sz="1000" kern="1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Continuous</a:t>
                      </a:r>
                      <a:endParaRPr lang="zh-CN" sz="1000" kern="100" dirty="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5080" marR="5080" marT="5080" marB="0" anchor="ctr"/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ts val="2200"/>
                        </a:lnSpc>
                        <a:spcAft>
                          <a:spcPts val="0"/>
                        </a:spcAft>
                      </a:pPr>
                      <a:r>
                        <a:rPr lang="en-US" altLang="zh-CN" sz="1000" kern="1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Single-shot</a:t>
                      </a:r>
                      <a:endParaRPr lang="zh-CN" sz="1000" kern="100" dirty="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5080" marR="5080" marT="5080" marB="0" anchor="ctr"/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ts val="2200"/>
                        </a:lnSpc>
                        <a:spcAft>
                          <a:spcPts val="0"/>
                        </a:spcAft>
                      </a:pPr>
                      <a:r>
                        <a:rPr lang="en-US" altLang="zh-CN" sz="1000" kern="1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Continuous</a:t>
                      </a:r>
                      <a:endParaRPr lang="zh-CN" sz="1000" kern="100" dirty="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5080" marR="5080" marT="5080" marB="0" anchor="ctr"/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ts val="2200"/>
                        </a:lnSpc>
                        <a:spcAft>
                          <a:spcPts val="0"/>
                        </a:spcAft>
                      </a:pPr>
                      <a:r>
                        <a:rPr lang="en-US" altLang="zh-CN" sz="1000" kern="1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Single-shot</a:t>
                      </a:r>
                      <a:endParaRPr lang="zh-CN" sz="1000" kern="100" dirty="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5080" marR="5080" marT="5080" marB="0" anchor="ctr"/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ts val="2200"/>
                        </a:lnSpc>
                        <a:spcAft>
                          <a:spcPts val="0"/>
                        </a:spcAft>
                      </a:pPr>
                      <a:r>
                        <a:rPr lang="en-US" altLang="zh-CN" sz="1000" kern="1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Continuous</a:t>
                      </a:r>
                      <a:endParaRPr lang="zh-CN" sz="1000" kern="100" dirty="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5080" marR="5080" marT="5080" marB="0" anchor="ctr"/>
                </a:tc>
                <a:extLst>
                  <a:ext uri="{0D108BD9-81ED-4DB2-BD59-A6C34878D82A}">
                    <a16:rowId xmlns:a16="http://schemas.microsoft.com/office/drawing/2014/main" val="2669992446"/>
                  </a:ext>
                </a:extLst>
              </a:tr>
              <a:tr h="277507">
                <a:tc>
                  <a:txBody>
                    <a:bodyPr/>
                    <a:lstStyle/>
                    <a:p>
                      <a:pPr indent="0" algn="l">
                        <a:lnSpc>
                          <a:spcPts val="2200"/>
                        </a:lnSpc>
                        <a:spcAft>
                          <a:spcPts val="0"/>
                        </a:spcAft>
                      </a:pPr>
                      <a:r>
                        <a:rPr lang="en-US" altLang="zh-CN" sz="1000" kern="100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Excitation Current</a:t>
                      </a:r>
                      <a:r>
                        <a:rPr lang="zh-CN" altLang="en-US" sz="1000" kern="100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（</a:t>
                      </a:r>
                      <a:r>
                        <a:rPr lang="en-US" altLang="zh-CN" sz="1000" kern="100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I</a:t>
                      </a:r>
                      <a:r>
                        <a:rPr lang="zh-CN" altLang="en-US" sz="1000" kern="100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）</a:t>
                      </a:r>
                      <a:endParaRPr lang="zh-CN" sz="1000" kern="100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5080" marR="5080" marT="5080" marB="0" anchor="ctr"/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ts val="2200"/>
                        </a:lnSpc>
                        <a:spcAft>
                          <a:spcPts val="0"/>
                        </a:spcAft>
                      </a:pPr>
                      <a:r>
                        <a:rPr lang="en-US" sz="1000" kern="100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2176A</a:t>
                      </a:r>
                      <a:endParaRPr lang="zh-CN" sz="1000" kern="100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5080" marR="5080" marT="5080" marB="0" anchor="ctr"/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ts val="2200"/>
                        </a:lnSpc>
                        <a:spcAft>
                          <a:spcPts val="0"/>
                        </a:spcAft>
                      </a:pPr>
                      <a:r>
                        <a:rPr lang="en-US" sz="1000" kern="100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2176A</a:t>
                      </a:r>
                      <a:endParaRPr lang="zh-CN" sz="1000" kern="100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5080" marR="5080" marT="5080" marB="0" anchor="ctr"/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ts val="2200"/>
                        </a:lnSpc>
                        <a:spcAft>
                          <a:spcPts val="0"/>
                        </a:spcAft>
                      </a:pPr>
                      <a:r>
                        <a:rPr lang="en-US" sz="1000" kern="100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905A</a:t>
                      </a:r>
                      <a:endParaRPr lang="zh-CN" sz="1000" kern="100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5080" marR="5080" marT="5080" marB="0" anchor="ctr"/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ts val="2200"/>
                        </a:lnSpc>
                        <a:spcAft>
                          <a:spcPts val="0"/>
                        </a:spcAft>
                      </a:pPr>
                      <a:r>
                        <a:rPr lang="en-US" sz="1000" kern="100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905A</a:t>
                      </a:r>
                      <a:endParaRPr lang="zh-CN" sz="1000" kern="100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5080" marR="5080" marT="5080" marB="0" anchor="ctr"/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ts val="2200"/>
                        </a:lnSpc>
                        <a:spcAft>
                          <a:spcPts val="0"/>
                        </a:spcAft>
                      </a:pPr>
                      <a:r>
                        <a:rPr lang="en-US" sz="1000" kern="100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1292A</a:t>
                      </a:r>
                      <a:endParaRPr lang="zh-CN" sz="1000" kern="100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5080" marR="5080" marT="5080" marB="0" anchor="ctr"/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ts val="2200"/>
                        </a:lnSpc>
                        <a:spcAft>
                          <a:spcPts val="0"/>
                        </a:spcAft>
                      </a:pPr>
                      <a:r>
                        <a:rPr lang="en-US" sz="1000" kern="100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1292A</a:t>
                      </a:r>
                      <a:endParaRPr lang="zh-CN" sz="1000" kern="100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5080" marR="5080" marT="5080" marB="0" anchor="ctr"/>
                </a:tc>
                <a:extLst>
                  <a:ext uri="{0D108BD9-81ED-4DB2-BD59-A6C34878D82A}">
                    <a16:rowId xmlns:a16="http://schemas.microsoft.com/office/drawing/2014/main" val="2569010672"/>
                  </a:ext>
                </a:extLst>
              </a:tr>
              <a:tr h="277507">
                <a:tc>
                  <a:txBody>
                    <a:bodyPr/>
                    <a:lstStyle/>
                    <a:p>
                      <a:pPr indent="0" algn="l">
                        <a:lnSpc>
                          <a:spcPts val="2200"/>
                        </a:lnSpc>
                        <a:spcAft>
                          <a:spcPts val="0"/>
                        </a:spcAft>
                      </a:pPr>
                      <a:r>
                        <a:rPr lang="en-US" altLang="zh-CN" sz="1000" kern="1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Resonance impedance (</a:t>
                      </a:r>
                      <a:r>
                        <a:rPr lang="en-US" sz="1000" kern="1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Z)</a:t>
                      </a:r>
                      <a:endParaRPr lang="zh-CN" sz="1000" kern="100" dirty="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5080" marR="5080" marT="5080" marB="0" anchor="ctr"/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ts val="2200"/>
                        </a:lnSpc>
                        <a:spcAft>
                          <a:spcPts val="0"/>
                        </a:spcAft>
                      </a:pPr>
                      <a:r>
                        <a:rPr lang="el-GR" sz="1000" kern="1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7.4Ω</a:t>
                      </a:r>
                      <a:endParaRPr lang="zh-CN" sz="1000" kern="100" dirty="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5080" marR="5080" marT="5080" marB="0" anchor="ctr"/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ts val="2200"/>
                        </a:lnSpc>
                        <a:spcAft>
                          <a:spcPts val="0"/>
                        </a:spcAft>
                      </a:pPr>
                      <a:r>
                        <a:rPr lang="el-GR" sz="1000" kern="1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3.7Ω</a:t>
                      </a:r>
                      <a:endParaRPr lang="zh-CN" sz="1000" kern="100" dirty="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5080" marR="5080" marT="5080" marB="0" anchor="ctr"/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ts val="2200"/>
                        </a:lnSpc>
                        <a:spcAft>
                          <a:spcPts val="0"/>
                        </a:spcAft>
                      </a:pPr>
                      <a:r>
                        <a:rPr lang="el-GR" sz="1000" kern="1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11.1Ω</a:t>
                      </a:r>
                      <a:endParaRPr lang="zh-CN" sz="1000" kern="100" dirty="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5080" marR="5080" marT="5080" marB="0" anchor="ctr"/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ts val="2200"/>
                        </a:lnSpc>
                        <a:spcAft>
                          <a:spcPts val="0"/>
                        </a:spcAft>
                      </a:pPr>
                      <a:r>
                        <a:rPr lang="el-GR" sz="1000" kern="1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5.5Ω</a:t>
                      </a:r>
                      <a:endParaRPr lang="zh-CN" sz="1000" kern="10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5080" marR="5080" marT="5080" marB="0" anchor="ctr"/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ts val="2200"/>
                        </a:lnSpc>
                        <a:spcAft>
                          <a:spcPts val="0"/>
                        </a:spcAft>
                      </a:pPr>
                      <a:r>
                        <a:rPr lang="el-GR" sz="1000" kern="1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11.1Ω</a:t>
                      </a:r>
                      <a:endParaRPr lang="zh-CN" sz="1000" kern="100" dirty="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5080" marR="5080" marT="5080" marB="0" anchor="ctr"/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ts val="2200"/>
                        </a:lnSpc>
                        <a:spcAft>
                          <a:spcPts val="0"/>
                        </a:spcAft>
                      </a:pPr>
                      <a:r>
                        <a:rPr lang="el-GR" sz="1000" kern="1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5.5Ω</a:t>
                      </a:r>
                      <a:endParaRPr lang="zh-CN" sz="1000" kern="10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5080" marR="5080" marT="5080" marB="0" anchor="ctr"/>
                </a:tc>
                <a:extLst>
                  <a:ext uri="{0D108BD9-81ED-4DB2-BD59-A6C34878D82A}">
                    <a16:rowId xmlns:a16="http://schemas.microsoft.com/office/drawing/2014/main" val="2117087208"/>
                  </a:ext>
                </a:extLst>
              </a:tr>
              <a:tr h="277507">
                <a:tc>
                  <a:txBody>
                    <a:bodyPr/>
                    <a:lstStyle/>
                    <a:p>
                      <a:pPr indent="0" algn="l">
                        <a:lnSpc>
                          <a:spcPts val="2200"/>
                        </a:lnSpc>
                        <a:spcAft>
                          <a:spcPts val="0"/>
                        </a:spcAft>
                      </a:pPr>
                      <a:r>
                        <a:rPr lang="en-US" altLang="zh-CN" sz="1000" kern="1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Voltage across capacitor (</a:t>
                      </a:r>
                      <a:r>
                        <a:rPr lang="en-US" sz="1000" kern="1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U)</a:t>
                      </a:r>
                      <a:endParaRPr lang="zh-CN" sz="1000" kern="100" dirty="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5080" marR="5080" marT="5080" marB="0" anchor="ctr"/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ts val="2200"/>
                        </a:lnSpc>
                        <a:spcAft>
                          <a:spcPts val="0"/>
                        </a:spcAft>
                      </a:pPr>
                      <a:r>
                        <a:rPr lang="en-US" sz="1000" kern="1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16.4kV</a:t>
                      </a:r>
                      <a:endParaRPr lang="zh-CN" sz="1000" kern="100" dirty="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5080" marR="5080" marT="5080" marB="0" anchor="ctr"/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ts val="2200"/>
                        </a:lnSpc>
                        <a:spcAft>
                          <a:spcPts val="0"/>
                        </a:spcAft>
                      </a:pPr>
                      <a:r>
                        <a:rPr lang="en-US" sz="1000" kern="1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8.1kV</a:t>
                      </a:r>
                      <a:endParaRPr lang="zh-CN" sz="1000" kern="100" dirty="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5080" marR="5080" marT="5080" marB="0" anchor="ctr"/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ts val="2200"/>
                        </a:lnSpc>
                        <a:spcAft>
                          <a:spcPts val="0"/>
                        </a:spcAft>
                      </a:pPr>
                      <a:r>
                        <a:rPr lang="en-US" sz="1000" kern="1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10.1kV</a:t>
                      </a:r>
                      <a:endParaRPr lang="zh-CN" sz="1000" kern="100" dirty="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5080" marR="5080" marT="5080" marB="0" anchor="ctr"/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ts val="2200"/>
                        </a:lnSpc>
                        <a:spcAft>
                          <a:spcPts val="0"/>
                        </a:spcAft>
                      </a:pPr>
                      <a:r>
                        <a:rPr lang="en-US" sz="1000" kern="1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5kV</a:t>
                      </a:r>
                      <a:endParaRPr lang="zh-CN" sz="1000" kern="100" dirty="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5080" marR="5080" marT="5080" marB="0" anchor="ctr"/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ts val="2200"/>
                        </a:lnSpc>
                        <a:spcAft>
                          <a:spcPts val="0"/>
                        </a:spcAft>
                      </a:pPr>
                      <a:r>
                        <a:rPr lang="en-US" sz="1000" kern="1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14.4kV</a:t>
                      </a:r>
                      <a:endParaRPr lang="zh-CN" sz="1000" kern="10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5080" marR="5080" marT="5080" marB="0" anchor="ctr"/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ts val="2200"/>
                        </a:lnSpc>
                        <a:spcAft>
                          <a:spcPts val="0"/>
                        </a:spcAft>
                      </a:pPr>
                      <a:r>
                        <a:rPr lang="en-US" sz="1000" kern="1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7.2kV</a:t>
                      </a:r>
                      <a:endParaRPr lang="zh-CN" sz="1000" kern="10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5080" marR="5080" marT="5080" marB="0" anchor="ctr"/>
                </a:tc>
                <a:extLst>
                  <a:ext uri="{0D108BD9-81ED-4DB2-BD59-A6C34878D82A}">
                    <a16:rowId xmlns:a16="http://schemas.microsoft.com/office/drawing/2014/main" val="2592019837"/>
                  </a:ext>
                </a:extLst>
              </a:tr>
              <a:tr h="277507">
                <a:tc>
                  <a:txBody>
                    <a:bodyPr/>
                    <a:lstStyle/>
                    <a:p>
                      <a:pPr indent="0" algn="l">
                        <a:lnSpc>
                          <a:spcPts val="2200"/>
                        </a:lnSpc>
                        <a:spcAft>
                          <a:spcPts val="0"/>
                        </a:spcAft>
                      </a:pPr>
                      <a:r>
                        <a:rPr lang="en-US" sz="1000" kern="1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Kicker inductance</a:t>
                      </a:r>
                      <a:r>
                        <a:rPr lang="en-US" altLang="zh-CN" sz="1000" kern="1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 (</a:t>
                      </a:r>
                      <a:r>
                        <a:rPr lang="en-US" sz="1000" kern="1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L1)</a:t>
                      </a:r>
                      <a:endParaRPr lang="zh-CN" sz="1000" kern="100" dirty="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5080" marR="5080" marT="5080" marB="0" anchor="ctr"/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ts val="2200"/>
                        </a:lnSpc>
                        <a:spcAft>
                          <a:spcPts val="0"/>
                        </a:spcAft>
                      </a:pPr>
                      <a:r>
                        <a:rPr lang="en-US" sz="1000" kern="1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400nH</a:t>
                      </a:r>
                      <a:endParaRPr lang="zh-CN" sz="1000" kern="100" dirty="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5080" marR="5080" marT="5080" marB="0" anchor="ctr"/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ts val="2200"/>
                        </a:lnSpc>
                        <a:spcAft>
                          <a:spcPts val="0"/>
                        </a:spcAft>
                      </a:pPr>
                      <a:r>
                        <a:rPr lang="en-US" sz="1000" kern="1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400nH</a:t>
                      </a:r>
                      <a:endParaRPr lang="zh-CN" sz="1000" kern="100" dirty="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5080" marR="5080" marT="5080" marB="0" anchor="ctr"/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ts val="2200"/>
                        </a:lnSpc>
                        <a:spcAft>
                          <a:spcPts val="0"/>
                        </a:spcAft>
                      </a:pPr>
                      <a:r>
                        <a:rPr lang="en-US" sz="1000" kern="1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600nH</a:t>
                      </a:r>
                      <a:endParaRPr lang="zh-CN" sz="1000" kern="100" dirty="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5080" marR="5080" marT="5080" marB="0" anchor="ctr"/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ts val="2200"/>
                        </a:lnSpc>
                        <a:spcAft>
                          <a:spcPts val="0"/>
                        </a:spcAft>
                      </a:pPr>
                      <a:r>
                        <a:rPr lang="en-US" sz="1000" kern="1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600nH</a:t>
                      </a:r>
                      <a:endParaRPr lang="zh-CN" sz="1000" kern="100" dirty="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5080" marR="5080" marT="5080" marB="0" anchor="ctr"/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ts val="2200"/>
                        </a:lnSpc>
                        <a:spcAft>
                          <a:spcPts val="0"/>
                        </a:spcAft>
                      </a:pPr>
                      <a:r>
                        <a:rPr lang="en-US" sz="1000" kern="1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600nH</a:t>
                      </a:r>
                      <a:endParaRPr lang="zh-CN" sz="1000" kern="100" dirty="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5080" marR="5080" marT="5080" marB="0" anchor="ctr"/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ts val="2200"/>
                        </a:lnSpc>
                        <a:spcAft>
                          <a:spcPts val="0"/>
                        </a:spcAft>
                      </a:pPr>
                      <a:r>
                        <a:rPr lang="en-US" sz="1000" kern="1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600nH</a:t>
                      </a:r>
                      <a:endParaRPr lang="zh-CN" sz="1000" kern="10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5080" marR="5080" marT="5080" marB="0" anchor="ctr"/>
                </a:tc>
                <a:extLst>
                  <a:ext uri="{0D108BD9-81ED-4DB2-BD59-A6C34878D82A}">
                    <a16:rowId xmlns:a16="http://schemas.microsoft.com/office/drawing/2014/main" val="3702562582"/>
                  </a:ext>
                </a:extLst>
              </a:tr>
              <a:tr h="277507">
                <a:tc>
                  <a:txBody>
                    <a:bodyPr/>
                    <a:lstStyle/>
                    <a:p>
                      <a:pPr indent="0" algn="l">
                        <a:lnSpc>
                          <a:spcPts val="2200"/>
                        </a:lnSpc>
                        <a:spcAft>
                          <a:spcPts val="0"/>
                        </a:spcAft>
                      </a:pPr>
                      <a:r>
                        <a:rPr lang="en-US" sz="1000" kern="1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Coil  resistance (R1)</a:t>
                      </a:r>
                      <a:endParaRPr lang="zh-CN" sz="1000" kern="100" dirty="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5080" marR="5080" marT="5080" marB="0" anchor="ctr"/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ts val="2200"/>
                        </a:lnSpc>
                        <a:spcAft>
                          <a:spcPts val="0"/>
                        </a:spcAft>
                      </a:pPr>
                      <a:r>
                        <a:rPr lang="en-US" sz="1000" kern="1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8m</a:t>
                      </a:r>
                      <a:r>
                        <a:rPr lang="el-GR" sz="1000" kern="1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Ω</a:t>
                      </a:r>
                      <a:endParaRPr lang="zh-CN" sz="1000" kern="100" dirty="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5080" marR="5080" marT="5080" marB="0" anchor="ctr"/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ts val="2200"/>
                        </a:lnSpc>
                        <a:spcAft>
                          <a:spcPts val="0"/>
                        </a:spcAft>
                      </a:pPr>
                      <a:r>
                        <a:rPr lang="en-US" sz="1000" kern="1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5.6m</a:t>
                      </a:r>
                      <a:r>
                        <a:rPr lang="el-GR" sz="1000" kern="1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Ω</a:t>
                      </a:r>
                      <a:endParaRPr lang="zh-CN" sz="1000" kern="100" dirty="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5080" marR="5080" marT="5080" marB="0" anchor="ctr"/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ts val="2200"/>
                        </a:lnSpc>
                        <a:spcAft>
                          <a:spcPts val="0"/>
                        </a:spcAft>
                      </a:pPr>
                      <a:r>
                        <a:rPr lang="en-US" sz="1000" kern="1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2.9m</a:t>
                      </a:r>
                      <a:r>
                        <a:rPr lang="el-GR" sz="1000" kern="1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Ω</a:t>
                      </a:r>
                      <a:endParaRPr lang="zh-CN" sz="1000" kern="100" dirty="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5080" marR="5080" marT="5080" marB="0" anchor="ctr"/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ts val="2200"/>
                        </a:lnSpc>
                        <a:spcAft>
                          <a:spcPts val="0"/>
                        </a:spcAft>
                      </a:pPr>
                      <a:r>
                        <a:rPr lang="en-US" sz="1000" kern="1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2m</a:t>
                      </a:r>
                      <a:r>
                        <a:rPr lang="el-GR" sz="1000" kern="1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Ω</a:t>
                      </a:r>
                      <a:endParaRPr lang="zh-CN" sz="1000" kern="100" dirty="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5080" marR="5080" marT="5080" marB="0" anchor="ctr"/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ts val="2200"/>
                        </a:lnSpc>
                        <a:spcAft>
                          <a:spcPts val="0"/>
                        </a:spcAft>
                      </a:pPr>
                      <a:r>
                        <a:rPr lang="en-US" sz="1000" kern="1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2m</a:t>
                      </a:r>
                      <a:r>
                        <a:rPr lang="el-GR" sz="1000" kern="1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Ω</a:t>
                      </a:r>
                      <a:endParaRPr lang="zh-CN" sz="1000" kern="100" dirty="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5080" marR="5080" marT="5080" marB="0" anchor="ctr"/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ts val="2200"/>
                        </a:lnSpc>
                        <a:spcAft>
                          <a:spcPts val="0"/>
                        </a:spcAft>
                      </a:pPr>
                      <a:r>
                        <a:rPr lang="en-US" sz="1000" kern="1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1.4m</a:t>
                      </a:r>
                      <a:r>
                        <a:rPr lang="el-GR" sz="1000" kern="1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Ω</a:t>
                      </a:r>
                      <a:endParaRPr lang="zh-CN" sz="1000" kern="10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5080" marR="5080" marT="5080" marB="0" anchor="ctr"/>
                </a:tc>
                <a:extLst>
                  <a:ext uri="{0D108BD9-81ED-4DB2-BD59-A6C34878D82A}">
                    <a16:rowId xmlns:a16="http://schemas.microsoft.com/office/drawing/2014/main" val="1488715234"/>
                  </a:ext>
                </a:extLst>
              </a:tr>
              <a:tr h="277507">
                <a:tc>
                  <a:txBody>
                    <a:bodyPr/>
                    <a:lstStyle/>
                    <a:p>
                      <a:pPr indent="0" algn="l">
                        <a:lnSpc>
                          <a:spcPts val="2200"/>
                        </a:lnSpc>
                        <a:spcAft>
                          <a:spcPts val="0"/>
                        </a:spcAft>
                      </a:pPr>
                      <a:r>
                        <a:rPr lang="en-US" altLang="zh-CN" sz="1000" kern="1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Resonance capacitor (</a:t>
                      </a:r>
                      <a:r>
                        <a:rPr lang="en-US" sz="1000" kern="1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C1)</a:t>
                      </a:r>
                      <a:endParaRPr lang="zh-CN" sz="1000" kern="100" dirty="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5080" marR="5080" marT="5080" marB="0" anchor="ctr"/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ts val="2200"/>
                        </a:lnSpc>
                        <a:spcAft>
                          <a:spcPts val="0"/>
                        </a:spcAft>
                      </a:pPr>
                      <a:r>
                        <a:rPr lang="en-US" sz="1000" kern="1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7.32nF</a:t>
                      </a:r>
                      <a:endParaRPr lang="zh-CN" sz="1000" kern="100" dirty="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5080" marR="5080" marT="5080" marB="0" anchor="ctr"/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ts val="2200"/>
                        </a:lnSpc>
                        <a:spcAft>
                          <a:spcPts val="0"/>
                        </a:spcAft>
                      </a:pPr>
                      <a:r>
                        <a:rPr lang="en-US" sz="1000" kern="1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29.28nF</a:t>
                      </a:r>
                      <a:endParaRPr lang="zh-CN" sz="1000" kern="100" dirty="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5080" marR="5080" marT="5080" marB="0" anchor="ctr"/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ts val="2200"/>
                        </a:lnSpc>
                        <a:spcAft>
                          <a:spcPts val="0"/>
                        </a:spcAft>
                      </a:pPr>
                      <a:r>
                        <a:rPr lang="en-US" sz="1000" kern="1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4.88nF</a:t>
                      </a:r>
                      <a:endParaRPr lang="zh-CN" sz="1000" kern="100" dirty="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5080" marR="5080" marT="5080" marB="0" anchor="ctr"/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ts val="2200"/>
                        </a:lnSpc>
                        <a:spcAft>
                          <a:spcPts val="0"/>
                        </a:spcAft>
                      </a:pPr>
                      <a:r>
                        <a:rPr lang="en-US" sz="1000" kern="1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19.52nF</a:t>
                      </a:r>
                      <a:endParaRPr lang="zh-CN" sz="1000" kern="100" dirty="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5080" marR="5080" marT="5080" marB="0" anchor="ctr"/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ts val="2200"/>
                        </a:lnSpc>
                        <a:spcAft>
                          <a:spcPts val="0"/>
                        </a:spcAft>
                      </a:pPr>
                      <a:r>
                        <a:rPr lang="en-US" sz="1000" kern="1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4.88nF</a:t>
                      </a:r>
                      <a:endParaRPr lang="zh-CN" sz="1000" kern="100" dirty="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5080" marR="5080" marT="5080" marB="0" anchor="ctr"/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ts val="2200"/>
                        </a:lnSpc>
                        <a:spcAft>
                          <a:spcPts val="0"/>
                        </a:spcAft>
                      </a:pPr>
                      <a:r>
                        <a:rPr lang="en-US" sz="1000" kern="1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19.52nF</a:t>
                      </a:r>
                      <a:endParaRPr lang="zh-CN" sz="1000" kern="100" dirty="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5080" marR="5080" marT="5080" marB="0" anchor="ctr"/>
                </a:tc>
                <a:extLst>
                  <a:ext uri="{0D108BD9-81ED-4DB2-BD59-A6C34878D82A}">
                    <a16:rowId xmlns:a16="http://schemas.microsoft.com/office/drawing/2014/main" val="403722583"/>
                  </a:ext>
                </a:extLst>
              </a:tr>
              <a:tr h="269151">
                <a:tc>
                  <a:txBody>
                    <a:bodyPr/>
                    <a:lstStyle/>
                    <a:p>
                      <a:pPr indent="0" algn="l">
                        <a:lnSpc>
                          <a:spcPts val="2200"/>
                        </a:lnSpc>
                        <a:spcAft>
                          <a:spcPts val="0"/>
                        </a:spcAft>
                      </a:pPr>
                      <a:r>
                        <a:rPr lang="en-US" altLang="zh-CN" sz="1000" kern="1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Source level (</a:t>
                      </a:r>
                      <a:r>
                        <a:rPr lang="en-US" sz="1000" kern="1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V1/V5)</a:t>
                      </a:r>
                      <a:endParaRPr lang="zh-CN" sz="1000" kern="100" dirty="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5080" marR="5080" marT="5080" marB="0" anchor="ctr"/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ts val="2200"/>
                        </a:lnSpc>
                        <a:spcAft>
                          <a:spcPts val="0"/>
                        </a:spcAft>
                      </a:pPr>
                      <a:r>
                        <a:rPr lang="en-US" sz="1000" kern="1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16.4kV</a:t>
                      </a:r>
                      <a:endParaRPr lang="zh-CN" sz="1000" kern="100" dirty="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5080" marR="5080" marT="5080" marB="0" anchor="ctr"/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ts val="2200"/>
                        </a:lnSpc>
                        <a:spcAft>
                          <a:spcPts val="0"/>
                        </a:spcAft>
                      </a:pPr>
                      <a:r>
                        <a:rPr lang="en-US" sz="1000" kern="1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367/37.2V</a:t>
                      </a:r>
                      <a:endParaRPr lang="zh-CN" sz="1000" kern="100" dirty="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5080" marR="5080" marT="5080" marB="0" anchor="ctr"/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ts val="2200"/>
                        </a:lnSpc>
                        <a:spcAft>
                          <a:spcPts val="0"/>
                        </a:spcAft>
                      </a:pPr>
                      <a:r>
                        <a:rPr lang="en-US" sz="1000" kern="1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10.1kV</a:t>
                      </a:r>
                      <a:endParaRPr lang="zh-CN" sz="1000" kern="100" dirty="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5080" marR="5080" marT="5080" marB="0" anchor="ctr"/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ts val="2200"/>
                        </a:lnSpc>
                        <a:spcAft>
                          <a:spcPts val="0"/>
                        </a:spcAft>
                      </a:pPr>
                      <a:r>
                        <a:rPr lang="en-US" sz="1000" kern="1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223/14.2V</a:t>
                      </a:r>
                      <a:endParaRPr lang="zh-CN" sz="1000" kern="100" dirty="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5080" marR="5080" marT="5080" marB="0" anchor="ctr"/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ts val="2200"/>
                        </a:lnSpc>
                        <a:spcAft>
                          <a:spcPts val="0"/>
                        </a:spcAft>
                      </a:pPr>
                      <a:r>
                        <a:rPr lang="en-US" sz="1000" kern="1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14.4kV</a:t>
                      </a:r>
                      <a:endParaRPr lang="zh-CN" sz="1000" kern="100" dirty="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5080" marR="5080" marT="5080" marB="0" anchor="ctr"/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ts val="2200"/>
                        </a:lnSpc>
                        <a:spcAft>
                          <a:spcPts val="0"/>
                        </a:spcAft>
                      </a:pPr>
                      <a:r>
                        <a:rPr lang="en-US" sz="1000" kern="1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318/18V</a:t>
                      </a:r>
                      <a:endParaRPr lang="zh-CN" sz="1000" kern="100" dirty="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5080" marR="5080" marT="5080" marB="0" anchor="ctr"/>
                </a:tc>
                <a:extLst>
                  <a:ext uri="{0D108BD9-81ED-4DB2-BD59-A6C34878D82A}">
                    <a16:rowId xmlns:a16="http://schemas.microsoft.com/office/drawing/2014/main" val="281372422"/>
                  </a:ext>
                </a:extLst>
              </a:tr>
              <a:tr h="269151">
                <a:tc>
                  <a:txBody>
                    <a:bodyPr/>
                    <a:lstStyle/>
                    <a:p>
                      <a:pPr indent="0" algn="l">
                        <a:lnSpc>
                          <a:spcPts val="2200"/>
                        </a:lnSpc>
                        <a:spcAft>
                          <a:spcPts val="0"/>
                        </a:spcAft>
                      </a:pPr>
                      <a:r>
                        <a:rPr lang="en-US" altLang="zh-CN" sz="1000" kern="1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Resistance of switch (</a:t>
                      </a:r>
                      <a:r>
                        <a:rPr lang="en-US" sz="1000" kern="1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S2/S3)</a:t>
                      </a:r>
                      <a:endParaRPr lang="zh-CN" sz="1000" kern="100" dirty="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5080" marR="5080" marT="5080" marB="0" anchor="ctr"/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ts val="2200"/>
                        </a:lnSpc>
                        <a:spcAft>
                          <a:spcPts val="0"/>
                        </a:spcAft>
                      </a:pPr>
                      <a:r>
                        <a:rPr lang="en-US" sz="1000" kern="1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850/21.2m</a:t>
                      </a:r>
                      <a:r>
                        <a:rPr lang="el-GR" sz="1000" kern="1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Ω</a:t>
                      </a:r>
                      <a:endParaRPr lang="zh-CN" sz="1000" kern="100" dirty="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5080" marR="5080" marT="5080" marB="0" anchor="ctr"/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ts val="2200"/>
                        </a:lnSpc>
                        <a:spcAft>
                          <a:spcPts val="0"/>
                        </a:spcAft>
                      </a:pPr>
                      <a:r>
                        <a:rPr lang="en-US" sz="1000" kern="1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11.3/11.3m</a:t>
                      </a:r>
                      <a:r>
                        <a:rPr lang="el-GR" sz="1000" kern="1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Ω</a:t>
                      </a:r>
                      <a:endParaRPr lang="zh-CN" sz="1000" kern="100" dirty="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5080" marR="5080" marT="5080" marB="0" anchor="ctr"/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ts val="2200"/>
                        </a:lnSpc>
                        <a:spcAft>
                          <a:spcPts val="0"/>
                        </a:spcAft>
                      </a:pPr>
                      <a:r>
                        <a:rPr lang="en-US" sz="1000" kern="1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550/25m</a:t>
                      </a:r>
                      <a:r>
                        <a:rPr lang="el-GR" sz="1000" kern="1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Ω</a:t>
                      </a:r>
                      <a:endParaRPr lang="zh-CN" sz="1000" kern="100" dirty="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5080" marR="5080" marT="5080" marB="0" anchor="ctr"/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ts val="2200"/>
                        </a:lnSpc>
                        <a:spcAft>
                          <a:spcPts val="0"/>
                        </a:spcAft>
                      </a:pPr>
                      <a:r>
                        <a:rPr lang="en-US" sz="1000" kern="1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13.6/13.6m</a:t>
                      </a:r>
                      <a:r>
                        <a:rPr lang="el-GR" sz="1000" kern="1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Ω</a:t>
                      </a:r>
                      <a:endParaRPr lang="zh-CN" sz="1000" kern="100" dirty="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5080" marR="5080" marT="5080" marB="0" anchor="ctr"/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ts val="2200"/>
                        </a:lnSpc>
                        <a:spcAft>
                          <a:spcPts val="0"/>
                        </a:spcAft>
                      </a:pPr>
                      <a:r>
                        <a:rPr lang="en-US" sz="1000" kern="1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750/23.4m</a:t>
                      </a:r>
                      <a:r>
                        <a:rPr lang="el-GR" sz="1000" kern="1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Ω</a:t>
                      </a:r>
                      <a:endParaRPr lang="zh-CN" sz="1000" kern="100" dirty="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5080" marR="5080" marT="5080" marB="0" anchor="ctr"/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ts val="2200"/>
                        </a:lnSpc>
                        <a:spcAft>
                          <a:spcPts val="0"/>
                        </a:spcAft>
                      </a:pPr>
                      <a:r>
                        <a:rPr lang="en-US" sz="1000" kern="1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12.5/12.5m</a:t>
                      </a:r>
                      <a:r>
                        <a:rPr lang="el-GR" sz="1000" kern="1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Ω</a:t>
                      </a:r>
                      <a:endParaRPr lang="zh-CN" sz="1000" kern="100" dirty="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5080" marR="5080" marT="5080" marB="0" anchor="ctr"/>
                </a:tc>
                <a:extLst>
                  <a:ext uri="{0D108BD9-81ED-4DB2-BD59-A6C34878D82A}">
                    <a16:rowId xmlns:a16="http://schemas.microsoft.com/office/drawing/2014/main" val="1093863478"/>
                  </a:ext>
                </a:extLst>
              </a:tr>
              <a:tr h="277507">
                <a:tc>
                  <a:txBody>
                    <a:bodyPr/>
                    <a:lstStyle/>
                    <a:p>
                      <a:pPr indent="0" algn="l">
                        <a:lnSpc>
                          <a:spcPts val="2200"/>
                        </a:lnSpc>
                        <a:spcAft>
                          <a:spcPts val="0"/>
                        </a:spcAft>
                      </a:pPr>
                      <a:r>
                        <a:rPr lang="en-US" sz="1000" kern="100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Power loss on kicker coils</a:t>
                      </a:r>
                      <a:endParaRPr lang="zh-CN" sz="1000" kern="100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5080" marR="5080" marT="5080" marB="0" anchor="ctr"/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ts val="2200"/>
                        </a:lnSpc>
                        <a:spcAft>
                          <a:spcPts val="0"/>
                        </a:spcAft>
                      </a:pPr>
                      <a:r>
                        <a:rPr lang="en-US" sz="1000" kern="100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4.8kW</a:t>
                      </a:r>
                      <a:endParaRPr lang="zh-CN" sz="1000" kern="100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5080" marR="5080" marT="5080" marB="0" anchor="ctr"/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ts val="2200"/>
                        </a:lnSpc>
                        <a:spcAft>
                          <a:spcPts val="0"/>
                        </a:spcAft>
                      </a:pPr>
                      <a:r>
                        <a:rPr lang="en-US" sz="1000" kern="100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6.8kW</a:t>
                      </a:r>
                      <a:endParaRPr lang="zh-CN" sz="1000" kern="100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5080" marR="5080" marT="5080" marB="0" anchor="ctr"/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ts val="2200"/>
                        </a:lnSpc>
                        <a:spcAft>
                          <a:spcPts val="0"/>
                        </a:spcAft>
                      </a:pPr>
                      <a:r>
                        <a:rPr lang="en-US" sz="1000" kern="100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299W</a:t>
                      </a:r>
                      <a:endParaRPr lang="zh-CN" sz="1000" kern="100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5080" marR="5080" marT="5080" marB="0" anchor="ctr"/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ts val="2200"/>
                        </a:lnSpc>
                        <a:spcAft>
                          <a:spcPts val="0"/>
                        </a:spcAft>
                      </a:pPr>
                      <a:r>
                        <a:rPr lang="en-US" sz="1000" kern="100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413W</a:t>
                      </a:r>
                      <a:endParaRPr lang="zh-CN" sz="1000" kern="100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5080" marR="5080" marT="5080" marB="0" anchor="ctr"/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ts val="2200"/>
                        </a:lnSpc>
                        <a:spcAft>
                          <a:spcPts val="0"/>
                        </a:spcAft>
                      </a:pPr>
                      <a:r>
                        <a:rPr lang="en-US" sz="1000" kern="100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419W</a:t>
                      </a:r>
                      <a:endParaRPr lang="zh-CN" sz="1000" kern="100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5080" marR="5080" marT="5080" marB="0" anchor="ctr"/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ts val="2200"/>
                        </a:lnSpc>
                        <a:spcAft>
                          <a:spcPts val="0"/>
                        </a:spcAft>
                      </a:pPr>
                      <a:r>
                        <a:rPr lang="en-US" sz="1000" kern="100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585W</a:t>
                      </a:r>
                      <a:endParaRPr lang="zh-CN" sz="1000" kern="100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5080" marR="5080" marT="5080" marB="0" anchor="ctr"/>
                </a:tc>
                <a:extLst>
                  <a:ext uri="{0D108BD9-81ED-4DB2-BD59-A6C34878D82A}">
                    <a16:rowId xmlns:a16="http://schemas.microsoft.com/office/drawing/2014/main" val="1712295341"/>
                  </a:ext>
                </a:extLst>
              </a:tr>
              <a:tr h="277507">
                <a:tc>
                  <a:txBody>
                    <a:bodyPr/>
                    <a:lstStyle/>
                    <a:p>
                      <a:pPr indent="0" algn="l">
                        <a:lnSpc>
                          <a:spcPts val="2200"/>
                        </a:lnSpc>
                        <a:spcAft>
                          <a:spcPts val="0"/>
                        </a:spcAft>
                      </a:pPr>
                      <a:r>
                        <a:rPr lang="en-US" altLang="zh-CN" sz="1000" kern="1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Power loss on switches</a:t>
                      </a:r>
                      <a:endParaRPr lang="zh-CN" sz="1000" kern="100" dirty="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5080" marR="5080" marT="5080" marB="0" anchor="ctr"/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ts val="2200"/>
                        </a:lnSpc>
                        <a:spcAft>
                          <a:spcPts val="0"/>
                        </a:spcAft>
                      </a:pPr>
                      <a:r>
                        <a:rPr lang="en-US" sz="1000" kern="1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13.1kW</a:t>
                      </a:r>
                      <a:endParaRPr lang="zh-CN" sz="1000" kern="100" dirty="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5080" marR="5080" marT="5080" marB="0" anchor="ctr"/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ts val="2200"/>
                        </a:lnSpc>
                        <a:spcAft>
                          <a:spcPts val="0"/>
                        </a:spcAft>
                      </a:pPr>
                      <a:r>
                        <a:rPr lang="en-US" sz="1000" kern="1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13.6kW</a:t>
                      </a:r>
                      <a:endParaRPr lang="zh-CN" sz="1000" kern="100" dirty="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5080" marR="5080" marT="5080" marB="0" anchor="ctr"/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ts val="2200"/>
                        </a:lnSpc>
                        <a:spcAft>
                          <a:spcPts val="0"/>
                        </a:spcAft>
                      </a:pPr>
                      <a:r>
                        <a:rPr lang="en-US" sz="1000" kern="1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2.6kW</a:t>
                      </a:r>
                      <a:endParaRPr lang="zh-CN" sz="1000" kern="100" dirty="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5080" marR="5080" marT="5080" marB="0" anchor="ctr"/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ts val="2200"/>
                        </a:lnSpc>
                        <a:spcAft>
                          <a:spcPts val="0"/>
                        </a:spcAft>
                      </a:pPr>
                      <a:r>
                        <a:rPr lang="en-US" sz="1000" kern="1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2.8kW</a:t>
                      </a:r>
                      <a:endParaRPr lang="zh-CN" sz="1000" kern="100" dirty="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5080" marR="5080" marT="5080" marB="0" anchor="ctr"/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ts val="2200"/>
                        </a:lnSpc>
                        <a:spcAft>
                          <a:spcPts val="0"/>
                        </a:spcAft>
                      </a:pPr>
                      <a:r>
                        <a:rPr lang="en-US" sz="1000" kern="1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5.1kW</a:t>
                      </a:r>
                      <a:endParaRPr lang="zh-CN" sz="1000" kern="100" dirty="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5080" marR="5080" marT="5080" marB="0" anchor="ctr"/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ts val="2200"/>
                        </a:lnSpc>
                        <a:spcAft>
                          <a:spcPts val="0"/>
                        </a:spcAft>
                      </a:pPr>
                      <a:r>
                        <a:rPr lang="en-US" sz="1000" kern="1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5.23kW</a:t>
                      </a:r>
                      <a:endParaRPr lang="zh-CN" sz="1000" kern="100" dirty="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5080" marR="5080" marT="5080" marB="0" anchor="ctr"/>
                </a:tc>
                <a:extLst>
                  <a:ext uri="{0D108BD9-81ED-4DB2-BD59-A6C34878D82A}">
                    <a16:rowId xmlns:a16="http://schemas.microsoft.com/office/drawing/2014/main" val="691888035"/>
                  </a:ext>
                </a:extLst>
              </a:tr>
              <a:tr h="277507">
                <a:tc>
                  <a:txBody>
                    <a:bodyPr/>
                    <a:lstStyle/>
                    <a:p>
                      <a:pPr indent="0" algn="l">
                        <a:lnSpc>
                          <a:spcPts val="2200"/>
                        </a:lnSpc>
                        <a:spcAft>
                          <a:spcPts val="0"/>
                        </a:spcAft>
                      </a:pPr>
                      <a:r>
                        <a:rPr lang="en-US" altLang="zh-CN" sz="1000" kern="1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Power of source</a:t>
                      </a:r>
                      <a:endParaRPr lang="zh-CN" sz="1000" kern="100" dirty="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5080" marR="5080" marT="5080" marB="0" anchor="ctr"/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ts val="2200"/>
                        </a:lnSpc>
                        <a:spcAft>
                          <a:spcPts val="0"/>
                        </a:spcAft>
                      </a:pPr>
                      <a:r>
                        <a:rPr lang="en-US" sz="1000" kern="1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18kW</a:t>
                      </a:r>
                      <a:endParaRPr lang="zh-CN" sz="1000" kern="100" dirty="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5080" marR="5080" marT="5080" marB="0" anchor="ctr"/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ts val="2200"/>
                        </a:lnSpc>
                        <a:spcAft>
                          <a:spcPts val="0"/>
                        </a:spcAft>
                      </a:pPr>
                      <a:r>
                        <a:rPr lang="en-US" sz="1000" kern="1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20.9kW</a:t>
                      </a:r>
                      <a:endParaRPr lang="zh-CN" sz="1000" kern="100" dirty="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5080" marR="5080" marT="5080" marB="0" anchor="ctr"/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ts val="2200"/>
                        </a:lnSpc>
                        <a:spcAft>
                          <a:spcPts val="0"/>
                        </a:spcAft>
                      </a:pPr>
                      <a:r>
                        <a:rPr lang="en-US" sz="1000" kern="1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2.9kW</a:t>
                      </a:r>
                      <a:endParaRPr lang="zh-CN" sz="1000" kern="100" dirty="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5080" marR="5080" marT="5080" marB="0" anchor="ctr"/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ts val="2200"/>
                        </a:lnSpc>
                        <a:spcAft>
                          <a:spcPts val="0"/>
                        </a:spcAft>
                      </a:pPr>
                      <a:r>
                        <a:rPr lang="en-US" sz="1000" kern="1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3.3kW</a:t>
                      </a:r>
                      <a:endParaRPr lang="zh-CN" sz="1000" kern="100" dirty="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5080" marR="5080" marT="5080" marB="0" anchor="ctr"/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ts val="2200"/>
                        </a:lnSpc>
                        <a:spcAft>
                          <a:spcPts val="0"/>
                        </a:spcAft>
                      </a:pPr>
                      <a:r>
                        <a:rPr lang="en-US" sz="1000" kern="1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5.5kW</a:t>
                      </a:r>
                      <a:endParaRPr lang="zh-CN" sz="1000" kern="100" dirty="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5080" marR="5080" marT="5080" marB="0" anchor="ctr"/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ts val="2200"/>
                        </a:lnSpc>
                        <a:spcAft>
                          <a:spcPts val="0"/>
                        </a:spcAft>
                      </a:pPr>
                      <a:r>
                        <a:rPr lang="en-US" sz="1000" kern="1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6.07kW</a:t>
                      </a:r>
                      <a:endParaRPr lang="zh-CN" sz="1000" kern="100" dirty="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5080" marR="5080" marT="5080" marB="0" anchor="ctr"/>
                </a:tc>
                <a:extLst>
                  <a:ext uri="{0D108BD9-81ED-4DB2-BD59-A6C34878D82A}">
                    <a16:rowId xmlns:a16="http://schemas.microsoft.com/office/drawing/2014/main" val="3797982020"/>
                  </a:ext>
                </a:extLst>
              </a:tr>
            </a:tbl>
          </a:graphicData>
        </a:graphic>
      </p:graphicFrame>
      <p:sp>
        <p:nvSpPr>
          <p:cNvPr id="34" name="矩形 33">
            <a:extLst>
              <a:ext uri="{FF2B5EF4-FFF2-40B4-BE49-F238E27FC236}">
                <a16:creationId xmlns:a16="http://schemas.microsoft.com/office/drawing/2014/main" id="{AC132436-AB7B-41F9-B991-FC6BFE3638B8}"/>
              </a:ext>
            </a:extLst>
          </p:cNvPr>
          <p:cNvSpPr/>
          <p:nvPr/>
        </p:nvSpPr>
        <p:spPr>
          <a:xfrm>
            <a:off x="8904312" y="2996952"/>
            <a:ext cx="1584176" cy="3590879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7559982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内容占位符 1">
            <a:extLst>
              <a:ext uri="{FF2B5EF4-FFF2-40B4-BE49-F238E27FC236}">
                <a16:creationId xmlns:a16="http://schemas.microsoft.com/office/drawing/2014/main" id="{5A79BD8D-7917-4786-B77D-4AC13FA31AA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511" y="1038094"/>
            <a:ext cx="8441804" cy="2102873"/>
          </a:xfrm>
        </p:spPr>
        <p:txBody>
          <a:bodyPr>
            <a:normAutofit fontScale="92500" lnSpcReduction="20000"/>
          </a:bodyPr>
          <a:lstStyle/>
          <a:p>
            <a:pPr marL="342900" lvl="0" indent="-342900">
              <a:lnSpc>
                <a:spcPct val="130000"/>
              </a:lnSpc>
              <a:spcAft>
                <a:spcPts val="0"/>
              </a:spcAft>
              <a:buSzPts val="1000"/>
              <a:buFont typeface="Symbol" panose="05050102010706020507" pitchFamily="18" charset="2"/>
              <a:buChar char=""/>
              <a:tabLst>
                <a:tab pos="152400" algn="l"/>
              </a:tabLst>
            </a:pPr>
            <a:r>
              <a:rPr lang="en-US" altLang="zh-CN" sz="1500" kern="100" dirty="0">
                <a:solidFill>
                  <a:srgbClr val="555555"/>
                </a:solidFill>
                <a:ea typeface="等线" panose="02010600030101010101" pitchFamily="2" charset="-122"/>
                <a:cs typeface="Times New Roman" panose="02020603050405020304" pitchFamily="18" charset="0"/>
              </a:rPr>
              <a:t>CSW kicker system</a:t>
            </a:r>
            <a:endParaRPr lang="zh-CN" altLang="zh-CN" sz="1500" kern="100" dirty="0">
              <a:solidFill>
                <a:srgbClr val="555555"/>
              </a:solidFill>
              <a:ea typeface="等线" panose="02010600030101010101" pitchFamily="2" charset="-122"/>
              <a:cs typeface="Times New Roman" panose="02020603050405020304" pitchFamily="18" charset="0"/>
            </a:endParaRPr>
          </a:p>
          <a:p>
            <a:pPr marL="742950" lvl="1" indent="-285750">
              <a:lnSpc>
                <a:spcPct val="130000"/>
              </a:lnSpc>
              <a:spcBef>
                <a:spcPts val="0"/>
              </a:spcBef>
              <a:buSzPts val="1000"/>
              <a:buFont typeface="Courier New" panose="02070309020205020404" pitchFamily="49" charset="0"/>
              <a:buChar char="o"/>
              <a:tabLst>
                <a:tab pos="609600" algn="l"/>
              </a:tabLst>
            </a:pPr>
            <a:r>
              <a:rPr lang="en-US" altLang="zh-CN" sz="1500" kern="100" dirty="0">
                <a:solidFill>
                  <a:srgbClr val="555555"/>
                </a:solidFill>
                <a:ea typeface="等线" panose="02010600030101010101" pitchFamily="2" charset="-122"/>
                <a:cs typeface="Times New Roman" panose="02020603050405020304" pitchFamily="18" charset="0"/>
              </a:rPr>
              <a:t>Generator: alternating switching + conventional DC current source</a:t>
            </a:r>
            <a:endParaRPr lang="zh-CN" altLang="zh-CN" sz="1500" kern="100" dirty="0">
              <a:solidFill>
                <a:srgbClr val="555555"/>
              </a:solidFill>
              <a:ea typeface="等线" panose="02010600030101010101" pitchFamily="2" charset="-122"/>
              <a:cs typeface="Times New Roman" panose="02020603050405020304" pitchFamily="18" charset="0"/>
            </a:endParaRPr>
          </a:p>
          <a:p>
            <a:pPr marL="742950" lvl="1" indent="-285750">
              <a:lnSpc>
                <a:spcPct val="130000"/>
              </a:lnSpc>
              <a:spcBef>
                <a:spcPts val="0"/>
              </a:spcBef>
              <a:buSzPts val="1000"/>
              <a:buFont typeface="Courier New" panose="02070309020205020404" pitchFamily="49" charset="0"/>
              <a:buChar char="o"/>
              <a:tabLst>
                <a:tab pos="609600" algn="l"/>
              </a:tabLst>
            </a:pPr>
            <a:r>
              <a:rPr lang="en-US" altLang="zh-CN" sz="1500" kern="100" dirty="0">
                <a:solidFill>
                  <a:srgbClr val="555555"/>
                </a:solidFill>
                <a:ea typeface="等线" panose="02010600030101010101" pitchFamily="2" charset="-122"/>
                <a:cs typeface="Times New Roman" panose="02020603050405020304" pitchFamily="18" charset="0"/>
              </a:rPr>
              <a:t>Kicker: in-air ferrite core kicker + ceramic vacuum chamber with </a:t>
            </a:r>
            <a:r>
              <a:rPr lang="en-US" altLang="zh-CN" sz="1500" kern="100" dirty="0" err="1">
                <a:solidFill>
                  <a:srgbClr val="555555"/>
                </a:solidFill>
                <a:ea typeface="等线" panose="02010600030101010101" pitchFamily="2" charset="-122"/>
                <a:cs typeface="Times New Roman" panose="02020603050405020304" pitchFamily="18" charset="0"/>
              </a:rPr>
              <a:t>TiN</a:t>
            </a:r>
            <a:r>
              <a:rPr lang="en-US" altLang="zh-CN" sz="1500" kern="100" dirty="0">
                <a:solidFill>
                  <a:srgbClr val="555555"/>
                </a:solidFill>
                <a:ea typeface="等线" panose="02010600030101010101" pitchFamily="2" charset="-122"/>
                <a:cs typeface="Times New Roman" panose="02020603050405020304" pitchFamily="18" charset="0"/>
              </a:rPr>
              <a:t> coating (2 µm)</a:t>
            </a:r>
            <a:endParaRPr lang="zh-CN" altLang="zh-CN" sz="1500" kern="100" dirty="0">
              <a:solidFill>
                <a:srgbClr val="555555"/>
              </a:solidFill>
              <a:ea typeface="等线" panose="02010600030101010101" pitchFamily="2" charset="-122"/>
              <a:cs typeface="Times New Roman" panose="02020603050405020304" pitchFamily="18" charset="0"/>
            </a:endParaRPr>
          </a:p>
          <a:p>
            <a:pPr marL="742950" lvl="1" indent="-285750">
              <a:lnSpc>
                <a:spcPct val="130000"/>
              </a:lnSpc>
              <a:spcBef>
                <a:spcPts val="0"/>
              </a:spcBef>
              <a:buSzPts val="1000"/>
              <a:buFont typeface="Courier New" panose="02070309020205020404" pitchFamily="49" charset="0"/>
              <a:buChar char="o"/>
              <a:tabLst>
                <a:tab pos="609600" algn="l"/>
              </a:tabLst>
            </a:pPr>
            <a:r>
              <a:rPr lang="en-US" altLang="zh-CN" sz="1500" kern="100" dirty="0">
                <a:solidFill>
                  <a:srgbClr val="555555"/>
                </a:solidFill>
                <a:ea typeface="等线" panose="02010600030101010101" pitchFamily="2" charset="-122"/>
                <a:cs typeface="Times New Roman" panose="02020603050405020304" pitchFamily="18" charset="0"/>
              </a:rPr>
              <a:t>The in-air CSW kicker solution is preferred</a:t>
            </a:r>
            <a:endParaRPr lang="zh-CN" altLang="zh-CN" sz="1500" kern="100" dirty="0">
              <a:solidFill>
                <a:srgbClr val="555555"/>
              </a:solidFill>
              <a:ea typeface="等线" panose="02010600030101010101" pitchFamily="2" charset="-122"/>
              <a:cs typeface="Times New Roman" panose="02020603050405020304" pitchFamily="18" charset="0"/>
            </a:endParaRPr>
          </a:p>
          <a:p>
            <a:pPr marL="1143000" lvl="2" indent="-228600">
              <a:lnSpc>
                <a:spcPct val="130000"/>
              </a:lnSpc>
              <a:spcBef>
                <a:spcPts val="0"/>
              </a:spcBef>
              <a:buSzPts val="1000"/>
              <a:buFont typeface="Wingdings" panose="05000000000000000000" pitchFamily="2" charset="2"/>
              <a:buChar char=""/>
              <a:tabLst>
                <a:tab pos="1066800" algn="l"/>
              </a:tabLst>
            </a:pPr>
            <a:r>
              <a:rPr lang="en-US" altLang="zh-CN" sz="1500" kern="100" dirty="0">
                <a:solidFill>
                  <a:srgbClr val="555555"/>
                </a:solidFill>
                <a:latin typeface="Arial" panose="020B0604020202020204" pitchFamily="34" charset="0"/>
                <a:ea typeface="等线" panose="02010600030101010101" pitchFamily="2" charset="-122"/>
                <a:cs typeface="Times New Roman" panose="02020603050405020304" pitchFamily="18" charset="0"/>
              </a:rPr>
              <a:t>It has very good field uniformity: 0.05%</a:t>
            </a:r>
          </a:p>
          <a:p>
            <a:pPr marL="342900" lvl="0" indent="-342900">
              <a:lnSpc>
                <a:spcPct val="130000"/>
              </a:lnSpc>
              <a:spcAft>
                <a:spcPts val="0"/>
              </a:spcAft>
              <a:buSzPts val="1000"/>
              <a:buFont typeface="Symbol" panose="05050102010706020507" pitchFamily="18" charset="2"/>
              <a:buChar char=""/>
              <a:tabLst>
                <a:tab pos="152400" algn="l"/>
              </a:tabLst>
            </a:pPr>
            <a:r>
              <a:rPr lang="en-US" altLang="zh-CN" sz="1500" kern="100" dirty="0">
                <a:solidFill>
                  <a:srgbClr val="555555"/>
                </a:solidFill>
                <a:ea typeface="等线" panose="02010600030101010101" pitchFamily="2" charset="-122"/>
                <a:cs typeface="Times New Roman" panose="02020603050405020304" pitchFamily="18" charset="0"/>
              </a:rPr>
              <a:t>Beam impedance</a:t>
            </a:r>
            <a:endParaRPr lang="zh-CN" altLang="zh-CN" sz="1500" kern="100" dirty="0">
              <a:solidFill>
                <a:srgbClr val="555555"/>
              </a:solidFill>
              <a:ea typeface="等线" panose="02010600030101010101" pitchFamily="2" charset="-122"/>
              <a:cs typeface="Times New Roman" panose="02020603050405020304" pitchFamily="18" charset="0"/>
            </a:endParaRPr>
          </a:p>
          <a:p>
            <a:pPr marL="742950" lvl="1" indent="-285750">
              <a:lnSpc>
                <a:spcPct val="130000"/>
              </a:lnSpc>
              <a:spcBef>
                <a:spcPts val="0"/>
              </a:spcBef>
              <a:buSzPts val="1000"/>
              <a:buFont typeface="Courier New" panose="02070309020205020404" pitchFamily="49" charset="0"/>
              <a:buChar char="o"/>
              <a:tabLst>
                <a:tab pos="609600" algn="l"/>
              </a:tabLst>
            </a:pPr>
            <a:r>
              <a:rPr lang="en-US" altLang="zh-CN" sz="1500" kern="100" dirty="0">
                <a:solidFill>
                  <a:srgbClr val="555555"/>
                </a:solidFill>
                <a:ea typeface="等线" panose="02010600030101010101" pitchFamily="2" charset="-122"/>
                <a:cs typeface="Times New Roman" panose="02020603050405020304" pitchFamily="18" charset="0"/>
              </a:rPr>
              <a:t>Beam-induced heating power is 489 W for a total of 16 kickers</a:t>
            </a:r>
            <a:endParaRPr lang="zh-CN" altLang="zh-CN" sz="1500" kern="100" dirty="0">
              <a:solidFill>
                <a:srgbClr val="555555"/>
              </a:solidFill>
              <a:ea typeface="等线" panose="02010600030101010101" pitchFamily="2" charset="-122"/>
              <a:cs typeface="Times New Roman" panose="02020603050405020304" pitchFamily="18" charset="0"/>
            </a:endParaRPr>
          </a:p>
          <a:p>
            <a:pPr marL="1143000" lvl="2" indent="-228600">
              <a:lnSpc>
                <a:spcPct val="130000"/>
              </a:lnSpc>
              <a:spcBef>
                <a:spcPts val="0"/>
              </a:spcBef>
              <a:buSzPts val="1000"/>
              <a:buFont typeface="Wingdings" panose="05000000000000000000" pitchFamily="2" charset="2"/>
              <a:buChar char=""/>
              <a:tabLst>
                <a:tab pos="1066800" algn="l"/>
              </a:tabLst>
            </a:pPr>
            <a:r>
              <a:rPr lang="en-US" altLang="zh-CN" sz="1500" kern="100" dirty="0">
                <a:solidFill>
                  <a:srgbClr val="555555"/>
                </a:solidFill>
                <a:latin typeface="Arial" panose="020B0604020202020204" pitchFamily="34" charset="0"/>
                <a:ea typeface="等线" panose="02010600030101010101" pitchFamily="2" charset="-122"/>
                <a:cs typeface="Times New Roman" panose="02020603050405020304" pitchFamily="18" charset="0"/>
              </a:rPr>
              <a:t>Much lower than the EMS</a:t>
            </a:r>
            <a:endParaRPr lang="zh-CN" altLang="zh-CN" sz="1500" kern="100" dirty="0">
              <a:solidFill>
                <a:srgbClr val="555555"/>
              </a:solidFill>
              <a:latin typeface="Arial" panose="020B0604020202020204" pitchFamily="34" charset="0"/>
              <a:ea typeface="等线" panose="02010600030101010101" pitchFamily="2" charset="-122"/>
              <a:cs typeface="Times New Roman" panose="02020603050405020304" pitchFamily="18" charset="0"/>
            </a:endParaRPr>
          </a:p>
          <a:p>
            <a:pPr marL="914400" lvl="2" indent="0">
              <a:lnSpc>
                <a:spcPct val="110000"/>
              </a:lnSpc>
              <a:spcBef>
                <a:spcPts val="0"/>
              </a:spcBef>
              <a:buSzPts val="1000"/>
              <a:buNone/>
              <a:tabLst>
                <a:tab pos="1066800" algn="l"/>
              </a:tabLst>
            </a:pPr>
            <a:endParaRPr lang="zh-CN" altLang="zh-CN" sz="1400" kern="100" dirty="0">
              <a:solidFill>
                <a:srgbClr val="555555"/>
              </a:solidFill>
              <a:latin typeface="Arial" panose="020B0604020202020204" pitchFamily="34" charset="0"/>
              <a:ea typeface="等线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3" name="标题 2">
            <a:extLst>
              <a:ext uri="{FF2B5EF4-FFF2-40B4-BE49-F238E27FC236}">
                <a16:creationId xmlns:a16="http://schemas.microsoft.com/office/drawing/2014/main" id="{E645FDA9-FB57-4BDD-9FF2-3AFBCF9F03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zh-CN" sz="2600" dirty="0">
                <a:solidFill>
                  <a:srgbClr val="C00000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P2. Alternative option of EMS in CEPC: Separation Kicker (</a:t>
            </a:r>
            <a:r>
              <a:rPr lang="en-US" altLang="zh-CN" sz="2600" dirty="0" err="1">
                <a:solidFill>
                  <a:srgbClr val="C00000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Jinhui</a:t>
            </a:r>
            <a:r>
              <a:rPr lang="en-US" altLang="zh-CN" sz="2600" dirty="0">
                <a:solidFill>
                  <a:srgbClr val="C00000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 Chen, IHEP)</a:t>
            </a:r>
            <a:endParaRPr lang="zh-CN" altLang="en-US" sz="2600" dirty="0">
              <a:solidFill>
                <a:srgbClr val="C00000"/>
              </a:solidFill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sp>
        <p:nvSpPr>
          <p:cNvPr id="4" name="页脚占位符 3">
            <a:extLst>
              <a:ext uri="{FF2B5EF4-FFF2-40B4-BE49-F238E27FC236}">
                <a16:creationId xmlns:a16="http://schemas.microsoft.com/office/drawing/2014/main" id="{98BE853A-E030-4984-9B1A-094DFB88F6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CN"/>
              <a:t>CEPC day</a:t>
            </a:r>
            <a:endParaRPr lang="zh-CN" altLang="en-US" dirty="0"/>
          </a:p>
        </p:txBody>
      </p:sp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id="{83814363-BF6E-47B2-AC49-E3D0214776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5E9139-A00B-4B2A-98A6-095DC08F1345}" type="slidenum">
              <a:rPr lang="zh-CN" altLang="en-US" smtClean="0"/>
              <a:pPr/>
              <a:t>14</a:t>
            </a:fld>
            <a:endParaRPr lang="zh-CN" altLang="en-US"/>
          </a:p>
        </p:txBody>
      </p:sp>
      <p:pic>
        <p:nvPicPr>
          <p:cNvPr id="24" name="图片 23">
            <a:extLst>
              <a:ext uri="{FF2B5EF4-FFF2-40B4-BE49-F238E27FC236}">
                <a16:creationId xmlns:a16="http://schemas.microsoft.com/office/drawing/2014/main" id="{DDFCB0FF-AC80-4185-B56B-3BC6AA205D4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4641" y="3064670"/>
            <a:ext cx="2321666" cy="1732482"/>
          </a:xfrm>
          <a:prstGeom prst="rect">
            <a:avLst/>
          </a:prstGeom>
        </p:spPr>
      </p:pic>
      <p:pic>
        <p:nvPicPr>
          <p:cNvPr id="33" name="图片 32">
            <a:extLst>
              <a:ext uri="{FF2B5EF4-FFF2-40B4-BE49-F238E27FC236}">
                <a16:creationId xmlns:a16="http://schemas.microsoft.com/office/drawing/2014/main" id="{14C63C66-FF5C-448A-94FE-B4EFC61812A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5241" y="4792924"/>
            <a:ext cx="5932719" cy="1712027"/>
          </a:xfrm>
          <a:prstGeom prst="rect">
            <a:avLst/>
          </a:prstGeom>
        </p:spPr>
      </p:pic>
      <p:pic>
        <p:nvPicPr>
          <p:cNvPr id="34" name="图片 33">
            <a:extLst>
              <a:ext uri="{FF2B5EF4-FFF2-40B4-BE49-F238E27FC236}">
                <a16:creationId xmlns:a16="http://schemas.microsoft.com/office/drawing/2014/main" id="{FE937288-EB45-4153-94C5-751859AD0F8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855222" y="3046970"/>
            <a:ext cx="3006131" cy="1690507"/>
          </a:xfrm>
          <a:prstGeom prst="rect">
            <a:avLst/>
          </a:prstGeom>
        </p:spPr>
      </p:pic>
      <p:pic>
        <p:nvPicPr>
          <p:cNvPr id="35" name="图片 34">
            <a:extLst>
              <a:ext uri="{FF2B5EF4-FFF2-40B4-BE49-F238E27FC236}">
                <a16:creationId xmlns:a16="http://schemas.microsoft.com/office/drawing/2014/main" id="{E25D8C71-3B44-4105-A315-A4944459157A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8184232" y="1190190"/>
            <a:ext cx="2903853" cy="1705804"/>
          </a:xfrm>
          <a:prstGeom prst="rect">
            <a:avLst/>
          </a:prstGeom>
        </p:spPr>
      </p:pic>
      <p:grpSp>
        <p:nvGrpSpPr>
          <p:cNvPr id="36" name="组合 35">
            <a:extLst>
              <a:ext uri="{FF2B5EF4-FFF2-40B4-BE49-F238E27FC236}">
                <a16:creationId xmlns:a16="http://schemas.microsoft.com/office/drawing/2014/main" id="{27A1338E-41E7-418E-B2A1-B02B5BE1855D}"/>
              </a:ext>
            </a:extLst>
          </p:cNvPr>
          <p:cNvGrpSpPr/>
          <p:nvPr/>
        </p:nvGrpSpPr>
        <p:grpSpPr>
          <a:xfrm>
            <a:off x="8455893" y="3074704"/>
            <a:ext cx="4036590" cy="1578432"/>
            <a:chOff x="2927648" y="4581127"/>
            <a:chExt cx="4573833" cy="1788511"/>
          </a:xfrm>
        </p:grpSpPr>
        <p:pic>
          <p:nvPicPr>
            <p:cNvPr id="37" name="图片 36">
              <a:extLst>
                <a:ext uri="{FF2B5EF4-FFF2-40B4-BE49-F238E27FC236}">
                  <a16:creationId xmlns:a16="http://schemas.microsoft.com/office/drawing/2014/main" id="{BCC812CC-EBC9-40D3-8A5C-1AFBFBF4532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/>
            <a:srcRect l="1" r="34036"/>
            <a:stretch/>
          </p:blipFill>
          <p:spPr>
            <a:xfrm>
              <a:off x="2927648" y="4581127"/>
              <a:ext cx="2476675" cy="1788511"/>
            </a:xfrm>
            <a:prstGeom prst="rect">
              <a:avLst/>
            </a:prstGeom>
          </p:spPr>
        </p:pic>
        <p:sp>
          <p:nvSpPr>
            <p:cNvPr id="38" name="文本框 37">
              <a:extLst>
                <a:ext uri="{FF2B5EF4-FFF2-40B4-BE49-F238E27FC236}">
                  <a16:creationId xmlns:a16="http://schemas.microsoft.com/office/drawing/2014/main" id="{90C72049-2CBF-47FB-BD97-478162A0D415}"/>
                </a:ext>
              </a:extLst>
            </p:cNvPr>
            <p:cNvSpPr txBox="1"/>
            <p:nvPr/>
          </p:nvSpPr>
          <p:spPr>
            <a:xfrm>
              <a:off x="5364980" y="4725144"/>
              <a:ext cx="2054909" cy="34874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400" dirty="0"/>
                <a:t>Ceramic chamber</a:t>
              </a:r>
              <a:endParaRPr lang="zh-CN" altLang="en-US" sz="1400" dirty="0"/>
            </a:p>
          </p:txBody>
        </p:sp>
        <p:sp>
          <p:nvSpPr>
            <p:cNvPr id="39" name="文本框 38">
              <a:extLst>
                <a:ext uri="{FF2B5EF4-FFF2-40B4-BE49-F238E27FC236}">
                  <a16:creationId xmlns:a16="http://schemas.microsoft.com/office/drawing/2014/main" id="{FD78E490-E09C-456E-97FC-C227F52D0088}"/>
                </a:ext>
              </a:extLst>
            </p:cNvPr>
            <p:cNvSpPr txBox="1"/>
            <p:nvPr/>
          </p:nvSpPr>
          <p:spPr>
            <a:xfrm>
              <a:off x="5364980" y="4919662"/>
              <a:ext cx="2136501" cy="34874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400" dirty="0"/>
                <a:t>Coating</a:t>
              </a:r>
              <a:endParaRPr lang="zh-CN" altLang="en-US" sz="1400" dirty="0"/>
            </a:p>
          </p:txBody>
        </p:sp>
      </p:grpSp>
      <p:pic>
        <p:nvPicPr>
          <p:cNvPr id="43" name="图片 42">
            <a:extLst>
              <a:ext uri="{FF2B5EF4-FFF2-40B4-BE49-F238E27FC236}">
                <a16:creationId xmlns:a16="http://schemas.microsoft.com/office/drawing/2014/main" id="{B8E8FA36-059E-4532-ABF2-53E3F9A3EB09}"/>
              </a:ext>
            </a:extLst>
          </p:cNvPr>
          <p:cNvPicPr/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36582" y="4724227"/>
            <a:ext cx="2448272" cy="1729109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63130186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标题 2">
            <a:extLst>
              <a:ext uri="{FF2B5EF4-FFF2-40B4-BE49-F238E27FC236}">
                <a16:creationId xmlns:a16="http://schemas.microsoft.com/office/drawing/2014/main" id="{FA49BC91-BEB6-41C5-92E6-77F3BB15EF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CN" sz="3200" dirty="0">
                <a:solidFill>
                  <a:srgbClr val="C00000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Conclusion of alternative scheme</a:t>
            </a:r>
            <a:r>
              <a:rPr lang="zh-CN" altLang="en-US" sz="3200" dirty="0">
                <a:solidFill>
                  <a:srgbClr val="C00000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：</a:t>
            </a:r>
            <a:r>
              <a:rPr lang="en-US" altLang="zh-CN" sz="3200" dirty="0">
                <a:solidFill>
                  <a:srgbClr val="C00000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 kicker systems</a:t>
            </a:r>
            <a:endParaRPr lang="zh-CN" altLang="en-US" sz="3200" dirty="0">
              <a:solidFill>
                <a:srgbClr val="C00000"/>
              </a:solidFill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id="{257C1E44-BC9E-457C-9CD8-CC9366EF48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737600" y="6419614"/>
            <a:ext cx="2844800" cy="365125"/>
          </a:xfrm>
        </p:spPr>
        <p:txBody>
          <a:bodyPr/>
          <a:lstStyle/>
          <a:p>
            <a:fld id="{F15E9139-A00B-4B2A-98A6-095DC08F1345}" type="slidenum">
              <a:rPr lang="zh-CN" altLang="en-US" smtClean="0"/>
              <a:pPr/>
              <a:t>15</a:t>
            </a:fld>
            <a:endParaRPr lang="zh-CN" altLang="en-US" dirty="0"/>
          </a:p>
        </p:txBody>
      </p:sp>
      <p:graphicFrame>
        <p:nvGraphicFramePr>
          <p:cNvPr id="33" name="表格 32">
            <a:extLst>
              <a:ext uri="{FF2B5EF4-FFF2-40B4-BE49-F238E27FC236}">
                <a16:creationId xmlns:a16="http://schemas.microsoft.com/office/drawing/2014/main" id="{40759876-67A4-476C-885A-1A22DDE350B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83351551"/>
              </p:ext>
            </p:extLst>
          </p:nvPr>
        </p:nvGraphicFramePr>
        <p:xfrm>
          <a:off x="1919536" y="2375185"/>
          <a:ext cx="7776864" cy="409198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76497">
                  <a:extLst>
                    <a:ext uri="{9D8B030D-6E8A-4147-A177-3AD203B41FA5}">
                      <a16:colId xmlns:a16="http://schemas.microsoft.com/office/drawing/2014/main" val="987600325"/>
                    </a:ext>
                  </a:extLst>
                </a:gridCol>
                <a:gridCol w="583129">
                  <a:extLst>
                    <a:ext uri="{9D8B030D-6E8A-4147-A177-3AD203B41FA5}">
                      <a16:colId xmlns:a16="http://schemas.microsoft.com/office/drawing/2014/main" val="162308582"/>
                    </a:ext>
                  </a:extLst>
                </a:gridCol>
                <a:gridCol w="1895170">
                  <a:extLst>
                    <a:ext uri="{9D8B030D-6E8A-4147-A177-3AD203B41FA5}">
                      <a16:colId xmlns:a16="http://schemas.microsoft.com/office/drawing/2014/main" val="1632451263"/>
                    </a:ext>
                  </a:extLst>
                </a:gridCol>
                <a:gridCol w="1777447">
                  <a:extLst>
                    <a:ext uri="{9D8B030D-6E8A-4147-A177-3AD203B41FA5}">
                      <a16:colId xmlns:a16="http://schemas.microsoft.com/office/drawing/2014/main" val="3641289892"/>
                    </a:ext>
                  </a:extLst>
                </a:gridCol>
                <a:gridCol w="1844621">
                  <a:extLst>
                    <a:ext uri="{9D8B030D-6E8A-4147-A177-3AD203B41FA5}">
                      <a16:colId xmlns:a16="http://schemas.microsoft.com/office/drawing/2014/main" val="1082085678"/>
                    </a:ext>
                  </a:extLst>
                </a:gridCol>
              </a:tblGrid>
              <a:tr h="226825">
                <a:tc>
                  <a:txBody>
                    <a:bodyPr/>
                    <a:lstStyle/>
                    <a:p>
                      <a:pPr marL="0" indent="12700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altLang="zh-CN" sz="1100" b="1" kern="100" dirty="0">
                          <a:solidFill>
                            <a:schemeClr val="lt1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Item</a:t>
                      </a:r>
                      <a:endParaRPr lang="zh-CN" altLang="en-US" sz="1100" b="1" kern="100" dirty="0">
                        <a:solidFill>
                          <a:schemeClr val="lt1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6040" marR="66040" marT="9525" marB="0" anchor="ctr"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altLang="zh-CN" sz="1100" b="1" kern="100" dirty="0">
                          <a:solidFill>
                            <a:schemeClr val="lt1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Unit</a:t>
                      </a:r>
                      <a:endParaRPr lang="zh-CN" altLang="en-US" sz="1100" b="1" kern="100" dirty="0">
                        <a:solidFill>
                          <a:schemeClr val="lt1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6040" marR="66040" marT="9525" marB="0" anchor="ctr">
                    <a:solidFill>
                      <a:srgbClr val="00B0F0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indent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altLang="zh-CN" sz="1100" b="1" kern="100" dirty="0">
                          <a:solidFill>
                            <a:schemeClr val="lt1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Resonance kicker</a:t>
                      </a:r>
                      <a:endParaRPr lang="zh-CN" altLang="en-US" sz="1100" b="1" kern="100" dirty="0">
                        <a:solidFill>
                          <a:schemeClr val="lt1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rgbClr val="00B0F0"/>
                    </a:solidFill>
                  </a:tcPr>
                </a:tc>
                <a:tc hMerge="1">
                  <a:txBody>
                    <a:bodyPr/>
                    <a:lstStyle/>
                    <a:p>
                      <a:pPr indent="12700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zh-CN" sz="1100" kern="100" dirty="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indent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altLang="zh-CN" sz="1100" b="1" kern="100" dirty="0">
                          <a:solidFill>
                            <a:schemeClr val="lt1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CSW kicker</a:t>
                      </a:r>
                      <a:endParaRPr lang="zh-CN" altLang="en-US" sz="1100" b="1" kern="100" dirty="0">
                        <a:solidFill>
                          <a:schemeClr val="lt1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6040" marR="66040" marT="9525" marB="0" anchor="ctr">
                    <a:solidFill>
                      <a:srgbClr val="00B0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4208939"/>
                  </a:ext>
                </a:extLst>
              </a:tr>
              <a:tr h="226825"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altLang="zh-CN" sz="1100" b="1" kern="100" dirty="0"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Operation mode</a:t>
                      </a:r>
                      <a:endParaRPr lang="zh-CN" sz="1100" b="1" kern="100" dirty="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6040" marR="66040" marT="9525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100" kern="1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-</a:t>
                      </a:r>
                      <a:endParaRPr lang="zh-CN" altLang="zh-CN" sz="1100" kern="100" dirty="0">
                        <a:solidFill>
                          <a:schemeClr val="dk1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6040" marR="66040" marT="9525" marB="0" anchor="ctr"/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altLang="zh-CN" sz="1100" kern="100" dirty="0"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Single-shot</a:t>
                      </a:r>
                      <a:endParaRPr lang="zh-CN" sz="1100" kern="100" dirty="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indent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altLang="zh-CN" sz="1100" kern="1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Continuous</a:t>
                      </a:r>
                      <a:endParaRPr lang="zh-CN" altLang="en-US" sz="1100" kern="100" dirty="0">
                        <a:solidFill>
                          <a:schemeClr val="dk1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indent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altLang="zh-CN" sz="1100" kern="1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DC</a:t>
                      </a:r>
                      <a:r>
                        <a:rPr lang="zh-CN" altLang="en-US" sz="1100" kern="1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altLang="zh-CN" sz="1100" kern="1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source + Alternating Switch</a:t>
                      </a:r>
                      <a:endParaRPr lang="zh-CN" altLang="en-US" sz="1100" kern="100" dirty="0">
                        <a:solidFill>
                          <a:schemeClr val="dk1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6040" marR="66040" marT="9525" marB="0" anchor="ctr"/>
                </a:tc>
                <a:extLst>
                  <a:ext uri="{0D108BD9-81ED-4DB2-BD59-A6C34878D82A}">
                    <a16:rowId xmlns:a16="http://schemas.microsoft.com/office/drawing/2014/main" val="349954842"/>
                  </a:ext>
                </a:extLst>
              </a:tr>
              <a:tr h="226825">
                <a:tc>
                  <a:txBody>
                    <a:bodyPr/>
                    <a:lstStyle/>
                    <a:p>
                      <a:pPr marL="0" indent="0" algn="l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altLang="zh-CN" sz="1100" b="1" kern="1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Type of</a:t>
                      </a:r>
                      <a:r>
                        <a:rPr lang="zh-CN" altLang="en-US" sz="1100" b="1" kern="1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altLang="zh-CN" sz="1100" b="1" kern="1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kicker</a:t>
                      </a:r>
                      <a:endParaRPr lang="zh-CN" altLang="en-US" sz="1100" b="1" kern="100" dirty="0">
                        <a:solidFill>
                          <a:schemeClr val="dk1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6040" marR="66040" marT="9525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100" kern="1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-</a:t>
                      </a:r>
                      <a:endParaRPr lang="zh-CN" altLang="zh-CN" sz="1100" kern="100" dirty="0">
                        <a:solidFill>
                          <a:schemeClr val="dk1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6040" marR="66040" marT="9525" marB="0" anchor="ctr"/>
                </a:tc>
                <a:tc>
                  <a:txBody>
                    <a:bodyPr/>
                    <a:lstStyle/>
                    <a:p>
                      <a:pPr marL="0" indent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altLang="zh-CN" sz="1100" kern="1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Ferrite core</a:t>
                      </a:r>
                      <a:endParaRPr lang="zh-CN" altLang="en-US" sz="1100" kern="100" dirty="0">
                        <a:solidFill>
                          <a:schemeClr val="dk1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100" kern="100" noProof="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Ferrite core</a:t>
                      </a:r>
                      <a:endParaRPr lang="zh-CN" altLang="zh-CN" sz="1100" kern="100" noProof="0" dirty="0">
                        <a:solidFill>
                          <a:schemeClr val="dk1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100" kern="100" noProof="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Ferrite core</a:t>
                      </a:r>
                      <a:endParaRPr lang="zh-CN" altLang="zh-CN" sz="1100" kern="100" noProof="0" dirty="0">
                        <a:solidFill>
                          <a:schemeClr val="dk1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6040" marR="66040" marT="9525" marB="0" anchor="ctr"/>
                </a:tc>
                <a:extLst>
                  <a:ext uri="{0D108BD9-81ED-4DB2-BD59-A6C34878D82A}">
                    <a16:rowId xmlns:a16="http://schemas.microsoft.com/office/drawing/2014/main" val="1795622647"/>
                  </a:ext>
                </a:extLst>
              </a:tr>
              <a:tr h="226825">
                <a:tc>
                  <a:txBody>
                    <a:bodyPr/>
                    <a:lstStyle/>
                    <a:p>
                      <a:pPr marL="0" indent="0" algn="l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altLang="zh-CN" sz="1100" b="1" kern="1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Structure</a:t>
                      </a:r>
                      <a:r>
                        <a:rPr lang="zh-CN" altLang="en-US" sz="1100" b="1" kern="1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altLang="zh-CN" sz="1100" b="1" kern="1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of</a:t>
                      </a:r>
                      <a:r>
                        <a:rPr lang="zh-CN" altLang="en-US" sz="1100" b="1" kern="1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altLang="zh-CN" sz="1100" b="1" kern="1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kicker</a:t>
                      </a:r>
                      <a:endParaRPr lang="zh-CN" altLang="en-US" sz="1100" b="1" kern="100" dirty="0">
                        <a:solidFill>
                          <a:schemeClr val="dk1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6040" marR="66040" marT="9525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100" kern="1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-</a:t>
                      </a:r>
                      <a:endParaRPr lang="zh-CN" altLang="zh-CN" sz="1100" kern="100" dirty="0">
                        <a:solidFill>
                          <a:schemeClr val="dk1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6040" marR="66040" marT="9525" marB="0" anchor="ctr"/>
                </a:tc>
                <a:tc>
                  <a:txBody>
                    <a:bodyPr/>
                    <a:lstStyle/>
                    <a:p>
                      <a:pPr marL="0" indent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altLang="zh-CN" sz="1100" kern="1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In-vacuum</a:t>
                      </a:r>
                      <a:endParaRPr lang="zh-CN" altLang="en-US" sz="1100" kern="100" dirty="0">
                        <a:solidFill>
                          <a:schemeClr val="dk1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indent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altLang="zh-CN" sz="1100" kern="1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In-vacuum</a:t>
                      </a:r>
                      <a:endParaRPr lang="zh-CN" altLang="zh-CN" sz="1100" kern="100" dirty="0">
                        <a:solidFill>
                          <a:schemeClr val="dk1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100" kern="1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In-air</a:t>
                      </a:r>
                      <a:r>
                        <a:rPr lang="zh-CN" altLang="en-US" sz="1100" kern="1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altLang="zh-CN" sz="1100" kern="1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( </a:t>
                      </a:r>
                      <a:r>
                        <a:rPr lang="en-US" altLang="zh-CN" sz="1100" kern="100" dirty="0" err="1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TiN</a:t>
                      </a:r>
                      <a:r>
                        <a:rPr lang="en-US" altLang="zh-CN" sz="1100" kern="1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 coated ceramic chamber)</a:t>
                      </a:r>
                      <a:endParaRPr lang="zh-CN" altLang="zh-CN" sz="1100" kern="100" dirty="0">
                        <a:solidFill>
                          <a:schemeClr val="dk1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6040" marR="66040" marT="9525" marB="0" anchor="ctr"/>
                </a:tc>
                <a:extLst>
                  <a:ext uri="{0D108BD9-81ED-4DB2-BD59-A6C34878D82A}">
                    <a16:rowId xmlns:a16="http://schemas.microsoft.com/office/drawing/2014/main" val="803971834"/>
                  </a:ext>
                </a:extLst>
              </a:tr>
              <a:tr h="226825">
                <a:tc>
                  <a:txBody>
                    <a:bodyPr/>
                    <a:lstStyle/>
                    <a:p>
                      <a:pPr marL="0" indent="0" algn="l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altLang="zh-CN" sz="1100" b="1" kern="1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Turn of coil</a:t>
                      </a:r>
                      <a:endParaRPr lang="zh-CN" altLang="en-US" sz="1100" b="1" kern="100" dirty="0">
                        <a:solidFill>
                          <a:schemeClr val="dk1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6040" marR="66040" marT="9525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100" kern="1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-</a:t>
                      </a:r>
                      <a:endParaRPr lang="zh-CN" altLang="zh-CN" sz="1100" kern="100" dirty="0">
                        <a:solidFill>
                          <a:schemeClr val="dk1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6040" marR="66040" marT="9525" marB="0" anchor="ctr"/>
                </a:tc>
                <a:tc>
                  <a:txBody>
                    <a:bodyPr/>
                    <a:lstStyle/>
                    <a:p>
                      <a:pPr marL="0" indent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altLang="zh-CN" sz="1100" kern="1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Single </a:t>
                      </a:r>
                      <a:endParaRPr lang="zh-CN" altLang="en-US" sz="1100" kern="100" dirty="0">
                        <a:solidFill>
                          <a:schemeClr val="dk1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100" kern="1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Single</a:t>
                      </a:r>
                      <a:endParaRPr lang="zh-CN" altLang="zh-CN" sz="1100" kern="100" dirty="0">
                        <a:solidFill>
                          <a:schemeClr val="dk1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100" kern="1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Single</a:t>
                      </a:r>
                      <a:endParaRPr lang="zh-CN" altLang="zh-CN" sz="1100" kern="100" dirty="0">
                        <a:solidFill>
                          <a:schemeClr val="dk1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6040" marR="66040" marT="9525" marB="0" anchor="ctr"/>
                </a:tc>
                <a:extLst>
                  <a:ext uri="{0D108BD9-81ED-4DB2-BD59-A6C34878D82A}">
                    <a16:rowId xmlns:a16="http://schemas.microsoft.com/office/drawing/2014/main" val="3127427201"/>
                  </a:ext>
                </a:extLst>
              </a:tr>
              <a:tr h="226825">
                <a:tc>
                  <a:txBody>
                    <a:bodyPr/>
                    <a:lstStyle/>
                    <a:p>
                      <a:pPr marL="0" indent="0" algn="l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altLang="zh-CN" sz="1100" b="1" kern="1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Quantity</a:t>
                      </a:r>
                      <a:endParaRPr lang="zh-CN" altLang="en-US" sz="1100" b="1" kern="100" dirty="0">
                        <a:solidFill>
                          <a:schemeClr val="dk1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6040" marR="66040" marT="9525" marB="0" anchor="ctr"/>
                </a:tc>
                <a:tc>
                  <a:txBody>
                    <a:bodyPr/>
                    <a:lstStyle/>
                    <a:p>
                      <a:pPr marL="0" indent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altLang="zh-CN" sz="1100" kern="1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set</a:t>
                      </a:r>
                      <a:endParaRPr lang="zh-CN" altLang="en-US" sz="1100" kern="100" dirty="0">
                        <a:solidFill>
                          <a:schemeClr val="dk1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6040" marR="66040" marT="9525" marB="0" anchor="ctr"/>
                </a:tc>
                <a:tc>
                  <a:txBody>
                    <a:bodyPr/>
                    <a:lstStyle/>
                    <a:p>
                      <a:pPr marL="0" indent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altLang="zh-CN" sz="1100" kern="1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16</a:t>
                      </a:r>
                      <a:endParaRPr lang="zh-CN" altLang="en-US" sz="1100" kern="100" dirty="0">
                        <a:solidFill>
                          <a:schemeClr val="dk1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6040" marR="66040" marT="9525" marB="0" anchor="ctr"/>
                </a:tc>
                <a:tc>
                  <a:txBody>
                    <a:bodyPr/>
                    <a:lstStyle/>
                    <a:p>
                      <a:pPr marL="0" indent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altLang="zh-CN" sz="1100" kern="1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16</a:t>
                      </a:r>
                      <a:endParaRPr lang="zh-CN" altLang="en-US" sz="1100" kern="100" dirty="0">
                        <a:solidFill>
                          <a:schemeClr val="dk1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6040" marR="66040" marT="9525" marB="0" anchor="ctr"/>
                </a:tc>
                <a:tc>
                  <a:txBody>
                    <a:bodyPr/>
                    <a:lstStyle/>
                    <a:p>
                      <a:pPr marL="0" indent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altLang="zh-CN" sz="1100" kern="1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16</a:t>
                      </a:r>
                      <a:endParaRPr lang="zh-CN" altLang="en-US" sz="1100" kern="100" dirty="0">
                        <a:solidFill>
                          <a:schemeClr val="dk1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6040" marR="66040" marT="9525" marB="0" anchor="ctr"/>
                </a:tc>
                <a:extLst>
                  <a:ext uri="{0D108BD9-81ED-4DB2-BD59-A6C34878D82A}">
                    <a16:rowId xmlns:a16="http://schemas.microsoft.com/office/drawing/2014/main" val="4088045246"/>
                  </a:ext>
                </a:extLst>
              </a:tr>
              <a:tr h="226825">
                <a:tc>
                  <a:txBody>
                    <a:bodyPr/>
                    <a:lstStyle/>
                    <a:p>
                      <a:pPr marL="0" indent="0" algn="l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altLang="zh-CN" sz="1100" b="1" kern="1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Magnetic effective length</a:t>
                      </a:r>
                      <a:endParaRPr lang="zh-CN" altLang="en-US" sz="1100" b="1" kern="100" dirty="0">
                        <a:solidFill>
                          <a:schemeClr val="dk1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6040" marR="66040" marT="9525" marB="0" anchor="ctr"/>
                </a:tc>
                <a:tc>
                  <a:txBody>
                    <a:bodyPr/>
                    <a:lstStyle/>
                    <a:p>
                      <a:pPr marL="0" indent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100" kern="1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m</a:t>
                      </a:r>
                      <a:endParaRPr lang="zh-CN" altLang="en-US" sz="1100" kern="100" dirty="0">
                        <a:solidFill>
                          <a:schemeClr val="dk1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6040" marR="66040" marT="9525" marB="0" anchor="ctr"/>
                </a:tc>
                <a:tc>
                  <a:txBody>
                    <a:bodyPr/>
                    <a:lstStyle/>
                    <a:p>
                      <a:pPr marL="0" indent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altLang="zh-CN" sz="1100" kern="1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0.5</a:t>
                      </a:r>
                      <a:endParaRPr lang="zh-CN" altLang="en-US" sz="1100" kern="100" dirty="0">
                        <a:solidFill>
                          <a:schemeClr val="dk1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6040" marR="66040" marT="9525" marB="0" anchor="ctr"/>
                </a:tc>
                <a:tc>
                  <a:txBody>
                    <a:bodyPr/>
                    <a:lstStyle/>
                    <a:p>
                      <a:pPr marL="0" indent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altLang="zh-CN" sz="1100" kern="1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0.5</a:t>
                      </a:r>
                      <a:endParaRPr lang="zh-CN" altLang="en-US" sz="1100" kern="100" dirty="0">
                        <a:solidFill>
                          <a:schemeClr val="dk1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6040" marR="66040" marT="9525" marB="0" anchor="ctr"/>
                </a:tc>
                <a:tc>
                  <a:txBody>
                    <a:bodyPr/>
                    <a:lstStyle/>
                    <a:p>
                      <a:pPr marL="0" indent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altLang="zh-CN" sz="1100" kern="1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0.5</a:t>
                      </a:r>
                      <a:endParaRPr lang="zh-CN" altLang="en-US" sz="1100" kern="100" dirty="0">
                        <a:solidFill>
                          <a:schemeClr val="dk1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6040" marR="66040" marT="9525" marB="0" anchor="ctr"/>
                </a:tc>
                <a:extLst>
                  <a:ext uri="{0D108BD9-81ED-4DB2-BD59-A6C34878D82A}">
                    <a16:rowId xmlns:a16="http://schemas.microsoft.com/office/drawing/2014/main" val="2372752234"/>
                  </a:ext>
                </a:extLst>
              </a:tr>
              <a:tr h="226825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100" b="1" kern="1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Magnetic field strength</a:t>
                      </a:r>
                      <a:endParaRPr lang="zh-CN" altLang="en-US" sz="1100" b="1" kern="100" dirty="0">
                        <a:solidFill>
                          <a:schemeClr val="dk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6040" marR="66040" marT="9525" marB="0" anchor="ctr"/>
                </a:tc>
                <a:tc>
                  <a:txBody>
                    <a:bodyPr/>
                    <a:lstStyle/>
                    <a:p>
                      <a:pPr marL="0" indent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100" kern="1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T</a:t>
                      </a:r>
                      <a:endParaRPr lang="zh-CN" altLang="en-US" sz="1100" kern="100" dirty="0">
                        <a:solidFill>
                          <a:schemeClr val="dk1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6040" marR="66040" marT="9525" marB="0" anchor="ctr"/>
                </a:tc>
                <a:tc>
                  <a:txBody>
                    <a:bodyPr/>
                    <a:lstStyle/>
                    <a:p>
                      <a:pPr marL="0" indent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100" kern="1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0.0203</a:t>
                      </a:r>
                      <a:endParaRPr lang="zh-CN" altLang="en-US" sz="1100" kern="100" dirty="0">
                        <a:solidFill>
                          <a:schemeClr val="dk1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6040" marR="66040" marT="9525" marB="0" anchor="ctr"/>
                </a:tc>
                <a:tc>
                  <a:txBody>
                    <a:bodyPr/>
                    <a:lstStyle/>
                    <a:p>
                      <a:pPr marL="0" indent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100" kern="1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0.0203</a:t>
                      </a:r>
                      <a:endParaRPr lang="zh-CN" altLang="en-US" sz="1100" kern="100" dirty="0">
                        <a:solidFill>
                          <a:schemeClr val="dk1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6040" marR="66040" marT="9525" marB="0" anchor="ctr"/>
                </a:tc>
                <a:tc>
                  <a:txBody>
                    <a:bodyPr/>
                    <a:lstStyle/>
                    <a:p>
                      <a:pPr marL="0" indent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altLang="zh-CN" sz="1100" kern="1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0.0203</a:t>
                      </a:r>
                      <a:endParaRPr lang="zh-CN" altLang="en-US" sz="1100" kern="100" dirty="0">
                        <a:solidFill>
                          <a:schemeClr val="dk1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6040" marR="66040" marT="9525" marB="0" anchor="ctr"/>
                </a:tc>
                <a:extLst>
                  <a:ext uri="{0D108BD9-81ED-4DB2-BD59-A6C34878D82A}">
                    <a16:rowId xmlns:a16="http://schemas.microsoft.com/office/drawing/2014/main" val="1384608595"/>
                  </a:ext>
                </a:extLst>
              </a:tr>
              <a:tr h="226825">
                <a:tc>
                  <a:txBody>
                    <a:bodyPr/>
                    <a:lstStyle/>
                    <a:p>
                      <a:pPr marL="0" indent="0" algn="l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altLang="zh-CN" sz="1100" b="1" kern="1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Good</a:t>
                      </a:r>
                      <a:r>
                        <a:rPr lang="zh-CN" altLang="en-US" sz="1100" b="1" kern="1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altLang="zh-CN" sz="1100" b="1" kern="1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field region (H×V)</a:t>
                      </a:r>
                      <a:endParaRPr lang="zh-CN" altLang="zh-CN" sz="1100" b="1" kern="100" dirty="0">
                        <a:solidFill>
                          <a:schemeClr val="dk1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6040" marR="66040" marT="9525" marB="0" anchor="ctr"/>
                </a:tc>
                <a:tc>
                  <a:txBody>
                    <a:bodyPr/>
                    <a:lstStyle/>
                    <a:p>
                      <a:pPr marL="0" indent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100" kern="1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mm</a:t>
                      </a:r>
                      <a:endParaRPr lang="zh-CN" altLang="en-US" sz="1100" kern="100" dirty="0">
                        <a:solidFill>
                          <a:schemeClr val="dk1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6040" marR="66040" marT="9525" marB="0" anchor="ctr"/>
                </a:tc>
                <a:tc>
                  <a:txBody>
                    <a:bodyPr/>
                    <a:lstStyle/>
                    <a:p>
                      <a:pPr marL="0" indent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100" kern="1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[-10.1,10.1]×[-3.8,3.8]</a:t>
                      </a:r>
                      <a:endParaRPr lang="zh-CN" altLang="en-US" sz="1100" kern="100" dirty="0">
                        <a:solidFill>
                          <a:schemeClr val="dk1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6040" marR="66040" marT="9525" marB="0" anchor="ctr"/>
                </a:tc>
                <a:tc>
                  <a:txBody>
                    <a:bodyPr/>
                    <a:lstStyle/>
                    <a:p>
                      <a:pPr marL="0" indent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100" kern="1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[-10.1,10.1]×[-3.8,3.8]</a:t>
                      </a:r>
                      <a:endParaRPr lang="zh-CN" altLang="en-US" sz="1100" kern="100" dirty="0">
                        <a:solidFill>
                          <a:schemeClr val="dk1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6040" marR="66040" marT="9525" marB="0" anchor="ctr"/>
                </a:tc>
                <a:tc>
                  <a:txBody>
                    <a:bodyPr/>
                    <a:lstStyle/>
                    <a:p>
                      <a:pPr marL="0" indent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100" kern="1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[-10.1,10.1]×[-3.8,3.8]</a:t>
                      </a:r>
                      <a:endParaRPr lang="zh-CN" altLang="en-US" sz="1100" kern="100" dirty="0">
                        <a:solidFill>
                          <a:schemeClr val="dk1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6040" marR="66040" marT="9525" marB="0" anchor="ctr"/>
                </a:tc>
                <a:extLst>
                  <a:ext uri="{0D108BD9-81ED-4DB2-BD59-A6C34878D82A}">
                    <a16:rowId xmlns:a16="http://schemas.microsoft.com/office/drawing/2014/main" val="2787132015"/>
                  </a:ext>
                </a:extLst>
              </a:tr>
              <a:tr h="226825">
                <a:tc>
                  <a:txBody>
                    <a:bodyPr/>
                    <a:lstStyle/>
                    <a:p>
                      <a:pPr marL="0" indent="0" algn="l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altLang="zh-CN" sz="1100" b="1" kern="1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Field</a:t>
                      </a:r>
                      <a:r>
                        <a:rPr lang="zh-CN" altLang="en-US" sz="1100" b="1" kern="1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altLang="zh-CN" sz="1100" b="1" kern="1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uniformity</a:t>
                      </a:r>
                      <a:endParaRPr lang="zh-CN" altLang="en-US" sz="1100" b="1" kern="100" dirty="0">
                        <a:solidFill>
                          <a:schemeClr val="dk1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6040" marR="66040" marT="9525" marB="0" anchor="ctr"/>
                </a:tc>
                <a:tc>
                  <a:txBody>
                    <a:bodyPr/>
                    <a:lstStyle/>
                    <a:p>
                      <a:pPr marL="0" indent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100" kern="1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-</a:t>
                      </a:r>
                      <a:endParaRPr lang="zh-CN" altLang="en-US" sz="1100" kern="100" dirty="0">
                        <a:solidFill>
                          <a:schemeClr val="dk1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6040" marR="66040" marT="9525" marB="0" anchor="ctr"/>
                </a:tc>
                <a:tc>
                  <a:txBody>
                    <a:bodyPr/>
                    <a:lstStyle/>
                    <a:p>
                      <a:pPr marL="0" indent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altLang="zh-CN" sz="1100" kern="1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Better</a:t>
                      </a:r>
                      <a:r>
                        <a:rPr lang="zh-CN" altLang="en-US" sz="1100" kern="1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altLang="zh-CN" sz="1100" kern="1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than±1‰</a:t>
                      </a:r>
                      <a:endParaRPr lang="zh-CN" altLang="zh-CN" sz="1100" kern="100" dirty="0">
                        <a:solidFill>
                          <a:schemeClr val="dk1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6040" marR="66040" marT="9525" marB="0" anchor="ctr"/>
                </a:tc>
                <a:tc>
                  <a:txBody>
                    <a:bodyPr/>
                    <a:lstStyle/>
                    <a:p>
                      <a:pPr marL="0" indent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altLang="zh-CN" sz="1100" kern="1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Better</a:t>
                      </a:r>
                      <a:r>
                        <a:rPr lang="zh-CN" altLang="en-US" sz="1100" kern="1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altLang="zh-CN" sz="1100" kern="1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than±1‰</a:t>
                      </a:r>
                      <a:endParaRPr lang="zh-CN" altLang="zh-CN" sz="1100" kern="100" dirty="0">
                        <a:solidFill>
                          <a:schemeClr val="dk1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6040" marR="66040" marT="9525" marB="0" anchor="ctr"/>
                </a:tc>
                <a:tc>
                  <a:txBody>
                    <a:bodyPr/>
                    <a:lstStyle/>
                    <a:p>
                      <a:pPr marL="0" indent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altLang="zh-CN" sz="1100" kern="1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Better</a:t>
                      </a:r>
                      <a:r>
                        <a:rPr lang="zh-CN" altLang="en-US" sz="1100" kern="1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altLang="zh-CN" sz="1100" kern="1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than±5‱</a:t>
                      </a:r>
                      <a:endParaRPr lang="zh-CN" altLang="en-US" sz="1100" kern="100" dirty="0">
                        <a:solidFill>
                          <a:schemeClr val="dk1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6040" marR="66040" marT="9525" marB="0" anchor="ctr"/>
                </a:tc>
                <a:extLst>
                  <a:ext uri="{0D108BD9-81ED-4DB2-BD59-A6C34878D82A}">
                    <a16:rowId xmlns:a16="http://schemas.microsoft.com/office/drawing/2014/main" val="268669691"/>
                  </a:ext>
                </a:extLst>
              </a:tr>
              <a:tr h="226825">
                <a:tc>
                  <a:txBody>
                    <a:bodyPr/>
                    <a:lstStyle/>
                    <a:p>
                      <a:pPr marL="0" indent="0" algn="l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altLang="zh-CN" sz="1100" b="1" kern="1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Inductance of magnet</a:t>
                      </a:r>
                      <a:endParaRPr lang="zh-CN" altLang="en-US" sz="1100" b="1" kern="100" dirty="0">
                        <a:solidFill>
                          <a:schemeClr val="dk1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6040" marR="66040" marT="9525" marB="0" anchor="ctr"/>
                </a:tc>
                <a:tc>
                  <a:txBody>
                    <a:bodyPr/>
                    <a:lstStyle/>
                    <a:p>
                      <a:pPr marL="0" indent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100" kern="100" dirty="0" err="1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nH</a:t>
                      </a:r>
                      <a:endParaRPr lang="zh-CN" altLang="en-US" sz="1100" kern="100" dirty="0">
                        <a:solidFill>
                          <a:schemeClr val="dk1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6040" marR="66040" marT="9525" marB="0" anchor="ctr"/>
                </a:tc>
                <a:tc>
                  <a:txBody>
                    <a:bodyPr/>
                    <a:lstStyle/>
                    <a:p>
                      <a:pPr marL="0" indent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100" kern="1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600</a:t>
                      </a:r>
                      <a:endParaRPr lang="zh-CN" altLang="en-US" sz="1100" kern="100" dirty="0">
                        <a:solidFill>
                          <a:schemeClr val="dk1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6040" marR="66040" marT="9525" marB="0" anchor="ctr"/>
                </a:tc>
                <a:tc>
                  <a:txBody>
                    <a:bodyPr/>
                    <a:lstStyle/>
                    <a:p>
                      <a:pPr marL="0" indent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100" kern="1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600</a:t>
                      </a:r>
                      <a:endParaRPr lang="zh-CN" altLang="en-US" sz="1100" kern="100" dirty="0">
                        <a:solidFill>
                          <a:schemeClr val="dk1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6040" marR="66040" marT="9525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100" kern="1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600</a:t>
                      </a:r>
                      <a:endParaRPr lang="zh-CN" altLang="zh-CN" sz="1100" kern="100" dirty="0">
                        <a:solidFill>
                          <a:schemeClr val="dk1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6040" marR="66040" marT="9525" marB="0" anchor="ctr"/>
                </a:tc>
                <a:extLst>
                  <a:ext uri="{0D108BD9-81ED-4DB2-BD59-A6C34878D82A}">
                    <a16:rowId xmlns:a16="http://schemas.microsoft.com/office/drawing/2014/main" val="2193945845"/>
                  </a:ext>
                </a:extLst>
              </a:tr>
              <a:tr h="226825">
                <a:tc>
                  <a:txBody>
                    <a:bodyPr/>
                    <a:lstStyle/>
                    <a:p>
                      <a:pPr marL="0" indent="0" algn="l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altLang="zh-CN" sz="1100" b="1" kern="1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Resonance capacitance</a:t>
                      </a:r>
                      <a:endParaRPr lang="zh-CN" altLang="en-US" sz="1100" b="1" kern="100" dirty="0">
                        <a:solidFill>
                          <a:schemeClr val="dk1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6040" marR="66040" marT="9525" marB="0" anchor="ctr"/>
                </a:tc>
                <a:tc>
                  <a:txBody>
                    <a:bodyPr/>
                    <a:lstStyle/>
                    <a:p>
                      <a:pPr marL="0" indent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100" kern="100" dirty="0" err="1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nF</a:t>
                      </a:r>
                      <a:endParaRPr lang="zh-CN" altLang="en-US" sz="1100" kern="100" dirty="0">
                        <a:solidFill>
                          <a:schemeClr val="dk1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6040" marR="66040" marT="9525" marB="0" anchor="ctr"/>
                </a:tc>
                <a:tc>
                  <a:txBody>
                    <a:bodyPr/>
                    <a:lstStyle/>
                    <a:p>
                      <a:pPr marL="0" indent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100" kern="1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4.88</a:t>
                      </a:r>
                      <a:endParaRPr lang="zh-CN" altLang="en-US" sz="1100" kern="100" dirty="0">
                        <a:solidFill>
                          <a:schemeClr val="dk1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6040" marR="66040" marT="9525" marB="0" anchor="ctr"/>
                </a:tc>
                <a:tc>
                  <a:txBody>
                    <a:bodyPr/>
                    <a:lstStyle/>
                    <a:p>
                      <a:pPr marL="0" indent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100" kern="1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19.52</a:t>
                      </a:r>
                      <a:endParaRPr lang="zh-CN" altLang="en-US" sz="1100" kern="100" dirty="0">
                        <a:solidFill>
                          <a:schemeClr val="dk1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6040" marR="66040" marT="9525" marB="0" anchor="ctr"/>
                </a:tc>
                <a:tc>
                  <a:txBody>
                    <a:bodyPr/>
                    <a:lstStyle/>
                    <a:p>
                      <a:pPr marL="0" indent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altLang="zh-CN" sz="1100" kern="1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-</a:t>
                      </a:r>
                      <a:endParaRPr lang="zh-CN" altLang="en-US" sz="1100" kern="100" dirty="0">
                        <a:solidFill>
                          <a:schemeClr val="dk1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6040" marR="66040" marT="9525" marB="0" anchor="ctr"/>
                </a:tc>
                <a:extLst>
                  <a:ext uri="{0D108BD9-81ED-4DB2-BD59-A6C34878D82A}">
                    <a16:rowId xmlns:a16="http://schemas.microsoft.com/office/drawing/2014/main" val="685020457"/>
                  </a:ext>
                </a:extLst>
              </a:tr>
              <a:tr h="226825">
                <a:tc>
                  <a:txBody>
                    <a:bodyPr/>
                    <a:lstStyle/>
                    <a:p>
                      <a:pPr marL="0" indent="0" algn="l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altLang="zh-CN" sz="1100" b="1" kern="1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Resonance impedance</a:t>
                      </a:r>
                      <a:endParaRPr lang="zh-CN" altLang="en-US" sz="1100" b="1" kern="100" dirty="0">
                        <a:solidFill>
                          <a:schemeClr val="dk1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6040" marR="66040" marT="9525" marB="0" anchor="ctr"/>
                </a:tc>
                <a:tc>
                  <a:txBody>
                    <a:bodyPr/>
                    <a:lstStyle/>
                    <a:p>
                      <a:pPr marL="0" indent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100" kern="1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Ω</a:t>
                      </a:r>
                      <a:endParaRPr lang="zh-CN" altLang="en-US" sz="1100" kern="100" dirty="0">
                        <a:solidFill>
                          <a:schemeClr val="dk1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6040" marR="66040" marT="9525" marB="0" anchor="ctr"/>
                </a:tc>
                <a:tc>
                  <a:txBody>
                    <a:bodyPr/>
                    <a:lstStyle/>
                    <a:p>
                      <a:pPr marL="0" indent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100" kern="1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11.1</a:t>
                      </a:r>
                      <a:endParaRPr lang="zh-CN" altLang="en-US" sz="1100" kern="100" dirty="0">
                        <a:solidFill>
                          <a:schemeClr val="dk1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6040" marR="66040" marT="9525" marB="0" anchor="ctr"/>
                </a:tc>
                <a:tc>
                  <a:txBody>
                    <a:bodyPr/>
                    <a:lstStyle/>
                    <a:p>
                      <a:pPr marL="0" indent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100" kern="1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5.5</a:t>
                      </a:r>
                      <a:endParaRPr lang="zh-CN" altLang="en-US" sz="1100" kern="100" dirty="0">
                        <a:solidFill>
                          <a:schemeClr val="dk1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6040" marR="66040" marT="9525" marB="0" anchor="ctr"/>
                </a:tc>
                <a:tc>
                  <a:txBody>
                    <a:bodyPr/>
                    <a:lstStyle/>
                    <a:p>
                      <a:pPr marL="0" indent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altLang="zh-CN" sz="1100" kern="1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-</a:t>
                      </a:r>
                      <a:endParaRPr lang="zh-CN" altLang="en-US" sz="1100" kern="100" dirty="0">
                        <a:solidFill>
                          <a:schemeClr val="dk1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6040" marR="66040" marT="9525" marB="0" anchor="ctr"/>
                </a:tc>
                <a:extLst>
                  <a:ext uri="{0D108BD9-81ED-4DB2-BD59-A6C34878D82A}">
                    <a16:rowId xmlns:a16="http://schemas.microsoft.com/office/drawing/2014/main" val="1870123197"/>
                  </a:ext>
                </a:extLst>
              </a:tr>
              <a:tr h="226825">
                <a:tc>
                  <a:txBody>
                    <a:bodyPr/>
                    <a:lstStyle/>
                    <a:p>
                      <a:pPr marL="0" indent="0" algn="l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altLang="zh-CN" sz="1100" b="1" kern="1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Peak current</a:t>
                      </a:r>
                      <a:endParaRPr lang="zh-CN" altLang="en-US" sz="1100" b="1" kern="100" dirty="0">
                        <a:solidFill>
                          <a:schemeClr val="dk1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6040" marR="66040" marT="9525" marB="0" anchor="ctr"/>
                </a:tc>
                <a:tc>
                  <a:txBody>
                    <a:bodyPr/>
                    <a:lstStyle/>
                    <a:p>
                      <a:pPr marL="0" indent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100" kern="1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A</a:t>
                      </a:r>
                      <a:endParaRPr lang="zh-CN" altLang="en-US" sz="1100" kern="100" dirty="0">
                        <a:solidFill>
                          <a:schemeClr val="dk1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6040" marR="66040" marT="9525" marB="0" anchor="ctr"/>
                </a:tc>
                <a:tc>
                  <a:txBody>
                    <a:bodyPr/>
                    <a:lstStyle/>
                    <a:p>
                      <a:pPr marL="0" indent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100" kern="1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905</a:t>
                      </a:r>
                      <a:endParaRPr lang="zh-CN" altLang="en-US" sz="1100" kern="100" dirty="0">
                        <a:solidFill>
                          <a:schemeClr val="dk1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6040" marR="66040" marT="9525" marB="0" anchor="ctr"/>
                </a:tc>
                <a:tc>
                  <a:txBody>
                    <a:bodyPr/>
                    <a:lstStyle/>
                    <a:p>
                      <a:pPr marL="0" indent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100" kern="1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905</a:t>
                      </a:r>
                      <a:endParaRPr lang="zh-CN" altLang="en-US" sz="1100" kern="100" dirty="0">
                        <a:solidFill>
                          <a:schemeClr val="dk1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6040" marR="66040" marT="9525" marB="0" anchor="ctr"/>
                </a:tc>
                <a:tc>
                  <a:txBody>
                    <a:bodyPr/>
                    <a:lstStyle/>
                    <a:p>
                      <a:pPr marL="0" indent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altLang="zh-CN" sz="1100" kern="1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1292</a:t>
                      </a:r>
                      <a:endParaRPr lang="zh-CN" altLang="en-US" sz="1100" kern="100" dirty="0">
                        <a:solidFill>
                          <a:schemeClr val="dk1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6040" marR="66040" marT="9525" marB="0" anchor="ctr"/>
                </a:tc>
                <a:extLst>
                  <a:ext uri="{0D108BD9-81ED-4DB2-BD59-A6C34878D82A}">
                    <a16:rowId xmlns:a16="http://schemas.microsoft.com/office/drawing/2014/main" val="4134862948"/>
                  </a:ext>
                </a:extLst>
              </a:tr>
              <a:tr h="226825">
                <a:tc>
                  <a:txBody>
                    <a:bodyPr/>
                    <a:lstStyle/>
                    <a:p>
                      <a:pPr marL="0" indent="0" algn="l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altLang="zh-CN" sz="1100" b="1" kern="1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Charging</a:t>
                      </a:r>
                      <a:r>
                        <a:rPr lang="zh-CN" altLang="en-US" sz="1100" b="1" kern="1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altLang="zh-CN" sz="1100" b="1" kern="1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voltage</a:t>
                      </a:r>
                      <a:endParaRPr lang="zh-CN" altLang="en-US" sz="1100" b="1" kern="100" dirty="0">
                        <a:solidFill>
                          <a:schemeClr val="dk1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6040" marR="66040" marT="9525" marB="0" anchor="ctr"/>
                </a:tc>
                <a:tc>
                  <a:txBody>
                    <a:bodyPr/>
                    <a:lstStyle/>
                    <a:p>
                      <a:pPr marL="0" indent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100" kern="1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V</a:t>
                      </a:r>
                      <a:endParaRPr lang="zh-CN" altLang="en-US" sz="1100" kern="100" dirty="0">
                        <a:solidFill>
                          <a:schemeClr val="dk1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6040" marR="66040" marT="9525" marB="0" anchor="ctr"/>
                </a:tc>
                <a:tc>
                  <a:txBody>
                    <a:bodyPr/>
                    <a:lstStyle/>
                    <a:p>
                      <a:pPr marL="0" indent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100" kern="1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10100</a:t>
                      </a:r>
                      <a:endParaRPr lang="zh-CN" altLang="en-US" sz="1100" kern="100" dirty="0">
                        <a:solidFill>
                          <a:schemeClr val="dk1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6040" marR="66040" marT="9525" marB="0" anchor="ctr"/>
                </a:tc>
                <a:tc>
                  <a:txBody>
                    <a:bodyPr/>
                    <a:lstStyle/>
                    <a:p>
                      <a:pPr marL="0" indent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100" kern="1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223/14.2</a:t>
                      </a:r>
                      <a:endParaRPr lang="zh-CN" altLang="en-US" sz="1100" kern="100" dirty="0">
                        <a:solidFill>
                          <a:schemeClr val="dk1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6040" marR="66040" marT="9525" marB="0" anchor="ctr"/>
                </a:tc>
                <a:tc>
                  <a:txBody>
                    <a:bodyPr/>
                    <a:lstStyle/>
                    <a:p>
                      <a:pPr marL="0" indent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altLang="zh-CN" sz="1100" kern="1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700 (inductive) @ edge=10us </a:t>
                      </a:r>
                      <a:endParaRPr lang="zh-CN" altLang="en-US" sz="1100" kern="100" dirty="0">
                        <a:solidFill>
                          <a:schemeClr val="dk1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6040" marR="66040" marT="9525" marB="0" anchor="ctr"/>
                </a:tc>
                <a:extLst>
                  <a:ext uri="{0D108BD9-81ED-4DB2-BD59-A6C34878D82A}">
                    <a16:rowId xmlns:a16="http://schemas.microsoft.com/office/drawing/2014/main" val="1089924716"/>
                  </a:ext>
                </a:extLst>
              </a:tr>
              <a:tr h="226825">
                <a:tc>
                  <a:txBody>
                    <a:bodyPr/>
                    <a:lstStyle/>
                    <a:p>
                      <a:pPr marL="0" indent="0" algn="l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altLang="zh-CN" sz="1100" b="1" kern="1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Frequency</a:t>
                      </a:r>
                    </a:p>
                  </a:txBody>
                  <a:tcPr marL="66040" marR="66040" marT="9525" marB="0" anchor="ctr"/>
                </a:tc>
                <a:tc>
                  <a:txBody>
                    <a:bodyPr/>
                    <a:lstStyle/>
                    <a:p>
                      <a:pPr marL="0" indent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100" kern="1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Hz</a:t>
                      </a:r>
                      <a:endParaRPr lang="zh-CN" altLang="en-US" sz="1100" kern="100" dirty="0">
                        <a:solidFill>
                          <a:schemeClr val="dk1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6040" marR="66040" marT="9525" marB="0" anchor="ctr"/>
                </a:tc>
                <a:tc>
                  <a:txBody>
                    <a:bodyPr/>
                    <a:lstStyle/>
                    <a:p>
                      <a:pPr marL="0" indent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100" kern="1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3M/3.03K</a:t>
                      </a:r>
                      <a:endParaRPr lang="zh-CN" altLang="en-US" sz="1100" kern="100" dirty="0">
                        <a:solidFill>
                          <a:schemeClr val="dk1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6040" marR="66040" marT="9525" marB="0" anchor="ctr"/>
                </a:tc>
                <a:tc>
                  <a:txBody>
                    <a:bodyPr/>
                    <a:lstStyle/>
                    <a:p>
                      <a:pPr marL="0" indent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100" kern="1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1.5M/3.03K</a:t>
                      </a:r>
                      <a:endParaRPr lang="zh-CN" altLang="en-US" sz="1100" kern="100" dirty="0">
                        <a:solidFill>
                          <a:schemeClr val="dk1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6040" marR="66040" marT="9525" marB="0" anchor="ctr"/>
                </a:tc>
                <a:tc>
                  <a:txBody>
                    <a:bodyPr/>
                    <a:lstStyle/>
                    <a:p>
                      <a:pPr marL="0" indent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altLang="zh-CN" sz="1100" kern="1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3.03K</a:t>
                      </a:r>
                      <a:endParaRPr lang="zh-CN" altLang="en-US" sz="1100" kern="100" dirty="0">
                        <a:solidFill>
                          <a:schemeClr val="dk1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6040" marR="66040" marT="9525" marB="0" anchor="ctr"/>
                </a:tc>
                <a:extLst>
                  <a:ext uri="{0D108BD9-81ED-4DB2-BD59-A6C34878D82A}">
                    <a16:rowId xmlns:a16="http://schemas.microsoft.com/office/drawing/2014/main" val="734569494"/>
                  </a:ext>
                </a:extLst>
              </a:tr>
              <a:tr h="226825">
                <a:tc>
                  <a:txBody>
                    <a:bodyPr/>
                    <a:lstStyle/>
                    <a:p>
                      <a:pPr marL="0" indent="0" algn="l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altLang="zh-CN" sz="1100" b="1" kern="1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Pulse</a:t>
                      </a:r>
                      <a:r>
                        <a:rPr lang="zh-CN" altLang="en-US" sz="1100" b="1" kern="1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altLang="zh-CN" sz="1100" b="1" kern="1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bottom width</a:t>
                      </a:r>
                      <a:endParaRPr lang="zh-CN" altLang="en-US" sz="1100" b="1" kern="100" dirty="0">
                        <a:solidFill>
                          <a:schemeClr val="dk1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6040" marR="66040" marT="9525" marB="0" anchor="ctr"/>
                </a:tc>
                <a:tc>
                  <a:txBody>
                    <a:bodyPr/>
                    <a:lstStyle/>
                    <a:p>
                      <a:pPr marL="0" indent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100" kern="1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ns</a:t>
                      </a:r>
                      <a:endParaRPr lang="zh-CN" altLang="en-US" sz="1100" kern="100" dirty="0">
                        <a:solidFill>
                          <a:schemeClr val="dk1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6040" marR="66040" marT="9525" marB="0" anchor="ctr"/>
                </a:tc>
                <a:tc>
                  <a:txBody>
                    <a:bodyPr/>
                    <a:lstStyle/>
                    <a:p>
                      <a:pPr marL="0" indent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100" kern="1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340</a:t>
                      </a:r>
                      <a:endParaRPr lang="zh-CN" altLang="en-US" sz="1100" kern="100" dirty="0">
                        <a:solidFill>
                          <a:schemeClr val="dk1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6040" marR="66040" marT="9525" marB="0" anchor="ctr"/>
                </a:tc>
                <a:tc>
                  <a:txBody>
                    <a:bodyPr/>
                    <a:lstStyle/>
                    <a:p>
                      <a:pPr marL="0" indent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100" kern="1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680</a:t>
                      </a:r>
                      <a:endParaRPr lang="zh-CN" altLang="en-US" sz="1100" kern="100" dirty="0">
                        <a:solidFill>
                          <a:schemeClr val="dk1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6040" marR="66040" marT="9525" marB="0" anchor="ctr"/>
                </a:tc>
                <a:tc>
                  <a:txBody>
                    <a:bodyPr/>
                    <a:lstStyle/>
                    <a:p>
                      <a:pPr marL="0" indent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altLang="zh-CN" sz="1100" kern="1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165000</a:t>
                      </a:r>
                      <a:endParaRPr lang="zh-CN" altLang="en-US" sz="1100" kern="100" dirty="0">
                        <a:solidFill>
                          <a:schemeClr val="dk1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6040" marR="66040" marT="9525" marB="0" anchor="ctr"/>
                </a:tc>
                <a:extLst>
                  <a:ext uri="{0D108BD9-81ED-4DB2-BD59-A6C34878D82A}">
                    <a16:rowId xmlns:a16="http://schemas.microsoft.com/office/drawing/2014/main" val="1041041640"/>
                  </a:ext>
                </a:extLst>
              </a:tr>
            </a:tbl>
          </a:graphicData>
        </a:graphic>
      </p:graphicFrame>
      <p:sp>
        <p:nvSpPr>
          <p:cNvPr id="34" name="文本框 33">
            <a:extLst>
              <a:ext uri="{FF2B5EF4-FFF2-40B4-BE49-F238E27FC236}">
                <a16:creationId xmlns:a16="http://schemas.microsoft.com/office/drawing/2014/main" id="{5F19D150-8A79-492D-BA3A-CA9355151047}"/>
              </a:ext>
            </a:extLst>
          </p:cNvPr>
          <p:cNvSpPr txBox="1"/>
          <p:nvPr/>
        </p:nvSpPr>
        <p:spPr>
          <a:xfrm>
            <a:off x="191345" y="1052736"/>
            <a:ext cx="1163714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just">
              <a:lnSpc>
                <a:spcPts val="2400"/>
              </a:lnSpc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en-US" altLang="zh-CN" sz="2000" dirty="0">
                <a:solidFill>
                  <a:srgbClr val="0F1115"/>
                </a:solidFill>
                <a:latin typeface="quote-cjk-patch"/>
              </a:rPr>
              <a:t>We prefer the in‑air CSW kicker with a DC source and alternating switches, based on technical maturity, complexity, cost, and beam impedance.</a:t>
            </a:r>
          </a:p>
          <a:p>
            <a:pPr marL="342900" indent="-342900" algn="just">
              <a:lnSpc>
                <a:spcPts val="2400"/>
              </a:lnSpc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en-US" altLang="zh-CN" sz="2000" dirty="0">
                <a:solidFill>
                  <a:srgbClr val="0F1115"/>
                </a:solidFill>
                <a:latin typeface="quote-cjk-patch"/>
              </a:rPr>
              <a:t>Ceramic vacuum chambers with </a:t>
            </a:r>
            <a:r>
              <a:rPr lang="en-US" altLang="zh-CN" sz="2000" dirty="0" err="1">
                <a:solidFill>
                  <a:srgbClr val="0F1115"/>
                </a:solidFill>
                <a:latin typeface="quote-cjk-patch"/>
              </a:rPr>
              <a:t>TiN</a:t>
            </a:r>
            <a:r>
              <a:rPr lang="en-US" altLang="zh-CN" sz="2000" dirty="0">
                <a:solidFill>
                  <a:srgbClr val="0F1115"/>
                </a:solidFill>
                <a:latin typeface="quote-cjk-patch"/>
              </a:rPr>
              <a:t> coating  are impedance components that contribute to electron and positron beams.   </a:t>
            </a:r>
            <a:endParaRPr lang="zh-CN" altLang="en-US" sz="2000" dirty="0">
              <a:solidFill>
                <a:srgbClr val="0F1115"/>
              </a:solidFill>
              <a:latin typeface="quote-cjk-patch"/>
            </a:endParaRPr>
          </a:p>
        </p:txBody>
      </p:sp>
      <p:sp>
        <p:nvSpPr>
          <p:cNvPr id="35" name="矩形 34">
            <a:extLst>
              <a:ext uri="{FF2B5EF4-FFF2-40B4-BE49-F238E27FC236}">
                <a16:creationId xmlns:a16="http://schemas.microsoft.com/office/drawing/2014/main" id="{FA91AEA6-1453-456A-B5FA-C38491846750}"/>
              </a:ext>
            </a:extLst>
          </p:cNvPr>
          <p:cNvSpPr/>
          <p:nvPr/>
        </p:nvSpPr>
        <p:spPr>
          <a:xfrm>
            <a:off x="7896200" y="2276872"/>
            <a:ext cx="1728192" cy="432048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noFill/>
            </a:endParaRPr>
          </a:p>
        </p:txBody>
      </p:sp>
    </p:spTree>
    <p:extLst>
      <p:ext uri="{BB962C8B-B14F-4D97-AF65-F5344CB8AC3E}">
        <p14:creationId xmlns:p14="http://schemas.microsoft.com/office/powerpoint/2010/main" val="46177891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标题 2">
            <a:extLst>
              <a:ext uri="{FF2B5EF4-FFF2-40B4-BE49-F238E27FC236}">
                <a16:creationId xmlns:a16="http://schemas.microsoft.com/office/drawing/2014/main" id="{FA49BC91-BEB6-41C5-92E6-77F3BB15EF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CN" sz="3200" dirty="0">
                <a:solidFill>
                  <a:srgbClr val="C00000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Beam power deposition comparison: EMS vs Kicker</a:t>
            </a:r>
            <a:endParaRPr lang="zh-CN" altLang="en-US" sz="3200" dirty="0">
              <a:solidFill>
                <a:srgbClr val="C00000"/>
              </a:solidFill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id="{257C1E44-BC9E-457C-9CD8-CC9366EF48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737600" y="6419614"/>
            <a:ext cx="2844800" cy="365125"/>
          </a:xfrm>
        </p:spPr>
        <p:txBody>
          <a:bodyPr/>
          <a:lstStyle/>
          <a:p>
            <a:fld id="{F15E9139-A00B-4B2A-98A6-095DC08F1345}" type="slidenum">
              <a:rPr lang="zh-CN" altLang="en-US" smtClean="0"/>
              <a:pPr/>
              <a:t>16</a:t>
            </a:fld>
            <a:endParaRPr lang="zh-CN" altLang="en-US" dirty="0"/>
          </a:p>
        </p:txBody>
      </p:sp>
      <p:graphicFrame>
        <p:nvGraphicFramePr>
          <p:cNvPr id="36" name="表格 35">
            <a:extLst>
              <a:ext uri="{FF2B5EF4-FFF2-40B4-BE49-F238E27FC236}">
                <a16:creationId xmlns:a16="http://schemas.microsoft.com/office/drawing/2014/main" id="{5707F270-5E65-4E16-9F56-7E65F309591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83288816"/>
              </p:ext>
            </p:extLst>
          </p:nvPr>
        </p:nvGraphicFramePr>
        <p:xfrm>
          <a:off x="101881" y="3860060"/>
          <a:ext cx="8136905" cy="280054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464496">
                  <a:extLst>
                    <a:ext uri="{9D8B030D-6E8A-4147-A177-3AD203B41FA5}">
                      <a16:colId xmlns:a16="http://schemas.microsoft.com/office/drawing/2014/main" val="4211143076"/>
                    </a:ext>
                  </a:extLst>
                </a:gridCol>
                <a:gridCol w="1656184">
                  <a:extLst>
                    <a:ext uri="{9D8B030D-6E8A-4147-A177-3AD203B41FA5}">
                      <a16:colId xmlns:a16="http://schemas.microsoft.com/office/drawing/2014/main" val="718778445"/>
                    </a:ext>
                  </a:extLst>
                </a:gridCol>
                <a:gridCol w="2016225">
                  <a:extLst>
                    <a:ext uri="{9D8B030D-6E8A-4147-A177-3AD203B41FA5}">
                      <a16:colId xmlns:a16="http://schemas.microsoft.com/office/drawing/2014/main" val="126198412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>
                        <a:lnSpc>
                          <a:spcPts val="2000"/>
                        </a:lnSpc>
                      </a:pPr>
                      <a:endParaRPr lang="zh-CN" altLang="en-US" sz="1400" dirty="0"/>
                    </a:p>
                  </a:txBody>
                  <a:tcPr anchor="ctr"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000"/>
                        </a:lnSpc>
                      </a:pPr>
                      <a:r>
                        <a:rPr lang="en-US" altLang="zh-CN" sz="1400" dirty="0"/>
                        <a:t>EMS</a:t>
                      </a:r>
                      <a:endParaRPr lang="zh-CN" altLang="en-US" sz="1400" dirty="0"/>
                    </a:p>
                  </a:txBody>
                  <a:tcPr anchor="ctr"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000"/>
                        </a:lnSpc>
                      </a:pPr>
                      <a:r>
                        <a:rPr lang="en-US" altLang="zh-CN" sz="1400" dirty="0"/>
                        <a:t>CSW kicker</a:t>
                      </a:r>
                      <a:endParaRPr lang="zh-CN" altLang="en-US" sz="1400" dirty="0"/>
                    </a:p>
                  </a:txBody>
                  <a:tcPr anchor="ctr">
                    <a:solidFill>
                      <a:srgbClr val="00B0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152917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>
                        <a:lnSpc>
                          <a:spcPts val="2000"/>
                        </a:lnSpc>
                      </a:pPr>
                      <a:r>
                        <a:rPr lang="en-US" altLang="zh-CN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Total deflection </a:t>
                      </a:r>
                      <a:r>
                        <a:rPr lang="en-US" altLang="zh-CN" sz="1400" dirty="0"/>
                        <a:t>@Higgs mode </a:t>
                      </a:r>
                      <a:r>
                        <a:rPr lang="en-US" altLang="zh-CN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</a:t>
                      </a:r>
                      <a:r>
                        <a:rPr lang="en-US" altLang="zh-CN" sz="14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mrad</a:t>
                      </a:r>
                      <a:r>
                        <a:rPr lang="en-US" altLang="zh-CN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)</a:t>
                      </a:r>
                      <a:endParaRPr lang="zh-CN" altLang="en-US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000"/>
                        </a:lnSpc>
                      </a:pPr>
                      <a:r>
                        <a:rPr lang="en-US" altLang="zh-CN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zh-CN" altLang="en-US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000"/>
                        </a:lnSpc>
                      </a:pPr>
                      <a:r>
                        <a:rPr lang="en-US" altLang="zh-CN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0.406</a:t>
                      </a:r>
                      <a:endParaRPr lang="zh-CN" altLang="en-US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0267680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>
                        <a:lnSpc>
                          <a:spcPts val="2000"/>
                        </a:lnSpc>
                      </a:pPr>
                      <a:r>
                        <a:rPr lang="en-US" altLang="zh-CN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Maximum operation voltage (V)</a:t>
                      </a:r>
                      <a:endParaRPr lang="zh-CN" altLang="en-US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000"/>
                        </a:lnSpc>
                      </a:pPr>
                      <a:r>
                        <a:rPr lang="en-US" altLang="zh-CN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±75k</a:t>
                      </a:r>
                      <a:endParaRPr lang="zh-CN" altLang="en-US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000"/>
                        </a:lnSpc>
                      </a:pPr>
                      <a:r>
                        <a:rPr lang="en-US" altLang="zh-CN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700</a:t>
                      </a:r>
                    </a:p>
                    <a:p>
                      <a:pPr algn="ctr">
                        <a:lnSpc>
                          <a:spcPts val="2000"/>
                        </a:lnSpc>
                      </a:pPr>
                      <a:r>
                        <a:rPr lang="zh-CN" altLang="en-US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（</a:t>
                      </a:r>
                      <a:r>
                        <a:rPr lang="en-US" altLang="zh-CN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inductive @10us edge</a:t>
                      </a:r>
                      <a:r>
                        <a:rPr lang="zh-CN" altLang="en-US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）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22400996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>
                        <a:lnSpc>
                          <a:spcPts val="2000"/>
                        </a:lnSpc>
                      </a:pPr>
                      <a:r>
                        <a:rPr lang="en-US" altLang="zh-CN" sz="14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Total effective length per group (m)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000"/>
                        </a:lnSpc>
                      </a:pPr>
                      <a:r>
                        <a:rPr lang="en-US" altLang="zh-CN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32</a:t>
                      </a:r>
                      <a:endParaRPr lang="zh-CN" altLang="en-US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000"/>
                        </a:lnSpc>
                      </a:pPr>
                      <a:r>
                        <a:rPr lang="en-US" altLang="zh-CN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</a:t>
                      </a:r>
                      <a:endParaRPr lang="zh-CN" altLang="en-US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99738865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>
                        <a:lnSpc>
                          <a:spcPts val="2000"/>
                        </a:lnSpc>
                      </a:pPr>
                      <a:r>
                        <a:rPr lang="en-US" altLang="zh-CN" sz="14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Quantity of unit per group (set)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000"/>
                        </a:lnSpc>
                      </a:pPr>
                      <a:r>
                        <a:rPr lang="en-US" altLang="zh-CN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</a:t>
                      </a:r>
                      <a:endParaRPr lang="zh-CN" altLang="en-US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000"/>
                        </a:lnSpc>
                      </a:pPr>
                      <a:r>
                        <a:rPr lang="en-US" altLang="zh-CN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16</a:t>
                      </a:r>
                      <a:endParaRPr lang="zh-CN" altLang="en-US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83972249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>
                        <a:lnSpc>
                          <a:spcPts val="2000"/>
                        </a:lnSpc>
                      </a:pPr>
                      <a:r>
                        <a:rPr lang="en-US" altLang="zh-CN" sz="14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Total beam power deposition per group in Higgs mode (W)</a:t>
                      </a:r>
                      <a:endParaRPr lang="zh-CN" altLang="en-US" sz="1400" kern="1200" dirty="0">
                        <a:solidFill>
                          <a:schemeClr val="dk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000"/>
                        </a:lnSpc>
                      </a:pPr>
                      <a:r>
                        <a:rPr lang="en-US" altLang="zh-CN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8*486=</a:t>
                      </a:r>
                      <a:r>
                        <a:rPr lang="en-US" altLang="zh-CN" sz="1400" dirty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3888</a:t>
                      </a:r>
                      <a:endParaRPr lang="zh-CN" altLang="en-US" sz="1400" dirty="0">
                        <a:solidFill>
                          <a:srgbClr val="FF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000"/>
                        </a:lnSpc>
                      </a:pPr>
                      <a:r>
                        <a:rPr lang="en-US" altLang="zh-CN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16*12.6W=</a:t>
                      </a:r>
                      <a:r>
                        <a:rPr lang="en-US" altLang="zh-CN" sz="1400" dirty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201.6</a:t>
                      </a:r>
                      <a:endParaRPr lang="zh-CN" altLang="en-US" sz="1400" dirty="0">
                        <a:solidFill>
                          <a:srgbClr val="FF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31216256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>
                        <a:lnSpc>
                          <a:spcPts val="2000"/>
                        </a:lnSpc>
                      </a:pPr>
                      <a:r>
                        <a:rPr lang="en-US" altLang="zh-CN" sz="14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Total beam power deposition per group in Z mode (W)</a:t>
                      </a:r>
                      <a:endParaRPr lang="zh-CN" altLang="en-US" sz="1400" kern="1200" dirty="0">
                        <a:solidFill>
                          <a:schemeClr val="dk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000"/>
                        </a:lnSpc>
                      </a:pPr>
                      <a:r>
                        <a:rPr lang="en-US" altLang="zh-CN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8*14436=</a:t>
                      </a:r>
                      <a:r>
                        <a:rPr lang="en-US" altLang="zh-CN" sz="1400" dirty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115488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000"/>
                        </a:lnSpc>
                      </a:pPr>
                      <a:r>
                        <a:rPr lang="en-US" altLang="zh-CN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16*30.6W=</a:t>
                      </a:r>
                      <a:r>
                        <a:rPr lang="en-US" altLang="zh-CN" sz="1400" dirty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489.6</a:t>
                      </a:r>
                      <a:endParaRPr lang="zh-CN" altLang="en-US" sz="1400" dirty="0">
                        <a:solidFill>
                          <a:srgbClr val="FF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865641806"/>
                  </a:ext>
                </a:extLst>
              </a:tr>
            </a:tbl>
          </a:graphicData>
        </a:graphic>
      </p:graphicFrame>
      <p:grpSp>
        <p:nvGrpSpPr>
          <p:cNvPr id="7" name="组合 6">
            <a:extLst>
              <a:ext uri="{FF2B5EF4-FFF2-40B4-BE49-F238E27FC236}">
                <a16:creationId xmlns:a16="http://schemas.microsoft.com/office/drawing/2014/main" id="{76400066-3351-467D-BBA5-015CFCC8B8AB}"/>
              </a:ext>
            </a:extLst>
          </p:cNvPr>
          <p:cNvGrpSpPr/>
          <p:nvPr/>
        </p:nvGrpSpPr>
        <p:grpSpPr>
          <a:xfrm>
            <a:off x="8472264" y="3330406"/>
            <a:ext cx="3799884" cy="3343067"/>
            <a:chOff x="8400256" y="2989483"/>
            <a:chExt cx="3896127" cy="3427740"/>
          </a:xfrm>
        </p:grpSpPr>
        <p:grpSp>
          <p:nvGrpSpPr>
            <p:cNvPr id="9" name="组合 8">
              <a:extLst>
                <a:ext uri="{FF2B5EF4-FFF2-40B4-BE49-F238E27FC236}">
                  <a16:creationId xmlns:a16="http://schemas.microsoft.com/office/drawing/2014/main" id="{D7106EF2-2CF6-4AB6-82AA-66F14D89A12C}"/>
                </a:ext>
              </a:extLst>
            </p:cNvPr>
            <p:cNvGrpSpPr/>
            <p:nvPr/>
          </p:nvGrpSpPr>
          <p:grpSpPr>
            <a:xfrm>
              <a:off x="8400256" y="2989483"/>
              <a:ext cx="3896127" cy="3427740"/>
              <a:chOff x="2423592" y="498606"/>
              <a:chExt cx="6693168" cy="5888525"/>
            </a:xfrm>
          </p:grpSpPr>
          <p:grpSp>
            <p:nvGrpSpPr>
              <p:cNvPr id="10" name="组合 9">
                <a:extLst>
                  <a:ext uri="{FF2B5EF4-FFF2-40B4-BE49-F238E27FC236}">
                    <a16:creationId xmlns:a16="http://schemas.microsoft.com/office/drawing/2014/main" id="{C2DEE61F-C976-41B6-8BA3-F94EC04653D9}"/>
                  </a:ext>
                </a:extLst>
              </p:cNvPr>
              <p:cNvGrpSpPr/>
              <p:nvPr/>
            </p:nvGrpSpPr>
            <p:grpSpPr>
              <a:xfrm>
                <a:off x="2423592" y="498606"/>
                <a:ext cx="6693168" cy="5888525"/>
                <a:chOff x="2423592" y="498606"/>
                <a:chExt cx="6693168" cy="5888525"/>
              </a:xfrm>
            </p:grpSpPr>
            <p:pic>
              <p:nvPicPr>
                <p:cNvPr id="12" name="图片 11">
                  <a:extLst>
                    <a:ext uri="{FF2B5EF4-FFF2-40B4-BE49-F238E27FC236}">
                      <a16:creationId xmlns:a16="http://schemas.microsoft.com/office/drawing/2014/main" id="{29B929A0-78A7-4DA5-BA0B-4A0F26D8905E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3">
                  <a:clrChange>
                    <a:clrFrom>
                      <a:srgbClr val="FFFFFF"/>
                    </a:clrFrom>
                    <a:clrTo>
                      <a:srgbClr val="FFFFFF">
                        <a:alpha val="0"/>
                      </a:srgbClr>
                    </a:clrTo>
                  </a:clrChange>
                </a:blip>
                <a:stretch>
                  <a:fillRect/>
                </a:stretch>
              </p:blipFill>
              <p:spPr>
                <a:xfrm>
                  <a:off x="2423592" y="498606"/>
                  <a:ext cx="6693168" cy="5888525"/>
                </a:xfrm>
                <a:prstGeom prst="rect">
                  <a:avLst/>
                </a:prstGeom>
              </p:spPr>
            </p:pic>
            <p:pic>
              <p:nvPicPr>
                <p:cNvPr id="13" name="图片 12">
                  <a:extLst>
                    <a:ext uri="{FF2B5EF4-FFF2-40B4-BE49-F238E27FC236}">
                      <a16:creationId xmlns:a16="http://schemas.microsoft.com/office/drawing/2014/main" id="{AB43588C-585A-4353-9C69-1E622963366F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4">
                  <a:clrChange>
                    <a:clrFrom>
                      <a:srgbClr val="FFFFFF"/>
                    </a:clrFrom>
                    <a:clrTo>
                      <a:srgbClr val="FFFFFF">
                        <a:alpha val="0"/>
                      </a:srgbClr>
                    </a:clrTo>
                  </a:clrChange>
                </a:blip>
                <a:stretch>
                  <a:fillRect/>
                </a:stretch>
              </p:blipFill>
              <p:spPr>
                <a:xfrm>
                  <a:off x="3514729" y="1527260"/>
                  <a:ext cx="4641134" cy="1469692"/>
                </a:xfrm>
                <a:prstGeom prst="rect">
                  <a:avLst/>
                </a:prstGeom>
              </p:spPr>
            </p:pic>
            <p:pic>
              <p:nvPicPr>
                <p:cNvPr id="14" name="图片 13">
                  <a:extLst>
                    <a:ext uri="{FF2B5EF4-FFF2-40B4-BE49-F238E27FC236}">
                      <a16:creationId xmlns:a16="http://schemas.microsoft.com/office/drawing/2014/main" id="{2C6F9B8C-FF1A-4FDA-A4C0-EEFD2542F9CE}"/>
                    </a:ext>
                  </a:extLst>
                </p:cNvPr>
                <p:cNvPicPr>
                  <a:picLocks noChangeAspect="1"/>
                </p:cNvPicPr>
                <p:nvPr/>
              </p:nvPicPr>
              <p:blipFill rotWithShape="1">
                <a:blip r:embed="rId5" cstate="email">
                  <a:clrChange>
                    <a:clrFrom>
                      <a:srgbClr val="FDFFFA"/>
                    </a:clrFrom>
                    <a:clrTo>
                      <a:srgbClr val="FDFFFA">
                        <a:alpha val="0"/>
                      </a:srgbClr>
                    </a:clrTo>
                  </a:clrChange>
                  <a:extLst>
                    <a:ext uri="{28A0092B-C50C-407E-A947-70E740481C1C}">
                      <a14:useLocalDpi xmlns:a14="http://schemas.microsoft.com/office/drawing/2010/main"/>
                    </a:ext>
                  </a:extLst>
                </a:blip>
                <a:srcRect/>
                <a:stretch/>
              </p:blipFill>
              <p:spPr>
                <a:xfrm>
                  <a:off x="4622789" y="1452877"/>
                  <a:ext cx="335197" cy="341558"/>
                </a:xfrm>
                <a:prstGeom prst="rect">
                  <a:avLst/>
                </a:prstGeom>
              </p:spPr>
            </p:pic>
            <p:pic>
              <p:nvPicPr>
                <p:cNvPr id="15" name="图片 14">
                  <a:extLst>
                    <a:ext uri="{FF2B5EF4-FFF2-40B4-BE49-F238E27FC236}">
                      <a16:creationId xmlns:a16="http://schemas.microsoft.com/office/drawing/2014/main" id="{EB274C45-B5CD-471F-9276-6405060DEDA5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6">
                  <a:clrChange>
                    <a:clrFrom>
                      <a:srgbClr val="FFFFFF"/>
                    </a:clrFrom>
                    <a:clrTo>
                      <a:srgbClr val="FFFFFF">
                        <a:alpha val="0"/>
                      </a:srgbClr>
                    </a:clrTo>
                  </a:clrChange>
                </a:blip>
                <a:stretch>
                  <a:fillRect/>
                </a:stretch>
              </p:blipFill>
              <p:spPr>
                <a:xfrm>
                  <a:off x="3481564" y="4077072"/>
                  <a:ext cx="4342628" cy="1469692"/>
                </a:xfrm>
                <a:prstGeom prst="rect">
                  <a:avLst/>
                </a:prstGeom>
              </p:spPr>
            </p:pic>
            <p:pic>
              <p:nvPicPr>
                <p:cNvPr id="16" name="图片 15">
                  <a:extLst>
                    <a:ext uri="{FF2B5EF4-FFF2-40B4-BE49-F238E27FC236}">
                      <a16:creationId xmlns:a16="http://schemas.microsoft.com/office/drawing/2014/main" id="{72833A78-7013-46E0-A988-DB91CF6F50DA}"/>
                    </a:ext>
                  </a:extLst>
                </p:cNvPr>
                <p:cNvPicPr>
                  <a:picLocks noChangeAspect="1"/>
                </p:cNvPicPr>
                <p:nvPr/>
              </p:nvPicPr>
              <p:blipFill rotWithShape="1">
                <a:blip r:embed="rId5" cstate="email">
                  <a:clrChange>
                    <a:clrFrom>
                      <a:srgbClr val="FDFFFA"/>
                    </a:clrFrom>
                    <a:clrTo>
                      <a:srgbClr val="FDFFFA">
                        <a:alpha val="0"/>
                      </a:srgbClr>
                    </a:clrTo>
                  </a:clrChange>
                  <a:extLst>
                    <a:ext uri="{28A0092B-C50C-407E-A947-70E740481C1C}">
                      <a14:useLocalDpi xmlns:a14="http://schemas.microsoft.com/office/drawing/2010/main"/>
                    </a:ext>
                  </a:extLst>
                </a:blip>
                <a:srcRect/>
                <a:stretch/>
              </p:blipFill>
              <p:spPr>
                <a:xfrm>
                  <a:off x="6624899" y="1452877"/>
                  <a:ext cx="335197" cy="341558"/>
                </a:xfrm>
                <a:prstGeom prst="rect">
                  <a:avLst/>
                </a:prstGeom>
              </p:spPr>
            </p:pic>
          </p:grpSp>
          <p:sp>
            <p:nvSpPr>
              <p:cNvPr id="11" name="文本框 10">
                <a:extLst>
                  <a:ext uri="{FF2B5EF4-FFF2-40B4-BE49-F238E27FC236}">
                    <a16:creationId xmlns:a16="http://schemas.microsoft.com/office/drawing/2014/main" id="{FE4609F9-F33A-470E-8E49-E6390CD3B3C5}"/>
                  </a:ext>
                </a:extLst>
              </p:cNvPr>
              <p:cNvSpPr txBox="1"/>
              <p:nvPr/>
            </p:nvSpPr>
            <p:spPr>
              <a:xfrm>
                <a:off x="4957986" y="3212977"/>
                <a:ext cx="2002109" cy="10300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altLang="zh-CN" sz="3200" dirty="0"/>
                  <a:t>CEPC</a:t>
                </a:r>
                <a:endParaRPr lang="zh-CN" altLang="en-US" sz="3200" dirty="0"/>
              </a:p>
            </p:txBody>
          </p:sp>
        </p:grpSp>
        <p:sp>
          <p:nvSpPr>
            <p:cNvPr id="6" name="矩形 5">
              <a:extLst>
                <a:ext uri="{FF2B5EF4-FFF2-40B4-BE49-F238E27FC236}">
                  <a16:creationId xmlns:a16="http://schemas.microsoft.com/office/drawing/2014/main" id="{70D60B2B-6963-4899-9469-8D3206C2C2C5}"/>
                </a:ext>
              </a:extLst>
            </p:cNvPr>
            <p:cNvSpPr/>
            <p:nvPr/>
          </p:nvSpPr>
          <p:spPr>
            <a:xfrm>
              <a:off x="8533406" y="4380909"/>
              <a:ext cx="226890" cy="125748"/>
            </a:xfrm>
            <a:prstGeom prst="rect">
              <a:avLst/>
            </a:prstGeom>
            <a:noFill/>
            <a:ln>
              <a:solidFill>
                <a:srgbClr val="FF00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9" name="矩形 18">
              <a:extLst>
                <a:ext uri="{FF2B5EF4-FFF2-40B4-BE49-F238E27FC236}">
                  <a16:creationId xmlns:a16="http://schemas.microsoft.com/office/drawing/2014/main" id="{08BB4B22-9772-49F1-9B49-5DDEE8C85D27}"/>
                </a:ext>
              </a:extLst>
            </p:cNvPr>
            <p:cNvSpPr/>
            <p:nvPr/>
          </p:nvSpPr>
          <p:spPr>
            <a:xfrm>
              <a:off x="8533406" y="4954942"/>
              <a:ext cx="226890" cy="125748"/>
            </a:xfrm>
            <a:prstGeom prst="rect">
              <a:avLst/>
            </a:prstGeom>
            <a:noFill/>
            <a:ln>
              <a:solidFill>
                <a:srgbClr val="FF00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0" name="矩形 19">
              <a:extLst>
                <a:ext uri="{FF2B5EF4-FFF2-40B4-BE49-F238E27FC236}">
                  <a16:creationId xmlns:a16="http://schemas.microsoft.com/office/drawing/2014/main" id="{744A24DC-E0C0-4D5A-B62C-1AE35FB76C21}"/>
                </a:ext>
              </a:extLst>
            </p:cNvPr>
            <p:cNvSpPr/>
            <p:nvPr/>
          </p:nvSpPr>
          <p:spPr>
            <a:xfrm>
              <a:off x="11896220" y="4380909"/>
              <a:ext cx="226890" cy="125748"/>
            </a:xfrm>
            <a:prstGeom prst="rect">
              <a:avLst/>
            </a:prstGeom>
            <a:noFill/>
            <a:ln>
              <a:solidFill>
                <a:srgbClr val="FF00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1" name="矩形 20">
              <a:extLst>
                <a:ext uri="{FF2B5EF4-FFF2-40B4-BE49-F238E27FC236}">
                  <a16:creationId xmlns:a16="http://schemas.microsoft.com/office/drawing/2014/main" id="{D2DB4A1F-AFE0-4ADB-825D-7C966A5A48EE}"/>
                </a:ext>
              </a:extLst>
            </p:cNvPr>
            <p:cNvSpPr/>
            <p:nvPr/>
          </p:nvSpPr>
          <p:spPr>
            <a:xfrm>
              <a:off x="11896220" y="4954942"/>
              <a:ext cx="226890" cy="125748"/>
            </a:xfrm>
            <a:prstGeom prst="rect">
              <a:avLst/>
            </a:prstGeom>
            <a:noFill/>
            <a:ln>
              <a:solidFill>
                <a:srgbClr val="FF00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cxnSp>
        <p:nvCxnSpPr>
          <p:cNvPr id="17" name="直接箭头连接符 16">
            <a:extLst>
              <a:ext uri="{FF2B5EF4-FFF2-40B4-BE49-F238E27FC236}">
                <a16:creationId xmlns:a16="http://schemas.microsoft.com/office/drawing/2014/main" id="{CF3EFEB1-F3BF-47D5-A069-DFB15D2261CB}"/>
              </a:ext>
            </a:extLst>
          </p:cNvPr>
          <p:cNvCxnSpPr>
            <a:cxnSpLocks/>
          </p:cNvCxnSpPr>
          <p:nvPr/>
        </p:nvCxnSpPr>
        <p:spPr>
          <a:xfrm flipH="1">
            <a:off x="8304843" y="4759666"/>
            <a:ext cx="264524" cy="0"/>
          </a:xfrm>
          <a:prstGeom prst="straightConnector1">
            <a:avLst/>
          </a:prstGeom>
          <a:ln>
            <a:solidFill>
              <a:srgbClr val="FF00FF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文本框 25">
            <a:extLst>
              <a:ext uri="{FF2B5EF4-FFF2-40B4-BE49-F238E27FC236}">
                <a16:creationId xmlns:a16="http://schemas.microsoft.com/office/drawing/2014/main" id="{60D76E4F-E4E3-495C-BD92-DB7CADA6BAD9}"/>
              </a:ext>
            </a:extLst>
          </p:cNvPr>
          <p:cNvSpPr txBox="1"/>
          <p:nvPr/>
        </p:nvSpPr>
        <p:spPr>
          <a:xfrm>
            <a:off x="6744072" y="1117669"/>
            <a:ext cx="5277081" cy="221541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algn="l">
              <a:lnSpc>
                <a:spcPts val="2400"/>
              </a:lnSpc>
            </a:pPr>
            <a:r>
              <a:rPr lang="en-US" altLang="zh-CN" sz="1600" b="1" i="0" u="sng" dirty="0">
                <a:solidFill>
                  <a:srgbClr val="0000FF"/>
                </a:solidFill>
                <a:effectLst/>
                <a:latin typeface="Times New Roman" panose="02020603050405020304" pitchFamily="18" charset="0"/>
                <a:ea typeface="等线" panose="02010600030101010101" pitchFamily="2" charset="-122"/>
                <a:cs typeface="Times New Roman" panose="02020603050405020304" pitchFamily="18" charset="0"/>
              </a:rPr>
              <a:t>Ceramic Vacuum chamber with continuous </a:t>
            </a:r>
            <a:r>
              <a:rPr lang="en-US" altLang="zh-CN" sz="1600" b="1" i="0" u="sng" dirty="0" err="1">
                <a:solidFill>
                  <a:srgbClr val="0000FF"/>
                </a:solidFill>
                <a:effectLst/>
                <a:latin typeface="Times New Roman" panose="02020603050405020304" pitchFamily="18" charset="0"/>
                <a:ea typeface="等线" panose="02010600030101010101" pitchFamily="2" charset="-122"/>
                <a:cs typeface="Times New Roman" panose="02020603050405020304" pitchFamily="18" charset="0"/>
              </a:rPr>
              <a:t>TiN</a:t>
            </a:r>
            <a:r>
              <a:rPr lang="en-US" altLang="zh-CN" sz="1600" b="1" i="0" u="sng" dirty="0">
                <a:solidFill>
                  <a:srgbClr val="0000FF"/>
                </a:solidFill>
                <a:effectLst/>
                <a:latin typeface="Times New Roman" panose="02020603050405020304" pitchFamily="18" charset="0"/>
                <a:ea typeface="等线" panose="02010600030101010101" pitchFamily="2" charset="-122"/>
                <a:cs typeface="Times New Roman" panose="02020603050405020304" pitchFamily="18" charset="0"/>
              </a:rPr>
              <a:t> coating</a:t>
            </a:r>
            <a:r>
              <a:rPr lang="zh-CN" altLang="en-US" sz="1600" b="1" i="0" u="sng" dirty="0">
                <a:solidFill>
                  <a:srgbClr val="0000FF"/>
                </a:solidFill>
                <a:effectLst/>
                <a:latin typeface="Times New Roman" panose="02020603050405020304" pitchFamily="18" charset="0"/>
                <a:ea typeface="等线" panose="02010600030101010101" pitchFamily="2" charset="-122"/>
                <a:cs typeface="Times New Roman" panose="02020603050405020304" pitchFamily="18" charset="0"/>
              </a:rPr>
              <a:t>：</a:t>
            </a:r>
            <a:endParaRPr lang="zh-CN" altLang="en-US" sz="1600" b="1" i="0" u="sng" dirty="0">
              <a:solidFill>
                <a:srgbClr val="0000FF"/>
              </a:solidFill>
              <a:effectLst/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 marL="285750" indent="-285750" algn="l">
              <a:lnSpc>
                <a:spcPts val="2400"/>
              </a:lnSpc>
              <a:buFont typeface="Wingdings" panose="05000000000000000000" pitchFamily="2" charset="2"/>
              <a:buChar char="p"/>
            </a:pPr>
            <a:r>
              <a:rPr lang="en-US" altLang="zh-CN" sz="1600" i="0" dirty="0">
                <a:solidFill>
                  <a:srgbClr val="0000FF"/>
                </a:solidFill>
                <a:effectLst/>
                <a:latin typeface="Times New Roman" panose="02020603050405020304" pitchFamily="18" charset="0"/>
                <a:ea typeface="等线" panose="02010600030101010101" pitchFamily="2" charset="-122"/>
                <a:cs typeface="Times New Roman" panose="02020603050405020304" pitchFamily="18" charset="0"/>
              </a:rPr>
              <a:t>Length=600mm/unit</a:t>
            </a:r>
            <a:endParaRPr lang="zh-CN" altLang="en-US" sz="1600" i="0" dirty="0">
              <a:solidFill>
                <a:srgbClr val="0000FF"/>
              </a:solidFill>
              <a:effectLst/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 marL="285750" indent="-285750" algn="l">
              <a:lnSpc>
                <a:spcPts val="2400"/>
              </a:lnSpc>
              <a:buFont typeface="Wingdings" panose="05000000000000000000" pitchFamily="2" charset="2"/>
              <a:buChar char="p"/>
            </a:pPr>
            <a:r>
              <a:rPr lang="en-US" altLang="zh-CN" sz="1600" i="0" dirty="0">
                <a:solidFill>
                  <a:srgbClr val="0000FF"/>
                </a:solidFill>
                <a:effectLst/>
                <a:latin typeface="Times New Roman" panose="02020603050405020304" pitchFamily="18" charset="0"/>
                <a:ea typeface="等线" panose="02010600030101010101" pitchFamily="2" charset="-122"/>
                <a:cs typeface="Times New Roman" panose="02020603050405020304" pitchFamily="18" charset="0"/>
              </a:rPr>
              <a:t>Inner aperture=</a:t>
            </a:r>
            <a:r>
              <a:rPr lang="zh-CN" altLang="en-US" sz="1600" i="0" dirty="0">
                <a:solidFill>
                  <a:srgbClr val="0000FF"/>
                </a:solidFill>
                <a:effectLst/>
                <a:latin typeface="Times New Roman" panose="02020603050405020304" pitchFamily="18" charset="0"/>
                <a:ea typeface="等线" panose="02010600030101010101" pitchFamily="2" charset="-122"/>
                <a:cs typeface="Times New Roman" panose="02020603050405020304" pitchFamily="18" charset="0"/>
              </a:rPr>
              <a:t>⌀</a:t>
            </a:r>
            <a:r>
              <a:rPr lang="en-US" altLang="zh-CN" sz="1600" i="0" dirty="0">
                <a:solidFill>
                  <a:srgbClr val="0000FF"/>
                </a:solidFill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56mm</a:t>
            </a:r>
          </a:p>
          <a:p>
            <a:pPr marL="285750" indent="-285750" algn="l">
              <a:lnSpc>
                <a:spcPts val="2400"/>
              </a:lnSpc>
              <a:buFont typeface="Wingdings" panose="05000000000000000000" pitchFamily="2" charset="2"/>
              <a:buChar char="p"/>
            </a:pPr>
            <a:r>
              <a:rPr lang="en-US" altLang="zh-CN" sz="1600" dirty="0">
                <a:solidFill>
                  <a:srgbClr val="0000FF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Outer diameter=</a:t>
            </a:r>
            <a:r>
              <a:rPr lang="zh-CN" altLang="en-US" sz="1600" i="0" dirty="0">
                <a:solidFill>
                  <a:srgbClr val="0000FF"/>
                </a:solidFill>
                <a:effectLst/>
                <a:latin typeface="Times New Roman" panose="02020603050405020304" pitchFamily="18" charset="0"/>
                <a:ea typeface="等线" panose="02010600030101010101" pitchFamily="2" charset="-122"/>
                <a:cs typeface="Times New Roman" panose="02020603050405020304" pitchFamily="18" charset="0"/>
              </a:rPr>
              <a:t>⌀</a:t>
            </a:r>
            <a:r>
              <a:rPr lang="en-US" altLang="zh-CN" sz="1600" i="0" dirty="0">
                <a:solidFill>
                  <a:srgbClr val="0000FF"/>
                </a:solidFill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64mm</a:t>
            </a:r>
          </a:p>
          <a:p>
            <a:pPr marL="285750" indent="-285750" algn="l">
              <a:lnSpc>
                <a:spcPts val="2400"/>
              </a:lnSpc>
              <a:buFont typeface="Wingdings" panose="05000000000000000000" pitchFamily="2" charset="2"/>
              <a:buChar char="p"/>
            </a:pPr>
            <a:r>
              <a:rPr lang="en-US" altLang="zh-CN" sz="1600" dirty="0">
                <a:solidFill>
                  <a:srgbClr val="0000FF"/>
                </a:solidFill>
                <a:latin typeface="Times New Roman" panose="02020603050405020304" pitchFamily="18" charset="0"/>
                <a:ea typeface="等线" panose="02010600030101010101" pitchFamily="2" charset="-122"/>
                <a:cs typeface="Times New Roman" panose="02020603050405020304" pitchFamily="18" charset="0"/>
              </a:rPr>
              <a:t>Wall </a:t>
            </a:r>
            <a:r>
              <a:rPr lang="en-US" altLang="zh-CN" sz="1600" i="0" dirty="0">
                <a:solidFill>
                  <a:srgbClr val="0000FF"/>
                </a:solidFill>
                <a:effectLst/>
                <a:latin typeface="Times New Roman" panose="02020603050405020304" pitchFamily="18" charset="0"/>
                <a:ea typeface="等线" panose="02010600030101010101" pitchFamily="2" charset="-122"/>
                <a:cs typeface="Times New Roman" panose="02020603050405020304" pitchFamily="18" charset="0"/>
              </a:rPr>
              <a:t>thickness=</a:t>
            </a:r>
            <a:r>
              <a:rPr lang="en-US" altLang="zh-CN" sz="1600" i="0" dirty="0">
                <a:solidFill>
                  <a:srgbClr val="0000FF"/>
                </a:solidFill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4mm</a:t>
            </a:r>
            <a:endParaRPr lang="zh-CN" altLang="en-US" sz="1600" i="0" dirty="0">
              <a:solidFill>
                <a:srgbClr val="0000FF"/>
              </a:solidFill>
              <a:effectLst/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 marL="285750" indent="-285750" algn="l">
              <a:lnSpc>
                <a:spcPts val="2400"/>
              </a:lnSpc>
              <a:buFont typeface="Wingdings" panose="05000000000000000000" pitchFamily="2" charset="2"/>
              <a:buChar char="p"/>
            </a:pPr>
            <a:r>
              <a:rPr lang="en-US" altLang="zh-CN" sz="1600" i="0" dirty="0">
                <a:solidFill>
                  <a:srgbClr val="0000FF"/>
                </a:solidFill>
                <a:effectLst/>
                <a:latin typeface="Times New Roman" panose="02020603050405020304" pitchFamily="18" charset="0"/>
                <a:ea typeface="等线" panose="02010600030101010101" pitchFamily="2" charset="-122"/>
                <a:cs typeface="Times New Roman" panose="02020603050405020304" pitchFamily="18" charset="0"/>
              </a:rPr>
              <a:t>Coating thickness=</a:t>
            </a:r>
            <a:r>
              <a:rPr lang="en-US" altLang="zh-CN" sz="1600" i="0" dirty="0">
                <a:solidFill>
                  <a:srgbClr val="0000FF"/>
                </a:solidFill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2μm</a:t>
            </a:r>
            <a:endParaRPr lang="en-US" altLang="zh-CN" sz="1600" i="0" dirty="0">
              <a:solidFill>
                <a:srgbClr val="0000FF"/>
              </a:solidFill>
              <a:effectLst/>
              <a:latin typeface="Times New Roman" panose="02020603050405020304" pitchFamily="18" charset="0"/>
              <a:ea typeface="等线" panose="02010600030101010101" pitchFamily="2" charset="-122"/>
              <a:cs typeface="Times New Roman" panose="02020603050405020304" pitchFamily="18" charset="0"/>
            </a:endParaRPr>
          </a:p>
          <a:p>
            <a:pPr marL="285750" indent="-285750" algn="l">
              <a:lnSpc>
                <a:spcPts val="2400"/>
              </a:lnSpc>
              <a:buFont typeface="Wingdings" panose="05000000000000000000" pitchFamily="2" charset="2"/>
              <a:buChar char="p"/>
            </a:pPr>
            <a:r>
              <a:rPr lang="en-US" altLang="zh-CN" sz="1600" dirty="0" err="1">
                <a:solidFill>
                  <a:srgbClr val="0000FF"/>
                </a:solidFill>
                <a:latin typeface="Times New Roman" panose="02020603050405020304" pitchFamily="18" charset="0"/>
                <a:ea typeface="等线" panose="02010600030101010101" pitchFamily="2" charset="-122"/>
                <a:cs typeface="Times New Roman" panose="02020603050405020304" pitchFamily="18" charset="0"/>
              </a:rPr>
              <a:t>TiN</a:t>
            </a:r>
            <a:r>
              <a:rPr lang="en-US" altLang="zh-CN" sz="1600" dirty="0">
                <a:solidFill>
                  <a:srgbClr val="0000FF"/>
                </a:solidFill>
                <a:latin typeface="Times New Roman" panose="02020603050405020304" pitchFamily="18" charset="0"/>
                <a:ea typeface="等线" panose="02010600030101010101" pitchFamily="2" charset="-122"/>
                <a:cs typeface="Times New Roman" panose="02020603050405020304" pitchFamily="18" charset="0"/>
              </a:rPr>
              <a:t> Conductivity =</a:t>
            </a:r>
            <a:r>
              <a:rPr lang="en-US" altLang="zh-CN" sz="1600" dirty="0">
                <a:solidFill>
                  <a:srgbClr val="0000FF"/>
                </a:solidFill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5.8×10</a:t>
            </a:r>
            <a:r>
              <a:rPr lang="en-US" altLang="zh-CN" sz="1600" baseline="30000" dirty="0">
                <a:solidFill>
                  <a:srgbClr val="0000FF"/>
                </a:solidFill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6 </a:t>
            </a:r>
            <a:r>
              <a:rPr lang="en-US" altLang="zh-CN" sz="1600" dirty="0">
                <a:solidFill>
                  <a:srgbClr val="0000FF"/>
                </a:solidFill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S/m</a:t>
            </a:r>
            <a:endParaRPr lang="zh-CN" altLang="en-US" sz="1600" dirty="0">
              <a:solidFill>
                <a:srgbClr val="0000FF"/>
              </a:solidFill>
              <a:effectLst/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grpSp>
        <p:nvGrpSpPr>
          <p:cNvPr id="18" name="组合 17">
            <a:extLst>
              <a:ext uri="{FF2B5EF4-FFF2-40B4-BE49-F238E27FC236}">
                <a16:creationId xmlns:a16="http://schemas.microsoft.com/office/drawing/2014/main" id="{86E099C6-5FC6-40D1-A731-CC014619B6F6}"/>
              </a:ext>
            </a:extLst>
          </p:cNvPr>
          <p:cNvGrpSpPr/>
          <p:nvPr/>
        </p:nvGrpSpPr>
        <p:grpSpPr>
          <a:xfrm>
            <a:off x="551384" y="1196752"/>
            <a:ext cx="2640221" cy="2025209"/>
            <a:chOff x="551384" y="1196752"/>
            <a:chExt cx="2640221" cy="2025209"/>
          </a:xfrm>
        </p:grpSpPr>
        <p:pic>
          <p:nvPicPr>
            <p:cNvPr id="23" name="内容占位符 6">
              <a:extLst>
                <a:ext uri="{FF2B5EF4-FFF2-40B4-BE49-F238E27FC236}">
                  <a16:creationId xmlns:a16="http://schemas.microsoft.com/office/drawing/2014/main" id="{6E177C10-4804-4566-802B-64CE92E60461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51384" y="1772816"/>
              <a:ext cx="2640221" cy="1449145"/>
            </a:xfrm>
            <a:prstGeom prst="rect">
              <a:avLst/>
            </a:prstGeom>
          </p:spPr>
        </p:pic>
        <p:sp>
          <p:nvSpPr>
            <p:cNvPr id="8" name="文本框 7">
              <a:extLst>
                <a:ext uri="{FF2B5EF4-FFF2-40B4-BE49-F238E27FC236}">
                  <a16:creationId xmlns:a16="http://schemas.microsoft.com/office/drawing/2014/main" id="{CC655FC4-B7DF-4EA0-85EF-809A7087436B}"/>
                </a:ext>
              </a:extLst>
            </p:cNvPr>
            <p:cNvSpPr txBox="1"/>
            <p:nvPr/>
          </p:nvSpPr>
          <p:spPr>
            <a:xfrm>
              <a:off x="1343472" y="1196752"/>
              <a:ext cx="1080120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2000" dirty="0"/>
                <a:t>EMS</a:t>
              </a:r>
              <a:endParaRPr lang="zh-CN" altLang="en-US" sz="2000" dirty="0"/>
            </a:p>
          </p:txBody>
        </p:sp>
      </p:grpSp>
      <p:grpSp>
        <p:nvGrpSpPr>
          <p:cNvPr id="25" name="组合 24">
            <a:extLst>
              <a:ext uri="{FF2B5EF4-FFF2-40B4-BE49-F238E27FC236}">
                <a16:creationId xmlns:a16="http://schemas.microsoft.com/office/drawing/2014/main" id="{91AE85F4-84FA-4458-9172-D0B7658F3D22}"/>
              </a:ext>
            </a:extLst>
          </p:cNvPr>
          <p:cNvGrpSpPr/>
          <p:nvPr/>
        </p:nvGrpSpPr>
        <p:grpSpPr>
          <a:xfrm>
            <a:off x="4013068" y="1196752"/>
            <a:ext cx="2160536" cy="2027883"/>
            <a:chOff x="4013068" y="1196752"/>
            <a:chExt cx="2160536" cy="2027883"/>
          </a:xfrm>
        </p:grpSpPr>
        <p:pic>
          <p:nvPicPr>
            <p:cNvPr id="24" name="图片 23">
              <a:extLst>
                <a:ext uri="{FF2B5EF4-FFF2-40B4-BE49-F238E27FC236}">
                  <a16:creationId xmlns:a16="http://schemas.microsoft.com/office/drawing/2014/main" id="{FD926BB2-2A8E-4504-A81E-46FAF236BF2B}"/>
                </a:ext>
              </a:extLst>
            </p:cNvPr>
            <p:cNvPicPr>
              <a:picLocks noChangeAspect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013068" y="1754094"/>
              <a:ext cx="2160536" cy="1470541"/>
            </a:xfrm>
            <a:prstGeom prst="rect">
              <a:avLst/>
            </a:prstGeom>
          </p:spPr>
        </p:pic>
        <p:sp>
          <p:nvSpPr>
            <p:cNvPr id="27" name="文本框 26">
              <a:extLst>
                <a:ext uri="{FF2B5EF4-FFF2-40B4-BE49-F238E27FC236}">
                  <a16:creationId xmlns:a16="http://schemas.microsoft.com/office/drawing/2014/main" id="{1F816711-63CC-4813-A5D3-655C38BE9D5E}"/>
                </a:ext>
              </a:extLst>
            </p:cNvPr>
            <p:cNvSpPr txBox="1"/>
            <p:nvPr/>
          </p:nvSpPr>
          <p:spPr>
            <a:xfrm>
              <a:off x="4553276" y="1196752"/>
              <a:ext cx="1182684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2000" dirty="0"/>
                <a:t>Kicker</a:t>
              </a:r>
              <a:endParaRPr lang="zh-CN" altLang="en-US" sz="2000" dirty="0"/>
            </a:p>
          </p:txBody>
        </p:sp>
      </p:grpSp>
      <p:sp>
        <p:nvSpPr>
          <p:cNvPr id="30" name="文本框 29">
            <a:extLst>
              <a:ext uri="{FF2B5EF4-FFF2-40B4-BE49-F238E27FC236}">
                <a16:creationId xmlns:a16="http://schemas.microsoft.com/office/drawing/2014/main" id="{A048849C-7595-4067-AE2A-9208AA03D75B}"/>
              </a:ext>
            </a:extLst>
          </p:cNvPr>
          <p:cNvSpPr txBox="1"/>
          <p:nvPr/>
        </p:nvSpPr>
        <p:spPr>
          <a:xfrm>
            <a:off x="3343142" y="2312722"/>
            <a:ext cx="51838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1800" dirty="0">
                <a:solidFill>
                  <a:srgbClr val="C00000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vs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66858608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 3">
            <a:extLst>
              <a:ext uri="{FF2B5EF4-FFF2-40B4-BE49-F238E27FC236}">
                <a16:creationId xmlns:a16="http://schemas.microsoft.com/office/drawing/2014/main" id="{1AECBCC1-246D-4C60-8675-12235FB676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9375" y="122531"/>
            <a:ext cx="11593289" cy="847853"/>
          </a:xfrm>
        </p:spPr>
        <p:txBody>
          <a:bodyPr>
            <a:noAutofit/>
          </a:bodyPr>
          <a:lstStyle/>
          <a:p>
            <a:r>
              <a:rPr lang="en-US" altLang="zh-CN" sz="3200" dirty="0">
                <a:solidFill>
                  <a:srgbClr val="C00000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Impedance studies of the alternative kicker</a:t>
            </a:r>
            <a:r>
              <a:rPr lang="zh-CN" altLang="en-US" sz="3200" dirty="0">
                <a:solidFill>
                  <a:srgbClr val="C00000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 （</a:t>
            </a:r>
            <a:r>
              <a:rPr lang="en-US" altLang="zh-CN" sz="3200" dirty="0">
                <a:solidFill>
                  <a:srgbClr val="C00000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by Na Wang</a:t>
            </a:r>
            <a:r>
              <a:rPr lang="zh-CN" altLang="en-US" sz="3200" dirty="0">
                <a:solidFill>
                  <a:srgbClr val="C00000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）</a:t>
            </a:r>
          </a:p>
        </p:txBody>
      </p:sp>
      <p:sp>
        <p:nvSpPr>
          <p:cNvPr id="5" name="内容占位符 4">
            <a:extLst>
              <a:ext uri="{FF2B5EF4-FFF2-40B4-BE49-F238E27FC236}">
                <a16:creationId xmlns:a16="http://schemas.microsoft.com/office/drawing/2014/main" id="{4F84E30E-4DD1-4813-BCEF-4FA32BFF6D1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2555" y="1231315"/>
            <a:ext cx="11056776" cy="4945648"/>
          </a:xfrm>
        </p:spPr>
        <p:txBody>
          <a:bodyPr>
            <a:normAutofit/>
          </a:bodyPr>
          <a:lstStyle/>
          <a:p>
            <a:pPr algn="just"/>
            <a:r>
              <a:rPr lang="en-US" altLang="zh-CN" sz="2000" dirty="0">
                <a:latin typeface="Calibri" panose="020F0502020204030204" pitchFamily="34" charset="0"/>
                <a:cs typeface="Calibri" panose="020F0502020204030204" pitchFamily="34" charset="0"/>
              </a:rPr>
              <a:t>Two simplified models are considered. Preliminary simulations indicate that the impedance is dominated by broadband contributions, without any dangerous HOMs.</a:t>
            </a:r>
          </a:p>
          <a:p>
            <a:pPr algn="just"/>
            <a:r>
              <a:rPr lang="en-US" altLang="zh-CN" sz="2000" dirty="0">
                <a:latin typeface="Calibri" panose="020F0502020204030204" pitchFamily="34" charset="0"/>
                <a:cs typeface="Calibri" panose="020F0502020204030204" pitchFamily="34" charset="0"/>
              </a:rPr>
              <a:t>Their total contributions to both longitudinal and transverse broadband impedances are less than 1%.</a:t>
            </a:r>
          </a:p>
          <a:p>
            <a:pPr algn="just"/>
            <a:endParaRPr lang="zh-CN" altLang="en-US" sz="24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2" name="组合 1">
            <a:extLst>
              <a:ext uri="{FF2B5EF4-FFF2-40B4-BE49-F238E27FC236}">
                <a16:creationId xmlns:a16="http://schemas.microsoft.com/office/drawing/2014/main" id="{2A602401-65F6-44E5-BA6F-20286C9A21A0}"/>
              </a:ext>
            </a:extLst>
          </p:cNvPr>
          <p:cNvGrpSpPr/>
          <p:nvPr/>
        </p:nvGrpSpPr>
        <p:grpSpPr>
          <a:xfrm>
            <a:off x="191344" y="2579963"/>
            <a:ext cx="7346026" cy="1515128"/>
            <a:chOff x="1389105" y="2412360"/>
            <a:chExt cx="8389921" cy="1730433"/>
          </a:xfrm>
        </p:grpSpPr>
        <p:pic>
          <p:nvPicPr>
            <p:cNvPr id="3" name="图片 2">
              <a:extLst>
                <a:ext uri="{FF2B5EF4-FFF2-40B4-BE49-F238E27FC236}">
                  <a16:creationId xmlns:a16="http://schemas.microsoft.com/office/drawing/2014/main" id="{E46A51DA-FCCD-4857-8245-4E7664BADEC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311470" y="2463283"/>
              <a:ext cx="2467556" cy="1679510"/>
            </a:xfrm>
            <a:prstGeom prst="rect">
              <a:avLst/>
            </a:prstGeom>
          </p:spPr>
        </p:pic>
        <p:pic>
          <p:nvPicPr>
            <p:cNvPr id="7" name="图片 6">
              <a:extLst>
                <a:ext uri="{FF2B5EF4-FFF2-40B4-BE49-F238E27FC236}">
                  <a16:creationId xmlns:a16="http://schemas.microsoft.com/office/drawing/2014/main" id="{4BEDE47E-6313-4F1B-BF7E-7BC6B85EBB5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287134" y="2463282"/>
              <a:ext cx="2401302" cy="1679510"/>
            </a:xfrm>
            <a:prstGeom prst="rect">
              <a:avLst/>
            </a:prstGeom>
          </p:spPr>
        </p:pic>
        <p:pic>
          <p:nvPicPr>
            <p:cNvPr id="18" name="图片 17">
              <a:extLst>
                <a:ext uri="{FF2B5EF4-FFF2-40B4-BE49-F238E27FC236}">
                  <a16:creationId xmlns:a16="http://schemas.microsoft.com/office/drawing/2014/main" id="{89667F4B-169E-4D58-9817-ECAAA4100901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1389105" y="2463283"/>
              <a:ext cx="2315372" cy="1679509"/>
            </a:xfrm>
            <a:prstGeom prst="rect">
              <a:avLst/>
            </a:prstGeom>
          </p:spPr>
        </p:pic>
        <p:sp>
          <p:nvSpPr>
            <p:cNvPr id="19" name="箭头: 右 18">
              <a:extLst>
                <a:ext uri="{FF2B5EF4-FFF2-40B4-BE49-F238E27FC236}">
                  <a16:creationId xmlns:a16="http://schemas.microsoft.com/office/drawing/2014/main" id="{1B6FCAF2-8905-4490-8193-A60FC8449BDD}"/>
                </a:ext>
              </a:extLst>
            </p:cNvPr>
            <p:cNvSpPr/>
            <p:nvPr/>
          </p:nvSpPr>
          <p:spPr>
            <a:xfrm>
              <a:off x="3783078" y="3163078"/>
              <a:ext cx="447869" cy="265922"/>
            </a:xfrm>
            <a:prstGeom prst="right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0" name="箭头: 右 19">
              <a:extLst>
                <a:ext uri="{FF2B5EF4-FFF2-40B4-BE49-F238E27FC236}">
                  <a16:creationId xmlns:a16="http://schemas.microsoft.com/office/drawing/2014/main" id="{66C8D01E-8DDA-4241-AE4D-3E6F32DF82D8}"/>
                </a:ext>
              </a:extLst>
            </p:cNvPr>
            <p:cNvSpPr/>
            <p:nvPr/>
          </p:nvSpPr>
          <p:spPr>
            <a:xfrm>
              <a:off x="6791593" y="3163078"/>
              <a:ext cx="447869" cy="265922"/>
            </a:xfrm>
            <a:prstGeom prst="right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2" name="文本框 21">
              <a:extLst>
                <a:ext uri="{FF2B5EF4-FFF2-40B4-BE49-F238E27FC236}">
                  <a16:creationId xmlns:a16="http://schemas.microsoft.com/office/drawing/2014/main" id="{AA042373-207F-4CC9-92F8-B53292900F83}"/>
                </a:ext>
              </a:extLst>
            </p:cNvPr>
            <p:cNvSpPr txBox="1"/>
            <p:nvPr/>
          </p:nvSpPr>
          <p:spPr>
            <a:xfrm>
              <a:off x="4230947" y="2412360"/>
              <a:ext cx="1079936" cy="38666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altLang="zh-CN" sz="1600" dirty="0"/>
                <a:t>Model1</a:t>
              </a:r>
              <a:endParaRPr lang="zh-CN" altLang="en-US" sz="1600" dirty="0"/>
            </a:p>
          </p:txBody>
        </p:sp>
        <p:sp>
          <p:nvSpPr>
            <p:cNvPr id="23" name="文本框 22">
              <a:extLst>
                <a:ext uri="{FF2B5EF4-FFF2-40B4-BE49-F238E27FC236}">
                  <a16:creationId xmlns:a16="http://schemas.microsoft.com/office/drawing/2014/main" id="{A91F073E-24A9-4ED9-B0FB-BF78171E52FC}"/>
                </a:ext>
              </a:extLst>
            </p:cNvPr>
            <p:cNvSpPr txBox="1"/>
            <p:nvPr/>
          </p:nvSpPr>
          <p:spPr>
            <a:xfrm>
              <a:off x="7297071" y="2487156"/>
              <a:ext cx="1108805" cy="33855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altLang="zh-CN" sz="1600" dirty="0"/>
                <a:t>Model2</a:t>
              </a:r>
              <a:endParaRPr lang="zh-CN" altLang="en-US" sz="1600" dirty="0"/>
            </a:p>
          </p:txBody>
        </p:sp>
      </p:grpSp>
      <p:pic>
        <p:nvPicPr>
          <p:cNvPr id="25" name="图片 24">
            <a:extLst>
              <a:ext uri="{FF2B5EF4-FFF2-40B4-BE49-F238E27FC236}">
                <a16:creationId xmlns:a16="http://schemas.microsoft.com/office/drawing/2014/main" id="{41005B8C-9199-48FE-A3C2-32BE7A6A4B4F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553" y="4337460"/>
            <a:ext cx="3696851" cy="2256972"/>
          </a:xfrm>
          <a:prstGeom prst="rect">
            <a:avLst/>
          </a:prstGeom>
        </p:spPr>
      </p:pic>
      <p:pic>
        <p:nvPicPr>
          <p:cNvPr id="27" name="图片 26">
            <a:extLst>
              <a:ext uri="{FF2B5EF4-FFF2-40B4-BE49-F238E27FC236}">
                <a16:creationId xmlns:a16="http://schemas.microsoft.com/office/drawing/2014/main" id="{74606E57-02D3-4780-9659-DB0715DCB66D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10588" y="4323837"/>
            <a:ext cx="3696851" cy="2256972"/>
          </a:xfrm>
          <a:prstGeom prst="rect">
            <a:avLst/>
          </a:prstGeom>
        </p:spPr>
      </p:pic>
      <p:sp>
        <p:nvSpPr>
          <p:cNvPr id="29" name="文本框 28">
            <a:extLst>
              <a:ext uri="{FF2B5EF4-FFF2-40B4-BE49-F238E27FC236}">
                <a16:creationId xmlns:a16="http://schemas.microsoft.com/office/drawing/2014/main" id="{4A4F2C5F-DF67-4D12-A65A-3AF135DE4147}"/>
              </a:ext>
            </a:extLst>
          </p:cNvPr>
          <p:cNvSpPr txBox="1"/>
          <p:nvPr/>
        </p:nvSpPr>
        <p:spPr>
          <a:xfrm>
            <a:off x="7608168" y="2636912"/>
            <a:ext cx="4400655" cy="200311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 algn="just">
              <a:lnSpc>
                <a:spcPts val="2300"/>
              </a:lnSpc>
              <a:spcBef>
                <a:spcPts val="600"/>
              </a:spcBef>
              <a:buFont typeface="Wingdings" panose="05000000000000000000" pitchFamily="2" charset="2"/>
              <a:buChar char="Ø"/>
            </a:pPr>
            <a:r>
              <a:rPr lang="en-US" altLang="zh-CN" dirty="0">
                <a:solidFill>
                  <a:srgbClr val="0000F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The two models give considerably consistent impedance evaluations.</a:t>
            </a:r>
          </a:p>
          <a:p>
            <a:pPr marL="285750" indent="-285750" algn="just">
              <a:lnSpc>
                <a:spcPts val="2300"/>
              </a:lnSpc>
              <a:spcBef>
                <a:spcPts val="600"/>
              </a:spcBef>
              <a:buFont typeface="Wingdings" panose="05000000000000000000" pitchFamily="2" charset="2"/>
              <a:buChar char="Ø"/>
            </a:pPr>
            <a:r>
              <a:rPr lang="en-US" altLang="zh-CN" dirty="0">
                <a:solidFill>
                  <a:srgbClr val="0000F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Mainly resistive wall impedance from the </a:t>
            </a:r>
            <a:r>
              <a:rPr lang="en-US" altLang="zh-CN" dirty="0" err="1">
                <a:solidFill>
                  <a:srgbClr val="0000F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TiN</a:t>
            </a:r>
            <a:r>
              <a:rPr lang="en-US" altLang="zh-CN" dirty="0">
                <a:solidFill>
                  <a:srgbClr val="0000F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coating.</a:t>
            </a:r>
          </a:p>
          <a:p>
            <a:pPr marL="285750" indent="-285750" algn="just">
              <a:lnSpc>
                <a:spcPts val="2300"/>
              </a:lnSpc>
              <a:spcBef>
                <a:spcPts val="600"/>
              </a:spcBef>
              <a:buFont typeface="Wingdings" panose="05000000000000000000" pitchFamily="2" charset="2"/>
              <a:buChar char="Ø"/>
            </a:pPr>
            <a:r>
              <a:rPr lang="en-US" altLang="zh-CN" dirty="0">
                <a:solidFill>
                  <a:srgbClr val="0000F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The heat-load dissipation is not a critical issue.</a:t>
            </a:r>
            <a:endParaRPr lang="zh-CN" altLang="en-US" dirty="0">
              <a:solidFill>
                <a:srgbClr val="0000FF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6" name="文本框 15">
            <a:extLst>
              <a:ext uri="{FF2B5EF4-FFF2-40B4-BE49-F238E27FC236}">
                <a16:creationId xmlns:a16="http://schemas.microsoft.com/office/drawing/2014/main" id="{8CE57166-95B3-487A-93BC-CE733391093D}"/>
              </a:ext>
            </a:extLst>
          </p:cNvPr>
          <p:cNvSpPr txBox="1"/>
          <p:nvPr/>
        </p:nvSpPr>
        <p:spPr>
          <a:xfrm>
            <a:off x="7608168" y="4877792"/>
            <a:ext cx="4456679" cy="139967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 algn="just">
              <a:lnSpc>
                <a:spcPts val="2300"/>
              </a:lnSpc>
              <a:spcBef>
                <a:spcPts val="600"/>
              </a:spcBef>
              <a:buFont typeface="Wingdings" panose="05000000000000000000" pitchFamily="2" charset="2"/>
              <a:buChar char="Ø"/>
            </a:pPr>
            <a:r>
              <a:rPr lang="en-US" altLang="zh-CN" dirty="0">
                <a:solidFill>
                  <a:srgbClr val="0000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The divergence between the impedance of the two models</a:t>
            </a:r>
            <a:r>
              <a:rPr lang="zh-CN" altLang="en-US" dirty="0">
                <a:solidFill>
                  <a:srgbClr val="0000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altLang="zh-CN" dirty="0">
                <a:solidFill>
                  <a:srgbClr val="0000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(bunch length=3mm)</a:t>
            </a:r>
            <a:r>
              <a:rPr lang="zh-CN" altLang="en-US" dirty="0">
                <a:solidFill>
                  <a:srgbClr val="0000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：</a:t>
            </a:r>
            <a:endParaRPr lang="en-US" altLang="zh-CN" dirty="0">
              <a:solidFill>
                <a:srgbClr val="0000FF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80975" lvl="2" indent="269875" algn="just">
              <a:lnSpc>
                <a:spcPts val="2300"/>
              </a:lnSpc>
              <a:spcBef>
                <a:spcPts val="600"/>
              </a:spcBef>
              <a:buFont typeface="Wingdings" panose="05000000000000000000" pitchFamily="2" charset="2"/>
              <a:buChar char="p"/>
              <a:tabLst>
                <a:tab pos="273050" algn="l"/>
              </a:tabLst>
            </a:pPr>
            <a:r>
              <a:rPr lang="en-US" altLang="zh-CN" sz="1400" dirty="0">
                <a:solidFill>
                  <a:srgbClr val="0000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Model1:  </a:t>
            </a:r>
            <a:r>
              <a:rPr lang="en-US" altLang="zh-CN" sz="1400" dirty="0" err="1">
                <a:solidFill>
                  <a:srgbClr val="0000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kloss</a:t>
            </a:r>
            <a:r>
              <a:rPr lang="en-US" altLang="zh-CN" sz="1400" dirty="0">
                <a:solidFill>
                  <a:srgbClr val="0000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=0.024 V/</a:t>
            </a:r>
            <a:r>
              <a:rPr lang="en-US" altLang="zh-CN" sz="1400" dirty="0" err="1">
                <a:solidFill>
                  <a:srgbClr val="0000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pC</a:t>
            </a:r>
            <a:r>
              <a:rPr lang="en-US" altLang="zh-CN" sz="1400" dirty="0">
                <a:solidFill>
                  <a:srgbClr val="0000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altLang="zh-CN" sz="1400" dirty="0" err="1">
                <a:solidFill>
                  <a:srgbClr val="0000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ky</a:t>
            </a:r>
            <a:r>
              <a:rPr lang="en-US" altLang="zh-CN" sz="1400" dirty="0">
                <a:solidFill>
                  <a:srgbClr val="0000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=1.478 V/</a:t>
            </a:r>
            <a:r>
              <a:rPr lang="en-US" altLang="zh-CN" sz="1400" dirty="0" err="1">
                <a:solidFill>
                  <a:srgbClr val="0000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pC</a:t>
            </a:r>
            <a:r>
              <a:rPr lang="en-US" altLang="zh-CN" sz="1400" dirty="0">
                <a:solidFill>
                  <a:srgbClr val="0000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/m</a:t>
            </a:r>
          </a:p>
          <a:p>
            <a:pPr marL="180975" lvl="2" indent="269875" algn="just">
              <a:lnSpc>
                <a:spcPts val="2300"/>
              </a:lnSpc>
              <a:spcBef>
                <a:spcPts val="600"/>
              </a:spcBef>
              <a:buFont typeface="Wingdings" panose="05000000000000000000" pitchFamily="2" charset="2"/>
              <a:buChar char="p"/>
              <a:tabLst>
                <a:tab pos="273050" algn="l"/>
              </a:tabLst>
            </a:pPr>
            <a:r>
              <a:rPr lang="en-US" altLang="zh-CN" sz="1400" dirty="0">
                <a:solidFill>
                  <a:srgbClr val="0000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Model2:  </a:t>
            </a:r>
            <a:r>
              <a:rPr lang="en-US" altLang="zh-CN" sz="1400" dirty="0" err="1">
                <a:solidFill>
                  <a:srgbClr val="0000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kloss</a:t>
            </a:r>
            <a:r>
              <a:rPr lang="en-US" altLang="zh-CN" sz="1400" dirty="0">
                <a:solidFill>
                  <a:srgbClr val="0000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=0.021 V/</a:t>
            </a:r>
            <a:r>
              <a:rPr lang="en-US" altLang="zh-CN" sz="1400" dirty="0" err="1">
                <a:solidFill>
                  <a:srgbClr val="0000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pC</a:t>
            </a:r>
            <a:r>
              <a:rPr lang="en-US" altLang="zh-CN" sz="1400" dirty="0">
                <a:solidFill>
                  <a:srgbClr val="0000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altLang="zh-CN" sz="1400" dirty="0" err="1">
                <a:solidFill>
                  <a:srgbClr val="0000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ky</a:t>
            </a:r>
            <a:r>
              <a:rPr lang="en-US" altLang="zh-CN" sz="1400" dirty="0">
                <a:solidFill>
                  <a:srgbClr val="0000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=1.220 V/</a:t>
            </a:r>
            <a:r>
              <a:rPr lang="en-US" altLang="zh-CN" sz="1400" dirty="0" err="1">
                <a:solidFill>
                  <a:srgbClr val="0000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pC</a:t>
            </a:r>
            <a:r>
              <a:rPr lang="en-US" altLang="zh-CN" sz="1400" dirty="0">
                <a:solidFill>
                  <a:srgbClr val="0000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/m</a:t>
            </a:r>
            <a:endParaRPr lang="zh-CN" altLang="en-US" sz="1400" dirty="0">
              <a:solidFill>
                <a:srgbClr val="0000FF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7855078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副标题 1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US" altLang="zh-CN" sz="4000" b="1" dirty="0"/>
              <a:t>L. Porta, CERN</a:t>
            </a:r>
            <a:endParaRPr lang="zh-CN" altLang="en-US" sz="4000" b="1" dirty="0"/>
          </a:p>
        </p:txBody>
      </p:sp>
      <p:sp>
        <p:nvSpPr>
          <p:cNvPr id="3" name="灯片编号占位符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5E9139-A00B-4B2A-98A6-095DC08F1345}" type="slidenum">
              <a:rPr lang="zh-CN" altLang="en-US" smtClean="0"/>
              <a:pPr/>
              <a:t>18</a:t>
            </a:fld>
            <a:endParaRPr lang="zh-CN" altLang="en-US" dirty="0"/>
          </a:p>
        </p:txBody>
      </p:sp>
      <p:sp>
        <p:nvSpPr>
          <p:cNvPr id="5" name="内容占位符 4"/>
          <p:cNvSpPr>
            <a:spLocks noGrp="1"/>
          </p:cNvSpPr>
          <p:nvPr>
            <p:ph sz="quarter" idx="13"/>
          </p:nvPr>
        </p:nvSpPr>
        <p:spPr>
          <a:xfrm>
            <a:off x="1" y="1329893"/>
            <a:ext cx="7752184" cy="1912071"/>
          </a:xfrm>
        </p:spPr>
        <p:txBody>
          <a:bodyPr>
            <a:normAutofit fontScale="92500" lnSpcReduction="20000"/>
          </a:bodyPr>
          <a:lstStyle/>
          <a:p>
            <a:r>
              <a:rPr lang="en-US" altLang="zh-CN" dirty="0"/>
              <a:t>Presentation 3</a:t>
            </a:r>
            <a:r>
              <a:rPr lang="zh-CN" altLang="en-US" dirty="0"/>
              <a:t>：</a:t>
            </a:r>
            <a:endParaRPr lang="en-US" altLang="zh-CN" dirty="0"/>
          </a:p>
          <a:p>
            <a:r>
              <a:rPr lang="en-US" altLang="zh-CN" sz="4500" dirty="0"/>
              <a:t>Electromagnetic separator design and its alternative option in FCC </a:t>
            </a:r>
          </a:p>
        </p:txBody>
      </p:sp>
    </p:spTree>
    <p:extLst>
      <p:ext uri="{BB962C8B-B14F-4D97-AF65-F5344CB8AC3E}">
        <p14:creationId xmlns:p14="http://schemas.microsoft.com/office/powerpoint/2010/main" val="352961434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标题 2">
            <a:extLst>
              <a:ext uri="{FF2B5EF4-FFF2-40B4-BE49-F238E27FC236}">
                <a16:creationId xmlns:a16="http://schemas.microsoft.com/office/drawing/2014/main" id="{DC1D7B7F-F695-4704-A88D-96F66C54B0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zh-CN" sz="2300" dirty="0">
                <a:solidFill>
                  <a:srgbClr val="C00000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P3. Electromagnetic separator design and its alternative option in FCC (L. Porta, CERN)</a:t>
            </a:r>
            <a:endParaRPr lang="zh-CN" altLang="en-US" sz="2300" dirty="0">
              <a:solidFill>
                <a:srgbClr val="C00000"/>
              </a:solidFill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sp>
        <p:nvSpPr>
          <p:cNvPr id="4" name="页脚占位符 3">
            <a:extLst>
              <a:ext uri="{FF2B5EF4-FFF2-40B4-BE49-F238E27FC236}">
                <a16:creationId xmlns:a16="http://schemas.microsoft.com/office/drawing/2014/main" id="{36FD881C-38A2-480C-9B83-4DC9415983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CN"/>
              <a:t>CEPC day</a:t>
            </a:r>
            <a:endParaRPr lang="zh-CN" altLang="en-US" dirty="0"/>
          </a:p>
        </p:txBody>
      </p:sp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id="{10E8BB6A-9361-4A09-B31A-ABB7E15A7C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5E9139-A00B-4B2A-98A6-095DC08F1345}" type="slidenum">
              <a:rPr lang="zh-CN" altLang="en-US" smtClean="0"/>
              <a:pPr/>
              <a:t>19</a:t>
            </a:fld>
            <a:endParaRPr lang="zh-CN" altLang="en-US"/>
          </a:p>
        </p:txBody>
      </p:sp>
      <p:grpSp>
        <p:nvGrpSpPr>
          <p:cNvPr id="6" name="Group 81">
            <a:extLst>
              <a:ext uri="{FF2B5EF4-FFF2-40B4-BE49-F238E27FC236}">
                <a16:creationId xmlns:a16="http://schemas.microsoft.com/office/drawing/2014/main" id="{7714A1C2-11B8-4384-9D65-C3ECFAC2C78F}"/>
              </a:ext>
            </a:extLst>
          </p:cNvPr>
          <p:cNvGrpSpPr/>
          <p:nvPr/>
        </p:nvGrpSpPr>
        <p:grpSpPr>
          <a:xfrm>
            <a:off x="6764647" y="1074877"/>
            <a:ext cx="5164001" cy="4010307"/>
            <a:chOff x="6967242" y="41516"/>
            <a:chExt cx="5164001" cy="4010307"/>
          </a:xfrm>
        </p:grpSpPr>
        <p:grpSp>
          <p:nvGrpSpPr>
            <p:cNvPr id="7" name="Group 18">
              <a:extLst>
                <a:ext uri="{FF2B5EF4-FFF2-40B4-BE49-F238E27FC236}">
                  <a16:creationId xmlns:a16="http://schemas.microsoft.com/office/drawing/2014/main" id="{4A6E62EC-FC83-45EE-A0B6-2AA3056CD4D0}"/>
                </a:ext>
              </a:extLst>
            </p:cNvPr>
            <p:cNvGrpSpPr/>
            <p:nvPr/>
          </p:nvGrpSpPr>
          <p:grpSpPr>
            <a:xfrm>
              <a:off x="7151947" y="41516"/>
              <a:ext cx="4979296" cy="4010307"/>
              <a:chOff x="10113939" y="24863064"/>
              <a:chExt cx="20119118" cy="15638122"/>
            </a:xfrm>
          </p:grpSpPr>
          <p:grpSp>
            <p:nvGrpSpPr>
              <p:cNvPr id="9" name="Group 20">
                <a:extLst>
                  <a:ext uri="{FF2B5EF4-FFF2-40B4-BE49-F238E27FC236}">
                    <a16:creationId xmlns:a16="http://schemas.microsoft.com/office/drawing/2014/main" id="{5E33C6C4-C502-48AA-897D-28FBA684C899}"/>
                  </a:ext>
                </a:extLst>
              </p:cNvPr>
              <p:cNvGrpSpPr/>
              <p:nvPr/>
            </p:nvGrpSpPr>
            <p:grpSpPr>
              <a:xfrm>
                <a:off x="10113939" y="24863064"/>
                <a:ext cx="20119118" cy="15638122"/>
                <a:chOff x="3860362" y="22599598"/>
                <a:chExt cx="19743588" cy="17495843"/>
              </a:xfrm>
            </p:grpSpPr>
            <p:pic>
              <p:nvPicPr>
                <p:cNvPr id="35" name="Picture 46" descr="A diagram of a circular object with different colored objects&#10;&#10;Description automatically generated">
                  <a:extLst>
                    <a:ext uri="{FF2B5EF4-FFF2-40B4-BE49-F238E27FC236}">
                      <a16:creationId xmlns:a16="http://schemas.microsoft.com/office/drawing/2014/main" id="{B9AE32F4-0A48-40FC-88DD-66BCDCECA896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l="3255" t="-1" r="17382" b="-447"/>
                <a:stretch/>
              </p:blipFill>
              <p:spPr>
                <a:xfrm>
                  <a:off x="3860362" y="22599598"/>
                  <a:ext cx="19629265" cy="17495843"/>
                </a:xfrm>
                <a:prstGeom prst="rect">
                  <a:avLst/>
                </a:prstGeom>
                <a:ln>
                  <a:noFill/>
                </a:ln>
              </p:spPr>
            </p:pic>
            <p:sp>
              <p:nvSpPr>
                <p:cNvPr id="36" name="Rectangle 47">
                  <a:extLst>
                    <a:ext uri="{FF2B5EF4-FFF2-40B4-BE49-F238E27FC236}">
                      <a16:creationId xmlns:a16="http://schemas.microsoft.com/office/drawing/2014/main" id="{46BE89B5-2490-43DD-A5A4-93D4518E5CA2}"/>
                    </a:ext>
                  </a:extLst>
                </p:cNvPr>
                <p:cNvSpPr/>
                <p:nvPr/>
              </p:nvSpPr>
              <p:spPr>
                <a:xfrm>
                  <a:off x="22558462" y="22700492"/>
                  <a:ext cx="1045488" cy="6694277"/>
                </a:xfrm>
                <a:prstGeom prst="rect">
                  <a:avLst/>
                </a:prstGeom>
                <a:solidFill>
                  <a:sysClr val="window" lastClr="FFFFFF"/>
                </a:solidFill>
                <a:ln w="12700" cap="flat" cmpd="sng" algn="ctr">
                  <a:solidFill>
                    <a:sysClr val="window" lastClr="FFFFFF"/>
                  </a:solidFill>
                  <a:prstDash val="solid"/>
                  <a:miter lim="800000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4572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GB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37" name="Rectangle 48">
                  <a:extLst>
                    <a:ext uri="{FF2B5EF4-FFF2-40B4-BE49-F238E27FC236}">
                      <a16:creationId xmlns:a16="http://schemas.microsoft.com/office/drawing/2014/main" id="{290F9118-2010-4258-84AB-9C8F3C38AC03}"/>
                    </a:ext>
                  </a:extLst>
                </p:cNvPr>
                <p:cNvSpPr/>
                <p:nvPr/>
              </p:nvSpPr>
              <p:spPr>
                <a:xfrm>
                  <a:off x="19789984" y="22700495"/>
                  <a:ext cx="3717989" cy="5462059"/>
                </a:xfrm>
                <a:prstGeom prst="rect">
                  <a:avLst/>
                </a:prstGeom>
                <a:solidFill>
                  <a:sysClr val="window" lastClr="FFFFFF"/>
                </a:solidFill>
                <a:ln w="12700" cap="flat" cmpd="sng" algn="ctr">
                  <a:solidFill>
                    <a:sysClr val="window" lastClr="FFFFFF"/>
                  </a:solidFill>
                  <a:prstDash val="solid"/>
                  <a:miter lim="800000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4572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GB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  <p:sp>
            <p:nvSpPr>
              <p:cNvPr id="10" name="Oval 21">
                <a:extLst>
                  <a:ext uri="{FF2B5EF4-FFF2-40B4-BE49-F238E27FC236}">
                    <a16:creationId xmlns:a16="http://schemas.microsoft.com/office/drawing/2014/main" id="{17BBE410-E080-4C3A-94E3-57F3C2E6275B}"/>
                  </a:ext>
                </a:extLst>
              </p:cNvPr>
              <p:cNvSpPr/>
              <p:nvPr/>
            </p:nvSpPr>
            <p:spPr>
              <a:xfrm>
                <a:off x="16217726" y="25722361"/>
                <a:ext cx="548640" cy="548640"/>
              </a:xfrm>
              <a:prstGeom prst="ellipse">
                <a:avLst/>
              </a:prstGeom>
              <a:noFill/>
              <a:ln w="28575" cap="flat" cmpd="sng" algn="ctr">
                <a:solidFill>
                  <a:srgbClr val="FF0000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4572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GB" sz="1400" b="1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1</a:t>
                </a:r>
              </a:p>
            </p:txBody>
          </p:sp>
          <p:sp>
            <p:nvSpPr>
              <p:cNvPr id="11" name="Oval 22">
                <a:extLst>
                  <a:ext uri="{FF2B5EF4-FFF2-40B4-BE49-F238E27FC236}">
                    <a16:creationId xmlns:a16="http://schemas.microsoft.com/office/drawing/2014/main" id="{46C4242F-9A01-45A8-B4D5-E8F9A30E7264}"/>
                  </a:ext>
                </a:extLst>
              </p:cNvPr>
              <p:cNvSpPr/>
              <p:nvPr/>
            </p:nvSpPr>
            <p:spPr>
              <a:xfrm>
                <a:off x="17153830" y="26493542"/>
                <a:ext cx="548640" cy="548640"/>
              </a:xfrm>
              <a:prstGeom prst="ellipse">
                <a:avLst/>
              </a:prstGeom>
              <a:noFill/>
              <a:ln w="28575" cap="flat" cmpd="sng" algn="ctr">
                <a:solidFill>
                  <a:srgbClr val="FF0000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4572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GB" sz="1400" b="1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2</a:t>
                </a:r>
              </a:p>
            </p:txBody>
          </p:sp>
          <p:sp>
            <p:nvSpPr>
              <p:cNvPr id="12" name="Oval 23">
                <a:extLst>
                  <a:ext uri="{FF2B5EF4-FFF2-40B4-BE49-F238E27FC236}">
                    <a16:creationId xmlns:a16="http://schemas.microsoft.com/office/drawing/2014/main" id="{CA080378-4F49-4564-BAE6-DDCE87B5E04F}"/>
                  </a:ext>
                </a:extLst>
              </p:cNvPr>
              <p:cNvSpPr/>
              <p:nvPr/>
            </p:nvSpPr>
            <p:spPr>
              <a:xfrm>
                <a:off x="20826238" y="28180738"/>
                <a:ext cx="548640" cy="548640"/>
              </a:xfrm>
              <a:prstGeom prst="ellipse">
                <a:avLst/>
              </a:prstGeom>
              <a:noFill/>
              <a:ln w="28575" cap="flat" cmpd="sng" algn="ctr">
                <a:solidFill>
                  <a:srgbClr val="FF0000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4572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GB" sz="1400" b="1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3</a:t>
                </a:r>
              </a:p>
            </p:txBody>
          </p:sp>
          <p:sp>
            <p:nvSpPr>
              <p:cNvPr id="13" name="Oval 24">
                <a:extLst>
                  <a:ext uri="{FF2B5EF4-FFF2-40B4-BE49-F238E27FC236}">
                    <a16:creationId xmlns:a16="http://schemas.microsoft.com/office/drawing/2014/main" id="{C1946BFF-F06A-40C0-981B-E55C699CB2D7}"/>
                  </a:ext>
                </a:extLst>
              </p:cNvPr>
              <p:cNvSpPr/>
              <p:nvPr/>
            </p:nvSpPr>
            <p:spPr>
              <a:xfrm>
                <a:off x="24470960" y="28800502"/>
                <a:ext cx="548640" cy="548640"/>
              </a:xfrm>
              <a:prstGeom prst="ellipse">
                <a:avLst/>
              </a:prstGeom>
              <a:noFill/>
              <a:ln w="28575" cap="flat" cmpd="sng" algn="ctr">
                <a:solidFill>
                  <a:srgbClr val="FF0000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4572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GB" sz="1400" b="1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4</a:t>
                </a:r>
              </a:p>
            </p:txBody>
          </p:sp>
          <p:sp>
            <p:nvSpPr>
              <p:cNvPr id="14" name="Oval 25">
                <a:extLst>
                  <a:ext uri="{FF2B5EF4-FFF2-40B4-BE49-F238E27FC236}">
                    <a16:creationId xmlns:a16="http://schemas.microsoft.com/office/drawing/2014/main" id="{28AA7F9F-BC21-4626-BEDB-AC27F77C566B}"/>
                  </a:ext>
                </a:extLst>
              </p:cNvPr>
              <p:cNvSpPr/>
              <p:nvPr/>
            </p:nvSpPr>
            <p:spPr>
              <a:xfrm>
                <a:off x="26042479" y="29267764"/>
                <a:ext cx="548640" cy="548640"/>
              </a:xfrm>
              <a:prstGeom prst="ellipse">
                <a:avLst/>
              </a:prstGeom>
              <a:noFill/>
              <a:ln w="28575" cap="flat" cmpd="sng" algn="ctr">
                <a:solidFill>
                  <a:srgbClr val="FF0000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4572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GB" sz="1400" b="1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5</a:t>
                </a:r>
              </a:p>
            </p:txBody>
          </p:sp>
          <p:sp>
            <p:nvSpPr>
              <p:cNvPr id="15" name="Oval 26">
                <a:extLst>
                  <a:ext uri="{FF2B5EF4-FFF2-40B4-BE49-F238E27FC236}">
                    <a16:creationId xmlns:a16="http://schemas.microsoft.com/office/drawing/2014/main" id="{B101D4C5-4C9D-44D6-AEF4-667666F25380}"/>
                  </a:ext>
                </a:extLst>
              </p:cNvPr>
              <p:cNvSpPr/>
              <p:nvPr/>
            </p:nvSpPr>
            <p:spPr>
              <a:xfrm>
                <a:off x="25273819" y="30221482"/>
                <a:ext cx="548640" cy="548640"/>
              </a:xfrm>
              <a:prstGeom prst="ellipse">
                <a:avLst/>
              </a:prstGeom>
              <a:noFill/>
              <a:ln w="28575" cap="flat" cmpd="sng" algn="ctr">
                <a:solidFill>
                  <a:srgbClr val="FF0000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4572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GB" sz="1400" b="1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6</a:t>
                </a:r>
              </a:p>
            </p:txBody>
          </p:sp>
          <p:sp>
            <p:nvSpPr>
              <p:cNvPr id="16" name="Oval 27">
                <a:extLst>
                  <a:ext uri="{FF2B5EF4-FFF2-40B4-BE49-F238E27FC236}">
                    <a16:creationId xmlns:a16="http://schemas.microsoft.com/office/drawing/2014/main" id="{3DD89B6A-4171-4502-A6CD-E179AF0B84CD}"/>
                  </a:ext>
                </a:extLst>
              </p:cNvPr>
              <p:cNvSpPr/>
              <p:nvPr/>
            </p:nvSpPr>
            <p:spPr>
              <a:xfrm>
                <a:off x="26113815" y="30662398"/>
                <a:ext cx="548640" cy="548640"/>
              </a:xfrm>
              <a:prstGeom prst="ellipse">
                <a:avLst/>
              </a:prstGeom>
              <a:noFill/>
              <a:ln w="28575" cap="flat" cmpd="sng" algn="ctr">
                <a:solidFill>
                  <a:srgbClr val="FF0000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4572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GB" sz="1400" b="1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7</a:t>
                </a:r>
              </a:p>
            </p:txBody>
          </p:sp>
          <p:sp>
            <p:nvSpPr>
              <p:cNvPr id="17" name="Oval 28">
                <a:extLst>
                  <a:ext uri="{FF2B5EF4-FFF2-40B4-BE49-F238E27FC236}">
                    <a16:creationId xmlns:a16="http://schemas.microsoft.com/office/drawing/2014/main" id="{2308DAB1-EF8C-4924-8BD8-4AADCBF81C1D}"/>
                  </a:ext>
                </a:extLst>
              </p:cNvPr>
              <p:cNvSpPr/>
              <p:nvPr/>
            </p:nvSpPr>
            <p:spPr>
              <a:xfrm>
                <a:off x="12706484" y="36504120"/>
                <a:ext cx="548640" cy="548640"/>
              </a:xfrm>
              <a:prstGeom prst="ellipse">
                <a:avLst/>
              </a:prstGeom>
              <a:noFill/>
              <a:ln w="28575" cap="flat" cmpd="sng" algn="ctr">
                <a:solidFill>
                  <a:srgbClr val="FF0000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4572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GB" sz="1400" b="1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8</a:t>
                </a:r>
              </a:p>
            </p:txBody>
          </p:sp>
          <p:sp>
            <p:nvSpPr>
              <p:cNvPr id="18" name="Oval 29">
                <a:extLst>
                  <a:ext uri="{FF2B5EF4-FFF2-40B4-BE49-F238E27FC236}">
                    <a16:creationId xmlns:a16="http://schemas.microsoft.com/office/drawing/2014/main" id="{E81D2815-8B1B-4B2D-99AF-8287937197CB}"/>
                  </a:ext>
                </a:extLst>
              </p:cNvPr>
              <p:cNvSpPr/>
              <p:nvPr/>
            </p:nvSpPr>
            <p:spPr>
              <a:xfrm>
                <a:off x="12185278" y="36063555"/>
                <a:ext cx="548640" cy="548640"/>
              </a:xfrm>
              <a:prstGeom prst="ellipse">
                <a:avLst/>
              </a:prstGeom>
              <a:noFill/>
              <a:ln w="28575" cap="flat" cmpd="sng" algn="ctr">
                <a:solidFill>
                  <a:srgbClr val="FF0000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4572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GB" sz="1400" b="1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9</a:t>
                </a:r>
              </a:p>
            </p:txBody>
          </p:sp>
          <p:sp>
            <p:nvSpPr>
              <p:cNvPr id="19" name="Freeform: Shape 30">
                <a:extLst>
                  <a:ext uri="{FF2B5EF4-FFF2-40B4-BE49-F238E27FC236}">
                    <a16:creationId xmlns:a16="http://schemas.microsoft.com/office/drawing/2014/main" id="{32019675-D222-4512-B553-4BD7BF645B04}"/>
                  </a:ext>
                </a:extLst>
              </p:cNvPr>
              <p:cNvSpPr/>
              <p:nvPr/>
            </p:nvSpPr>
            <p:spPr>
              <a:xfrm>
                <a:off x="17769965" y="26756741"/>
                <a:ext cx="3073400" cy="1485900"/>
              </a:xfrm>
              <a:custGeom>
                <a:avLst/>
                <a:gdLst>
                  <a:gd name="connsiteX0" fmla="*/ 0 w 3073400"/>
                  <a:gd name="connsiteY0" fmla="*/ 0 h 1485900"/>
                  <a:gd name="connsiteX1" fmla="*/ 901700 w 3073400"/>
                  <a:gd name="connsiteY1" fmla="*/ 177800 h 1485900"/>
                  <a:gd name="connsiteX2" fmla="*/ 1917700 w 3073400"/>
                  <a:gd name="connsiteY2" fmla="*/ 596900 h 1485900"/>
                  <a:gd name="connsiteX3" fmla="*/ 3073400 w 3073400"/>
                  <a:gd name="connsiteY3" fmla="*/ 1485900 h 14859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073400" h="1485900">
                    <a:moveTo>
                      <a:pt x="0" y="0"/>
                    </a:moveTo>
                    <a:cubicBezTo>
                      <a:pt x="291041" y="39158"/>
                      <a:pt x="582083" y="78317"/>
                      <a:pt x="901700" y="177800"/>
                    </a:cubicBezTo>
                    <a:cubicBezTo>
                      <a:pt x="1221317" y="277283"/>
                      <a:pt x="1555750" y="378883"/>
                      <a:pt x="1917700" y="596900"/>
                    </a:cubicBezTo>
                    <a:cubicBezTo>
                      <a:pt x="2279650" y="814917"/>
                      <a:pt x="2676525" y="1150408"/>
                      <a:pt x="3073400" y="1485900"/>
                    </a:cubicBezTo>
                  </a:path>
                </a:pathLst>
              </a:custGeom>
              <a:noFill/>
              <a:ln w="19050" cap="flat" cmpd="sng" algn="ctr">
                <a:solidFill>
                  <a:sysClr val="windowText" lastClr="000000"/>
                </a:solidFill>
                <a:prstDash val="sysDash"/>
                <a:miter lim="800000"/>
                <a:headEnd type="none" w="med" len="med"/>
                <a:tailEnd type="arrow" w="med" len="me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4572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0" name="Freeform: Shape 31">
                <a:extLst>
                  <a:ext uri="{FF2B5EF4-FFF2-40B4-BE49-F238E27FC236}">
                    <a16:creationId xmlns:a16="http://schemas.microsoft.com/office/drawing/2014/main" id="{1D885920-3C95-4945-AB7C-9A341B4DDD86}"/>
                  </a:ext>
                </a:extLst>
              </p:cNvPr>
              <p:cNvSpPr/>
              <p:nvPr/>
            </p:nvSpPr>
            <p:spPr>
              <a:xfrm>
                <a:off x="21424900" y="28486100"/>
                <a:ext cx="2971800" cy="444500"/>
              </a:xfrm>
              <a:custGeom>
                <a:avLst/>
                <a:gdLst>
                  <a:gd name="connsiteX0" fmla="*/ 0 w 2971800"/>
                  <a:gd name="connsiteY0" fmla="*/ 0 h 444500"/>
                  <a:gd name="connsiteX1" fmla="*/ 1651000 w 2971800"/>
                  <a:gd name="connsiteY1" fmla="*/ 165100 h 444500"/>
                  <a:gd name="connsiteX2" fmla="*/ 2971800 w 2971800"/>
                  <a:gd name="connsiteY2" fmla="*/ 444500 h 4445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2971800" h="444500">
                    <a:moveTo>
                      <a:pt x="0" y="0"/>
                    </a:moveTo>
                    <a:cubicBezTo>
                      <a:pt x="577850" y="45508"/>
                      <a:pt x="1155700" y="91017"/>
                      <a:pt x="1651000" y="165100"/>
                    </a:cubicBezTo>
                    <a:cubicBezTo>
                      <a:pt x="2146300" y="239183"/>
                      <a:pt x="2559050" y="341841"/>
                      <a:pt x="2971800" y="444500"/>
                    </a:cubicBezTo>
                  </a:path>
                </a:pathLst>
              </a:custGeom>
              <a:noFill/>
              <a:ln w="19050" cap="flat" cmpd="sng" algn="ctr">
                <a:solidFill>
                  <a:sysClr val="windowText" lastClr="000000"/>
                </a:solidFill>
                <a:prstDash val="sysDash"/>
                <a:miter lim="800000"/>
                <a:headEnd type="none" w="med" len="med"/>
                <a:tailEnd type="arrow" w="med" len="me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4572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1" name="Freeform: Shape 32">
                <a:extLst>
                  <a:ext uri="{FF2B5EF4-FFF2-40B4-BE49-F238E27FC236}">
                    <a16:creationId xmlns:a16="http://schemas.microsoft.com/office/drawing/2014/main" id="{1CCEB9D6-FF06-4C52-942A-B2159864C405}"/>
                  </a:ext>
                </a:extLst>
              </p:cNvPr>
              <p:cNvSpPr/>
              <p:nvPr/>
            </p:nvSpPr>
            <p:spPr>
              <a:xfrm>
                <a:off x="24640692" y="29413200"/>
                <a:ext cx="581508" cy="990600"/>
              </a:xfrm>
              <a:custGeom>
                <a:avLst/>
                <a:gdLst>
                  <a:gd name="connsiteX0" fmla="*/ 98908 w 581508"/>
                  <a:gd name="connsiteY0" fmla="*/ 0 h 990600"/>
                  <a:gd name="connsiteX1" fmla="*/ 35408 w 581508"/>
                  <a:gd name="connsiteY1" fmla="*/ 520700 h 990600"/>
                  <a:gd name="connsiteX2" fmla="*/ 581508 w 581508"/>
                  <a:gd name="connsiteY2" fmla="*/ 990600 h 9906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581508" h="990600">
                    <a:moveTo>
                      <a:pt x="98908" y="0"/>
                    </a:moveTo>
                    <a:cubicBezTo>
                      <a:pt x="26941" y="177800"/>
                      <a:pt x="-45025" y="355600"/>
                      <a:pt x="35408" y="520700"/>
                    </a:cubicBezTo>
                    <a:cubicBezTo>
                      <a:pt x="115841" y="685800"/>
                      <a:pt x="348674" y="838200"/>
                      <a:pt x="581508" y="990600"/>
                    </a:cubicBezTo>
                  </a:path>
                </a:pathLst>
              </a:custGeom>
              <a:noFill/>
              <a:ln w="19050" cap="flat" cmpd="sng" algn="ctr">
                <a:solidFill>
                  <a:srgbClr val="4472C4">
                    <a:shade val="15000"/>
                  </a:srgbClr>
                </a:solidFill>
                <a:prstDash val="sysDash"/>
                <a:miter lim="800000"/>
                <a:headEnd type="none" w="med" len="med"/>
                <a:tailEnd type="arrow" w="med" len="me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4572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2" name="Freeform: Shape 33">
                <a:extLst>
                  <a:ext uri="{FF2B5EF4-FFF2-40B4-BE49-F238E27FC236}">
                    <a16:creationId xmlns:a16="http://schemas.microsoft.com/office/drawing/2014/main" id="{626BAFF7-C418-41BF-9578-D511A778FB9C}"/>
                  </a:ext>
                </a:extLst>
              </p:cNvPr>
              <p:cNvSpPr/>
              <p:nvPr/>
            </p:nvSpPr>
            <p:spPr>
              <a:xfrm>
                <a:off x="25844500" y="30632400"/>
                <a:ext cx="228600" cy="114300"/>
              </a:xfrm>
              <a:custGeom>
                <a:avLst/>
                <a:gdLst>
                  <a:gd name="connsiteX0" fmla="*/ 0 w 228600"/>
                  <a:gd name="connsiteY0" fmla="*/ 0 h 114300"/>
                  <a:gd name="connsiteX1" fmla="*/ 228600 w 228600"/>
                  <a:gd name="connsiteY1" fmla="*/ 114300 h 1143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228600" h="114300">
                    <a:moveTo>
                      <a:pt x="0" y="0"/>
                    </a:moveTo>
                    <a:lnTo>
                      <a:pt x="228600" y="114300"/>
                    </a:lnTo>
                  </a:path>
                </a:pathLst>
              </a:custGeom>
              <a:noFill/>
              <a:ln w="19050" cap="flat" cmpd="sng" algn="ctr">
                <a:solidFill>
                  <a:sysClr val="windowText" lastClr="000000"/>
                </a:solidFill>
                <a:prstDash val="sysDash"/>
                <a:miter lim="800000"/>
                <a:headEnd type="none" w="med" len="med"/>
                <a:tailEnd type="arrow" w="med" len="me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4572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3" name="Freeform: Shape 34">
                <a:extLst>
                  <a:ext uri="{FF2B5EF4-FFF2-40B4-BE49-F238E27FC236}">
                    <a16:creationId xmlns:a16="http://schemas.microsoft.com/office/drawing/2014/main" id="{C08712DD-1102-4365-B87B-76C6CFD9CDF3}"/>
                  </a:ext>
                </a:extLst>
              </p:cNvPr>
              <p:cNvSpPr/>
              <p:nvPr/>
            </p:nvSpPr>
            <p:spPr>
              <a:xfrm rot="1335826">
                <a:off x="26710338" y="29373721"/>
                <a:ext cx="661659" cy="276312"/>
              </a:xfrm>
              <a:custGeom>
                <a:avLst/>
                <a:gdLst>
                  <a:gd name="connsiteX0" fmla="*/ 0 w 1206500"/>
                  <a:gd name="connsiteY0" fmla="*/ 304800 h 304800"/>
                  <a:gd name="connsiteX1" fmla="*/ 1206500 w 1206500"/>
                  <a:gd name="connsiteY1" fmla="*/ 0 h 3048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206500" h="304800">
                    <a:moveTo>
                      <a:pt x="0" y="304800"/>
                    </a:moveTo>
                    <a:lnTo>
                      <a:pt x="1206500" y="0"/>
                    </a:lnTo>
                  </a:path>
                </a:pathLst>
              </a:custGeom>
              <a:noFill/>
              <a:ln w="19050" cap="flat" cmpd="sng" algn="ctr">
                <a:solidFill>
                  <a:sysClr val="windowText" lastClr="000000"/>
                </a:solidFill>
                <a:prstDash val="sysDash"/>
                <a:miter lim="800000"/>
                <a:headEnd type="none" w="med" len="med"/>
                <a:tailEnd type="diamond" w="lg" len="lg"/>
              </a:ln>
              <a:effectLst/>
            </p:spPr>
            <p:txBody>
              <a:bodyPr rtlCol="0" anchor="ctr"/>
              <a:lstStyle/>
              <a:p>
                <a:pPr marL="0" marR="0" lvl="0" indent="0" algn="ctr" defTabSz="4572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4" name="Freeform: Shape 35">
                <a:extLst>
                  <a:ext uri="{FF2B5EF4-FFF2-40B4-BE49-F238E27FC236}">
                    <a16:creationId xmlns:a16="http://schemas.microsoft.com/office/drawing/2014/main" id="{D261931F-8ED1-43C2-980E-CCC41A9ADDA9}"/>
                  </a:ext>
                </a:extLst>
              </p:cNvPr>
              <p:cNvSpPr/>
              <p:nvPr/>
            </p:nvSpPr>
            <p:spPr>
              <a:xfrm>
                <a:off x="25107900" y="29146500"/>
                <a:ext cx="876300" cy="279400"/>
              </a:xfrm>
              <a:custGeom>
                <a:avLst/>
                <a:gdLst>
                  <a:gd name="connsiteX0" fmla="*/ 0 w 876300"/>
                  <a:gd name="connsiteY0" fmla="*/ 0 h 279400"/>
                  <a:gd name="connsiteX1" fmla="*/ 876300 w 876300"/>
                  <a:gd name="connsiteY1" fmla="*/ 279400 h 2794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876300" h="279400">
                    <a:moveTo>
                      <a:pt x="0" y="0"/>
                    </a:moveTo>
                    <a:lnTo>
                      <a:pt x="876300" y="279400"/>
                    </a:lnTo>
                  </a:path>
                </a:pathLst>
              </a:custGeom>
              <a:noFill/>
              <a:ln w="19050" cap="flat" cmpd="sng" algn="ctr">
                <a:solidFill>
                  <a:sysClr val="windowText" lastClr="000000"/>
                </a:solidFill>
                <a:prstDash val="sysDash"/>
                <a:miter lim="800000"/>
                <a:headEnd type="none" w="med" len="med"/>
                <a:tailEnd type="arrow" w="med" len="me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4572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5" name="Freeform: Shape 36">
                <a:extLst>
                  <a:ext uri="{FF2B5EF4-FFF2-40B4-BE49-F238E27FC236}">
                    <a16:creationId xmlns:a16="http://schemas.microsoft.com/office/drawing/2014/main" id="{DFEE442B-62CE-4C4C-94AE-D4B9AD25CEFD}"/>
                  </a:ext>
                </a:extLst>
              </p:cNvPr>
              <p:cNvSpPr/>
              <p:nvPr/>
            </p:nvSpPr>
            <p:spPr>
              <a:xfrm>
                <a:off x="26670000" y="29679900"/>
                <a:ext cx="2286000" cy="1663700"/>
              </a:xfrm>
              <a:custGeom>
                <a:avLst/>
                <a:gdLst>
                  <a:gd name="connsiteX0" fmla="*/ 0 w 2286000"/>
                  <a:gd name="connsiteY0" fmla="*/ 0 h 1663700"/>
                  <a:gd name="connsiteX1" fmla="*/ 736600 w 2286000"/>
                  <a:gd name="connsiteY1" fmla="*/ 355600 h 1663700"/>
                  <a:gd name="connsiteX2" fmla="*/ 1651000 w 2286000"/>
                  <a:gd name="connsiteY2" fmla="*/ 1028700 h 1663700"/>
                  <a:gd name="connsiteX3" fmla="*/ 2286000 w 2286000"/>
                  <a:gd name="connsiteY3" fmla="*/ 1663700 h 16637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286000" h="1663700">
                    <a:moveTo>
                      <a:pt x="0" y="0"/>
                    </a:moveTo>
                    <a:cubicBezTo>
                      <a:pt x="230716" y="92075"/>
                      <a:pt x="461433" y="184150"/>
                      <a:pt x="736600" y="355600"/>
                    </a:cubicBezTo>
                    <a:cubicBezTo>
                      <a:pt x="1011767" y="527050"/>
                      <a:pt x="1392767" y="810683"/>
                      <a:pt x="1651000" y="1028700"/>
                    </a:cubicBezTo>
                    <a:cubicBezTo>
                      <a:pt x="1909233" y="1246717"/>
                      <a:pt x="2097616" y="1455208"/>
                      <a:pt x="2286000" y="1663700"/>
                    </a:cubicBezTo>
                  </a:path>
                </a:pathLst>
              </a:custGeom>
              <a:noFill/>
              <a:ln w="19050" cap="flat" cmpd="sng" algn="ctr">
                <a:solidFill>
                  <a:sysClr val="windowText" lastClr="000000"/>
                </a:solidFill>
                <a:prstDash val="sysDash"/>
                <a:miter lim="800000"/>
                <a:headEnd type="none" w="med" len="med"/>
                <a:tailEnd type="arrow" w="med" len="me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4572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6" name="Freeform: Shape 37">
                <a:extLst>
                  <a:ext uri="{FF2B5EF4-FFF2-40B4-BE49-F238E27FC236}">
                    <a16:creationId xmlns:a16="http://schemas.microsoft.com/office/drawing/2014/main" id="{1E0EB657-14D6-4E8D-8101-443445AE74C9}"/>
                  </a:ext>
                </a:extLst>
              </p:cNvPr>
              <p:cNvSpPr/>
              <p:nvPr/>
            </p:nvSpPr>
            <p:spPr>
              <a:xfrm>
                <a:off x="17741900" y="28422090"/>
                <a:ext cx="3009900" cy="114810"/>
              </a:xfrm>
              <a:custGeom>
                <a:avLst/>
                <a:gdLst>
                  <a:gd name="connsiteX0" fmla="*/ 3009900 w 3009900"/>
                  <a:gd name="connsiteY0" fmla="*/ 38610 h 114810"/>
                  <a:gd name="connsiteX1" fmla="*/ 2590800 w 3009900"/>
                  <a:gd name="connsiteY1" fmla="*/ 25910 h 114810"/>
                  <a:gd name="connsiteX2" fmla="*/ 1917700 w 3009900"/>
                  <a:gd name="connsiteY2" fmla="*/ 510 h 114810"/>
                  <a:gd name="connsiteX3" fmla="*/ 889000 w 3009900"/>
                  <a:gd name="connsiteY3" fmla="*/ 51310 h 114810"/>
                  <a:gd name="connsiteX4" fmla="*/ 0 w 3009900"/>
                  <a:gd name="connsiteY4" fmla="*/ 114810 h 11481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009900" h="114810">
                    <a:moveTo>
                      <a:pt x="3009900" y="38610"/>
                    </a:moveTo>
                    <a:lnTo>
                      <a:pt x="2590800" y="25910"/>
                    </a:lnTo>
                    <a:cubicBezTo>
                      <a:pt x="2408767" y="19560"/>
                      <a:pt x="2201333" y="-3723"/>
                      <a:pt x="1917700" y="510"/>
                    </a:cubicBezTo>
                    <a:cubicBezTo>
                      <a:pt x="1634067" y="4743"/>
                      <a:pt x="1208617" y="32260"/>
                      <a:pt x="889000" y="51310"/>
                    </a:cubicBezTo>
                    <a:cubicBezTo>
                      <a:pt x="569383" y="70360"/>
                      <a:pt x="284691" y="92585"/>
                      <a:pt x="0" y="114810"/>
                    </a:cubicBezTo>
                  </a:path>
                </a:pathLst>
              </a:custGeom>
              <a:noFill/>
              <a:ln w="19050" cap="flat" cmpd="sng" algn="ctr">
                <a:solidFill>
                  <a:sysClr val="windowText" lastClr="000000"/>
                </a:solidFill>
                <a:prstDash val="sysDash"/>
                <a:miter lim="800000"/>
                <a:headEnd type="arrow" w="med" len="med"/>
                <a:tailEnd type="none" w="med" len="me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4572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7" name="Freeform: Shape 38">
                <a:extLst>
                  <a:ext uri="{FF2B5EF4-FFF2-40B4-BE49-F238E27FC236}">
                    <a16:creationId xmlns:a16="http://schemas.microsoft.com/office/drawing/2014/main" id="{6DEE833D-1063-43D4-BC7B-8992411D42CC}"/>
                  </a:ext>
                </a:extLst>
              </p:cNvPr>
              <p:cNvSpPr/>
              <p:nvPr/>
            </p:nvSpPr>
            <p:spPr>
              <a:xfrm>
                <a:off x="15780386" y="26181833"/>
                <a:ext cx="1313814" cy="548640"/>
              </a:xfrm>
              <a:custGeom>
                <a:avLst/>
                <a:gdLst>
                  <a:gd name="connsiteX0" fmla="*/ 1313814 w 1313814"/>
                  <a:gd name="connsiteY0" fmla="*/ 660400 h 660400"/>
                  <a:gd name="connsiteX1" fmla="*/ 767714 w 1313814"/>
                  <a:gd name="connsiteY1" fmla="*/ 571500 h 660400"/>
                  <a:gd name="connsiteX2" fmla="*/ 361314 w 1313814"/>
                  <a:gd name="connsiteY2" fmla="*/ 558800 h 660400"/>
                  <a:gd name="connsiteX3" fmla="*/ 107314 w 1313814"/>
                  <a:gd name="connsiteY3" fmla="*/ 508000 h 660400"/>
                  <a:gd name="connsiteX4" fmla="*/ 5714 w 1313814"/>
                  <a:gd name="connsiteY4" fmla="*/ 381000 h 660400"/>
                  <a:gd name="connsiteX5" fmla="*/ 31114 w 1313814"/>
                  <a:gd name="connsiteY5" fmla="*/ 203200 h 660400"/>
                  <a:gd name="connsiteX6" fmla="*/ 183514 w 1313814"/>
                  <a:gd name="connsiteY6" fmla="*/ 76200 h 660400"/>
                  <a:gd name="connsiteX7" fmla="*/ 424814 w 1313814"/>
                  <a:gd name="connsiteY7" fmla="*/ 0 h 6604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313814" h="660400">
                    <a:moveTo>
                      <a:pt x="1313814" y="660400"/>
                    </a:moveTo>
                    <a:cubicBezTo>
                      <a:pt x="1120139" y="624416"/>
                      <a:pt x="926464" y="588433"/>
                      <a:pt x="767714" y="571500"/>
                    </a:cubicBezTo>
                    <a:cubicBezTo>
                      <a:pt x="608964" y="554567"/>
                      <a:pt x="471381" y="569383"/>
                      <a:pt x="361314" y="558800"/>
                    </a:cubicBezTo>
                    <a:cubicBezTo>
                      <a:pt x="251247" y="548217"/>
                      <a:pt x="166581" y="537633"/>
                      <a:pt x="107314" y="508000"/>
                    </a:cubicBezTo>
                    <a:cubicBezTo>
                      <a:pt x="48047" y="478367"/>
                      <a:pt x="18414" y="431800"/>
                      <a:pt x="5714" y="381000"/>
                    </a:cubicBezTo>
                    <a:cubicBezTo>
                      <a:pt x="-6986" y="330200"/>
                      <a:pt x="1481" y="254000"/>
                      <a:pt x="31114" y="203200"/>
                    </a:cubicBezTo>
                    <a:cubicBezTo>
                      <a:pt x="60747" y="152400"/>
                      <a:pt x="117897" y="110067"/>
                      <a:pt x="183514" y="76200"/>
                    </a:cubicBezTo>
                    <a:cubicBezTo>
                      <a:pt x="249131" y="42333"/>
                      <a:pt x="336972" y="21166"/>
                      <a:pt x="424814" y="0"/>
                    </a:cubicBezTo>
                  </a:path>
                </a:pathLst>
              </a:custGeom>
              <a:noFill/>
              <a:ln w="19050" cap="flat" cmpd="sng" algn="ctr">
                <a:solidFill>
                  <a:sysClr val="windowText" lastClr="000000"/>
                </a:solidFill>
                <a:prstDash val="sysDash"/>
                <a:miter lim="800000"/>
                <a:headEnd type="arrow" w="med" len="med"/>
                <a:tailEnd type="none" w="med" len="me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4572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cxnSp>
            <p:nvCxnSpPr>
              <p:cNvPr id="28" name="Straight Connector 39">
                <a:extLst>
                  <a:ext uri="{FF2B5EF4-FFF2-40B4-BE49-F238E27FC236}">
                    <a16:creationId xmlns:a16="http://schemas.microsoft.com/office/drawing/2014/main" id="{24451887-E516-4B66-A06E-0F79E0255750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6533063" y="31281491"/>
                <a:ext cx="211783" cy="437949"/>
              </a:xfrm>
              <a:prstGeom prst="line">
                <a:avLst/>
              </a:prstGeom>
              <a:noFill/>
              <a:ln w="19050" cap="flat" cmpd="sng" algn="ctr">
                <a:solidFill>
                  <a:sysClr val="windowText" lastClr="000000"/>
                </a:solidFill>
                <a:prstDash val="sysDash"/>
                <a:miter lim="800000"/>
                <a:headEnd type="none" w="med" len="med"/>
                <a:tailEnd type="diamond" w="lg" len="lg"/>
              </a:ln>
              <a:effectLst/>
            </p:spPr>
          </p:cxnSp>
          <p:sp>
            <p:nvSpPr>
              <p:cNvPr id="29" name="Freeform: Shape 40">
                <a:extLst>
                  <a:ext uri="{FF2B5EF4-FFF2-40B4-BE49-F238E27FC236}">
                    <a16:creationId xmlns:a16="http://schemas.microsoft.com/office/drawing/2014/main" id="{7424E9FE-2697-471A-A23C-589BAD6442E2}"/>
                  </a:ext>
                </a:extLst>
              </p:cNvPr>
              <p:cNvSpPr/>
              <p:nvPr/>
            </p:nvSpPr>
            <p:spPr>
              <a:xfrm>
                <a:off x="11633200" y="34874200"/>
                <a:ext cx="571500" cy="1193800"/>
              </a:xfrm>
              <a:custGeom>
                <a:avLst/>
                <a:gdLst>
                  <a:gd name="connsiteX0" fmla="*/ 571500 w 571500"/>
                  <a:gd name="connsiteY0" fmla="*/ 1193800 h 1193800"/>
                  <a:gd name="connsiteX1" fmla="*/ 431800 w 571500"/>
                  <a:gd name="connsiteY1" fmla="*/ 1003300 h 1193800"/>
                  <a:gd name="connsiteX2" fmla="*/ 292100 w 571500"/>
                  <a:gd name="connsiteY2" fmla="*/ 774700 h 1193800"/>
                  <a:gd name="connsiteX3" fmla="*/ 165100 w 571500"/>
                  <a:gd name="connsiteY3" fmla="*/ 508000 h 1193800"/>
                  <a:gd name="connsiteX4" fmla="*/ 76200 w 571500"/>
                  <a:gd name="connsiteY4" fmla="*/ 266700 h 1193800"/>
                  <a:gd name="connsiteX5" fmla="*/ 0 w 571500"/>
                  <a:gd name="connsiteY5" fmla="*/ 0 h 11938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571500" h="1193800">
                    <a:moveTo>
                      <a:pt x="571500" y="1193800"/>
                    </a:moveTo>
                    <a:cubicBezTo>
                      <a:pt x="524933" y="1133475"/>
                      <a:pt x="478367" y="1073150"/>
                      <a:pt x="431800" y="1003300"/>
                    </a:cubicBezTo>
                    <a:cubicBezTo>
                      <a:pt x="385233" y="933450"/>
                      <a:pt x="336550" y="857250"/>
                      <a:pt x="292100" y="774700"/>
                    </a:cubicBezTo>
                    <a:cubicBezTo>
                      <a:pt x="247650" y="692150"/>
                      <a:pt x="201083" y="592667"/>
                      <a:pt x="165100" y="508000"/>
                    </a:cubicBezTo>
                    <a:cubicBezTo>
                      <a:pt x="129117" y="423333"/>
                      <a:pt x="103717" y="351367"/>
                      <a:pt x="76200" y="266700"/>
                    </a:cubicBezTo>
                    <a:cubicBezTo>
                      <a:pt x="48683" y="182033"/>
                      <a:pt x="24341" y="91016"/>
                      <a:pt x="0" y="0"/>
                    </a:cubicBezTo>
                  </a:path>
                </a:pathLst>
              </a:custGeom>
              <a:noFill/>
              <a:ln w="19050" cap="flat" cmpd="sng" algn="ctr">
                <a:solidFill>
                  <a:sysClr val="windowText" lastClr="000000"/>
                </a:solidFill>
                <a:prstDash val="sysDash"/>
                <a:miter lim="800000"/>
                <a:headEnd type="none" w="med" len="med"/>
                <a:tailEnd type="arrow" w="med" len="me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4572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30" name="Freeform: Shape 41">
                <a:extLst>
                  <a:ext uri="{FF2B5EF4-FFF2-40B4-BE49-F238E27FC236}">
                    <a16:creationId xmlns:a16="http://schemas.microsoft.com/office/drawing/2014/main" id="{D1C2BCD9-B612-44FC-AA90-7A706C888CED}"/>
                  </a:ext>
                </a:extLst>
              </p:cNvPr>
              <p:cNvSpPr/>
              <p:nvPr/>
            </p:nvSpPr>
            <p:spPr>
              <a:xfrm>
                <a:off x="14097000" y="37452300"/>
                <a:ext cx="3429000" cy="1054100"/>
              </a:xfrm>
              <a:custGeom>
                <a:avLst/>
                <a:gdLst>
                  <a:gd name="connsiteX0" fmla="*/ 0 w 3429000"/>
                  <a:gd name="connsiteY0" fmla="*/ 0 h 1054100"/>
                  <a:gd name="connsiteX1" fmla="*/ 596900 w 3429000"/>
                  <a:gd name="connsiteY1" fmla="*/ 279400 h 1054100"/>
                  <a:gd name="connsiteX2" fmla="*/ 1765300 w 3429000"/>
                  <a:gd name="connsiteY2" fmla="*/ 711200 h 1054100"/>
                  <a:gd name="connsiteX3" fmla="*/ 3429000 w 3429000"/>
                  <a:gd name="connsiteY3" fmla="*/ 1054100 h 1054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429000" h="1054100">
                    <a:moveTo>
                      <a:pt x="0" y="0"/>
                    </a:moveTo>
                    <a:cubicBezTo>
                      <a:pt x="151342" y="80433"/>
                      <a:pt x="302684" y="160867"/>
                      <a:pt x="596900" y="279400"/>
                    </a:cubicBezTo>
                    <a:cubicBezTo>
                      <a:pt x="891116" y="397933"/>
                      <a:pt x="1293283" y="582083"/>
                      <a:pt x="1765300" y="711200"/>
                    </a:cubicBezTo>
                    <a:cubicBezTo>
                      <a:pt x="2237317" y="840317"/>
                      <a:pt x="2833158" y="947208"/>
                      <a:pt x="3429000" y="1054100"/>
                    </a:cubicBezTo>
                  </a:path>
                </a:pathLst>
              </a:custGeom>
              <a:noFill/>
              <a:ln w="19050" cap="flat" cmpd="sng" algn="ctr">
                <a:solidFill>
                  <a:sysClr val="windowText" lastClr="000000"/>
                </a:solidFill>
                <a:prstDash val="sysDash"/>
                <a:miter lim="800000"/>
                <a:headEnd type="arrow" w="med" len="med"/>
                <a:tailEnd type="none" w="med" len="me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4572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31" name="Freeform: Shape 42">
                <a:extLst>
                  <a:ext uri="{FF2B5EF4-FFF2-40B4-BE49-F238E27FC236}">
                    <a16:creationId xmlns:a16="http://schemas.microsoft.com/office/drawing/2014/main" id="{E75A7DD5-3A8B-4365-AC68-37414CECB2BB}"/>
                  </a:ext>
                </a:extLst>
              </p:cNvPr>
              <p:cNvSpPr/>
              <p:nvPr/>
            </p:nvSpPr>
            <p:spPr>
              <a:xfrm>
                <a:off x="26695400" y="31115000"/>
                <a:ext cx="1193800" cy="1130300"/>
              </a:xfrm>
              <a:custGeom>
                <a:avLst/>
                <a:gdLst>
                  <a:gd name="connsiteX0" fmla="*/ 0 w 1193800"/>
                  <a:gd name="connsiteY0" fmla="*/ 0 h 1130300"/>
                  <a:gd name="connsiteX1" fmla="*/ 558800 w 1193800"/>
                  <a:gd name="connsiteY1" fmla="*/ 368300 h 1130300"/>
                  <a:gd name="connsiteX2" fmla="*/ 952500 w 1193800"/>
                  <a:gd name="connsiteY2" fmla="*/ 774700 h 1130300"/>
                  <a:gd name="connsiteX3" fmla="*/ 1193800 w 1193800"/>
                  <a:gd name="connsiteY3" fmla="*/ 1130300 h 11303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193800" h="1130300">
                    <a:moveTo>
                      <a:pt x="0" y="0"/>
                    </a:moveTo>
                    <a:cubicBezTo>
                      <a:pt x="200025" y="119591"/>
                      <a:pt x="400050" y="239183"/>
                      <a:pt x="558800" y="368300"/>
                    </a:cubicBezTo>
                    <a:cubicBezTo>
                      <a:pt x="717550" y="497417"/>
                      <a:pt x="846667" y="647700"/>
                      <a:pt x="952500" y="774700"/>
                    </a:cubicBezTo>
                    <a:cubicBezTo>
                      <a:pt x="1058333" y="901700"/>
                      <a:pt x="1126066" y="1016000"/>
                      <a:pt x="1193800" y="1130300"/>
                    </a:cubicBezTo>
                  </a:path>
                </a:pathLst>
              </a:custGeom>
              <a:noFill/>
              <a:ln w="19050" cap="flat" cmpd="sng" algn="ctr">
                <a:solidFill>
                  <a:sysClr val="windowText" lastClr="000000"/>
                </a:solidFill>
                <a:prstDash val="sysDash"/>
                <a:miter lim="800000"/>
                <a:headEnd type="none" w="med" len="med"/>
                <a:tailEnd type="arrow" w="med" len="me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4572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32" name="Freeform: Shape 43">
                <a:extLst>
                  <a:ext uri="{FF2B5EF4-FFF2-40B4-BE49-F238E27FC236}">
                    <a16:creationId xmlns:a16="http://schemas.microsoft.com/office/drawing/2014/main" id="{9329768A-8080-4B6B-8444-8689860ECBBA}"/>
                  </a:ext>
                </a:extLst>
              </p:cNvPr>
              <p:cNvSpPr/>
              <p:nvPr/>
            </p:nvSpPr>
            <p:spPr>
              <a:xfrm>
                <a:off x="21488400" y="29654500"/>
                <a:ext cx="3390900" cy="647700"/>
              </a:xfrm>
              <a:custGeom>
                <a:avLst/>
                <a:gdLst>
                  <a:gd name="connsiteX0" fmla="*/ 3390900 w 3390900"/>
                  <a:gd name="connsiteY0" fmla="*/ 647700 h 647700"/>
                  <a:gd name="connsiteX1" fmla="*/ 3022600 w 3390900"/>
                  <a:gd name="connsiteY1" fmla="*/ 533400 h 647700"/>
                  <a:gd name="connsiteX2" fmla="*/ 2374900 w 3390900"/>
                  <a:gd name="connsiteY2" fmla="*/ 368300 h 647700"/>
                  <a:gd name="connsiteX3" fmla="*/ 1676400 w 3390900"/>
                  <a:gd name="connsiteY3" fmla="*/ 228600 h 647700"/>
                  <a:gd name="connsiteX4" fmla="*/ 812800 w 3390900"/>
                  <a:gd name="connsiteY4" fmla="*/ 88900 h 647700"/>
                  <a:gd name="connsiteX5" fmla="*/ 0 w 3390900"/>
                  <a:gd name="connsiteY5" fmla="*/ 0 h 6477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3390900" h="647700">
                    <a:moveTo>
                      <a:pt x="3390900" y="647700"/>
                    </a:moveTo>
                    <a:cubicBezTo>
                      <a:pt x="3291416" y="613833"/>
                      <a:pt x="3191933" y="579967"/>
                      <a:pt x="3022600" y="533400"/>
                    </a:cubicBezTo>
                    <a:cubicBezTo>
                      <a:pt x="2853267" y="486833"/>
                      <a:pt x="2599267" y="419100"/>
                      <a:pt x="2374900" y="368300"/>
                    </a:cubicBezTo>
                    <a:cubicBezTo>
                      <a:pt x="2150533" y="317500"/>
                      <a:pt x="1936750" y="275167"/>
                      <a:pt x="1676400" y="228600"/>
                    </a:cubicBezTo>
                    <a:cubicBezTo>
                      <a:pt x="1416050" y="182033"/>
                      <a:pt x="1092200" y="127000"/>
                      <a:pt x="812800" y="88900"/>
                    </a:cubicBezTo>
                    <a:cubicBezTo>
                      <a:pt x="533400" y="50800"/>
                      <a:pt x="266700" y="25400"/>
                      <a:pt x="0" y="0"/>
                    </a:cubicBezTo>
                  </a:path>
                </a:pathLst>
              </a:custGeom>
              <a:noFill/>
              <a:ln w="19050" cap="flat" cmpd="sng" algn="ctr">
                <a:solidFill>
                  <a:sysClr val="windowText" lastClr="000000"/>
                </a:solidFill>
                <a:prstDash val="sysDash"/>
                <a:miter lim="800000"/>
                <a:headEnd type="arrow"/>
              </a:ln>
              <a:effectLst/>
            </p:spPr>
            <p:txBody>
              <a:bodyPr rtlCol="0" anchor="ctr"/>
              <a:lstStyle/>
              <a:p>
                <a:pPr marL="0" marR="0" lvl="0" indent="0" algn="ctr" defTabSz="4572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33" name="TextBox 44">
                    <a:extLst>
                      <a:ext uri="{FF2B5EF4-FFF2-40B4-BE49-F238E27FC236}">
                        <a16:creationId xmlns:a16="http://schemas.microsoft.com/office/drawing/2014/main" id="{DA20C28E-B08F-44DA-B3D0-D2EF060794F3}"/>
                      </a:ext>
                    </a:extLst>
                  </p:cNvPr>
                  <p:cNvSpPr txBox="1"/>
                  <p:nvPr/>
                </p:nvSpPr>
                <p:spPr>
                  <a:xfrm>
                    <a:off x="17237884" y="25603562"/>
                    <a:ext cx="852292" cy="733862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>
                    <a:spAutoFit/>
                  </a:bodyPr>
                  <a:lstStyle/>
                  <a:p>
                    <a:pPr marL="0" marR="0" lvl="0" indent="0" defTabSz="4572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sSup>
                            <m:sSupPr>
                              <m:ctrlPr>
                                <a:rPr kumimoji="0" lang="fr-CH" sz="1400" b="1" i="1" u="none" strike="noStrike" kern="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kumimoji="0" lang="fr-CH" sz="1400" b="1" i="1" u="none" strike="noStrike" kern="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</a:rPr>
                                <m:t>𝒆</m:t>
                              </m:r>
                            </m:e>
                            <m:sup>
                              <m:r>
                                <a:rPr kumimoji="0" lang="fr-CH" sz="1400" b="1" i="1" u="none" strike="noStrike" kern="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</m:sup>
                          </m:sSup>
                        </m:oMath>
                      </m:oMathPara>
                    </a14:m>
                    <a:endParaRPr kumimoji="0" lang="en-GB" sz="1400" b="1" i="0" u="none" strike="noStrike" kern="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Calibri" panose="020F0502020204030204"/>
                    </a:endParaRPr>
                  </a:p>
                </p:txBody>
              </p:sp>
            </mc:Choice>
            <mc:Fallback xmlns="">
              <p:sp>
                <p:nvSpPr>
                  <p:cNvPr id="66" name="TextBox 65">
                    <a:extLst>
                      <a:ext uri="{FF2B5EF4-FFF2-40B4-BE49-F238E27FC236}">
                        <a16:creationId xmlns:a16="http://schemas.microsoft.com/office/drawing/2014/main" id="{E06275A0-85EB-341B-130C-3DCDCA03B7EE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17237884" y="25603562"/>
                    <a:ext cx="852292" cy="733862"/>
                  </a:xfrm>
                  <a:prstGeom prst="rect">
                    <a:avLst/>
                  </a:prstGeom>
                  <a:blipFill>
                    <a:blip r:embed="rId4"/>
                    <a:stretch>
                      <a:fillRect l="-12821" r="-5128"/>
                    </a:stretch>
                  </a:blipFill>
                </p:spPr>
                <p:txBody>
                  <a:bodyPr/>
                  <a:lstStyle/>
                  <a:p>
                    <a:r>
                      <a:rPr lang="en-GB">
                        <a:noFill/>
                      </a:rPr>
                      <a:t> </a:t>
                    </a:r>
                  </a:p>
                </p:txBody>
              </p:sp>
            </mc:Fallback>
          </mc:AlternateContent>
          <p:cxnSp>
            <p:nvCxnSpPr>
              <p:cNvPr id="34" name="Straight Arrow Connector 45">
                <a:extLst>
                  <a:ext uri="{FF2B5EF4-FFF2-40B4-BE49-F238E27FC236}">
                    <a16:creationId xmlns:a16="http://schemas.microsoft.com/office/drawing/2014/main" id="{8608CDD1-CE40-4FD1-9352-4C3A74533624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16802100" y="26050928"/>
                <a:ext cx="395013" cy="31472"/>
              </a:xfrm>
              <a:prstGeom prst="straightConnector1">
                <a:avLst/>
              </a:prstGeom>
              <a:noFill/>
              <a:ln w="19050" cap="flat" cmpd="sng" algn="ctr">
                <a:solidFill>
                  <a:sysClr val="windowText" lastClr="000000"/>
                </a:solidFill>
                <a:prstDash val="sysDash"/>
                <a:miter lim="800000"/>
                <a:headEnd type="none" w="med" len="med"/>
                <a:tailEnd type="arrow" w="med" len="med"/>
              </a:ln>
              <a:effectLst/>
            </p:spPr>
          </p:cxnSp>
        </p:grpSp>
        <p:sp>
          <p:nvSpPr>
            <p:cNvPr id="8" name="Oval 49">
              <a:extLst>
                <a:ext uri="{FF2B5EF4-FFF2-40B4-BE49-F238E27FC236}">
                  <a16:creationId xmlns:a16="http://schemas.microsoft.com/office/drawing/2014/main" id="{E6A539A3-7DF3-4CC4-98D0-1AC5ED718BEC}"/>
                </a:ext>
              </a:extLst>
            </p:cNvPr>
            <p:cNvSpPr/>
            <p:nvPr/>
          </p:nvSpPr>
          <p:spPr>
            <a:xfrm>
              <a:off x="6967242" y="2412982"/>
              <a:ext cx="2245030" cy="1583752"/>
            </a:xfrm>
            <a:prstGeom prst="ellipse">
              <a:avLst/>
            </a:prstGeom>
            <a:noFill/>
            <a:ln>
              <a:solidFill>
                <a:srgbClr val="003387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grpSp>
        <p:nvGrpSpPr>
          <p:cNvPr id="40" name="Group 80">
            <a:extLst>
              <a:ext uri="{FF2B5EF4-FFF2-40B4-BE49-F238E27FC236}">
                <a16:creationId xmlns:a16="http://schemas.microsoft.com/office/drawing/2014/main" id="{EF7BAB08-3878-4FD1-A141-F8850D98D67A}"/>
              </a:ext>
            </a:extLst>
          </p:cNvPr>
          <p:cNvGrpSpPr/>
          <p:nvPr/>
        </p:nvGrpSpPr>
        <p:grpSpPr>
          <a:xfrm>
            <a:off x="6528048" y="5248517"/>
            <a:ext cx="5542246" cy="812365"/>
            <a:chOff x="6284757" y="4980305"/>
            <a:chExt cx="5542246" cy="812365"/>
          </a:xfrm>
        </p:grpSpPr>
        <p:sp>
          <p:nvSpPr>
            <p:cNvPr id="41" name="Rectangle 52">
              <a:extLst>
                <a:ext uri="{FF2B5EF4-FFF2-40B4-BE49-F238E27FC236}">
                  <a16:creationId xmlns:a16="http://schemas.microsoft.com/office/drawing/2014/main" id="{E12E1E73-E780-43EB-A1B4-ECDF0821EF31}"/>
                </a:ext>
              </a:extLst>
            </p:cNvPr>
            <p:cNvSpPr/>
            <p:nvPr/>
          </p:nvSpPr>
          <p:spPr>
            <a:xfrm>
              <a:off x="7784385" y="5342910"/>
              <a:ext cx="2524715" cy="198416"/>
            </a:xfrm>
            <a:prstGeom prst="rect">
              <a:avLst/>
            </a:prstGeom>
            <a:gradFill flip="none" rotWithShape="1">
              <a:gsLst>
                <a:gs pos="100000">
                  <a:srgbClr val="FFFF0E"/>
                </a:gs>
                <a:gs pos="0">
                  <a:srgbClr val="CFCF00"/>
                </a:gs>
              </a:gsLst>
              <a:lin ang="16200000" scaled="1"/>
              <a:tileRect/>
            </a:gradFill>
            <a:ln w="31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42" name="Rectangle 53">
              <a:extLst>
                <a:ext uri="{FF2B5EF4-FFF2-40B4-BE49-F238E27FC236}">
                  <a16:creationId xmlns:a16="http://schemas.microsoft.com/office/drawing/2014/main" id="{ABF09B46-C6FF-44BA-A05A-CD81347B4EAC}"/>
                </a:ext>
              </a:extLst>
            </p:cNvPr>
            <p:cNvSpPr/>
            <p:nvPr/>
          </p:nvSpPr>
          <p:spPr>
            <a:xfrm>
              <a:off x="7354250" y="5389313"/>
              <a:ext cx="397766" cy="98001"/>
            </a:xfrm>
            <a:prstGeom prst="rect">
              <a:avLst/>
            </a:prstGeom>
            <a:gradFill flip="none" rotWithShape="1">
              <a:gsLst>
                <a:gs pos="95000">
                  <a:schemeClr val="tx1">
                    <a:lumMod val="50000"/>
                    <a:lumOff val="50000"/>
                  </a:schemeClr>
                </a:gs>
                <a:gs pos="0">
                  <a:schemeClr val="tx1">
                    <a:lumMod val="95000"/>
                    <a:lumOff val="5000"/>
                  </a:schemeClr>
                </a:gs>
              </a:gsLst>
              <a:lin ang="16200000" scaled="1"/>
              <a:tileRect/>
            </a:gradFill>
            <a:ln w="31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43" name="Rectangle 54">
              <a:extLst>
                <a:ext uri="{FF2B5EF4-FFF2-40B4-BE49-F238E27FC236}">
                  <a16:creationId xmlns:a16="http://schemas.microsoft.com/office/drawing/2014/main" id="{665FB840-4EC1-48B3-84BC-989A2DDF61FD}"/>
                </a:ext>
              </a:extLst>
            </p:cNvPr>
            <p:cNvSpPr/>
            <p:nvPr/>
          </p:nvSpPr>
          <p:spPr>
            <a:xfrm>
              <a:off x="10349309" y="5389313"/>
              <a:ext cx="397766" cy="98001"/>
            </a:xfrm>
            <a:prstGeom prst="rect">
              <a:avLst/>
            </a:prstGeom>
            <a:gradFill flip="none" rotWithShape="1">
              <a:gsLst>
                <a:gs pos="95000">
                  <a:schemeClr val="tx1">
                    <a:lumMod val="50000"/>
                    <a:lumOff val="50000"/>
                  </a:schemeClr>
                </a:gs>
                <a:gs pos="0">
                  <a:schemeClr val="tx1">
                    <a:lumMod val="95000"/>
                    <a:lumOff val="5000"/>
                  </a:schemeClr>
                </a:gs>
              </a:gsLst>
              <a:lin ang="16200000" scaled="1"/>
              <a:tileRect/>
            </a:gradFill>
            <a:ln w="31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44" name="Rectangle 55">
              <a:extLst>
                <a:ext uri="{FF2B5EF4-FFF2-40B4-BE49-F238E27FC236}">
                  <a16:creationId xmlns:a16="http://schemas.microsoft.com/office/drawing/2014/main" id="{A752516F-A4FF-4E9D-93DD-B586F57E2BE9}"/>
                </a:ext>
              </a:extLst>
            </p:cNvPr>
            <p:cNvSpPr/>
            <p:nvPr/>
          </p:nvSpPr>
          <p:spPr>
            <a:xfrm rot="600000">
              <a:off x="6697712" y="5351213"/>
              <a:ext cx="271343" cy="45719"/>
            </a:xfrm>
            <a:prstGeom prst="rect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1">
              <a:schemeClr val="dk1"/>
            </a:lnRef>
            <a:fillRef idx="3">
              <a:schemeClr val="dk1"/>
            </a:fillRef>
            <a:effectRef idx="2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45" name="Rectangle 56">
              <a:extLst>
                <a:ext uri="{FF2B5EF4-FFF2-40B4-BE49-F238E27FC236}">
                  <a16:creationId xmlns:a16="http://schemas.microsoft.com/office/drawing/2014/main" id="{40A03B38-2412-464C-BD7F-E06898BF71A1}"/>
                </a:ext>
              </a:extLst>
            </p:cNvPr>
            <p:cNvSpPr/>
            <p:nvPr/>
          </p:nvSpPr>
          <p:spPr>
            <a:xfrm rot="-600000">
              <a:off x="11132271" y="5347072"/>
              <a:ext cx="271343" cy="45719"/>
            </a:xfrm>
            <a:prstGeom prst="rect">
              <a:avLst/>
            </a:prstGeom>
            <a:solidFill>
              <a:schemeClr val="tx1"/>
            </a:solidFill>
          </p:spPr>
          <p:style>
            <a:lnRef idx="1">
              <a:schemeClr val="dk1"/>
            </a:lnRef>
            <a:fillRef idx="3">
              <a:schemeClr val="dk1"/>
            </a:fillRef>
            <a:effectRef idx="2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cxnSp>
          <p:nvCxnSpPr>
            <p:cNvPr id="46" name="Straight Arrow Connector 58">
              <a:extLst>
                <a:ext uri="{FF2B5EF4-FFF2-40B4-BE49-F238E27FC236}">
                  <a16:creationId xmlns:a16="http://schemas.microsoft.com/office/drawing/2014/main" id="{7F781BB3-5F9D-40B3-8C6C-8B02073474C8}"/>
                </a:ext>
              </a:extLst>
            </p:cNvPr>
            <p:cNvCxnSpPr>
              <a:cxnSpLocks/>
            </p:cNvCxnSpPr>
            <p:nvPr/>
          </p:nvCxnSpPr>
          <p:spPr>
            <a:xfrm>
              <a:off x="6381750" y="5445062"/>
              <a:ext cx="4174453" cy="0"/>
            </a:xfrm>
            <a:prstGeom prst="straightConnector1">
              <a:avLst/>
            </a:prstGeom>
            <a:ln w="9525">
              <a:solidFill>
                <a:schemeClr val="tx2"/>
              </a:solidFill>
              <a:tailEnd type="none"/>
            </a:ln>
            <a:effectLst/>
          </p:spPr>
          <p:style>
            <a:lnRef idx="2">
              <a:schemeClr val="accent2"/>
            </a:lnRef>
            <a:fillRef idx="0">
              <a:schemeClr val="accent2"/>
            </a:fillRef>
            <a:effectRef idx="1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47" name="Straight Arrow Connector 64">
              <a:extLst>
                <a:ext uri="{FF2B5EF4-FFF2-40B4-BE49-F238E27FC236}">
                  <a16:creationId xmlns:a16="http://schemas.microsoft.com/office/drawing/2014/main" id="{C54B9C68-58E8-42BA-B51B-FCD899DAB529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10548192" y="5310449"/>
              <a:ext cx="693544" cy="134613"/>
            </a:xfrm>
            <a:prstGeom prst="straightConnector1">
              <a:avLst/>
            </a:prstGeom>
            <a:ln w="9525">
              <a:solidFill>
                <a:schemeClr val="tx2"/>
              </a:solidFill>
              <a:tailEnd type="none"/>
            </a:ln>
            <a:effectLst/>
          </p:spPr>
          <p:style>
            <a:lnRef idx="2">
              <a:schemeClr val="accent2"/>
            </a:lnRef>
            <a:fillRef idx="0">
              <a:schemeClr val="accent2"/>
            </a:fillRef>
            <a:effectRef idx="1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48" name="Straight Arrow Connector 68">
              <a:extLst>
                <a:ext uri="{FF2B5EF4-FFF2-40B4-BE49-F238E27FC236}">
                  <a16:creationId xmlns:a16="http://schemas.microsoft.com/office/drawing/2014/main" id="{EFE67D82-8C73-4A3A-B387-9F185D1ED825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11236168" y="4980305"/>
              <a:ext cx="590835" cy="331732"/>
            </a:xfrm>
            <a:prstGeom prst="straightConnector1">
              <a:avLst/>
            </a:prstGeom>
            <a:ln w="9525">
              <a:solidFill>
                <a:schemeClr val="tx2"/>
              </a:solidFill>
              <a:tailEnd type="triangle"/>
            </a:ln>
            <a:effectLst/>
          </p:spPr>
          <p:style>
            <a:lnRef idx="2">
              <a:schemeClr val="accent2"/>
            </a:lnRef>
            <a:fillRef idx="0">
              <a:schemeClr val="accent2"/>
            </a:fillRef>
            <a:effectRef idx="1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49" name="Straight Arrow Connector 72">
              <a:extLst>
                <a:ext uri="{FF2B5EF4-FFF2-40B4-BE49-F238E27FC236}">
                  <a16:creationId xmlns:a16="http://schemas.microsoft.com/office/drawing/2014/main" id="{F1CE11CE-0F28-4BBA-AA2C-3CC097147FEF}"/>
                </a:ext>
              </a:extLst>
            </p:cNvPr>
            <p:cNvCxnSpPr>
              <a:cxnSpLocks/>
            </p:cNvCxnSpPr>
            <p:nvPr/>
          </p:nvCxnSpPr>
          <p:spPr>
            <a:xfrm>
              <a:off x="7562962" y="5455564"/>
              <a:ext cx="4174453" cy="0"/>
            </a:xfrm>
            <a:prstGeom prst="straightConnector1">
              <a:avLst/>
            </a:prstGeom>
            <a:ln w="9525">
              <a:solidFill>
                <a:srgbClr val="C00000"/>
              </a:solidFill>
              <a:tailEnd type="none"/>
            </a:ln>
            <a:effectLst/>
          </p:spPr>
          <p:style>
            <a:lnRef idx="2">
              <a:schemeClr val="accent2"/>
            </a:lnRef>
            <a:fillRef idx="0">
              <a:schemeClr val="accent2"/>
            </a:fillRef>
            <a:effectRef idx="1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50" name="Straight Arrow Connector 73">
              <a:extLst>
                <a:ext uri="{FF2B5EF4-FFF2-40B4-BE49-F238E27FC236}">
                  <a16:creationId xmlns:a16="http://schemas.microsoft.com/office/drawing/2014/main" id="{6EC3F2CC-FC70-47F9-8CF3-1B65D900FF5C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6870823" y="5317507"/>
              <a:ext cx="694944" cy="137160"/>
            </a:xfrm>
            <a:prstGeom prst="straightConnector1">
              <a:avLst/>
            </a:prstGeom>
            <a:ln w="9525">
              <a:solidFill>
                <a:srgbClr val="C00000"/>
              </a:solidFill>
              <a:tailEnd type="none"/>
            </a:ln>
            <a:effectLst/>
          </p:spPr>
          <p:style>
            <a:lnRef idx="2">
              <a:schemeClr val="accent2"/>
            </a:lnRef>
            <a:fillRef idx="0">
              <a:schemeClr val="accent2"/>
            </a:fillRef>
            <a:effectRef idx="1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51" name="Straight Arrow Connector 75">
              <a:extLst>
                <a:ext uri="{FF2B5EF4-FFF2-40B4-BE49-F238E27FC236}">
                  <a16:creationId xmlns:a16="http://schemas.microsoft.com/office/drawing/2014/main" id="{08EA8DD4-5E78-44FF-B4DC-D65B214AFCA0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6284757" y="4992601"/>
              <a:ext cx="594360" cy="329184"/>
            </a:xfrm>
            <a:prstGeom prst="straightConnector1">
              <a:avLst/>
            </a:prstGeom>
            <a:ln w="9525">
              <a:solidFill>
                <a:srgbClr val="C00000"/>
              </a:solidFill>
              <a:tailEnd type="triangle"/>
            </a:ln>
            <a:effectLst/>
          </p:spPr>
          <p:style>
            <a:lnRef idx="2">
              <a:schemeClr val="accent2"/>
            </a:lnRef>
            <a:fillRef idx="0">
              <a:schemeClr val="accent2"/>
            </a:fillRef>
            <a:effectRef idx="1">
              <a:schemeClr val="accent2"/>
            </a:effectRef>
            <a:fontRef idx="minor">
              <a:schemeClr val="tx1"/>
            </a:fontRef>
          </p:style>
        </p:cxnSp>
        <p:sp>
          <p:nvSpPr>
            <p:cNvPr id="52" name="TextBox 77">
              <a:extLst>
                <a:ext uri="{FF2B5EF4-FFF2-40B4-BE49-F238E27FC236}">
                  <a16:creationId xmlns:a16="http://schemas.microsoft.com/office/drawing/2014/main" id="{9051FBB2-451C-4F6D-9ACD-63FCF0010AAA}"/>
                </a:ext>
              </a:extLst>
            </p:cNvPr>
            <p:cNvSpPr txBox="1"/>
            <p:nvPr/>
          </p:nvSpPr>
          <p:spPr>
            <a:xfrm>
              <a:off x="8726112" y="5546449"/>
              <a:ext cx="901067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000" dirty="0">
                  <a:solidFill>
                    <a:srgbClr val="0C1A3C"/>
                  </a:solidFill>
                  <a:latin typeface="Calibri"/>
                </a:rPr>
                <a:t>RF system</a:t>
              </a:r>
            </a:p>
          </p:txBody>
        </p:sp>
        <p:sp>
          <p:nvSpPr>
            <p:cNvPr id="53" name="TextBox 78">
              <a:extLst>
                <a:ext uri="{FF2B5EF4-FFF2-40B4-BE49-F238E27FC236}">
                  <a16:creationId xmlns:a16="http://schemas.microsoft.com/office/drawing/2014/main" id="{93DDAA0A-D935-44C4-9AAA-E19081CBC93A}"/>
                </a:ext>
              </a:extLst>
            </p:cNvPr>
            <p:cNvSpPr txBox="1"/>
            <p:nvPr/>
          </p:nvSpPr>
          <p:spPr>
            <a:xfrm>
              <a:off x="7179943" y="5546449"/>
              <a:ext cx="864248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000" dirty="0">
                  <a:solidFill>
                    <a:srgbClr val="0C1A3C"/>
                  </a:solidFill>
                  <a:latin typeface="Calibri"/>
                </a:rPr>
                <a:t>Separators</a:t>
              </a:r>
            </a:p>
          </p:txBody>
        </p:sp>
        <p:sp>
          <p:nvSpPr>
            <p:cNvPr id="54" name="TextBox 79">
              <a:extLst>
                <a:ext uri="{FF2B5EF4-FFF2-40B4-BE49-F238E27FC236}">
                  <a16:creationId xmlns:a16="http://schemas.microsoft.com/office/drawing/2014/main" id="{6CD083D0-8E19-4397-91CD-205F9241790A}"/>
                </a:ext>
              </a:extLst>
            </p:cNvPr>
            <p:cNvSpPr txBox="1"/>
            <p:nvPr/>
          </p:nvSpPr>
          <p:spPr>
            <a:xfrm>
              <a:off x="6577563" y="5543063"/>
              <a:ext cx="570010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000" dirty="0">
                  <a:solidFill>
                    <a:srgbClr val="0C1A3C"/>
                  </a:solidFill>
                  <a:latin typeface="Calibri"/>
                </a:rPr>
                <a:t>Septa</a:t>
              </a:r>
            </a:p>
          </p:txBody>
        </p:sp>
      </p:grpSp>
      <p:sp>
        <p:nvSpPr>
          <p:cNvPr id="56" name="内容占位符 1">
            <a:extLst>
              <a:ext uri="{FF2B5EF4-FFF2-40B4-BE49-F238E27FC236}">
                <a16:creationId xmlns:a16="http://schemas.microsoft.com/office/drawing/2014/main" id="{4057878E-ECDF-4D31-86FE-3A3342868A3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18796" y="1045728"/>
            <a:ext cx="6108756" cy="3314102"/>
          </a:xfrm>
        </p:spPr>
        <p:txBody>
          <a:bodyPr>
            <a:normAutofit/>
          </a:bodyPr>
          <a:lstStyle/>
          <a:p>
            <a:pPr algn="just">
              <a:spcBef>
                <a:spcPts val="600"/>
              </a:spcBef>
              <a:spcAft>
                <a:spcPts val="600"/>
              </a:spcAft>
              <a:buSzPts val="1000"/>
              <a:buFont typeface="Symbol" panose="05050102010706020507" pitchFamily="18" charset="2"/>
              <a:buChar char=""/>
              <a:tabLst>
                <a:tab pos="152400" algn="l"/>
              </a:tabLst>
            </a:pPr>
            <a:r>
              <a:rPr lang="en-US" altLang="zh-CN" sz="1400" kern="100" dirty="0">
                <a:solidFill>
                  <a:srgbClr val="555555"/>
                </a:solidFill>
                <a:ea typeface="等线" panose="02010600030101010101" pitchFamily="2" charset="-122"/>
                <a:cs typeface="Times New Roman" panose="02020603050405020304" pitchFamily="18" charset="0"/>
              </a:rPr>
              <a:t>To avoid </a:t>
            </a:r>
            <a:r>
              <a:rPr lang="en-US" altLang="zh-CN" sz="1400" kern="100" dirty="0">
                <a:solidFill>
                  <a:srgbClr val="FF0000"/>
                </a:solidFill>
                <a:ea typeface="等线" panose="02010600030101010101" pitchFamily="2" charset="-122"/>
                <a:cs typeface="Times New Roman" panose="02020603050405020304" pitchFamily="18" charset="0"/>
              </a:rPr>
              <a:t>Synchrotron Radiation (SR) </a:t>
            </a:r>
            <a:r>
              <a:rPr lang="en-US" altLang="zh-CN" sz="1400" kern="100" dirty="0">
                <a:solidFill>
                  <a:srgbClr val="555555"/>
                </a:solidFill>
                <a:ea typeface="等线" panose="02010600030101010101" pitchFamily="2" charset="-122"/>
                <a:cs typeface="Times New Roman" panose="02020603050405020304" pitchFamily="18" charset="0"/>
              </a:rPr>
              <a:t>toward the RF cryomodules.</a:t>
            </a:r>
            <a:br>
              <a:rPr lang="en-US" altLang="zh-CN" sz="1400" kern="100" dirty="0">
                <a:solidFill>
                  <a:srgbClr val="555555"/>
                </a:solidFill>
                <a:ea typeface="等线" panose="02010600030101010101" pitchFamily="2" charset="-122"/>
                <a:cs typeface="Times New Roman" panose="02020603050405020304" pitchFamily="18" charset="0"/>
              </a:rPr>
            </a:br>
            <a:r>
              <a:rPr lang="en-US" altLang="zh-CN" sz="1400" kern="100" dirty="0">
                <a:solidFill>
                  <a:srgbClr val="555555"/>
                </a:solidFill>
                <a:ea typeface="等线" panose="02010600030101010101" pitchFamily="2" charset="-122"/>
                <a:cs typeface="Times New Roman" panose="02020603050405020304" pitchFamily="18" charset="0"/>
              </a:rPr>
              <a:t>Deflection or transverse perturbation on the incoming beam → SR power toward superconducting RF cryomodules.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  <a:buSzPts val="1000"/>
              <a:buFont typeface="Symbol" panose="05050102010706020507" pitchFamily="18" charset="2"/>
              <a:buChar char=""/>
              <a:tabLst>
                <a:tab pos="152400" algn="l"/>
              </a:tabLst>
            </a:pPr>
            <a:r>
              <a:rPr lang="en-US" altLang="zh-CN" sz="1400" kern="100" dirty="0">
                <a:solidFill>
                  <a:srgbClr val="555555"/>
                </a:solidFill>
                <a:ea typeface="等线" panose="02010600030101010101" pitchFamily="2" charset="-122"/>
                <a:cs typeface="Times New Roman" panose="02020603050405020304" pitchFamily="18" charset="0"/>
              </a:rPr>
              <a:t>Quantitative requirements about allowed </a:t>
            </a:r>
            <a:r>
              <a:rPr lang="en-US" altLang="zh-CN" sz="1400" kern="100" dirty="0">
                <a:solidFill>
                  <a:srgbClr val="FF0000"/>
                </a:solidFill>
                <a:ea typeface="等线" panose="02010600030101010101" pitchFamily="2" charset="-122"/>
                <a:cs typeface="Times New Roman" panose="02020603050405020304" pitchFamily="18" charset="0"/>
              </a:rPr>
              <a:t>SR toward the RF </a:t>
            </a:r>
            <a:r>
              <a:rPr lang="en-US" altLang="zh-CN" sz="1400" kern="100" dirty="0">
                <a:solidFill>
                  <a:srgbClr val="555555"/>
                </a:solidFill>
                <a:ea typeface="等线" panose="02010600030101010101" pitchFamily="2" charset="-122"/>
                <a:cs typeface="Times New Roman" panose="02020603050405020304" pitchFamily="18" charset="0"/>
              </a:rPr>
              <a:t>are not known yet, we aim at evaluating different separators concepts with various levels of residuals SR productions.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  <a:buSzPts val="1000"/>
              <a:buFont typeface="Symbol" panose="05050102010706020507" pitchFamily="18" charset="2"/>
              <a:buChar char=""/>
              <a:tabLst>
                <a:tab pos="152400" algn="l"/>
              </a:tabLst>
            </a:pPr>
            <a:r>
              <a:rPr lang="en-US" altLang="zh-CN" sz="1400" kern="100" dirty="0">
                <a:solidFill>
                  <a:srgbClr val="FF0000"/>
                </a:solidFill>
                <a:ea typeface="等线" panose="02010600030101010101" pitchFamily="2" charset="-122"/>
                <a:cs typeface="Times New Roman" panose="02020603050405020304" pitchFamily="18" charset="0"/>
              </a:rPr>
              <a:t>Equipment protection and SR shielding </a:t>
            </a:r>
            <a:r>
              <a:rPr lang="en-US" altLang="zh-CN" sz="1400" kern="100" dirty="0">
                <a:solidFill>
                  <a:srgbClr val="555555"/>
                </a:solidFill>
                <a:ea typeface="等线" panose="02010600030101010101" pitchFamily="2" charset="-122"/>
                <a:cs typeface="Times New Roman" panose="02020603050405020304" pitchFamily="18" charset="0"/>
              </a:rPr>
              <a:t>require dedicated studies at Septa and Separators locations and toward the RF.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  <a:buSzPts val="1000"/>
              <a:buFont typeface="Symbol" panose="05050102010706020507" pitchFamily="18" charset="2"/>
              <a:buChar char=""/>
              <a:tabLst>
                <a:tab pos="152400" algn="l"/>
              </a:tabLst>
            </a:pPr>
            <a:r>
              <a:rPr lang="fr-CH" altLang="zh-CN" sz="1400" kern="100" dirty="0">
                <a:solidFill>
                  <a:srgbClr val="555555"/>
                </a:solidFill>
                <a:ea typeface="等线" panose="02010600030101010101" pitchFamily="2" charset="-122"/>
                <a:cs typeface="Times New Roman" panose="02020603050405020304" pitchFamily="18" charset="0"/>
              </a:rPr>
              <a:t>HV circuit is </a:t>
            </a:r>
            <a:r>
              <a:rPr lang="fr-CH" altLang="zh-CN" sz="1400" kern="100" dirty="0">
                <a:solidFill>
                  <a:srgbClr val="FF0000"/>
                </a:solidFill>
                <a:ea typeface="等线" panose="02010600030101010101" pitchFamily="2" charset="-122"/>
                <a:cs typeface="Times New Roman" panose="02020603050405020304" pitchFamily="18" charset="0"/>
              </a:rPr>
              <a:t>decoupled between units </a:t>
            </a:r>
            <a:r>
              <a:rPr lang="fr-CH" altLang="zh-CN" sz="1400" kern="100" dirty="0">
                <a:solidFill>
                  <a:srgbClr val="555555"/>
                </a:solidFill>
                <a:ea typeface="等线" panose="02010600030101010101" pitchFamily="2" charset="-122"/>
                <a:cs typeface="Times New Roman" panose="02020603050405020304" pitchFamily="18" charset="0"/>
              </a:rPr>
              <a:t>to contain faults to individual unit</a:t>
            </a:r>
            <a:r>
              <a:rPr lang="en-US" altLang="zh-CN" sz="1400" kern="100" dirty="0">
                <a:solidFill>
                  <a:srgbClr val="555555"/>
                </a:solidFill>
                <a:ea typeface="等线" panose="02010600030101010101" pitchFamily="2" charset="-122"/>
                <a:cs typeface="Times New Roman" panose="02020603050405020304" pitchFamily="18" charset="0"/>
              </a:rPr>
              <a:t>.</a:t>
            </a:r>
            <a:br>
              <a:rPr lang="en-US" altLang="zh-CN" sz="1400" dirty="0">
                <a:solidFill>
                  <a:srgbClr val="0C1A3C"/>
                </a:solidFill>
                <a:latin typeface="Calibri"/>
              </a:rPr>
            </a:br>
            <a:r>
              <a:rPr lang="en-US" altLang="zh-CN" sz="1400" dirty="0">
                <a:solidFill>
                  <a:srgbClr val="0C1A3C"/>
                </a:solidFill>
                <a:latin typeface="Calibri"/>
              </a:rPr>
              <a:t>	</a:t>
            </a:r>
            <a:endParaRPr lang="zh-CN" altLang="zh-CN" sz="1400" kern="100" dirty="0">
              <a:solidFill>
                <a:srgbClr val="555555"/>
              </a:solidFill>
              <a:ea typeface="等线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58" name="文本框 57">
            <a:extLst>
              <a:ext uri="{FF2B5EF4-FFF2-40B4-BE49-F238E27FC236}">
                <a16:creationId xmlns:a16="http://schemas.microsoft.com/office/drawing/2014/main" id="{C22D7AC8-4BCF-48C4-B066-1B9055314EE6}"/>
              </a:ext>
            </a:extLst>
          </p:cNvPr>
          <p:cNvSpPr txBox="1"/>
          <p:nvPr/>
        </p:nvSpPr>
        <p:spPr>
          <a:xfrm>
            <a:off x="6106866" y="6069935"/>
            <a:ext cx="6096000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0"/>
              </a:spcAft>
              <a:buSzPts val="1000"/>
              <a:tabLst>
                <a:tab pos="152400" algn="l"/>
              </a:tabLst>
            </a:pPr>
            <a:r>
              <a:rPr lang="en-US" altLang="zh-CN" sz="1600" dirty="0">
                <a:solidFill>
                  <a:srgbClr val="FF0000"/>
                </a:solidFill>
                <a:latin typeface="Calibri"/>
              </a:rPr>
              <a:t>Septa magnets (under-vacuum) continuously exposed to SR !</a:t>
            </a:r>
            <a:endParaRPr lang="en-US" altLang="zh-CN" sz="1600" kern="100" dirty="0">
              <a:solidFill>
                <a:srgbClr val="FF0000"/>
              </a:solidFill>
              <a:ea typeface="等线" panose="02010600030101010101" pitchFamily="2" charset="-122"/>
              <a:cs typeface="Times New Roman" panose="02020603050405020304" pitchFamily="18" charset="0"/>
            </a:endParaRPr>
          </a:p>
        </p:txBody>
      </p:sp>
      <p:graphicFrame>
        <p:nvGraphicFramePr>
          <p:cNvPr id="59" name="表格 59">
            <a:extLst>
              <a:ext uri="{FF2B5EF4-FFF2-40B4-BE49-F238E27FC236}">
                <a16:creationId xmlns:a16="http://schemas.microsoft.com/office/drawing/2014/main" id="{44940947-7951-4B52-AAC2-20901431BDD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576040"/>
              </p:ext>
            </p:extLst>
          </p:nvPr>
        </p:nvGraphicFramePr>
        <p:xfrm>
          <a:off x="641226" y="3782144"/>
          <a:ext cx="5258174" cy="2743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73170">
                  <a:extLst>
                    <a:ext uri="{9D8B030D-6E8A-4147-A177-3AD203B41FA5}">
                      <a16:colId xmlns:a16="http://schemas.microsoft.com/office/drawing/2014/main" val="3654016586"/>
                    </a:ext>
                  </a:extLst>
                </a:gridCol>
                <a:gridCol w="1092502">
                  <a:extLst>
                    <a:ext uri="{9D8B030D-6E8A-4147-A177-3AD203B41FA5}">
                      <a16:colId xmlns:a16="http://schemas.microsoft.com/office/drawing/2014/main" val="674116550"/>
                    </a:ext>
                  </a:extLst>
                </a:gridCol>
                <a:gridCol w="1092502">
                  <a:extLst>
                    <a:ext uri="{9D8B030D-6E8A-4147-A177-3AD203B41FA5}">
                      <a16:colId xmlns:a16="http://schemas.microsoft.com/office/drawing/2014/main" val="4221350733"/>
                    </a:ext>
                  </a:extLst>
                </a:gridCol>
              </a:tblGrid>
              <a:tr h="256334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200" dirty="0"/>
                        <a:t>Comparisons</a:t>
                      </a:r>
                      <a:endParaRPr lang="zh-CN" alt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200" dirty="0"/>
                        <a:t>CEPC</a:t>
                      </a:r>
                      <a:endParaRPr lang="zh-CN" alt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200" dirty="0"/>
                        <a:t>FCC-</a:t>
                      </a:r>
                      <a:r>
                        <a:rPr lang="en-US" altLang="zh-CN" sz="1200" dirty="0" err="1"/>
                        <a:t>ee</a:t>
                      </a:r>
                      <a:endParaRPr lang="zh-CN" altLang="en-US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72241295"/>
                  </a:ext>
                </a:extLst>
              </a:tr>
              <a:tr h="256334">
                <a:tc>
                  <a:txBody>
                    <a:bodyPr/>
                    <a:lstStyle/>
                    <a:p>
                      <a:r>
                        <a:rPr lang="en-US" altLang="zh-CN" sz="1200" dirty="0"/>
                        <a:t>RF region for collider</a:t>
                      </a:r>
                      <a:endParaRPr lang="zh-CN" alt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200" dirty="0"/>
                        <a:t>2</a:t>
                      </a:r>
                      <a:endParaRPr lang="zh-CN" alt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200" dirty="0"/>
                        <a:t>1</a:t>
                      </a:r>
                      <a:endParaRPr lang="zh-CN" altLang="en-US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03787039"/>
                  </a:ext>
                </a:extLst>
              </a:tr>
              <a:tr h="256334">
                <a:tc>
                  <a:txBody>
                    <a:bodyPr/>
                    <a:lstStyle/>
                    <a:p>
                      <a:r>
                        <a:rPr lang="en-US" altLang="zh-CN" sz="1200" dirty="0"/>
                        <a:t>Total quantity of EMS unit (set)</a:t>
                      </a:r>
                      <a:endParaRPr lang="zh-CN" alt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200" dirty="0">
                          <a:solidFill>
                            <a:srgbClr val="FF0000"/>
                          </a:solidFill>
                        </a:rPr>
                        <a:t>4×8=32</a:t>
                      </a:r>
                      <a:endParaRPr lang="zh-CN" altLang="en-US" sz="120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200" dirty="0">
                          <a:solidFill>
                            <a:srgbClr val="FF0000"/>
                          </a:solidFill>
                        </a:rPr>
                        <a:t>2×11=22</a:t>
                      </a:r>
                      <a:endParaRPr lang="zh-CN" altLang="en-US" sz="120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70985814"/>
                  </a:ext>
                </a:extLst>
              </a:tr>
              <a:tr h="256334">
                <a:tc>
                  <a:txBody>
                    <a:bodyPr/>
                    <a:lstStyle/>
                    <a:p>
                      <a:r>
                        <a:rPr lang="en-US" altLang="zh-CN" sz="1200" dirty="0"/>
                        <a:t>Operation HV (kV)</a:t>
                      </a:r>
                      <a:endParaRPr lang="zh-CN" alt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200" dirty="0">
                          <a:solidFill>
                            <a:srgbClr val="0C1A3C"/>
                          </a:solidFill>
                          <a:latin typeface="+mn-lt"/>
                        </a:rPr>
                        <a:t>± 75</a:t>
                      </a:r>
                      <a:endParaRPr lang="zh-CN" alt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200" dirty="0">
                          <a:solidFill>
                            <a:srgbClr val="0C1A3C"/>
                          </a:solidFill>
                          <a:latin typeface="+mn-lt"/>
                        </a:rPr>
                        <a:t>± 86.4 </a:t>
                      </a:r>
                      <a:endParaRPr lang="zh-CN" altLang="en-US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88331019"/>
                  </a:ext>
                </a:extLst>
              </a:tr>
              <a:tr h="256334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200" u="none" strike="noStrike" baseline="0" dirty="0"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Nominal gap (mm)</a:t>
                      </a:r>
                      <a:endParaRPr lang="zh-CN" altLang="en-US" sz="1200" b="0" i="0" u="none" strike="noStrike" baseline="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200" dirty="0"/>
                        <a:t>75</a:t>
                      </a:r>
                      <a:endParaRPr lang="zh-CN" alt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200" dirty="0"/>
                        <a:t>120</a:t>
                      </a:r>
                      <a:endParaRPr lang="zh-CN" altLang="en-US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28083819"/>
                  </a:ext>
                </a:extLst>
              </a:tr>
              <a:tr h="256334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2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E</a:t>
                      </a:r>
                      <a:r>
                        <a:rPr lang="en-US" altLang="zh-CN" sz="1200" b="0" i="0" u="none" strike="noStrike" baseline="-250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0</a:t>
                      </a:r>
                      <a:r>
                        <a:rPr lang="en-US" altLang="zh-CN" sz="12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(MV/m)</a:t>
                      </a:r>
                      <a:endParaRPr lang="zh-CN" altLang="en-US" sz="1200" b="0" i="0" u="none" strike="noStrike" baseline="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200" dirty="0"/>
                        <a:t>2</a:t>
                      </a:r>
                      <a:endParaRPr lang="zh-CN" alt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200" dirty="0"/>
                        <a:t>1.44</a:t>
                      </a:r>
                      <a:endParaRPr lang="zh-CN" altLang="en-US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09662406"/>
                  </a:ext>
                </a:extLst>
              </a:tr>
              <a:tr h="256334">
                <a:tc>
                  <a:txBody>
                    <a:bodyPr/>
                    <a:lstStyle/>
                    <a:p>
                      <a:r>
                        <a:rPr lang="en-US" altLang="zh-CN" sz="1200" dirty="0"/>
                        <a:t>Effective length of unit (m)</a:t>
                      </a:r>
                      <a:endParaRPr lang="zh-CN" alt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200" dirty="0"/>
                        <a:t>4</a:t>
                      </a:r>
                      <a:endParaRPr lang="zh-CN" alt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200" dirty="0"/>
                        <a:t>3</a:t>
                      </a:r>
                      <a:endParaRPr lang="zh-CN" altLang="en-US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2446569"/>
                  </a:ext>
                </a:extLst>
              </a:tr>
              <a:tr h="256334">
                <a:tc>
                  <a:txBody>
                    <a:bodyPr/>
                    <a:lstStyle/>
                    <a:p>
                      <a:r>
                        <a:rPr lang="en-US" altLang="zh-CN" sz="1200" dirty="0"/>
                        <a:t>Length of EMS unit (m)</a:t>
                      </a:r>
                      <a:endParaRPr lang="zh-CN" alt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200" dirty="0"/>
                        <a:t>4.5</a:t>
                      </a:r>
                      <a:endParaRPr lang="zh-CN" alt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200" dirty="0"/>
                        <a:t>3.5</a:t>
                      </a:r>
                      <a:endParaRPr lang="zh-CN" altLang="en-US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88412906"/>
                  </a:ext>
                </a:extLst>
              </a:tr>
              <a:tr h="256334">
                <a:tc>
                  <a:txBody>
                    <a:bodyPr/>
                    <a:lstStyle/>
                    <a:p>
                      <a:r>
                        <a:rPr lang="en-US" altLang="zh-CN" sz="1200" dirty="0"/>
                        <a:t>Total of deflection @Higgs mode (</a:t>
                      </a:r>
                      <a:r>
                        <a:rPr lang="en-US" altLang="zh-CN" sz="1200" dirty="0" err="1"/>
                        <a:t>mrad</a:t>
                      </a:r>
                      <a:r>
                        <a:rPr lang="en-US" altLang="zh-CN" sz="1200" dirty="0"/>
                        <a:t>)</a:t>
                      </a:r>
                      <a:endParaRPr lang="zh-CN" alt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200" dirty="0">
                          <a:solidFill>
                            <a:srgbClr val="FF0000"/>
                          </a:solidFill>
                        </a:rPr>
                        <a:t>1</a:t>
                      </a:r>
                      <a:endParaRPr lang="zh-CN" altLang="en-US" sz="120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200" dirty="0">
                          <a:solidFill>
                            <a:srgbClr val="FF0000"/>
                          </a:solidFill>
                        </a:rPr>
                        <a:t>0.44</a:t>
                      </a:r>
                      <a:endParaRPr lang="zh-CN" altLang="en-US" sz="120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23162035"/>
                  </a:ext>
                </a:extLst>
              </a:tr>
              <a:tr h="256334">
                <a:tc>
                  <a:txBody>
                    <a:bodyPr/>
                    <a:lstStyle/>
                    <a:p>
                      <a:r>
                        <a:rPr lang="en-US" altLang="zh-CN" sz="1200" dirty="0"/>
                        <a:t>Septa </a:t>
                      </a:r>
                      <a:endParaRPr lang="zh-CN" alt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200" dirty="0">
                          <a:solidFill>
                            <a:srgbClr val="FF0000"/>
                          </a:solidFill>
                        </a:rPr>
                        <a:t>Without</a:t>
                      </a:r>
                      <a:endParaRPr lang="zh-CN" altLang="en-US" sz="120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200" dirty="0">
                          <a:solidFill>
                            <a:srgbClr val="FF0000"/>
                          </a:solidFill>
                        </a:rPr>
                        <a:t>With</a:t>
                      </a:r>
                      <a:endParaRPr lang="zh-CN" altLang="en-US" sz="120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95920872"/>
                  </a:ext>
                </a:extLst>
              </a:tr>
            </a:tbl>
          </a:graphicData>
        </a:graphic>
      </p:graphicFrame>
      <p:sp>
        <p:nvSpPr>
          <p:cNvPr id="62" name="任意多边形: 形状 61">
            <a:extLst>
              <a:ext uri="{FF2B5EF4-FFF2-40B4-BE49-F238E27FC236}">
                <a16:creationId xmlns:a16="http://schemas.microsoft.com/office/drawing/2014/main" id="{FEE96897-365E-44A5-8FD7-469BBB12C9EA}"/>
              </a:ext>
            </a:extLst>
          </p:cNvPr>
          <p:cNvSpPr/>
          <p:nvPr/>
        </p:nvSpPr>
        <p:spPr>
          <a:xfrm>
            <a:off x="8459983" y="4952570"/>
            <a:ext cx="657225" cy="542925"/>
          </a:xfrm>
          <a:custGeom>
            <a:avLst/>
            <a:gdLst>
              <a:gd name="connsiteX0" fmla="*/ 0 w 657225"/>
              <a:gd name="connsiteY0" fmla="*/ 0 h 542925"/>
              <a:gd name="connsiteX1" fmla="*/ 400050 w 657225"/>
              <a:gd name="connsiteY1" fmla="*/ 438150 h 542925"/>
              <a:gd name="connsiteX2" fmla="*/ 657225 w 657225"/>
              <a:gd name="connsiteY2" fmla="*/ 542925 h 5429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657225" h="542925">
                <a:moveTo>
                  <a:pt x="0" y="0"/>
                </a:moveTo>
                <a:cubicBezTo>
                  <a:pt x="145256" y="173831"/>
                  <a:pt x="290513" y="347663"/>
                  <a:pt x="400050" y="438150"/>
                </a:cubicBezTo>
                <a:cubicBezTo>
                  <a:pt x="509587" y="528637"/>
                  <a:pt x="601663" y="520700"/>
                  <a:pt x="657225" y="542925"/>
                </a:cubicBezTo>
              </a:path>
            </a:pathLst>
          </a:custGeom>
          <a:noFill/>
          <a:ln>
            <a:headEnd type="none" w="med" len="med"/>
            <a:tailEnd type="arrow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63" name="Picture 22">
            <a:extLst>
              <a:ext uri="{FF2B5EF4-FFF2-40B4-BE49-F238E27FC236}">
                <a16:creationId xmlns:a16="http://schemas.microsoft.com/office/drawing/2014/main" id="{6EF26746-F568-41B3-844D-185F0C7D7396}"/>
              </a:ext>
            </a:extLst>
          </p:cNvPr>
          <p:cNvPicPr/>
          <p:nvPr/>
        </p:nvPicPr>
        <p:blipFill>
          <a:blip r:embed="rId5"/>
          <a:stretch/>
        </p:blipFill>
        <p:spPr>
          <a:xfrm>
            <a:off x="11036308" y="1133662"/>
            <a:ext cx="1076567" cy="939094"/>
          </a:xfrm>
          <a:prstGeom prst="rect">
            <a:avLst/>
          </a:prstGeom>
          <a:noFill/>
          <a:ln w="0">
            <a:noFill/>
          </a:ln>
        </p:spPr>
      </p:pic>
    </p:spTree>
    <p:extLst>
      <p:ext uri="{BB962C8B-B14F-4D97-AF65-F5344CB8AC3E}">
        <p14:creationId xmlns:p14="http://schemas.microsoft.com/office/powerpoint/2010/main" val="101805866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内容占位符 1">
            <a:extLst>
              <a:ext uri="{FF2B5EF4-FFF2-40B4-BE49-F238E27FC236}">
                <a16:creationId xmlns:a16="http://schemas.microsoft.com/office/drawing/2014/main" id="{62B0CF5B-D225-44AD-B01C-30EDE04B4B5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91344" y="1195591"/>
            <a:ext cx="4896544" cy="1944216"/>
          </a:xfrm>
        </p:spPr>
        <p:txBody>
          <a:bodyPr>
            <a:normAutofit/>
          </a:bodyPr>
          <a:lstStyle/>
          <a:p>
            <a:pPr marL="342900" lvl="0" indent="-342900">
              <a:spcAft>
                <a:spcPts val="0"/>
              </a:spcAft>
              <a:buSzPts val="1000"/>
              <a:buFont typeface="Symbol" panose="05050102010706020507" pitchFamily="18" charset="2"/>
              <a:buChar char=""/>
              <a:tabLst>
                <a:tab pos="152400" algn="l"/>
              </a:tabLst>
            </a:pPr>
            <a:r>
              <a:rPr lang="en-US" altLang="zh-CN" sz="1400" kern="100" dirty="0">
                <a:solidFill>
                  <a:srgbClr val="555555"/>
                </a:solidFill>
                <a:ea typeface="等线" panose="02010600030101010101" pitchFamily="2" charset="-122"/>
                <a:cs typeface="Times New Roman" panose="02020603050405020304" pitchFamily="18" charset="0"/>
              </a:rPr>
              <a:t>E field and B field matching is very good, and the peak error is less than 4%</a:t>
            </a:r>
            <a:endParaRPr lang="zh-CN" altLang="zh-CN" sz="1400" kern="100" dirty="0">
              <a:solidFill>
                <a:srgbClr val="555555"/>
              </a:solidFill>
              <a:ea typeface="等线" panose="02010600030101010101" pitchFamily="2" charset="-122"/>
              <a:cs typeface="Times New Roman" panose="02020603050405020304" pitchFamily="18" charset="0"/>
            </a:endParaRPr>
          </a:p>
          <a:p>
            <a:pPr marL="742950" lvl="1" indent="-285750">
              <a:lnSpc>
                <a:spcPct val="110000"/>
              </a:lnSpc>
              <a:spcBef>
                <a:spcPts val="0"/>
              </a:spcBef>
              <a:buSzPts val="1000"/>
              <a:buFont typeface="Courier New" panose="02070309020205020404" pitchFamily="49" charset="0"/>
              <a:buChar char="o"/>
              <a:tabLst>
                <a:tab pos="609600" algn="l"/>
              </a:tabLst>
            </a:pPr>
            <a:r>
              <a:rPr lang="en-US" altLang="zh-CN" sz="1400" kern="100" dirty="0">
                <a:solidFill>
                  <a:srgbClr val="555555"/>
                </a:solidFill>
                <a:ea typeface="等线" panose="02010600030101010101" pitchFamily="2" charset="-122"/>
                <a:cs typeface="Times New Roman" panose="02020603050405020304" pitchFamily="18" charset="0"/>
              </a:rPr>
              <a:t>In-vacuum electrode</a:t>
            </a:r>
            <a:endParaRPr lang="zh-CN" altLang="zh-CN" sz="1400" kern="100" dirty="0">
              <a:solidFill>
                <a:srgbClr val="555555"/>
              </a:solidFill>
              <a:ea typeface="等线" panose="02010600030101010101" pitchFamily="2" charset="-122"/>
              <a:cs typeface="Times New Roman" panose="02020603050405020304" pitchFamily="18" charset="0"/>
            </a:endParaRPr>
          </a:p>
          <a:p>
            <a:pPr marL="742950" lvl="1" indent="-285750">
              <a:lnSpc>
                <a:spcPct val="110000"/>
              </a:lnSpc>
              <a:spcBef>
                <a:spcPts val="0"/>
              </a:spcBef>
              <a:buSzPts val="1000"/>
              <a:buFont typeface="Courier New" panose="02070309020205020404" pitchFamily="49" charset="0"/>
              <a:buChar char="o"/>
              <a:tabLst>
                <a:tab pos="609600" algn="l"/>
              </a:tabLst>
            </a:pPr>
            <a:r>
              <a:rPr lang="en-US" altLang="zh-CN" sz="1400" kern="100" dirty="0">
                <a:solidFill>
                  <a:srgbClr val="555555"/>
                </a:solidFill>
                <a:ea typeface="等线" panose="02010600030101010101" pitchFamily="2" charset="-122"/>
                <a:cs typeface="Times New Roman" panose="02020603050405020304" pitchFamily="18" charset="0"/>
              </a:rPr>
              <a:t>Out-of-vacuum dipole with multi-turn coil</a:t>
            </a:r>
            <a:endParaRPr lang="zh-CN" altLang="zh-CN" sz="1400" kern="100" dirty="0">
              <a:solidFill>
                <a:srgbClr val="555555"/>
              </a:solidFill>
              <a:ea typeface="等线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3" name="标题 2">
            <a:extLst>
              <a:ext uri="{FF2B5EF4-FFF2-40B4-BE49-F238E27FC236}">
                <a16:creationId xmlns:a16="http://schemas.microsoft.com/office/drawing/2014/main" id="{DC1D7B7F-F695-4704-A88D-96F66C54B0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zh-CN" sz="2300" dirty="0">
                <a:solidFill>
                  <a:srgbClr val="C00000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P3. Electromagnetic separator design and its alternative option in FCC (L. Porta, CERN)</a:t>
            </a:r>
            <a:endParaRPr lang="zh-CN" altLang="en-US" sz="2300" dirty="0">
              <a:solidFill>
                <a:srgbClr val="C00000"/>
              </a:solidFill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sp>
        <p:nvSpPr>
          <p:cNvPr id="4" name="页脚占位符 3">
            <a:extLst>
              <a:ext uri="{FF2B5EF4-FFF2-40B4-BE49-F238E27FC236}">
                <a16:creationId xmlns:a16="http://schemas.microsoft.com/office/drawing/2014/main" id="{36FD881C-38A2-480C-9B83-4DC9415983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CN"/>
              <a:t>CEPC day</a:t>
            </a:r>
            <a:endParaRPr lang="zh-CN" altLang="en-US" dirty="0"/>
          </a:p>
        </p:txBody>
      </p:sp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id="{10E8BB6A-9361-4A09-B31A-ABB7E15A7C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5E9139-A00B-4B2A-98A6-095DC08F1345}" type="slidenum">
              <a:rPr lang="zh-CN" altLang="en-US" smtClean="0"/>
              <a:pPr/>
              <a:t>20</a:t>
            </a:fld>
            <a:endParaRPr lang="zh-CN" alt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1577C83F-77EC-405D-A058-9BCB0298486F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9436" t="12566" r="8339" b="15147"/>
          <a:stretch/>
        </p:blipFill>
        <p:spPr>
          <a:xfrm>
            <a:off x="5663952" y="1033670"/>
            <a:ext cx="4424040" cy="2593686"/>
          </a:xfrm>
          <a:prstGeom prst="rect">
            <a:avLst/>
          </a:prstGeom>
        </p:spPr>
      </p:pic>
      <p:pic>
        <p:nvPicPr>
          <p:cNvPr id="8" name="Picture 8">
            <a:extLst>
              <a:ext uri="{FF2B5EF4-FFF2-40B4-BE49-F238E27FC236}">
                <a16:creationId xmlns:a16="http://schemas.microsoft.com/office/drawing/2014/main" id="{78437E05-10FF-4271-9BA8-1CA36C2B338C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r="14342"/>
          <a:stretch/>
        </p:blipFill>
        <p:spPr>
          <a:xfrm>
            <a:off x="8976320" y="2423469"/>
            <a:ext cx="3143672" cy="1178702"/>
          </a:xfrm>
          <a:prstGeom prst="rect">
            <a:avLst/>
          </a:prstGeom>
        </p:spPr>
      </p:pic>
      <p:pic>
        <p:nvPicPr>
          <p:cNvPr id="9" name="Picture 17">
            <a:extLst>
              <a:ext uri="{FF2B5EF4-FFF2-40B4-BE49-F238E27FC236}">
                <a16:creationId xmlns:a16="http://schemas.microsoft.com/office/drawing/2014/main" id="{17F5232F-FCC0-49C9-B599-26F28AA397D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83278" y="3614574"/>
            <a:ext cx="2677283" cy="2622737"/>
          </a:xfrm>
          <a:prstGeom prst="rect">
            <a:avLst/>
          </a:prstGeom>
        </p:spPr>
      </p:pic>
      <p:pic>
        <p:nvPicPr>
          <p:cNvPr id="10" name="Picture 24">
            <a:extLst>
              <a:ext uri="{FF2B5EF4-FFF2-40B4-BE49-F238E27FC236}">
                <a16:creationId xmlns:a16="http://schemas.microsoft.com/office/drawing/2014/main" id="{9A75433D-80A6-4FB1-8318-596FB154970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001509" y="3751251"/>
            <a:ext cx="5118483" cy="2622737"/>
          </a:xfrm>
          <a:prstGeom prst="rect">
            <a:avLst/>
          </a:prstGeom>
        </p:spPr>
      </p:pic>
      <p:pic>
        <p:nvPicPr>
          <p:cNvPr id="12" name="图片 11">
            <a:extLst>
              <a:ext uri="{FF2B5EF4-FFF2-40B4-BE49-F238E27FC236}">
                <a16:creationId xmlns:a16="http://schemas.microsoft.com/office/drawing/2014/main" id="{392B330F-6757-426F-9BAB-E85ADC6A7EA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91416" y="3503540"/>
            <a:ext cx="3821388" cy="28083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9024664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内容占位符 1">
            <a:extLst>
              <a:ext uri="{FF2B5EF4-FFF2-40B4-BE49-F238E27FC236}">
                <a16:creationId xmlns:a16="http://schemas.microsoft.com/office/drawing/2014/main" id="{62B0CF5B-D225-44AD-B01C-30EDE04B4B5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63352" y="1069837"/>
            <a:ext cx="11319048" cy="1934957"/>
          </a:xfrm>
        </p:spPr>
        <p:txBody>
          <a:bodyPr>
            <a:normAutofit fontScale="92500" lnSpcReduction="20000"/>
          </a:bodyPr>
          <a:lstStyle/>
          <a:p>
            <a:pPr>
              <a:spcAft>
                <a:spcPts val="0"/>
              </a:spcAft>
              <a:buSzPts val="1000"/>
              <a:buFont typeface="Wingdings" panose="05000000000000000000" pitchFamily="2" charset="2"/>
              <a:buChar char="l"/>
              <a:tabLst>
                <a:tab pos="152400" algn="l"/>
              </a:tabLst>
            </a:pPr>
            <a:r>
              <a:rPr lang="fr-CH" altLang="zh-CN" sz="1800" b="1" dirty="0">
                <a:solidFill>
                  <a:srgbClr val="033589"/>
                </a:solidFill>
                <a:latin typeface="Calibri"/>
              </a:rPr>
              <a:t>Identified uncertainties </a:t>
            </a:r>
            <a:r>
              <a:rPr lang="en-US" altLang="zh-CN" sz="1800" b="1" dirty="0">
                <a:solidFill>
                  <a:srgbClr val="033589"/>
                </a:solidFill>
                <a:latin typeface="Calibri"/>
              </a:rPr>
              <a:t>under study:</a:t>
            </a:r>
            <a:endParaRPr lang="en-US" altLang="zh-CN" sz="1800" kern="100" dirty="0">
              <a:solidFill>
                <a:srgbClr val="555555"/>
              </a:solidFill>
              <a:ea typeface="等线" panose="02010600030101010101" pitchFamily="2" charset="-122"/>
              <a:cs typeface="Times New Roman" panose="02020603050405020304" pitchFamily="18" charset="0"/>
            </a:endParaRPr>
          </a:p>
          <a:p>
            <a:pPr lvl="1" indent="-342900">
              <a:buSzPts val="1000"/>
              <a:buFont typeface="Symbol" panose="05050102010706020507" pitchFamily="18" charset="2"/>
              <a:buChar char=""/>
              <a:tabLst>
                <a:tab pos="152400" algn="l"/>
              </a:tabLst>
            </a:pPr>
            <a:r>
              <a:rPr lang="en-US" altLang="zh-CN" sz="1400" kern="100" dirty="0">
                <a:solidFill>
                  <a:srgbClr val="555555"/>
                </a:solidFill>
                <a:ea typeface="等线" panose="02010600030101010101" pitchFamily="2" charset="-122"/>
                <a:cs typeface="Times New Roman" panose="02020603050405020304" pitchFamily="18" charset="0"/>
              </a:rPr>
              <a:t>High voltage breakdown test in the presence of </a:t>
            </a:r>
            <a:r>
              <a:rPr lang="en-US" altLang="zh-CN" sz="1400" kern="100" dirty="0">
                <a:solidFill>
                  <a:srgbClr val="FF0000"/>
                </a:solidFill>
                <a:ea typeface="等线" panose="02010600030101010101" pitchFamily="2" charset="-122"/>
                <a:cs typeface="Times New Roman" panose="02020603050405020304" pitchFamily="18" charset="0"/>
              </a:rPr>
              <a:t>X-rays </a:t>
            </a:r>
            <a:r>
              <a:rPr lang="en-US" altLang="zh-CN" sz="1400" kern="100" dirty="0">
                <a:solidFill>
                  <a:srgbClr val="555555"/>
                </a:solidFill>
                <a:ea typeface="等线" panose="02010600030101010101" pitchFamily="2" charset="-122"/>
                <a:cs typeface="Times New Roman" panose="02020603050405020304" pitchFamily="18" charset="0"/>
              </a:rPr>
              <a:t>is conducted by </a:t>
            </a:r>
            <a:r>
              <a:rPr lang="en-US" altLang="zh-CN" sz="1400" kern="100" dirty="0" err="1">
                <a:solidFill>
                  <a:srgbClr val="555555"/>
                </a:solidFill>
                <a:ea typeface="等线" panose="02010600030101010101" pitchFamily="2" charset="-122"/>
                <a:cs typeface="Times New Roman" panose="02020603050405020304" pitchFamily="18" charset="0"/>
              </a:rPr>
              <a:t>Izan</a:t>
            </a:r>
            <a:r>
              <a:rPr lang="en-US" altLang="zh-CN" sz="1400" kern="100" dirty="0">
                <a:solidFill>
                  <a:srgbClr val="555555"/>
                </a:solidFill>
                <a:ea typeface="等线" panose="02010600030101010101" pitchFamily="2" charset="-122"/>
                <a:cs typeface="Times New Roman" panose="02020603050405020304" pitchFamily="18" charset="0"/>
              </a:rPr>
              <a:t> Valencia Ruiz</a:t>
            </a:r>
            <a:endParaRPr lang="zh-CN" altLang="zh-CN" sz="1400" kern="100" dirty="0">
              <a:solidFill>
                <a:srgbClr val="555555"/>
              </a:solidFill>
              <a:ea typeface="等线" panose="02010600030101010101" pitchFamily="2" charset="-122"/>
              <a:cs typeface="Times New Roman" panose="02020603050405020304" pitchFamily="18" charset="0"/>
            </a:endParaRPr>
          </a:p>
          <a:p>
            <a:pPr lvl="2" indent="-285750">
              <a:lnSpc>
                <a:spcPct val="110000"/>
              </a:lnSpc>
              <a:spcBef>
                <a:spcPts val="0"/>
              </a:spcBef>
              <a:buSzPts val="1000"/>
              <a:buFont typeface="Courier New" panose="02070309020205020404" pitchFamily="49" charset="0"/>
              <a:buChar char="o"/>
              <a:tabLst>
                <a:tab pos="609600" algn="l"/>
              </a:tabLst>
            </a:pPr>
            <a:r>
              <a:rPr lang="en-US" altLang="zh-CN" sz="1400" kern="100" dirty="0">
                <a:solidFill>
                  <a:srgbClr val="555555"/>
                </a:solidFill>
                <a:latin typeface="Arial" panose="020B0604020202020204" pitchFamily="34" charset="0"/>
                <a:ea typeface="等线" panose="02010600030101010101" pitchFamily="2" charset="-122"/>
                <a:cs typeface="Times New Roman" panose="02020603050405020304" pitchFamily="18" charset="0"/>
              </a:rPr>
              <a:t>EMS electrodes potentially exposed to </a:t>
            </a:r>
            <a:r>
              <a:rPr lang="en-US" altLang="zh-CN" sz="1400" kern="100" dirty="0">
                <a:solidFill>
                  <a:srgbClr val="FF0000"/>
                </a:solidFill>
                <a:latin typeface="Arial" panose="020B0604020202020204" pitchFamily="34" charset="0"/>
                <a:ea typeface="等线" panose="02010600030101010101" pitchFamily="2" charset="-122"/>
                <a:cs typeface="Times New Roman" panose="02020603050405020304" pitchFamily="18" charset="0"/>
              </a:rPr>
              <a:t>SR</a:t>
            </a:r>
            <a:r>
              <a:rPr lang="en-US" altLang="zh-CN" sz="1400" kern="100" dirty="0">
                <a:solidFill>
                  <a:srgbClr val="555555"/>
                </a:solidFill>
                <a:latin typeface="Arial" panose="020B0604020202020204" pitchFamily="34" charset="0"/>
                <a:ea typeface="等线" panose="02010600030101010101" pitchFamily="2" charset="-122"/>
                <a:cs typeface="Times New Roman" panose="02020603050405020304" pitchFamily="18" charset="0"/>
              </a:rPr>
              <a:t> from upstream arcs</a:t>
            </a:r>
          </a:p>
          <a:p>
            <a:pPr lvl="2" indent="-285750">
              <a:lnSpc>
                <a:spcPct val="110000"/>
              </a:lnSpc>
              <a:spcBef>
                <a:spcPts val="0"/>
              </a:spcBef>
              <a:buSzPts val="1000"/>
              <a:buFont typeface="Courier New" panose="02070309020205020404" pitchFamily="49" charset="0"/>
              <a:buChar char="o"/>
              <a:tabLst>
                <a:tab pos="609600" algn="l"/>
              </a:tabLst>
            </a:pPr>
            <a:r>
              <a:rPr lang="en-US" altLang="zh-CN" sz="1400" kern="100" dirty="0">
                <a:solidFill>
                  <a:srgbClr val="FF0000"/>
                </a:solidFill>
                <a:latin typeface="Arial" panose="020B0604020202020204" pitchFamily="34" charset="0"/>
                <a:ea typeface="等线" panose="02010600030101010101" pitchFamily="2" charset="-122"/>
                <a:cs typeface="Times New Roman" panose="02020603050405020304" pitchFamily="18" charset="0"/>
              </a:rPr>
              <a:t>SR</a:t>
            </a:r>
            <a:r>
              <a:rPr lang="en-US" altLang="zh-CN" sz="1400" kern="100" dirty="0">
                <a:solidFill>
                  <a:srgbClr val="555555"/>
                </a:solidFill>
                <a:latin typeface="Arial" panose="020B0604020202020204" pitchFamily="34" charset="0"/>
                <a:ea typeface="等线" panose="02010600030101010101" pitchFamily="2" charset="-122"/>
                <a:cs typeface="Times New Roman" panose="02020603050405020304" pitchFamily="18" charset="0"/>
              </a:rPr>
              <a:t> → potentially increase breakdown rate and impact machine protection</a:t>
            </a:r>
          </a:p>
          <a:p>
            <a:pPr lvl="2" indent="-285750">
              <a:lnSpc>
                <a:spcPct val="110000"/>
              </a:lnSpc>
              <a:spcBef>
                <a:spcPts val="0"/>
              </a:spcBef>
              <a:buSzPts val="1000"/>
              <a:buFont typeface="Courier New" panose="02070309020205020404" pitchFamily="49" charset="0"/>
              <a:buChar char="o"/>
              <a:tabLst>
                <a:tab pos="609600" algn="l"/>
              </a:tabLst>
            </a:pPr>
            <a:r>
              <a:rPr lang="en-US" altLang="zh-CN" sz="1400" kern="100" dirty="0">
                <a:solidFill>
                  <a:srgbClr val="555555"/>
                </a:solidFill>
                <a:latin typeface="Arial" panose="020B0604020202020204" pitchFamily="34" charset="0"/>
                <a:ea typeface="等线" panose="02010600030101010101" pitchFamily="2" charset="-122"/>
                <a:cs typeface="Times New Roman" panose="02020603050405020304" pitchFamily="18" charset="0"/>
              </a:rPr>
              <a:t>Quantitative dependence on </a:t>
            </a:r>
            <a:r>
              <a:rPr lang="en-US" altLang="zh-CN" sz="1400" kern="100" dirty="0">
                <a:solidFill>
                  <a:srgbClr val="FF0000"/>
                </a:solidFill>
                <a:latin typeface="Arial" panose="020B0604020202020204" pitchFamily="34" charset="0"/>
                <a:ea typeface="等线" panose="02010600030101010101" pitchFamily="2" charset="-122"/>
                <a:cs typeface="Times New Roman" panose="02020603050405020304" pitchFamily="18" charset="0"/>
              </a:rPr>
              <a:t>SR</a:t>
            </a:r>
            <a:r>
              <a:rPr lang="en-US" altLang="zh-CN" sz="1400" kern="100" dirty="0">
                <a:solidFill>
                  <a:srgbClr val="555555"/>
                </a:solidFill>
                <a:latin typeface="Arial" panose="020B0604020202020204" pitchFamily="34" charset="0"/>
                <a:ea typeface="等线" panose="02010600030101010101" pitchFamily="2" charset="-122"/>
                <a:cs typeface="Times New Roman" panose="02020603050405020304" pitchFamily="18" charset="0"/>
              </a:rPr>
              <a:t> dose</a:t>
            </a:r>
          </a:p>
          <a:p>
            <a:pPr lvl="1" indent="-342900">
              <a:buSzPts val="1000"/>
              <a:buFont typeface="Symbol" panose="05050102010706020507" pitchFamily="18" charset="2"/>
              <a:buChar char=""/>
              <a:tabLst>
                <a:tab pos="152400" algn="l"/>
              </a:tabLst>
            </a:pPr>
            <a:r>
              <a:rPr lang="en-US" altLang="zh-CN" sz="1400" kern="100" dirty="0">
                <a:solidFill>
                  <a:srgbClr val="555555"/>
                </a:solidFill>
                <a:ea typeface="等线" panose="02010600030101010101" pitchFamily="2" charset="-122"/>
                <a:cs typeface="Times New Roman" panose="02020603050405020304" pitchFamily="18" charset="0"/>
              </a:rPr>
              <a:t>Beam impedance is studied by Hermann </a:t>
            </a:r>
            <a:r>
              <a:rPr lang="en-US" altLang="zh-CN" sz="1400" kern="100" dirty="0" err="1">
                <a:solidFill>
                  <a:srgbClr val="555555"/>
                </a:solidFill>
                <a:ea typeface="等线" panose="02010600030101010101" pitchFamily="2" charset="-122"/>
                <a:cs typeface="Times New Roman" panose="02020603050405020304" pitchFamily="18" charset="0"/>
              </a:rPr>
              <a:t>Pommerenke</a:t>
            </a:r>
            <a:endParaRPr lang="zh-CN" altLang="zh-CN" sz="1400" kern="100" dirty="0">
              <a:solidFill>
                <a:srgbClr val="555555"/>
              </a:solidFill>
              <a:ea typeface="等线" panose="02010600030101010101" pitchFamily="2" charset="-122"/>
              <a:cs typeface="Times New Roman" panose="02020603050405020304" pitchFamily="18" charset="0"/>
            </a:endParaRPr>
          </a:p>
          <a:p>
            <a:pPr lvl="2" indent="-285750">
              <a:lnSpc>
                <a:spcPct val="110000"/>
              </a:lnSpc>
              <a:spcBef>
                <a:spcPts val="0"/>
              </a:spcBef>
              <a:buSzPts val="1000"/>
              <a:buFont typeface="Courier New" panose="02070309020205020404" pitchFamily="49" charset="0"/>
              <a:buChar char="o"/>
              <a:tabLst>
                <a:tab pos="609600" algn="l"/>
              </a:tabLst>
            </a:pPr>
            <a:r>
              <a:rPr lang="en-US" altLang="zh-CN" sz="1400" kern="100" dirty="0">
                <a:solidFill>
                  <a:srgbClr val="555555"/>
                </a:solidFill>
                <a:latin typeface="Arial" panose="020B0604020202020204" pitchFamily="34" charset="0"/>
                <a:ea typeface="等线" panose="02010600030101010101" pitchFamily="2" charset="-122"/>
                <a:cs typeface="Times New Roman" panose="02020603050405020304" pitchFamily="18" charset="0"/>
              </a:rPr>
              <a:t>LEP separator impedance is measured as a benchmark</a:t>
            </a:r>
          </a:p>
          <a:p>
            <a:pPr lvl="2" indent="-285750">
              <a:lnSpc>
                <a:spcPct val="110000"/>
              </a:lnSpc>
              <a:spcBef>
                <a:spcPts val="0"/>
              </a:spcBef>
              <a:buSzPts val="1000"/>
              <a:buFont typeface="Courier New" panose="02070309020205020404" pitchFamily="49" charset="0"/>
              <a:buChar char="o"/>
              <a:tabLst>
                <a:tab pos="609600" algn="l"/>
              </a:tabLst>
            </a:pPr>
            <a:r>
              <a:rPr lang="en-US" altLang="zh-CN" sz="1400" dirty="0">
                <a:solidFill>
                  <a:srgbClr val="0C1A3C"/>
                </a:solidFill>
                <a:latin typeface="Calibri"/>
              </a:rPr>
              <a:t>Each EMS unit is exposed to high beam induced heating (20 to 30kW)</a:t>
            </a:r>
            <a:r>
              <a:rPr lang="en-US" altLang="zh-CN" sz="1400" dirty="0">
                <a:solidFill>
                  <a:srgbClr val="0C1A3C"/>
                </a:solidFill>
              </a:rPr>
              <a:t>:</a:t>
            </a:r>
            <a:r>
              <a:rPr lang="fr-CH" altLang="zh-CN" sz="1400" dirty="0">
                <a:solidFill>
                  <a:srgbClr val="0C1A3C"/>
                </a:solidFill>
                <a:latin typeface="Calibri"/>
              </a:rPr>
              <a:t> a major engineering challenge </a:t>
            </a:r>
            <a:endParaRPr lang="zh-CN" altLang="zh-CN" sz="1400" kern="100" dirty="0">
              <a:solidFill>
                <a:srgbClr val="555555"/>
              </a:solidFill>
              <a:latin typeface="Arial" panose="020B0604020202020204" pitchFamily="34" charset="0"/>
              <a:ea typeface="等线" panose="02010600030101010101" pitchFamily="2" charset="-122"/>
              <a:cs typeface="Times New Roman" panose="02020603050405020304" pitchFamily="18" charset="0"/>
            </a:endParaRPr>
          </a:p>
          <a:p>
            <a:pPr lvl="1" indent="-342900">
              <a:buSzPts val="1000"/>
              <a:buFont typeface="Symbol" panose="05050102010706020507" pitchFamily="18" charset="2"/>
              <a:buChar char=""/>
              <a:tabLst>
                <a:tab pos="152400" algn="l"/>
              </a:tabLst>
            </a:pPr>
            <a:r>
              <a:rPr lang="en-US" altLang="zh-CN" sz="1400" kern="100" dirty="0">
                <a:solidFill>
                  <a:srgbClr val="555555"/>
                </a:solidFill>
                <a:ea typeface="等线" panose="02010600030101010101" pitchFamily="2" charset="-122"/>
                <a:cs typeface="Times New Roman" panose="02020603050405020304" pitchFamily="18" charset="0"/>
              </a:rPr>
              <a:t>Machine protection study is made by Angela </a:t>
            </a:r>
            <a:r>
              <a:rPr lang="en-US" altLang="zh-CN" sz="1400" kern="100" dirty="0" err="1">
                <a:solidFill>
                  <a:srgbClr val="555555"/>
                </a:solidFill>
                <a:ea typeface="等线" panose="02010600030101010101" pitchFamily="2" charset="-122"/>
                <a:cs typeface="Times New Roman" panose="02020603050405020304" pitchFamily="18" charset="0"/>
              </a:rPr>
              <a:t>Potet</a:t>
            </a:r>
            <a:endParaRPr lang="zh-CN" altLang="zh-CN" sz="1400" kern="100" dirty="0">
              <a:solidFill>
                <a:srgbClr val="555555"/>
              </a:solidFill>
              <a:ea typeface="等线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3" name="标题 2">
            <a:extLst>
              <a:ext uri="{FF2B5EF4-FFF2-40B4-BE49-F238E27FC236}">
                <a16:creationId xmlns:a16="http://schemas.microsoft.com/office/drawing/2014/main" id="{DC1D7B7F-F695-4704-A88D-96F66C54B0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zh-CN" sz="2300" dirty="0">
                <a:solidFill>
                  <a:srgbClr val="C00000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P3. Electromagnetic separator design and its alternative option in FCC (L. Porta, CERN)</a:t>
            </a:r>
            <a:endParaRPr lang="zh-CN" altLang="en-US" sz="2300" dirty="0">
              <a:solidFill>
                <a:srgbClr val="C00000"/>
              </a:solidFill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sp>
        <p:nvSpPr>
          <p:cNvPr id="4" name="页脚占位符 3">
            <a:extLst>
              <a:ext uri="{FF2B5EF4-FFF2-40B4-BE49-F238E27FC236}">
                <a16:creationId xmlns:a16="http://schemas.microsoft.com/office/drawing/2014/main" id="{36FD881C-38A2-480C-9B83-4DC9415983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CN"/>
              <a:t>CEPC day</a:t>
            </a:r>
            <a:endParaRPr lang="zh-CN" altLang="en-US" dirty="0"/>
          </a:p>
        </p:txBody>
      </p:sp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id="{10E8BB6A-9361-4A09-B31A-ABB7E15A7C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5E9139-A00B-4B2A-98A6-095DC08F1345}" type="slidenum">
              <a:rPr lang="zh-CN" altLang="en-US" smtClean="0"/>
              <a:pPr/>
              <a:t>21</a:t>
            </a:fld>
            <a:endParaRPr lang="zh-CN" altLang="en-US"/>
          </a:p>
        </p:txBody>
      </p:sp>
      <p:pic>
        <p:nvPicPr>
          <p:cNvPr id="11" name="Picture 32">
            <a:extLst>
              <a:ext uri="{FF2B5EF4-FFF2-40B4-BE49-F238E27FC236}">
                <a16:creationId xmlns:a16="http://schemas.microsoft.com/office/drawing/2014/main" id="{746D6050-76EB-4E40-B6FF-655E369572CB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408" t="18152" r="24866" b="13619"/>
          <a:stretch>
            <a:fillRect/>
          </a:stretch>
        </p:blipFill>
        <p:spPr>
          <a:xfrm>
            <a:off x="335360" y="3078219"/>
            <a:ext cx="2407373" cy="1934957"/>
          </a:xfrm>
          <a:prstGeom prst="rect">
            <a:avLst/>
          </a:prstGeom>
        </p:spPr>
      </p:pic>
      <p:pic>
        <p:nvPicPr>
          <p:cNvPr id="12" name="Picture 33">
            <a:extLst>
              <a:ext uri="{FF2B5EF4-FFF2-40B4-BE49-F238E27FC236}">
                <a16:creationId xmlns:a16="http://schemas.microsoft.com/office/drawing/2014/main" id="{1A4B5AB6-E867-491F-9BCC-13C3953C340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0800000">
            <a:off x="3089777" y="3078218"/>
            <a:ext cx="2255573" cy="1934957"/>
          </a:xfrm>
          <a:prstGeom prst="roundRect">
            <a:avLst>
              <a:gd name="adj" fmla="val 11111"/>
            </a:avLst>
          </a:prstGeom>
          <a:ln w="190500" cap="rnd">
            <a:noFill/>
            <a:prstDash val="solid"/>
          </a:ln>
          <a:effectLst>
            <a:outerShdw blurRad="101600" dist="50800" dir="7200000" algn="tl" rotWithShape="0">
              <a:srgbClr val="000000">
                <a:alpha val="45000"/>
              </a:srgbClr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FFFFFF"/>
            </a:extrusionClr>
          </a:sp3d>
        </p:spPr>
      </p:pic>
      <p:sp>
        <p:nvSpPr>
          <p:cNvPr id="13" name="TextBox 37">
            <a:extLst>
              <a:ext uri="{FF2B5EF4-FFF2-40B4-BE49-F238E27FC236}">
                <a16:creationId xmlns:a16="http://schemas.microsoft.com/office/drawing/2014/main" id="{B702F881-A765-4478-AA91-0E495EDC8316}"/>
              </a:ext>
            </a:extLst>
          </p:cNvPr>
          <p:cNvSpPr txBox="1"/>
          <p:nvPr/>
        </p:nvSpPr>
        <p:spPr>
          <a:xfrm>
            <a:off x="331218" y="5040187"/>
            <a:ext cx="2407373" cy="116955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457200"/>
            <a:r>
              <a:rPr lang="fr-CH" sz="1400" dirty="0">
                <a:solidFill>
                  <a:srgbClr val="0C1A3C"/>
                </a:solidFill>
                <a:latin typeface="Calibri"/>
              </a:rPr>
              <a:t>Small-scale under-vacuum electrodes irradiation test bench. Monitoring b</a:t>
            </a:r>
            <a:r>
              <a:rPr lang="en-GB" sz="1400" dirty="0" err="1">
                <a:solidFill>
                  <a:srgbClr val="0C1A3C"/>
                </a:solidFill>
              </a:rPr>
              <a:t>reakdown</a:t>
            </a:r>
            <a:r>
              <a:rPr lang="en-GB" sz="1400" dirty="0">
                <a:solidFill>
                  <a:srgbClr val="0C1A3C"/>
                </a:solidFill>
              </a:rPr>
              <a:t> rate &amp; field emission to quantify dependence on SR.</a:t>
            </a:r>
            <a:endParaRPr sz="1400" dirty="0">
              <a:solidFill>
                <a:srgbClr val="0C1A3C"/>
              </a:solidFill>
              <a:latin typeface="Calibri"/>
            </a:endParaRPr>
          </a:p>
        </p:txBody>
      </p:sp>
      <p:sp>
        <p:nvSpPr>
          <p:cNvPr id="15" name="文本框 14">
            <a:extLst>
              <a:ext uri="{FF2B5EF4-FFF2-40B4-BE49-F238E27FC236}">
                <a16:creationId xmlns:a16="http://schemas.microsoft.com/office/drawing/2014/main" id="{F6B4679D-3D7F-47A9-842B-78B87FEDC454}"/>
              </a:ext>
            </a:extLst>
          </p:cNvPr>
          <p:cNvSpPr txBox="1"/>
          <p:nvPr/>
        </p:nvSpPr>
        <p:spPr>
          <a:xfrm>
            <a:off x="3419508" y="5056852"/>
            <a:ext cx="4062758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1400" dirty="0">
                <a:solidFill>
                  <a:srgbClr val="0C1A3C"/>
                </a:solidFill>
                <a:latin typeface="Calibri"/>
              </a:rPr>
              <a:t>LEP electrostatic separator as a future test platform.</a:t>
            </a:r>
            <a:endParaRPr lang="zh-CN" altLang="en-US" sz="1400" dirty="0">
              <a:solidFill>
                <a:srgbClr val="0C1A3C"/>
              </a:solidFill>
              <a:latin typeface="Calibri"/>
            </a:endParaRPr>
          </a:p>
        </p:txBody>
      </p:sp>
      <p:pic>
        <p:nvPicPr>
          <p:cNvPr id="16" name="Picture 8">
            <a:extLst>
              <a:ext uri="{FF2B5EF4-FFF2-40B4-BE49-F238E27FC236}">
                <a16:creationId xmlns:a16="http://schemas.microsoft.com/office/drawing/2014/main" id="{542B4075-3D0D-4AD7-9D6C-DA9833C72DE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1519" b="9211"/>
          <a:stretch>
            <a:fillRect/>
          </a:stretch>
        </p:blipFill>
        <p:spPr bwMode="auto">
          <a:xfrm>
            <a:off x="5458256" y="3094193"/>
            <a:ext cx="2869992" cy="18469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Picture 9">
            <a:extLst>
              <a:ext uri="{FF2B5EF4-FFF2-40B4-BE49-F238E27FC236}">
                <a16:creationId xmlns:a16="http://schemas.microsoft.com/office/drawing/2014/main" id="{88AFF730-70BF-4C80-B0E3-4E017FFE105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034387" y="2949322"/>
            <a:ext cx="2412740" cy="2675640"/>
          </a:xfrm>
          <a:prstGeom prst="rect">
            <a:avLst/>
          </a:prstGeom>
        </p:spPr>
      </p:pic>
      <p:sp>
        <p:nvSpPr>
          <p:cNvPr id="18" name="TextBox 12">
            <a:extLst>
              <a:ext uri="{FF2B5EF4-FFF2-40B4-BE49-F238E27FC236}">
                <a16:creationId xmlns:a16="http://schemas.microsoft.com/office/drawing/2014/main" id="{267F007E-23A9-41CE-96BC-50A4BF5EB223}"/>
              </a:ext>
            </a:extLst>
          </p:cNvPr>
          <p:cNvSpPr txBox="1"/>
          <p:nvPr/>
        </p:nvSpPr>
        <p:spPr>
          <a:xfrm>
            <a:off x="8635532" y="5840551"/>
            <a:ext cx="3149099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457200"/>
            <a:r>
              <a:rPr lang="fr-CH" sz="1400" dirty="0">
                <a:solidFill>
                  <a:srgbClr val="0C1A3C"/>
                </a:solidFill>
                <a:latin typeface="Calibri"/>
              </a:rPr>
              <a:t>Some propositions from Hermann about mitigation technics</a:t>
            </a:r>
            <a:endParaRPr sz="1400" dirty="0">
              <a:solidFill>
                <a:srgbClr val="0C1A3C"/>
              </a:solidFill>
              <a:latin typeface="Calibri"/>
            </a:endParaRPr>
          </a:p>
        </p:txBody>
      </p:sp>
      <p:pic>
        <p:nvPicPr>
          <p:cNvPr id="19" name="Picture 3">
            <a:extLst>
              <a:ext uri="{FF2B5EF4-FFF2-40B4-BE49-F238E27FC236}">
                <a16:creationId xmlns:a16="http://schemas.microsoft.com/office/drawing/2014/main" id="{8B21D928-DAE2-44EC-A195-BF061E33976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78896" y="1174668"/>
            <a:ext cx="1678523" cy="10162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" name="Picture 2">
            <a:extLst>
              <a:ext uri="{FF2B5EF4-FFF2-40B4-BE49-F238E27FC236}">
                <a16:creationId xmlns:a16="http://schemas.microsoft.com/office/drawing/2014/main" id="{AFD33067-499A-434F-A0F8-E0866D17E31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16627" y="1110022"/>
            <a:ext cx="1405789" cy="11454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2" name="文本框 21">
            <a:extLst>
              <a:ext uri="{FF2B5EF4-FFF2-40B4-BE49-F238E27FC236}">
                <a16:creationId xmlns:a16="http://schemas.microsoft.com/office/drawing/2014/main" id="{C51A14E9-3905-4C57-80F9-072106D04E17}"/>
              </a:ext>
            </a:extLst>
          </p:cNvPr>
          <p:cNvSpPr txBox="1"/>
          <p:nvPr/>
        </p:nvSpPr>
        <p:spPr>
          <a:xfrm>
            <a:off x="8904312" y="2295664"/>
            <a:ext cx="2737452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457200"/>
            <a:r>
              <a:rPr lang="fr-CH" altLang="zh-CN" sz="1400" dirty="0">
                <a:solidFill>
                  <a:srgbClr val="0C1A3C"/>
                </a:solidFill>
                <a:latin typeface="Calibri"/>
              </a:rPr>
              <a:t>Multiple EMS concept under investigation</a:t>
            </a:r>
          </a:p>
        </p:txBody>
      </p:sp>
      <p:pic>
        <p:nvPicPr>
          <p:cNvPr id="23" name="Picture 20">
            <a:extLst>
              <a:ext uri="{FF2B5EF4-FFF2-40B4-BE49-F238E27FC236}">
                <a16:creationId xmlns:a16="http://schemas.microsoft.com/office/drawing/2014/main" id="{81968CEA-CF46-4794-AF2E-94AD5877ED0F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000224" y="5454797"/>
            <a:ext cx="3427404" cy="1160279"/>
          </a:xfrm>
          <a:prstGeom prst="rect">
            <a:avLst/>
          </a:prstGeom>
        </p:spPr>
      </p:pic>
      <p:pic>
        <p:nvPicPr>
          <p:cNvPr id="24" name="Picture 22">
            <a:extLst>
              <a:ext uri="{FF2B5EF4-FFF2-40B4-BE49-F238E27FC236}">
                <a16:creationId xmlns:a16="http://schemas.microsoft.com/office/drawing/2014/main" id="{4E7D35C0-3266-44D4-8A08-9A9E82E4C546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357230" y="5384492"/>
            <a:ext cx="2250072" cy="13306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3979907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内容占位符 1">
            <a:extLst>
              <a:ext uri="{FF2B5EF4-FFF2-40B4-BE49-F238E27FC236}">
                <a16:creationId xmlns:a16="http://schemas.microsoft.com/office/drawing/2014/main" id="{62B0CF5B-D225-44AD-B01C-30EDE04B4B5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63352" y="1069837"/>
            <a:ext cx="11319048" cy="2575187"/>
          </a:xfrm>
        </p:spPr>
        <p:txBody>
          <a:bodyPr>
            <a:normAutofit/>
          </a:bodyPr>
          <a:lstStyle/>
          <a:p>
            <a:pPr>
              <a:spcAft>
                <a:spcPts val="0"/>
              </a:spcAft>
              <a:buSzPts val="1000"/>
              <a:buFont typeface="Wingdings" panose="05000000000000000000" pitchFamily="2" charset="2"/>
              <a:buChar char="l"/>
              <a:tabLst>
                <a:tab pos="152400" algn="l"/>
              </a:tabLst>
            </a:pPr>
            <a:r>
              <a:rPr lang="en-US" altLang="zh-CN" sz="1800" b="1" dirty="0">
                <a:solidFill>
                  <a:srgbClr val="033589"/>
                </a:solidFill>
                <a:latin typeface="Calibri"/>
              </a:rPr>
              <a:t>An alternative kicker solution is also studied</a:t>
            </a:r>
            <a:r>
              <a:rPr lang="zh-CN" altLang="en-US" sz="1800" b="1" dirty="0">
                <a:solidFill>
                  <a:srgbClr val="033589"/>
                </a:solidFill>
                <a:latin typeface="Calibri"/>
              </a:rPr>
              <a:t>：</a:t>
            </a:r>
            <a:endParaRPr lang="zh-CN" altLang="zh-CN" sz="1800" b="1" dirty="0">
              <a:solidFill>
                <a:srgbClr val="033589"/>
              </a:solidFill>
              <a:latin typeface="Calibri"/>
            </a:endParaRPr>
          </a:p>
          <a:p>
            <a:pPr lvl="1" indent="-342900">
              <a:lnSpc>
                <a:spcPct val="110000"/>
              </a:lnSpc>
              <a:buSzPts val="1000"/>
              <a:buFont typeface="Symbol" panose="05050102010706020507" pitchFamily="18" charset="2"/>
              <a:buChar char=""/>
              <a:tabLst>
                <a:tab pos="152400" algn="l"/>
              </a:tabLst>
            </a:pPr>
            <a:r>
              <a:rPr lang="en-US" altLang="zh-CN" sz="1400" kern="100" dirty="0">
                <a:solidFill>
                  <a:srgbClr val="555555"/>
                </a:solidFill>
                <a:ea typeface="等线" panose="02010600030101010101" pitchFamily="2" charset="-122"/>
                <a:cs typeface="Times New Roman" panose="02020603050405020304" pitchFamily="18" charset="0"/>
              </a:rPr>
              <a:t>Since the beam filling scheme has a very large influence, this is at a very preliminary stage</a:t>
            </a:r>
            <a:endParaRPr lang="zh-CN" altLang="zh-CN" sz="1400" kern="100" dirty="0">
              <a:solidFill>
                <a:srgbClr val="555555"/>
              </a:solidFill>
              <a:ea typeface="等线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3" name="标题 2">
            <a:extLst>
              <a:ext uri="{FF2B5EF4-FFF2-40B4-BE49-F238E27FC236}">
                <a16:creationId xmlns:a16="http://schemas.microsoft.com/office/drawing/2014/main" id="{DC1D7B7F-F695-4704-A88D-96F66C54B0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zh-CN" sz="2300" dirty="0">
                <a:solidFill>
                  <a:srgbClr val="C00000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P3. Electromagnetic separator design and its alternative option in FCC (L. Porta, CERN)</a:t>
            </a:r>
            <a:endParaRPr lang="zh-CN" altLang="en-US" sz="2300" dirty="0">
              <a:solidFill>
                <a:srgbClr val="C00000"/>
              </a:solidFill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sp>
        <p:nvSpPr>
          <p:cNvPr id="4" name="页脚占位符 3">
            <a:extLst>
              <a:ext uri="{FF2B5EF4-FFF2-40B4-BE49-F238E27FC236}">
                <a16:creationId xmlns:a16="http://schemas.microsoft.com/office/drawing/2014/main" id="{36FD881C-38A2-480C-9B83-4DC9415983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CN"/>
              <a:t>CEPC day</a:t>
            </a:r>
            <a:endParaRPr lang="zh-CN" altLang="en-US" dirty="0"/>
          </a:p>
        </p:txBody>
      </p:sp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id="{10E8BB6A-9361-4A09-B31A-ABB7E15A7C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5E9139-A00B-4B2A-98A6-095DC08F1345}" type="slidenum">
              <a:rPr lang="zh-CN" altLang="en-US" smtClean="0"/>
              <a:pPr/>
              <a:t>22</a:t>
            </a:fld>
            <a:endParaRPr lang="zh-CN" altLang="en-US"/>
          </a:p>
        </p:txBody>
      </p:sp>
      <p:pic>
        <p:nvPicPr>
          <p:cNvPr id="100" name="图片 99">
            <a:extLst>
              <a:ext uri="{FF2B5EF4-FFF2-40B4-BE49-F238E27FC236}">
                <a16:creationId xmlns:a16="http://schemas.microsoft.com/office/drawing/2014/main" id="{7253818D-F118-4C3D-A08F-2C783587B7A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7368" y="2204864"/>
            <a:ext cx="10355120" cy="4458322"/>
          </a:xfrm>
          <a:prstGeom prst="rect">
            <a:avLst/>
          </a:prstGeom>
        </p:spPr>
      </p:pic>
      <p:graphicFrame>
        <p:nvGraphicFramePr>
          <p:cNvPr id="103" name="表格 59">
            <a:extLst>
              <a:ext uri="{FF2B5EF4-FFF2-40B4-BE49-F238E27FC236}">
                <a16:creationId xmlns:a16="http://schemas.microsoft.com/office/drawing/2014/main" id="{340A90EF-9D68-41D3-8DC0-988E0C3B4E6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47408401"/>
              </p:ext>
            </p:extLst>
          </p:nvPr>
        </p:nvGraphicFramePr>
        <p:xfrm>
          <a:off x="8489106" y="1069837"/>
          <a:ext cx="3439541" cy="13716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11045">
                  <a:extLst>
                    <a:ext uri="{9D8B030D-6E8A-4147-A177-3AD203B41FA5}">
                      <a16:colId xmlns:a16="http://schemas.microsoft.com/office/drawing/2014/main" val="3654016586"/>
                    </a:ext>
                  </a:extLst>
                </a:gridCol>
                <a:gridCol w="693446">
                  <a:extLst>
                    <a:ext uri="{9D8B030D-6E8A-4147-A177-3AD203B41FA5}">
                      <a16:colId xmlns:a16="http://schemas.microsoft.com/office/drawing/2014/main" val="674116550"/>
                    </a:ext>
                  </a:extLst>
                </a:gridCol>
                <a:gridCol w="735050">
                  <a:extLst>
                    <a:ext uri="{9D8B030D-6E8A-4147-A177-3AD203B41FA5}">
                      <a16:colId xmlns:a16="http://schemas.microsoft.com/office/drawing/2014/main" val="4221350733"/>
                    </a:ext>
                  </a:extLst>
                </a:gridCol>
              </a:tblGrid>
              <a:tr h="227005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200" dirty="0"/>
                        <a:t>Comparisons</a:t>
                      </a:r>
                      <a:endParaRPr lang="zh-CN" alt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200" dirty="0"/>
                        <a:t>CEPC</a:t>
                      </a:r>
                      <a:endParaRPr lang="zh-CN" alt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200" dirty="0"/>
                        <a:t>FCC-</a:t>
                      </a:r>
                      <a:r>
                        <a:rPr lang="en-US" altLang="zh-CN" sz="1200" dirty="0" err="1"/>
                        <a:t>ee</a:t>
                      </a:r>
                      <a:endParaRPr lang="zh-CN" altLang="en-US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72241295"/>
                  </a:ext>
                </a:extLst>
              </a:tr>
              <a:tr h="227005">
                <a:tc>
                  <a:txBody>
                    <a:bodyPr/>
                    <a:lstStyle/>
                    <a:p>
                      <a:r>
                        <a:rPr lang="en-US" altLang="zh-CN" sz="1200" dirty="0"/>
                        <a:t>IP</a:t>
                      </a:r>
                      <a:endParaRPr lang="zh-CN" alt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200" dirty="0"/>
                        <a:t>2</a:t>
                      </a:r>
                      <a:endParaRPr lang="zh-CN" alt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200" dirty="0"/>
                        <a:t>4</a:t>
                      </a:r>
                      <a:endParaRPr lang="zh-CN" altLang="en-US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03787039"/>
                  </a:ext>
                </a:extLst>
              </a:tr>
              <a:tr h="227005">
                <a:tc>
                  <a:txBody>
                    <a:bodyPr/>
                    <a:lstStyle/>
                    <a:p>
                      <a:r>
                        <a:rPr lang="en-US" altLang="zh-CN" sz="1200" dirty="0"/>
                        <a:t>RF region for collider</a:t>
                      </a:r>
                      <a:endParaRPr lang="zh-CN" alt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200" dirty="0"/>
                        <a:t>2</a:t>
                      </a:r>
                      <a:endParaRPr lang="zh-CN" alt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200" dirty="0"/>
                        <a:t>1</a:t>
                      </a:r>
                      <a:endParaRPr lang="zh-CN" altLang="en-US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70985814"/>
                  </a:ext>
                </a:extLst>
              </a:tr>
              <a:tr h="227005">
                <a:tc>
                  <a:txBody>
                    <a:bodyPr/>
                    <a:lstStyle/>
                    <a:p>
                      <a:r>
                        <a:rPr lang="en-US" altLang="zh-CN" sz="1200" dirty="0"/>
                        <a:t>Bunch train per ring</a:t>
                      </a:r>
                      <a:endParaRPr lang="zh-CN" alt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200" dirty="0"/>
                        <a:t>1</a:t>
                      </a:r>
                      <a:endParaRPr lang="zh-CN" alt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200" dirty="0"/>
                        <a:t>2</a:t>
                      </a:r>
                      <a:endParaRPr lang="zh-CN" altLang="en-US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88331019"/>
                  </a:ext>
                </a:extLst>
              </a:tr>
              <a:tr h="227005">
                <a:tc>
                  <a:txBody>
                    <a:bodyPr/>
                    <a:lstStyle/>
                    <a:p>
                      <a:r>
                        <a:rPr lang="en-US" altLang="zh-CN" sz="1200" dirty="0"/>
                        <a:t>Length of bunch train</a:t>
                      </a:r>
                      <a:endParaRPr lang="zh-CN" alt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200" dirty="0"/>
                        <a:t>T/2</a:t>
                      </a:r>
                      <a:endParaRPr lang="zh-CN" alt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200" dirty="0"/>
                        <a:t>T/4</a:t>
                      </a:r>
                      <a:endParaRPr lang="zh-CN" altLang="en-US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244656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84707718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4" name="Content Placeholder 1"/>
          <p:cNvSpPr/>
          <p:nvPr/>
        </p:nvSpPr>
        <p:spPr>
          <a:xfrm>
            <a:off x="479520" y="1124640"/>
            <a:ext cx="11198160" cy="48942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t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800"/>
              </a:spcBef>
              <a:spcAft>
                <a:spcPts val="400"/>
              </a:spcAft>
              <a:buClrTx/>
              <a:buSzTx/>
              <a:buFontTx/>
              <a:buNone/>
              <a:tabLst>
                <a:tab pos="0" algn="l"/>
              </a:tabLst>
              <a:defRPr/>
            </a:pPr>
            <a:r>
              <a:rPr kumimoji="0" lang="en-GB" sz="1600" b="1" i="0" u="none" strike="noStrike" kern="1200" cap="none" spc="0" normalizeH="0" baseline="0" noProof="0">
                <a:ln>
                  <a:noFill/>
                </a:ln>
                <a:solidFill>
                  <a:srgbClr val="2F2F2F"/>
                </a:solidFill>
                <a:effectLst/>
                <a:uLnTx/>
                <a:uFillTx/>
                <a:latin typeface="Arial"/>
                <a:ea typeface="Arial"/>
                <a:cs typeface="Arial"/>
              </a:rPr>
              <a:t>Kicker requirements depend on:</a:t>
            </a:r>
            <a:endParaRPr kumimoji="0" lang="en-US" sz="16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</a:endParaRPr>
          </a:p>
          <a:p>
            <a:pPr marL="457200" marR="0" lvl="0" indent="-285840" algn="l" defTabSz="914400" rtl="0" eaLnBrk="1" fontAlgn="auto" latinLnBrk="0" hangingPunct="1">
              <a:lnSpc>
                <a:spcPct val="90000"/>
              </a:lnSpc>
              <a:spcBef>
                <a:spcPts val="601"/>
              </a:spcBef>
              <a:spcAft>
                <a:spcPts val="601"/>
              </a:spcAft>
              <a:buClr>
                <a:srgbClr val="2F2F2F"/>
              </a:buClr>
              <a:buSzTx/>
              <a:buFont typeface="Arial"/>
              <a:buChar char="•"/>
              <a:tabLst>
                <a:tab pos="0" algn="l"/>
              </a:tabLst>
              <a:defRPr/>
            </a:pPr>
            <a:r>
              <a:rPr kumimoji="0" lang="en-GB" sz="1600" b="1" i="0" u="none" strike="noStrike" kern="1200" cap="none" spc="0" normalizeH="0" baseline="0" noProof="0">
                <a:ln>
                  <a:noFill/>
                </a:ln>
                <a:solidFill>
                  <a:srgbClr val="2F2F2F"/>
                </a:solidFill>
                <a:effectLst/>
                <a:uLnTx/>
                <a:uFillTx/>
                <a:latin typeface="Arial"/>
                <a:ea typeface="Arial"/>
                <a:cs typeface="Arial"/>
              </a:rPr>
              <a:t>filling scheme </a:t>
            </a:r>
            <a:r>
              <a:rPr kumimoji="0" lang="en-GB" sz="1600" b="0" i="0" u="none" strike="noStrike" kern="1200" cap="none" spc="0" normalizeH="0" baseline="0" noProof="0">
                <a:ln>
                  <a:noFill/>
                </a:ln>
                <a:solidFill>
                  <a:srgbClr val="2F2F2F"/>
                </a:solidFill>
                <a:effectLst/>
                <a:uLnTx/>
                <a:uFillTx/>
                <a:latin typeface="Arial"/>
                <a:ea typeface="Arial"/>
                <a:cs typeface="Arial"/>
              </a:rPr>
              <a:t>(baseline and alternative options have been investigated)</a:t>
            </a:r>
            <a:endParaRPr kumimoji="0" lang="en-US" sz="16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</a:endParaRPr>
          </a:p>
          <a:p>
            <a:pPr marL="457200" marR="0" lvl="0" indent="-285840" algn="l" defTabSz="914400" rtl="0" eaLnBrk="1" fontAlgn="auto" latinLnBrk="0" hangingPunct="1">
              <a:lnSpc>
                <a:spcPct val="90000"/>
              </a:lnSpc>
              <a:spcBef>
                <a:spcPts val="601"/>
              </a:spcBef>
              <a:spcAft>
                <a:spcPts val="601"/>
              </a:spcAft>
              <a:buClr>
                <a:srgbClr val="2F2F2F"/>
              </a:buClr>
              <a:buSzTx/>
              <a:buFont typeface="Arial"/>
              <a:buChar char="•"/>
              <a:tabLst>
                <a:tab pos="0" algn="l"/>
              </a:tabLst>
              <a:defRPr/>
            </a:pPr>
            <a:r>
              <a:rPr kumimoji="0" lang="en-GB" sz="1600" b="1" i="0" u="none" strike="noStrike" kern="1200" cap="none" spc="0" normalizeH="0" baseline="0" noProof="0">
                <a:ln>
                  <a:noFill/>
                </a:ln>
                <a:solidFill>
                  <a:srgbClr val="2F2F2F"/>
                </a:solidFill>
                <a:effectLst/>
                <a:uLnTx/>
                <a:uFillTx/>
                <a:latin typeface="Arial"/>
                <a:ea typeface="Arial"/>
                <a:cs typeface="Arial"/>
              </a:rPr>
              <a:t>how beams are deflected </a:t>
            </a:r>
            <a:r>
              <a:rPr kumimoji="0" lang="en-GB" sz="1600" b="0" i="0" u="none" strike="noStrike" kern="1200" cap="none" spc="0" normalizeH="0" baseline="0" noProof="0">
                <a:ln>
                  <a:noFill/>
                </a:ln>
                <a:solidFill>
                  <a:srgbClr val="2F2F2F"/>
                </a:solidFill>
                <a:effectLst/>
                <a:uLnTx/>
                <a:uFillTx/>
                <a:latin typeface="Arial"/>
                <a:ea typeface="Arial"/>
                <a:cs typeface="Arial"/>
              </a:rPr>
              <a:t>(train by train, batch by batch or bunch by bunch)</a:t>
            </a:r>
            <a:endParaRPr kumimoji="0" lang="en-US" sz="16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</a:endParaRP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601"/>
              </a:spcBef>
              <a:spcAft>
                <a:spcPts val="601"/>
              </a:spcAft>
              <a:buClrTx/>
              <a:buSzTx/>
              <a:buFontTx/>
              <a:buNone/>
              <a:tabLst>
                <a:tab pos="0" algn="l"/>
              </a:tabLst>
              <a:defRPr/>
            </a:pPr>
            <a:endParaRPr kumimoji="0" lang="en-US" sz="16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</a:endParaRP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800"/>
              </a:spcBef>
              <a:spcAft>
                <a:spcPts val="400"/>
              </a:spcAft>
              <a:buClrTx/>
              <a:buSzTx/>
              <a:buFontTx/>
              <a:buNone/>
              <a:tabLst>
                <a:tab pos="0" algn="l"/>
              </a:tabLst>
              <a:defRPr/>
            </a:pPr>
            <a:endParaRPr kumimoji="0" lang="en-US" sz="16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</a:endParaRP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800"/>
              </a:spcBef>
              <a:spcAft>
                <a:spcPts val="400"/>
              </a:spcAft>
              <a:buClrTx/>
              <a:buSzTx/>
              <a:buFontTx/>
              <a:buNone/>
              <a:tabLst>
                <a:tab pos="0" algn="l"/>
              </a:tabLst>
              <a:defRPr/>
            </a:pPr>
            <a:endParaRPr kumimoji="0" lang="en-US" sz="16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</a:endParaRP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800"/>
              </a:spcBef>
              <a:spcAft>
                <a:spcPts val="400"/>
              </a:spcAft>
              <a:buClrTx/>
              <a:buSzTx/>
              <a:buFontTx/>
              <a:buNone/>
              <a:tabLst>
                <a:tab pos="0" algn="l"/>
              </a:tabLst>
              <a:defRPr/>
            </a:pPr>
            <a:endParaRPr kumimoji="0" lang="en-US" sz="16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275" name="PlaceHolder 1"/>
          <p:cNvSpPr>
            <a:spLocks noGrp="1"/>
          </p:cNvSpPr>
          <p:nvPr>
            <p:ph type="title"/>
          </p:nvPr>
        </p:nvSpPr>
        <p:spPr>
          <a:xfrm>
            <a:off x="407880" y="374400"/>
            <a:ext cx="11373480" cy="4316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indent="0" defTabSz="914400">
              <a:lnSpc>
                <a:spcPct val="90000"/>
              </a:lnSpc>
              <a:buNone/>
              <a:tabLst>
                <a:tab pos="0" algn="l"/>
              </a:tabLst>
            </a:pPr>
            <a:r>
              <a:rPr lang="en-US" sz="3200" b="1" u="none" strike="noStrike">
                <a:solidFill>
                  <a:schemeClr val="dk1"/>
                </a:solidFill>
                <a:uFillTx/>
                <a:latin typeface="Arial"/>
                <a:ea typeface="Arial"/>
              </a:rPr>
              <a:t>Kicker | </a:t>
            </a:r>
            <a:r>
              <a:rPr lang="en-GB" sz="3200" b="1" u="none" strike="noStrike">
                <a:solidFill>
                  <a:schemeClr val="dk1"/>
                </a:solidFill>
                <a:uFillTx/>
                <a:latin typeface="Arial"/>
                <a:ea typeface="Arial"/>
              </a:rPr>
              <a:t>Requirements</a:t>
            </a:r>
            <a:endParaRPr lang="en-US" sz="320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277" name="PlaceHolder 3"/>
          <p:cNvSpPr>
            <a:spLocks noGrp="1"/>
          </p:cNvSpPr>
          <p:nvPr>
            <p:ph type="sldNum" idx="80"/>
          </p:nvPr>
        </p:nvSpPr>
        <p:spPr>
          <a:xfrm>
            <a:off x="11064600" y="6408000"/>
            <a:ext cx="678600" cy="3625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tabLst>
                <a:tab pos="0" algn="l"/>
              </a:tabLst>
              <a:defRPr lang="en-GB" sz="1000" b="0" u="none" strike="noStrike">
                <a:solidFill>
                  <a:schemeClr val="lt1"/>
                </a:solidFill>
                <a:uFillTx/>
                <a:latin typeface="Arial"/>
                <a:ea typeface="Arial"/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0" algn="l"/>
              </a:tabLst>
              <a:defRPr/>
            </a:pPr>
            <a:fld id="{F2285E49-C92D-4605-AA4E-36FF61DFE899}" type="slidenum">
              <a:rPr kumimoji="0" lang="en-GB" sz="10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Arial"/>
                <a:cs typeface="Arial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>
                  <a:tab pos="0" algn="l"/>
                </a:tabLst>
                <a:defRPr/>
              </a:pPr>
              <a:t>23</a:t>
            </a:fld>
            <a:endParaRPr kumimoji="0" lang="en-US" sz="10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/>
              <a:cs typeface="Arial"/>
            </a:endParaRPr>
          </a:p>
        </p:txBody>
      </p:sp>
      <p:sp>
        <p:nvSpPr>
          <p:cNvPr id="278" name="PlaceHolder 4"/>
          <p:cNvSpPr>
            <a:spLocks noGrp="1"/>
          </p:cNvSpPr>
          <p:nvPr>
            <p:ph type="ftr" idx="81"/>
          </p:nvPr>
        </p:nvSpPr>
        <p:spPr>
          <a:xfrm>
            <a:off x="4259160" y="6408000"/>
            <a:ext cx="6569640" cy="36252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ctr" defTabSz="914400">
              <a:lnSpc>
                <a:spcPct val="100000"/>
              </a:lnSpc>
              <a:buNone/>
              <a:tabLst>
                <a:tab pos="0" algn="l"/>
              </a:tabLst>
              <a:defRPr lang="pt-BR" sz="1200" b="0" u="none" strike="noStrike">
                <a:solidFill>
                  <a:schemeClr val="lt1"/>
                </a:solidFill>
                <a:uFillTx/>
                <a:latin typeface="Arial"/>
                <a:ea typeface="Arial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0" algn="l"/>
              </a:tabLst>
              <a:defRPr/>
            </a:pPr>
            <a:r>
              <a:rPr kumimoji="0" lang="pt-BR" sz="12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Arial"/>
                <a:cs typeface="Arial"/>
              </a:rPr>
              <a:t>L. Porta - EM-Separators and alternatives</a:t>
            </a: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/>
              <a:cs typeface="Arial"/>
            </a:endParaRPr>
          </a:p>
        </p:txBody>
      </p:sp>
      <p:graphicFrame>
        <p:nvGraphicFramePr>
          <p:cNvPr id="279" name="Table 4"/>
          <p:cNvGraphicFramePr/>
          <p:nvPr>
            <p:extLst>
              <p:ext uri="{D42A27DB-BD31-4B8C-83A1-F6EECF244321}">
                <p14:modId xmlns:p14="http://schemas.microsoft.com/office/powerpoint/2010/main" val="706130927"/>
              </p:ext>
            </p:extLst>
          </p:nvPr>
        </p:nvGraphicFramePr>
        <p:xfrm>
          <a:off x="191520" y="2294280"/>
          <a:ext cx="4543920" cy="2346960"/>
        </p:xfrm>
        <a:graphic>
          <a:graphicData uri="http://schemas.openxmlformats.org/drawingml/2006/table">
            <a:tbl>
              <a:tblPr/>
              <a:tblGrid>
                <a:gridCol w="2880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66392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74320">
                <a:tc>
                  <a:txBody>
                    <a:bodyPr/>
                    <a:lstStyle/>
                    <a:p>
                      <a:pPr defTabSz="914400">
                        <a:lnSpc>
                          <a:spcPct val="100000"/>
                        </a:lnSpc>
                      </a:pPr>
                      <a:r>
                        <a:rPr lang="fr-CH" sz="1100" b="1" u="none" strike="noStrike" dirty="0">
                          <a:solidFill>
                            <a:schemeClr val="lt1"/>
                          </a:solidFill>
                          <a:uFillTx/>
                          <a:latin typeface="Arial"/>
                          <a:ea typeface="Arial"/>
                        </a:rPr>
                        <a:t>Deflection method</a:t>
                      </a:r>
                      <a:endParaRPr lang="en-US" sz="1100" b="0" u="none" strike="noStrike" dirty="0">
                        <a:solidFill>
                          <a:srgbClr val="FFFFFF"/>
                        </a:solidFill>
                        <a:uFillTx/>
                        <a:latin typeface="Arial"/>
                      </a:endParaRPr>
                    </a:p>
                  </a:txBody>
                  <a:tcPr marL="9360" marR="9360" anchor="ctr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914400">
                        <a:lnSpc>
                          <a:spcPct val="100000"/>
                        </a:lnSpc>
                      </a:pPr>
                      <a:r>
                        <a:rPr lang="fr-CH" sz="1100" b="1" u="none" strike="noStrike">
                          <a:solidFill>
                            <a:schemeClr val="lt1"/>
                          </a:solidFill>
                          <a:uFillTx/>
                          <a:latin typeface="Arial"/>
                          <a:ea typeface="Arial"/>
                        </a:rPr>
                        <a:t>Train by Train </a:t>
                      </a:r>
                      <a:endParaRPr lang="en-US" sz="1100" b="0" u="none" strike="noStrike">
                        <a:solidFill>
                          <a:srgbClr val="FFFFFF"/>
                        </a:solidFill>
                        <a:uFillTx/>
                        <a:latin typeface="Arial"/>
                      </a:endParaRPr>
                    </a:p>
                  </a:txBody>
                  <a:tcPr marL="9360" marR="9360" anchor="ctr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rgbClr val="00B0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44520">
                <a:tc>
                  <a:txBody>
                    <a:bodyPr/>
                    <a:lstStyle/>
                    <a:p>
                      <a:pPr defTabSz="914400">
                        <a:lnSpc>
                          <a:spcPct val="100000"/>
                        </a:lnSpc>
                      </a:pPr>
                      <a:r>
                        <a:rPr lang="fr-CH" sz="1100" b="1" u="none" strike="noStrike">
                          <a:solidFill>
                            <a:schemeClr val="lt1"/>
                          </a:solidFill>
                          <a:uFillTx/>
                          <a:latin typeface="Arial"/>
                          <a:ea typeface="Arial"/>
                        </a:rPr>
                        <a:t>Filling scheme</a:t>
                      </a:r>
                      <a:endParaRPr lang="en-US" sz="1100" b="0" u="none" strike="noStrike">
                        <a:solidFill>
                          <a:srgbClr val="FFFFFF"/>
                        </a:solidFill>
                        <a:uFillTx/>
                        <a:latin typeface="Arial"/>
                      </a:endParaRPr>
                    </a:p>
                  </a:txBody>
                  <a:tcPr marL="9360" marR="9360" anchor="ctr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914400">
                        <a:lnSpc>
                          <a:spcPct val="100000"/>
                        </a:lnSpc>
                      </a:pPr>
                      <a:r>
                        <a:rPr lang="fr-CH" sz="1100" b="1" u="none" strike="noStrike" dirty="0">
                          <a:solidFill>
                            <a:schemeClr val="lt1"/>
                          </a:solidFill>
                          <a:uFillTx/>
                          <a:latin typeface="Arial"/>
                          <a:ea typeface="Arial"/>
                        </a:rPr>
                        <a:t>Baseline</a:t>
                      </a:r>
                      <a:br>
                        <a:rPr sz="1100" dirty="0"/>
                      </a:br>
                      <a:r>
                        <a:rPr lang="fr-CH" sz="1100" b="1" u="none" strike="noStrike" dirty="0">
                          <a:solidFill>
                            <a:schemeClr val="lt1"/>
                          </a:solidFill>
                          <a:uFillTx/>
                          <a:latin typeface="Arial"/>
                          <a:ea typeface="Arial"/>
                        </a:rPr>
                        <a:t>(feasibility report)</a:t>
                      </a:r>
                      <a:endParaRPr lang="en-US" sz="1100" b="0" u="none" strike="noStrike" dirty="0">
                        <a:solidFill>
                          <a:srgbClr val="FFFFFF"/>
                        </a:solidFill>
                        <a:uFillTx/>
                        <a:latin typeface="Arial"/>
                      </a:endParaRPr>
                    </a:p>
                  </a:txBody>
                  <a:tcPr marL="9360" marR="9360" anchor="ctr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rgbClr val="00B0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74320">
                <a:tc>
                  <a:txBody>
                    <a:bodyPr/>
                    <a:lstStyle/>
                    <a:p>
                      <a:pPr defTabSz="914400">
                        <a:lnSpc>
                          <a:spcPct val="100000"/>
                        </a:lnSpc>
                      </a:pPr>
                      <a:r>
                        <a:rPr lang="fr-CH" sz="1100" b="1" u="none" strike="noStrike">
                          <a:solidFill>
                            <a:schemeClr val="lt1"/>
                          </a:solidFill>
                          <a:uFillTx/>
                          <a:latin typeface="Arial"/>
                          <a:ea typeface="Arial"/>
                        </a:rPr>
                        <a:t>Maximum repetition rate  </a:t>
                      </a:r>
                      <a:endParaRPr lang="en-US" sz="1100" b="0" u="none" strike="noStrike">
                        <a:solidFill>
                          <a:srgbClr val="FFFFFF"/>
                        </a:solidFill>
                        <a:uFillTx/>
                        <a:latin typeface="Arial"/>
                      </a:endParaRPr>
                    </a:p>
                  </a:txBody>
                  <a:tcPr marL="9360" marR="9360" anchor="ctr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914400">
                        <a:lnSpc>
                          <a:spcPct val="100000"/>
                        </a:lnSpc>
                      </a:pPr>
                      <a:r>
                        <a:rPr lang="fr-CH" sz="1100" b="0" u="none" strike="noStrike">
                          <a:solidFill>
                            <a:schemeClr val="dk1"/>
                          </a:solidFill>
                          <a:uFillTx/>
                          <a:latin typeface="Arial"/>
                          <a:ea typeface="Arial"/>
                        </a:rPr>
                        <a:t>6618 Hz</a:t>
                      </a:r>
                      <a:endParaRPr lang="en-US" sz="1100" b="0" u="none" strike="noStrike">
                        <a:solidFill>
                          <a:srgbClr val="000000"/>
                        </a:solidFill>
                        <a:uFillTx/>
                        <a:latin typeface="Arial"/>
                      </a:endParaRPr>
                    </a:p>
                  </a:txBody>
                  <a:tcPr marL="9360" marR="9360" anchor="ctr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dk1">
                        <a:tint val="2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74320">
                <a:tc>
                  <a:txBody>
                    <a:bodyPr/>
                    <a:lstStyle/>
                    <a:p>
                      <a:pPr defTabSz="914400">
                        <a:lnSpc>
                          <a:spcPct val="100000"/>
                        </a:lnSpc>
                      </a:pPr>
                      <a:r>
                        <a:rPr lang="fr-CH" sz="1100" b="1" u="none" strike="noStrike">
                          <a:solidFill>
                            <a:schemeClr val="lt1"/>
                          </a:solidFill>
                          <a:uFillTx/>
                          <a:latin typeface="Arial"/>
                          <a:ea typeface="Arial"/>
                        </a:rPr>
                        <a:t>Flat-top time</a:t>
                      </a:r>
                      <a:endParaRPr lang="en-US" sz="1100" b="0" u="none" strike="noStrike">
                        <a:solidFill>
                          <a:srgbClr val="FFFFFF"/>
                        </a:solidFill>
                        <a:uFillTx/>
                        <a:latin typeface="Arial"/>
                      </a:endParaRPr>
                    </a:p>
                  </a:txBody>
                  <a:tcPr marL="9360" marR="9360" anchor="ctr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914400">
                        <a:lnSpc>
                          <a:spcPct val="100000"/>
                        </a:lnSpc>
                      </a:pPr>
                      <a:r>
                        <a:rPr lang="el-GR" sz="1100" b="0" u="none" strike="noStrike">
                          <a:solidFill>
                            <a:schemeClr val="dk1"/>
                          </a:solidFill>
                          <a:uFillTx/>
                          <a:latin typeface="Arial"/>
                          <a:ea typeface="Arial"/>
                        </a:rPr>
                        <a:t>58 μ</a:t>
                      </a:r>
                      <a:r>
                        <a:rPr lang="fr-CH" sz="1100" b="0" u="none" strike="noStrike">
                          <a:solidFill>
                            <a:schemeClr val="dk1"/>
                          </a:solidFill>
                          <a:uFillTx/>
                          <a:latin typeface="Arial"/>
                          <a:ea typeface="Arial"/>
                        </a:rPr>
                        <a:t>s</a:t>
                      </a:r>
                      <a:endParaRPr lang="en-US" sz="1100" b="0" u="none" strike="noStrike">
                        <a:solidFill>
                          <a:srgbClr val="000000"/>
                        </a:solidFill>
                        <a:uFillTx/>
                        <a:latin typeface="Arial"/>
                      </a:endParaRPr>
                    </a:p>
                  </a:txBody>
                  <a:tcPr marL="9360" marR="9360" anchor="ctr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dk1">
                        <a:tint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74320">
                <a:tc>
                  <a:txBody>
                    <a:bodyPr/>
                    <a:lstStyle/>
                    <a:p>
                      <a:pPr defTabSz="914400">
                        <a:lnSpc>
                          <a:spcPct val="100000"/>
                        </a:lnSpc>
                      </a:pPr>
                      <a:r>
                        <a:rPr lang="fr-CH" sz="1100" b="1" u="none" strike="noStrike">
                          <a:solidFill>
                            <a:schemeClr val="lt1"/>
                          </a:solidFill>
                          <a:uFillTx/>
                          <a:latin typeface="Arial"/>
                          <a:ea typeface="Arial"/>
                        </a:rPr>
                        <a:t>Rise time</a:t>
                      </a:r>
                      <a:endParaRPr lang="en-US" sz="1100" b="0" u="none" strike="noStrike">
                        <a:solidFill>
                          <a:srgbClr val="FFFFFF"/>
                        </a:solidFill>
                        <a:uFillTx/>
                        <a:latin typeface="Arial"/>
                      </a:endParaRPr>
                    </a:p>
                  </a:txBody>
                  <a:tcPr marL="9360" marR="9360" anchor="ctr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914400">
                        <a:lnSpc>
                          <a:spcPct val="100000"/>
                        </a:lnSpc>
                      </a:pPr>
                      <a:r>
                        <a:rPr lang="el-GR" sz="1100" b="0" u="none" strike="noStrike">
                          <a:solidFill>
                            <a:schemeClr val="dk1"/>
                          </a:solidFill>
                          <a:uFillTx/>
                          <a:latin typeface="Arial"/>
                          <a:ea typeface="Arial"/>
                        </a:rPr>
                        <a:t>25 μ</a:t>
                      </a:r>
                      <a:r>
                        <a:rPr lang="fr-CH" sz="1100" b="0" u="none" strike="noStrike">
                          <a:solidFill>
                            <a:schemeClr val="dk1"/>
                          </a:solidFill>
                          <a:uFillTx/>
                          <a:latin typeface="Arial"/>
                          <a:ea typeface="Arial"/>
                        </a:rPr>
                        <a:t>s</a:t>
                      </a:r>
                      <a:endParaRPr lang="en-US" sz="1100" b="0" u="none" strike="noStrike">
                        <a:solidFill>
                          <a:srgbClr val="000000"/>
                        </a:solidFill>
                        <a:uFillTx/>
                        <a:latin typeface="Arial"/>
                      </a:endParaRPr>
                    </a:p>
                  </a:txBody>
                  <a:tcPr marL="9360" marR="9360" anchor="ctr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dk1">
                        <a:tint val="2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74320">
                <a:tc>
                  <a:txBody>
                    <a:bodyPr/>
                    <a:lstStyle/>
                    <a:p>
                      <a:pPr defTabSz="914400">
                        <a:lnSpc>
                          <a:spcPct val="100000"/>
                        </a:lnSpc>
                      </a:pPr>
                      <a:r>
                        <a:rPr lang="fr-CH" sz="1100" b="1" u="none" strike="noStrike">
                          <a:solidFill>
                            <a:schemeClr val="lt1"/>
                          </a:solidFill>
                          <a:uFillTx/>
                          <a:latin typeface="Arial"/>
                          <a:ea typeface="Arial"/>
                        </a:rPr>
                        <a:t>Fall time</a:t>
                      </a:r>
                      <a:endParaRPr lang="en-US" sz="1100" b="0" u="none" strike="noStrike">
                        <a:solidFill>
                          <a:srgbClr val="FFFFFF"/>
                        </a:solidFill>
                        <a:uFillTx/>
                        <a:latin typeface="Arial"/>
                      </a:endParaRPr>
                    </a:p>
                  </a:txBody>
                  <a:tcPr marL="9360" marR="9360" anchor="ctr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914400">
                        <a:lnSpc>
                          <a:spcPct val="100000"/>
                        </a:lnSpc>
                      </a:pPr>
                      <a:r>
                        <a:rPr lang="el-GR" sz="1100" b="0" u="none" strike="noStrike">
                          <a:solidFill>
                            <a:schemeClr val="dk1"/>
                          </a:solidFill>
                          <a:uFillTx/>
                          <a:latin typeface="Arial"/>
                          <a:ea typeface="Arial"/>
                        </a:rPr>
                        <a:t>9 μ</a:t>
                      </a:r>
                      <a:r>
                        <a:rPr lang="fr-CH" sz="1100" b="0" u="none" strike="noStrike">
                          <a:solidFill>
                            <a:schemeClr val="dk1"/>
                          </a:solidFill>
                          <a:uFillTx/>
                          <a:latin typeface="Arial"/>
                          <a:ea typeface="Arial"/>
                        </a:rPr>
                        <a:t>s</a:t>
                      </a:r>
                      <a:endParaRPr lang="en-US" sz="1100" b="0" u="none" strike="noStrike">
                        <a:solidFill>
                          <a:srgbClr val="000000"/>
                        </a:solidFill>
                        <a:uFillTx/>
                        <a:latin typeface="Arial"/>
                      </a:endParaRPr>
                    </a:p>
                  </a:txBody>
                  <a:tcPr marL="9360" marR="9360" anchor="ctr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dk1">
                        <a:tint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74320">
                <a:tc>
                  <a:txBody>
                    <a:bodyPr/>
                    <a:lstStyle/>
                    <a:p>
                      <a:pPr defTabSz="914400">
                        <a:lnSpc>
                          <a:spcPct val="100000"/>
                        </a:lnSpc>
                      </a:pPr>
                      <a:r>
                        <a:rPr lang="en-GB" sz="1100" b="1" u="none" strike="noStrike" dirty="0">
                          <a:solidFill>
                            <a:schemeClr val="lt1"/>
                          </a:solidFill>
                          <a:uFillTx/>
                          <a:latin typeface="Arial"/>
                          <a:ea typeface="Arial"/>
                        </a:rPr>
                        <a:t>Flat-top stability (Higgs)</a:t>
                      </a:r>
                      <a:endParaRPr lang="en-US" sz="1100" b="0" u="none" strike="noStrike" dirty="0">
                        <a:solidFill>
                          <a:srgbClr val="FFFFFF"/>
                        </a:solidFill>
                        <a:uFillTx/>
                        <a:latin typeface="Arial"/>
                      </a:endParaRPr>
                    </a:p>
                  </a:txBody>
                  <a:tcPr marL="9360" marR="9360" anchor="ctr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914400">
                        <a:lnSpc>
                          <a:spcPct val="100000"/>
                        </a:lnSpc>
                      </a:pPr>
                      <a:r>
                        <a:rPr lang="fr-CH" sz="1100" b="0" u="none" strike="noStrike">
                          <a:solidFill>
                            <a:schemeClr val="dk1"/>
                          </a:solidFill>
                          <a:uFillTx/>
                          <a:latin typeface="Arial"/>
                          <a:ea typeface="Arial"/>
                        </a:rPr>
                        <a:t>Approx. &lt; 0.04% (0.1 𝜎𝑥)</a:t>
                      </a:r>
                      <a:endParaRPr lang="en-US" sz="1100" b="0" u="none" strike="noStrike">
                        <a:solidFill>
                          <a:srgbClr val="000000"/>
                        </a:solidFill>
                        <a:uFillTx/>
                        <a:latin typeface="Arial"/>
                      </a:endParaRPr>
                    </a:p>
                  </a:txBody>
                  <a:tcPr marL="9360" marR="9360" anchor="ctr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dk1">
                        <a:tint val="2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74320">
                <a:tc>
                  <a:txBody>
                    <a:bodyPr/>
                    <a:lstStyle/>
                    <a:p>
                      <a:pPr defTabSz="914400">
                        <a:lnSpc>
                          <a:spcPct val="100000"/>
                        </a:lnSpc>
                      </a:pPr>
                      <a:r>
                        <a:rPr lang="en-GB" sz="1100" b="1" u="none" strike="noStrike" dirty="0">
                          <a:solidFill>
                            <a:schemeClr val="lt1"/>
                          </a:solidFill>
                          <a:uFillTx/>
                          <a:latin typeface="Arial"/>
                          <a:ea typeface="Arial"/>
                        </a:rPr>
                        <a:t>Flat-top stability (ttbar)</a:t>
                      </a:r>
                      <a:endParaRPr lang="en-US" sz="1100" b="0" u="none" strike="noStrike" dirty="0">
                        <a:solidFill>
                          <a:srgbClr val="FFFFFF"/>
                        </a:solidFill>
                        <a:uFillTx/>
                        <a:latin typeface="Arial"/>
                      </a:endParaRPr>
                    </a:p>
                  </a:txBody>
                  <a:tcPr marL="9360" marR="9360" anchor="ctr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914400">
                        <a:lnSpc>
                          <a:spcPct val="100000"/>
                        </a:lnSpc>
                      </a:pPr>
                      <a:r>
                        <a:rPr lang="fr-CH" sz="1100" b="0" u="none" strike="noStrike" dirty="0">
                          <a:solidFill>
                            <a:schemeClr val="dk1"/>
                          </a:solidFill>
                          <a:uFillTx/>
                          <a:latin typeface="Arial"/>
                          <a:ea typeface="Arial"/>
                        </a:rPr>
                        <a:t>Approx. &lt; 0.06% (0.1 𝜎𝑥)</a:t>
                      </a:r>
                      <a:endParaRPr lang="en-US" sz="1100" b="0" u="none" strike="noStrike" dirty="0">
                        <a:solidFill>
                          <a:srgbClr val="000000"/>
                        </a:solidFill>
                        <a:uFillTx/>
                        <a:latin typeface="Arial"/>
                      </a:endParaRPr>
                    </a:p>
                  </a:txBody>
                  <a:tcPr marL="9360" marR="9360" anchor="ctr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dk1">
                        <a:tint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graphicFrame>
        <p:nvGraphicFramePr>
          <p:cNvPr id="280" name="Table 7"/>
          <p:cNvGraphicFramePr/>
          <p:nvPr>
            <p:extLst>
              <p:ext uri="{D42A27DB-BD31-4B8C-83A1-F6EECF244321}">
                <p14:modId xmlns:p14="http://schemas.microsoft.com/office/powerpoint/2010/main" val="1083621728"/>
              </p:ext>
            </p:extLst>
          </p:nvPr>
        </p:nvGraphicFramePr>
        <p:xfrm>
          <a:off x="5000040" y="2286360"/>
          <a:ext cx="3327840" cy="2336880"/>
        </p:xfrm>
        <a:graphic>
          <a:graphicData uri="http://schemas.openxmlformats.org/drawingml/2006/table">
            <a:tbl>
              <a:tblPr/>
              <a:tblGrid>
                <a:gridCol w="166392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66392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72880">
                <a:tc gridSpan="2">
                  <a:txBody>
                    <a:bodyPr/>
                    <a:lstStyle/>
                    <a:p>
                      <a:pPr algn="ctr" defTabSz="914400">
                        <a:lnSpc>
                          <a:spcPct val="100000"/>
                        </a:lnSpc>
                      </a:pPr>
                      <a:r>
                        <a:rPr lang="en-GB" sz="1100" b="1" u="none" strike="noStrike" dirty="0">
                          <a:solidFill>
                            <a:schemeClr val="lt1"/>
                          </a:solidFill>
                          <a:uFillTx/>
                          <a:latin typeface="Arial"/>
                          <a:ea typeface="Arial"/>
                        </a:rPr>
                        <a:t>Train by Train</a:t>
                      </a:r>
                      <a:endParaRPr lang="en-US" sz="1100" b="0" u="none" strike="noStrike" dirty="0">
                        <a:solidFill>
                          <a:srgbClr val="FFFFFF"/>
                        </a:solidFill>
                        <a:uFillTx/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rgbClr val="00B0F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 sz="1800" b="0" u="none" strike="noStrike">
                        <a:solidFill>
                          <a:srgbClr val="000000"/>
                        </a:solidFill>
                        <a:uFillTx/>
                        <a:latin typeface="Arial"/>
                      </a:endParaRPr>
                    </a:p>
                  </a:txBody>
                  <a:tcPr marL="90000" marR="90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729FC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61440">
                <a:tc>
                  <a:txBody>
                    <a:bodyPr/>
                    <a:lstStyle/>
                    <a:p>
                      <a:pPr algn="ctr" defTabSz="914400">
                        <a:lnSpc>
                          <a:spcPct val="100000"/>
                        </a:lnSpc>
                      </a:pPr>
                      <a:r>
                        <a:rPr lang="fr-CH" sz="1100" b="1" u="none" strike="noStrike">
                          <a:solidFill>
                            <a:schemeClr val="lt1"/>
                          </a:solidFill>
                          <a:uFillTx/>
                          <a:latin typeface="Arial"/>
                          <a:ea typeface="Arial"/>
                        </a:rPr>
                        <a:t> Short batch spacing</a:t>
                      </a:r>
                      <a:br>
                        <a:rPr sz="1100"/>
                      </a:br>
                      <a:r>
                        <a:rPr lang="fr-CH" sz="1100" b="1" u="none" strike="noStrike">
                          <a:solidFill>
                            <a:schemeClr val="lt1"/>
                          </a:solidFill>
                          <a:uFillTx/>
                          <a:latin typeface="Arial"/>
                          <a:ea typeface="Arial"/>
                        </a:rPr>
                        <a:t>25 ns </a:t>
                      </a:r>
                      <a:endParaRPr lang="en-US" sz="1100" b="0" u="none" strike="noStrike">
                        <a:solidFill>
                          <a:srgbClr val="FFFFFF"/>
                        </a:solidFill>
                        <a:uFillTx/>
                        <a:latin typeface="Arial"/>
                      </a:endParaRPr>
                    </a:p>
                  </a:txBody>
                  <a:tcPr marL="9360" marR="9360" anchor="ctr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noFill/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914400">
                        <a:lnSpc>
                          <a:spcPct val="100000"/>
                        </a:lnSpc>
                      </a:pPr>
                      <a:r>
                        <a:rPr lang="fr-CH" sz="1100" b="1" u="none" strike="noStrike" dirty="0">
                          <a:solidFill>
                            <a:srgbClr val="FFFFFF"/>
                          </a:solidFill>
                          <a:uFillTx/>
                          <a:latin typeface="Arial"/>
                          <a:ea typeface="Arial"/>
                        </a:rPr>
                        <a:t>Long batch spacing </a:t>
                      </a:r>
                      <a:br>
                        <a:rPr sz="1100" dirty="0"/>
                      </a:br>
                      <a:r>
                        <a:rPr lang="fr-CH" sz="1100" b="1" u="none" strike="noStrike" dirty="0">
                          <a:solidFill>
                            <a:srgbClr val="FFFFFF"/>
                          </a:solidFill>
                          <a:uFillTx/>
                          <a:latin typeface="Arial"/>
                          <a:ea typeface="Arial"/>
                        </a:rPr>
                        <a:t>H : 850, ttbar : 4600 ns</a:t>
                      </a:r>
                      <a:endParaRPr lang="en-US" sz="1100" b="0" u="none" strike="noStrike" dirty="0">
                        <a:solidFill>
                          <a:srgbClr val="FFFFFF"/>
                        </a:solidFill>
                        <a:uFillTx/>
                        <a:latin typeface="Arial"/>
                      </a:endParaRPr>
                    </a:p>
                  </a:txBody>
                  <a:tcPr marL="9360" marR="9360" anchor="ctr">
                    <a:lnL w="12240">
                      <a:noFill/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rgbClr val="00B0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72880">
                <a:tc gridSpan="2">
                  <a:txBody>
                    <a:bodyPr/>
                    <a:lstStyle/>
                    <a:p>
                      <a:pPr algn="ctr" defTabSz="914400">
                        <a:lnSpc>
                          <a:spcPct val="100000"/>
                        </a:lnSpc>
                      </a:pPr>
                      <a:r>
                        <a:rPr lang="en-GB" sz="1100" b="0" u="none" strike="noStrike">
                          <a:solidFill>
                            <a:schemeClr val="dk1"/>
                          </a:solidFill>
                          <a:uFillTx/>
                          <a:latin typeface="Arial"/>
                          <a:ea typeface="Arial"/>
                        </a:rPr>
                        <a:t>6618Hz</a:t>
                      </a:r>
                      <a:endParaRPr lang="en-US" sz="1100" b="0" u="none" strike="noStrike">
                        <a:solidFill>
                          <a:srgbClr val="000000"/>
                        </a:solidFill>
                        <a:uFillTx/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dk1">
                        <a:tint val="2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 sz="1800" b="0" u="none" strike="noStrike">
                        <a:solidFill>
                          <a:srgbClr val="000000"/>
                        </a:solidFill>
                        <a:uFillTx/>
                        <a:latin typeface="Arial"/>
                      </a:endParaRPr>
                    </a:p>
                  </a:txBody>
                  <a:tcPr marL="90000" marR="90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729FC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72880">
                <a:tc>
                  <a:txBody>
                    <a:bodyPr/>
                    <a:lstStyle/>
                    <a:p>
                      <a:pPr algn="ctr" defTabSz="914400">
                        <a:lnSpc>
                          <a:spcPct val="100000"/>
                        </a:lnSpc>
                      </a:pPr>
                      <a:r>
                        <a:rPr lang="el-GR" sz="1100" b="0" u="none" strike="noStrike">
                          <a:solidFill>
                            <a:schemeClr val="dk1"/>
                          </a:solidFill>
                          <a:uFillTx/>
                          <a:latin typeface="Arial"/>
                          <a:ea typeface="Arial"/>
                        </a:rPr>
                        <a:t>3.75 μ</a:t>
                      </a:r>
                      <a:r>
                        <a:rPr lang="fr-CH" sz="1100" b="0" u="none" strike="noStrike">
                          <a:solidFill>
                            <a:schemeClr val="dk1"/>
                          </a:solidFill>
                          <a:uFillTx/>
                          <a:latin typeface="Arial"/>
                          <a:ea typeface="Arial"/>
                        </a:rPr>
                        <a:t>s</a:t>
                      </a:r>
                      <a:endParaRPr lang="en-US" sz="1100" b="0" u="none" strike="noStrike">
                        <a:solidFill>
                          <a:srgbClr val="000000"/>
                        </a:solidFill>
                        <a:uFillTx/>
                        <a:latin typeface="Arial"/>
                      </a:endParaRPr>
                    </a:p>
                  </a:txBody>
                  <a:tcPr marL="9360" marR="9360" anchor="ctr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dk1">
                        <a:tint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914400">
                        <a:lnSpc>
                          <a:spcPct val="100000"/>
                        </a:lnSpc>
                      </a:pPr>
                      <a:r>
                        <a:rPr lang="el-GR" sz="1100" b="0" u="none" strike="noStrike">
                          <a:solidFill>
                            <a:schemeClr val="dk1"/>
                          </a:solidFill>
                          <a:uFillTx/>
                          <a:latin typeface="Arial"/>
                          <a:ea typeface="Arial"/>
                        </a:rPr>
                        <a:t>64.78 μ</a:t>
                      </a:r>
                      <a:r>
                        <a:rPr lang="fr-CH" sz="1100" b="0" u="none" strike="noStrike">
                          <a:solidFill>
                            <a:schemeClr val="dk1"/>
                          </a:solidFill>
                          <a:uFillTx/>
                          <a:latin typeface="Arial"/>
                          <a:ea typeface="Arial"/>
                        </a:rPr>
                        <a:t>s</a:t>
                      </a:r>
                      <a:endParaRPr lang="en-US" sz="1100" b="0" u="none" strike="noStrike">
                        <a:solidFill>
                          <a:srgbClr val="000000"/>
                        </a:solidFill>
                        <a:uFillTx/>
                        <a:latin typeface="Arial"/>
                      </a:endParaRPr>
                    </a:p>
                  </a:txBody>
                  <a:tcPr marL="9360" marR="9360" anchor="ctr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dk1">
                        <a:tint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72880">
                <a:tc>
                  <a:txBody>
                    <a:bodyPr/>
                    <a:lstStyle/>
                    <a:p>
                      <a:pPr algn="ctr" defTabSz="914400">
                        <a:lnSpc>
                          <a:spcPct val="100000"/>
                        </a:lnSpc>
                      </a:pPr>
                      <a:r>
                        <a:rPr lang="el-GR" sz="1100" b="0" u="none" strike="noStrike">
                          <a:solidFill>
                            <a:schemeClr val="dk1"/>
                          </a:solidFill>
                          <a:uFillTx/>
                          <a:latin typeface="Arial"/>
                          <a:ea typeface="Arial"/>
                        </a:rPr>
                        <a:t>79.6 μ</a:t>
                      </a:r>
                      <a:r>
                        <a:rPr lang="fr-CH" sz="1100" b="0" u="none" strike="noStrike">
                          <a:solidFill>
                            <a:schemeClr val="dk1"/>
                          </a:solidFill>
                          <a:uFillTx/>
                          <a:latin typeface="Arial"/>
                          <a:ea typeface="Arial"/>
                        </a:rPr>
                        <a:t>s</a:t>
                      </a:r>
                      <a:endParaRPr lang="en-US" sz="1100" b="0" u="none" strike="noStrike">
                        <a:solidFill>
                          <a:srgbClr val="000000"/>
                        </a:solidFill>
                        <a:uFillTx/>
                        <a:latin typeface="Arial"/>
                      </a:endParaRPr>
                    </a:p>
                  </a:txBody>
                  <a:tcPr marL="9360" marR="9360" anchor="ctr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dk1">
                        <a:tint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914400">
                        <a:lnSpc>
                          <a:spcPct val="100000"/>
                        </a:lnSpc>
                      </a:pPr>
                      <a:r>
                        <a:rPr lang="el-GR" sz="1100" b="0" u="none" strike="noStrike">
                          <a:solidFill>
                            <a:schemeClr val="dk1"/>
                          </a:solidFill>
                          <a:uFillTx/>
                          <a:latin typeface="Arial"/>
                          <a:ea typeface="Arial"/>
                        </a:rPr>
                        <a:t>18.6 μ</a:t>
                      </a:r>
                      <a:r>
                        <a:rPr lang="fr-CH" sz="1100" b="0" u="none" strike="noStrike">
                          <a:solidFill>
                            <a:schemeClr val="dk1"/>
                          </a:solidFill>
                          <a:uFillTx/>
                          <a:latin typeface="Arial"/>
                          <a:ea typeface="Arial"/>
                        </a:rPr>
                        <a:t>s</a:t>
                      </a:r>
                      <a:endParaRPr lang="en-US" sz="1100" b="0" u="none" strike="noStrike">
                        <a:solidFill>
                          <a:srgbClr val="000000"/>
                        </a:solidFill>
                        <a:uFillTx/>
                        <a:latin typeface="Arial"/>
                      </a:endParaRPr>
                    </a:p>
                  </a:txBody>
                  <a:tcPr marL="9360" marR="9360" anchor="ctr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dk1">
                        <a:tint val="2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72880">
                <a:tc>
                  <a:txBody>
                    <a:bodyPr/>
                    <a:lstStyle/>
                    <a:p>
                      <a:pPr algn="ctr" defTabSz="914400">
                        <a:lnSpc>
                          <a:spcPct val="100000"/>
                        </a:lnSpc>
                      </a:pPr>
                      <a:r>
                        <a:rPr lang="el-GR" sz="1100" b="0" u="none" strike="noStrike">
                          <a:solidFill>
                            <a:schemeClr val="dk1"/>
                          </a:solidFill>
                          <a:uFillTx/>
                          <a:latin typeface="Arial"/>
                          <a:ea typeface="Arial"/>
                        </a:rPr>
                        <a:t>63.6 μ</a:t>
                      </a:r>
                      <a:r>
                        <a:rPr lang="fr-CH" sz="1100" b="0" u="none" strike="noStrike">
                          <a:solidFill>
                            <a:schemeClr val="dk1"/>
                          </a:solidFill>
                          <a:uFillTx/>
                          <a:latin typeface="Arial"/>
                          <a:ea typeface="Arial"/>
                        </a:rPr>
                        <a:t>s</a:t>
                      </a:r>
                      <a:endParaRPr lang="en-US" sz="1100" b="0" u="none" strike="noStrike">
                        <a:solidFill>
                          <a:srgbClr val="000000"/>
                        </a:solidFill>
                        <a:uFillTx/>
                        <a:latin typeface="Arial"/>
                      </a:endParaRPr>
                    </a:p>
                  </a:txBody>
                  <a:tcPr marL="9360" marR="9360" anchor="ctr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dk1">
                        <a:tint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914400">
                        <a:lnSpc>
                          <a:spcPct val="100000"/>
                        </a:lnSpc>
                      </a:pPr>
                      <a:r>
                        <a:rPr lang="el-GR" sz="1100" b="0" u="none" strike="noStrike">
                          <a:solidFill>
                            <a:schemeClr val="dk1"/>
                          </a:solidFill>
                          <a:uFillTx/>
                          <a:latin typeface="Arial"/>
                          <a:ea typeface="Arial"/>
                        </a:rPr>
                        <a:t>2.6 μ</a:t>
                      </a:r>
                      <a:r>
                        <a:rPr lang="fr-CH" sz="1100" b="0" u="none" strike="noStrike">
                          <a:solidFill>
                            <a:schemeClr val="dk1"/>
                          </a:solidFill>
                          <a:uFillTx/>
                          <a:latin typeface="Arial"/>
                          <a:ea typeface="Arial"/>
                        </a:rPr>
                        <a:t>s</a:t>
                      </a:r>
                      <a:endParaRPr lang="en-US" sz="1100" b="0" u="none" strike="noStrike">
                        <a:solidFill>
                          <a:srgbClr val="000000"/>
                        </a:solidFill>
                        <a:uFillTx/>
                        <a:latin typeface="Arial"/>
                      </a:endParaRPr>
                    </a:p>
                  </a:txBody>
                  <a:tcPr marL="9360" marR="9360" anchor="ctr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dk1">
                        <a:tint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72880">
                <a:tc gridSpan="2">
                  <a:txBody>
                    <a:bodyPr/>
                    <a:lstStyle/>
                    <a:p>
                      <a:pPr algn="ctr" defTabSz="914400">
                        <a:lnSpc>
                          <a:spcPct val="100000"/>
                        </a:lnSpc>
                      </a:pPr>
                      <a:r>
                        <a:rPr lang="fr-CH" sz="1100" b="0" u="none" strike="noStrike">
                          <a:solidFill>
                            <a:schemeClr val="dk1"/>
                          </a:solidFill>
                          <a:uFillTx/>
                          <a:latin typeface="Arial"/>
                          <a:ea typeface="Arial"/>
                        </a:rPr>
                        <a:t>Approx. &lt; 0.04% (0.1 𝜎𝑥)</a:t>
                      </a:r>
                      <a:endParaRPr lang="en-US" sz="1100" b="0" u="none" strike="noStrike">
                        <a:solidFill>
                          <a:srgbClr val="000000"/>
                        </a:solidFill>
                        <a:uFillTx/>
                        <a:latin typeface="Arial"/>
                      </a:endParaRPr>
                    </a:p>
                  </a:txBody>
                  <a:tcPr marL="9360" marR="9360" anchor="ctr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dk1">
                        <a:tint val="2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 sz="1800" b="0" u="none" strike="noStrike">
                        <a:solidFill>
                          <a:srgbClr val="000000"/>
                        </a:solidFill>
                        <a:uFillTx/>
                        <a:latin typeface="Arial"/>
                      </a:endParaRPr>
                    </a:p>
                  </a:txBody>
                  <a:tcPr marL="90000" marR="90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729FC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72880">
                <a:tc gridSpan="2">
                  <a:txBody>
                    <a:bodyPr/>
                    <a:lstStyle/>
                    <a:p>
                      <a:pPr algn="ctr" defTabSz="914400">
                        <a:lnSpc>
                          <a:spcPct val="100000"/>
                        </a:lnSpc>
                      </a:pPr>
                      <a:r>
                        <a:rPr lang="fr-CH" sz="1100" b="0" u="none" strike="noStrike" dirty="0">
                          <a:solidFill>
                            <a:schemeClr val="dk1"/>
                          </a:solidFill>
                          <a:uFillTx/>
                          <a:latin typeface="Arial"/>
                          <a:ea typeface="Arial"/>
                        </a:rPr>
                        <a:t>Approx. &lt; 0.06% (0.1 𝜎𝑥)</a:t>
                      </a:r>
                      <a:endParaRPr lang="en-US" sz="1100" b="0" u="none" strike="noStrike" dirty="0">
                        <a:solidFill>
                          <a:srgbClr val="000000"/>
                        </a:solidFill>
                        <a:uFillTx/>
                        <a:latin typeface="Arial"/>
                      </a:endParaRPr>
                    </a:p>
                  </a:txBody>
                  <a:tcPr marL="9360" marR="9360" anchor="ctr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dk1">
                        <a:tint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 sz="1800" b="0" u="none" strike="noStrike">
                        <a:solidFill>
                          <a:srgbClr val="000000"/>
                        </a:solidFill>
                        <a:uFillTx/>
                        <a:latin typeface="Arial"/>
                      </a:endParaRPr>
                    </a:p>
                  </a:txBody>
                  <a:tcPr marL="90000" marR="90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729FC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sp>
        <p:nvSpPr>
          <p:cNvPr id="281" name="Left Brace 14"/>
          <p:cNvSpPr/>
          <p:nvPr/>
        </p:nvSpPr>
        <p:spPr>
          <a:xfrm rot="16200000">
            <a:off x="10175400" y="3074760"/>
            <a:ext cx="207360" cy="3325680"/>
          </a:xfrm>
          <a:prstGeom prst="leftBrace">
            <a:avLst>
              <a:gd name="adj1" fmla="val 8333"/>
              <a:gd name="adj2" fmla="val 50000"/>
            </a:avLst>
          </a:prstGeom>
          <a:noFill/>
          <a:ln w="38100">
            <a:solidFill>
              <a:srgbClr val="2F2F2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srgbClr val="0033A0"/>
              </a:solidFill>
              <a:effectLst/>
              <a:uLnTx/>
              <a:uFillTx/>
              <a:latin typeface="Arial"/>
              <a:ea typeface="Arial"/>
              <a:cs typeface="Arial"/>
            </a:endParaRPr>
          </a:p>
        </p:txBody>
      </p:sp>
      <p:sp>
        <p:nvSpPr>
          <p:cNvPr id="282" name="TextBox 15"/>
          <p:cNvSpPr/>
          <p:nvPr/>
        </p:nvSpPr>
        <p:spPr>
          <a:xfrm>
            <a:off x="4636440" y="4845240"/>
            <a:ext cx="4053600" cy="3031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400" b="1" i="0" u="none" strike="noStrike" kern="1200" cap="none" spc="0" normalizeH="0" baseline="0" noProof="0">
                <a:ln>
                  <a:noFill/>
                </a:ln>
                <a:solidFill>
                  <a:srgbClr val="2F2F2F"/>
                </a:solidFill>
                <a:effectLst/>
                <a:uLnTx/>
                <a:uFillTx/>
                <a:latin typeface="Arial"/>
                <a:ea typeface="Arial"/>
                <a:cs typeface="Arial"/>
              </a:rPr>
              <a:t>Alternatives filling schemes explored by ABT</a:t>
            </a:r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283" name="TextBox 16"/>
          <p:cNvSpPr/>
          <p:nvPr/>
        </p:nvSpPr>
        <p:spPr>
          <a:xfrm>
            <a:off x="8345880" y="4845240"/>
            <a:ext cx="3901680" cy="3031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400" b="1" i="0" u="none" strike="noStrike" kern="1200" cap="none" spc="0" normalizeH="0" baseline="0" noProof="0">
                <a:ln>
                  <a:noFill/>
                </a:ln>
                <a:solidFill>
                  <a:srgbClr val="2F2F2F"/>
                </a:solidFill>
                <a:effectLst/>
                <a:uLnTx/>
                <a:uFillTx/>
                <a:latin typeface="Arial"/>
                <a:ea typeface="Arial"/>
                <a:cs typeface="Arial"/>
              </a:rPr>
              <a:t>RF technology more suitable ?</a:t>
            </a:r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284" name="Left Brace 18"/>
          <p:cNvSpPr/>
          <p:nvPr/>
        </p:nvSpPr>
        <p:spPr>
          <a:xfrm rot="16200000">
            <a:off x="6568920" y="3072600"/>
            <a:ext cx="207360" cy="3325680"/>
          </a:xfrm>
          <a:prstGeom prst="leftBrace">
            <a:avLst>
              <a:gd name="adj1" fmla="val 8333"/>
              <a:gd name="adj2" fmla="val 50000"/>
            </a:avLst>
          </a:prstGeom>
          <a:noFill/>
          <a:ln w="38100">
            <a:solidFill>
              <a:srgbClr val="2F2F2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srgbClr val="0033A0"/>
              </a:solidFill>
              <a:effectLst/>
              <a:uLnTx/>
              <a:uFillTx/>
              <a:latin typeface="Arial"/>
              <a:ea typeface="Arial"/>
              <a:cs typeface="Arial"/>
            </a:endParaRPr>
          </a:p>
        </p:txBody>
      </p:sp>
      <p:sp>
        <p:nvSpPr>
          <p:cNvPr id="285" name="Rectangle 19"/>
          <p:cNvSpPr/>
          <p:nvPr/>
        </p:nvSpPr>
        <p:spPr>
          <a:xfrm>
            <a:off x="4934160" y="2243160"/>
            <a:ext cx="1797840" cy="2385360"/>
          </a:xfrm>
          <a:prstGeom prst="rect">
            <a:avLst/>
          </a:prstGeom>
          <a:noFill/>
          <a:ln w="38100">
            <a:solidFill>
              <a:srgbClr val="E15E32"/>
            </a:solidFill>
            <a:prstDash val="dash"/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srgbClr val="E15E32"/>
              </a:solidFill>
              <a:effectLst/>
              <a:uLnTx/>
              <a:uFillTx/>
              <a:latin typeface="Arial"/>
              <a:ea typeface="Arial"/>
              <a:cs typeface="Arial"/>
            </a:endParaRPr>
          </a:p>
        </p:txBody>
      </p:sp>
      <p:sp>
        <p:nvSpPr>
          <p:cNvPr id="286" name="TextBox 20"/>
          <p:cNvSpPr/>
          <p:nvPr/>
        </p:nvSpPr>
        <p:spPr>
          <a:xfrm>
            <a:off x="357480" y="5230800"/>
            <a:ext cx="7515360" cy="638280"/>
          </a:xfrm>
          <a:prstGeom prst="rect">
            <a:avLst/>
          </a:prstGeom>
          <a:noFill/>
          <a:ln w="0">
            <a:solidFill>
              <a:srgbClr val="E15E32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rgbClr val="0033A0"/>
                </a:solidFill>
                <a:effectLst/>
                <a:uLnTx/>
                <a:uFillTx/>
                <a:latin typeface="Arial"/>
                <a:ea typeface="Arial"/>
                <a:cs typeface="Arial"/>
              </a:rPr>
              <a:t>Most feasible case for a kicker,</a:t>
            </a:r>
            <a:br>
              <a:rPr kumimoji="0" sz="1800" b="0" i="0" u="none" strike="noStrike" kern="1200" cap="none" spc="0" normalizeH="0" baseline="0" noProof="0">
                <a:ln>
                  <a:noFill/>
                </a:ln>
                <a:solidFill>
                  <a:srgbClr val="0033A0"/>
                </a:solidFill>
                <a:effectLst/>
                <a:uLnTx/>
                <a:uFillTx/>
                <a:latin typeface="Arial"/>
                <a:cs typeface="Arial"/>
              </a:rPr>
            </a:br>
            <a:r>
              <a: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rgbClr val="0033A0"/>
                </a:solidFill>
                <a:effectLst/>
                <a:uLnTx/>
                <a:uFillTx/>
                <a:latin typeface="Arial"/>
                <a:ea typeface="Arial"/>
                <a:cs typeface="Arial"/>
              </a:rPr>
              <a:t>because of short flat-top and long rise/fall time compared to other cases</a:t>
            </a: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cxnSp>
        <p:nvCxnSpPr>
          <p:cNvPr id="287" name="Straight Arrow Connector 21"/>
          <p:cNvCxnSpPr>
            <a:stCxn id="286" idx="0"/>
          </p:cNvCxnSpPr>
          <p:nvPr/>
        </p:nvCxnSpPr>
        <p:spPr>
          <a:xfrm flipV="1">
            <a:off x="4115160" y="4662360"/>
            <a:ext cx="758880" cy="568800"/>
          </a:xfrm>
          <a:prstGeom prst="straightConnector1">
            <a:avLst/>
          </a:prstGeom>
          <a:ln w="38100">
            <a:solidFill>
              <a:srgbClr val="E15E32"/>
            </a:solidFill>
            <a:round/>
            <a:tailEnd type="triangle" w="med" len="med"/>
          </a:ln>
        </p:spPr>
      </p:cxnSp>
      <p:sp>
        <p:nvSpPr>
          <p:cNvPr id="288" name="TextBox 27"/>
          <p:cNvSpPr/>
          <p:nvPr/>
        </p:nvSpPr>
        <p:spPr>
          <a:xfrm>
            <a:off x="11656080" y="5791320"/>
            <a:ext cx="474120" cy="3639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rgbClr val="0033A0"/>
                </a:solidFill>
                <a:effectLst/>
                <a:uLnTx/>
                <a:uFillTx/>
                <a:latin typeface="Arial"/>
                <a:ea typeface="Arial"/>
                <a:cs typeface="Arial"/>
              </a:rPr>
              <a:t>[2]</a:t>
            </a: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graphicFrame>
        <p:nvGraphicFramePr>
          <p:cNvPr id="289" name="Table 28"/>
          <p:cNvGraphicFramePr/>
          <p:nvPr>
            <p:extLst>
              <p:ext uri="{D42A27DB-BD31-4B8C-83A1-F6EECF244321}">
                <p14:modId xmlns:p14="http://schemas.microsoft.com/office/powerpoint/2010/main" val="2087114058"/>
              </p:ext>
            </p:extLst>
          </p:nvPr>
        </p:nvGraphicFramePr>
        <p:xfrm>
          <a:off x="8600400" y="2277000"/>
          <a:ext cx="3327840" cy="2339400"/>
        </p:xfrm>
        <a:graphic>
          <a:graphicData uri="http://schemas.openxmlformats.org/drawingml/2006/table">
            <a:tbl>
              <a:tblPr/>
              <a:tblGrid>
                <a:gridCol w="166392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66392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82600">
                <a:tc>
                  <a:txBody>
                    <a:bodyPr/>
                    <a:lstStyle/>
                    <a:p>
                      <a:pPr algn="ctr" defTabSz="914400">
                        <a:lnSpc>
                          <a:spcPct val="100000"/>
                        </a:lnSpc>
                      </a:pPr>
                      <a:r>
                        <a:rPr lang="fr-CH" sz="1100" b="1" u="none" strike="noStrike" dirty="0">
                          <a:solidFill>
                            <a:schemeClr val="lt1"/>
                          </a:solidFill>
                          <a:uFillTx/>
                          <a:latin typeface="Arial"/>
                          <a:ea typeface="Arial"/>
                        </a:rPr>
                        <a:t>Batch by Batch </a:t>
                      </a:r>
                      <a:endParaRPr lang="en-US" sz="1100" b="0" u="none" strike="noStrike" dirty="0">
                        <a:solidFill>
                          <a:srgbClr val="FFFFFF"/>
                        </a:solidFill>
                        <a:uFillTx/>
                        <a:latin typeface="Arial"/>
                      </a:endParaRPr>
                    </a:p>
                  </a:txBody>
                  <a:tcPr marL="9360" marR="9360" anchor="ctr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914400">
                        <a:lnSpc>
                          <a:spcPct val="100000"/>
                        </a:lnSpc>
                      </a:pPr>
                      <a:r>
                        <a:rPr lang="fr-CH" sz="1100" b="1" u="none" strike="noStrike" dirty="0">
                          <a:solidFill>
                            <a:schemeClr val="lt1"/>
                          </a:solidFill>
                          <a:uFillTx/>
                          <a:latin typeface="Arial"/>
                          <a:ea typeface="Arial"/>
                        </a:rPr>
                        <a:t>Bunch by Bunch</a:t>
                      </a:r>
                      <a:endParaRPr lang="en-US" sz="1100" b="0" u="none" strike="noStrike" dirty="0">
                        <a:solidFill>
                          <a:srgbClr val="FFFFFF"/>
                        </a:solidFill>
                        <a:uFillTx/>
                        <a:latin typeface="Arial"/>
                      </a:endParaRPr>
                    </a:p>
                  </a:txBody>
                  <a:tcPr marL="9360" marR="9360" anchor="ctr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rgbClr val="00B0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63960">
                <a:tc>
                  <a:txBody>
                    <a:bodyPr/>
                    <a:lstStyle/>
                    <a:p>
                      <a:pPr algn="ctr" defTabSz="914400">
                        <a:lnSpc>
                          <a:spcPct val="100000"/>
                        </a:lnSpc>
                      </a:pPr>
                      <a:r>
                        <a:rPr lang="fr-CH" sz="1100" b="1" u="none" strike="noStrike">
                          <a:solidFill>
                            <a:schemeClr val="lt1"/>
                          </a:solidFill>
                          <a:uFillTx/>
                          <a:latin typeface="Arial"/>
                          <a:ea typeface="Arial"/>
                        </a:rPr>
                        <a:t>25 to 4600 ns batch spacing</a:t>
                      </a:r>
                      <a:endParaRPr lang="en-US" sz="1100" b="0" u="none" strike="noStrike">
                        <a:solidFill>
                          <a:srgbClr val="FFFFFF"/>
                        </a:solidFill>
                        <a:uFillTx/>
                        <a:latin typeface="Arial"/>
                      </a:endParaRPr>
                    </a:p>
                  </a:txBody>
                  <a:tcPr marL="9360" marR="9360" anchor="ctr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914400">
                        <a:lnSpc>
                          <a:spcPct val="100000"/>
                        </a:lnSpc>
                      </a:pPr>
                      <a:r>
                        <a:rPr lang="fr-CH" sz="1100" b="1" u="none" strike="noStrike" dirty="0">
                          <a:solidFill>
                            <a:schemeClr val="lt1"/>
                          </a:solidFill>
                          <a:uFillTx/>
                          <a:latin typeface="Arial"/>
                          <a:ea typeface="Arial"/>
                        </a:rPr>
                        <a:t>25 ns bunch spacing</a:t>
                      </a:r>
                      <a:endParaRPr lang="en-US" sz="1100" b="0" u="none" strike="noStrike" dirty="0">
                        <a:solidFill>
                          <a:srgbClr val="FFFFFF"/>
                        </a:solidFill>
                        <a:uFillTx/>
                        <a:latin typeface="Arial"/>
                      </a:endParaRPr>
                    </a:p>
                  </a:txBody>
                  <a:tcPr marL="9360" marR="9360" anchor="ctr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rgbClr val="00B0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67120">
                <a:tc>
                  <a:txBody>
                    <a:bodyPr/>
                    <a:lstStyle/>
                    <a:p>
                      <a:pPr algn="ctr" defTabSz="914400">
                        <a:lnSpc>
                          <a:spcPct val="100000"/>
                        </a:lnSpc>
                      </a:pPr>
                      <a:r>
                        <a:rPr lang="fr-CH" sz="1100" b="0" u="none" strike="noStrike">
                          <a:solidFill>
                            <a:schemeClr val="dk1"/>
                          </a:solidFill>
                          <a:uFillTx/>
                          <a:latin typeface="Arial"/>
                          <a:ea typeface="Arial"/>
                        </a:rPr>
                        <a:t>215kHz - 20 MHz </a:t>
                      </a:r>
                      <a:endParaRPr lang="en-US" sz="1100" b="0" u="none" strike="noStrike">
                        <a:solidFill>
                          <a:srgbClr val="000000"/>
                        </a:solidFill>
                        <a:uFillTx/>
                        <a:latin typeface="Arial"/>
                      </a:endParaRPr>
                    </a:p>
                  </a:txBody>
                  <a:tcPr marL="9360" marR="9360" anchor="ctr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dk1">
                        <a:tint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914400">
                        <a:lnSpc>
                          <a:spcPct val="100000"/>
                        </a:lnSpc>
                      </a:pPr>
                      <a:r>
                        <a:rPr lang="fr-CH" sz="1100" b="0" u="none" strike="noStrike">
                          <a:solidFill>
                            <a:schemeClr val="dk1"/>
                          </a:solidFill>
                          <a:uFillTx/>
                          <a:latin typeface="Arial"/>
                          <a:ea typeface="Arial"/>
                        </a:rPr>
                        <a:t>40 MHz</a:t>
                      </a:r>
                      <a:endParaRPr lang="en-US" sz="1100" b="0" u="none" strike="noStrike">
                        <a:solidFill>
                          <a:srgbClr val="000000"/>
                        </a:solidFill>
                        <a:uFillTx/>
                        <a:latin typeface="Arial"/>
                      </a:endParaRPr>
                    </a:p>
                  </a:txBody>
                  <a:tcPr marL="9360" marR="9360" anchor="ctr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dk1">
                        <a:tint val="2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78280">
                <a:tc>
                  <a:txBody>
                    <a:bodyPr/>
                    <a:lstStyle/>
                    <a:p>
                      <a:pPr algn="ctr" defTabSz="914400">
                        <a:lnSpc>
                          <a:spcPct val="100000"/>
                        </a:lnSpc>
                      </a:pPr>
                      <a:r>
                        <a:rPr lang="fr-CH" sz="1100" b="0" u="none" strike="noStrike">
                          <a:solidFill>
                            <a:schemeClr val="dk1"/>
                          </a:solidFill>
                          <a:uFillTx/>
                          <a:latin typeface="Arial"/>
                          <a:ea typeface="Arial"/>
                        </a:rPr>
                        <a:t>25 ns</a:t>
                      </a:r>
                      <a:endParaRPr lang="en-US" sz="1100" b="0" u="none" strike="noStrike">
                        <a:solidFill>
                          <a:srgbClr val="000000"/>
                        </a:solidFill>
                        <a:uFillTx/>
                        <a:latin typeface="Arial"/>
                      </a:endParaRPr>
                    </a:p>
                  </a:txBody>
                  <a:tcPr marL="9360" marR="9360" anchor="ctr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dk1">
                        <a:tint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914400">
                        <a:lnSpc>
                          <a:spcPct val="100000"/>
                        </a:lnSpc>
                      </a:pPr>
                      <a:r>
                        <a:rPr lang="fr-CH" sz="1100" b="0" u="none" strike="noStrike">
                          <a:solidFill>
                            <a:schemeClr val="dk1"/>
                          </a:solidFill>
                          <a:uFillTx/>
                          <a:latin typeface="Arial"/>
                          <a:ea typeface="Arial"/>
                        </a:rPr>
                        <a:t>0.1ns</a:t>
                      </a:r>
                      <a:endParaRPr lang="en-US" sz="1100" b="0" u="none" strike="noStrike">
                        <a:solidFill>
                          <a:srgbClr val="000000"/>
                        </a:solidFill>
                        <a:uFillTx/>
                        <a:latin typeface="Arial"/>
                      </a:endParaRPr>
                    </a:p>
                  </a:txBody>
                  <a:tcPr marL="9360" marR="9360" anchor="ctr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dk1">
                        <a:tint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69280">
                <a:tc>
                  <a:txBody>
                    <a:bodyPr/>
                    <a:lstStyle/>
                    <a:p>
                      <a:pPr algn="ctr" defTabSz="914400">
                        <a:lnSpc>
                          <a:spcPct val="100000"/>
                        </a:lnSpc>
                      </a:pPr>
                      <a:r>
                        <a:rPr lang="fr-CH" sz="1100" b="0" u="none" strike="noStrike">
                          <a:solidFill>
                            <a:schemeClr val="dk1"/>
                          </a:solidFill>
                          <a:uFillTx/>
                          <a:latin typeface="Arial"/>
                          <a:ea typeface="Arial"/>
                        </a:rPr>
                        <a:t>12.5 ns - 2300 ns</a:t>
                      </a:r>
                      <a:endParaRPr lang="en-US" sz="1100" b="0" u="none" strike="noStrike">
                        <a:solidFill>
                          <a:srgbClr val="000000"/>
                        </a:solidFill>
                        <a:uFillTx/>
                        <a:latin typeface="Arial"/>
                      </a:endParaRPr>
                    </a:p>
                  </a:txBody>
                  <a:tcPr marL="9360" marR="9360" anchor="ctr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dk1">
                        <a:tint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914400">
                        <a:lnSpc>
                          <a:spcPct val="100000"/>
                        </a:lnSpc>
                      </a:pPr>
                      <a:r>
                        <a:rPr lang="fr-CH" sz="1100" b="0" u="none" strike="noStrike">
                          <a:solidFill>
                            <a:schemeClr val="dk1"/>
                          </a:solidFill>
                          <a:uFillTx/>
                          <a:latin typeface="Arial"/>
                          <a:ea typeface="Arial"/>
                        </a:rPr>
                        <a:t>12.5 ns </a:t>
                      </a:r>
                      <a:endParaRPr lang="en-US" sz="1100" b="0" u="none" strike="noStrike">
                        <a:solidFill>
                          <a:srgbClr val="000000"/>
                        </a:solidFill>
                        <a:uFillTx/>
                        <a:latin typeface="Arial"/>
                      </a:endParaRPr>
                    </a:p>
                  </a:txBody>
                  <a:tcPr marL="9360" marR="9360" anchor="ctr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dk1">
                        <a:tint val="2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74320">
                <a:tc>
                  <a:txBody>
                    <a:bodyPr/>
                    <a:lstStyle/>
                    <a:p>
                      <a:pPr algn="ctr" defTabSz="914400">
                        <a:lnSpc>
                          <a:spcPct val="100000"/>
                        </a:lnSpc>
                      </a:pPr>
                      <a:r>
                        <a:rPr lang="fr-CH" sz="1100" b="0" u="none" strike="noStrike">
                          <a:solidFill>
                            <a:schemeClr val="dk1"/>
                          </a:solidFill>
                          <a:uFillTx/>
                          <a:latin typeface="Arial"/>
                          <a:ea typeface="Arial"/>
                        </a:rPr>
                        <a:t>12.5 ns - 2300 ns</a:t>
                      </a:r>
                      <a:endParaRPr lang="en-US" sz="1100" b="0" u="none" strike="noStrike">
                        <a:solidFill>
                          <a:srgbClr val="000000"/>
                        </a:solidFill>
                        <a:uFillTx/>
                        <a:latin typeface="Arial"/>
                      </a:endParaRPr>
                    </a:p>
                  </a:txBody>
                  <a:tcPr marL="9360" marR="9360" anchor="ctr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dk1">
                        <a:tint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914400">
                        <a:lnSpc>
                          <a:spcPct val="100000"/>
                        </a:lnSpc>
                      </a:pPr>
                      <a:r>
                        <a:rPr lang="fr-CH" sz="1100" b="0" u="none" strike="noStrike">
                          <a:solidFill>
                            <a:schemeClr val="dk1"/>
                          </a:solidFill>
                          <a:uFillTx/>
                          <a:latin typeface="Arial"/>
                          <a:ea typeface="Arial"/>
                        </a:rPr>
                        <a:t>12.5 ns</a:t>
                      </a:r>
                      <a:endParaRPr lang="en-US" sz="1100" b="0" u="none" strike="noStrike">
                        <a:solidFill>
                          <a:srgbClr val="000000"/>
                        </a:solidFill>
                        <a:uFillTx/>
                        <a:latin typeface="Arial"/>
                      </a:endParaRPr>
                    </a:p>
                  </a:txBody>
                  <a:tcPr marL="9360" marR="9360" anchor="ctr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dk1">
                        <a:tint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79360">
                <a:tc gridSpan="2">
                  <a:txBody>
                    <a:bodyPr/>
                    <a:lstStyle/>
                    <a:p>
                      <a:pPr algn="ctr" defTabSz="914400">
                        <a:lnSpc>
                          <a:spcPct val="100000"/>
                        </a:lnSpc>
                      </a:pPr>
                      <a:r>
                        <a:rPr lang="fr-CH" sz="1100" b="0" u="none" strike="noStrike">
                          <a:solidFill>
                            <a:schemeClr val="dk1"/>
                          </a:solidFill>
                          <a:uFillTx/>
                          <a:latin typeface="Arial"/>
                          <a:ea typeface="Arial"/>
                        </a:rPr>
                        <a:t>Approx. &lt; 0.04% (0.1 𝜎𝑥)</a:t>
                      </a:r>
                      <a:endParaRPr lang="en-US" sz="1100" b="0" u="none" strike="noStrike">
                        <a:solidFill>
                          <a:srgbClr val="000000"/>
                        </a:solidFill>
                        <a:uFillTx/>
                        <a:latin typeface="Arial"/>
                      </a:endParaRPr>
                    </a:p>
                  </a:txBody>
                  <a:tcPr marL="9360" marR="9360" anchor="ctr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dk1">
                        <a:tint val="2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 sz="1800" b="0" u="none" strike="noStrike">
                        <a:solidFill>
                          <a:srgbClr val="000000"/>
                        </a:solidFill>
                        <a:uFillTx/>
                        <a:latin typeface="Arial"/>
                      </a:endParaRPr>
                    </a:p>
                  </a:txBody>
                  <a:tcPr marL="90000" marR="90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729FC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61720">
                <a:tc gridSpan="2">
                  <a:txBody>
                    <a:bodyPr/>
                    <a:lstStyle/>
                    <a:p>
                      <a:pPr algn="ctr" defTabSz="914400">
                        <a:lnSpc>
                          <a:spcPct val="100000"/>
                        </a:lnSpc>
                      </a:pPr>
                      <a:r>
                        <a:rPr lang="fr-CH" sz="1100" b="0" u="none" strike="noStrike" dirty="0">
                          <a:solidFill>
                            <a:schemeClr val="dk1"/>
                          </a:solidFill>
                          <a:uFillTx/>
                          <a:latin typeface="Arial"/>
                          <a:ea typeface="Arial"/>
                        </a:rPr>
                        <a:t>Approx. &lt; 0.06% (0.1 𝜎𝑥)</a:t>
                      </a:r>
                      <a:endParaRPr lang="en-US" sz="1100" b="0" u="none" strike="noStrike" dirty="0">
                        <a:solidFill>
                          <a:srgbClr val="000000"/>
                        </a:solidFill>
                        <a:uFillTx/>
                        <a:latin typeface="Arial"/>
                      </a:endParaRPr>
                    </a:p>
                  </a:txBody>
                  <a:tcPr marL="9360" marR="9360" anchor="ctr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dk1">
                        <a:tint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 sz="1800" b="0" u="none" strike="noStrike">
                        <a:solidFill>
                          <a:srgbClr val="000000"/>
                        </a:solidFill>
                        <a:uFillTx/>
                        <a:latin typeface="Arial"/>
                      </a:endParaRPr>
                    </a:p>
                  </a:txBody>
                  <a:tcPr marL="90000" marR="90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729FC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sp>
        <p:nvSpPr>
          <p:cNvPr id="3" name="TextBox 2">
            <a:extLst>
              <a:ext uri="{FF2B5EF4-FFF2-40B4-BE49-F238E27FC236}">
                <a16:creationId xmlns:a16="http://schemas.microsoft.com/office/drawing/2014/main" id="{7691AA15-1C5E-0E68-1E6E-37BD8F5B6922}"/>
              </a:ext>
            </a:extLst>
          </p:cNvPr>
          <p:cNvSpPr txBox="1"/>
          <p:nvPr/>
        </p:nvSpPr>
        <p:spPr>
          <a:xfrm>
            <a:off x="2852928" y="6428232"/>
            <a:ext cx="202996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>
                <a:solidFill>
                  <a:schemeClr val="bg1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FCC Week 2025</a:t>
            </a:r>
            <a:endParaRPr lang="en-GB" dirty="0">
              <a:solidFill>
                <a:schemeClr val="bg1"/>
              </a:solidFill>
            </a:endParaRPr>
          </a:p>
          <a:p>
            <a:endParaRPr lang="en-GB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副标题 1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US" altLang="zh-CN" sz="4000" b="1" dirty="0"/>
              <a:t>A. </a:t>
            </a:r>
            <a:r>
              <a:rPr lang="en-US" altLang="zh-CN" sz="4000" b="1" dirty="0" err="1"/>
              <a:t>Potet</a:t>
            </a:r>
            <a:r>
              <a:rPr lang="en-US" altLang="zh-CN" sz="4000" b="1" dirty="0"/>
              <a:t>, CERN </a:t>
            </a:r>
            <a:endParaRPr lang="zh-CN" altLang="en-US" sz="4000" b="1" dirty="0"/>
          </a:p>
        </p:txBody>
      </p:sp>
      <p:sp>
        <p:nvSpPr>
          <p:cNvPr id="3" name="灯片编号占位符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5E9139-A00B-4B2A-98A6-095DC08F1345}" type="slidenum">
              <a:rPr lang="zh-CN" altLang="en-US" smtClean="0"/>
              <a:pPr/>
              <a:t>24</a:t>
            </a:fld>
            <a:endParaRPr lang="zh-CN" altLang="en-US" dirty="0"/>
          </a:p>
        </p:txBody>
      </p:sp>
      <p:sp>
        <p:nvSpPr>
          <p:cNvPr id="5" name="内容占位符 4"/>
          <p:cNvSpPr>
            <a:spLocks noGrp="1"/>
          </p:cNvSpPr>
          <p:nvPr>
            <p:ph sz="quarter" idx="13"/>
          </p:nvPr>
        </p:nvSpPr>
        <p:spPr>
          <a:xfrm>
            <a:off x="1" y="1329893"/>
            <a:ext cx="7752184" cy="1912071"/>
          </a:xfrm>
        </p:spPr>
        <p:txBody>
          <a:bodyPr>
            <a:normAutofit fontScale="92500" lnSpcReduction="20000"/>
          </a:bodyPr>
          <a:lstStyle/>
          <a:p>
            <a:r>
              <a:rPr lang="en-US" altLang="zh-CN" dirty="0"/>
              <a:t>Presentation 4</a:t>
            </a:r>
            <a:r>
              <a:rPr lang="zh-CN" altLang="en-US" dirty="0"/>
              <a:t>：</a:t>
            </a:r>
            <a:endParaRPr lang="en-US" altLang="zh-CN" dirty="0"/>
          </a:p>
          <a:p>
            <a:r>
              <a:rPr lang="en-US" altLang="zh-CN" sz="4500" dirty="0"/>
              <a:t>Impact of EMS Failures on FCC-</a:t>
            </a:r>
            <a:r>
              <a:rPr lang="en-US" altLang="zh-CN" sz="4500" dirty="0" err="1"/>
              <a:t>ee</a:t>
            </a:r>
            <a:r>
              <a:rPr lang="en-US" altLang="zh-CN" sz="4500" dirty="0"/>
              <a:t> beam</a:t>
            </a:r>
          </a:p>
        </p:txBody>
      </p:sp>
    </p:spTree>
    <p:extLst>
      <p:ext uri="{BB962C8B-B14F-4D97-AF65-F5344CB8AC3E}">
        <p14:creationId xmlns:p14="http://schemas.microsoft.com/office/powerpoint/2010/main" val="2410300230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内容占位符 1">
            <a:extLst>
              <a:ext uri="{FF2B5EF4-FFF2-40B4-BE49-F238E27FC236}">
                <a16:creationId xmlns:a16="http://schemas.microsoft.com/office/drawing/2014/main" id="{CD642BEF-45DC-4305-AB0F-E7BAC3726C5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1124745"/>
            <a:ext cx="10972800" cy="864494"/>
          </a:xfrm>
        </p:spPr>
        <p:txBody>
          <a:bodyPr/>
          <a:lstStyle/>
          <a:p>
            <a:pPr>
              <a:spcAft>
                <a:spcPts val="0"/>
              </a:spcAft>
              <a:buSzPts val="1000"/>
              <a:buFont typeface="Symbol" panose="05050102010706020507" pitchFamily="18" charset="2"/>
              <a:buChar char=""/>
              <a:tabLst>
                <a:tab pos="152400" algn="l"/>
              </a:tabLst>
            </a:pPr>
            <a:r>
              <a:rPr lang="en-US" altLang="zh-CN" sz="1400" kern="100" dirty="0">
                <a:solidFill>
                  <a:srgbClr val="555555"/>
                </a:solidFill>
                <a:ea typeface="等线" panose="02010600030101010101" pitchFamily="2" charset="-122"/>
                <a:cs typeface="Times New Roman" panose="02020603050405020304" pitchFamily="18" charset="0"/>
              </a:rPr>
              <a:t>Two types of failure</a:t>
            </a:r>
            <a:endParaRPr lang="zh-CN" altLang="zh-CN" sz="1400" kern="100" dirty="0">
              <a:solidFill>
                <a:srgbClr val="555555"/>
              </a:solidFill>
              <a:ea typeface="等线" panose="02010600030101010101" pitchFamily="2" charset="-122"/>
              <a:cs typeface="Times New Roman" panose="02020603050405020304" pitchFamily="18" charset="0"/>
            </a:endParaRPr>
          </a:p>
          <a:p>
            <a:pPr marL="742950" lvl="1" indent="-285750" algn="l">
              <a:buSzPts val="1000"/>
              <a:buFont typeface="Courier New" panose="02070309020205020404" pitchFamily="49" charset="0"/>
              <a:buChar char="o"/>
              <a:tabLst>
                <a:tab pos="609600" algn="l"/>
              </a:tabLst>
            </a:pPr>
            <a:r>
              <a:rPr lang="en-US" altLang="zh-CN" sz="1300" kern="100" dirty="0">
                <a:solidFill>
                  <a:srgbClr val="555555"/>
                </a:solidFill>
                <a:ea typeface="等线" panose="02010600030101010101" pitchFamily="2" charset="-122"/>
                <a:cs typeface="Times New Roman" panose="02020603050405020304" pitchFamily="18" charset="0"/>
              </a:rPr>
              <a:t>E field failure: total loss (instantaneous, one module HV breakdown)</a:t>
            </a:r>
            <a:endParaRPr lang="zh-CN" altLang="zh-CN" sz="1300" kern="100" dirty="0">
              <a:solidFill>
                <a:srgbClr val="555555"/>
              </a:solidFill>
              <a:ea typeface="等线" panose="02010600030101010101" pitchFamily="2" charset="-122"/>
              <a:cs typeface="Times New Roman" panose="02020603050405020304" pitchFamily="18" charset="0"/>
            </a:endParaRPr>
          </a:p>
          <a:p>
            <a:pPr marL="742950" lvl="1" indent="-285750" algn="l">
              <a:buSzPts val="1000"/>
              <a:buFont typeface="Courier New" panose="02070309020205020404" pitchFamily="49" charset="0"/>
              <a:buChar char="o"/>
              <a:tabLst>
                <a:tab pos="609600" algn="l"/>
              </a:tabLst>
            </a:pPr>
            <a:r>
              <a:rPr lang="en-US" altLang="zh-CN" sz="1300" kern="100" dirty="0">
                <a:solidFill>
                  <a:srgbClr val="555555"/>
                </a:solidFill>
                <a:ea typeface="等线" panose="02010600030101010101" pitchFamily="2" charset="-122"/>
                <a:cs typeface="Times New Roman" panose="02020603050405020304" pitchFamily="18" charset="0"/>
              </a:rPr>
              <a:t>B field failure: partial (slow) loss</a:t>
            </a:r>
            <a:endParaRPr lang="zh-CN" altLang="zh-CN" sz="1300" kern="100" dirty="0">
              <a:solidFill>
                <a:srgbClr val="555555"/>
              </a:solidFill>
              <a:ea typeface="等线" panose="02010600030101010101" pitchFamily="2" charset="-122"/>
              <a:cs typeface="Times New Roman" panose="02020603050405020304" pitchFamily="18" charset="0"/>
            </a:endParaRPr>
          </a:p>
          <a:p>
            <a:pPr lvl="0">
              <a:spcAft>
                <a:spcPts val="0"/>
              </a:spcAft>
              <a:buSzPts val="1000"/>
              <a:buFont typeface="Symbol" panose="05050102010706020507" pitchFamily="18" charset="2"/>
              <a:buChar char=""/>
              <a:tabLst>
                <a:tab pos="152400" algn="l"/>
              </a:tabLst>
            </a:pPr>
            <a:endParaRPr lang="en-US" altLang="zh-CN" sz="1400" kern="100" dirty="0">
              <a:solidFill>
                <a:srgbClr val="555555"/>
              </a:solidFill>
              <a:ea typeface="等线" panose="02010600030101010101" pitchFamily="2" charset="-122"/>
              <a:cs typeface="Times New Roman" panose="02020603050405020304" pitchFamily="18" charset="0"/>
            </a:endParaRPr>
          </a:p>
          <a:p>
            <a:pPr lvl="0">
              <a:spcAft>
                <a:spcPts val="0"/>
              </a:spcAft>
              <a:buSzPts val="1000"/>
              <a:buFont typeface="Symbol" panose="05050102010706020507" pitchFamily="18" charset="2"/>
              <a:buChar char=""/>
              <a:tabLst>
                <a:tab pos="152400" algn="l"/>
              </a:tabLst>
            </a:pPr>
            <a:endParaRPr lang="en-US" altLang="zh-CN" sz="1400" kern="100" dirty="0">
              <a:solidFill>
                <a:srgbClr val="555555"/>
              </a:solidFill>
              <a:ea typeface="等线" panose="02010600030101010101" pitchFamily="2" charset="-122"/>
              <a:cs typeface="Times New Roman" panose="02020603050405020304" pitchFamily="18" charset="0"/>
            </a:endParaRPr>
          </a:p>
          <a:p>
            <a:pPr lvl="0">
              <a:spcAft>
                <a:spcPts val="0"/>
              </a:spcAft>
              <a:buSzPts val="1000"/>
              <a:buFont typeface="Symbol" panose="05050102010706020507" pitchFamily="18" charset="2"/>
              <a:buChar char=""/>
              <a:tabLst>
                <a:tab pos="152400" algn="l"/>
              </a:tabLst>
            </a:pPr>
            <a:endParaRPr lang="en-US" altLang="zh-CN" sz="1400" kern="100" dirty="0">
              <a:solidFill>
                <a:srgbClr val="555555"/>
              </a:solidFill>
              <a:ea typeface="等线" panose="02010600030101010101" pitchFamily="2" charset="-122"/>
              <a:cs typeface="Times New Roman" panose="02020603050405020304" pitchFamily="18" charset="0"/>
            </a:endParaRPr>
          </a:p>
          <a:p>
            <a:pPr lvl="0">
              <a:spcAft>
                <a:spcPts val="0"/>
              </a:spcAft>
              <a:buSzPts val="1000"/>
              <a:buFont typeface="Symbol" panose="05050102010706020507" pitchFamily="18" charset="2"/>
              <a:buChar char=""/>
              <a:tabLst>
                <a:tab pos="152400" algn="l"/>
              </a:tabLst>
            </a:pPr>
            <a:endParaRPr lang="en-US" altLang="zh-CN" sz="1400" kern="100" dirty="0">
              <a:solidFill>
                <a:srgbClr val="555555"/>
              </a:solidFill>
              <a:ea typeface="等线" panose="02010600030101010101" pitchFamily="2" charset="-122"/>
              <a:cs typeface="Times New Roman" panose="02020603050405020304" pitchFamily="18" charset="0"/>
            </a:endParaRPr>
          </a:p>
          <a:p>
            <a:pPr lvl="0">
              <a:spcAft>
                <a:spcPts val="0"/>
              </a:spcAft>
              <a:buSzPts val="1000"/>
              <a:buFont typeface="Symbol" panose="05050102010706020507" pitchFamily="18" charset="2"/>
              <a:buChar char=""/>
              <a:tabLst>
                <a:tab pos="152400" algn="l"/>
              </a:tabLst>
            </a:pPr>
            <a:endParaRPr lang="en-US" altLang="zh-CN" sz="1400" kern="100" dirty="0">
              <a:solidFill>
                <a:srgbClr val="555555"/>
              </a:solidFill>
              <a:ea typeface="等线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3" name="标题 2">
            <a:extLst>
              <a:ext uri="{FF2B5EF4-FFF2-40B4-BE49-F238E27FC236}">
                <a16:creationId xmlns:a16="http://schemas.microsoft.com/office/drawing/2014/main" id="{D9176A31-A123-434E-A38C-48CCCA5ED3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CN" sz="2800" dirty="0">
                <a:solidFill>
                  <a:srgbClr val="C00000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P4. Impact of EMS Failures on FCC-</a:t>
            </a:r>
            <a:r>
              <a:rPr lang="en-US" altLang="zh-CN" sz="2800" dirty="0" err="1">
                <a:solidFill>
                  <a:srgbClr val="C00000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ee</a:t>
            </a:r>
            <a:r>
              <a:rPr lang="en-US" altLang="zh-CN" sz="2800" dirty="0">
                <a:solidFill>
                  <a:srgbClr val="C00000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 beam (A. </a:t>
            </a:r>
            <a:r>
              <a:rPr lang="en-US" altLang="zh-CN" sz="2800" dirty="0" err="1">
                <a:solidFill>
                  <a:srgbClr val="C00000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Potet</a:t>
            </a:r>
            <a:r>
              <a:rPr lang="en-US" altLang="zh-CN" sz="2800" dirty="0">
                <a:solidFill>
                  <a:srgbClr val="C00000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, CERN)</a:t>
            </a:r>
            <a:endParaRPr lang="zh-CN" altLang="en-US" sz="2800" dirty="0">
              <a:solidFill>
                <a:srgbClr val="C00000"/>
              </a:solidFill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sp>
        <p:nvSpPr>
          <p:cNvPr id="4" name="页脚占位符 3">
            <a:extLst>
              <a:ext uri="{FF2B5EF4-FFF2-40B4-BE49-F238E27FC236}">
                <a16:creationId xmlns:a16="http://schemas.microsoft.com/office/drawing/2014/main" id="{148F5909-B12A-46BD-89E7-9CBB19822C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CN"/>
              <a:t>CEPC day</a:t>
            </a:r>
            <a:endParaRPr lang="zh-CN" altLang="en-US" dirty="0"/>
          </a:p>
        </p:txBody>
      </p:sp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id="{38B2E991-F78D-4F3D-9493-86853FA0B7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5E9139-A00B-4B2A-98A6-095DC08F1345}" type="slidenum">
              <a:rPr lang="zh-CN" altLang="en-US" smtClean="0"/>
              <a:pPr/>
              <a:t>25</a:t>
            </a:fld>
            <a:endParaRPr lang="zh-CN" altLang="en-US"/>
          </a:p>
        </p:txBody>
      </p:sp>
      <p:sp>
        <p:nvSpPr>
          <p:cNvPr id="8" name="Espace réservé du contenu 1">
            <a:extLst>
              <a:ext uri="{FF2B5EF4-FFF2-40B4-BE49-F238E27FC236}">
                <a16:creationId xmlns:a16="http://schemas.microsoft.com/office/drawing/2014/main" id="{658D21E9-AF8A-9FF5-ECF0-FC25C65BC85B}"/>
              </a:ext>
            </a:extLst>
          </p:cNvPr>
          <p:cNvSpPr>
            <a:spLocks noGrp="1"/>
          </p:cNvSpPr>
          <p:nvPr/>
        </p:nvSpPr>
        <p:spPr bwMode="auto">
          <a:xfrm>
            <a:off x="5577048" y="5000617"/>
            <a:ext cx="5760640" cy="1560512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342900" indent="-342900" algn="l" defTabSz="914400" eaLnBrk="1" hangingPunct="1">
              <a:lnSpc>
                <a:spcPct val="90000"/>
              </a:lnSpc>
              <a:spcBef>
                <a:spcPts val="1800"/>
              </a:spcBef>
              <a:spcAft>
                <a:spcPts val="400"/>
              </a:spcAft>
              <a:buFont typeface="Arial"/>
              <a:buChar char="•"/>
              <a:defRPr sz="2100" b="1">
                <a:solidFill>
                  <a:schemeClr val="tx2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28650" indent="-261938" algn="l" defTabSz="914400" eaLnBrk="1" hangingPunct="1">
              <a:lnSpc>
                <a:spcPct val="100000"/>
              </a:lnSpc>
              <a:spcBef>
                <a:spcPts val="500"/>
              </a:spcBef>
              <a:spcAft>
                <a:spcPts val="300"/>
              </a:spcAft>
              <a:buFont typeface="Arial"/>
              <a:buChar char="•"/>
              <a:defRPr sz="1800">
                <a:solidFill>
                  <a:schemeClr val="tx2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889000" indent="-260350" algn="l" defTabSz="914400" eaLnBrk="1" hangingPunct="1">
              <a:lnSpc>
                <a:spcPct val="100000"/>
              </a:lnSpc>
              <a:spcBef>
                <a:spcPts val="500"/>
              </a:spcBef>
              <a:spcAft>
                <a:spcPts val="300"/>
              </a:spcAft>
              <a:buSzPct val="100000"/>
              <a:buFont typeface="Arial"/>
              <a:buChar char="•"/>
              <a:defRPr sz="1800">
                <a:solidFill>
                  <a:schemeClr val="tx2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209675" indent="-269875" algn="l" defTabSz="914400" eaLnBrk="1" hangingPunct="1">
              <a:lnSpc>
                <a:spcPct val="100000"/>
              </a:lnSpc>
              <a:spcBef>
                <a:spcPts val="500"/>
              </a:spcBef>
              <a:spcAft>
                <a:spcPts val="300"/>
              </a:spcAft>
              <a:buSzPct val="100000"/>
              <a:buFont typeface="Arial"/>
              <a:buChar char="•"/>
              <a:defRPr sz="1600">
                <a:solidFill>
                  <a:schemeClr val="tx2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eaLnBrk="1" hangingPunct="1">
              <a:lnSpc>
                <a:spcPct val="90000"/>
              </a:lnSpc>
              <a:spcBef>
                <a:spcPts val="500"/>
              </a:spcBef>
              <a:buSzPct val="100000"/>
              <a:buFont typeface="Arial"/>
              <a:buChar char="•"/>
              <a:defRPr sz="1600">
                <a:solidFill>
                  <a:schemeClr val="tx2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eaLnBrk="1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eaLnBrk="1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eaLnBrk="1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eaLnBrk="1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742950" lvl="1" indent="-285750">
              <a:spcBef>
                <a:spcPts val="600"/>
              </a:spcBef>
              <a:spcAft>
                <a:spcPts val="0"/>
              </a:spcAft>
              <a:buSzPts val="1000"/>
              <a:buFont typeface="Courier New" panose="02070309020205020404" pitchFamily="49" charset="0"/>
              <a:buChar char="o"/>
              <a:tabLst>
                <a:tab pos="609600" algn="l"/>
              </a:tabLst>
            </a:pPr>
            <a:r>
              <a:rPr lang="en-US" sz="1200" b="1" kern="100" dirty="0">
                <a:solidFill>
                  <a:srgbClr val="003399"/>
                </a:solidFill>
                <a:latin typeface="Arial" panose="020B0604020202020204" pitchFamily="34" charset="0"/>
                <a:ea typeface="等线" panose="02010600030101010101" pitchFamily="2" charset="-122"/>
                <a:cs typeface="Times New Roman" panose="02020603050405020304" pitchFamily="18" charset="0"/>
              </a:rPr>
              <a:t>RF Cavity----------Minimal aperture: +/- 60 mm</a:t>
            </a:r>
          </a:p>
          <a:p>
            <a:pPr marL="742950" lvl="1" indent="-285750">
              <a:spcBef>
                <a:spcPts val="600"/>
              </a:spcBef>
              <a:spcAft>
                <a:spcPts val="0"/>
              </a:spcAft>
              <a:buSzPts val="1000"/>
              <a:buFont typeface="Courier New" panose="02070309020205020404" pitchFamily="49" charset="0"/>
              <a:buChar char="o"/>
              <a:tabLst>
                <a:tab pos="609600" algn="l"/>
              </a:tabLst>
            </a:pPr>
            <a:r>
              <a:rPr lang="en-US" altLang="zh-CN" sz="1200" b="1" kern="100" dirty="0">
                <a:solidFill>
                  <a:srgbClr val="003399"/>
                </a:solidFill>
                <a:latin typeface="Arial" panose="020B0604020202020204" pitchFamily="34" charset="0"/>
                <a:ea typeface="等线" panose="02010600030101010101" pitchFamily="2" charset="-122"/>
                <a:cs typeface="Times New Roman" panose="02020603050405020304" pitchFamily="18" charset="0"/>
              </a:rPr>
              <a:t>EMS-----------------Electrode aperture: +/- 60 mm</a:t>
            </a:r>
          </a:p>
          <a:p>
            <a:pPr marL="742950" lvl="1" indent="-285750">
              <a:spcBef>
                <a:spcPts val="600"/>
              </a:spcBef>
              <a:spcAft>
                <a:spcPts val="0"/>
              </a:spcAft>
              <a:buSzPts val="1000"/>
              <a:buFont typeface="Courier New" panose="02070309020205020404" pitchFamily="49" charset="0"/>
              <a:buChar char="o"/>
              <a:tabLst>
                <a:tab pos="609600" algn="l"/>
              </a:tabLst>
            </a:pPr>
            <a:r>
              <a:rPr lang="en-US" altLang="zh-CN" sz="1200" b="1" kern="100" dirty="0">
                <a:solidFill>
                  <a:srgbClr val="003399"/>
                </a:solidFill>
                <a:latin typeface="Arial" panose="020B0604020202020204" pitchFamily="34" charset="0"/>
                <a:ea typeface="等线" panose="02010600030101010101" pitchFamily="2" charset="-122"/>
                <a:cs typeface="Times New Roman" panose="02020603050405020304" pitchFamily="18" charset="0"/>
              </a:rPr>
              <a:t>Quadrupole------Aperture: +/- 38 mm</a:t>
            </a:r>
          </a:p>
          <a:p>
            <a:pPr marL="742950" lvl="1" indent="-285750">
              <a:spcBef>
                <a:spcPts val="600"/>
              </a:spcBef>
              <a:spcAft>
                <a:spcPts val="0"/>
              </a:spcAft>
              <a:buSzPts val="1000"/>
              <a:buFont typeface="Courier New" panose="02070309020205020404" pitchFamily="49" charset="0"/>
              <a:buChar char="o"/>
              <a:tabLst>
                <a:tab pos="609600" algn="l"/>
              </a:tabLst>
            </a:pPr>
            <a:r>
              <a:rPr lang="en-US" altLang="zh-CN" sz="1200" b="1" kern="100" dirty="0">
                <a:solidFill>
                  <a:srgbClr val="003399"/>
                </a:solidFill>
                <a:latin typeface="Arial" panose="020B0604020202020204" pitchFamily="34" charset="0"/>
                <a:ea typeface="等线" panose="02010600030101010101" pitchFamily="2" charset="-122"/>
                <a:cs typeface="Times New Roman" panose="02020603050405020304" pitchFamily="18" charset="0"/>
              </a:rPr>
              <a:t>Septa--------------Minimal aperture of first septa: +/-12.5 mm</a:t>
            </a:r>
          </a:p>
          <a:p>
            <a:pPr marL="457200" lvl="1" indent="0">
              <a:spcBef>
                <a:spcPts val="600"/>
              </a:spcBef>
              <a:spcAft>
                <a:spcPts val="0"/>
              </a:spcAft>
              <a:buSzPts val="1000"/>
              <a:buNone/>
              <a:tabLst>
                <a:tab pos="609600" algn="l"/>
              </a:tabLst>
            </a:pPr>
            <a:r>
              <a:rPr lang="en-US" altLang="zh-CN" sz="1200" b="1" kern="100" dirty="0">
                <a:solidFill>
                  <a:srgbClr val="003399"/>
                </a:solidFill>
                <a:latin typeface="Arial" panose="020B0604020202020204" pitchFamily="34" charset="0"/>
                <a:ea typeface="等线" panose="02010600030101010101" pitchFamily="2" charset="-122"/>
                <a:cs typeface="Times New Roman" panose="02020603050405020304" pitchFamily="18" charset="0"/>
              </a:rPr>
              <a:t>       Under discussion, depend on blade thickness</a:t>
            </a:r>
            <a:endParaRPr lang="en-US" altLang="zh-CN" kern="0" noProof="0" dirty="0">
              <a:solidFill>
                <a:schemeClr val="tx1"/>
              </a:solidFill>
            </a:endParaRPr>
          </a:p>
          <a:p>
            <a:endParaRPr lang="en-US" noProof="0" dirty="0">
              <a:solidFill>
                <a:schemeClr val="tx1"/>
              </a:solidFill>
            </a:endParaRPr>
          </a:p>
        </p:txBody>
      </p:sp>
      <p:pic>
        <p:nvPicPr>
          <p:cNvPr id="9" name="图片 8">
            <a:extLst>
              <a:ext uri="{FF2B5EF4-FFF2-40B4-BE49-F238E27FC236}">
                <a16:creationId xmlns:a16="http://schemas.microsoft.com/office/drawing/2014/main" id="{FABEA2B6-159A-4785-9B12-CE440AE28470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733872" y="1989239"/>
            <a:ext cx="10848528" cy="30696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58577815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内容占位符 1">
            <a:extLst>
              <a:ext uri="{FF2B5EF4-FFF2-40B4-BE49-F238E27FC236}">
                <a16:creationId xmlns:a16="http://schemas.microsoft.com/office/drawing/2014/main" id="{CD642BEF-45DC-4305-AB0F-E7BAC3726C5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1052736"/>
            <a:ext cx="10972800" cy="2304255"/>
          </a:xfrm>
        </p:spPr>
        <p:txBody>
          <a:bodyPr>
            <a:normAutofit lnSpcReduction="10000"/>
          </a:bodyPr>
          <a:lstStyle/>
          <a:p>
            <a:pPr>
              <a:spcBef>
                <a:spcPts val="600"/>
              </a:spcBef>
              <a:spcAft>
                <a:spcPts val="0"/>
              </a:spcAft>
              <a:buSzPts val="1000"/>
              <a:buFont typeface="Symbol" panose="05050102010706020507" pitchFamily="18" charset="2"/>
              <a:buChar char=""/>
              <a:tabLst>
                <a:tab pos="152400" algn="l"/>
              </a:tabLst>
            </a:pPr>
            <a:r>
              <a:rPr lang="en-US" altLang="zh-CN" sz="1400" kern="100" dirty="0">
                <a:solidFill>
                  <a:srgbClr val="555555"/>
                </a:solidFill>
                <a:ea typeface="等线" panose="02010600030101010101" pitchFamily="2" charset="-122"/>
                <a:cs typeface="Times New Roman" panose="02020603050405020304" pitchFamily="18" charset="0"/>
              </a:rPr>
              <a:t>Simulation of failures:</a:t>
            </a:r>
            <a:r>
              <a:rPr lang="zh-CN" altLang="en-US" sz="1400" kern="100" dirty="0">
                <a:solidFill>
                  <a:srgbClr val="555555"/>
                </a:solidFill>
                <a:ea typeface="等线" panose="02010600030101010101" pitchFamily="2" charset="-122"/>
                <a:cs typeface="Times New Roman" panose="02020603050405020304" pitchFamily="18" charset="0"/>
              </a:rPr>
              <a:t>（</a:t>
            </a:r>
            <a:r>
              <a:rPr lang="en-US" altLang="zh-CN" sz="1400" kern="100" dirty="0">
                <a:solidFill>
                  <a:srgbClr val="FF0000"/>
                </a:solidFill>
                <a:ea typeface="等线" panose="02010600030101010101" pitchFamily="2" charset="-122"/>
                <a:cs typeface="Times New Roman" panose="02020603050405020304" pitchFamily="18" charset="0"/>
              </a:rPr>
              <a:t>1/11</a:t>
            </a:r>
            <a:r>
              <a:rPr lang="zh-CN" altLang="en-US" sz="1400" kern="100" dirty="0">
                <a:solidFill>
                  <a:srgbClr val="FF0000"/>
                </a:solidFill>
                <a:ea typeface="等线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en-US" altLang="zh-CN" sz="1400" kern="100" dirty="0">
                <a:solidFill>
                  <a:srgbClr val="FF0000"/>
                </a:solidFill>
                <a:ea typeface="等线" panose="02010600030101010101" pitchFamily="2" charset="-122"/>
                <a:cs typeface="Times New Roman" panose="02020603050405020304" pitchFamily="18" charset="0"/>
              </a:rPr>
              <a:t>unit error, </a:t>
            </a:r>
            <a:r>
              <a:rPr lang="en-GB" altLang="zh-CN" sz="1400" kern="100" dirty="0">
                <a:solidFill>
                  <a:srgbClr val="FF0000"/>
                </a:solidFill>
                <a:ea typeface="等线" panose="02010600030101010101" pitchFamily="2" charset="-122"/>
                <a:cs typeface="Times New Roman" panose="02020603050405020304" pitchFamily="18" charset="0"/>
              </a:rPr>
              <a:t>deflection of 1 unit: 40 µrad , total deflection: 0.40 </a:t>
            </a:r>
            <a:r>
              <a:rPr lang="en-GB" altLang="zh-CN" sz="1400" kern="100" dirty="0" err="1">
                <a:solidFill>
                  <a:srgbClr val="FF0000"/>
                </a:solidFill>
                <a:ea typeface="等线" panose="02010600030101010101" pitchFamily="2" charset="-122"/>
                <a:cs typeface="Times New Roman" panose="02020603050405020304" pitchFamily="18" charset="0"/>
              </a:rPr>
              <a:t>mrad</a:t>
            </a:r>
            <a:r>
              <a:rPr lang="zh-CN" altLang="en-US" sz="1400" kern="100" dirty="0">
                <a:solidFill>
                  <a:srgbClr val="555555"/>
                </a:solidFill>
                <a:ea typeface="等线" panose="02010600030101010101" pitchFamily="2" charset="-122"/>
                <a:cs typeface="Times New Roman" panose="02020603050405020304" pitchFamily="18" charset="0"/>
              </a:rPr>
              <a:t>）</a:t>
            </a:r>
            <a:endParaRPr lang="en-US" altLang="zh-CN" sz="1400" kern="100" dirty="0">
              <a:solidFill>
                <a:srgbClr val="555555"/>
              </a:solidFill>
              <a:ea typeface="等线" panose="02010600030101010101" pitchFamily="2" charset="-122"/>
              <a:cs typeface="Times New Roman" panose="02020603050405020304" pitchFamily="18" charset="0"/>
            </a:endParaRPr>
          </a:p>
          <a:p>
            <a:pPr lvl="0">
              <a:spcBef>
                <a:spcPts val="600"/>
              </a:spcBef>
              <a:spcAft>
                <a:spcPts val="0"/>
              </a:spcAft>
              <a:buSzPts val="1000"/>
              <a:buFont typeface="Symbol" panose="05050102010706020507" pitchFamily="18" charset="2"/>
              <a:buChar char=""/>
              <a:tabLst>
                <a:tab pos="152400" algn="l"/>
              </a:tabLst>
            </a:pPr>
            <a:r>
              <a:rPr lang="en-US" altLang="zh-CN" sz="1400" kern="100" dirty="0">
                <a:solidFill>
                  <a:srgbClr val="555555"/>
                </a:solidFill>
                <a:ea typeface="等线" panose="02010600030101010101" pitchFamily="2" charset="-122"/>
                <a:cs typeface="Times New Roman" panose="02020603050405020304" pitchFamily="18" charset="0"/>
              </a:rPr>
              <a:t>Influence of EMS failure on beam dynamics</a:t>
            </a:r>
            <a:r>
              <a:rPr lang="zh-CN" altLang="en-US" sz="1400" kern="100" dirty="0">
                <a:solidFill>
                  <a:srgbClr val="555555"/>
                </a:solidFill>
                <a:ea typeface="等线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en-US" altLang="zh-CN" sz="1300" kern="100" dirty="0">
                <a:solidFill>
                  <a:srgbClr val="555555"/>
                </a:solidFill>
                <a:ea typeface="等线" panose="02010600030101010101" pitchFamily="2" charset="-122"/>
                <a:cs typeface="Times New Roman" panose="02020603050405020304" pitchFamily="18" charset="0"/>
              </a:rPr>
              <a:t>EMS failure can happen in the RF section upstream or downstream</a:t>
            </a:r>
            <a:endParaRPr lang="zh-CN" altLang="zh-CN" sz="1300" kern="100" dirty="0">
              <a:solidFill>
                <a:srgbClr val="555555"/>
              </a:solidFill>
              <a:ea typeface="等线" panose="02010600030101010101" pitchFamily="2" charset="-122"/>
              <a:cs typeface="Times New Roman" panose="02020603050405020304" pitchFamily="18" charset="0"/>
            </a:endParaRPr>
          </a:p>
          <a:p>
            <a:pPr lvl="1">
              <a:spcBef>
                <a:spcPts val="600"/>
              </a:spcBef>
              <a:buSzPts val="1000"/>
              <a:buFont typeface="Courier New" panose="02070309020205020404" pitchFamily="49" charset="0"/>
              <a:buChar char="o"/>
              <a:tabLst>
                <a:tab pos="609600" algn="l"/>
              </a:tabLst>
            </a:pPr>
            <a:r>
              <a:rPr lang="en-US" altLang="zh-CN" sz="1300" kern="100" dirty="0">
                <a:solidFill>
                  <a:srgbClr val="FF0000"/>
                </a:solidFill>
                <a:ea typeface="等线" panose="02010600030101010101" pitchFamily="2" charset="-122"/>
                <a:cs typeface="Times New Roman" panose="02020603050405020304" pitchFamily="18" charset="0"/>
              </a:rPr>
              <a:t>The beam didn’t touch the RF cavity,</a:t>
            </a:r>
            <a:r>
              <a:rPr lang="zh-CN" altLang="en-US" sz="1300" kern="100" dirty="0">
                <a:solidFill>
                  <a:srgbClr val="FF0000"/>
                </a:solidFill>
                <a:ea typeface="等线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en-US" altLang="zh-CN" sz="1300" kern="100" dirty="0">
                <a:solidFill>
                  <a:srgbClr val="FF0000"/>
                </a:solidFill>
                <a:ea typeface="等线" panose="02010600030101010101" pitchFamily="2" charset="-122"/>
                <a:cs typeface="Times New Roman" panose="02020603050405020304" pitchFamily="18" charset="0"/>
              </a:rPr>
              <a:t>EMS, and Quadrupole within 3 turns</a:t>
            </a:r>
          </a:p>
          <a:p>
            <a:pPr lvl="1">
              <a:spcBef>
                <a:spcPts val="600"/>
              </a:spcBef>
              <a:buSzPts val="1000"/>
              <a:buFont typeface="Courier New" panose="02070309020205020404" pitchFamily="49" charset="0"/>
              <a:buChar char="o"/>
              <a:tabLst>
                <a:tab pos="609600" algn="l"/>
              </a:tabLst>
            </a:pPr>
            <a:r>
              <a:rPr lang="en-US" altLang="zh-CN" sz="1300" kern="100" dirty="0">
                <a:solidFill>
                  <a:srgbClr val="FF0000"/>
                </a:solidFill>
                <a:ea typeface="等线" panose="02010600030101010101" pitchFamily="2" charset="-122"/>
                <a:cs typeface="Times New Roman" panose="02020603050405020304" pitchFamily="18" charset="0"/>
              </a:rPr>
              <a:t>Need to be careful about septa</a:t>
            </a:r>
            <a:endParaRPr lang="zh-CN" altLang="zh-CN" sz="1300" kern="100" dirty="0">
              <a:solidFill>
                <a:srgbClr val="FF0000"/>
              </a:solidFill>
              <a:ea typeface="等线" panose="02010600030101010101" pitchFamily="2" charset="-122"/>
              <a:cs typeface="Times New Roman" panose="02020603050405020304" pitchFamily="18" charset="0"/>
            </a:endParaRPr>
          </a:p>
          <a:p>
            <a:pPr>
              <a:spcBef>
                <a:spcPts val="600"/>
              </a:spcBef>
              <a:spcAft>
                <a:spcPts val="0"/>
              </a:spcAft>
              <a:buSzPts val="1000"/>
              <a:buFont typeface="Symbol" panose="05050102010706020507" pitchFamily="18" charset="2"/>
              <a:buChar char=""/>
              <a:tabLst>
                <a:tab pos="152400" algn="l"/>
              </a:tabLst>
            </a:pPr>
            <a:r>
              <a:rPr lang="en-US" altLang="zh-CN" sz="1400" kern="100" dirty="0">
                <a:solidFill>
                  <a:srgbClr val="FF0000"/>
                </a:solidFill>
                <a:ea typeface="等线" panose="02010600030101010101" pitchFamily="2" charset="-122"/>
                <a:cs typeface="Times New Roman" panose="02020603050405020304" pitchFamily="18" charset="0"/>
              </a:rPr>
              <a:t>SR</a:t>
            </a:r>
            <a:r>
              <a:rPr lang="en-US" altLang="zh-CN" sz="1400" kern="100" dirty="0">
                <a:solidFill>
                  <a:srgbClr val="555555"/>
                </a:solidFill>
                <a:ea typeface="等线" panose="02010600030101010101" pitchFamily="2" charset="-122"/>
                <a:cs typeface="Times New Roman" panose="02020603050405020304" pitchFamily="18" charset="0"/>
              </a:rPr>
              <a:t> produced in the RF section in case of EMS failure</a:t>
            </a:r>
            <a:endParaRPr lang="zh-CN" altLang="zh-CN" sz="1400" kern="100" dirty="0">
              <a:solidFill>
                <a:srgbClr val="555555"/>
              </a:solidFill>
              <a:ea typeface="等线" panose="02010600030101010101" pitchFamily="2" charset="-122"/>
              <a:cs typeface="Times New Roman" panose="02020603050405020304" pitchFamily="18" charset="0"/>
            </a:endParaRPr>
          </a:p>
          <a:p>
            <a:pPr lvl="1">
              <a:spcBef>
                <a:spcPts val="600"/>
              </a:spcBef>
              <a:buSzPts val="1000"/>
              <a:buFont typeface="Courier New" panose="02070309020205020404" pitchFamily="49" charset="0"/>
              <a:buChar char="o"/>
              <a:tabLst>
                <a:tab pos="609600" algn="l"/>
              </a:tabLst>
            </a:pPr>
            <a:r>
              <a:rPr lang="en-US" altLang="zh-CN" sz="1300" kern="100" dirty="0">
                <a:solidFill>
                  <a:srgbClr val="555555"/>
                </a:solidFill>
                <a:ea typeface="等线" panose="02010600030101010101" pitchFamily="2" charset="-122"/>
                <a:cs typeface="Times New Roman" panose="02020603050405020304" pitchFamily="18" charset="0"/>
              </a:rPr>
              <a:t>SR can touch the RF cavity and other equipment in the RF section</a:t>
            </a:r>
            <a:endParaRPr lang="zh-CN" altLang="zh-CN" sz="1300" kern="100" dirty="0">
              <a:solidFill>
                <a:srgbClr val="555555"/>
              </a:solidFill>
              <a:ea typeface="等线" panose="02010600030101010101" pitchFamily="2" charset="-122"/>
              <a:cs typeface="Times New Roman" panose="02020603050405020304" pitchFamily="18" charset="0"/>
            </a:endParaRPr>
          </a:p>
          <a:p>
            <a:pPr lvl="2">
              <a:lnSpc>
                <a:spcPct val="110000"/>
              </a:lnSpc>
              <a:spcBef>
                <a:spcPts val="600"/>
              </a:spcBef>
              <a:buSzPts val="1000"/>
              <a:buFont typeface="Wingdings" panose="05000000000000000000" pitchFamily="2" charset="2"/>
              <a:buChar char=""/>
              <a:tabLst>
                <a:tab pos="1066800" algn="l"/>
              </a:tabLst>
            </a:pPr>
            <a:r>
              <a:rPr lang="en-US" altLang="zh-CN" sz="1400" kern="100" dirty="0">
                <a:solidFill>
                  <a:srgbClr val="FF0000"/>
                </a:solidFill>
                <a:latin typeface="Arial" panose="020B0604020202020204" pitchFamily="34" charset="0"/>
                <a:ea typeface="等线" panose="02010600030101010101" pitchFamily="2" charset="-122"/>
                <a:cs typeface="Times New Roman" panose="02020603050405020304" pitchFamily="18" charset="0"/>
              </a:rPr>
              <a:t>Protection elements need to be installed at precise locations</a:t>
            </a:r>
            <a:endParaRPr lang="zh-CN" altLang="zh-CN" sz="1400" kern="100" dirty="0">
              <a:solidFill>
                <a:srgbClr val="FF0000"/>
              </a:solidFill>
              <a:latin typeface="Arial" panose="020B0604020202020204" pitchFamily="34" charset="0"/>
              <a:ea typeface="等线" panose="02010600030101010101" pitchFamily="2" charset="-122"/>
              <a:cs typeface="Times New Roman" panose="02020603050405020304" pitchFamily="18" charset="0"/>
            </a:endParaRPr>
          </a:p>
          <a:p>
            <a:pPr lvl="1">
              <a:spcBef>
                <a:spcPts val="600"/>
              </a:spcBef>
              <a:buSzPts val="1000"/>
              <a:buFont typeface="Courier New" panose="02070309020205020404" pitchFamily="49" charset="0"/>
              <a:buChar char="o"/>
              <a:tabLst>
                <a:tab pos="609600" algn="l"/>
              </a:tabLst>
            </a:pPr>
            <a:r>
              <a:rPr lang="en-US" altLang="zh-CN" sz="1300" kern="100" dirty="0">
                <a:solidFill>
                  <a:srgbClr val="555555"/>
                </a:solidFill>
                <a:ea typeface="等线" panose="02010600030101010101" pitchFamily="2" charset="-122"/>
                <a:cs typeface="Times New Roman" panose="02020603050405020304" pitchFamily="18" charset="0"/>
              </a:rPr>
              <a:t>The RF cavity’s threshold for SR is important for determining the protection measures</a:t>
            </a:r>
            <a:endParaRPr lang="zh-CN" altLang="zh-CN" sz="1300" kern="100" dirty="0">
              <a:solidFill>
                <a:srgbClr val="555555"/>
              </a:solidFill>
              <a:ea typeface="等线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3" name="标题 2">
            <a:extLst>
              <a:ext uri="{FF2B5EF4-FFF2-40B4-BE49-F238E27FC236}">
                <a16:creationId xmlns:a16="http://schemas.microsoft.com/office/drawing/2014/main" id="{D9176A31-A123-434E-A38C-48CCCA5ED3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CN" sz="2800" dirty="0">
                <a:solidFill>
                  <a:srgbClr val="C00000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P4. Impact of EMS Failures on FCC-</a:t>
            </a:r>
            <a:r>
              <a:rPr lang="en-US" altLang="zh-CN" sz="2800" dirty="0" err="1">
                <a:solidFill>
                  <a:srgbClr val="C00000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ee</a:t>
            </a:r>
            <a:r>
              <a:rPr lang="en-US" altLang="zh-CN" sz="2800" dirty="0">
                <a:solidFill>
                  <a:srgbClr val="C00000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 beam (A. </a:t>
            </a:r>
            <a:r>
              <a:rPr lang="en-US" altLang="zh-CN" sz="2800" dirty="0" err="1">
                <a:solidFill>
                  <a:srgbClr val="C00000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Potet</a:t>
            </a:r>
            <a:r>
              <a:rPr lang="en-US" altLang="zh-CN" sz="2800" dirty="0">
                <a:solidFill>
                  <a:srgbClr val="C00000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, CERN)</a:t>
            </a:r>
            <a:endParaRPr lang="zh-CN" altLang="en-US" sz="2800" dirty="0">
              <a:solidFill>
                <a:srgbClr val="C00000"/>
              </a:solidFill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sp>
        <p:nvSpPr>
          <p:cNvPr id="4" name="页脚占位符 3">
            <a:extLst>
              <a:ext uri="{FF2B5EF4-FFF2-40B4-BE49-F238E27FC236}">
                <a16:creationId xmlns:a16="http://schemas.microsoft.com/office/drawing/2014/main" id="{148F5909-B12A-46BD-89E7-9CBB19822C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CN"/>
              <a:t>CEPC day</a:t>
            </a:r>
            <a:endParaRPr lang="zh-CN" altLang="en-US" dirty="0"/>
          </a:p>
        </p:txBody>
      </p:sp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id="{38B2E991-F78D-4F3D-9493-86853FA0B7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5E9139-A00B-4B2A-98A6-095DC08F1345}" type="slidenum">
              <a:rPr lang="zh-CN" altLang="en-US" smtClean="0"/>
              <a:pPr/>
              <a:t>26</a:t>
            </a:fld>
            <a:endParaRPr lang="zh-CN" altLang="en-US"/>
          </a:p>
        </p:txBody>
      </p:sp>
      <p:grpSp>
        <p:nvGrpSpPr>
          <p:cNvPr id="12" name="组合 11">
            <a:extLst>
              <a:ext uri="{FF2B5EF4-FFF2-40B4-BE49-F238E27FC236}">
                <a16:creationId xmlns:a16="http://schemas.microsoft.com/office/drawing/2014/main" id="{691B41BA-2243-421A-BF40-7475C3C2B2D8}"/>
              </a:ext>
            </a:extLst>
          </p:cNvPr>
          <p:cNvGrpSpPr/>
          <p:nvPr/>
        </p:nvGrpSpPr>
        <p:grpSpPr>
          <a:xfrm>
            <a:off x="911424" y="3195373"/>
            <a:ext cx="4320480" cy="3496905"/>
            <a:chOff x="343486" y="3012095"/>
            <a:chExt cx="4320480" cy="3496905"/>
          </a:xfrm>
        </p:grpSpPr>
        <p:pic>
          <p:nvPicPr>
            <p:cNvPr id="8" name="Image 8">
              <a:extLst>
                <a:ext uri="{FF2B5EF4-FFF2-40B4-BE49-F238E27FC236}">
                  <a16:creationId xmlns:a16="http://schemas.microsoft.com/office/drawing/2014/main" id="{0F901108-E193-7044-C91F-71125DF92BCD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343486" y="3106454"/>
              <a:ext cx="4320480" cy="1703728"/>
            </a:xfrm>
            <a:prstGeom prst="rect">
              <a:avLst/>
            </a:prstGeom>
          </p:spPr>
        </p:pic>
        <p:pic>
          <p:nvPicPr>
            <p:cNvPr id="9" name="Image 9">
              <a:extLst>
                <a:ext uri="{FF2B5EF4-FFF2-40B4-BE49-F238E27FC236}">
                  <a16:creationId xmlns:a16="http://schemas.microsoft.com/office/drawing/2014/main" id="{71604197-9877-0376-5EBE-51B787FBB107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343486" y="4810182"/>
              <a:ext cx="4308029" cy="1698818"/>
            </a:xfrm>
            <a:prstGeom prst="rect">
              <a:avLst/>
            </a:prstGeom>
          </p:spPr>
        </p:pic>
        <p:sp>
          <p:nvSpPr>
            <p:cNvPr id="10" name="Cercle : creux 1">
              <a:extLst>
                <a:ext uri="{FF2B5EF4-FFF2-40B4-BE49-F238E27FC236}">
                  <a16:creationId xmlns:a16="http://schemas.microsoft.com/office/drawing/2014/main" id="{A8DD7FC2-7D81-CD44-DC33-A54B35AD4E16}"/>
                </a:ext>
              </a:extLst>
            </p:cNvPr>
            <p:cNvSpPr/>
            <p:nvPr/>
          </p:nvSpPr>
          <p:spPr>
            <a:xfrm>
              <a:off x="1271464" y="3012095"/>
              <a:ext cx="314870" cy="470485"/>
            </a:xfrm>
            <a:prstGeom prst="donut">
              <a:avLst>
                <a:gd name="adj" fmla="val 13354"/>
              </a:avLst>
            </a:prstGeom>
          </p:spPr>
          <p:style>
            <a:lnRef idx="2">
              <a:schemeClr val="accent5">
                <a:shade val="15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 noProof="0" dirty="0">
                <a:solidFill>
                  <a:schemeClr val="tx1"/>
                </a:solidFill>
              </a:endParaRPr>
            </a:p>
          </p:txBody>
        </p:sp>
        <p:sp>
          <p:nvSpPr>
            <p:cNvPr id="11" name="Cercle : creux 1">
              <a:extLst>
                <a:ext uri="{FF2B5EF4-FFF2-40B4-BE49-F238E27FC236}">
                  <a16:creationId xmlns:a16="http://schemas.microsoft.com/office/drawing/2014/main" id="{B4A943F0-B645-4963-B410-7DCBFDC9ADC7}"/>
                </a:ext>
              </a:extLst>
            </p:cNvPr>
            <p:cNvSpPr/>
            <p:nvPr/>
          </p:nvSpPr>
          <p:spPr>
            <a:xfrm>
              <a:off x="3594648" y="4766357"/>
              <a:ext cx="314870" cy="470485"/>
            </a:xfrm>
            <a:prstGeom prst="donut">
              <a:avLst>
                <a:gd name="adj" fmla="val 13354"/>
              </a:avLst>
            </a:prstGeom>
          </p:spPr>
          <p:style>
            <a:lnRef idx="2">
              <a:schemeClr val="accent5">
                <a:shade val="15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 noProof="0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17" name="组合 16">
            <a:extLst>
              <a:ext uri="{FF2B5EF4-FFF2-40B4-BE49-F238E27FC236}">
                <a16:creationId xmlns:a16="http://schemas.microsoft.com/office/drawing/2014/main" id="{D8626FC5-07B0-48D2-913B-255276D91221}"/>
              </a:ext>
            </a:extLst>
          </p:cNvPr>
          <p:cNvGrpSpPr/>
          <p:nvPr/>
        </p:nvGrpSpPr>
        <p:grpSpPr>
          <a:xfrm>
            <a:off x="6652355" y="3203277"/>
            <a:ext cx="2756013" cy="3394075"/>
            <a:chOff x="6652355" y="3203277"/>
            <a:chExt cx="2756013" cy="3394075"/>
          </a:xfrm>
        </p:grpSpPr>
        <p:pic>
          <p:nvPicPr>
            <p:cNvPr id="13" name="Image 5">
              <a:extLst>
                <a:ext uri="{FF2B5EF4-FFF2-40B4-BE49-F238E27FC236}">
                  <a16:creationId xmlns:a16="http://schemas.microsoft.com/office/drawing/2014/main" id="{DF9EE0BB-3E61-FCE3-2D40-051E5457F67B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6661352" y="3309914"/>
              <a:ext cx="2747016" cy="1638766"/>
            </a:xfrm>
            <a:prstGeom prst="rect">
              <a:avLst/>
            </a:prstGeom>
          </p:spPr>
        </p:pic>
        <p:pic>
          <p:nvPicPr>
            <p:cNvPr id="14" name="Image 4">
              <a:extLst>
                <a:ext uri="{FF2B5EF4-FFF2-40B4-BE49-F238E27FC236}">
                  <a16:creationId xmlns:a16="http://schemas.microsoft.com/office/drawing/2014/main" id="{4FF43798-439B-AACD-CCD9-09451ED2F56D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6652355" y="4953219"/>
              <a:ext cx="2756013" cy="1644133"/>
            </a:xfrm>
            <a:prstGeom prst="rect">
              <a:avLst/>
            </a:prstGeom>
          </p:spPr>
        </p:pic>
        <p:sp>
          <p:nvSpPr>
            <p:cNvPr id="15" name="Cercle : creux 1">
              <a:extLst>
                <a:ext uri="{FF2B5EF4-FFF2-40B4-BE49-F238E27FC236}">
                  <a16:creationId xmlns:a16="http://schemas.microsoft.com/office/drawing/2014/main" id="{496B6B56-A8B9-4615-9641-1A1E98261C00}"/>
                </a:ext>
              </a:extLst>
            </p:cNvPr>
            <p:cNvSpPr/>
            <p:nvPr/>
          </p:nvSpPr>
          <p:spPr>
            <a:xfrm>
              <a:off x="7176120" y="3203277"/>
              <a:ext cx="314870" cy="470485"/>
            </a:xfrm>
            <a:prstGeom prst="donut">
              <a:avLst>
                <a:gd name="adj" fmla="val 13354"/>
              </a:avLst>
            </a:prstGeom>
          </p:spPr>
          <p:style>
            <a:lnRef idx="2">
              <a:schemeClr val="accent5">
                <a:shade val="15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 noProof="0" dirty="0">
                <a:solidFill>
                  <a:schemeClr val="tx1"/>
                </a:solidFill>
              </a:endParaRPr>
            </a:p>
          </p:txBody>
        </p:sp>
        <p:sp>
          <p:nvSpPr>
            <p:cNvPr id="16" name="Cercle : creux 1">
              <a:extLst>
                <a:ext uri="{FF2B5EF4-FFF2-40B4-BE49-F238E27FC236}">
                  <a16:creationId xmlns:a16="http://schemas.microsoft.com/office/drawing/2014/main" id="{48BE4DE4-1F99-4E72-B740-04673FEFDE7A}"/>
                </a:ext>
              </a:extLst>
            </p:cNvPr>
            <p:cNvSpPr/>
            <p:nvPr/>
          </p:nvSpPr>
          <p:spPr>
            <a:xfrm>
              <a:off x="8737600" y="4852510"/>
              <a:ext cx="314870" cy="470485"/>
            </a:xfrm>
            <a:prstGeom prst="donut">
              <a:avLst>
                <a:gd name="adj" fmla="val 13354"/>
              </a:avLst>
            </a:prstGeom>
          </p:spPr>
          <p:style>
            <a:lnRef idx="2">
              <a:schemeClr val="accent5">
                <a:shade val="15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 noProof="0" dirty="0">
                <a:solidFill>
                  <a:schemeClr val="tx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151913965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副标题 1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3" name="灯片编号占位符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5E9139-A00B-4B2A-98A6-095DC08F1345}" type="slidenum">
              <a:rPr lang="zh-CN" altLang="en-US" smtClean="0"/>
              <a:pPr/>
              <a:t>27</a:t>
            </a:fld>
            <a:endParaRPr lang="zh-CN" altLang="en-US" dirty="0"/>
          </a:p>
        </p:txBody>
      </p:sp>
      <p:sp>
        <p:nvSpPr>
          <p:cNvPr id="5" name="内容占位符 4"/>
          <p:cNvSpPr>
            <a:spLocks noGrp="1"/>
          </p:cNvSpPr>
          <p:nvPr>
            <p:ph sz="quarter" idx="13"/>
          </p:nvPr>
        </p:nvSpPr>
        <p:spPr>
          <a:xfrm>
            <a:off x="1" y="1329893"/>
            <a:ext cx="7752184" cy="1912071"/>
          </a:xfrm>
        </p:spPr>
        <p:txBody>
          <a:bodyPr>
            <a:normAutofit/>
          </a:bodyPr>
          <a:lstStyle/>
          <a:p>
            <a:r>
              <a:rPr lang="en-US" altLang="zh-CN" dirty="0"/>
              <a:t>Open discussion</a:t>
            </a:r>
          </a:p>
        </p:txBody>
      </p:sp>
    </p:spTree>
    <p:extLst>
      <p:ext uri="{BB962C8B-B14F-4D97-AF65-F5344CB8AC3E}">
        <p14:creationId xmlns:p14="http://schemas.microsoft.com/office/powerpoint/2010/main" val="3868184224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内容占位符 1">
            <a:extLst>
              <a:ext uri="{FF2B5EF4-FFF2-40B4-BE49-F238E27FC236}">
                <a16:creationId xmlns:a16="http://schemas.microsoft.com/office/drawing/2014/main" id="{180DBD3F-1D4F-47AA-A935-BEB728BB1C5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3392" y="1177165"/>
            <a:ext cx="10959008" cy="4840303"/>
          </a:xfrm>
        </p:spPr>
        <p:txBody>
          <a:bodyPr>
            <a:noAutofit/>
          </a:bodyPr>
          <a:lstStyle/>
          <a:p>
            <a:pPr marL="342900" lvl="0" indent="-342900" algn="just">
              <a:lnSpc>
                <a:spcPts val="1600"/>
              </a:lnSpc>
              <a:spcBef>
                <a:spcPts val="600"/>
              </a:spcBef>
              <a:spcAft>
                <a:spcPts val="0"/>
              </a:spcAft>
              <a:buSzPts val="1000"/>
              <a:buFont typeface="Symbol" panose="05050102010706020507" pitchFamily="18" charset="2"/>
              <a:buChar char=""/>
              <a:tabLst>
                <a:tab pos="152400" algn="l"/>
              </a:tabLst>
            </a:pPr>
            <a:r>
              <a:rPr lang="en-US" altLang="zh-CN" sz="1400" kern="100" dirty="0">
                <a:solidFill>
                  <a:srgbClr val="555555"/>
                </a:solidFill>
                <a:effectLst/>
                <a:latin typeface="Arial" panose="020B0604020202020204" pitchFamily="34" charset="0"/>
                <a:ea typeface="等线" panose="02010600030101010101" pitchFamily="2" charset="-122"/>
                <a:cs typeface="Times New Roman" panose="02020603050405020304" pitchFamily="18" charset="0"/>
              </a:rPr>
              <a:t>The EMS is one of the common interests between CEPC and FCC, and this workshop should be a good trigger to start the discussion</a:t>
            </a:r>
            <a:endParaRPr lang="zh-CN" altLang="zh-CN" sz="1400" kern="100" dirty="0">
              <a:effectLst/>
              <a:latin typeface="等线" panose="02010600030101010101" pitchFamily="2" charset="-122"/>
              <a:ea typeface="等线" panose="02010600030101010101" pitchFamily="2" charset="-122"/>
              <a:cs typeface="Times New Roman" panose="02020603050405020304" pitchFamily="18" charset="0"/>
            </a:endParaRPr>
          </a:p>
          <a:p>
            <a:pPr marL="742950" lvl="1" indent="-285750" algn="just">
              <a:lnSpc>
                <a:spcPts val="1600"/>
              </a:lnSpc>
              <a:spcBef>
                <a:spcPts val="600"/>
              </a:spcBef>
              <a:buSzPts val="1000"/>
              <a:buFont typeface="Courier New" panose="02070309020205020404" pitchFamily="49" charset="0"/>
              <a:buChar char="o"/>
              <a:tabLst>
                <a:tab pos="609600" algn="l"/>
              </a:tabLst>
            </a:pPr>
            <a:r>
              <a:rPr lang="en-US" altLang="zh-CN" sz="1400" kern="100" dirty="0">
                <a:solidFill>
                  <a:srgbClr val="555555"/>
                </a:solidFill>
                <a:effectLst/>
                <a:latin typeface="Arial" panose="020B0604020202020204" pitchFamily="34" charset="0"/>
                <a:ea typeface="等线" panose="02010600030101010101" pitchFamily="2" charset="-122"/>
                <a:cs typeface="Times New Roman" panose="02020603050405020304" pitchFamily="18" charset="0"/>
              </a:rPr>
              <a:t>The CEPC and FCC teams did a lot of work at different stages such as a full EMS prototype and EMS machine protection</a:t>
            </a:r>
            <a:endParaRPr lang="zh-CN" altLang="zh-CN" sz="1400" kern="100" dirty="0">
              <a:effectLst/>
              <a:latin typeface="等线" panose="02010600030101010101" pitchFamily="2" charset="-122"/>
              <a:ea typeface="等线" panose="02010600030101010101" pitchFamily="2" charset="-122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ts val="1600"/>
              </a:lnSpc>
              <a:spcBef>
                <a:spcPts val="600"/>
              </a:spcBef>
              <a:spcAft>
                <a:spcPts val="0"/>
              </a:spcAft>
              <a:buSzPts val="1000"/>
              <a:buFont typeface="Symbol" panose="05050102010706020507" pitchFamily="18" charset="2"/>
              <a:buChar char=""/>
              <a:tabLst>
                <a:tab pos="152400" algn="l"/>
              </a:tabLst>
            </a:pPr>
            <a:r>
              <a:rPr lang="en-US" altLang="zh-CN" sz="1400" kern="100" dirty="0">
                <a:solidFill>
                  <a:srgbClr val="FF0000"/>
                </a:solidFill>
                <a:effectLst/>
                <a:latin typeface="Arial" panose="020B0604020202020204" pitchFamily="34" charset="0"/>
                <a:ea typeface="等线" panose="02010600030101010101" pitchFamily="2" charset="-122"/>
                <a:cs typeface="Times New Roman" panose="02020603050405020304" pitchFamily="18" charset="0"/>
              </a:rPr>
              <a:t>A comparison report may be necessary to decide which one is better for the collider, EMS or separation kicker</a:t>
            </a:r>
            <a:endParaRPr lang="zh-CN" altLang="zh-CN" sz="1400" kern="100" dirty="0">
              <a:solidFill>
                <a:srgbClr val="FF0000"/>
              </a:solidFill>
              <a:effectLst/>
              <a:latin typeface="等线" panose="02010600030101010101" pitchFamily="2" charset="-122"/>
              <a:ea typeface="等线" panose="02010600030101010101" pitchFamily="2" charset="-122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ts val="1600"/>
              </a:lnSpc>
              <a:spcBef>
                <a:spcPts val="600"/>
              </a:spcBef>
              <a:spcAft>
                <a:spcPts val="0"/>
              </a:spcAft>
              <a:buSzPts val="1000"/>
              <a:buFont typeface="Symbol" panose="05050102010706020507" pitchFamily="18" charset="2"/>
              <a:buChar char=""/>
              <a:tabLst>
                <a:tab pos="152400" algn="l"/>
              </a:tabLst>
            </a:pPr>
            <a:r>
              <a:rPr lang="en-US" altLang="zh-CN" sz="1400" kern="100" dirty="0">
                <a:solidFill>
                  <a:srgbClr val="FF0000"/>
                </a:solidFill>
                <a:effectLst/>
                <a:latin typeface="Arial" panose="020B0604020202020204" pitchFamily="34" charset="0"/>
                <a:ea typeface="等线" panose="02010600030101010101" pitchFamily="2" charset="-122"/>
                <a:cs typeface="Times New Roman" panose="02020603050405020304" pitchFamily="18" charset="0"/>
              </a:rPr>
              <a:t>Sparking 10 times per hour is unacceptable in FCC</a:t>
            </a:r>
            <a:endParaRPr lang="zh-CN" altLang="zh-CN" sz="1400" kern="100" dirty="0">
              <a:solidFill>
                <a:srgbClr val="FF0000"/>
              </a:solidFill>
              <a:effectLst/>
              <a:latin typeface="等线" panose="02010600030101010101" pitchFamily="2" charset="-122"/>
              <a:ea typeface="等线" panose="02010600030101010101" pitchFamily="2" charset="-122"/>
              <a:cs typeface="Times New Roman" panose="02020603050405020304" pitchFamily="18" charset="0"/>
            </a:endParaRPr>
          </a:p>
          <a:p>
            <a:pPr marL="742950" lvl="1" indent="-285750" algn="just">
              <a:lnSpc>
                <a:spcPts val="1600"/>
              </a:lnSpc>
              <a:spcBef>
                <a:spcPts val="600"/>
              </a:spcBef>
              <a:buSzPts val="1000"/>
              <a:buFont typeface="Courier New" panose="02070309020205020404" pitchFamily="49" charset="0"/>
              <a:buChar char="o"/>
              <a:tabLst>
                <a:tab pos="609600" algn="l"/>
              </a:tabLst>
            </a:pPr>
            <a:r>
              <a:rPr lang="en-US" altLang="zh-CN" sz="1400" kern="100" dirty="0">
                <a:solidFill>
                  <a:srgbClr val="555555"/>
                </a:solidFill>
                <a:effectLst/>
                <a:latin typeface="Arial" panose="020B0604020202020204" pitchFamily="34" charset="0"/>
                <a:ea typeface="等线" panose="02010600030101010101" pitchFamily="2" charset="-122"/>
                <a:cs typeface="Times New Roman" panose="02020603050405020304" pitchFamily="18" charset="0"/>
              </a:rPr>
              <a:t>Due to the strong beam-beam effect, both beams will be dumped when a spark happens</a:t>
            </a:r>
            <a:endParaRPr lang="zh-CN" altLang="zh-CN" sz="1400" kern="100" dirty="0">
              <a:effectLst/>
              <a:latin typeface="等线" panose="02010600030101010101" pitchFamily="2" charset="-122"/>
              <a:ea typeface="等线" panose="02010600030101010101" pitchFamily="2" charset="-122"/>
              <a:cs typeface="Times New Roman" panose="02020603050405020304" pitchFamily="18" charset="0"/>
            </a:endParaRPr>
          </a:p>
          <a:p>
            <a:pPr marL="742950" lvl="1" indent="-285750" algn="just">
              <a:lnSpc>
                <a:spcPts val="1600"/>
              </a:lnSpc>
              <a:spcBef>
                <a:spcPts val="600"/>
              </a:spcBef>
              <a:buSzPts val="1000"/>
              <a:buFont typeface="Courier New" panose="02070309020205020404" pitchFamily="49" charset="0"/>
              <a:buChar char="o"/>
              <a:tabLst>
                <a:tab pos="609600" algn="l"/>
              </a:tabLst>
            </a:pPr>
            <a:r>
              <a:rPr lang="en-US" altLang="zh-CN" sz="1400" kern="100" dirty="0">
                <a:solidFill>
                  <a:srgbClr val="555555"/>
                </a:solidFill>
                <a:effectLst/>
                <a:latin typeface="Arial" panose="020B0604020202020204" pitchFamily="34" charset="0"/>
                <a:ea typeface="等线" panose="02010600030101010101" pitchFamily="2" charset="-122"/>
                <a:cs typeface="Times New Roman" panose="02020603050405020304" pitchFamily="18" charset="0"/>
              </a:rPr>
              <a:t>The spark location may be worth studying</a:t>
            </a:r>
            <a:endParaRPr lang="zh-CN" altLang="zh-CN" sz="1400" kern="100" dirty="0">
              <a:effectLst/>
              <a:latin typeface="等线" panose="02010600030101010101" pitchFamily="2" charset="-122"/>
              <a:ea typeface="等线" panose="02010600030101010101" pitchFamily="2" charset="-122"/>
              <a:cs typeface="Times New Roman" panose="02020603050405020304" pitchFamily="18" charset="0"/>
            </a:endParaRPr>
          </a:p>
          <a:p>
            <a:pPr marL="1143000" lvl="2" indent="-228600" algn="just">
              <a:lnSpc>
                <a:spcPts val="1600"/>
              </a:lnSpc>
              <a:spcBef>
                <a:spcPts val="600"/>
              </a:spcBef>
              <a:buSzPts val="1000"/>
              <a:buFont typeface="Wingdings" panose="05000000000000000000" pitchFamily="2" charset="2"/>
              <a:buChar char=""/>
              <a:tabLst>
                <a:tab pos="1066800" algn="l"/>
              </a:tabLst>
            </a:pPr>
            <a:r>
              <a:rPr lang="en-US" altLang="zh-CN" sz="1400" kern="100" dirty="0">
                <a:solidFill>
                  <a:srgbClr val="555555"/>
                </a:solidFill>
                <a:effectLst/>
                <a:latin typeface="Arial" panose="020B0604020202020204" pitchFamily="34" charset="0"/>
                <a:ea typeface="等线" panose="02010600030101010101" pitchFamily="2" charset="-122"/>
                <a:cs typeface="Times New Roman" panose="02020603050405020304" pitchFamily="18" charset="0"/>
              </a:rPr>
              <a:t>It can be the feedthrough, or the gaps between different segments</a:t>
            </a:r>
            <a:endParaRPr lang="zh-CN" altLang="zh-CN" sz="1400" kern="100" dirty="0">
              <a:effectLst/>
              <a:latin typeface="等线" panose="02010600030101010101" pitchFamily="2" charset="-122"/>
              <a:ea typeface="等线" panose="02010600030101010101" pitchFamily="2" charset="-122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ts val="1600"/>
              </a:lnSpc>
              <a:spcBef>
                <a:spcPts val="600"/>
              </a:spcBef>
              <a:spcAft>
                <a:spcPts val="0"/>
              </a:spcAft>
              <a:buSzPts val="1000"/>
              <a:buFont typeface="Symbol" panose="05050102010706020507" pitchFamily="18" charset="2"/>
              <a:buChar char=""/>
              <a:tabLst>
                <a:tab pos="152400" algn="l"/>
              </a:tabLst>
            </a:pPr>
            <a:r>
              <a:rPr lang="en-US" altLang="zh-CN" sz="1400" kern="100" dirty="0">
                <a:solidFill>
                  <a:srgbClr val="555555"/>
                </a:solidFill>
                <a:effectLst/>
                <a:latin typeface="Arial" panose="020B0604020202020204" pitchFamily="34" charset="0"/>
                <a:ea typeface="等线" panose="02010600030101010101" pitchFamily="2" charset="-122"/>
                <a:cs typeface="Times New Roman" panose="02020603050405020304" pitchFamily="18" charset="0"/>
              </a:rPr>
              <a:t>Electrode spark test</a:t>
            </a:r>
            <a:endParaRPr lang="zh-CN" altLang="zh-CN" sz="1400" kern="100" dirty="0">
              <a:effectLst/>
              <a:latin typeface="等线" panose="02010600030101010101" pitchFamily="2" charset="-122"/>
              <a:ea typeface="等线" panose="02010600030101010101" pitchFamily="2" charset="-122"/>
              <a:cs typeface="Times New Roman" panose="02020603050405020304" pitchFamily="18" charset="0"/>
            </a:endParaRPr>
          </a:p>
          <a:p>
            <a:pPr marL="742950" lvl="1" indent="-285750" algn="just">
              <a:lnSpc>
                <a:spcPts val="1600"/>
              </a:lnSpc>
              <a:spcBef>
                <a:spcPts val="600"/>
              </a:spcBef>
              <a:buSzPts val="1000"/>
              <a:buFont typeface="Courier New" panose="02070309020205020404" pitchFamily="49" charset="0"/>
              <a:buChar char="o"/>
              <a:tabLst>
                <a:tab pos="609600" algn="l"/>
              </a:tabLst>
            </a:pPr>
            <a:r>
              <a:rPr lang="en-US" altLang="zh-CN" sz="1400" kern="100" dirty="0">
                <a:solidFill>
                  <a:srgbClr val="555555"/>
                </a:solidFill>
                <a:effectLst/>
                <a:latin typeface="Arial" panose="020B0604020202020204" pitchFamily="34" charset="0"/>
                <a:ea typeface="等线" panose="02010600030101010101" pitchFamily="2" charset="-122"/>
                <a:cs typeface="Times New Roman" panose="02020603050405020304" pitchFamily="18" charset="0"/>
              </a:rPr>
              <a:t>The FCC team also did some small-scale electrode tests, but mainly </a:t>
            </a:r>
            <a:r>
              <a:rPr lang="en-US" altLang="zh-CN" sz="1400" kern="100" dirty="0">
                <a:solidFill>
                  <a:srgbClr val="FF0000"/>
                </a:solidFill>
                <a:effectLst/>
                <a:latin typeface="Arial" panose="020B0604020202020204" pitchFamily="34" charset="0"/>
                <a:ea typeface="等线" panose="02010600030101010101" pitchFamily="2" charset="-122"/>
                <a:cs typeface="Times New Roman" panose="02020603050405020304" pitchFamily="18" charset="0"/>
              </a:rPr>
              <a:t>focused on the influence of photons</a:t>
            </a:r>
            <a:endParaRPr lang="zh-CN" altLang="zh-CN" sz="1400" kern="100" dirty="0">
              <a:solidFill>
                <a:srgbClr val="FF0000"/>
              </a:solidFill>
              <a:effectLst/>
              <a:latin typeface="等线" panose="02010600030101010101" pitchFamily="2" charset="-122"/>
              <a:ea typeface="等线" panose="02010600030101010101" pitchFamily="2" charset="-122"/>
              <a:cs typeface="Times New Roman" panose="02020603050405020304" pitchFamily="18" charset="0"/>
            </a:endParaRPr>
          </a:p>
          <a:p>
            <a:pPr marL="742950" lvl="1" indent="-285750" algn="just">
              <a:lnSpc>
                <a:spcPts val="1600"/>
              </a:lnSpc>
              <a:spcBef>
                <a:spcPts val="600"/>
              </a:spcBef>
              <a:buSzPts val="1000"/>
              <a:buFont typeface="Courier New" panose="02070309020205020404" pitchFamily="49" charset="0"/>
              <a:buChar char="o"/>
              <a:tabLst>
                <a:tab pos="609600" algn="l"/>
              </a:tabLst>
            </a:pPr>
            <a:r>
              <a:rPr lang="en-US" altLang="zh-CN" sz="1400" kern="100" dirty="0">
                <a:solidFill>
                  <a:srgbClr val="555555"/>
                </a:solidFill>
                <a:effectLst/>
                <a:latin typeface="Arial" panose="020B0604020202020204" pitchFamily="34" charset="0"/>
                <a:ea typeface="等线" panose="02010600030101010101" pitchFamily="2" charset="-122"/>
                <a:cs typeface="Times New Roman" panose="02020603050405020304" pitchFamily="18" charset="0"/>
              </a:rPr>
              <a:t>The CEPC team’s test may only consider the electrode under high voltage (2 or 3 MV/m?) and vacuum environment?</a:t>
            </a:r>
            <a:endParaRPr lang="zh-CN" altLang="zh-CN" sz="1400" kern="100" dirty="0">
              <a:effectLst/>
              <a:latin typeface="等线" panose="02010600030101010101" pitchFamily="2" charset="-122"/>
              <a:ea typeface="等线" panose="02010600030101010101" pitchFamily="2" charset="-122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ts val="1600"/>
              </a:lnSpc>
              <a:spcBef>
                <a:spcPts val="600"/>
              </a:spcBef>
              <a:spcAft>
                <a:spcPts val="0"/>
              </a:spcAft>
              <a:buSzPts val="1000"/>
              <a:buFont typeface="Symbol" panose="05050102010706020507" pitchFamily="18" charset="2"/>
              <a:buChar char=""/>
              <a:tabLst>
                <a:tab pos="152400" algn="l"/>
              </a:tabLst>
            </a:pPr>
            <a:r>
              <a:rPr lang="en-US" altLang="zh-CN" sz="1400" kern="100" dirty="0">
                <a:solidFill>
                  <a:srgbClr val="555555"/>
                </a:solidFill>
                <a:effectLst/>
                <a:latin typeface="Arial" panose="020B0604020202020204" pitchFamily="34" charset="0"/>
                <a:ea typeface="等线" panose="02010600030101010101" pitchFamily="2" charset="-122"/>
                <a:cs typeface="Times New Roman" panose="02020603050405020304" pitchFamily="18" charset="0"/>
              </a:rPr>
              <a:t>Separation kicker</a:t>
            </a:r>
            <a:endParaRPr lang="zh-CN" altLang="zh-CN" sz="1400" kern="100" dirty="0">
              <a:effectLst/>
              <a:latin typeface="等线" panose="02010600030101010101" pitchFamily="2" charset="-122"/>
              <a:ea typeface="等线" panose="02010600030101010101" pitchFamily="2" charset="-122"/>
              <a:cs typeface="Times New Roman" panose="02020603050405020304" pitchFamily="18" charset="0"/>
            </a:endParaRPr>
          </a:p>
          <a:p>
            <a:pPr marL="742950" lvl="1" indent="-285750" algn="just">
              <a:lnSpc>
                <a:spcPts val="1600"/>
              </a:lnSpc>
              <a:spcBef>
                <a:spcPts val="600"/>
              </a:spcBef>
              <a:buSzPts val="1000"/>
              <a:buFont typeface="Courier New" panose="02070309020205020404" pitchFamily="49" charset="0"/>
              <a:buChar char="o"/>
              <a:tabLst>
                <a:tab pos="609600" algn="l"/>
              </a:tabLst>
            </a:pPr>
            <a:r>
              <a:rPr lang="en-US" altLang="zh-CN" sz="1400" kern="100" dirty="0">
                <a:solidFill>
                  <a:srgbClr val="555555"/>
                </a:solidFill>
                <a:effectLst/>
                <a:latin typeface="Arial" panose="020B0604020202020204" pitchFamily="34" charset="0"/>
                <a:ea typeface="等线" panose="02010600030101010101" pitchFamily="2" charset="-122"/>
                <a:cs typeface="Times New Roman" panose="02020603050405020304" pitchFamily="18" charset="0"/>
              </a:rPr>
              <a:t>The field uniformity is important, and the field repeatability is also important</a:t>
            </a:r>
            <a:endParaRPr lang="zh-CN" altLang="zh-CN" sz="1400" kern="100" dirty="0">
              <a:effectLst/>
              <a:latin typeface="等线" panose="02010600030101010101" pitchFamily="2" charset="-122"/>
              <a:ea typeface="等线" panose="02010600030101010101" pitchFamily="2" charset="-122"/>
              <a:cs typeface="Times New Roman" panose="02020603050405020304" pitchFamily="18" charset="0"/>
            </a:endParaRPr>
          </a:p>
          <a:p>
            <a:pPr marL="742950" lvl="1" indent="-285750" algn="just">
              <a:lnSpc>
                <a:spcPts val="1600"/>
              </a:lnSpc>
              <a:spcBef>
                <a:spcPts val="600"/>
              </a:spcBef>
              <a:buSzPts val="1000"/>
              <a:buFont typeface="Courier New" panose="02070309020205020404" pitchFamily="49" charset="0"/>
              <a:buChar char="o"/>
              <a:tabLst>
                <a:tab pos="609600" algn="l"/>
              </a:tabLst>
            </a:pPr>
            <a:r>
              <a:rPr lang="en-US" altLang="zh-CN" sz="1400" kern="100" dirty="0">
                <a:solidFill>
                  <a:srgbClr val="FF0000"/>
                </a:solidFill>
                <a:effectLst/>
                <a:latin typeface="Arial" panose="020B0604020202020204" pitchFamily="34" charset="0"/>
                <a:ea typeface="等线" panose="02010600030101010101" pitchFamily="2" charset="-122"/>
                <a:cs typeface="Times New Roman" panose="02020603050405020304" pitchFamily="18" charset="0"/>
              </a:rPr>
              <a:t>The influence of the radiation environment in the tunnel on the kicker electronics can be important</a:t>
            </a:r>
            <a:endParaRPr lang="zh-CN" altLang="zh-CN" sz="1400" kern="100" dirty="0">
              <a:solidFill>
                <a:srgbClr val="FF0000"/>
              </a:solidFill>
              <a:effectLst/>
              <a:latin typeface="等线" panose="02010600030101010101" pitchFamily="2" charset="-122"/>
              <a:ea typeface="等线" panose="02010600030101010101" pitchFamily="2" charset="-122"/>
              <a:cs typeface="Times New Roman" panose="02020603050405020304" pitchFamily="18" charset="0"/>
            </a:endParaRPr>
          </a:p>
          <a:p>
            <a:pPr marL="1143000" lvl="2" indent="-228600" algn="just">
              <a:lnSpc>
                <a:spcPts val="1600"/>
              </a:lnSpc>
              <a:spcBef>
                <a:spcPts val="600"/>
              </a:spcBef>
              <a:buSzPts val="1000"/>
              <a:buFont typeface="Wingdings" panose="05000000000000000000" pitchFamily="2" charset="2"/>
              <a:buChar char=""/>
              <a:tabLst>
                <a:tab pos="1066800" algn="l"/>
              </a:tabLst>
            </a:pPr>
            <a:r>
              <a:rPr lang="en-US" altLang="zh-CN" sz="1400" kern="100" dirty="0">
                <a:solidFill>
                  <a:srgbClr val="FF0000"/>
                </a:solidFill>
                <a:effectLst/>
                <a:latin typeface="Arial" panose="020B0604020202020204" pitchFamily="34" charset="0"/>
                <a:ea typeface="等线" panose="02010600030101010101" pitchFamily="2" charset="-122"/>
                <a:cs typeface="Times New Roman" panose="02020603050405020304" pitchFamily="18" charset="0"/>
              </a:rPr>
              <a:t>It’s good to put the switch in the alcove, otherwise additional shielding is required</a:t>
            </a:r>
          </a:p>
          <a:p>
            <a:pPr marL="742950" lvl="1" indent="-285750" algn="just">
              <a:lnSpc>
                <a:spcPts val="1600"/>
              </a:lnSpc>
              <a:spcBef>
                <a:spcPts val="600"/>
              </a:spcBef>
              <a:buSzPts val="1000"/>
              <a:buFont typeface="Courier New" panose="02070309020205020404" pitchFamily="49" charset="0"/>
              <a:buChar char="o"/>
              <a:tabLst>
                <a:tab pos="609600" algn="l"/>
              </a:tabLst>
            </a:pPr>
            <a:r>
              <a:rPr lang="en-US" altLang="zh-CN" sz="1400" kern="100" dirty="0">
                <a:solidFill>
                  <a:srgbClr val="FF0000"/>
                </a:solidFill>
                <a:effectLst/>
                <a:latin typeface="Arial" panose="020B0604020202020204" pitchFamily="34" charset="0"/>
                <a:ea typeface="等线" panose="02010600030101010101" pitchFamily="2" charset="-122"/>
                <a:cs typeface="Times New Roman" panose="02020603050405020304" pitchFamily="18" charset="0"/>
              </a:rPr>
              <a:t>The filling pattern </a:t>
            </a:r>
            <a:r>
              <a:rPr lang="en-US" altLang="zh-CN" sz="1400" kern="100" dirty="0">
                <a:solidFill>
                  <a:srgbClr val="FF0000"/>
                </a:solidFill>
                <a:ea typeface="等线" panose="02010600030101010101" pitchFamily="2" charset="-122"/>
                <a:cs typeface="Times New Roman" panose="02020603050405020304" pitchFamily="18" charset="0"/>
              </a:rPr>
              <a:t>of beam is critical for kicker design</a:t>
            </a:r>
          </a:p>
          <a:p>
            <a:pPr marL="742950" lvl="1" indent="-285750" algn="just">
              <a:lnSpc>
                <a:spcPts val="1600"/>
              </a:lnSpc>
              <a:spcBef>
                <a:spcPts val="600"/>
              </a:spcBef>
              <a:buSzPts val="1000"/>
              <a:buFont typeface="Courier New" panose="02070309020205020404" pitchFamily="49" charset="0"/>
              <a:buChar char="o"/>
              <a:tabLst>
                <a:tab pos="609600" algn="l"/>
              </a:tabLst>
            </a:pPr>
            <a:r>
              <a:rPr lang="en-US" altLang="zh-CN" sz="1400" kern="100" dirty="0">
                <a:solidFill>
                  <a:srgbClr val="FF0000"/>
                </a:solidFill>
                <a:effectLst/>
                <a:latin typeface="Arial" panose="020B0604020202020204" pitchFamily="34" charset="0"/>
                <a:ea typeface="等线" panose="02010600030101010101" pitchFamily="2" charset="-122"/>
                <a:cs typeface="Times New Roman" panose="02020603050405020304" pitchFamily="18" charset="0"/>
              </a:rPr>
              <a:t>Independent power supply for each kicker unit helps mitigate</a:t>
            </a:r>
            <a:r>
              <a:rPr lang="en-US" altLang="zh-CN" sz="1400" kern="100" dirty="0">
                <a:solidFill>
                  <a:srgbClr val="FF0000"/>
                </a:solidFill>
                <a:ea typeface="等线" panose="02010600030101010101" pitchFamily="2" charset="-122"/>
                <a:cs typeface="Times New Roman" panose="02020603050405020304" pitchFamily="18" charset="0"/>
              </a:rPr>
              <a:t> impact of hardware failure</a:t>
            </a:r>
            <a:endParaRPr lang="zh-CN" altLang="zh-CN" sz="1400" kern="100" dirty="0">
              <a:effectLst/>
              <a:latin typeface="等线" panose="02010600030101010101" pitchFamily="2" charset="-122"/>
              <a:ea typeface="等线" panose="02010600030101010101" pitchFamily="2" charset="-122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ts val="1600"/>
              </a:lnSpc>
              <a:spcBef>
                <a:spcPts val="600"/>
              </a:spcBef>
              <a:spcAft>
                <a:spcPts val="0"/>
              </a:spcAft>
              <a:buSzPts val="1000"/>
              <a:buFont typeface="Symbol" panose="05050102010706020507" pitchFamily="18" charset="2"/>
              <a:buChar char=""/>
              <a:tabLst>
                <a:tab pos="152400" algn="l"/>
              </a:tabLst>
            </a:pPr>
            <a:r>
              <a:rPr lang="en-US" altLang="zh-CN" sz="1400" kern="100" dirty="0">
                <a:solidFill>
                  <a:srgbClr val="555555"/>
                </a:solidFill>
                <a:effectLst/>
                <a:latin typeface="Arial" panose="020B0604020202020204" pitchFamily="34" charset="0"/>
                <a:ea typeface="等线" panose="02010600030101010101" pitchFamily="2" charset="-122"/>
                <a:cs typeface="Times New Roman" panose="02020603050405020304" pitchFamily="18" charset="0"/>
              </a:rPr>
              <a:t>J. Gao thanked the participants and supported the organization of future discussion where necessary, Y. </a:t>
            </a:r>
            <a:r>
              <a:rPr lang="en-US" altLang="zh-CN" sz="1400" kern="100" dirty="0" err="1">
                <a:solidFill>
                  <a:srgbClr val="555555"/>
                </a:solidFill>
                <a:effectLst/>
                <a:latin typeface="Arial" panose="020B0604020202020204" pitchFamily="34" charset="0"/>
                <a:ea typeface="等线" panose="02010600030101010101" pitchFamily="2" charset="-122"/>
                <a:cs typeface="Times New Roman" panose="02020603050405020304" pitchFamily="18" charset="0"/>
              </a:rPr>
              <a:t>Dutheil</a:t>
            </a:r>
            <a:r>
              <a:rPr lang="en-US" altLang="zh-CN" sz="1400" kern="100" dirty="0">
                <a:solidFill>
                  <a:srgbClr val="555555"/>
                </a:solidFill>
                <a:effectLst/>
                <a:latin typeface="Arial" panose="020B0604020202020204" pitchFamily="34" charset="0"/>
                <a:ea typeface="等线" panose="02010600030101010101" pitchFamily="2" charset="-122"/>
                <a:cs typeface="Times New Roman" panose="02020603050405020304" pitchFamily="18" charset="0"/>
              </a:rPr>
              <a:t> concurred that technical future discussion between teams would be very relevant</a:t>
            </a:r>
            <a:endParaRPr lang="zh-CN" altLang="zh-CN" sz="1400" kern="100" dirty="0">
              <a:effectLst/>
              <a:latin typeface="等线" panose="02010600030101010101" pitchFamily="2" charset="-122"/>
              <a:ea typeface="等线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3" name="标题 2">
            <a:extLst>
              <a:ext uri="{FF2B5EF4-FFF2-40B4-BE49-F238E27FC236}">
                <a16:creationId xmlns:a16="http://schemas.microsoft.com/office/drawing/2014/main" id="{59A4DD62-4997-4080-896D-E9EFE8A684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CN" sz="3200" dirty="0">
                <a:solidFill>
                  <a:srgbClr val="C00000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Meeting minutes (Sen Yue)</a:t>
            </a:r>
            <a:endParaRPr lang="zh-CN" altLang="en-US" sz="3200" dirty="0">
              <a:solidFill>
                <a:srgbClr val="C00000"/>
              </a:solidFill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sp>
        <p:nvSpPr>
          <p:cNvPr id="4" name="页脚占位符 3">
            <a:extLst>
              <a:ext uri="{FF2B5EF4-FFF2-40B4-BE49-F238E27FC236}">
                <a16:creationId xmlns:a16="http://schemas.microsoft.com/office/drawing/2014/main" id="{544855B1-D396-457F-AE99-9738863FCF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CN" dirty="0"/>
              <a:t>CEPC day</a:t>
            </a:r>
            <a:endParaRPr lang="zh-CN" altLang="en-US" dirty="0"/>
          </a:p>
        </p:txBody>
      </p:sp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id="{B462C988-AC2E-4A18-96A2-B2D684DC89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5E9139-A00B-4B2A-98A6-095DC08F1345}" type="slidenum">
              <a:rPr lang="zh-CN" altLang="en-US" smtClean="0"/>
              <a:pPr/>
              <a:t>28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843387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副标题 1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altLang="zh-CN" dirty="0"/>
              <a:t>Thank you for attentions!</a:t>
            </a:r>
            <a:endParaRPr lang="zh-CN" altLang="en-US" dirty="0"/>
          </a:p>
        </p:txBody>
      </p:sp>
      <p:sp>
        <p:nvSpPr>
          <p:cNvPr id="3" name="灯片编号占位符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5E9139-A00B-4B2A-98A6-095DC08F1345}" type="slidenum">
              <a:rPr lang="zh-CN" altLang="en-US" smtClean="0"/>
              <a:pPr/>
              <a:t>29</a:t>
            </a:fld>
            <a:endParaRPr lang="zh-CN" altLang="en-US" dirty="0"/>
          </a:p>
        </p:txBody>
      </p:sp>
      <p:sp>
        <p:nvSpPr>
          <p:cNvPr id="5" name="内容占位符 4"/>
          <p:cNvSpPr>
            <a:spLocks noGrp="1"/>
          </p:cNvSpPr>
          <p:nvPr>
            <p:ph sz="quarter" idx="13"/>
          </p:nvPr>
        </p:nvSpPr>
        <p:spPr/>
        <p:txBody>
          <a:bodyPr>
            <a:normAutofit/>
          </a:bodyPr>
          <a:lstStyle/>
          <a:p>
            <a:pPr algn="ctr"/>
            <a:r>
              <a:rPr lang="en-US" altLang="zh-CN" sz="6000" dirty="0"/>
              <a:t>END</a:t>
            </a:r>
            <a:endParaRPr lang="zh-CN" altLang="en-US" sz="6000" dirty="0"/>
          </a:p>
        </p:txBody>
      </p:sp>
    </p:spTree>
    <p:extLst>
      <p:ext uri="{BB962C8B-B14F-4D97-AF65-F5344CB8AC3E}">
        <p14:creationId xmlns:p14="http://schemas.microsoft.com/office/powerpoint/2010/main" val="107628340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副标题 1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3" name="灯片编号占位符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5E9139-A00B-4B2A-98A6-095DC08F1345}" type="slidenum">
              <a:rPr lang="zh-CN" altLang="en-US" smtClean="0"/>
              <a:pPr/>
              <a:t>30</a:t>
            </a:fld>
            <a:endParaRPr lang="zh-CN" altLang="en-US" dirty="0"/>
          </a:p>
        </p:txBody>
      </p:sp>
      <p:sp>
        <p:nvSpPr>
          <p:cNvPr id="5" name="内容占位符 4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en-US" altLang="zh-CN" dirty="0"/>
              <a:t>Backup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86839389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灯片编号占位符 1">
            <a:extLst>
              <a:ext uri="{FF2B5EF4-FFF2-40B4-BE49-F238E27FC236}">
                <a16:creationId xmlns:a16="http://schemas.microsoft.com/office/drawing/2014/main" id="{38159AD5-1CEC-4DEE-80C9-48F4E27894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5E9139-A00B-4B2A-98A6-095DC08F1345}" type="slidenum">
              <a:rPr lang="zh-CN" altLang="en-US" smtClean="0"/>
              <a:pPr/>
              <a:t>31</a:t>
            </a:fld>
            <a:endParaRPr lang="zh-CN" altLang="en-US"/>
          </a:p>
        </p:txBody>
      </p:sp>
      <p:sp>
        <p:nvSpPr>
          <p:cNvPr id="3" name="页脚占位符 2">
            <a:extLst>
              <a:ext uri="{FF2B5EF4-FFF2-40B4-BE49-F238E27FC236}">
                <a16:creationId xmlns:a16="http://schemas.microsoft.com/office/drawing/2014/main" id="{398C8BA9-2255-4D24-8D49-87B4A1C679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CN"/>
              <a:t>CEPC day</a:t>
            </a:r>
            <a:endParaRPr lang="zh-CN" altLang="en-US" dirty="0"/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7AF6EE5E-861C-4E2C-9288-AB3D88F6A80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26650" y="516742"/>
            <a:ext cx="7920215" cy="3846127"/>
          </a:xfrm>
          <a:prstGeom prst="rect">
            <a:avLst/>
          </a:prstGeom>
        </p:spPr>
      </p:pic>
      <p:sp>
        <p:nvSpPr>
          <p:cNvPr id="6" name="文本框 5">
            <a:extLst>
              <a:ext uri="{FF2B5EF4-FFF2-40B4-BE49-F238E27FC236}">
                <a16:creationId xmlns:a16="http://schemas.microsoft.com/office/drawing/2014/main" id="{A6E7E400-C617-4008-9F4B-3E027B653AD2}"/>
              </a:ext>
            </a:extLst>
          </p:cNvPr>
          <p:cNvSpPr txBox="1"/>
          <p:nvPr/>
        </p:nvSpPr>
        <p:spPr>
          <a:xfrm>
            <a:off x="4079776" y="116632"/>
            <a:ext cx="439248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000" b="1" dirty="0">
                <a:solidFill>
                  <a:srgbClr val="FF0000"/>
                </a:solidFill>
              </a:rPr>
              <a:t>FCC-</a:t>
            </a:r>
            <a:r>
              <a:rPr lang="en-US" altLang="zh-CN" sz="2000" b="1" dirty="0" err="1">
                <a:solidFill>
                  <a:srgbClr val="FF0000"/>
                </a:solidFill>
              </a:rPr>
              <a:t>ee</a:t>
            </a:r>
            <a:r>
              <a:rPr lang="en-US" altLang="zh-CN" sz="2000" b="1" dirty="0">
                <a:solidFill>
                  <a:srgbClr val="FF0000"/>
                </a:solidFill>
              </a:rPr>
              <a:t> filling pattern of Z/H/</a:t>
            </a:r>
            <a:r>
              <a:rPr lang="en-US" altLang="zh-CN" sz="2000" b="1" dirty="0" err="1">
                <a:solidFill>
                  <a:srgbClr val="FF0000"/>
                </a:solidFill>
              </a:rPr>
              <a:t>tt</a:t>
            </a:r>
            <a:r>
              <a:rPr lang="en-US" altLang="zh-CN" sz="2000" b="1" dirty="0">
                <a:solidFill>
                  <a:srgbClr val="FF0000"/>
                </a:solidFill>
              </a:rPr>
              <a:t> mode</a:t>
            </a:r>
            <a:endParaRPr lang="zh-CN" altLang="en-US" sz="2000" b="1" dirty="0">
              <a:solidFill>
                <a:srgbClr val="FF0000"/>
              </a:solidFill>
            </a:endParaRPr>
          </a:p>
        </p:txBody>
      </p:sp>
      <p:pic>
        <p:nvPicPr>
          <p:cNvPr id="8" name="图片 7">
            <a:extLst>
              <a:ext uri="{FF2B5EF4-FFF2-40B4-BE49-F238E27FC236}">
                <a16:creationId xmlns:a16="http://schemas.microsoft.com/office/drawing/2014/main" id="{3719BE7F-B180-4812-98B8-D56D66877F3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07568" y="4362869"/>
            <a:ext cx="7992888" cy="20684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5746989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63860</TotalTime>
  <Words>3055</Words>
  <Application>Microsoft Office PowerPoint</Application>
  <PresentationFormat>宽屏</PresentationFormat>
  <Paragraphs>623</Paragraphs>
  <Slides>31</Slides>
  <Notes>11</Notes>
  <HiddenSlides>0</HiddenSlides>
  <MMClips>0</MMClips>
  <ScaleCrop>false</ScaleCrop>
  <HeadingPairs>
    <vt:vector size="6" baseType="variant">
      <vt:variant>
        <vt:lpstr>已用的字体</vt:lpstr>
      </vt:variant>
      <vt:variant>
        <vt:i4>13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31</vt:i4>
      </vt:variant>
    </vt:vector>
  </HeadingPairs>
  <TitlesOfParts>
    <vt:vector size="45" baseType="lpstr">
      <vt:lpstr>quote-cjk-patch</vt:lpstr>
      <vt:lpstr>等线</vt:lpstr>
      <vt:lpstr>等线 Light</vt:lpstr>
      <vt:lpstr>宋体</vt:lpstr>
      <vt:lpstr>微软雅黑</vt:lpstr>
      <vt:lpstr>Arial</vt:lpstr>
      <vt:lpstr>Arial Black</vt:lpstr>
      <vt:lpstr>Calibri</vt:lpstr>
      <vt:lpstr>Cambria Math</vt:lpstr>
      <vt:lpstr>Courier New</vt:lpstr>
      <vt:lpstr>Symbol</vt:lpstr>
      <vt:lpstr>Times New Roman</vt:lpstr>
      <vt:lpstr>Wingdings</vt:lpstr>
      <vt:lpstr>Office 主题</vt:lpstr>
      <vt:lpstr>PowerPoint 演示文稿</vt:lpstr>
      <vt:lpstr>Content</vt:lpstr>
      <vt:lpstr>PowerPoint 演示文稿</vt:lpstr>
      <vt:lpstr>Background</vt:lpstr>
      <vt:lpstr>Join workshop on EMS</vt:lpstr>
      <vt:lpstr>PowerPoint 演示文稿</vt:lpstr>
      <vt:lpstr>P1. Electromagnetic separator design and experiment results in CEPC (Bin Chen, IHEP)</vt:lpstr>
      <vt:lpstr>P1. Electromagnetic separator design and experiment results in CEPC (Bin Chen, IHEP)</vt:lpstr>
      <vt:lpstr>P1. Electromagnetic separator design and experiment results in CEPC (Bin Chen, IHEP)</vt:lpstr>
      <vt:lpstr>Impedance characteristics of Electrostatic separator（by Na Wang）</vt:lpstr>
      <vt:lpstr>PowerPoint 演示文稿</vt:lpstr>
      <vt:lpstr>P2. Alternative option of EMS in CEPC: Separation Kicker (Jinhui Chen, IHEP)</vt:lpstr>
      <vt:lpstr>P2. Alternative option of EMS in CEPC: Separation Kicker (Jinhui Chen, IHEP)</vt:lpstr>
      <vt:lpstr>P2. Alternative option of EMS in CEPC: Separation Kicker (Jinhui Chen, IHEP)</vt:lpstr>
      <vt:lpstr>Conclusion of alternative scheme： kicker systems</vt:lpstr>
      <vt:lpstr>Beam power deposition comparison: EMS vs Kicker</vt:lpstr>
      <vt:lpstr>Impedance studies of the alternative kicker （by Na Wang）</vt:lpstr>
      <vt:lpstr>PowerPoint 演示文稿</vt:lpstr>
      <vt:lpstr>P3. Electromagnetic separator design and its alternative option in FCC (L. Porta, CERN)</vt:lpstr>
      <vt:lpstr>P3. Electromagnetic separator design and its alternative option in FCC (L. Porta, CERN)</vt:lpstr>
      <vt:lpstr>P3. Electromagnetic separator design and its alternative option in FCC (L. Porta, CERN)</vt:lpstr>
      <vt:lpstr>P3. Electromagnetic separator design and its alternative option in FCC (L. Porta, CERN)</vt:lpstr>
      <vt:lpstr>Kicker | Requirements</vt:lpstr>
      <vt:lpstr>PowerPoint 演示文稿</vt:lpstr>
      <vt:lpstr>P4. Impact of EMS Failures on FCC-ee beam (A. Potet, CERN)</vt:lpstr>
      <vt:lpstr>P4. Impact of EMS Failures on FCC-ee beam (A. Potet, CERN)</vt:lpstr>
      <vt:lpstr>PowerPoint 演示文稿</vt:lpstr>
      <vt:lpstr>Meeting minutes (Sen Yue)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幻灯片 1</dc:title>
  <dc:creator>vivi</dc:creator>
  <cp:lastModifiedBy>lenovo</cp:lastModifiedBy>
  <cp:revision>3338</cp:revision>
  <cp:lastPrinted>2022-11-06T05:19:21Z</cp:lastPrinted>
  <dcterms:created xsi:type="dcterms:W3CDTF">2012-09-04T11:33:36Z</dcterms:created>
  <dcterms:modified xsi:type="dcterms:W3CDTF">2026-09-20T09:56:12Z</dcterms:modified>
</cp:coreProperties>
</file>