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23" r:id="rId2"/>
    <p:sldId id="329" r:id="rId3"/>
    <p:sldId id="330" r:id="rId4"/>
    <p:sldId id="334" r:id="rId5"/>
    <p:sldId id="335" r:id="rId6"/>
    <p:sldId id="331" r:id="rId7"/>
    <p:sldId id="337" r:id="rId8"/>
    <p:sldId id="332" r:id="rId9"/>
    <p:sldId id="336" r:id="rId10"/>
    <p:sldId id="333" r:id="rId11"/>
    <p:sldId id="338" r:id="rId12"/>
    <p:sldId id="339" r:id="rId1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A7500"/>
    <a:srgbClr val="FF0D0D"/>
    <a:srgbClr val="C8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0" autoAdjust="0"/>
    <p:restoredTop sz="91825" autoAdjust="0"/>
  </p:normalViewPr>
  <p:slideViewPr>
    <p:cSldViewPr>
      <p:cViewPr varScale="1">
        <p:scale>
          <a:sx n="78" d="100"/>
          <a:sy n="78" d="100"/>
        </p:scale>
        <p:origin x="1109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15F46-313E-4AFD-AB0E-4566A4D11DA1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E81FE-8257-4F33-8ACA-752218F9E4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2281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E81FE-8257-4F33-8ACA-752218F9E4B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137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2026-8-31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771157A-C299-4C53-9523-6E62B1510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20" y="1288822"/>
            <a:ext cx="7955895" cy="2777396"/>
          </a:xfrm>
          <a:prstGeom prst="rect">
            <a:avLst/>
          </a:prstGeom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601157" y="2105653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869076" y="328371"/>
            <a:ext cx="69387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一  </a:t>
            </a:r>
            <a:r>
              <a:rPr lang="zh-CN" altLang="en-US" sz="2800" b="1" dirty="0">
                <a:solidFill>
                  <a:srgbClr val="0070C0"/>
                </a:solidFill>
              </a:rPr>
              <a:t>结构</a:t>
            </a:r>
            <a:r>
              <a:rPr lang="en-US" altLang="zh-CN" sz="2800" b="1" dirty="0">
                <a:solidFill>
                  <a:srgbClr val="0070C0"/>
                </a:solidFill>
              </a:rPr>
              <a:t>-SCD </a:t>
            </a:r>
            <a:r>
              <a:rPr lang="zh-CN" altLang="en-US" sz="2800" b="1" dirty="0">
                <a:solidFill>
                  <a:srgbClr val="0070C0"/>
                </a:solidFill>
              </a:rPr>
              <a:t>电子学机箱</a:t>
            </a:r>
            <a:r>
              <a:rPr lang="en-US" altLang="zh-CN" sz="2800" b="1" dirty="0">
                <a:solidFill>
                  <a:srgbClr val="0070C0"/>
                </a:solidFill>
              </a:rPr>
              <a:t>FFE</a:t>
            </a:r>
            <a:r>
              <a:rPr lang="zh-CN" altLang="en-US" sz="2800" b="1" dirty="0">
                <a:solidFill>
                  <a:srgbClr val="0070C0"/>
                </a:solidFill>
              </a:rPr>
              <a:t>结构爆炸图</a:t>
            </a:r>
          </a:p>
        </p:txBody>
      </p:sp>
      <p:sp>
        <p:nvSpPr>
          <p:cNvPr id="2" name="矩形 1"/>
          <p:cNvSpPr/>
          <p:nvPr/>
        </p:nvSpPr>
        <p:spPr>
          <a:xfrm>
            <a:off x="4716016" y="1772816"/>
            <a:ext cx="934026" cy="20162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1115616" y="4295965"/>
            <a:ext cx="2191584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  </a:t>
            </a:r>
            <a:r>
              <a:rPr lang="en-US" altLang="zh-CN" sz="1400" b="1" dirty="0"/>
              <a:t>SCD</a:t>
            </a:r>
            <a:r>
              <a:rPr lang="zh-CN" altLang="en-US" sz="1400" b="1" dirty="0"/>
              <a:t>电源及遥测   </a:t>
            </a:r>
            <a:r>
              <a:rPr lang="en-US" altLang="zh-CN" sz="1400" b="1" dirty="0"/>
              <a:t>L3</a:t>
            </a:r>
            <a:r>
              <a:rPr lang="zh-CN" altLang="en-US" sz="1400" b="1" dirty="0"/>
              <a:t>板</a:t>
            </a:r>
            <a:endParaRPr lang="zh-CN" altLang="zh-CN" sz="1400" b="1" dirty="0"/>
          </a:p>
        </p:txBody>
      </p:sp>
      <p:cxnSp>
        <p:nvCxnSpPr>
          <p:cNvPr id="34" name="直接箭头连接符 33"/>
          <p:cNvCxnSpPr>
            <a:cxnSpLocks/>
            <a:stCxn id="33" idx="0"/>
          </p:cNvCxnSpPr>
          <p:nvPr/>
        </p:nvCxnSpPr>
        <p:spPr>
          <a:xfrm flipV="1">
            <a:off x="2211408" y="2761184"/>
            <a:ext cx="200352" cy="153478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矩形 34"/>
          <p:cNvSpPr/>
          <p:nvPr/>
        </p:nvSpPr>
        <p:spPr>
          <a:xfrm>
            <a:off x="1907705" y="1340768"/>
            <a:ext cx="1224135" cy="14204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文本框 35"/>
          <p:cNvSpPr txBox="1"/>
          <p:nvPr/>
        </p:nvSpPr>
        <p:spPr>
          <a:xfrm>
            <a:off x="3679999" y="4303438"/>
            <a:ext cx="1637668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   </a:t>
            </a:r>
            <a:r>
              <a:rPr lang="en-US" altLang="zh-CN" sz="1400" b="1" dirty="0"/>
              <a:t>SCD FPGA   L2</a:t>
            </a:r>
            <a:r>
              <a:rPr lang="zh-CN" altLang="en-US" sz="1400" b="1" dirty="0"/>
              <a:t>板</a:t>
            </a:r>
            <a:endParaRPr lang="zh-CN" altLang="zh-CN" sz="1400" b="1" dirty="0"/>
          </a:p>
        </p:txBody>
      </p:sp>
      <p:cxnSp>
        <p:nvCxnSpPr>
          <p:cNvPr id="37" name="直接箭头连接符 36"/>
          <p:cNvCxnSpPr>
            <a:cxnSpLocks/>
            <a:endCxn id="2" idx="2"/>
          </p:cNvCxnSpPr>
          <p:nvPr/>
        </p:nvCxnSpPr>
        <p:spPr>
          <a:xfrm flipV="1">
            <a:off x="5026033" y="3789040"/>
            <a:ext cx="156996" cy="5138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5573297" y="4303438"/>
            <a:ext cx="1673324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SCD</a:t>
            </a:r>
            <a:r>
              <a:rPr lang="zh-CN" altLang="en-US" sz="1400" b="1" dirty="0"/>
              <a:t>  </a:t>
            </a:r>
            <a:r>
              <a:rPr lang="en-US" altLang="zh-CN" sz="1400" b="1" dirty="0"/>
              <a:t>ADC</a:t>
            </a:r>
            <a:r>
              <a:rPr lang="zh-CN" altLang="en-US" sz="1400" b="1" dirty="0"/>
              <a:t>前放  </a:t>
            </a:r>
            <a:r>
              <a:rPr lang="en-US" altLang="zh-CN" sz="1400" b="1" dirty="0"/>
              <a:t>L1</a:t>
            </a:r>
            <a:r>
              <a:rPr lang="zh-CN" altLang="en-US" sz="1400" b="1" dirty="0"/>
              <a:t>板</a:t>
            </a:r>
            <a:endParaRPr lang="zh-CN" altLang="zh-CN" sz="1400" b="1" dirty="0"/>
          </a:p>
        </p:txBody>
      </p:sp>
      <p:cxnSp>
        <p:nvCxnSpPr>
          <p:cNvPr id="39" name="直接箭头连接符 38"/>
          <p:cNvCxnSpPr>
            <a:cxnSpLocks/>
            <a:endCxn id="40" idx="2"/>
          </p:cNvCxnSpPr>
          <p:nvPr/>
        </p:nvCxnSpPr>
        <p:spPr>
          <a:xfrm flipH="1" flipV="1">
            <a:off x="6298259" y="3062210"/>
            <a:ext cx="23822" cy="123375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 39"/>
          <p:cNvSpPr/>
          <p:nvPr/>
        </p:nvSpPr>
        <p:spPr>
          <a:xfrm>
            <a:off x="5831246" y="1700808"/>
            <a:ext cx="934026" cy="13614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83568" y="5275734"/>
            <a:ext cx="829935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lang="en-US" altLang="zh-CN" sz="2000" b="1" kern="100" dirty="0" smtClean="0">
                <a:latin typeface="Times New Roman" panose="02020603050405020304" pitchFamily="18" charset="0"/>
              </a:rPr>
              <a:t>SCD</a:t>
            </a:r>
            <a:r>
              <a:rPr lang="zh-CN" altLang="en-US" sz="2000" b="1" kern="100" dirty="0" smtClean="0">
                <a:latin typeface="Times New Roman" panose="02020603050405020304" pitchFamily="18" charset="0"/>
              </a:rPr>
              <a:t>与</a:t>
            </a:r>
            <a:r>
              <a:rPr lang="en-US" altLang="zh-CN" sz="2000" b="1" kern="100" dirty="0" smtClean="0">
                <a:latin typeface="Times New Roman" panose="02020603050405020304" pitchFamily="18" charset="0"/>
              </a:rPr>
              <a:t>PSD</a:t>
            </a:r>
            <a:r>
              <a:rPr lang="zh-CN" altLang="en-US" sz="2000" b="1" kern="100" dirty="0" smtClean="0">
                <a:latin typeface="Times New Roman" panose="02020603050405020304" pitchFamily="18" charset="0"/>
              </a:rPr>
              <a:t>共用一个机箱，上方红框为</a:t>
            </a:r>
            <a:r>
              <a:rPr lang="en-US" altLang="zh-CN" sz="2000" b="1" kern="100" dirty="0" smtClean="0">
                <a:latin typeface="Times New Roman" panose="02020603050405020304" pitchFamily="18" charset="0"/>
              </a:rPr>
              <a:t>SCD</a:t>
            </a:r>
            <a:r>
              <a:rPr lang="zh-CN" altLang="en-US" sz="2000" b="1" kern="100" dirty="0">
                <a:latin typeface="Times New Roman" panose="02020603050405020304" pitchFamily="18" charset="0"/>
              </a:rPr>
              <a:t>板</a:t>
            </a:r>
            <a:r>
              <a:rPr lang="zh-CN" altLang="en-US" sz="2000" b="1" kern="100" dirty="0" smtClean="0">
                <a:latin typeface="Times New Roman" panose="02020603050405020304" pitchFamily="18" charset="0"/>
              </a:rPr>
              <a:t>卡，及安装位置示意图。</a:t>
            </a:r>
            <a:endParaRPr lang="zh-CN" altLang="zh-CN" sz="2000" b="1" kern="1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284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475656" y="260648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四   </a:t>
            </a:r>
            <a:r>
              <a:rPr lang="en-US" altLang="zh-CN" sz="2800" b="1" dirty="0">
                <a:solidFill>
                  <a:srgbClr val="0070C0"/>
                </a:solidFill>
              </a:rPr>
              <a:t>L3</a:t>
            </a:r>
            <a:r>
              <a:rPr lang="zh-CN" altLang="en-US" sz="2800" b="1" dirty="0">
                <a:solidFill>
                  <a:srgbClr val="0070C0"/>
                </a:solidFill>
              </a:rPr>
              <a:t>层</a:t>
            </a:r>
            <a:r>
              <a:rPr lang="en-US" altLang="zh-CN" sz="2800" b="1" dirty="0">
                <a:solidFill>
                  <a:srgbClr val="0070C0"/>
                </a:solidFill>
              </a:rPr>
              <a:t>PCB</a:t>
            </a:r>
            <a:r>
              <a:rPr lang="zh-CN" altLang="en-US" sz="2800" b="1" dirty="0">
                <a:solidFill>
                  <a:srgbClr val="0070C0"/>
                </a:solidFill>
              </a:rPr>
              <a:t>图及</a:t>
            </a:r>
            <a:r>
              <a:rPr lang="en-US" altLang="zh-CN" sz="2800" b="1" dirty="0">
                <a:solidFill>
                  <a:srgbClr val="0070C0"/>
                </a:solidFill>
              </a:rPr>
              <a:t>3D</a:t>
            </a:r>
            <a:r>
              <a:rPr lang="zh-CN" altLang="en-US" sz="2800" b="1" dirty="0">
                <a:solidFill>
                  <a:srgbClr val="0070C0"/>
                </a:solidFill>
              </a:rPr>
              <a:t>图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45C6489-CB93-46C0-A5C5-A120D59E0FAF}"/>
              </a:ext>
            </a:extLst>
          </p:cNvPr>
          <p:cNvSpPr txBox="1"/>
          <p:nvPr/>
        </p:nvSpPr>
        <p:spPr>
          <a:xfrm>
            <a:off x="4283968" y="3119482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正面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833F26A-3C75-46B6-A10F-93DF9F2D7EBB}"/>
              </a:ext>
            </a:extLst>
          </p:cNvPr>
          <p:cNvSpPr txBox="1"/>
          <p:nvPr/>
        </p:nvSpPr>
        <p:spPr>
          <a:xfrm>
            <a:off x="4283968" y="5949280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背面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3D6A7F64-4F51-4F56-939F-6D7585192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83" y="753795"/>
            <a:ext cx="8498634" cy="236568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29B976FC-5D03-4D25-9F3C-00E7BAA6E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83" y="3485063"/>
            <a:ext cx="8569797" cy="245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801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475656" y="260648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70C0"/>
                </a:solidFill>
              </a:rPr>
              <a:t>             </a:t>
            </a:r>
            <a:r>
              <a:rPr lang="en-US" altLang="zh-CN" sz="2800" b="1" dirty="0">
                <a:solidFill>
                  <a:srgbClr val="0070C0"/>
                </a:solidFill>
              </a:rPr>
              <a:t>L3</a:t>
            </a:r>
            <a:r>
              <a:rPr lang="zh-CN" altLang="en-US" sz="2800" b="1" dirty="0">
                <a:solidFill>
                  <a:srgbClr val="0070C0"/>
                </a:solidFill>
              </a:rPr>
              <a:t>层</a:t>
            </a:r>
            <a:r>
              <a:rPr lang="en-US" altLang="zh-CN" sz="2800" b="1" dirty="0">
                <a:solidFill>
                  <a:srgbClr val="0070C0"/>
                </a:solidFill>
              </a:rPr>
              <a:t>3D</a:t>
            </a:r>
            <a:r>
              <a:rPr lang="zh-CN" altLang="en-US" sz="2800" b="1" dirty="0">
                <a:solidFill>
                  <a:srgbClr val="0070C0"/>
                </a:solidFill>
              </a:rPr>
              <a:t>图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45C6489-CB93-46C0-A5C5-A120D59E0FAF}"/>
              </a:ext>
            </a:extLst>
          </p:cNvPr>
          <p:cNvSpPr txBox="1"/>
          <p:nvPr/>
        </p:nvSpPr>
        <p:spPr>
          <a:xfrm>
            <a:off x="4283968" y="3119482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正面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2833F26A-3C75-46B6-A10F-93DF9F2D7EBB}"/>
              </a:ext>
            </a:extLst>
          </p:cNvPr>
          <p:cNvSpPr txBox="1"/>
          <p:nvPr/>
        </p:nvSpPr>
        <p:spPr>
          <a:xfrm>
            <a:off x="4283968" y="5949280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背面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E7241F8-A6CA-4FB0-9167-96D8D7011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1" y="3697954"/>
            <a:ext cx="8209757" cy="217182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FCA3CC64-40B6-43F4-9CBC-E7F680313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20" y="857180"/>
            <a:ext cx="8209757" cy="218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385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FB5F6-F6F9-C0E8-2537-EE884C6E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79512" y="-1355"/>
            <a:ext cx="8804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0070C0"/>
                </a:solidFill>
              </a:rPr>
              <a:t>                              五  电子学研制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计划</a:t>
            </a:r>
            <a:endParaRPr lang="zh-CN" altLang="en-US" sz="2800" dirty="0" smtClean="0"/>
          </a:p>
        </p:txBody>
      </p:sp>
      <p:graphicFrame>
        <p:nvGraphicFramePr>
          <p:cNvPr id="7" name="内容占位符 3">
            <a:extLst>
              <a:ext uri="{FF2B5EF4-FFF2-40B4-BE49-F238E27FC236}">
                <a16:creationId xmlns:a16="http://schemas.microsoft.com/office/drawing/2014/main" id="{B5C4B054-8C07-421F-91D9-7A7280BF3C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609504"/>
              </p:ext>
            </p:extLst>
          </p:nvPr>
        </p:nvGraphicFramePr>
        <p:xfrm>
          <a:off x="154586" y="620688"/>
          <a:ext cx="8784976" cy="59071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8386">
                  <a:extLst>
                    <a:ext uri="{9D8B030D-6E8A-4147-A177-3AD203B41FA5}">
                      <a16:colId xmlns:a16="http://schemas.microsoft.com/office/drawing/2014/main" val="3025494437"/>
                    </a:ext>
                  </a:extLst>
                </a:gridCol>
                <a:gridCol w="6676590">
                  <a:extLst>
                    <a:ext uri="{9D8B030D-6E8A-4147-A177-3AD203B41FA5}">
                      <a16:colId xmlns:a16="http://schemas.microsoft.com/office/drawing/2014/main" val="3817702723"/>
                    </a:ext>
                  </a:extLst>
                </a:gridCol>
              </a:tblGrid>
              <a:tr h="350639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截止时间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/>
                        <a:t>工作安排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3578601"/>
                  </a:ext>
                </a:extLst>
              </a:tr>
              <a:tr h="1064998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布局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：已完成</a:t>
                      </a:r>
                      <a:endParaRPr lang="en-US" altLang="zh-CN" sz="16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布线：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到</a:t>
                      </a:r>
                      <a:r>
                        <a:rPr lang="en-US" altLang="zh-CN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ASIC</a:t>
                      </a:r>
                      <a:r>
                        <a:rPr lang="zh-CN" altLang="en-US" sz="16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板转接板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：设计、电装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投产。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766920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25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PCB</a:t>
                      </a: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完成生产；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元器件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采购和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整理</a:t>
                      </a:r>
                      <a:r>
                        <a:rPr lang="en-US" altLang="zh-CN" sz="16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(L2</a:t>
                      </a:r>
                      <a:r>
                        <a:rPr lang="zh-CN" altLang="en-US" sz="16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优先</a:t>
                      </a:r>
                      <a:r>
                        <a:rPr lang="en-US" altLang="zh-CN" sz="16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；电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装工艺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文件</a:t>
                      </a:r>
                      <a:r>
                        <a:rPr lang="en-US" altLang="zh-CN" sz="16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(L2</a:t>
                      </a:r>
                      <a:r>
                        <a:rPr lang="zh-CN" altLang="en-US" sz="16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优先</a:t>
                      </a:r>
                      <a:r>
                        <a:rPr lang="en-US" altLang="zh-CN" sz="1600" b="0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en-US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7516687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并行：结构加工完成回所。</a:t>
                      </a:r>
                      <a:endParaRPr lang="en-US" altLang="zh-CN" sz="160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8852927"/>
                  </a:ext>
                </a:extLst>
              </a:tr>
              <a:tr h="74371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完成电装：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L1 ADC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电源板、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L0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板。</a:t>
                      </a:r>
                      <a:endParaRPr lang="en-US" altLang="zh-CN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优先完成</a:t>
                      </a:r>
                      <a:r>
                        <a:rPr lang="en-US" altLang="zh-CN" sz="1600" b="1" kern="120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L2</a:t>
                      </a:r>
                      <a:r>
                        <a:rPr lang="en-US" altLang="zh-CN" sz="16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FPGA</a:t>
                      </a:r>
                      <a:r>
                        <a:rPr lang="zh-CN" altLang="en-US" sz="16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板、它是短板。择机电装板间连接器。</a:t>
                      </a:r>
                      <a:endParaRPr lang="en-US" altLang="zh-CN" sz="1600" b="1" kern="1200" dirty="0" smtClean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40802976"/>
                  </a:ext>
                </a:extLst>
              </a:tr>
              <a:tr h="3582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并行完成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电源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板一次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二次电源调试</a:t>
                      </a:r>
                      <a:endParaRPr lang="zh-CN" altLang="en-US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2678551"/>
                  </a:ext>
                </a:extLst>
              </a:tr>
              <a:tr h="56916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串行完成软件：完成接口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(LVDS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数传、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MLVDS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触发、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MLVDS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指令遥测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调试</a:t>
                      </a:r>
                      <a:endParaRPr lang="zh-CN" altLang="en-US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638427"/>
                  </a:ext>
                </a:extLst>
              </a:tr>
              <a:tr h="4971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23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串行完成软件：完成一片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FPGA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对应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个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Ladder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的数采</a:t>
                      </a:r>
                      <a:endParaRPr lang="zh-CN" altLang="en-US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199277"/>
                  </a:ext>
                </a:extLst>
              </a:tr>
              <a:tr h="35825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月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串行完成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L3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板集成，完成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LDO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和</a:t>
                      </a:r>
                      <a:r>
                        <a:rPr lang="en-US" altLang="zh-CN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HV</a:t>
                      </a:r>
                      <a:r>
                        <a:rPr lang="zh-CN" alt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使能调试、模拟量遥测和数字量监测</a:t>
                      </a:r>
                      <a:endParaRPr lang="zh-CN" altLang="en-US" sz="16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231787"/>
                  </a:ext>
                </a:extLst>
              </a:tr>
              <a:tr h="7237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2026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年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r>
                        <a:rPr lang="en-US" altLang="zh-CN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r>
                        <a:rPr lang="zh-CN" altLang="en-US" sz="1800" kern="1200" dirty="0" smtClean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+mn-lt"/>
                          <a:ea typeface="+mn-ea"/>
                          <a:cs typeface="+mn-cs"/>
                        </a:rPr>
                        <a:t>日</a:t>
                      </a:r>
                      <a:endParaRPr lang="zh-CN" altLang="en-US" sz="1800" kern="1200" dirty="0" smtClean="0">
                        <a:solidFill>
                          <a:schemeClr val="tx1"/>
                        </a:solidFill>
                        <a:highlight>
                          <a:srgbClr val="FFFFFF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/>
                        <a:t>完成电性件第二阶段</a:t>
                      </a:r>
                      <a:r>
                        <a:rPr lang="en-US" altLang="zh-CN" sz="1600" dirty="0" smtClean="0"/>
                        <a:t>(1</a:t>
                      </a:r>
                      <a:r>
                        <a:rPr lang="zh-CN" altLang="en-US" sz="1600" dirty="0" smtClean="0"/>
                        <a:t>个顶面</a:t>
                      </a:r>
                      <a:r>
                        <a:rPr lang="en-US" altLang="zh-CN" sz="1600" dirty="0" smtClean="0"/>
                        <a:t>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dirty="0" smtClean="0"/>
                        <a:t>交付载荷 </a:t>
                      </a:r>
                      <a:endParaRPr lang="en-US" altLang="zh-CN" sz="1600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020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41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311568" y="211910"/>
            <a:ext cx="5544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二结构</a:t>
            </a:r>
            <a:r>
              <a:rPr lang="en-US" altLang="zh-CN" sz="2800" b="1" dirty="0">
                <a:solidFill>
                  <a:srgbClr val="0070C0"/>
                </a:solidFill>
              </a:rPr>
              <a:t>- SCD  FFE</a:t>
            </a:r>
            <a:r>
              <a:rPr lang="zh-CN" altLang="en-US" sz="2800" b="1" dirty="0">
                <a:solidFill>
                  <a:srgbClr val="0070C0"/>
                </a:solidFill>
              </a:rPr>
              <a:t>板厚和间距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627784" y="6309503"/>
            <a:ext cx="2348342" cy="30777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1400" b="1" dirty="0"/>
              <a:t>  </a:t>
            </a:r>
            <a:r>
              <a:rPr lang="en-US" altLang="zh-CN" sz="1400" b="1" dirty="0"/>
              <a:t>SCD</a:t>
            </a:r>
            <a:r>
              <a:rPr lang="zh-CN" altLang="en-US" sz="1400" b="1" dirty="0"/>
              <a:t> </a:t>
            </a:r>
            <a:r>
              <a:rPr lang="en-US" altLang="zh-CN" sz="1400" b="1" dirty="0"/>
              <a:t>FFE</a:t>
            </a:r>
            <a:r>
              <a:rPr lang="zh-CN" altLang="en-US" sz="1400" b="1" dirty="0"/>
              <a:t>各层板厚和层间距</a:t>
            </a:r>
            <a:endParaRPr lang="zh-CN" altLang="zh-CN" sz="1400" b="1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1119008"/>
            <a:ext cx="6416060" cy="502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869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971600" y="131897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三   </a:t>
            </a:r>
            <a:r>
              <a:rPr lang="en-US" altLang="zh-CN" sz="2800" b="1" dirty="0">
                <a:solidFill>
                  <a:srgbClr val="0070C0"/>
                </a:solidFill>
              </a:rPr>
              <a:t>L1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层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ADC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板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 PCB</a:t>
            </a:r>
            <a:r>
              <a:rPr lang="zh-CN" altLang="en-US" sz="2800" b="1" dirty="0">
                <a:solidFill>
                  <a:srgbClr val="0070C0"/>
                </a:solidFill>
              </a:rPr>
              <a:t>设计要求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83698"/>
              </p:ext>
            </p:extLst>
          </p:nvPr>
        </p:nvGraphicFramePr>
        <p:xfrm>
          <a:off x="467544" y="836712"/>
          <a:ext cx="7992888" cy="512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3614240324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3471946263"/>
                    </a:ext>
                  </a:extLst>
                </a:gridCol>
              </a:tblGrid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关键参数：</a:t>
                      </a:r>
                      <a:endParaRPr lang="en-US" altLang="zh-CN" sz="1600" b="1" dirty="0"/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层数、板厚、材质（</a:t>
                      </a:r>
                      <a:r>
                        <a:rPr lang="en-US" altLang="zh-CN" sz="1600" dirty="0"/>
                        <a:t>FR4/</a:t>
                      </a:r>
                      <a:r>
                        <a:rPr lang="zh-CN" altLang="en-US" sz="1600" dirty="0"/>
                        <a:t>高频板）、铜厚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层数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:14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层      板厚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:2.5mm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  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基材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:s1000-2m        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铜厚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表层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1OZ,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内层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1OZ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644393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层叠结构：</a:t>
                      </a:r>
                      <a:endParaRPr lang="en-US" altLang="zh-CN" sz="1600" b="1" dirty="0"/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各层功能（</a:t>
                      </a:r>
                      <a:r>
                        <a:rPr lang="en-US" altLang="zh-CN" sz="1600" dirty="0"/>
                        <a:t>Signal, GND, Power</a:t>
                      </a:r>
                      <a:r>
                        <a:rPr lang="zh-CN" altLang="en-US" sz="1600" dirty="0"/>
                        <a:t>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L2_GND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/L3/</a:t>
                      </a:r>
                      <a:r>
                        <a:rPr lang="en-US" altLang="zh-CN" sz="1600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L4_VCC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/L5/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L6_GND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/L7/L8/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L9_GND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/L10/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L11_GND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/L12/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L13_GND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/BOTTOM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712292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/>
                        <a:t>关键布线：</a:t>
                      </a:r>
                      <a:endParaRPr lang="en-US" altLang="zh-CN" sz="1600" b="1" dirty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电源（电流）、高压（安全距离）、差分线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电流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-2VSS 2A,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其他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高压安全距离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1.5mm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差分对内等长误差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±2mil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1770203"/>
                  </a:ext>
                </a:extLst>
              </a:tr>
              <a:tr h="32348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工艺参数：</a:t>
                      </a:r>
                      <a:endParaRPr lang="en-US" altLang="zh-CN" sz="1600" b="1" dirty="0"/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最小线宽、最小线距、最小孔径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最小线宽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5mil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，最小线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5mil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最小孔径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12mil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149346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阻抗控制：</a:t>
                      </a:r>
                      <a:endParaRPr lang="en-US" altLang="zh-CN" sz="16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单线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50/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差分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100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2897861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热设计：</a:t>
                      </a:r>
                      <a:endParaRPr lang="en-US" alt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结构散热器件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（顶部结构散热、底部亮铜散热孔）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无散热器件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整板顶底层外围铺铜开窗通过结构散热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3990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863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971600" y="131897"/>
            <a:ext cx="68025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三   </a:t>
            </a:r>
            <a:r>
              <a:rPr lang="en-US" altLang="zh-CN" sz="2800" b="1" dirty="0">
                <a:solidFill>
                  <a:srgbClr val="0070C0"/>
                </a:solidFill>
              </a:rPr>
              <a:t>L2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层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FPGA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板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PCB</a:t>
            </a:r>
            <a:r>
              <a:rPr lang="zh-CN" altLang="en-US" sz="2800" b="1" dirty="0">
                <a:solidFill>
                  <a:srgbClr val="0070C0"/>
                </a:solidFill>
              </a:rPr>
              <a:t>设计要求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23873"/>
              </p:ext>
            </p:extLst>
          </p:nvPr>
        </p:nvGraphicFramePr>
        <p:xfrm>
          <a:off x="467544" y="836712"/>
          <a:ext cx="7560840" cy="5486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71809">
                  <a:extLst>
                    <a:ext uri="{9D8B030D-6E8A-4147-A177-3AD203B41FA5}">
                      <a16:colId xmlns:a16="http://schemas.microsoft.com/office/drawing/2014/main" val="3614240324"/>
                    </a:ext>
                  </a:extLst>
                </a:gridCol>
                <a:gridCol w="3889031">
                  <a:extLst>
                    <a:ext uri="{9D8B030D-6E8A-4147-A177-3AD203B41FA5}">
                      <a16:colId xmlns:a16="http://schemas.microsoft.com/office/drawing/2014/main" val="3471946263"/>
                    </a:ext>
                  </a:extLst>
                </a:gridCol>
              </a:tblGrid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关键参数：</a:t>
                      </a:r>
                      <a:endParaRPr lang="en-US" altLang="zh-CN" sz="1600" b="1" dirty="0"/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层数、板厚、材质（</a:t>
                      </a:r>
                      <a:r>
                        <a:rPr lang="en-US" altLang="zh-CN" sz="1600" dirty="0"/>
                        <a:t>FR4/</a:t>
                      </a:r>
                      <a:r>
                        <a:rPr lang="zh-CN" altLang="en-US" sz="1600" dirty="0"/>
                        <a:t>高频板）、铜厚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层数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:14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层      板厚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</a:t>
                      </a:r>
                      <a:r>
                        <a:rPr lang="en-US" altLang="zh-CN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2mm</a:t>
                      </a:r>
                      <a:r>
                        <a:rPr lang="zh-CN" altLang="en-US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  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基材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:s1000-2m        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铜厚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表层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1OZ,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内层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0.5OZ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644393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层叠结构：</a:t>
                      </a:r>
                      <a:endParaRPr lang="en-US" altLang="zh-CN" sz="1600" b="1" dirty="0"/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各层功能（</a:t>
                      </a:r>
                      <a:r>
                        <a:rPr lang="en-US" altLang="zh-CN" sz="1600" dirty="0"/>
                        <a:t>Signal, GND, Power</a:t>
                      </a:r>
                      <a:r>
                        <a:rPr lang="zh-CN" altLang="en-US" sz="1600" dirty="0"/>
                        <a:t>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/>
                        <a:t>Signal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9A7500"/>
                          </a:solidFill>
                        </a:rPr>
                        <a:t>GND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/>
                        <a:t>Signal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9A7500"/>
                          </a:solidFill>
                        </a:rPr>
                        <a:t>GND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/>
                        <a:t>Signal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9A7500"/>
                          </a:solidFill>
                        </a:rPr>
                        <a:t>GND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Power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dirty="0">
                          <a:solidFill>
                            <a:srgbClr val="FF0000"/>
                          </a:solidFill>
                        </a:rPr>
                        <a:t>Power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9A7500"/>
                          </a:solidFill>
                        </a:rPr>
                        <a:t>GND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/>
                        <a:t>Signal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9A7500"/>
                          </a:solidFill>
                        </a:rPr>
                        <a:t>GND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/>
                        <a:t>Signal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>
                          <a:solidFill>
                            <a:srgbClr val="9A7500"/>
                          </a:solidFill>
                        </a:rPr>
                        <a:t>GND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/</a:t>
                      </a:r>
                      <a:r>
                        <a:rPr lang="en-US" altLang="zh-CN" sz="1600" dirty="0"/>
                        <a:t>Signal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712292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/>
                        <a:t>关键布线：</a:t>
                      </a:r>
                      <a:endParaRPr lang="en-US" altLang="zh-CN" sz="1600" b="1" dirty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电源（电流）、高压（安全距离）、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差分线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RSHF4644ARH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每路输出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4A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差分对内等长误差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±2mil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1770203"/>
                  </a:ext>
                </a:extLst>
              </a:tr>
              <a:tr h="32348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工艺参数：</a:t>
                      </a:r>
                      <a:endParaRPr lang="en-US" altLang="zh-CN" sz="1600" b="1" dirty="0"/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最小线宽、最小线距、最小孔径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最小线宽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4mil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，最小线距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4mil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最小孔径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10mil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149346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阻抗控制：</a:t>
                      </a:r>
                      <a:endParaRPr lang="en-US" altLang="zh-CN" sz="1600" b="1" dirty="0"/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阻抗单线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50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，差分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2897861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热设计：</a:t>
                      </a:r>
                      <a:endParaRPr lang="en-US" alt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结构散热器件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（顶部结构散热、底部亮铜散热孔）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顶部结构散热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:RSHF4644ARH,JFM7K325T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JFMRS01RH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底部亮铜散热孔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:RSW3301HRH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整板底层外围开窗通过结构散热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3990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908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899592" y="0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  三   </a:t>
            </a:r>
            <a:r>
              <a:rPr lang="en-US" altLang="zh-CN" sz="2800" b="1" dirty="0">
                <a:solidFill>
                  <a:srgbClr val="0070C0"/>
                </a:solidFill>
              </a:rPr>
              <a:t>L3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层电源板 </a:t>
            </a:r>
            <a:r>
              <a:rPr lang="en-US" altLang="zh-CN" sz="2800" b="1" dirty="0" smtClean="0">
                <a:solidFill>
                  <a:srgbClr val="0070C0"/>
                </a:solidFill>
              </a:rPr>
              <a:t>PCB</a:t>
            </a:r>
            <a:r>
              <a:rPr lang="zh-CN" altLang="en-US" sz="2800" b="1" dirty="0">
                <a:solidFill>
                  <a:srgbClr val="0070C0"/>
                </a:solidFill>
              </a:rPr>
              <a:t>设计要求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061357"/>
              </p:ext>
            </p:extLst>
          </p:nvPr>
        </p:nvGraphicFramePr>
        <p:xfrm>
          <a:off x="467544" y="492895"/>
          <a:ext cx="8064896" cy="6217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03268">
                  <a:extLst>
                    <a:ext uri="{9D8B030D-6E8A-4147-A177-3AD203B41FA5}">
                      <a16:colId xmlns:a16="http://schemas.microsoft.com/office/drawing/2014/main" val="3614240324"/>
                    </a:ext>
                  </a:extLst>
                </a:gridCol>
                <a:gridCol w="4461628">
                  <a:extLst>
                    <a:ext uri="{9D8B030D-6E8A-4147-A177-3AD203B41FA5}">
                      <a16:colId xmlns:a16="http://schemas.microsoft.com/office/drawing/2014/main" val="3471946263"/>
                    </a:ext>
                  </a:extLst>
                </a:gridCol>
              </a:tblGrid>
              <a:tr h="32414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关键参数：</a:t>
                      </a:r>
                      <a:endParaRPr lang="en-US" altLang="zh-CN" sz="1600" b="1" dirty="0"/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层数、板厚、材质（</a:t>
                      </a:r>
                      <a:r>
                        <a:rPr lang="en-US" altLang="zh-CN" sz="1600" dirty="0"/>
                        <a:t>FR4/</a:t>
                      </a:r>
                      <a:r>
                        <a:rPr lang="zh-CN" altLang="en-US" sz="1600" dirty="0"/>
                        <a:t>高频板）、</a:t>
                      </a:r>
                      <a:endParaRPr lang="en-US" altLang="zh-CN" sz="1600" dirty="0"/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铜厚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层数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:12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层      板厚</a:t>
                      </a:r>
                      <a:r>
                        <a:rPr lang="en-US" altLang="zh-CN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:2mm</a:t>
                      </a:r>
                      <a:r>
                        <a:rPr lang="zh-CN" altLang="en-US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  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基材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:s1000-2m        </a:t>
                      </a: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铜厚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表层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1OZ,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内层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1OZ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6644393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层叠结构：</a:t>
                      </a:r>
                      <a:endParaRPr lang="en-US" altLang="zh-CN" sz="1600" b="1" dirty="0"/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各层功能（</a:t>
                      </a:r>
                      <a:r>
                        <a:rPr lang="en-US" altLang="zh-CN" sz="1600" dirty="0"/>
                        <a:t>Signal, GND, Power</a:t>
                      </a:r>
                      <a:r>
                        <a:rPr lang="zh-CN" altLang="en-US" sz="1600" dirty="0"/>
                        <a:t>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TOP/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L2_GND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/L3/</a:t>
                      </a:r>
                      <a:r>
                        <a:rPr lang="en-US" altLang="zh-CN" sz="1600" kern="1200" dirty="0">
                          <a:solidFill>
                            <a:srgbClr val="FF0D0D"/>
                          </a:solidFill>
                          <a:latin typeface="+mn-lt"/>
                          <a:ea typeface="+mn-ea"/>
                          <a:cs typeface="+mn-cs"/>
                        </a:rPr>
                        <a:t>L4_VCC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/L5/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L6_GND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L7_GND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/L8/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L9_GND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/L10/</a:t>
                      </a:r>
                      <a:r>
                        <a:rPr lang="en-US" altLang="zh-CN" sz="1600" kern="1200" dirty="0">
                          <a:solidFill>
                            <a:srgbClr val="9A7500"/>
                          </a:solidFill>
                          <a:latin typeface="+mn-lt"/>
                          <a:ea typeface="+mn-ea"/>
                          <a:cs typeface="+mn-cs"/>
                        </a:rPr>
                        <a:t>L11_GND</a:t>
                      </a:r>
                      <a:r>
                        <a:rPr lang="en-US" altLang="zh-CN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/BOTTOM</a:t>
                      </a:r>
                      <a:endParaRPr lang="zh-CN" alt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712292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b="1" dirty="0"/>
                        <a:t>关键布线：</a:t>
                      </a:r>
                      <a:endParaRPr lang="en-US" altLang="zh-CN" sz="1600" b="1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电源（电流）、高压（安全距离）、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差分线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12V,-3V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电流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5A</a:t>
                      </a:r>
                      <a:r>
                        <a:rPr lang="en-US" altLang="zh-CN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, 1.8V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电流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3A</a:t>
                      </a:r>
                      <a:r>
                        <a:rPr lang="en-US" altLang="zh-CN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, -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2VSS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电路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2A,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其他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1A    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高压安全距离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1.5mm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差分对内等长误差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±2mil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51770203"/>
                  </a:ext>
                </a:extLst>
              </a:tr>
              <a:tr h="32348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工艺参数：</a:t>
                      </a:r>
                      <a:endParaRPr lang="en-US" altLang="zh-CN" sz="1600" b="1" dirty="0"/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dirty="0"/>
                        <a:t>最小线宽、最小线距、最小孔径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最小线宽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5mil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，最小线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5mil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最小孔径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12mil</a:t>
                      </a:r>
                      <a:endParaRPr lang="zh-CN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51493468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dirty="0"/>
                        <a:t>阻抗控制：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无阻抗控制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2897861"/>
                  </a:ext>
                </a:extLst>
              </a:tr>
              <a:tr h="324146">
                <a:tc>
                  <a:txBody>
                    <a:bodyPr/>
                    <a:lstStyle/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b="1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热设计：</a:t>
                      </a:r>
                      <a:endParaRPr lang="en-US" altLang="zh-CN" sz="1600" b="1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结构散热器件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（顶部结构散热、底部亮铜散热孔）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顶部结构散热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:RSHF4644ARH, RSHTN1012ARH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2DK1660T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HNSA12S200S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HFH100CH-461-80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 smtClean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HDCD/100CH-12-30/SP        </a:t>
                      </a:r>
                      <a:endParaRPr lang="en-US" altLang="zh-CN" sz="1600" kern="100" dirty="0">
                        <a:effectLst/>
                        <a:latin typeface="Times New Roman" panose="02020603050405020304" pitchFamily="18" charset="0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底部亮铜散热孔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:RSW1201URH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RSW1101HRH</a:t>
                      </a: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，</a:t>
                      </a:r>
                      <a:r>
                        <a:rPr lang="en-US" altLang="zh-CN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RSWN1202URH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600" kern="100" dirty="0">
                          <a:effectLst/>
                          <a:latin typeface="Times New Roman" panose="02020603050405020304" pitchFamily="18" charset="0"/>
                          <a:ea typeface="+mn-ea"/>
                        </a:rPr>
                        <a:t>整板底层外围铺铜开窗通过结构散热</a:t>
                      </a:r>
                      <a:endParaRPr lang="zh-CN" sz="1600" kern="100" dirty="0"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639902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743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475656" y="260648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四   </a:t>
            </a:r>
            <a:r>
              <a:rPr lang="en-US" altLang="zh-CN" sz="2800" b="1" dirty="0">
                <a:solidFill>
                  <a:srgbClr val="0070C0"/>
                </a:solidFill>
              </a:rPr>
              <a:t>L1</a:t>
            </a:r>
            <a:r>
              <a:rPr lang="zh-CN" altLang="en-US" sz="2800" b="1" dirty="0">
                <a:solidFill>
                  <a:srgbClr val="0070C0"/>
                </a:solidFill>
              </a:rPr>
              <a:t>层</a:t>
            </a:r>
            <a:r>
              <a:rPr lang="en-US" altLang="zh-CN" sz="2800" b="1" dirty="0">
                <a:solidFill>
                  <a:srgbClr val="0070C0"/>
                </a:solidFill>
              </a:rPr>
              <a:t>PCB</a:t>
            </a:r>
            <a:r>
              <a:rPr lang="zh-CN" altLang="en-US" sz="2800" b="1" dirty="0">
                <a:solidFill>
                  <a:srgbClr val="0070C0"/>
                </a:solidFill>
              </a:rPr>
              <a:t>图及</a:t>
            </a:r>
            <a:r>
              <a:rPr lang="en-US" altLang="zh-CN" sz="2800" b="1" dirty="0">
                <a:solidFill>
                  <a:srgbClr val="0070C0"/>
                </a:solidFill>
              </a:rPr>
              <a:t>3D</a:t>
            </a:r>
            <a:r>
              <a:rPr lang="zh-CN" altLang="en-US" sz="2800" b="1" dirty="0">
                <a:solidFill>
                  <a:srgbClr val="0070C0"/>
                </a:solidFill>
              </a:rPr>
              <a:t>图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3211CC4-BEED-4D6D-8103-C03D1FC7C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08720"/>
            <a:ext cx="8640960" cy="237427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EF525233-24F2-462F-B733-4C45A0E15760}"/>
              </a:ext>
            </a:extLst>
          </p:cNvPr>
          <p:cNvSpPr txBox="1"/>
          <p:nvPr/>
        </p:nvSpPr>
        <p:spPr>
          <a:xfrm>
            <a:off x="3851920" y="3244334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正面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E85EC3F-89F2-48E4-BAAB-E8F85A626471}"/>
              </a:ext>
            </a:extLst>
          </p:cNvPr>
          <p:cNvSpPr txBox="1"/>
          <p:nvPr/>
        </p:nvSpPr>
        <p:spPr>
          <a:xfrm>
            <a:off x="3923928" y="6076010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背面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19BFB11-C113-4DD4-832E-4706F7B127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52646"/>
            <a:ext cx="8712968" cy="238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52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475656" y="260648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70C0"/>
                </a:solidFill>
              </a:rPr>
              <a:t>            </a:t>
            </a:r>
            <a:r>
              <a:rPr lang="en-US" altLang="zh-CN" sz="2800" b="1" dirty="0">
                <a:solidFill>
                  <a:srgbClr val="0070C0"/>
                </a:solidFill>
              </a:rPr>
              <a:t>L1</a:t>
            </a:r>
            <a:r>
              <a:rPr lang="zh-CN" altLang="en-US" sz="2800" b="1" dirty="0">
                <a:solidFill>
                  <a:srgbClr val="0070C0"/>
                </a:solidFill>
              </a:rPr>
              <a:t>层</a:t>
            </a:r>
            <a:r>
              <a:rPr lang="en-US" altLang="zh-CN" sz="2800" b="1" dirty="0">
                <a:solidFill>
                  <a:srgbClr val="0070C0"/>
                </a:solidFill>
              </a:rPr>
              <a:t>3D</a:t>
            </a:r>
            <a:r>
              <a:rPr lang="zh-CN" altLang="en-US" sz="2800" b="1" dirty="0">
                <a:solidFill>
                  <a:srgbClr val="0070C0"/>
                </a:solidFill>
              </a:rPr>
              <a:t>图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EF525233-24F2-462F-B733-4C45A0E15760}"/>
              </a:ext>
            </a:extLst>
          </p:cNvPr>
          <p:cNvSpPr txBox="1"/>
          <p:nvPr/>
        </p:nvSpPr>
        <p:spPr>
          <a:xfrm>
            <a:off x="3851920" y="3244334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正面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E85EC3F-89F2-48E4-BAAB-E8F85A626471}"/>
              </a:ext>
            </a:extLst>
          </p:cNvPr>
          <p:cNvSpPr txBox="1"/>
          <p:nvPr/>
        </p:nvSpPr>
        <p:spPr>
          <a:xfrm>
            <a:off x="3853663" y="5949280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背面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A3D69E6-6A9F-437F-BF96-03A4A9BD0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46" y="928906"/>
            <a:ext cx="8203801" cy="223316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934EF4E-8A8F-492B-93C9-3E97E969D6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41" y="3619238"/>
            <a:ext cx="8197206" cy="22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750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7198E60F-AD69-4522-A513-3F2EA821ED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814810"/>
            <a:ext cx="7560840" cy="2973319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475656" y="260648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</a:rPr>
              <a:t>            </a:t>
            </a:r>
            <a:r>
              <a:rPr lang="zh-CN" altLang="en-US" sz="2800" b="1" dirty="0" smtClean="0">
                <a:solidFill>
                  <a:srgbClr val="0070C0"/>
                </a:solidFill>
              </a:rPr>
              <a:t>四   </a:t>
            </a:r>
            <a:r>
              <a:rPr lang="en-US" altLang="zh-CN" sz="2800" b="1" dirty="0">
                <a:solidFill>
                  <a:srgbClr val="0070C0"/>
                </a:solidFill>
              </a:rPr>
              <a:t>L2</a:t>
            </a:r>
            <a:r>
              <a:rPr lang="zh-CN" altLang="en-US" sz="2800" b="1" dirty="0">
                <a:solidFill>
                  <a:srgbClr val="0070C0"/>
                </a:solidFill>
              </a:rPr>
              <a:t>层</a:t>
            </a:r>
            <a:r>
              <a:rPr lang="en-US" altLang="zh-CN" sz="2800" b="1" dirty="0">
                <a:solidFill>
                  <a:srgbClr val="0070C0"/>
                </a:solidFill>
              </a:rPr>
              <a:t>PCB</a:t>
            </a:r>
            <a:r>
              <a:rPr lang="zh-CN" altLang="en-US" sz="2800" b="1" dirty="0">
                <a:solidFill>
                  <a:srgbClr val="0070C0"/>
                </a:solidFill>
              </a:rPr>
              <a:t>图及</a:t>
            </a:r>
            <a:r>
              <a:rPr lang="en-US" altLang="zh-CN" sz="2800" b="1" dirty="0">
                <a:solidFill>
                  <a:srgbClr val="0070C0"/>
                </a:solidFill>
              </a:rPr>
              <a:t>3D</a:t>
            </a:r>
            <a:r>
              <a:rPr lang="zh-CN" altLang="en-US" sz="2800" b="1" dirty="0">
                <a:solidFill>
                  <a:srgbClr val="0070C0"/>
                </a:solidFill>
              </a:rPr>
              <a:t>图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9775A9C-BFEC-43F0-B037-1A29716B62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83565"/>
            <a:ext cx="7272809" cy="290280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C653E366-A1DF-4D25-865D-1E70FCA92175}"/>
              </a:ext>
            </a:extLst>
          </p:cNvPr>
          <p:cNvSpPr txBox="1"/>
          <p:nvPr/>
        </p:nvSpPr>
        <p:spPr>
          <a:xfrm>
            <a:off x="3589571" y="2858003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正面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A8B99D-5EC2-4E4A-9901-1FEFE1EC81AC}"/>
              </a:ext>
            </a:extLst>
          </p:cNvPr>
          <p:cNvSpPr txBox="1"/>
          <p:nvPr/>
        </p:nvSpPr>
        <p:spPr>
          <a:xfrm>
            <a:off x="3589571" y="6042775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背面</a:t>
            </a:r>
          </a:p>
        </p:txBody>
      </p:sp>
    </p:spTree>
    <p:extLst>
      <p:ext uri="{BB962C8B-B14F-4D97-AF65-F5344CB8AC3E}">
        <p14:creationId xmlns:p14="http://schemas.microsoft.com/office/powerpoint/2010/main" val="1559960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7A6945D4-22E7-464B-A00F-469E2B4D04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39" y="3682165"/>
            <a:ext cx="7380312" cy="291518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1E23C4A-1E13-4BD7-A0F7-44E59DEF23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35" b="4209"/>
          <a:stretch/>
        </p:blipFill>
        <p:spPr>
          <a:xfrm>
            <a:off x="420614" y="686177"/>
            <a:ext cx="7535762" cy="3052338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 flipV="1">
            <a:off x="5438037" y="996741"/>
            <a:ext cx="58351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 sz="135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9B72233-DED2-2A1B-7441-15FD97E2A789}"/>
              </a:ext>
            </a:extLst>
          </p:cNvPr>
          <p:cNvSpPr/>
          <p:nvPr/>
        </p:nvSpPr>
        <p:spPr>
          <a:xfrm>
            <a:off x="1475656" y="260648"/>
            <a:ext cx="5400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70C0"/>
                </a:solidFill>
              </a:rPr>
              <a:t>L2</a:t>
            </a:r>
            <a:r>
              <a:rPr lang="zh-CN" altLang="en-US" sz="2800" b="1" dirty="0">
                <a:solidFill>
                  <a:srgbClr val="0070C0"/>
                </a:solidFill>
              </a:rPr>
              <a:t>层</a:t>
            </a:r>
            <a:r>
              <a:rPr lang="en-US" altLang="zh-CN" sz="2800" b="1" dirty="0">
                <a:solidFill>
                  <a:srgbClr val="0070C0"/>
                </a:solidFill>
              </a:rPr>
              <a:t>3D</a:t>
            </a:r>
            <a:r>
              <a:rPr lang="zh-CN" altLang="en-US" sz="2800" b="1" dirty="0">
                <a:solidFill>
                  <a:srgbClr val="0070C0"/>
                </a:solidFill>
              </a:rPr>
              <a:t>图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C653E366-A1DF-4D25-865D-1E70FCA92175}"/>
              </a:ext>
            </a:extLst>
          </p:cNvPr>
          <p:cNvSpPr txBox="1"/>
          <p:nvPr/>
        </p:nvSpPr>
        <p:spPr>
          <a:xfrm>
            <a:off x="3589571" y="2858003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正面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8A8B99D-5EC2-4E4A-9901-1FEFE1EC81AC}"/>
              </a:ext>
            </a:extLst>
          </p:cNvPr>
          <p:cNvSpPr txBox="1"/>
          <p:nvPr/>
        </p:nvSpPr>
        <p:spPr>
          <a:xfrm>
            <a:off x="3571427" y="6228020"/>
            <a:ext cx="1125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highlight>
                  <a:srgbClr val="C89800"/>
                </a:highlight>
              </a:rPr>
              <a:t>背面</a:t>
            </a:r>
          </a:p>
        </p:txBody>
      </p:sp>
    </p:spTree>
    <p:extLst>
      <p:ext uri="{BB962C8B-B14F-4D97-AF65-F5344CB8AC3E}">
        <p14:creationId xmlns:p14="http://schemas.microsoft.com/office/powerpoint/2010/main" val="783485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4867</TotalTime>
  <Words>874</Words>
  <Application>Microsoft Office PowerPoint</Application>
  <PresentationFormat>全屏显示(4:3)</PresentationFormat>
  <Paragraphs>133</Paragraphs>
  <Slides>12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8" baseType="lpstr">
      <vt:lpstr>等线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huojia</dc:creator>
  <cp:lastModifiedBy>unknown</cp:lastModifiedBy>
  <cp:revision>1034</cp:revision>
  <dcterms:created xsi:type="dcterms:W3CDTF">2025-07-21T00:30:30Z</dcterms:created>
  <dcterms:modified xsi:type="dcterms:W3CDTF">2026-08-31T04:02:49Z</dcterms:modified>
</cp:coreProperties>
</file>