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0" r:id="rId1"/>
    <p:sldMasterId id="2147483665" r:id="rId2"/>
  </p:sldMasterIdLst>
  <p:notesMasterIdLst>
    <p:notesMasterId r:id="rId14"/>
  </p:notesMasterIdLst>
  <p:sldIdLst>
    <p:sldId id="269" r:id="rId3"/>
    <p:sldId id="276" r:id="rId4"/>
    <p:sldId id="277" r:id="rId5"/>
    <p:sldId id="292" r:id="rId6"/>
    <p:sldId id="289" r:id="rId7"/>
    <p:sldId id="290" r:id="rId8"/>
    <p:sldId id="295" r:id="rId9"/>
    <p:sldId id="294" r:id="rId10"/>
    <p:sldId id="285" r:id="rId11"/>
    <p:sldId id="287" r:id="rId12"/>
    <p:sldId id="291" r:id="rId13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DFF15"/>
    <a:srgbClr val="15F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7022" autoAdjust="0"/>
  </p:normalViewPr>
  <p:slideViewPr>
    <p:cSldViewPr snapToGrid="0" showGuides="1">
      <p:cViewPr varScale="1">
        <p:scale>
          <a:sx n="101" d="100"/>
          <a:sy n="101" d="100"/>
        </p:scale>
        <p:origin x="126" y="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A7EFB-F52B-4BA6-9C23-467E6E1AD7FE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50EF2-E6A1-4CB4-B2FC-A8F9704D21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050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792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8016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47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97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3359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6653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7041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0897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049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 descr="高能所图标-单色.tif"/>
          <p:cNvPicPr>
            <a:picLocks noChangeAspect="1"/>
          </p:cNvPicPr>
          <p:nvPr/>
        </p:nvPicPr>
        <p:blipFill>
          <a:blip r:embed="rId2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349501"/>
            <a:ext cx="7440084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1"/>
            <a:ext cx="12192000" cy="2159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9239251" y="1"/>
            <a:ext cx="2952749" cy="2159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439209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60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649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640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2217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537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08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2"/>
            <a:ext cx="10972800" cy="4840303"/>
          </a:xfrm>
        </p:spPr>
        <p:txBody>
          <a:bodyPr/>
          <a:lstStyle>
            <a:lvl1pPr>
              <a:buClr>
                <a:srgbClr val="E38700"/>
              </a:buClr>
              <a:buSzPct val="80000"/>
              <a:buFont typeface="Wingdings" panose="05000000000000000000" pitchFamily="2" charset="2"/>
              <a:buChar char="n"/>
              <a:defRPr sz="2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519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5313108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96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8449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34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02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89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433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4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70BF5-8568-4370-8A90-8BCFCD973452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861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副标题 7">
            <a:extLst>
              <a:ext uri="{FF2B5EF4-FFF2-40B4-BE49-F238E27FC236}">
                <a16:creationId xmlns:a16="http://schemas.microsoft.com/office/drawing/2014/main" id="{069EDC0F-F8B2-44F9-AAFD-EC7FA29E12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鲁兵  </a:t>
            </a:r>
            <a:r>
              <a:rPr lang="en-US" altLang="zh-CN" dirty="0"/>
              <a:t>2026-08-31</a:t>
            </a:r>
            <a:endParaRPr lang="zh-CN" altLang="en-US" dirty="0"/>
          </a:p>
        </p:txBody>
      </p:sp>
      <p:sp>
        <p:nvSpPr>
          <p:cNvPr id="7" name="标题 6">
            <a:extLst>
              <a:ext uri="{FF2B5EF4-FFF2-40B4-BE49-F238E27FC236}">
                <a16:creationId xmlns:a16="http://schemas.microsoft.com/office/drawing/2014/main" id="{92060080-149D-4487-B142-62339327C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698623"/>
            <a:ext cx="10363200" cy="1470025"/>
          </a:xfrm>
        </p:spPr>
        <p:txBody>
          <a:bodyPr/>
          <a:lstStyle/>
          <a:p>
            <a:r>
              <a:rPr lang="en-US" altLang="zh-CN" dirty="0"/>
              <a:t>SCD </a:t>
            </a:r>
            <a:r>
              <a:rPr lang="zh-CN" altLang="en-US" dirty="0"/>
              <a:t>周例会</a:t>
            </a:r>
            <a:r>
              <a:rPr lang="en-US" altLang="zh-CN" dirty="0"/>
              <a:t>-</a:t>
            </a:r>
            <a:r>
              <a:rPr lang="zh-CN" altLang="en-US" dirty="0"/>
              <a:t>结构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5C2BFC4-55A6-445B-AA33-914F1FF5E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7124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(8)</a:t>
            </a:r>
            <a:r>
              <a:rPr lang="zh-CN" altLang="en-US" dirty="0"/>
              <a:t>：微流星挡板设计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E9E546F5-9446-42BD-AD32-60918DF9C4F2}"/>
              </a:ext>
            </a:extLst>
          </p:cNvPr>
          <p:cNvSpPr/>
          <p:nvPr/>
        </p:nvSpPr>
        <p:spPr>
          <a:xfrm>
            <a:off x="544504" y="1402798"/>
            <a:ext cx="68415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与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511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完成微流星挡板初步讨论，并提供设计参数做细化设计及仿真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9A0C4B7-8B91-44E0-BD2C-7E024B47F386}"/>
              </a:ext>
            </a:extLst>
          </p:cNvPr>
          <p:cNvSpPr txBox="1"/>
          <p:nvPr/>
        </p:nvSpPr>
        <p:spPr>
          <a:xfrm>
            <a:off x="7650654" y="6227818"/>
            <a:ext cx="3960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重点防护位置示意图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EED699B-B29C-4A54-B709-CD09FEA33C4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004101" y="1385643"/>
            <a:ext cx="3253105" cy="471170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521A7D6-D509-4B72-91DD-CDA5D0AEBBF6}"/>
              </a:ext>
            </a:extLst>
          </p:cNvPr>
          <p:cNvSpPr/>
          <p:nvPr/>
        </p:nvSpPr>
        <p:spPr>
          <a:xfrm>
            <a:off x="1162571" y="2233795"/>
            <a:ext cx="6841530" cy="2120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要求：</a:t>
            </a: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不能用金属</a:t>
            </a: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芳纶布等物质的累计厚度不超过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2mm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挡板安装在碳蜂窝板的外侧；</a:t>
            </a: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挡板外侧包覆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单元的多层隔热组件</a:t>
            </a: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ABAD260-B2D1-46E9-21AD-800D2754B6DE}"/>
              </a:ext>
            </a:extLst>
          </p:cNvPr>
          <p:cNvSpPr/>
          <p:nvPr/>
        </p:nvSpPr>
        <p:spPr>
          <a:xfrm>
            <a:off x="1648094" y="4518134"/>
            <a:ext cx="4139184" cy="70788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上周未收到反馈</a:t>
            </a:r>
            <a:endParaRPr lang="en-US" altLang="zh-CN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781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7E3088C9-4BF7-48E3-B912-1BC6C6BF7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本周计划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6EE80B-BEBE-4A79-AE6F-76651754B2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7E734AD-32C4-4BAE-969A-4BF106A6A306}"/>
              </a:ext>
            </a:extLst>
          </p:cNvPr>
          <p:cNvSpPr/>
          <p:nvPr/>
        </p:nvSpPr>
        <p:spPr>
          <a:xfrm>
            <a:off x="791347" y="2219283"/>
            <a:ext cx="7532429" cy="52322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本周计划：</a:t>
            </a:r>
            <a:endParaRPr lang="en-US" altLang="zh-CN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内容占位符 1">
            <a:extLst>
              <a:ext uri="{FF2B5EF4-FFF2-40B4-BE49-F238E27FC236}">
                <a16:creationId xmlns:a16="http://schemas.microsoft.com/office/drawing/2014/main" id="{A2FD953F-4273-4B3C-97A7-62A4D48745D3}"/>
              </a:ext>
            </a:extLst>
          </p:cNvPr>
          <p:cNvSpPr txBox="1">
            <a:spLocks/>
          </p:cNvSpPr>
          <p:nvPr/>
        </p:nvSpPr>
        <p:spPr bwMode="auto">
          <a:xfrm>
            <a:off x="1151034" y="2851914"/>
            <a:ext cx="8085956" cy="285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38700"/>
              </a:buClr>
              <a:buSzPct val="80000"/>
              <a:buFont typeface="Wingdings" panose="05000000000000000000" pitchFamily="2" charset="2"/>
              <a:buChar char="n"/>
              <a:defRPr sz="28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zh-CN" altLang="en-US" sz="2000" dirty="0">
                <a:solidFill>
                  <a:srgbClr val="002060"/>
                </a:solidFill>
              </a:rPr>
              <a:t>结构招标正式上线；</a:t>
            </a:r>
            <a:endParaRPr kumimoji="0" lang="en-US" altLang="zh-CN" sz="2000" dirty="0">
              <a:solidFill>
                <a:srgbClr val="002060"/>
              </a:solidFill>
            </a:endParaRPr>
          </a:p>
          <a:p>
            <a:r>
              <a:rPr kumimoji="0" lang="zh-CN" altLang="en-US" sz="2000" dirty="0">
                <a:solidFill>
                  <a:srgbClr val="002060"/>
                </a:solidFill>
              </a:rPr>
              <a:t>辐射器支架细化设计；</a:t>
            </a:r>
            <a:endParaRPr kumimoji="0" lang="en-US" altLang="zh-CN" sz="2000" dirty="0">
              <a:solidFill>
                <a:srgbClr val="002060"/>
              </a:solidFill>
            </a:endParaRPr>
          </a:p>
          <a:p>
            <a:r>
              <a:rPr kumimoji="0" lang="zh-CN" altLang="en-US" sz="2000" dirty="0">
                <a:solidFill>
                  <a:srgbClr val="002060"/>
                </a:solidFill>
              </a:rPr>
              <a:t>整理</a:t>
            </a:r>
            <a:r>
              <a:rPr kumimoji="0" lang="en-US" altLang="zh-CN" sz="2000" dirty="0">
                <a:solidFill>
                  <a:srgbClr val="002060"/>
                </a:solidFill>
              </a:rPr>
              <a:t>Super-Ladder</a:t>
            </a:r>
            <a:r>
              <a:rPr kumimoji="0" lang="zh-CN" altLang="en-US" sz="2000" dirty="0">
                <a:solidFill>
                  <a:srgbClr val="002060"/>
                </a:solidFill>
              </a:rPr>
              <a:t>力学仿真结果；</a:t>
            </a:r>
            <a:endParaRPr kumimoji="0" lang="en-US" altLang="zh-CN" sz="2000" dirty="0">
              <a:solidFill>
                <a:srgbClr val="002060"/>
              </a:solidFill>
            </a:endParaRPr>
          </a:p>
          <a:p>
            <a:r>
              <a:rPr kumimoji="0" lang="zh-CN" altLang="en-US" sz="2000" dirty="0">
                <a:solidFill>
                  <a:srgbClr val="002060"/>
                </a:solidFill>
              </a:rPr>
              <a:t>整理新一版</a:t>
            </a:r>
            <a:r>
              <a:rPr kumimoji="0" lang="en-US" altLang="zh-CN" sz="2000" dirty="0">
                <a:solidFill>
                  <a:srgbClr val="002060"/>
                </a:solidFill>
              </a:rPr>
              <a:t>SCD&amp;PSD+STK</a:t>
            </a:r>
            <a:r>
              <a:rPr kumimoji="0" lang="zh-CN" altLang="en-US" sz="2000" dirty="0">
                <a:solidFill>
                  <a:srgbClr val="002060"/>
                </a:solidFill>
              </a:rPr>
              <a:t>负载的力学仿真结果；</a:t>
            </a:r>
            <a:endParaRPr kumimoji="0" lang="en-US" altLang="zh-CN" sz="2000" dirty="0">
              <a:solidFill>
                <a:srgbClr val="002060"/>
              </a:solidFill>
            </a:endParaRPr>
          </a:p>
          <a:p>
            <a:r>
              <a:rPr kumimoji="0" lang="zh-CN" altLang="en-US" sz="2000" dirty="0">
                <a:solidFill>
                  <a:srgbClr val="002060"/>
                </a:solidFill>
              </a:rPr>
              <a:t>更新初样设计报告的结构部分；</a:t>
            </a:r>
            <a:endParaRPr kumimoji="0" lang="en-US" altLang="zh-CN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807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时间节点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2</a:t>
            </a:fld>
            <a:endParaRPr lang="zh-CN" altLang="en-US"/>
          </a:p>
        </p:txBody>
      </p:sp>
      <p:graphicFrame>
        <p:nvGraphicFramePr>
          <p:cNvPr id="36" name="内容占位符 3">
            <a:extLst>
              <a:ext uri="{FF2B5EF4-FFF2-40B4-BE49-F238E27FC236}">
                <a16:creationId xmlns:a16="http://schemas.microsoft.com/office/drawing/2014/main" id="{BAEA7750-B8BA-4C33-9537-9C20F2EA8C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0500628"/>
              </p:ext>
            </p:extLst>
          </p:nvPr>
        </p:nvGraphicFramePr>
        <p:xfrm>
          <a:off x="783316" y="1233764"/>
          <a:ext cx="10420388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6108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8954280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</a:tblGrid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工作安排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完成蜂窝板试验件的埋件细化设计，提交给</a:t>
                      </a: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家审核迭代（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151236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完成蜂窝板试验件的迭代设计、内部评审，确定加工意向厂家（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892396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完成蜂窝板试验件的采购审批流程，正式签合同投产（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742515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完成束流试验件工装的设计，投产时间根据束流节点确定（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881315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26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</a:t>
                      </a: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Super-Ladder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力学仿真，确定点胶及</a:t>
                      </a: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AIREX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支撑架的设计（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10268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完成结构热控件的招投标，结构</a:t>
                      </a:r>
                      <a:r>
                        <a:rPr lang="zh-CN" altLang="en-US" b="1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投产（</a:t>
                      </a:r>
                      <a:r>
                        <a:rPr lang="zh-CN" altLang="en-US" b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</a:t>
                      </a:r>
                      <a:r>
                        <a:rPr lang="zh-CN" altLang="en-US" b="1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81872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Super-Ladder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与蜂窝板装配工装到货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817158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17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蜂窝板试验件产品到货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680447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17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完成工艺验证试验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818590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31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结构热控件产品到货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516687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12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完成结构热控件热实施，装配，应力筛选试验，交付总体</a:t>
                      </a:r>
                      <a:endParaRPr lang="zh-CN" altLang="en-US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764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8589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内容占位符 3">
            <a:extLst>
              <a:ext uri="{FF2B5EF4-FFF2-40B4-BE49-F238E27FC236}">
                <a16:creationId xmlns:a16="http://schemas.microsoft.com/office/drawing/2014/main" id="{17C26987-841E-4613-7DA4-75F3891FAA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8582687"/>
              </p:ext>
            </p:extLst>
          </p:nvPr>
        </p:nvGraphicFramePr>
        <p:xfrm>
          <a:off x="237711" y="1733888"/>
          <a:ext cx="7569651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6108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6103543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</a:tblGrid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工作安排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~7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17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完成胶粘剂选用和铺层等工艺设计工作、复材件成型工装设计、紫铜角件等原材料订货、预浸料生产和工艺方案编制（下周内部评审后发用户）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151236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22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完成成型工装加工，包括复材件成型、碳框胶接装配、蜂窝板固化成型工装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892396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完成零件的加工，包括复材件铺层和机加、埋件和隔热垫机加；完成碳蜂窝芯板材试验件的加工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742515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完成预埋框架的胶接装配和机加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881315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8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30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PSD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蜂窝板和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SCD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蜂窝板的胶接装配、成型固化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10268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完成隔热垫、导热垫片和紫铜角件的胶接固化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81872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PSD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蜂窝板和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SCD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蜂窝板面内接口机加、蜂窝板除气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817158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PSD&amp;SCD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顶面蜂窝板组件侧面接口机加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680447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17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交付蜂窝板试验件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818590"/>
                  </a:ext>
                </a:extLst>
              </a:tr>
            </a:tbl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(1)</a:t>
            </a:r>
            <a:r>
              <a:rPr lang="zh-CN" altLang="en-US" dirty="0"/>
              <a:t>：蜂窝板试验件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E9E546F5-9446-42BD-AD32-60918DF9C4F2}"/>
              </a:ext>
            </a:extLst>
          </p:cNvPr>
          <p:cNvSpPr/>
          <p:nvPr/>
        </p:nvSpPr>
        <p:spPr>
          <a:xfrm>
            <a:off x="237711" y="974048"/>
            <a:ext cx="10040145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陆续与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529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技术人员完成多轮技术细节沟通，试验件加工正在稳步持续进行。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8241D50-142E-40C8-B460-D76303EC6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6149" y="2333616"/>
            <a:ext cx="4189357" cy="268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4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(2)</a:t>
            </a:r>
            <a:r>
              <a:rPr lang="zh-CN" altLang="en-US" dirty="0"/>
              <a:t>：结构热控件（招标）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8F1AFE2-BEEF-464F-90D7-167A991A934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193581" y="1375617"/>
            <a:ext cx="3723385" cy="2341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702C7FE-0DCA-4138-9D5B-F144137BAAD1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193582" y="3884222"/>
            <a:ext cx="3723384" cy="2279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箭头: 右 10">
            <a:extLst>
              <a:ext uri="{FF2B5EF4-FFF2-40B4-BE49-F238E27FC236}">
                <a16:creationId xmlns:a16="http://schemas.microsoft.com/office/drawing/2014/main" id="{C75CB3B9-ABAF-4707-9F45-1CA42B552405}"/>
              </a:ext>
            </a:extLst>
          </p:cNvPr>
          <p:cNvSpPr/>
          <p:nvPr/>
        </p:nvSpPr>
        <p:spPr>
          <a:xfrm>
            <a:off x="7937095" y="4971198"/>
            <a:ext cx="445009" cy="3596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箭头: 右 11">
            <a:extLst>
              <a:ext uri="{FF2B5EF4-FFF2-40B4-BE49-F238E27FC236}">
                <a16:creationId xmlns:a16="http://schemas.microsoft.com/office/drawing/2014/main" id="{DB4C577C-C96F-4F3A-B047-7B3A5628EFB1}"/>
              </a:ext>
            </a:extLst>
          </p:cNvPr>
          <p:cNvSpPr/>
          <p:nvPr/>
        </p:nvSpPr>
        <p:spPr>
          <a:xfrm>
            <a:off x="7937094" y="2374432"/>
            <a:ext cx="445009" cy="3596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DE88BD5-87AD-A2E7-8A93-0F7C1D718629}"/>
              </a:ext>
            </a:extLst>
          </p:cNvPr>
          <p:cNvSpPr/>
          <p:nvPr/>
        </p:nvSpPr>
        <p:spPr>
          <a:xfrm>
            <a:off x="104865" y="1312166"/>
            <a:ext cx="3985378" cy="12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完成高能所、紫台招标文件的更新；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高能所招标文件已提交给财务进行最终确认，等待紫台一起上线；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DA9B662-F07A-2966-903E-B2DAF33BE88E}"/>
              </a:ext>
            </a:extLst>
          </p:cNvPr>
          <p:cNvSpPr txBox="1"/>
          <p:nvPr/>
        </p:nvSpPr>
        <p:spPr>
          <a:xfrm>
            <a:off x="221103" y="3527774"/>
            <a:ext cx="3588795" cy="2316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产品归属有调整：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PS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支撑柱组件归高能所，紫台负责蜂窝板、挡板、 遮光板和安装支座；</a:t>
            </a:r>
            <a:endParaRPr lang="en-US" altLang="zh-CN" sz="1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拦标线有调整：高能所仍为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950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万，紫台由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320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万调整为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245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万</a:t>
            </a:r>
            <a:endParaRPr lang="en-US" altLang="zh-CN" sz="1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调整为有述标环节，时间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15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分钟，内容以介绍标书为主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44775114-1C16-C10D-28F7-A2A8B981E8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7345" y="1375619"/>
            <a:ext cx="3647620" cy="2360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23692BF-E50E-F63C-DA0A-944C633B64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7345" y="3884223"/>
            <a:ext cx="3647620" cy="2279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1546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10A95D9-85C7-131E-0CBD-05149B9D7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2834" y="356407"/>
            <a:ext cx="3924811" cy="35176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A31D537-1271-59AF-935D-82A7519CC48D}"/>
              </a:ext>
            </a:extLst>
          </p:cNvPr>
          <p:cNvSpPr txBox="1"/>
          <p:nvPr/>
        </p:nvSpPr>
        <p:spPr>
          <a:xfrm>
            <a:off x="101191" y="1021798"/>
            <a:ext cx="7818443" cy="22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更新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SCD&amp;PSD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模型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去除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GNSS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天线的接口隔热垫，已向热总体反馈需确认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GNSS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工作时是否对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PSD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有影响；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顶部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±X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侧内缩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18mm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（原因：在轨横向超包络），需跟热控子系统确认辐射器变化是否有影响（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±Z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侧可适当往外延申恢复辐射器的面积）。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/>
              <a:t>工作</a:t>
            </a:r>
            <a:r>
              <a:rPr lang="en-US" altLang="zh-CN" dirty="0"/>
              <a:t>(3)</a:t>
            </a:r>
            <a:r>
              <a:rPr lang="zh-CN" altLang="en-US" dirty="0"/>
              <a:t>：</a:t>
            </a:r>
            <a:r>
              <a:rPr lang="en-US" altLang="zh-CN" dirty="0"/>
              <a:t>SCD</a:t>
            </a:r>
            <a:r>
              <a:rPr lang="zh-CN" altLang="en-US" dirty="0"/>
              <a:t>阶段性工作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A8318AF-8F9C-7407-B0E6-07E3AD919E63}"/>
              </a:ext>
            </a:extLst>
          </p:cNvPr>
          <p:cNvSpPr txBox="1"/>
          <p:nvPr/>
        </p:nvSpPr>
        <p:spPr>
          <a:xfrm>
            <a:off x="101192" y="3592626"/>
            <a:ext cx="5307716" cy="2080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完成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SCD&amp;PSD+STK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负载力学仿真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更新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SCD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结构文档（正在进行）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向复材提供力学复核复算资料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（复材一起帮忙算，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529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有点难催，怕耽误节点）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B320A22-8D20-CD03-88E4-BA539776F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6831" y="3362107"/>
            <a:ext cx="3222663" cy="321977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E789BB5-9D30-98F7-7D78-585B685B37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912" y="4161869"/>
            <a:ext cx="3573733" cy="21882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908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E6AE369-76CE-4E89-290B-9633D809B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73" y="2533186"/>
            <a:ext cx="5645239" cy="3043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7E6FD26-9F28-482B-FE86-FC2B56C2A9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579" y="903967"/>
            <a:ext cx="6310648" cy="4672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2231CB85-8EC0-963B-64E1-40419A065E83}"/>
              </a:ext>
            </a:extLst>
          </p:cNvPr>
          <p:cNvSpPr txBox="1"/>
          <p:nvPr/>
        </p:nvSpPr>
        <p:spPr>
          <a:xfrm>
            <a:off x="7058090" y="4096697"/>
            <a:ext cx="1201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安装技术要求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B5C46DD-50B5-30C5-D944-E9E02A092526}"/>
              </a:ext>
            </a:extLst>
          </p:cNvPr>
          <p:cNvSpPr txBox="1"/>
          <p:nvPr/>
        </p:nvSpPr>
        <p:spPr>
          <a:xfrm>
            <a:off x="1310414" y="4558362"/>
            <a:ext cx="396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单机热控状态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(4)</a:t>
            </a:r>
            <a:r>
              <a:rPr lang="zh-CN" altLang="en-US" dirty="0"/>
              <a:t>：总体相关工作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6</a:t>
            </a:fld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0945953-5725-4A9D-9C37-4B32A8223E47}"/>
              </a:ext>
            </a:extLst>
          </p:cNvPr>
          <p:cNvSpPr txBox="1"/>
          <p:nvPr/>
        </p:nvSpPr>
        <p:spPr>
          <a:xfrm>
            <a:off x="133216" y="1054607"/>
            <a:ext cx="6096002" cy="1422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完成目录外原材料选用报告评审；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完成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HERD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单机热控状态统计；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更新集成装配工艺中的安装技术要求。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CF4CDD5-10CF-41E5-8D56-760D9B236FC4}"/>
              </a:ext>
            </a:extLst>
          </p:cNvPr>
          <p:cNvSpPr txBox="1"/>
          <p:nvPr/>
        </p:nvSpPr>
        <p:spPr>
          <a:xfrm>
            <a:off x="6229218" y="5563988"/>
            <a:ext cx="5847009" cy="128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布置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个立方镜，位于对角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PS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立柱顶部；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对外安装无定位销钉；顶部和侧面之间有定位销钉；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多层由子系统负责实施。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EE45BD7-CF18-CEA1-78E2-2A613B11CF38}"/>
              </a:ext>
            </a:extLst>
          </p:cNvPr>
          <p:cNvSpPr txBox="1"/>
          <p:nvPr/>
        </p:nvSpPr>
        <p:spPr>
          <a:xfrm>
            <a:off x="115774" y="5595306"/>
            <a:ext cx="5847009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PSD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：内侧包覆多层，外侧贴镀铝聚酯薄膜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SCD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：外侧包覆多层，内侧无热控措施</a:t>
            </a:r>
          </a:p>
        </p:txBody>
      </p:sp>
    </p:spTree>
    <p:extLst>
      <p:ext uri="{BB962C8B-B14F-4D97-AF65-F5344CB8AC3E}">
        <p14:creationId xmlns:p14="http://schemas.microsoft.com/office/powerpoint/2010/main" val="427693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123039C-E333-9EED-943E-73D7810B6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3098" y="1056729"/>
            <a:ext cx="6534198" cy="57674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(5)</a:t>
            </a:r>
            <a:r>
              <a:rPr lang="zh-CN" altLang="en-US" dirty="0"/>
              <a:t>：束流试验工装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9A0C4B7-8B91-44E0-BD2C-7E024B47F386}"/>
              </a:ext>
            </a:extLst>
          </p:cNvPr>
          <p:cNvSpPr txBox="1"/>
          <p:nvPr/>
        </p:nvSpPr>
        <p:spPr>
          <a:xfrm>
            <a:off x="124258" y="1396177"/>
            <a:ext cx="5253654" cy="961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完成束流试验工装的设计，投产（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Ladder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包装盒已交付，其余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27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号之前交付）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CEEAA7A-DF6A-8C45-A505-43B46EAC905F}"/>
              </a:ext>
            </a:extLst>
          </p:cNvPr>
          <p:cNvSpPr txBox="1"/>
          <p:nvPr/>
        </p:nvSpPr>
        <p:spPr>
          <a:xfrm>
            <a:off x="124258" y="3940444"/>
            <a:ext cx="5373785" cy="1526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兼顾原本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8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片硅的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Ladder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包装盒；</a:t>
            </a:r>
            <a:endParaRPr lang="en-US" altLang="zh-CN" sz="1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兼顾编号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#6~#10ASIC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束流照射区域，但是旋转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60°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的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Ladder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不可照射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#10ASIC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区域（原因：工装金属部分对束流有遮挡）</a:t>
            </a:r>
            <a:endParaRPr lang="en-US" altLang="zh-CN" sz="1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511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C6A7161-8A8A-BF03-3D95-C307D117E4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0511" y="73617"/>
            <a:ext cx="3121995" cy="67107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B13D511-60C3-4944-814D-0230CF0CC7F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59067" y="3574241"/>
            <a:ext cx="2694713" cy="14847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/>
              <a:t>工作</a:t>
            </a:r>
            <a:r>
              <a:rPr lang="en-US" altLang="zh-CN" dirty="0"/>
              <a:t>(6)</a:t>
            </a:r>
            <a:r>
              <a:rPr lang="zh-CN" altLang="en-US" dirty="0"/>
              <a:t>：</a:t>
            </a:r>
            <a:r>
              <a:rPr lang="en-US" altLang="zh-CN" dirty="0"/>
              <a:t>Super-Ladder</a:t>
            </a:r>
            <a:r>
              <a:rPr lang="zh-CN" altLang="en-US" dirty="0"/>
              <a:t>力学仿真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9A0C4B7-8B91-44E0-BD2C-7E024B47F386}"/>
              </a:ext>
            </a:extLst>
          </p:cNvPr>
          <p:cNvSpPr txBox="1"/>
          <p:nvPr/>
        </p:nvSpPr>
        <p:spPr>
          <a:xfrm>
            <a:off x="0" y="1043271"/>
            <a:ext cx="10373300" cy="961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西交大：批注第一版结果，已返至西交大，等补充相关说明后再组织讨论；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高能所：已完成五种方案的仿真计算，待数据分析之后整理结果汇报。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8C8C824-7920-4167-A0D4-B4665E1C1706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5791621" y="3574241"/>
            <a:ext cx="2694713" cy="14847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614D99A-3D92-4167-9C70-9FB0A9FE77EB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3005471" y="3574241"/>
            <a:ext cx="2694713" cy="14956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7DD7584-1B78-499C-BA65-382F9AAA164D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253178" y="5133238"/>
            <a:ext cx="2694713" cy="14847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49062CA-F8BC-4AA1-9F80-94E44711AA46}"/>
              </a:ext>
            </a:extLst>
          </p:cNvPr>
          <p:cNvPicPr/>
          <p:nvPr/>
        </p:nvPicPr>
        <p:blipFill>
          <a:blip r:embed="rId9"/>
          <a:stretch>
            <a:fillRect/>
          </a:stretch>
        </p:blipFill>
        <p:spPr>
          <a:xfrm>
            <a:off x="2999582" y="5137102"/>
            <a:ext cx="2694713" cy="14847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07BECF6-888F-4D9E-A18E-5A5A7A477488}"/>
              </a:ext>
            </a:extLst>
          </p:cNvPr>
          <p:cNvPicPr/>
          <p:nvPr/>
        </p:nvPicPr>
        <p:blipFill>
          <a:blip r:embed="rId10"/>
          <a:stretch>
            <a:fillRect/>
          </a:stretch>
        </p:blipFill>
        <p:spPr>
          <a:xfrm>
            <a:off x="5791621" y="5133238"/>
            <a:ext cx="2694713" cy="14847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FA584AAA-B070-4AE4-9DBF-269F81ACFDB5}"/>
              </a:ext>
            </a:extLst>
          </p:cNvPr>
          <p:cNvSpPr txBox="1"/>
          <p:nvPr/>
        </p:nvSpPr>
        <p:spPr>
          <a:xfrm>
            <a:off x="3073066" y="4526427"/>
            <a:ext cx="998923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502C22F-F926-433B-BDB7-111E4BE21D03}"/>
              </a:ext>
            </a:extLst>
          </p:cNvPr>
          <p:cNvSpPr txBox="1"/>
          <p:nvPr/>
        </p:nvSpPr>
        <p:spPr>
          <a:xfrm>
            <a:off x="5920558" y="4522563"/>
            <a:ext cx="998923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FB14CC8-D2F3-4D2D-8098-947843AB489A}"/>
              </a:ext>
            </a:extLst>
          </p:cNvPr>
          <p:cNvSpPr txBox="1"/>
          <p:nvPr/>
        </p:nvSpPr>
        <p:spPr>
          <a:xfrm>
            <a:off x="341387" y="6106899"/>
            <a:ext cx="998923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A76F2C57-1B9C-4BF5-B614-CFE8E603CCE0}"/>
              </a:ext>
            </a:extLst>
          </p:cNvPr>
          <p:cNvSpPr txBox="1"/>
          <p:nvPr/>
        </p:nvSpPr>
        <p:spPr>
          <a:xfrm>
            <a:off x="3163806" y="6110762"/>
            <a:ext cx="998923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4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18CD9FD-A88F-4087-95C2-DB0B61331E70}"/>
              </a:ext>
            </a:extLst>
          </p:cNvPr>
          <p:cNvSpPr txBox="1"/>
          <p:nvPr/>
        </p:nvSpPr>
        <p:spPr>
          <a:xfrm>
            <a:off x="5956651" y="6145631"/>
            <a:ext cx="998923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5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D23847C-3524-9733-B009-1077B2A3DF7A}"/>
              </a:ext>
            </a:extLst>
          </p:cNvPr>
          <p:cNvSpPr txBox="1"/>
          <p:nvPr/>
        </p:nvSpPr>
        <p:spPr>
          <a:xfrm>
            <a:off x="799493" y="1949634"/>
            <a:ext cx="5877440" cy="1526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点胶原则：</a:t>
            </a:r>
            <a:endParaRPr lang="en-US" altLang="zh-CN" sz="1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键合时，焊盘下方必须有胶层；</a:t>
            </a:r>
            <a:endParaRPr lang="en-US" altLang="zh-CN" sz="1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AIREX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垂直投影区域内的所有界面必须有胶层；</a:t>
            </a:r>
            <a:endParaRPr lang="en-US" altLang="zh-CN" sz="1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点胶图案需保证压平之后有缺口，防止形成密闭空间；</a:t>
            </a:r>
          </a:p>
        </p:txBody>
      </p:sp>
    </p:spTree>
    <p:extLst>
      <p:ext uri="{BB962C8B-B14F-4D97-AF65-F5344CB8AC3E}">
        <p14:creationId xmlns:p14="http://schemas.microsoft.com/office/powerpoint/2010/main" val="1484952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(7)</a:t>
            </a:r>
            <a:r>
              <a:rPr lang="zh-CN" altLang="en-US" dirty="0"/>
              <a:t>：导热索迭代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E9E546F5-9446-42BD-AD32-60918DF9C4F2}"/>
              </a:ext>
            </a:extLst>
          </p:cNvPr>
          <p:cNvSpPr/>
          <p:nvPr/>
        </p:nvSpPr>
        <p:spPr>
          <a:xfrm>
            <a:off x="418145" y="1167633"/>
            <a:ext cx="38640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迭代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SCD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导热索的设计。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C44273F-43FB-465C-B88A-BCD5B140C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9137" y="1148918"/>
            <a:ext cx="3854718" cy="26238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743B9E5-3402-472F-8F18-4D4EC92C5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115" y="3771513"/>
            <a:ext cx="4204762" cy="2514286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D8931FA5-237C-4107-B501-9708F5E1606F}"/>
              </a:ext>
            </a:extLst>
          </p:cNvPr>
          <p:cNvSpPr/>
          <p:nvPr/>
        </p:nvSpPr>
        <p:spPr>
          <a:xfrm>
            <a:off x="8244494" y="6278517"/>
            <a:ext cx="3529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免焊接导热索设计图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63E6A8E-CA9B-4436-B687-8216396E2BAC}"/>
              </a:ext>
            </a:extLst>
          </p:cNvPr>
          <p:cNvSpPr/>
          <p:nvPr/>
        </p:nvSpPr>
        <p:spPr>
          <a:xfrm>
            <a:off x="7592728" y="1163666"/>
            <a:ext cx="4489193" cy="5576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C56D9E6-118F-4F76-95EF-C2F164732C2F}"/>
              </a:ext>
            </a:extLst>
          </p:cNvPr>
          <p:cNvSpPr/>
          <p:nvPr/>
        </p:nvSpPr>
        <p:spPr>
          <a:xfrm>
            <a:off x="666712" y="1757292"/>
            <a:ext cx="6502759" cy="646331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已收到两家关于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免焊接铜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导热索、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焊接铜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导热索、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焊接石墨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导热索三种方案中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重量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温差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单价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的对比表。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019852A-DEC5-466C-91BB-7DA651C43B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61" y="2715855"/>
            <a:ext cx="7182645" cy="8481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34A8B001-04A1-4F48-BFEC-9390F5E31D64}"/>
              </a:ext>
            </a:extLst>
          </p:cNvPr>
          <p:cNvSpPr/>
          <p:nvPr/>
        </p:nvSpPr>
        <p:spPr>
          <a:xfrm>
            <a:off x="1507335" y="3651786"/>
            <a:ext cx="49064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三种导热索重量、热阻和单价的对比（北科大）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71F5CACC-AD43-451C-8BE7-8B91A882FF5E}"/>
              </a:ext>
            </a:extLst>
          </p:cNvPr>
          <p:cNvSpPr/>
          <p:nvPr/>
        </p:nvSpPr>
        <p:spPr>
          <a:xfrm>
            <a:off x="1396117" y="5374790"/>
            <a:ext cx="49064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三种导热索重量、热阻和单价的对比（北化工）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E063157-28E3-47FD-ADF1-D122FE2FA87A}"/>
              </a:ext>
            </a:extLst>
          </p:cNvPr>
          <p:cNvSpPr/>
          <p:nvPr/>
        </p:nvSpPr>
        <p:spPr>
          <a:xfrm>
            <a:off x="294612" y="5878234"/>
            <a:ext cx="7063541" cy="46166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北科大已完成免焊接铜的试制，很快寄出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045C0D1C-5344-45CE-B011-01F07951F0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1059" y="4371195"/>
            <a:ext cx="4304251" cy="9651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3841357"/>
      </p:ext>
    </p:extLst>
  </p:cSld>
  <p:clrMapOvr>
    <a:masterClrMapping/>
  </p:clrMapOvr>
</p:sld>
</file>

<file path=ppt/theme/theme1.xml><?xml version="1.0" encoding="utf-8"?>
<a:theme xmlns:a="http://schemas.openxmlformats.org/drawingml/2006/main" name="IHE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400" dirty="0" smtClean="0">
            <a:solidFill>
              <a:srgbClr val="002060"/>
            </a:solidFill>
            <a:ea typeface="黑体" panose="02010609060101010101" pitchFamily="2" charset="-122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HEP" id="{1B0B717B-B345-4556-8931-A4D9E266528D}" vid="{B471213F-AC63-4C40-9683-2EC057EFCA7F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54677</TotalTime>
  <Words>1138</Words>
  <Application>Microsoft Office PowerPoint</Application>
  <PresentationFormat>宽屏</PresentationFormat>
  <Paragraphs>132</Paragraphs>
  <Slides>11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等线</vt:lpstr>
      <vt:lpstr>微软雅黑</vt:lpstr>
      <vt:lpstr>Arial</vt:lpstr>
      <vt:lpstr>Calibri</vt:lpstr>
      <vt:lpstr>Calibri Light</vt:lpstr>
      <vt:lpstr>Wingdings</vt:lpstr>
      <vt:lpstr>IHEP</vt:lpstr>
      <vt:lpstr>自定义设计方案</vt:lpstr>
      <vt:lpstr>SCD 周例会-结构</vt:lpstr>
      <vt:lpstr>时间节点</vt:lpstr>
      <vt:lpstr>工作(1)：蜂窝板试验件</vt:lpstr>
      <vt:lpstr>工作(2)：结构热控件（招标）</vt:lpstr>
      <vt:lpstr>工作(3)：SCD阶段性工作</vt:lpstr>
      <vt:lpstr>工作(4)：总体相关工作</vt:lpstr>
      <vt:lpstr>工作(5)：束流试验工装</vt:lpstr>
      <vt:lpstr>工作(6)：Super-Ladder力学仿真</vt:lpstr>
      <vt:lpstr>工作(7)：导热索迭代</vt:lpstr>
      <vt:lpstr>工作(8)：微流星挡板设计</vt:lpstr>
      <vt:lpstr>本周计划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上一个年度的重要进展回顾</dc:title>
  <dc:creator>Yuodaa</dc:creator>
  <cp:lastModifiedBy>鲁 兵</cp:lastModifiedBy>
  <cp:revision>374</cp:revision>
  <dcterms:created xsi:type="dcterms:W3CDTF">2023-08-09T12:44:00Z</dcterms:created>
  <dcterms:modified xsi:type="dcterms:W3CDTF">2026-08-31T00:49:39Z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</Properties>
</file>