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417" r:id="rId3"/>
    <p:sldId id="419" r:id="rId4"/>
    <p:sldId id="421" r:id="rId5"/>
    <p:sldId id="422" r:id="rId6"/>
    <p:sldId id="423" r:id="rId7"/>
    <p:sldId id="424" r:id="rId8"/>
    <p:sldId id="425" r:id="rId9"/>
    <p:sldId id="426" r:id="rId10"/>
    <p:sldId id="427" r:id="rId11"/>
    <p:sldId id="404" r:id="rId12"/>
    <p:sldId id="405" r:id="rId13"/>
    <p:sldId id="406" r:id="rId14"/>
    <p:sldId id="407" r:id="rId15"/>
    <p:sldId id="408" r:id="rId16"/>
    <p:sldId id="409" r:id="rId17"/>
    <p:sldId id="414" r:id="rId18"/>
    <p:sldId id="411" r:id="rId19"/>
    <p:sldId id="412" r:id="rId20"/>
    <p:sldId id="413" r:id="rId21"/>
    <p:sldId id="415" r:id="rId22"/>
    <p:sldId id="420" r:id="rId23"/>
    <p:sldId id="428" r:id="rId24"/>
    <p:sldId id="269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4B4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97073" autoAdjust="0"/>
  </p:normalViewPr>
  <p:slideViewPr>
    <p:cSldViewPr>
      <p:cViewPr>
        <p:scale>
          <a:sx n="100" d="100"/>
          <a:sy n="100" d="100"/>
        </p:scale>
        <p:origin x="-223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5F6F0-679A-4745-94B5-1639E6D2D2DF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40E1D-64D3-4256-9CF7-EC5BC660D6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837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40E1D-64D3-4256-9CF7-EC5BC660D69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0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93" b="18969"/>
          <a:stretch/>
        </p:blipFill>
        <p:spPr>
          <a:xfrm>
            <a:off x="6732240" y="15669"/>
            <a:ext cx="2411760" cy="5780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9505"/>
          <a:stretch/>
        </p:blipFill>
        <p:spPr>
          <a:xfrm>
            <a:off x="5938275" y="44624"/>
            <a:ext cx="793965" cy="5337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93" b="18969"/>
          <a:stretch/>
        </p:blipFill>
        <p:spPr>
          <a:xfrm>
            <a:off x="6732240" y="15669"/>
            <a:ext cx="2411760" cy="5780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9505"/>
          <a:stretch/>
        </p:blipFill>
        <p:spPr>
          <a:xfrm>
            <a:off x="5938275" y="44624"/>
            <a:ext cx="793965" cy="533735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>
            <a:off x="467544" y="764704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5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9150" y="1746140"/>
            <a:ext cx="2348902" cy="11504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520" tIns="37760" rIns="75520" bIns="37760" rtlCol="0" anchor="ctr"/>
          <a:lstStyle/>
          <a:p>
            <a:pPr algn="ctr"/>
            <a:endParaRPr lang="zh-CN" altLang="en-US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39752" y="1916832"/>
            <a:ext cx="680424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None/>
              <a:defRPr/>
            </a:pPr>
            <a:r>
              <a:rPr lang="en-US" altLang="zh-CN" sz="42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SCD&amp;PSD</a:t>
            </a:r>
            <a:r>
              <a:rPr lang="zh-CN" altLang="en-US" sz="42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热控进展汇报</a:t>
            </a:r>
            <a:endParaRPr lang="zh-CN" altLang="en-US" sz="4200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4168" y="5229200"/>
            <a:ext cx="228807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10000"/>
                  </a:schemeClr>
                </a:solidFill>
                <a:latin typeface="微软雅黑" pitchFamily="34" charset="-122"/>
                <a:ea typeface="微软雅黑" pitchFamily="34" charset="-122"/>
              </a:rPr>
              <a:t>汇报人：徐元迪</a:t>
            </a:r>
          </a:p>
        </p:txBody>
      </p:sp>
      <p:sp>
        <p:nvSpPr>
          <p:cNvPr id="17" name="矩形 16"/>
          <p:cNvSpPr/>
          <p:nvPr/>
        </p:nvSpPr>
        <p:spPr>
          <a:xfrm>
            <a:off x="1" y="6525344"/>
            <a:ext cx="9143999" cy="328681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31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4500" y="0"/>
            <a:ext cx="36195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925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仿真模拟进展：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2120" y="855626"/>
            <a:ext cx="3144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热控载荷文档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45" y="1484784"/>
            <a:ext cx="756308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521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836712"/>
            <a:ext cx="9069122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en-US" altLang="zh-CN" sz="2000" dirty="0" smtClean="0">
                <a:latin typeface="Times New Roman" pitchFamily="18" charset="0"/>
              </a:rPr>
              <a:t>ALREX</a:t>
            </a:r>
            <a:r>
              <a:rPr lang="zh-CN" altLang="en-US" sz="2000" dirty="0" smtClean="0">
                <a:latin typeface="Times New Roman" pitchFamily="18" charset="0"/>
              </a:rPr>
              <a:t>材质热膨胀系数</a:t>
            </a:r>
            <a:r>
              <a:rPr lang="zh-CN" altLang="zh-CN" sz="2000" dirty="0" smtClean="0">
                <a:latin typeface="Times New Roman" pitchFamily="18" charset="0"/>
              </a:rPr>
              <a:t>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38627" y="4437112"/>
            <a:ext cx="44053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正在走采购流程，目前已完成所内测试中心审批，样品已完成加工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，（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7.27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）已邮寄给上海复达检测技术集团有限公司。</a:t>
            </a:r>
            <a:endParaRPr lang="en-US" altLang="zh-CN" sz="2000" dirty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（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8.26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）已确认汇款，预计九月初给结果。</a:t>
            </a:r>
            <a:endParaRPr lang="zh-CN" altLang="en-US" sz="2000" dirty="0" smtClean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945" y="1484784"/>
            <a:ext cx="2204095" cy="2461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521944" y="3959185"/>
            <a:ext cx="22285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ALREX</a:t>
            </a:r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待测样品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29" y="1338152"/>
            <a:ext cx="5040560" cy="2645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29" y="4094529"/>
            <a:ext cx="4467398" cy="2659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847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0176" y="5842337"/>
            <a:ext cx="85873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实验温度变化为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℃（</a:t>
            </a:r>
            <a:r>
              <a:rPr lang="en-US" altLang="zh-CN" sz="2000" dirty="0">
                <a:latin typeface="Times New Roman" pitchFamily="18" charset="0"/>
                <a:ea typeface="微软雅黑" pitchFamily="34" charset="-122"/>
              </a:rPr>
              <a:t> Super ladder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变温快， 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保护盒热容量大变温慢，以保护盒温度传感器为基准进行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 ℃ 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变温），保持温度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23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分钟后再升温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/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降温，每小时温度变化约为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4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℃。预计本周二（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7.28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）完成实验。</a:t>
            </a:r>
            <a:endParaRPr lang="zh-CN" altLang="en-US" sz="2000" dirty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18" y="1573009"/>
            <a:ext cx="3059832" cy="3839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1862" y="5432114"/>
            <a:ext cx="2920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样品摆放及传感器布置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19442" y="4584443"/>
            <a:ext cx="3628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实验温度参数设置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422" y="2124634"/>
            <a:ext cx="205136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449" y="2441597"/>
            <a:ext cx="3737814" cy="210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847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77780"/>
            <a:ext cx="6108013" cy="315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374" y="1010014"/>
            <a:ext cx="2561231" cy="3416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07504" y="4437112"/>
            <a:ext cx="61080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温度随时间变化曲线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2374" y="4448641"/>
            <a:ext cx="2561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开箱后照片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11961" y="4945326"/>
            <a:ext cx="48664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左侧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super-ladder 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硅片无明显变化，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ALREX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骨架与硅片接触状态良好；</a:t>
            </a:r>
            <a:endParaRPr lang="en-US" altLang="zh-CN" sz="2000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相关实验数据、文档、照片均已上传。后续负责对比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Z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型、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P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ladder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实验前后照片对比。</a:t>
            </a:r>
            <a:endParaRPr lang="zh-CN" altLang="zh-CN" sz="2000" dirty="0">
              <a:latin typeface="Times New Roman" pitchFamily="18" charset="0"/>
              <a:ea typeface="微软雅黑" pitchFamily="34" charset="-122"/>
            </a:endParaRPr>
          </a:p>
          <a:p>
            <a:pPr algn="just"/>
            <a:endParaRPr lang="zh-CN" altLang="en-US" sz="2000" dirty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1" y="5051245"/>
            <a:ext cx="4086740" cy="1345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549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52" y="1245400"/>
            <a:ext cx="2831258" cy="2122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9052" y="3379789"/>
            <a:ext cx="2831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实验前上长边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1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3563888" y="2204864"/>
            <a:ext cx="1008112" cy="504056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479052" y="6309320"/>
            <a:ext cx="2831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实验后上长边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1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52" y="4163814"/>
            <a:ext cx="2831258" cy="211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868144" y="851414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Z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ladder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8" name="右箭头 17"/>
          <p:cNvSpPr/>
          <p:nvPr/>
        </p:nvSpPr>
        <p:spPr>
          <a:xfrm>
            <a:off x="3563888" y="4982969"/>
            <a:ext cx="1008112" cy="504056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54" y="1245399"/>
            <a:ext cx="2855734" cy="213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697" y="4163814"/>
            <a:ext cx="2798958" cy="2097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836176" y="3379789"/>
            <a:ext cx="2831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实验前上长边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（亮度处理）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92417" y="6275573"/>
            <a:ext cx="2831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实验后上长边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（亮度处理）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4525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851414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Z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ladder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69" y="1251524"/>
            <a:ext cx="859192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48566" y="4646970"/>
            <a:ext cx="4324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实验前上长边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12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88024" y="4646970"/>
            <a:ext cx="4207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实验后上长边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12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8566" y="5301208"/>
            <a:ext cx="8471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zh-CN" sz="2000" dirty="0" smtClean="0">
                <a:latin typeface="Times New Roman" pitchFamily="18" charset="0"/>
                <a:ea typeface="微软雅黑" pitchFamily="34" charset="-122"/>
              </a:rPr>
              <a:t>本</a:t>
            </a:r>
            <a:r>
              <a:rPr lang="zh-CN" altLang="zh-CN" sz="2000" dirty="0">
                <a:latin typeface="Times New Roman" pitchFamily="18" charset="0"/>
                <a:ea typeface="微软雅黑" pitchFamily="34" charset="-122"/>
              </a:rPr>
              <a:t>组揭示了该样品的全新退化模式：探针横向位移（结构性变形）基底不均匀形变拖动探针侧向移动，导致接触质量全面</a:t>
            </a:r>
            <a:r>
              <a:rPr lang="zh-CN" altLang="zh-CN" sz="2000" dirty="0" smtClean="0">
                <a:latin typeface="Times New Roman" pitchFamily="18" charset="0"/>
                <a:ea typeface="微软雅黑" pitchFamily="34" charset="-122"/>
              </a:rPr>
              <a:t>退化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。</a:t>
            </a:r>
            <a:endParaRPr lang="zh-CN" altLang="zh-CN" sz="2000" dirty="0">
              <a:latin typeface="Times New Roman" pitchFamily="18" charset="0"/>
              <a:ea typeface="微软雅黑" pitchFamily="34" charset="-122"/>
            </a:endParaRPr>
          </a:p>
          <a:p>
            <a:pPr algn="just"/>
            <a:endParaRPr lang="zh-CN" altLang="en-US" sz="2000" dirty="0">
              <a:latin typeface="Times New Roman" pitchFamily="18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5686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851414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Z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ladder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45400"/>
            <a:ext cx="6052305" cy="4728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7503" y="5964434"/>
            <a:ext cx="6052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实验后上长边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12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218548" y="1556792"/>
            <a:ext cx="30060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/>
              <a:t>Z</a:t>
            </a:r>
            <a:r>
              <a:rPr lang="zh-CN" altLang="zh-CN" sz="2000" dirty="0"/>
              <a:t>型</a:t>
            </a:r>
            <a:r>
              <a:rPr lang="en-US" altLang="zh-CN" sz="2000" dirty="0"/>
              <a:t>ladder</a:t>
            </a:r>
            <a:r>
              <a:rPr lang="zh-CN" altLang="zh-CN" sz="2000" dirty="0"/>
              <a:t>整体键合丝阵列仍基本完整，</a:t>
            </a:r>
            <a:r>
              <a:rPr lang="zh-CN" altLang="zh-CN" sz="2000" b="1" dirty="0"/>
              <a:t>未观察到明显的整根键合丝断裂</a:t>
            </a:r>
            <a:r>
              <a:rPr lang="zh-CN" altLang="zh-CN" sz="2000" dirty="0"/>
              <a:t>、大面积塌丝或成批脱焊现象。大部分键合丝的弧高、间距和焊点排列在实验前后保持一致。未发现明确、清晰的键合丝完全断裂证据</a:t>
            </a:r>
            <a:r>
              <a:rPr lang="zh-CN" altLang="zh-CN" sz="2000" dirty="0" smtClean="0"/>
              <a:t>。</a:t>
            </a:r>
            <a:endParaRPr lang="zh-CN" altLang="zh-CN" sz="2000" dirty="0"/>
          </a:p>
        </p:txBody>
      </p:sp>
    </p:spTree>
    <p:extLst>
      <p:ext uri="{BB962C8B-B14F-4D97-AF65-F5344CB8AC3E}">
        <p14:creationId xmlns:p14="http://schemas.microsoft.com/office/powerpoint/2010/main" val="1793003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851414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Z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ladder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58888" y="6519446"/>
            <a:ext cx="6052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实验后上长边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12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6350"/>
            <a:ext cx="8012733" cy="257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179512" y="3998787"/>
            <a:ext cx="5486400" cy="247967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796136" y="4365104"/>
            <a:ext cx="32822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B050"/>
                </a:solidFill>
              </a:rPr>
              <a:t>在排除设备干扰的前提下，元件本身无引线断裂、键合脱落或明显腐蚀等物理缺陷。所有异常分别为：机械振动、光源脉冲老化及可能的色温漂移，非元件</a:t>
            </a:r>
            <a:r>
              <a:rPr lang="zh-CN" altLang="en-US" sz="2000" b="1" dirty="0" smtClean="0">
                <a:solidFill>
                  <a:srgbClr val="00B050"/>
                </a:solidFill>
              </a:rPr>
              <a:t>失效。</a:t>
            </a:r>
            <a:endParaRPr lang="zh-CN" altLang="en-US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86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6671" y="3645024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实验前后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P</a:t>
            </a:r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ladder</a:t>
            </a:r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照片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851414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P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ladder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3511"/>
            <a:ext cx="8752062" cy="238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83568" y="6527805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实验前后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P</a:t>
            </a:r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ladder</a:t>
            </a:r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照片（</a:t>
            </a:r>
            <a:r>
              <a:rPr lang="zh-CN" altLang="en-US" sz="1600" dirty="0">
                <a:latin typeface="Times New Roman" pitchFamily="18" charset="0"/>
                <a:ea typeface="微软雅黑" pitchFamily="34" charset="-122"/>
              </a:rPr>
              <a:t>剔除位置剧烈变动</a:t>
            </a:r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照片并排序）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09120"/>
            <a:ext cx="8568952" cy="1613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2060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851414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P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ladder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4" y="1645545"/>
            <a:ext cx="4836963" cy="2698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402" y="1209566"/>
            <a:ext cx="4163165" cy="3156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4" y="4364029"/>
            <a:ext cx="4977877" cy="241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51520" y="1273561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 smtClean="0">
                <a:latin typeface="Times New Roman" pitchFamily="18" charset="0"/>
                <a:ea typeface="微软雅黑" pitchFamily="34" charset="-122"/>
              </a:rPr>
              <a:t>肉眼未发现明显断裂</a:t>
            </a:r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，</a:t>
            </a:r>
            <a:r>
              <a:rPr lang="en-US" altLang="zh-CN" sz="1600" dirty="0" smtClean="0">
                <a:latin typeface="Times New Roman" pitchFamily="18" charset="0"/>
                <a:ea typeface="微软雅黑" pitchFamily="34" charset="-122"/>
              </a:rPr>
              <a:t>AI</a:t>
            </a:r>
            <a:r>
              <a:rPr lang="zh-CN" altLang="en-US" sz="1600" dirty="0" smtClean="0">
                <a:latin typeface="Times New Roman" pitchFamily="18" charset="0"/>
                <a:ea typeface="微软雅黑" pitchFamily="34" charset="-122"/>
              </a:rPr>
              <a:t>判断可信度较低</a:t>
            </a:r>
            <a:endParaRPr lang="zh-CN" altLang="en-US" sz="1600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9552" y="2132856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不显示</a:t>
            </a:r>
            <a:endParaRPr lang="zh-CN" altLang="en-US" sz="2000" dirty="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24" y="3456679"/>
            <a:ext cx="4733781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8302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仿真模拟进展：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255736"/>
            <a:ext cx="85449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altLang="zh-CN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508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所：完成载荷复算报告，高温工况下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SCD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第一层硅片温度超标，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PSD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的</a:t>
            </a:r>
            <a:r>
              <a:rPr lang="en-US" altLang="zh-CN" dirty="0" err="1">
                <a:latin typeface="Times New Roman" pitchFamily="18" charset="0"/>
                <a:ea typeface="微软雅黑" pitchFamily="34" charset="-122"/>
              </a:rPr>
              <a:t>SiPM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超过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+5</a:t>
            </a:r>
            <a:r>
              <a:rPr lang="zh-CN" altLang="zh-CN" dirty="0" smtClean="0">
                <a:latin typeface="Times New Roman" pitchFamily="18" charset="0"/>
                <a:ea typeface="微软雅黑" pitchFamily="34" charset="-122"/>
              </a:rPr>
              <a:t>℃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。</a:t>
            </a:r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  <a:p>
            <a:pPr algn="just"/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建议：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、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SDC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功耗更新，顶面模型更新；</a:t>
            </a:r>
            <a:endParaRPr lang="en-US" altLang="zh-CN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           2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、改进工况：</a:t>
            </a:r>
            <a:r>
              <a:rPr lang="zh-CN" altLang="en-US" dirty="0">
                <a:latin typeface="Times New Roman" pitchFamily="18" charset="0"/>
                <a:ea typeface="微软雅黑" pitchFamily="34" charset="-122"/>
              </a:rPr>
              <a:t>“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微流星挡板外增加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1mm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厚碳纤维蒙皮，蒙皮与挡板隔热安装，间距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20mm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（为放置多层使用）</a:t>
            </a:r>
            <a:r>
              <a:rPr lang="zh-CN" altLang="zh-CN" dirty="0" smtClean="0">
                <a:latin typeface="Times New Roman" pitchFamily="18" charset="0"/>
                <a:ea typeface="微软雅黑" pitchFamily="34" charset="-122"/>
              </a:rPr>
              <a:t>，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在蒙皮外表面包覆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20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单元多层，在微流星挡板外表面包覆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15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单元多层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”。确认建模没设置辐射器（下表面覆盖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5mm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多层）</a:t>
            </a:r>
            <a:endParaRPr lang="en-US" altLang="zh-CN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           </a:t>
            </a:r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12" name="图片 11" descr="D:\微信文件\xwechat_files\wxid_2939709397515_3749\temp\RWTemp\2026-08\80eadeb379c5aa062e80cd496033c0aa\e8fa021e3c32b45213c8048587ff937a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837" y="4269378"/>
            <a:ext cx="2518742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115438" y="3501008"/>
            <a:ext cx="3705034" cy="2304256"/>
          </a:xfrm>
          <a:prstGeom prst="rect">
            <a:avLst/>
          </a:prstGeom>
        </p:spPr>
      </p:pic>
      <p:pic>
        <p:nvPicPr>
          <p:cNvPr id="14" name="图片 13" descr="D:\微信文件\xwechat_files\wxid_2939709397515_3749\temp\RWTemp\2026-08\80eadeb379c5aa062e80cd496033c0aa\5c21ce97701c2349adc89f874e966c71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113" y="4077072"/>
            <a:ext cx="2210435" cy="2208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" descr="一个前端模块的功耗"/>
          <p:cNvPicPr/>
          <p:nvPr/>
        </p:nvPicPr>
        <p:blipFill>
          <a:blip r:embed="rId8"/>
          <a:stretch>
            <a:fillRect/>
          </a:stretch>
        </p:blipFill>
        <p:spPr bwMode="auto">
          <a:xfrm>
            <a:off x="240110" y="5805264"/>
            <a:ext cx="3372800" cy="110426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3737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851414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P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ladder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251520" y="1484784"/>
            <a:ext cx="7704856" cy="289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43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851414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P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ladder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025" y="1295576"/>
            <a:ext cx="4796372" cy="21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245400"/>
            <a:ext cx="4534561" cy="338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" y="4677586"/>
            <a:ext cx="4860032" cy="237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4180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75" y="79598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zh-CN" sz="2000" dirty="0"/>
              <a:t>硅微条探测器模块低温摸底试验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851414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P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型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ladder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2050" name="Picture 2" descr="F:\机械设计文件\空间卫星设计\各探测器方案设计报告-接受修订\ladder低温试验2026.07.28\P型\P型对比图片及结论\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48" y="1245400"/>
            <a:ext cx="5860812" cy="451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/>
        </p:nvSpPr>
        <p:spPr>
          <a:xfrm>
            <a:off x="6072317" y="1412776"/>
            <a:ext cx="30060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本组差异以栅格位移为主导（</a:t>
            </a:r>
            <a:r>
              <a:rPr lang="en-US" altLang="zh-CN" dirty="0"/>
              <a:t>66</a:t>
            </a:r>
            <a:r>
              <a:rPr lang="zh-CN" altLang="en-US" dirty="0"/>
              <a:t>个条带型区域，双向分布），结合中央亮纹形态变化（</a:t>
            </a:r>
            <a:r>
              <a:rPr lang="en-US" altLang="zh-CN" dirty="0"/>
              <a:t>38.7%</a:t>
            </a:r>
            <a:r>
              <a:rPr lang="zh-CN" altLang="en-US" dirty="0"/>
              <a:t>差异集中区，光带长短明暗交错）和曝光</a:t>
            </a:r>
            <a:r>
              <a:rPr lang="en-US" altLang="zh-CN" dirty="0"/>
              <a:t>/</a:t>
            </a:r>
            <a:r>
              <a:rPr lang="zh-CN" altLang="en-US" dirty="0"/>
              <a:t>光源波动，呈现</a:t>
            </a:r>
            <a:r>
              <a:rPr lang="en-US" altLang="zh-CN" dirty="0"/>
              <a:t>"</a:t>
            </a:r>
            <a:r>
              <a:rPr lang="zh-CN" altLang="en-US" dirty="0"/>
              <a:t>抖动式</a:t>
            </a:r>
            <a:r>
              <a:rPr lang="en-US" altLang="zh-CN" dirty="0"/>
              <a:t>"</a:t>
            </a:r>
            <a:r>
              <a:rPr lang="zh-CN" altLang="en-US" dirty="0"/>
              <a:t>分布特征。最可能的成因是拍摄时相机或器件发生了微小振动</a:t>
            </a:r>
            <a:r>
              <a:rPr lang="en-US" altLang="zh-CN" dirty="0"/>
              <a:t>/</a:t>
            </a:r>
            <a:r>
              <a:rPr lang="zh-CN" altLang="en-US" dirty="0"/>
              <a:t>抖动，导致大量水平叶片的视位置发生双向微位移，同时伴随光源闪烁。建议加固机械稳定性（防抖</a:t>
            </a:r>
            <a:r>
              <a:rPr lang="en-US" altLang="zh-CN" dirty="0"/>
              <a:t>/</a:t>
            </a:r>
            <a:r>
              <a:rPr lang="zh-CN" altLang="en-US" dirty="0"/>
              <a:t>夹具）、锁定曝光参数后复拍以验证。</a:t>
            </a:r>
            <a:endParaRPr lang="zh-CN" altLang="zh-CN" dirty="0"/>
          </a:p>
        </p:txBody>
      </p:sp>
      <p:sp>
        <p:nvSpPr>
          <p:cNvPr id="5" name="矩形 4"/>
          <p:cNvSpPr/>
          <p:nvPr/>
        </p:nvSpPr>
        <p:spPr>
          <a:xfrm>
            <a:off x="151348" y="5832217"/>
            <a:ext cx="83810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00B050"/>
                </a:solidFill>
              </a:rPr>
              <a:t>器件发生了整体微位移</a:t>
            </a:r>
            <a:r>
              <a:rPr lang="en-US" altLang="zh-CN" b="1" dirty="0">
                <a:solidFill>
                  <a:srgbClr val="00B050"/>
                </a:solidFill>
              </a:rPr>
              <a:t>/</a:t>
            </a:r>
            <a:r>
              <a:rPr lang="zh-CN" altLang="en-US" b="1" dirty="0">
                <a:solidFill>
                  <a:srgbClr val="00B050"/>
                </a:solidFill>
              </a:rPr>
              <a:t>振动导致叶片相位滑动，同时光源强度或叶片开合角度发生了微调，使中央透光带的明暗分布模式显著改变。建议固定器件机械位置、锁定光源亮度后复拍验证</a:t>
            </a:r>
          </a:p>
        </p:txBody>
      </p:sp>
    </p:spTree>
    <p:extLst>
      <p:ext uri="{BB962C8B-B14F-4D97-AF65-F5344CB8AC3E}">
        <p14:creationId xmlns:p14="http://schemas.microsoft.com/office/powerpoint/2010/main" val="3105176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836712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en-US" altLang="zh-CN" sz="2000" dirty="0" smtClean="0">
                <a:latin typeface="Times New Roman" pitchFamily="18" charset="0"/>
                <a:ea typeface="仿宋" pitchFamily="49" charset="-122"/>
              </a:rPr>
              <a:t>SCD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、</a:t>
            </a:r>
            <a:r>
              <a:rPr lang="en-US" altLang="zh-CN" sz="2000" dirty="0" smtClean="0">
                <a:latin typeface="Times New Roman" pitchFamily="18" charset="0"/>
                <a:ea typeface="仿宋" pitchFamily="49" charset="-122"/>
              </a:rPr>
              <a:t>PSD</a:t>
            </a: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热控招标内容：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8117" y="1295680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、名称：</a:t>
            </a:r>
            <a:r>
              <a:rPr lang="en-US" altLang="zh-CN" sz="2000" b="1" dirty="0"/>
              <a:t> </a:t>
            </a:r>
            <a:r>
              <a:rPr lang="en-US" altLang="zh-CN" sz="2000" b="1" dirty="0" smtClean="0"/>
              <a:t>SCD/PSD</a:t>
            </a:r>
            <a:r>
              <a:rPr lang="zh-CN" altLang="zh-CN" sz="2000" b="1" dirty="0" smtClean="0"/>
              <a:t>子系统</a:t>
            </a:r>
            <a:r>
              <a:rPr lang="zh-CN" altLang="zh-CN" sz="2000" b="1" dirty="0"/>
              <a:t>热控工程化设计及</a:t>
            </a:r>
            <a:r>
              <a:rPr lang="zh-CN" altLang="zh-CN" sz="2000" b="1" dirty="0" smtClean="0"/>
              <a:t>实施</a:t>
            </a:r>
            <a:r>
              <a:rPr lang="zh-CN" altLang="en-US" sz="2000" b="1" dirty="0" smtClean="0"/>
              <a:t>。</a:t>
            </a:r>
            <a:endParaRPr lang="en-US" altLang="zh-CN" sz="2000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、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增加热管加工生产；</a:t>
            </a:r>
            <a:endParaRPr lang="en-US" altLang="zh-CN" sz="2000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3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、确认交付时间节点（力热实验件、鉴定件、正样件、热管）、确认热控产品总质量；</a:t>
            </a:r>
            <a:endParaRPr lang="en-US" altLang="zh-CN" sz="2000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4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、确认初步力学输入是否与</a:t>
            </a:r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STK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一致；</a:t>
            </a:r>
            <a:endParaRPr lang="en-US" altLang="zh-CN" sz="2000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sz="2000" dirty="0" smtClean="0">
                <a:latin typeface="Times New Roman" pitchFamily="18" charset="0"/>
                <a:ea typeface="微软雅黑" pitchFamily="34" charset="-122"/>
              </a:rPr>
              <a:t>5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、增加实验矩阵（热控载荷文档内容）、</a:t>
            </a:r>
            <a:r>
              <a:rPr lang="zh-CN" altLang="en-US" sz="2000" dirty="0">
                <a:latin typeface="Times New Roman" pitchFamily="18" charset="0"/>
                <a:ea typeface="微软雅黑" pitchFamily="34" charset="-122"/>
              </a:rPr>
              <a:t>增加线缆端点</a:t>
            </a:r>
            <a:r>
              <a:rPr lang="zh-CN" altLang="en-US" sz="2000" dirty="0" smtClean="0">
                <a:latin typeface="Times New Roman" pitchFamily="18" charset="0"/>
                <a:ea typeface="微软雅黑" pitchFamily="34" charset="-122"/>
              </a:rPr>
              <a:t>连接器表。</a:t>
            </a:r>
            <a:endParaRPr lang="en-US" altLang="zh-CN" sz="2000" dirty="0" smtClean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62299"/>
            <a:ext cx="4572669" cy="3401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图片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520" y="3356991"/>
            <a:ext cx="4301040" cy="336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534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35521" y="3688861"/>
            <a:ext cx="4385101" cy="830989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恳请各位老师批评指正！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5713" y="314935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gray">
          <a:xfrm>
            <a:off x="3196209" y="3352973"/>
            <a:ext cx="3998913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endParaRPr lang="en-US" altLang="zh-CN" sz="5500" dirty="0">
              <a:solidFill>
                <a:srgbClr val="333333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91505" y="2899098"/>
            <a:ext cx="6840538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谢 谢！</a:t>
            </a:r>
          </a:p>
        </p:txBody>
      </p:sp>
      <p:pic>
        <p:nvPicPr>
          <p:cNvPr id="6" name="图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9804"/>
            <a:ext cx="9144000" cy="244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2276872"/>
            <a:ext cx="9144000" cy="76200"/>
          </a:xfrm>
          <a:prstGeom prst="rect">
            <a:avLst/>
          </a:prstGeom>
          <a:solidFill>
            <a:srgbClr val="C2C2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-36512" y="4794312"/>
            <a:ext cx="9217024" cy="76200"/>
          </a:xfrm>
          <a:prstGeom prst="rect">
            <a:avLst/>
          </a:prstGeom>
          <a:solidFill>
            <a:srgbClr val="C2C2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77031" y="3208892"/>
            <a:ext cx="8785225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谢谢！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8725" y="1"/>
            <a:ext cx="4105275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643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仿真模拟进展：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255736"/>
            <a:ext cx="85449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altLang="zh-CN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508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所：完成载荷复算报告，高温工况下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SCD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第一层硅片温度超标，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PSD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的</a:t>
            </a:r>
            <a:r>
              <a:rPr lang="en-US" altLang="zh-CN" dirty="0" err="1">
                <a:latin typeface="Times New Roman" pitchFamily="18" charset="0"/>
                <a:ea typeface="微软雅黑" pitchFamily="34" charset="-122"/>
              </a:rPr>
              <a:t>SiPM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超过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+5</a:t>
            </a:r>
            <a:r>
              <a:rPr lang="zh-CN" altLang="zh-CN" dirty="0" smtClean="0">
                <a:latin typeface="Times New Roman" pitchFamily="18" charset="0"/>
                <a:ea typeface="微软雅黑" pitchFamily="34" charset="-122"/>
              </a:rPr>
              <a:t>℃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。</a:t>
            </a:r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  <a:p>
            <a:pPr algn="just"/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建议：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3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、</a:t>
            </a:r>
            <a:r>
              <a:rPr lang="zh-CN" altLang="zh-CN" dirty="0" smtClean="0">
                <a:latin typeface="Times New Roman" pitchFamily="18" charset="0"/>
                <a:ea typeface="微软雅黑" pitchFamily="34" charset="-122"/>
              </a:rPr>
              <a:t>“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L0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板紧靠蜂窝板碳纤维蒙皮导热效率较差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” → L0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板通过铝导热件与热管进行导热。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；</a:t>
            </a:r>
            <a:endParaRPr lang="en-US" altLang="zh-CN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           4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、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PSD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的</a:t>
            </a:r>
            <a:r>
              <a:rPr lang="en-US" altLang="zh-CN" dirty="0" err="1">
                <a:latin typeface="Times New Roman" pitchFamily="18" charset="0"/>
                <a:ea typeface="微软雅黑" pitchFamily="34" charset="-122"/>
              </a:rPr>
              <a:t>SiPM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超过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+5</a:t>
            </a:r>
            <a:r>
              <a:rPr lang="zh-CN" altLang="zh-CN" dirty="0" smtClean="0">
                <a:latin typeface="Times New Roman" pitchFamily="18" charset="0"/>
                <a:ea typeface="微软雅黑" pitchFamily="34" charset="-122"/>
              </a:rPr>
              <a:t>℃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计算中</a:t>
            </a:r>
            <a:r>
              <a:rPr lang="zh-CN" altLang="en-US" dirty="0">
                <a:latin typeface="Times New Roman" pitchFamily="18" charset="0"/>
                <a:ea typeface="微软雅黑" pitchFamily="34" charset="-122"/>
              </a:rPr>
              <a:t>“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叠加外热流最大因素</a:t>
            </a:r>
            <a:r>
              <a:rPr lang="zh-CN" altLang="en-US" dirty="0">
                <a:latin typeface="Times New Roman" pitchFamily="18" charset="0"/>
                <a:ea typeface="微软雅黑" pitchFamily="34" charset="-122"/>
              </a:rPr>
              <a:t>”指的是太阳直射情况（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1414w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）。建议指出其他所包含的外热流因素（是否考虑所有漏热）；</a:t>
            </a:r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           5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、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PSD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“靠近热管出口位置分区因存在芯片未布置原因，没有导热通道，塑闪温度较高，分区温度梯度大。</a:t>
            </a:r>
            <a:r>
              <a:rPr lang="zh-CN" altLang="zh-CN" dirty="0" smtClean="0">
                <a:latin typeface="Times New Roman" pitchFamily="18" charset="0"/>
                <a:ea typeface="微软雅黑" pitchFamily="34" charset="-122"/>
              </a:rPr>
              <a:t>”</a:t>
            </a:r>
            <a:endParaRPr lang="en-US" altLang="zh-CN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            6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、报告中体现计算的物性参数（表）及边界条件设定。</a:t>
            </a:r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208984" y="4405242"/>
            <a:ext cx="3642936" cy="2452757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 rot="16200000">
            <a:off x="5508437" y="3903427"/>
            <a:ext cx="2159575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4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仿真模拟进展：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255736"/>
            <a:ext cx="8544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altLang="zh-CN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508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所：完成载荷复算报告，高温工况下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SCD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第一层硅片温度超标，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PSD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的</a:t>
            </a:r>
            <a:r>
              <a:rPr lang="en-US" altLang="zh-CN" dirty="0" err="1">
                <a:latin typeface="Times New Roman" pitchFamily="18" charset="0"/>
                <a:ea typeface="微软雅黑" pitchFamily="34" charset="-122"/>
              </a:rPr>
              <a:t>SiPM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超过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+5</a:t>
            </a:r>
            <a:r>
              <a:rPr lang="zh-CN" altLang="zh-CN" dirty="0" smtClean="0">
                <a:latin typeface="Times New Roman" pitchFamily="18" charset="0"/>
                <a:ea typeface="微软雅黑" pitchFamily="34" charset="-122"/>
              </a:rPr>
              <a:t>℃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。</a:t>
            </a:r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  <a:p>
            <a:pPr algn="just"/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5228" y="855626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第二次模拟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9" y="2348880"/>
            <a:ext cx="466441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5" y="3645024"/>
            <a:ext cx="4680520" cy="2890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566" y="2297095"/>
            <a:ext cx="4248472" cy="127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026" y="3880459"/>
            <a:ext cx="4022908" cy="2481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586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仿真模拟进展：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255736"/>
            <a:ext cx="8544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altLang="zh-CN" dirty="0" smtClean="0">
              <a:latin typeface="Times New Roman" pitchFamily="18" charset="0"/>
              <a:ea typeface="微软雅黑" pitchFamily="34" charset="-122"/>
            </a:endParaRPr>
          </a:p>
          <a:p>
            <a:pPr algn="just"/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508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所：完成载荷复算报告，高温工况下</a:t>
            </a:r>
            <a:r>
              <a:rPr lang="en-US" altLang="zh-CN" dirty="0" smtClean="0">
                <a:latin typeface="Times New Roman" pitchFamily="18" charset="0"/>
                <a:ea typeface="微软雅黑" pitchFamily="34" charset="-122"/>
              </a:rPr>
              <a:t>SCD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第一层硅片温度超标，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PSD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的</a:t>
            </a:r>
            <a:r>
              <a:rPr lang="en-US" altLang="zh-CN" dirty="0" err="1">
                <a:latin typeface="Times New Roman" pitchFamily="18" charset="0"/>
                <a:ea typeface="微软雅黑" pitchFamily="34" charset="-122"/>
              </a:rPr>
              <a:t>SiPM</a:t>
            </a:r>
            <a:r>
              <a:rPr lang="zh-CN" altLang="zh-CN" dirty="0">
                <a:latin typeface="Times New Roman" pitchFamily="18" charset="0"/>
                <a:ea typeface="微软雅黑" pitchFamily="34" charset="-122"/>
              </a:rPr>
              <a:t>超过</a:t>
            </a:r>
            <a:r>
              <a:rPr lang="en-US" altLang="zh-CN" dirty="0">
                <a:latin typeface="Times New Roman" pitchFamily="18" charset="0"/>
                <a:ea typeface="微软雅黑" pitchFamily="34" charset="-122"/>
              </a:rPr>
              <a:t>+5</a:t>
            </a:r>
            <a:r>
              <a:rPr lang="zh-CN" altLang="zh-CN" dirty="0" smtClean="0">
                <a:latin typeface="Times New Roman" pitchFamily="18" charset="0"/>
                <a:ea typeface="微软雅黑" pitchFamily="34" charset="-122"/>
              </a:rPr>
              <a:t>℃</a:t>
            </a:r>
            <a:r>
              <a:rPr lang="zh-CN" altLang="en-US" dirty="0" smtClean="0">
                <a:latin typeface="Times New Roman" pitchFamily="18" charset="0"/>
                <a:ea typeface="微软雅黑" pitchFamily="34" charset="-122"/>
              </a:rPr>
              <a:t>。</a:t>
            </a:r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  <a:p>
            <a:pPr algn="just"/>
            <a:endParaRPr lang="en-US" altLang="zh-CN" dirty="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5228" y="855626"/>
            <a:ext cx="28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第二次模拟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154" y="2456065"/>
            <a:ext cx="3744416" cy="4348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3552"/>
            <a:ext cx="4698903" cy="4053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195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仿真模拟进展：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2120" y="855626"/>
            <a:ext cx="3144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第二次模拟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SCD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改进方案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835" y="1224085"/>
            <a:ext cx="59436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094" y="2817836"/>
            <a:ext cx="588645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195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仿真模拟进展：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2120" y="855626"/>
            <a:ext cx="3144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第二次模拟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SCD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改进方案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559" y="1484784"/>
            <a:ext cx="6105525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42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仿真模拟进展：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2120" y="855626"/>
            <a:ext cx="3144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第二次模拟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PS</a:t>
            </a:r>
            <a:r>
              <a:rPr lang="en-US" altLang="zh-CN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D</a:t>
            </a:r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改进方案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239" y="1628800"/>
            <a:ext cx="624840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424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1"/>
            <a:ext cx="4105275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" descr="C:\Users\XYD\Desktop\e90a2b697b19d23fa97c027dc8b83f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9176" y="0"/>
            <a:ext cx="2844824" cy="7746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热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控工作进展</a:t>
            </a:r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878" y="774667"/>
            <a:ext cx="9069122" cy="44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Times New Roman" pitchFamily="18" charset="0"/>
                <a:ea typeface="仿宋" pitchFamily="49" charset="-122"/>
              </a:rPr>
              <a:t>仿真模拟进展：</a:t>
            </a:r>
            <a:endParaRPr lang="en-US" altLang="zh-CN" sz="2000" dirty="0" smtClean="0">
              <a:latin typeface="Times New Roman" pitchFamily="18" charset="0"/>
              <a:ea typeface="仿宋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2120" y="855626"/>
            <a:ext cx="3144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rgbClr val="00B050"/>
                </a:solidFill>
                <a:latin typeface="Times New Roman" pitchFamily="18" charset="0"/>
                <a:ea typeface="微软雅黑" pitchFamily="34" charset="-122"/>
              </a:rPr>
              <a:t>热控载荷文档</a:t>
            </a:r>
            <a:endParaRPr lang="zh-CN" altLang="en-US" sz="2000" dirty="0">
              <a:solidFill>
                <a:srgbClr val="00B05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146" y="1261044"/>
            <a:ext cx="5832648" cy="536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130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45807</TotalTime>
  <Words>1276</Words>
  <Application>Microsoft Office PowerPoint</Application>
  <PresentationFormat>全屏显示(4:3)</PresentationFormat>
  <Paragraphs>137</Paragraphs>
  <Slides>24</Slides>
  <Notes>22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zj</dc:creator>
  <cp:lastModifiedBy>xyd</cp:lastModifiedBy>
  <cp:revision>1428</cp:revision>
  <dcterms:created xsi:type="dcterms:W3CDTF">2017-08-28T13:22:36Z</dcterms:created>
  <dcterms:modified xsi:type="dcterms:W3CDTF">2026-08-31T01:32:52Z</dcterms:modified>
</cp:coreProperties>
</file>