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1"/>
  </p:notesMasterIdLst>
  <p:sldIdLst>
    <p:sldId id="269" r:id="rId3"/>
    <p:sldId id="266" r:id="rId4"/>
    <p:sldId id="294" r:id="rId5"/>
    <p:sldId id="295" r:id="rId6"/>
    <p:sldId id="296" r:id="rId7"/>
    <p:sldId id="283" r:id="rId8"/>
    <p:sldId id="297" r:id="rId9"/>
    <p:sldId id="274" r:id="rId10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15E3FF"/>
    <a:srgbClr val="FF0D0D"/>
    <a:srgbClr val="15FF31"/>
    <a:srgbClr val="FFA3A3"/>
    <a:srgbClr val="79EFFF"/>
    <a:srgbClr val="F9FF15"/>
    <a:srgbClr val="FFFF9F"/>
    <a:srgbClr val="FFFFFF"/>
    <a:srgbClr val="CD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383" autoAdjust="0"/>
  </p:normalViewPr>
  <p:slideViewPr>
    <p:cSldViewPr snapToGrid="0" showGuides="1">
      <p:cViewPr varScale="1">
        <p:scale>
          <a:sx n="96" d="100"/>
          <a:sy n="96" d="100"/>
        </p:scale>
        <p:origin x="10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DAMPE</a:t>
            </a:r>
            <a:r>
              <a:rPr lang="zh-CN" altLang="en-US" dirty="0"/>
              <a:t>束流为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日。</a:t>
            </a:r>
            <a:r>
              <a:rPr lang="en-US" altLang="zh-CN" dirty="0"/>
              <a:t>HERD</a:t>
            </a:r>
            <a:r>
              <a:rPr lang="zh-CN" altLang="en-US" dirty="0"/>
              <a:t>原本是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日，推迟到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24</a:t>
            </a:r>
            <a:r>
              <a:rPr lang="zh-CN" altLang="en-US" dirty="0"/>
              <a:t>日。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1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\260819_HERD</a:t>
            </a:r>
            <a:r>
              <a:rPr lang="zh-CN" altLang="en-US" dirty="0"/>
              <a:t>束流实验</a:t>
            </a:r>
            <a:r>
              <a:rPr lang="en-US" altLang="zh-CN" dirty="0"/>
              <a:t>\</a:t>
            </a:r>
            <a:r>
              <a:rPr lang="zh-CN" altLang="en-US" dirty="0"/>
              <a:t>照片</a:t>
            </a:r>
            <a:r>
              <a:rPr lang="en-US" altLang="zh-CN" dirty="0"/>
              <a:t>\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98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\260819_HERD</a:t>
            </a:r>
            <a:r>
              <a:rPr lang="zh-CN" altLang="en-US" dirty="0"/>
              <a:t>束流实验</a:t>
            </a:r>
            <a:r>
              <a:rPr lang="en-US" altLang="zh-CN" dirty="0"/>
              <a:t>\</a:t>
            </a:r>
            <a:r>
              <a:rPr lang="en-US" altLang="zh-CN" dirty="0" err="1"/>
              <a:t>ana_result</a:t>
            </a:r>
            <a:r>
              <a:rPr lang="en-US" altLang="zh-CN" dirty="0"/>
              <a:t>\</a:t>
            </a:r>
            <a:r>
              <a:rPr lang="en-US" altLang="zh-CN" dirty="0" err="1"/>
              <a:t>CT_vs_PID_vs_SCD</a:t>
            </a:r>
            <a:r>
              <a:rPr lang="en-US" altLang="zh-CN" dirty="0"/>
              <a:t>\</a:t>
            </a:r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\260819_HERD</a:t>
            </a:r>
            <a:r>
              <a:rPr lang="zh-CN" altLang="en-US" dirty="0"/>
              <a:t>束流实验</a:t>
            </a:r>
            <a:r>
              <a:rPr lang="en-US" altLang="zh-CN" dirty="0"/>
              <a:t>\</a:t>
            </a:r>
            <a:r>
              <a:rPr lang="zh-CN" altLang="en-US" dirty="0"/>
              <a:t>报告</a:t>
            </a:r>
            <a:r>
              <a:rPr lang="en-US" altLang="zh-CN" dirty="0"/>
              <a:t>\20260823_</a:t>
            </a:r>
            <a:r>
              <a:rPr lang="zh-CN" altLang="en-US" dirty="0"/>
              <a:t>乔锐</a:t>
            </a:r>
            <a:r>
              <a:rPr lang="en-US" altLang="zh-CN" dirty="0"/>
              <a:t>to</a:t>
            </a:r>
            <a:r>
              <a:rPr lang="zh-CN" altLang="en-US" dirty="0"/>
              <a:t>彭文溪</a:t>
            </a:r>
            <a:r>
              <a:rPr lang="en-US" altLang="zh-CN" dirty="0"/>
              <a:t>_FFE</a:t>
            </a:r>
            <a:r>
              <a:rPr lang="zh-CN" altLang="en-US" dirty="0"/>
              <a:t>的</a:t>
            </a:r>
            <a:r>
              <a:rPr lang="en-US" altLang="zh-CN" dirty="0"/>
              <a:t>Ladder</a:t>
            </a:r>
            <a:r>
              <a:rPr lang="zh-CN" altLang="en-US" dirty="0"/>
              <a:t>性能表现</a:t>
            </a:r>
            <a:r>
              <a:rPr lang="en-US" altLang="zh-CN" dirty="0"/>
              <a:t>.pptx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737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\260819_HERD</a:t>
            </a:r>
            <a:r>
              <a:rPr lang="zh-CN" altLang="en-US" dirty="0"/>
              <a:t>束流实验</a:t>
            </a:r>
            <a:r>
              <a:rPr lang="en-US" altLang="zh-CN" dirty="0"/>
              <a:t>\</a:t>
            </a:r>
            <a:r>
              <a:rPr lang="en-US" altLang="zh-CN" dirty="0" err="1"/>
              <a:t>ana_result</a:t>
            </a:r>
            <a:r>
              <a:rPr lang="en-US" altLang="zh-CN" dirty="0"/>
              <a:t>\</a:t>
            </a:r>
            <a:r>
              <a:rPr lang="en-US" altLang="zh-CN" dirty="0" err="1"/>
              <a:t>CT_vs_PID_vs_SCD</a:t>
            </a:r>
            <a:r>
              <a:rPr lang="en-US" altLang="zh-CN" dirty="0"/>
              <a:t>\</a:t>
            </a:r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\260819_HERD</a:t>
            </a:r>
            <a:r>
              <a:rPr lang="zh-CN" altLang="en-US" dirty="0"/>
              <a:t>束流实验</a:t>
            </a:r>
            <a:r>
              <a:rPr lang="en-US" altLang="zh-CN" dirty="0"/>
              <a:t>\</a:t>
            </a:r>
            <a:r>
              <a:rPr lang="zh-CN" altLang="en-US" dirty="0"/>
              <a:t>报告</a:t>
            </a:r>
            <a:r>
              <a:rPr lang="en-US" altLang="zh-CN" dirty="0"/>
              <a:t>\20260823_</a:t>
            </a:r>
            <a:r>
              <a:rPr lang="zh-CN" altLang="en-US" dirty="0"/>
              <a:t>乔锐</a:t>
            </a:r>
            <a:r>
              <a:rPr lang="en-US" altLang="zh-CN" dirty="0"/>
              <a:t>to</a:t>
            </a:r>
            <a:r>
              <a:rPr lang="zh-CN" altLang="en-US" dirty="0"/>
              <a:t>彭文溪</a:t>
            </a:r>
            <a:r>
              <a:rPr lang="en-US" altLang="zh-CN" dirty="0"/>
              <a:t>_FFE</a:t>
            </a:r>
            <a:r>
              <a:rPr lang="zh-CN" altLang="en-US" dirty="0"/>
              <a:t>的</a:t>
            </a:r>
            <a:r>
              <a:rPr lang="en-US" altLang="zh-CN" dirty="0"/>
              <a:t>Ladder</a:t>
            </a:r>
            <a:r>
              <a:rPr lang="zh-CN" altLang="en-US" dirty="0"/>
              <a:t>性能表现</a:t>
            </a:r>
            <a:r>
              <a:rPr lang="en-US" altLang="zh-CN" dirty="0"/>
              <a:t>.pptx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9895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\Ladder\</a:t>
            </a:r>
            <a:r>
              <a:rPr lang="en-US" altLang="zh-CN" dirty="0" err="1"/>
              <a:t>ZFlexZ</a:t>
            </a:r>
            <a:r>
              <a:rPr lang="zh-CN" altLang="en-US" dirty="0"/>
              <a:t>型高密走线板</a:t>
            </a:r>
            <a:r>
              <a:rPr lang="en-US" altLang="zh-CN" dirty="0"/>
              <a:t>\20260821_Z</a:t>
            </a:r>
            <a:r>
              <a:rPr lang="zh-CN" altLang="en-US" dirty="0"/>
              <a:t>型柔性板的初样布线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42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C:\Users\Yuodaa\Downloads\20260605_SCD</a:t>
            </a:r>
            <a:r>
              <a:rPr lang="zh-CN" altLang="en-US" dirty="0"/>
              <a:t>计划节点</a:t>
            </a:r>
            <a:r>
              <a:rPr lang="en-US" altLang="zh-CN" dirty="0"/>
              <a:t>.xlsx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4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</a:p>
        </p:txBody>
      </p:sp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乔锐</a:t>
            </a:r>
            <a:endParaRPr lang="en-US" altLang="zh-CN" dirty="0"/>
          </a:p>
          <a:p>
            <a:r>
              <a:rPr lang="en-US" altLang="zh-CN" dirty="0"/>
              <a:t>2026-08-30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303598"/>
              </p:ext>
            </p:extLst>
          </p:nvPr>
        </p:nvGraphicFramePr>
        <p:xfrm>
          <a:off x="949569" y="1127330"/>
          <a:ext cx="11002107" cy="42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7369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参加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CERN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重核束流实验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乔锐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徐子骏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袁煦昊负责探测器装配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979392"/>
                  </a:ext>
                </a:extLst>
              </a:tr>
              <a:tr h="908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完成电性件第二阶段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个顶面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交付载荷（仅载荷联试、不再参加仓联试）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霍嘉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完成</a:t>
                      </a:r>
                      <a:r>
                        <a:rPr lang="en-US" altLang="zh-CN" dirty="0"/>
                        <a:t>Super-Ladder</a:t>
                      </a:r>
                      <a:r>
                        <a:rPr lang="zh-CN" altLang="en-US" dirty="0"/>
                        <a:t>力学摸底试验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固化探测器装配工艺、碳纤维结构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徐子骏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袁煦昊负责探测器装配</a:t>
                      </a:r>
                    </a:p>
                    <a:p>
                      <a:pPr algn="ctr"/>
                      <a:r>
                        <a:rPr lang="zh-CN" altLang="en-US" dirty="0"/>
                        <a:t>巩克云负责工装及蜂窝板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完成结构热控件（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套结构、可不含热控）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总体研制节点及安排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16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内容占位符 30">
            <a:extLst>
              <a:ext uri="{FF2B5EF4-FFF2-40B4-BE49-F238E27FC236}">
                <a16:creationId xmlns:a16="http://schemas.microsoft.com/office/drawing/2014/main" id="{CDB4CF86-3244-4203-99C7-745984136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8064" y="1285862"/>
            <a:ext cx="4498037" cy="4840303"/>
          </a:xfrm>
        </p:spPr>
        <p:txBody>
          <a:bodyPr/>
          <a:lstStyle/>
          <a:p>
            <a:r>
              <a:rPr lang="zh-CN" altLang="en-US" dirty="0">
                <a:highlight>
                  <a:srgbClr val="00FF00"/>
                </a:highlight>
              </a:rPr>
              <a:t>首次</a:t>
            </a:r>
            <a:r>
              <a:rPr lang="zh-CN" altLang="en-US" dirty="0"/>
              <a:t>完成</a:t>
            </a:r>
            <a:r>
              <a:rPr lang="en-US" altLang="zh-CN" dirty="0"/>
              <a:t>SCD</a:t>
            </a:r>
            <a:r>
              <a:rPr lang="zh-CN" altLang="en-US" dirty="0"/>
              <a:t>初样所有</a:t>
            </a:r>
            <a:r>
              <a:rPr lang="en-US" altLang="zh-CN" dirty="0"/>
              <a:t>4</a:t>
            </a:r>
            <a:r>
              <a:rPr lang="zh-CN" altLang="en-US" dirty="0"/>
              <a:t>种</a:t>
            </a:r>
            <a:r>
              <a:rPr lang="en-US" altLang="zh-CN" dirty="0"/>
              <a:t>Ladder: LZ/TZ/LP/TP</a:t>
            </a:r>
          </a:p>
          <a:p>
            <a:r>
              <a:rPr lang="zh-CN" altLang="en-US" dirty="0">
                <a:highlight>
                  <a:srgbClr val="00FF00"/>
                </a:highlight>
              </a:rPr>
              <a:t>首次</a:t>
            </a:r>
            <a:r>
              <a:rPr lang="zh-CN" altLang="en-US" dirty="0"/>
              <a:t>接满一个</a:t>
            </a:r>
            <a:r>
              <a:rPr lang="en-US" altLang="zh-CN" dirty="0"/>
              <a:t>FFE L0</a:t>
            </a:r>
            <a:r>
              <a:rPr lang="zh-CN" altLang="en-US" dirty="0"/>
              <a:t>板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ED77B675-50F4-4274-A6B7-DB9F35DB9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2026</a:t>
            </a:r>
            <a:r>
              <a:rPr lang="zh-CN" altLang="en-US" dirty="0"/>
              <a:t>年重核束流实验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77D214-D106-42A9-865B-EE132AF93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1EB050-1342-4B00-9CCC-1EFA4FCF46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91" t="5886" r="12499"/>
          <a:stretch/>
        </p:blipFill>
        <p:spPr>
          <a:xfrm>
            <a:off x="726152" y="991370"/>
            <a:ext cx="6277199" cy="572377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226F405-0008-4E17-BFFD-8D1830CEE1A1}"/>
              </a:ext>
            </a:extLst>
          </p:cNvPr>
          <p:cNvSpPr txBox="1"/>
          <p:nvPr/>
        </p:nvSpPr>
        <p:spPr>
          <a:xfrm>
            <a:off x="0" y="1768089"/>
            <a:ext cx="12795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新</a:t>
            </a:r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PID-1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A72C78C3-B7A3-43D6-9146-ACFA80D296C7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279517" y="1998922"/>
            <a:ext cx="89665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6B2554A4-B587-4C84-9C55-858C6400171E}"/>
              </a:ext>
            </a:extLst>
          </p:cNvPr>
          <p:cNvSpPr txBox="1"/>
          <p:nvPr/>
        </p:nvSpPr>
        <p:spPr>
          <a:xfrm>
            <a:off x="5762838" y="1860868"/>
            <a:ext cx="128112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新</a:t>
            </a:r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PID-2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07E00132-C9FF-4066-9DB8-C9C8EEA3D7C6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995936" y="1544655"/>
            <a:ext cx="407462" cy="316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AEF6BFB-8293-4499-BAB2-1E79D50D0CBB}"/>
              </a:ext>
            </a:extLst>
          </p:cNvPr>
          <p:cNvSpPr txBox="1"/>
          <p:nvPr/>
        </p:nvSpPr>
        <p:spPr>
          <a:xfrm>
            <a:off x="2684727" y="939936"/>
            <a:ext cx="101983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LZ/TZ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A0FADA3-B3D8-40F2-9AB5-44C45512BC39}"/>
              </a:ext>
            </a:extLst>
          </p:cNvPr>
          <p:cNvSpPr txBox="1"/>
          <p:nvPr/>
        </p:nvSpPr>
        <p:spPr>
          <a:xfrm>
            <a:off x="3853308" y="1157567"/>
            <a:ext cx="5774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LP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971C9DB-1D18-4F3B-B9C2-457542BAFC0A}"/>
              </a:ext>
            </a:extLst>
          </p:cNvPr>
          <p:cNvSpPr txBox="1"/>
          <p:nvPr/>
        </p:nvSpPr>
        <p:spPr>
          <a:xfrm>
            <a:off x="4618964" y="868325"/>
            <a:ext cx="5774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TP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6FAC4C6-F8B1-4539-8901-92FBF5D71495}"/>
              </a:ext>
            </a:extLst>
          </p:cNvPr>
          <p:cNvSpPr txBox="1"/>
          <p:nvPr/>
        </p:nvSpPr>
        <p:spPr>
          <a:xfrm>
            <a:off x="0" y="4628245"/>
            <a:ext cx="146706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miniSCD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832D9D27-4A09-485E-B806-EEF294A264BF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467068" y="4731490"/>
            <a:ext cx="896653" cy="1275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CAA038A9-D060-4AD9-8928-5E378557C0EF}"/>
              </a:ext>
            </a:extLst>
          </p:cNvPr>
          <p:cNvSpPr txBox="1"/>
          <p:nvPr/>
        </p:nvSpPr>
        <p:spPr>
          <a:xfrm>
            <a:off x="2648256" y="3705523"/>
            <a:ext cx="146706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miniTRB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F3AAF51-8905-4F6B-8698-E13DBBD4BA70}"/>
              </a:ext>
            </a:extLst>
          </p:cNvPr>
          <p:cNvSpPr txBox="1"/>
          <p:nvPr/>
        </p:nvSpPr>
        <p:spPr>
          <a:xfrm>
            <a:off x="5762838" y="2975212"/>
            <a:ext cx="134684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FFE&amp;L0</a:t>
            </a:r>
            <a:endParaRPr lang="zh-CN" altLang="en-US" sz="2400" b="1" dirty="0">
              <a:solidFill>
                <a:srgbClr val="FF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54A53EF7-B0B1-4C5C-AD74-399286BEC461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3381790" y="4167188"/>
            <a:ext cx="73791" cy="3334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2906A6D0-2222-494D-849D-07794B5B69CD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4759874" y="3206045"/>
            <a:ext cx="1002964" cy="5643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ADCB865B-5943-46AF-8AB1-5D38CBFE3440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5535946" y="3436877"/>
            <a:ext cx="900314" cy="8248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0DF84CA8-94CD-43A4-865E-642EE0D3FD81}"/>
              </a:ext>
            </a:extLst>
          </p:cNvPr>
          <p:cNvSpPr txBox="1"/>
          <p:nvPr/>
        </p:nvSpPr>
        <p:spPr>
          <a:xfrm>
            <a:off x="4910542" y="6251771"/>
            <a:ext cx="21707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</a:t>
            </a:r>
            <a:r>
              <a:rPr lang="zh-CN" altLang="en-US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的</a:t>
            </a:r>
            <a:r>
              <a:rPr lang="en-US" altLang="zh-CN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FPGA</a:t>
            </a:r>
            <a:r>
              <a:rPr lang="zh-CN" altLang="en-US" sz="2400" b="1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</a:t>
            </a: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BE6B3F7A-7CBE-4D6B-B831-C171211084EF}"/>
              </a:ext>
            </a:extLst>
          </p:cNvPr>
          <p:cNvCxnSpPr>
            <a:cxnSpLocks/>
            <a:stCxn id="28" idx="0"/>
          </p:cNvCxnSpPr>
          <p:nvPr/>
        </p:nvCxnSpPr>
        <p:spPr>
          <a:xfrm flipH="1" flipV="1">
            <a:off x="5312682" y="5420719"/>
            <a:ext cx="683254" cy="8310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24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86416EE-A869-4220-9A70-DE06B124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2026</a:t>
            </a:r>
            <a:r>
              <a:rPr lang="zh-CN" altLang="en-US" dirty="0"/>
              <a:t>年重核束流实验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B4259C-1EEF-427C-AE37-7B9194C8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6179" y="6356352"/>
            <a:ext cx="2844800" cy="365125"/>
          </a:xfrm>
        </p:spPr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A3220B3-9D64-4325-A597-F5E8B0F8A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002" y="1334466"/>
            <a:ext cx="4751998" cy="356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4926934-E426-4499-B5BA-11F59528EB21}"/>
              </a:ext>
            </a:extLst>
          </p:cNvPr>
          <p:cNvSpPr txBox="1"/>
          <p:nvPr/>
        </p:nvSpPr>
        <p:spPr>
          <a:xfrm>
            <a:off x="7457529" y="4963827"/>
            <a:ext cx="473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FF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2026</a:t>
            </a:r>
            <a:r>
              <a:rPr lang="zh-CN" altLang="en-US" b="1" dirty="0">
                <a:solidFill>
                  <a:srgbClr val="00FF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年正常</a:t>
            </a:r>
            <a:r>
              <a:rPr lang="zh-CN" altLang="en-US" b="1" dirty="0">
                <a:solidFill>
                  <a:srgbClr val="00FF00"/>
                </a:solidFill>
              </a:rPr>
              <a:t>的</a:t>
            </a:r>
            <a:r>
              <a:rPr lang="en-US" altLang="zh-CN" b="1" dirty="0" err="1">
                <a:solidFill>
                  <a:srgbClr val="00FF00"/>
                </a:solidFill>
              </a:rPr>
              <a:t>SqrtClusterADC</a:t>
            </a:r>
            <a:r>
              <a:rPr lang="en-US" altLang="zh-CN" b="1" dirty="0">
                <a:solidFill>
                  <a:srgbClr val="00FF00"/>
                </a:solidFill>
              </a:rPr>
              <a:t> vs ETA</a:t>
            </a:r>
            <a:r>
              <a:rPr lang="zh-CN" altLang="en-US" b="1" dirty="0">
                <a:solidFill>
                  <a:srgbClr val="00FF00"/>
                </a:solidFill>
              </a:rPr>
              <a:t>谱</a:t>
            </a:r>
            <a:endParaRPr lang="en-US" altLang="zh-CN" b="1" dirty="0">
              <a:solidFill>
                <a:srgbClr val="00FF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zh-CN" b="1" dirty="0">
                <a:solidFill>
                  <a:srgbClr val="00FF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TP+FFE</a:t>
            </a:r>
            <a:endParaRPr lang="zh-CN" altLang="en-US" b="1" dirty="0">
              <a:solidFill>
                <a:srgbClr val="00FF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4376838-1EAC-499C-8887-9AE34F285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3796"/>
            <a:ext cx="5371027" cy="356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DDBA5DD5-13D5-445E-9307-2CFC3AA15D68}"/>
              </a:ext>
            </a:extLst>
          </p:cNvPr>
          <p:cNvSpPr/>
          <p:nvPr/>
        </p:nvSpPr>
        <p:spPr>
          <a:xfrm>
            <a:off x="0" y="4929660"/>
            <a:ext cx="537102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2024</a:t>
            </a:r>
            <a:r>
              <a:rPr lang="zh-CN" altLang="en-US" b="1" dirty="0">
                <a:solidFill>
                  <a:srgbClr val="FF0000"/>
                </a:solidFill>
              </a:rPr>
              <a:t>年异常的</a:t>
            </a:r>
            <a:r>
              <a:rPr lang="en-US" altLang="zh-CN" b="1" dirty="0" err="1">
                <a:solidFill>
                  <a:srgbClr val="FF0000"/>
                </a:solidFill>
              </a:rPr>
              <a:t>SqrtClusterADC</a:t>
            </a:r>
            <a:r>
              <a:rPr lang="en-US" altLang="zh-CN" b="1" dirty="0">
                <a:solidFill>
                  <a:srgbClr val="FF0000"/>
                </a:solidFill>
              </a:rPr>
              <a:t> vs ETA</a:t>
            </a:r>
            <a:r>
              <a:rPr lang="zh-CN" altLang="en-US" b="1" dirty="0">
                <a:solidFill>
                  <a:srgbClr val="FF0000"/>
                </a:solidFill>
              </a:rPr>
              <a:t>谱</a:t>
            </a:r>
            <a:endParaRPr lang="en-US" altLang="zh-CN" b="1" dirty="0">
              <a:solidFill>
                <a:srgbClr val="FF0000"/>
              </a:solidFill>
            </a:endParaRPr>
          </a:p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缺少击中读出条的重核事例</a:t>
            </a:r>
            <a:endParaRPr lang="en-US" altLang="zh-CN" b="1" dirty="0">
              <a:solidFill>
                <a:srgbClr val="FF0000"/>
              </a:solidFill>
            </a:endParaRPr>
          </a:p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逐条读出</a:t>
            </a:r>
            <a:r>
              <a:rPr lang="en-US" altLang="zh-CN" b="1" dirty="0">
                <a:solidFill>
                  <a:srgbClr val="FF0000"/>
                </a:solidFill>
              </a:rPr>
              <a:t>, 270 pF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57B909CB-5118-46CB-9B3B-94FB755A92C6}"/>
              </a:ext>
            </a:extLst>
          </p:cNvPr>
          <p:cNvSpPr/>
          <p:nvPr/>
        </p:nvSpPr>
        <p:spPr>
          <a:xfrm>
            <a:off x="5624623" y="2684721"/>
            <a:ext cx="1584251" cy="744279"/>
          </a:xfrm>
          <a:prstGeom prst="rightArrow">
            <a:avLst/>
          </a:prstGeom>
          <a:solidFill>
            <a:srgbClr val="00FF00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03B61A3-5B83-4AC6-9077-5E5BB9A8598E}"/>
              </a:ext>
            </a:extLst>
          </p:cNvPr>
          <p:cNvSpPr txBox="1"/>
          <p:nvPr/>
        </p:nvSpPr>
        <p:spPr>
          <a:xfrm>
            <a:off x="5371026" y="3429000"/>
            <a:ext cx="2068975" cy="1200329"/>
          </a:xfrm>
          <a:prstGeom prst="rect">
            <a:avLst/>
          </a:prstGeom>
          <a:solidFill>
            <a:srgbClr val="00FF00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重大进展：消除幅度和频率依赖</a:t>
            </a:r>
          </a:p>
        </p:txBody>
      </p:sp>
    </p:spTree>
    <p:extLst>
      <p:ext uri="{BB962C8B-B14F-4D97-AF65-F5344CB8AC3E}">
        <p14:creationId xmlns:p14="http://schemas.microsoft.com/office/powerpoint/2010/main" val="240299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76E18645-0AB1-49F9-8903-8AAF4A753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456"/>
            <a:ext cx="12192000" cy="3320548"/>
          </a:xfr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A86416EE-A869-4220-9A70-DE06B1242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2026</a:t>
            </a:r>
            <a:r>
              <a:rPr lang="zh-CN" altLang="en-US" dirty="0"/>
              <a:t>年重核束流实验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B4259C-1EEF-427C-AE37-7B9194C8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06179" y="6356352"/>
            <a:ext cx="2844800" cy="365125"/>
          </a:xfrm>
        </p:spPr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378BA81-CFC4-463A-9737-63DA172AD66C}"/>
              </a:ext>
            </a:extLst>
          </p:cNvPr>
          <p:cNvSpPr txBox="1"/>
          <p:nvPr/>
        </p:nvSpPr>
        <p:spPr>
          <a:xfrm>
            <a:off x="2223209" y="4562951"/>
            <a:ext cx="7745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初步结果：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PID/</a:t>
            </a:r>
            <a:r>
              <a:rPr lang="en-US" altLang="zh-CN" sz="2400" dirty="0" err="1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ChargeTagger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/SCD(TZ)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能看到电荷关联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1FB1CD2-28C7-4532-8514-8547274EE380}"/>
              </a:ext>
            </a:extLst>
          </p:cNvPr>
          <p:cNvSpPr txBox="1"/>
          <p:nvPr/>
        </p:nvSpPr>
        <p:spPr>
          <a:xfrm>
            <a:off x="1659687" y="2723730"/>
            <a:ext cx="2168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PIDb1(Y)</a:t>
            </a: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vs</a:t>
            </a: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ChargeTagger2(X)</a:t>
            </a:r>
            <a:endParaRPr lang="zh-CN" altLang="en-US" b="1" dirty="0">
              <a:solidFill>
                <a:srgbClr val="0070C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B503FA0-6030-4FA3-9ADC-576DC2A89C7F}"/>
              </a:ext>
            </a:extLst>
          </p:cNvPr>
          <p:cNvSpPr txBox="1"/>
          <p:nvPr/>
        </p:nvSpPr>
        <p:spPr>
          <a:xfrm>
            <a:off x="5838732" y="2615810"/>
            <a:ext cx="1146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TZ(Y)</a:t>
            </a: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vs</a:t>
            </a: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PIDb1(X)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11FE5E2-13C4-42D0-8D37-2AAD984528DF}"/>
              </a:ext>
            </a:extLst>
          </p:cNvPr>
          <p:cNvSpPr txBox="1"/>
          <p:nvPr/>
        </p:nvSpPr>
        <p:spPr>
          <a:xfrm>
            <a:off x="8706179" y="2154145"/>
            <a:ext cx="2168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ChargeTagger3(Y)</a:t>
            </a:r>
            <a:endParaRPr lang="zh-CN" altLang="en-US" b="1" dirty="0">
              <a:solidFill>
                <a:srgbClr val="0070C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vs</a:t>
            </a:r>
          </a:p>
          <a:p>
            <a:pPr algn="ctr"/>
            <a:r>
              <a:rPr lang="en-US" altLang="zh-CN" b="1" dirty="0">
                <a:solidFill>
                  <a:srgbClr val="0070C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TZ(X)</a:t>
            </a:r>
          </a:p>
        </p:txBody>
      </p:sp>
    </p:spTree>
    <p:extLst>
      <p:ext uri="{BB962C8B-B14F-4D97-AF65-F5344CB8AC3E}">
        <p14:creationId xmlns:p14="http://schemas.microsoft.com/office/powerpoint/2010/main" val="361384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DC6715A-38A7-4F0C-BD04-313B315A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招标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140D8-43D5-4DBF-87AE-342FCC7D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61DA18CA-BCBD-49EE-BAD7-556C19BBF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192100"/>
              </p:ext>
            </p:extLst>
          </p:nvPr>
        </p:nvGraphicFramePr>
        <p:xfrm>
          <a:off x="1177265" y="1280618"/>
          <a:ext cx="9837469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0358">
                  <a:extLst>
                    <a:ext uri="{9D8B030D-6E8A-4147-A177-3AD203B41FA5}">
                      <a16:colId xmlns:a16="http://schemas.microsoft.com/office/drawing/2014/main" val="3882797040"/>
                    </a:ext>
                  </a:extLst>
                </a:gridCol>
                <a:gridCol w="2178180">
                  <a:extLst>
                    <a:ext uri="{9D8B030D-6E8A-4147-A177-3AD203B41FA5}">
                      <a16:colId xmlns:a16="http://schemas.microsoft.com/office/drawing/2014/main" val="1475665076"/>
                    </a:ext>
                  </a:extLst>
                </a:gridCol>
                <a:gridCol w="588893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招标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碳纤维复材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&amp;</a:t>
                      </a: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已完成招标，哈玻院中标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3291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高能所已发标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422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？？？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11854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硅微条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已完成标书，预计本周一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31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日发标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131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已完成标书，预计本周一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31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日发标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611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硅电容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暂拟本周四评审（可靠性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摸底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质保方案）</a:t>
                      </a:r>
                      <a:endParaRPr lang="en-US" altLang="zh-CN" b="1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B0F0"/>
                          </a:solidFill>
                        </a:rPr>
                        <a:t>草拟标书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9380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热控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徐元迪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基于上周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STK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预备会完成修改，拟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本周开预备会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024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COB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本周或下周考察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724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322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导热索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修改为石墨导热索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988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力学试验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1257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热试验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7991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51825D5-482D-4F5A-837D-9A51D5DF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22989"/>
            <a:ext cx="12192000" cy="1316173"/>
          </a:xfrm>
        </p:spPr>
        <p:txBody>
          <a:bodyPr/>
          <a:lstStyle/>
          <a:p>
            <a:r>
              <a:rPr lang="zh-CN" altLang="en-US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车永娥整理了元器件清单</a:t>
            </a:r>
            <a:r>
              <a:rPr lang="en-US" altLang="zh-CN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https://www.kdocs.cn/l/ciZfz1BqJmRz</a:t>
            </a:r>
          </a:p>
          <a:p>
            <a:r>
              <a:rPr lang="zh-CN" altLang="en-US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现阶段开展</a:t>
            </a:r>
            <a:r>
              <a:rPr lang="zh-CN" altLang="en-US" sz="2800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长周期元器件提前采购</a:t>
            </a:r>
            <a:r>
              <a:rPr lang="zh-CN" altLang="en-US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（如</a:t>
            </a:r>
            <a:r>
              <a:rPr lang="en-US" altLang="zh-CN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AIRBORN</a:t>
            </a:r>
            <a:r>
              <a:rPr lang="zh-CN" altLang="en-US" sz="28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连接器）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78BB2FAE-9646-4495-A10E-0D959F4A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元器件清单和</a:t>
            </a:r>
            <a:r>
              <a:rPr lang="en-US" altLang="zh-CN" dirty="0"/>
              <a:t>Z</a:t>
            </a:r>
            <a:r>
              <a:rPr lang="zh-CN" altLang="en-US" dirty="0"/>
              <a:t>型柔性板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63E539-B7C3-4A98-956A-FB63B582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FBF2A32-C1CC-4D17-BA5E-F5AA27BCB225}"/>
              </a:ext>
            </a:extLst>
          </p:cNvPr>
          <p:cNvSpPr txBox="1"/>
          <p:nvPr/>
        </p:nvSpPr>
        <p:spPr>
          <a:xfrm>
            <a:off x="666711" y="4599922"/>
            <a:ext cx="107633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 sz="2400" b="0" i="0" dirty="0">
                <a:solidFill>
                  <a:srgbClr val="000000"/>
                </a:solidFill>
                <a:effectLst/>
                <a:latin typeface="-apple-system"/>
              </a:rPr>
              <a:t>唐远平完成焊盘布局</a:t>
            </a:r>
            <a:endParaRPr lang="en-US" altLang="zh-CN" sz="24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marL="342900" indent="-342900">
              <a:buAutoNum type="arabicPeriod"/>
            </a:pPr>
            <a:r>
              <a:rPr lang="zh-CN" altLang="en-US" sz="2400" dirty="0">
                <a:solidFill>
                  <a:srgbClr val="000000"/>
                </a:solidFill>
                <a:latin typeface="-apple-system"/>
              </a:rPr>
              <a:t>车永娥与潘工沟通并完成布线</a:t>
            </a:r>
            <a:endParaRPr lang="en-US" altLang="zh-CN" sz="2400" dirty="0">
              <a:solidFill>
                <a:srgbClr val="000000"/>
              </a:solidFill>
              <a:latin typeface="-apple-system"/>
            </a:endParaRPr>
          </a:p>
          <a:p>
            <a:pPr marL="342900" indent="-342900">
              <a:buAutoNum type="arabicPeriod"/>
            </a:pPr>
            <a:r>
              <a:rPr lang="zh-CN" altLang="en-US" sz="2400" b="1" i="0" dirty="0">
                <a:solidFill>
                  <a:srgbClr val="FF0000"/>
                </a:solidFill>
                <a:effectLst/>
                <a:latin typeface="-apple-system"/>
              </a:rPr>
              <a:t>本周唐远平合并</a:t>
            </a:r>
            <a:r>
              <a:rPr lang="en-US" altLang="zh-CN" sz="2400" b="1" i="0" dirty="0">
                <a:solidFill>
                  <a:srgbClr val="FF0000"/>
                </a:solidFill>
                <a:effectLst/>
                <a:latin typeface="-apple-system"/>
              </a:rPr>
              <a:t>DXF</a:t>
            </a:r>
            <a:r>
              <a:rPr lang="zh-CN" altLang="en-US" sz="2400" b="1" dirty="0">
                <a:solidFill>
                  <a:srgbClr val="FF0000"/>
                </a:solidFill>
                <a:latin typeface="-apple-system"/>
              </a:rPr>
              <a:t>为</a:t>
            </a:r>
            <a:r>
              <a:rPr lang="en-US" altLang="zh-CN" sz="2400" b="1" dirty="0">
                <a:solidFill>
                  <a:srgbClr val="FF0000"/>
                </a:solidFill>
                <a:latin typeface="-apple-system"/>
              </a:rPr>
              <a:t>GDS</a:t>
            </a:r>
            <a:r>
              <a:rPr lang="zh-CN" altLang="en-US" sz="2400" b="1" dirty="0">
                <a:solidFill>
                  <a:srgbClr val="FF0000"/>
                </a:solidFill>
                <a:latin typeface="-apple-system"/>
              </a:rPr>
              <a:t>并检查焊盘对应性</a:t>
            </a:r>
            <a:endParaRPr lang="en-US" altLang="zh-CN" sz="2400" b="1" i="0" dirty="0">
              <a:solidFill>
                <a:srgbClr val="FF0000"/>
              </a:solidFill>
              <a:effectLst/>
              <a:latin typeface="-apple-system"/>
            </a:endParaRPr>
          </a:p>
          <a:p>
            <a:r>
              <a:rPr lang="en-US" altLang="zh-CN" sz="2400" b="1" i="0" dirty="0">
                <a:solidFill>
                  <a:srgbClr val="FF0000"/>
                </a:solidFill>
                <a:effectLst/>
                <a:latin typeface="-apple-system"/>
              </a:rPr>
              <a:t>DXF</a:t>
            </a:r>
            <a:r>
              <a:rPr lang="zh-CN" altLang="en-US" sz="2400" b="1" i="0" dirty="0">
                <a:solidFill>
                  <a:srgbClr val="FF0000"/>
                </a:solidFill>
                <a:effectLst/>
                <a:latin typeface="-apple-system"/>
              </a:rPr>
              <a:t>下载：</a:t>
            </a:r>
            <a:r>
              <a:rPr lang="en-US" altLang="zh-CN" sz="2400" b="1" i="0" dirty="0">
                <a:solidFill>
                  <a:srgbClr val="FF0000"/>
                </a:solidFill>
                <a:effectLst/>
                <a:latin typeface="-apple-system"/>
              </a:rPr>
              <a:t>https://docs.ihep.ac.cn/link/ARF990E048D41E454F99D0827183DF0E0F</a:t>
            </a:r>
          </a:p>
          <a:p>
            <a:r>
              <a:rPr lang="en-US" altLang="zh-CN" sz="2400" dirty="0">
                <a:solidFill>
                  <a:srgbClr val="000000"/>
                </a:solidFill>
                <a:latin typeface="-apple-system"/>
              </a:rPr>
              <a:t>4. </a:t>
            </a:r>
            <a:r>
              <a:rPr lang="zh-CN" altLang="en-US" sz="2400" dirty="0">
                <a:solidFill>
                  <a:srgbClr val="000000"/>
                </a:solidFill>
                <a:latin typeface="-apple-system"/>
              </a:rPr>
              <a:t>张子良安排试制</a:t>
            </a:r>
            <a:endParaRPr lang="zh-CN" altLang="en-US" sz="24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CB3CA0D-BDB9-4142-AFEF-559316B3FC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2" t="43418" r="3895" b="10541"/>
          <a:stretch/>
        </p:blipFill>
        <p:spPr>
          <a:xfrm>
            <a:off x="666712" y="2664117"/>
            <a:ext cx="9250327" cy="18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06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47404"/>
              </p:ext>
            </p:extLst>
          </p:nvPr>
        </p:nvGraphicFramePr>
        <p:xfrm>
          <a:off x="666712" y="1249824"/>
          <a:ext cx="11060999" cy="2020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924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4514327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2034925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  <a:gridCol w="2632506">
                  <a:extLst>
                    <a:ext uri="{9D8B030D-6E8A-4147-A177-3AD203B41FA5}">
                      <a16:colId xmlns:a16="http://schemas.microsoft.com/office/drawing/2014/main" val="4096673917"/>
                    </a:ext>
                  </a:extLst>
                </a:gridCol>
              </a:tblGrid>
              <a:tr h="4040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9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4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讨论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SCD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功耗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0196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专项审查：热第三方复核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徐元迪</a:t>
                      </a:r>
                      <a:r>
                        <a:rPr lang="en-US" altLang="zh-CN" dirty="0"/>
                        <a:t>/508/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325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软件工程化统计表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班渭博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2895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接地设计报告修改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698322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文档和评审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2026/08/31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404632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10830</TotalTime>
  <Words>741</Words>
  <Application>Microsoft Office PowerPoint</Application>
  <PresentationFormat>宽屏</PresentationFormat>
  <Paragraphs>130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-apple-system</vt:lpstr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</vt:lpstr>
      <vt:lpstr>总体研制节点及安排</vt:lpstr>
      <vt:lpstr>2026年重核束流实验</vt:lpstr>
      <vt:lpstr>2026年重核束流实验</vt:lpstr>
      <vt:lpstr>2026年重核束流实验</vt:lpstr>
      <vt:lpstr>招标</vt:lpstr>
      <vt:lpstr>元器件清单和Z型柔性板</vt:lpstr>
      <vt:lpstr>文档和评审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乔锐0830</cp:lastModifiedBy>
  <cp:revision>1088</cp:revision>
  <dcterms:created xsi:type="dcterms:W3CDTF">2023-08-09T12:44:00Z</dcterms:created>
  <dcterms:modified xsi:type="dcterms:W3CDTF">2026-08-31T01:11:02Z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