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34"/>
    <p:restoredTop sz="96327"/>
  </p:normalViewPr>
  <p:slideViewPr>
    <p:cSldViewPr snapToGrid="0" snapToObjects="1">
      <p:cViewPr varScale="1">
        <p:scale>
          <a:sx n="116" d="100"/>
          <a:sy n="116" d="100"/>
        </p:scale>
        <p:origin x="2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222A0-341D-7D4C-AD31-8096014FA914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DB752-D3DE-3542-A7EF-15BA2FCD3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00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85B87-EB84-A043-8EE7-0889CFD5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59BDCA-EC69-5B4B-AE6D-FFFD35CFC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BFBFE-1B11-5646-93B6-C924EE731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B9ED-0811-584E-9879-E85718365E92}" type="datetime1">
              <a:rPr lang="en-GB" smtClean="0"/>
              <a:t>01/09/2026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1E26-34D7-5747-A352-56421A780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74541-1A9B-6E40-A166-2D9FDDE4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8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2A7E-FE95-304A-A578-55DDC6B1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85197-0418-1446-9806-02F65110B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  <a:lvl3pPr>
              <a:defRPr sz="1600">
                <a:solidFill>
                  <a:schemeClr val="accent4">
                    <a:lumMod val="75000"/>
                  </a:schemeClr>
                </a:solidFill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7AB81-959A-5B44-A8DD-556F4F088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F902-9243-514B-B221-18D572E653FA}" type="datetime1">
              <a:rPr lang="en-GB" smtClean="0"/>
              <a:t>01/09/2026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2D01C-7A18-B64B-95C4-956F210E2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8AA01-9626-7746-9C81-C97B64117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2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CD5E6-1141-7146-840A-CA26B87C8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55AC2-63B0-9348-9AC8-DC839B5B9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A952B-2CA5-1A42-9C24-57992A2DC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7D17-40A4-924E-B328-7D62E2006342}" type="datetime1">
              <a:rPr lang="en-GB" smtClean="0"/>
              <a:t>01/09/2026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EBA90-020D-2343-912B-3E5992E2D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14A17-E40C-4E43-9D42-265CB82DB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0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CB965-8857-9841-9316-34D8F807B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71EBA-AFDD-1248-BA77-0C3BBD1C9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5F63A-69A9-0B40-BCF3-28BA10FD0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2A057-8969-D74B-ADFF-9494F06E5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FB175-FFA6-4544-A8EC-D570D1419ED3}" type="datetime1">
              <a:rPr lang="en-GB" smtClean="0"/>
              <a:t>01/09/2026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72A22-C274-104C-80AF-F49F98F23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6003F-1D46-484E-A56C-166471D9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4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DEED-DF28-5F44-93B1-AD8EE71E6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81563-5F04-DB40-9983-A0CD40A72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CA549-0953-6647-80B9-B98BA4626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B509DA-4D86-1A46-B4D3-0F0231C073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7D989-7199-9644-9B45-1297CA0289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D1AA95-1446-DE41-82E3-32447AFA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D2E7-4201-A245-9C1A-67661B55AE53}" type="datetime1">
              <a:rPr lang="en-GB" smtClean="0"/>
              <a:t>01/09/2026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FB8A1C-7CCC-904C-B0C6-141DCCB7F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AF9A91-6CF6-5245-819A-F5A1F8EC6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2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F7AA4-64A2-4542-9D4F-972F6087B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4148DD-96EB-E242-BDA0-F9D375CC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14FEB-26EC-6D44-95CA-C0BAE5B06520}" type="datetime1">
              <a:rPr lang="en-GB" smtClean="0"/>
              <a:t>01/09/2026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2A85B-7280-8141-B6A2-DBBBE741A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A9A6E2-C7F4-054A-A41B-DF3C18124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97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D5F1F7-FAE2-BA4C-B4C8-5FB0CB96B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681D4-7619-E744-9B2F-4FEF6D4AADE5}" type="datetime1">
              <a:rPr lang="en-GB" smtClean="0"/>
              <a:t>01/09/2026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4FEEA1-6652-2C4C-A4EC-D7235D78B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67240-EF13-3842-BBE9-F3C9F5B8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54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9887-F369-4F45-B8D8-1FD144023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3E93-E204-7E47-B2C3-514555A8C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28C3D-8266-D94D-934C-DD0179317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8F2B31-46D4-1C45-9E67-8283B4999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77FC0-D17B-C649-A9C5-921DD4994098}" type="datetime1">
              <a:rPr lang="en-GB" smtClean="0"/>
              <a:t>01/09/2026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2E1D98-C233-6E48-A5FD-11A90662F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D00BC-0F19-3843-A075-21BA69537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4882C-AA0D-834B-AC75-18BA582E0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01F351-3F11-2244-A8E5-AF0831862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8ACB8-5064-684C-A7FD-B51ED223B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04EA3-0CFA-4241-9330-8FDCCF17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1650-99DD-EA48-9458-ED23CEA4D633}" type="datetime1">
              <a:rPr lang="en-GB" smtClean="0"/>
              <a:t>01/09/2026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3E1DA3-F849-7D44-8965-A4C2470A1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87422-8445-0942-9651-2DFF68B88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07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865E9-5BFC-9A48-9C43-572CE1F86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7CCF67-F71A-3148-AA85-91609F245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FCFF2-3B63-B74C-AB3A-21FC387C2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C528-7533-E74E-B10E-611659D36C0F}" type="datetime1">
              <a:rPr lang="en-GB" smtClean="0"/>
              <a:t>01/09/2026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A94FE-ECFB-E94A-8430-ABEA3BA59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6DD77-E8FB-D543-B2B5-F42BA4353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4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6431A-19C3-AD49-9199-F735CD0F2F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58BB3-CDDC-DC43-91A0-B985823B8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CAF21-1C0A-2740-8950-B3ED452E4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DEBAA-CB7D-F24A-97F9-0B89C1DBE1DE}" type="datetime1">
              <a:rPr lang="en-GB" smtClean="0"/>
              <a:t>01/09/2026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30911-2F77-E944-8304-1220E550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9ABF0-94E7-974F-8F6C-AB1F0ECB9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22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91226-2A20-1943-A5DB-0C45214AB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58CE6-AB0D-6442-83EF-32BEA6BBF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56080"/>
            <a:ext cx="10515600" cy="4520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0BB67-4E7D-D949-99F1-20D0BF208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0070C0"/>
                </a:solidFill>
              </a:defRPr>
            </a:lvl1pPr>
          </a:lstStyle>
          <a:p>
            <a:fld id="{3A50C964-56A3-4244-B757-AA1CD8C35713}" type="datetime1">
              <a:rPr lang="en-GB" smtClean="0"/>
              <a:t>01/09/2026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E15B2-81BB-E148-8B07-31149DCB3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0070C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55919-1483-8047-8587-0686D9A70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0070C0"/>
                </a:solidFill>
              </a:defRPr>
            </a:lvl1pPr>
          </a:lstStyle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21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70C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hyperlink" Target="https://indico.ihep.ac.cn/event/30460/contributions/228081/attachments/105881/143179/ChiR1.0IV_update_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19449-B78B-8342-B15C-BD209E3DA0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/>
              <a:t>CHiR</a:t>
            </a:r>
            <a:r>
              <a:rPr lang="zh-CN" altLang="en-US" dirty="0"/>
              <a:t> </a:t>
            </a:r>
            <a:r>
              <a:rPr lang="en-US" altLang="zh-CN" dirty="0"/>
              <a:t>status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EF09C9-6CD9-0B4E-A9A3-59FEFFD10E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DENG</a:t>
            </a:r>
            <a:r>
              <a:rPr lang="zh-CN" altLang="en-US" dirty="0"/>
              <a:t> </a:t>
            </a:r>
            <a:r>
              <a:rPr lang="en-US" altLang="zh-CN" dirty="0" err="1"/>
              <a:t>Jianpeng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LI</a:t>
            </a:r>
            <a:r>
              <a:rPr lang="zh-CN" altLang="en-US" dirty="0"/>
              <a:t> </a:t>
            </a:r>
            <a:r>
              <a:rPr lang="en-US" altLang="zh-CN" dirty="0" err="1"/>
              <a:t>Yiming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WANG</a:t>
            </a:r>
            <a:r>
              <a:rPr lang="zh-CN" altLang="en-US" dirty="0"/>
              <a:t> </a:t>
            </a:r>
            <a:r>
              <a:rPr lang="en-US" altLang="zh-CN" dirty="0" err="1"/>
              <a:t>Boxin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ZHOU</a:t>
            </a:r>
            <a:r>
              <a:rPr lang="zh-CN" altLang="en-US" dirty="0"/>
              <a:t> </a:t>
            </a:r>
            <a:r>
              <a:rPr lang="en-US" altLang="zh-CN" dirty="0"/>
              <a:t>Yang</a:t>
            </a:r>
          </a:p>
          <a:p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 err="1"/>
              <a:t>CHiR</a:t>
            </a:r>
            <a:r>
              <a:rPr lang="zh-CN" altLang="en-US" dirty="0"/>
              <a:t> </a:t>
            </a:r>
            <a:r>
              <a:rPr lang="en-US" altLang="zh-CN" dirty="0"/>
              <a:t>team</a:t>
            </a:r>
          </a:p>
          <a:p>
            <a:endParaRPr lang="en-US" dirty="0"/>
          </a:p>
          <a:p>
            <a:r>
              <a:rPr lang="en-US" altLang="zh-CN" dirty="0"/>
              <a:t>AGORA</a:t>
            </a:r>
            <a:r>
              <a:rPr lang="zh-CN" altLang="en-US" dirty="0"/>
              <a:t> </a:t>
            </a:r>
            <a:r>
              <a:rPr lang="en-US" altLang="zh-CN" dirty="0"/>
              <a:t>/</a:t>
            </a:r>
            <a:r>
              <a:rPr lang="zh-CN" altLang="en-US" dirty="0"/>
              <a:t> </a:t>
            </a:r>
            <a:r>
              <a:rPr lang="en-US" altLang="zh-CN" dirty="0"/>
              <a:t>CEPC</a:t>
            </a:r>
            <a:r>
              <a:rPr lang="zh-CN" altLang="en-US" dirty="0"/>
              <a:t> </a:t>
            </a:r>
            <a:r>
              <a:rPr lang="en-US" altLang="zh-CN" dirty="0"/>
              <a:t>Inner</a:t>
            </a:r>
            <a:r>
              <a:rPr lang="zh-CN" altLang="en-US" dirty="0"/>
              <a:t> </a:t>
            </a:r>
            <a:r>
              <a:rPr lang="en-US" altLang="zh-CN" dirty="0"/>
              <a:t>Tracker</a:t>
            </a:r>
            <a:r>
              <a:rPr lang="zh-CN" altLang="en-US" dirty="0"/>
              <a:t> </a:t>
            </a:r>
            <a:r>
              <a:rPr lang="en-US" altLang="zh-CN" dirty="0"/>
              <a:t>meeting,</a:t>
            </a:r>
            <a:r>
              <a:rPr lang="zh-CN" altLang="en-US" dirty="0"/>
              <a:t> </a:t>
            </a:r>
            <a:r>
              <a:rPr lang="en-US" altLang="zh-CN" dirty="0"/>
              <a:t>1</a:t>
            </a:r>
            <a:r>
              <a:rPr lang="en-US" altLang="zh-CN" baseline="30000" dirty="0"/>
              <a:t>st</a:t>
            </a:r>
            <a:r>
              <a:rPr lang="zh-CN" altLang="en-US" dirty="0"/>
              <a:t> </a:t>
            </a:r>
            <a:r>
              <a:rPr lang="en-US" altLang="zh-CN" dirty="0"/>
              <a:t>Sep</a:t>
            </a:r>
            <a:r>
              <a:rPr lang="zh-CN" altLang="en-US" dirty="0"/>
              <a:t> </a:t>
            </a:r>
            <a:r>
              <a:rPr lang="en-US" altLang="zh-CN" dirty="0"/>
              <a:t>2026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811A4-5790-ED41-83CF-A225578C7D1C}"/>
              </a:ext>
            </a:extLst>
          </p:cNvPr>
          <p:cNvSpPr txBox="1"/>
          <p:nvPr/>
        </p:nvSpPr>
        <p:spPr>
          <a:xfrm>
            <a:off x="3214099" y="5236714"/>
            <a:ext cx="5763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https://</a:t>
            </a:r>
            <a:r>
              <a:rPr lang="en-US" dirty="0" err="1"/>
              <a:t>indico.ihep.ac.cn</a:t>
            </a:r>
            <a:r>
              <a:rPr lang="en-US" dirty="0"/>
              <a:t>/event/30588/</a:t>
            </a:r>
          </a:p>
        </p:txBody>
      </p:sp>
    </p:spTree>
    <p:extLst>
      <p:ext uri="{BB962C8B-B14F-4D97-AF65-F5344CB8AC3E}">
        <p14:creationId xmlns:p14="http://schemas.microsoft.com/office/powerpoint/2010/main" val="2800011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1C7F-0A53-8246-90D3-DCB0251E5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CHiR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Goal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process</a:t>
            </a:r>
            <a:r>
              <a:rPr lang="zh-CN" altLang="en-US" dirty="0"/>
              <a:t> </a:t>
            </a:r>
            <a:r>
              <a:rPr lang="en-US" altLang="zh-CN" dirty="0"/>
              <a:t>modification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A1D26-E4A5-FE40-9A24-21C5033FC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6080"/>
            <a:ext cx="7124271" cy="2132435"/>
          </a:xfrm>
        </p:spPr>
        <p:txBody>
          <a:bodyPr/>
          <a:lstStyle/>
          <a:p>
            <a:r>
              <a:rPr lang="en-US" dirty="0"/>
              <a:t>Priority: to validate the process with high-res wafers</a:t>
            </a:r>
          </a:p>
          <a:p>
            <a:r>
              <a:rPr lang="en-US" dirty="0"/>
              <a:t>Implementation of “Five-well process”: to validate basic IP not affected by process modification</a:t>
            </a:r>
          </a:p>
          <a:p>
            <a:r>
              <a:rPr lang="en-US" dirty="0"/>
              <a:t>Radiation effects of simple components (</a:t>
            </a:r>
            <a:r>
              <a:rPr lang="en-US" dirty="0" err="1"/>
              <a:t>eg.</a:t>
            </a:r>
            <a:r>
              <a:rPr lang="en-US" dirty="0"/>
              <a:t> MOS) with or w/o radiation hardening</a:t>
            </a:r>
          </a:p>
          <a:p>
            <a:endParaRPr lang="en-US" dirty="0"/>
          </a:p>
        </p:txBody>
      </p:sp>
      <p:pic>
        <p:nvPicPr>
          <p:cNvPr id="4" name="图片 18">
            <a:extLst>
              <a:ext uri="{FF2B5EF4-FFF2-40B4-BE49-F238E27FC236}">
                <a16:creationId xmlns:a16="http://schemas.microsoft.com/office/drawing/2014/main" id="{94B95700-EF15-8D4B-A9A0-D8F4DE59EE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69" y="4052309"/>
            <a:ext cx="2832430" cy="2036333"/>
          </a:xfrm>
          <a:prstGeom prst="rect">
            <a:avLst/>
          </a:prstGeom>
        </p:spPr>
      </p:pic>
      <p:sp>
        <p:nvSpPr>
          <p:cNvPr id="5" name="矩形: 圆角 2">
            <a:extLst>
              <a:ext uri="{FF2B5EF4-FFF2-40B4-BE49-F238E27FC236}">
                <a16:creationId xmlns:a16="http://schemas.microsoft.com/office/drawing/2014/main" id="{BF98D39D-DD86-6945-BF7A-42040E337A9C}"/>
              </a:ext>
            </a:extLst>
          </p:cNvPr>
          <p:cNvSpPr/>
          <p:nvPr/>
        </p:nvSpPr>
        <p:spPr>
          <a:xfrm>
            <a:off x="1419109" y="4902779"/>
            <a:ext cx="1656184" cy="33855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图片 22">
            <a:extLst>
              <a:ext uri="{FF2B5EF4-FFF2-40B4-BE49-F238E27FC236}">
                <a16:creationId xmlns:a16="http://schemas.microsoft.com/office/drawing/2014/main" id="{5B05F015-ACC8-274C-80F6-4E45470C6C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0"/>
          <a:stretch/>
        </p:blipFill>
        <p:spPr>
          <a:xfrm>
            <a:off x="4303362" y="4390605"/>
            <a:ext cx="2724537" cy="13417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F99578B-DAF1-1D4F-A2AD-0732DFC03C83}"/>
                  </a:ext>
                </a:extLst>
              </p:cNvPr>
              <p:cNvSpPr txBox="1"/>
              <p:nvPr/>
            </p:nvSpPr>
            <p:spPr>
              <a:xfrm>
                <a:off x="2840135" y="5151205"/>
                <a:ext cx="88174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70V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@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GB" altLang="zh-C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4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Ω</m:t>
                    </m:r>
                  </m:oMath>
                </a14:m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cm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F99578B-DAF1-1D4F-A2AD-0732DFC03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0135" y="5151205"/>
                <a:ext cx="881742" cy="523220"/>
              </a:xfrm>
              <a:prstGeom prst="rect">
                <a:avLst/>
              </a:prstGeom>
              <a:blipFill>
                <a:blip r:embed="rId4"/>
                <a:stretch>
                  <a:fillRect l="-1408" t="-2381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EEC2185-92A4-EE47-98C6-942644653632}"/>
              </a:ext>
            </a:extLst>
          </p:cNvPr>
          <p:cNvSpPr txBox="1"/>
          <p:nvPr/>
        </p:nvSpPr>
        <p:spPr>
          <a:xfrm>
            <a:off x="1522406" y="5061461"/>
            <a:ext cx="1231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Breakdown: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58B7451-449A-0047-8637-73545E3D939F}"/>
                  </a:ext>
                </a:extLst>
              </p:cNvPr>
              <p:cNvSpPr txBox="1"/>
              <p:nvPr/>
            </p:nvSpPr>
            <p:spPr>
              <a:xfrm>
                <a:off x="1431987" y="4475584"/>
                <a:ext cx="11577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400V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@</a:t>
                </a:r>
                <a:endParaRPr lang="en-GB" altLang="zh-C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&gt;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1k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4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Ω</m:t>
                    </m:r>
                  </m:oMath>
                </a14:m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cm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58B7451-449A-0047-8637-73545E3D9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987" y="4475584"/>
                <a:ext cx="1157776" cy="523220"/>
              </a:xfrm>
              <a:prstGeom prst="rect">
                <a:avLst/>
              </a:prstGeom>
              <a:blipFill>
                <a:blip r:embed="rId5"/>
                <a:stretch>
                  <a:fillRect l="-1075" t="-2381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B97E87C-4412-1A4C-BB66-B81F10FE1D54}"/>
              </a:ext>
            </a:extLst>
          </p:cNvPr>
          <p:cNvSpPr txBox="1"/>
          <p:nvPr/>
        </p:nvSpPr>
        <p:spPr>
          <a:xfrm>
            <a:off x="4489416" y="4706468"/>
            <a:ext cx="1820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Depletion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depth: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119C12-09EB-9244-8A92-B6CE74BC65FB}"/>
                  </a:ext>
                </a:extLst>
              </p:cNvPr>
              <p:cNvSpPr txBox="1"/>
              <p:nvPr/>
            </p:nvSpPr>
            <p:spPr>
              <a:xfrm>
                <a:off x="4447002" y="4997269"/>
                <a:ext cx="10162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~10um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@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GB" altLang="zh-C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4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Ω</m:t>
                    </m:r>
                  </m:oMath>
                </a14:m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cm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119C12-09EB-9244-8A92-B6CE74BC6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002" y="4997269"/>
                <a:ext cx="1016262" cy="523220"/>
              </a:xfrm>
              <a:prstGeom prst="rect">
                <a:avLst/>
              </a:prstGeom>
              <a:blipFill>
                <a:blip r:embed="rId6"/>
                <a:stretch>
                  <a:fillRect l="-1220" t="-2381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7D8C7D-B99E-4A41-ADD0-CDAA871CB449}"/>
              </a:ext>
            </a:extLst>
          </p:cNvPr>
          <p:cNvCxnSpPr>
            <a:cxnSpLocks/>
          </p:cNvCxnSpPr>
          <p:nvPr/>
        </p:nvCxnSpPr>
        <p:spPr>
          <a:xfrm flipH="1" flipV="1">
            <a:off x="2353185" y="4748434"/>
            <a:ext cx="492576" cy="489166"/>
          </a:xfrm>
          <a:prstGeom prst="line">
            <a:avLst/>
          </a:prstGeom>
          <a:noFill/>
          <a:ln w="28575">
            <a:solidFill>
              <a:schemeClr val="accent1"/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08766"/>
                      <a:gd name="connsiteY0" fmla="*/ 52137 h 312816"/>
                      <a:gd name="connsiteX1" fmla="*/ 52137 w 808766"/>
                      <a:gd name="connsiteY1" fmla="*/ 0 h 312816"/>
                      <a:gd name="connsiteX2" fmla="*/ 756629 w 808766"/>
                      <a:gd name="connsiteY2" fmla="*/ 0 h 312816"/>
                      <a:gd name="connsiteX3" fmla="*/ 808766 w 808766"/>
                      <a:gd name="connsiteY3" fmla="*/ 52137 h 312816"/>
                      <a:gd name="connsiteX4" fmla="*/ 808766 w 808766"/>
                      <a:gd name="connsiteY4" fmla="*/ 260679 h 312816"/>
                      <a:gd name="connsiteX5" fmla="*/ 756629 w 808766"/>
                      <a:gd name="connsiteY5" fmla="*/ 312816 h 312816"/>
                      <a:gd name="connsiteX6" fmla="*/ 52137 w 808766"/>
                      <a:gd name="connsiteY6" fmla="*/ 312816 h 312816"/>
                      <a:gd name="connsiteX7" fmla="*/ 0 w 808766"/>
                      <a:gd name="connsiteY7" fmla="*/ 260679 h 312816"/>
                      <a:gd name="connsiteX8" fmla="*/ 0 w 808766"/>
                      <a:gd name="connsiteY8" fmla="*/ 52137 h 3128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08766" h="312816" extrusionOk="0">
                        <a:moveTo>
                          <a:pt x="0" y="52137"/>
                        </a:moveTo>
                        <a:cubicBezTo>
                          <a:pt x="-3193" y="21373"/>
                          <a:pt x="19040" y="1615"/>
                          <a:pt x="52137" y="0"/>
                        </a:cubicBezTo>
                        <a:cubicBezTo>
                          <a:pt x="343512" y="-3230"/>
                          <a:pt x="608514" y="56684"/>
                          <a:pt x="756629" y="0"/>
                        </a:cubicBezTo>
                        <a:cubicBezTo>
                          <a:pt x="784668" y="737"/>
                          <a:pt x="808626" y="24119"/>
                          <a:pt x="808766" y="52137"/>
                        </a:cubicBezTo>
                        <a:cubicBezTo>
                          <a:pt x="798389" y="135654"/>
                          <a:pt x="809485" y="194570"/>
                          <a:pt x="808766" y="260679"/>
                        </a:cubicBezTo>
                        <a:cubicBezTo>
                          <a:pt x="812617" y="289930"/>
                          <a:pt x="785890" y="311856"/>
                          <a:pt x="756629" y="312816"/>
                        </a:cubicBezTo>
                        <a:cubicBezTo>
                          <a:pt x="477226" y="298733"/>
                          <a:pt x="350070" y="305329"/>
                          <a:pt x="52137" y="312816"/>
                        </a:cubicBezTo>
                        <a:cubicBezTo>
                          <a:pt x="22983" y="309387"/>
                          <a:pt x="-1692" y="291824"/>
                          <a:pt x="0" y="260679"/>
                        </a:cubicBezTo>
                        <a:cubicBezTo>
                          <a:pt x="-15117" y="171880"/>
                          <a:pt x="-3256" y="109580"/>
                          <a:pt x="0" y="5213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9F5727-C89F-004D-B2A2-03E7D485DDA8}"/>
                  </a:ext>
                </a:extLst>
              </p:cNvPr>
              <p:cNvSpPr txBox="1"/>
              <p:nvPr/>
            </p:nvSpPr>
            <p:spPr>
              <a:xfrm>
                <a:off x="5501863" y="4997269"/>
                <a:ext cx="1225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~200um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@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GB" altLang="zh-CN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&gt;1k</a:t>
                </a:r>
                <a:r>
                  <a:rPr lang="zh-CN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4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Ω</m:t>
                    </m:r>
                  </m:oMath>
                </a14:m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cm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9F5727-C89F-004D-B2A2-03E7D485D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63" y="4997269"/>
                <a:ext cx="1225052" cy="523220"/>
              </a:xfrm>
              <a:prstGeom prst="rect">
                <a:avLst/>
              </a:prstGeom>
              <a:blipFill>
                <a:blip r:embed="rId7"/>
                <a:stretch>
                  <a:fillRect l="-2062" t="-2381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0E10B17E-C651-AF4C-95F9-601874FF64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6666" y="1764092"/>
            <a:ext cx="3424649" cy="139332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A075C92-FBC8-E94D-97B5-5490F6EE8D07}"/>
              </a:ext>
            </a:extLst>
          </p:cNvPr>
          <p:cNvGrpSpPr/>
          <p:nvPr/>
        </p:nvGrpSpPr>
        <p:grpSpPr>
          <a:xfrm>
            <a:off x="8610600" y="4329790"/>
            <a:ext cx="2743200" cy="1557580"/>
            <a:chOff x="8610600" y="4329790"/>
            <a:chExt cx="2743200" cy="155758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A7D6ED7-AEC1-8642-B690-086C31B08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10600" y="4329790"/>
              <a:ext cx="2743200" cy="155758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C795E6E-1A30-174E-A10C-020343ED74A1}"/>
                </a:ext>
              </a:extLst>
            </p:cNvPr>
            <p:cNvSpPr/>
            <p:nvPr/>
          </p:nvSpPr>
          <p:spPr>
            <a:xfrm>
              <a:off x="9989695" y="4972009"/>
              <a:ext cx="334617" cy="89452"/>
            </a:xfrm>
            <a:prstGeom prst="rect">
              <a:avLst/>
            </a:prstGeom>
            <a:solidFill>
              <a:srgbClr val="FFB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AA02064-F9F0-3F4A-8CEF-E127A00313E7}"/>
                </a:ext>
              </a:extLst>
            </p:cNvPr>
            <p:cNvSpPr/>
            <p:nvPr/>
          </p:nvSpPr>
          <p:spPr>
            <a:xfrm flipV="1">
              <a:off x="10067144" y="5222590"/>
              <a:ext cx="560882" cy="166373"/>
            </a:xfrm>
            <a:prstGeom prst="rect">
              <a:avLst/>
            </a:prstGeom>
            <a:solidFill>
              <a:srgbClr val="DCF4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CB6100-68F9-A94A-87E7-6780EB83B118}"/>
                </a:ext>
              </a:extLst>
            </p:cNvPr>
            <p:cNvSpPr/>
            <p:nvPr/>
          </p:nvSpPr>
          <p:spPr>
            <a:xfrm flipV="1">
              <a:off x="8772992" y="5630568"/>
              <a:ext cx="1495269" cy="166372"/>
            </a:xfrm>
            <a:prstGeom prst="rect">
              <a:avLst/>
            </a:prstGeom>
            <a:solidFill>
              <a:srgbClr val="FFE3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BB4476-2ADD-6F40-9114-F5C77162A0DD}"/>
              </a:ext>
            </a:extLst>
          </p:cNvPr>
          <p:cNvCxnSpPr>
            <a:cxnSpLocks/>
          </p:cNvCxnSpPr>
          <p:nvPr/>
        </p:nvCxnSpPr>
        <p:spPr>
          <a:xfrm>
            <a:off x="9982200" y="3246175"/>
            <a:ext cx="0" cy="933938"/>
          </a:xfrm>
          <a:prstGeom prst="line">
            <a:avLst/>
          </a:prstGeom>
          <a:noFill/>
          <a:ln w="28575">
            <a:solidFill>
              <a:srgbClr val="F89646"/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08766"/>
                      <a:gd name="connsiteY0" fmla="*/ 52137 h 312816"/>
                      <a:gd name="connsiteX1" fmla="*/ 52137 w 808766"/>
                      <a:gd name="connsiteY1" fmla="*/ 0 h 312816"/>
                      <a:gd name="connsiteX2" fmla="*/ 756629 w 808766"/>
                      <a:gd name="connsiteY2" fmla="*/ 0 h 312816"/>
                      <a:gd name="connsiteX3" fmla="*/ 808766 w 808766"/>
                      <a:gd name="connsiteY3" fmla="*/ 52137 h 312816"/>
                      <a:gd name="connsiteX4" fmla="*/ 808766 w 808766"/>
                      <a:gd name="connsiteY4" fmla="*/ 260679 h 312816"/>
                      <a:gd name="connsiteX5" fmla="*/ 756629 w 808766"/>
                      <a:gd name="connsiteY5" fmla="*/ 312816 h 312816"/>
                      <a:gd name="connsiteX6" fmla="*/ 52137 w 808766"/>
                      <a:gd name="connsiteY6" fmla="*/ 312816 h 312816"/>
                      <a:gd name="connsiteX7" fmla="*/ 0 w 808766"/>
                      <a:gd name="connsiteY7" fmla="*/ 260679 h 312816"/>
                      <a:gd name="connsiteX8" fmla="*/ 0 w 808766"/>
                      <a:gd name="connsiteY8" fmla="*/ 52137 h 3128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08766" h="312816" extrusionOk="0">
                        <a:moveTo>
                          <a:pt x="0" y="52137"/>
                        </a:moveTo>
                        <a:cubicBezTo>
                          <a:pt x="-3193" y="21373"/>
                          <a:pt x="19040" y="1615"/>
                          <a:pt x="52137" y="0"/>
                        </a:cubicBezTo>
                        <a:cubicBezTo>
                          <a:pt x="343512" y="-3230"/>
                          <a:pt x="608514" y="56684"/>
                          <a:pt x="756629" y="0"/>
                        </a:cubicBezTo>
                        <a:cubicBezTo>
                          <a:pt x="784668" y="737"/>
                          <a:pt x="808626" y="24119"/>
                          <a:pt x="808766" y="52137"/>
                        </a:cubicBezTo>
                        <a:cubicBezTo>
                          <a:pt x="798389" y="135654"/>
                          <a:pt x="809485" y="194570"/>
                          <a:pt x="808766" y="260679"/>
                        </a:cubicBezTo>
                        <a:cubicBezTo>
                          <a:pt x="812617" y="289930"/>
                          <a:pt x="785890" y="311856"/>
                          <a:pt x="756629" y="312816"/>
                        </a:cubicBezTo>
                        <a:cubicBezTo>
                          <a:pt x="477226" y="298733"/>
                          <a:pt x="350070" y="305329"/>
                          <a:pt x="52137" y="312816"/>
                        </a:cubicBezTo>
                        <a:cubicBezTo>
                          <a:pt x="22983" y="309387"/>
                          <a:pt x="-1692" y="291824"/>
                          <a:pt x="0" y="260679"/>
                        </a:cubicBezTo>
                        <a:cubicBezTo>
                          <a:pt x="-15117" y="171880"/>
                          <a:pt x="-3256" y="109580"/>
                          <a:pt x="0" y="5213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D8800A0D-E135-9049-863D-5AA9BF39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8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C5FF9-BF7B-5E42-983D-AEC7FA54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CHiR1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02447-0A8F-3440-9390-21E12079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6080"/>
            <a:ext cx="7003988" cy="4520883"/>
          </a:xfrm>
        </p:spPr>
        <p:txBody>
          <a:bodyPr>
            <a:normAutofit/>
          </a:bodyPr>
          <a:lstStyle/>
          <a:p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diced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6</a:t>
            </a:r>
            <a:r>
              <a:rPr lang="zh-CN" altLang="en-US" dirty="0"/>
              <a:t> </a:t>
            </a:r>
            <a:r>
              <a:rPr lang="en-US" altLang="zh-CN" dirty="0"/>
              <a:t>dies</a:t>
            </a:r>
            <a:r>
              <a:rPr lang="zh-CN" altLang="en-US" dirty="0"/>
              <a:t> </a:t>
            </a:r>
            <a:r>
              <a:rPr lang="en-US" altLang="zh-CN" dirty="0"/>
              <a:t>serving</a:t>
            </a:r>
            <a:r>
              <a:rPr lang="zh-CN" altLang="en-US" dirty="0"/>
              <a:t> </a:t>
            </a:r>
            <a:r>
              <a:rPr lang="en-US" altLang="zh-CN" dirty="0"/>
              <a:t>various</a:t>
            </a:r>
            <a:r>
              <a:rPr lang="zh-CN" altLang="en-US" dirty="0"/>
              <a:t> </a:t>
            </a:r>
            <a:r>
              <a:rPr lang="en-US" altLang="zh-CN" dirty="0"/>
              <a:t>goals</a:t>
            </a:r>
          </a:p>
          <a:p>
            <a:pPr lvl="1"/>
            <a:r>
              <a:rPr lang="en-US" dirty="0"/>
              <a:t>Passive sensor validation:</a:t>
            </a:r>
          </a:p>
          <a:p>
            <a:pPr lvl="2"/>
            <a:r>
              <a:rPr lang="en-US" dirty="0"/>
              <a:t>(A) 20 arrays of  3x4 passive pixels with diff guard ring designs, each can be diced into individual 1x1 mm2 chip</a:t>
            </a:r>
          </a:p>
          <a:p>
            <a:pPr lvl="2"/>
            <a:r>
              <a:rPr lang="en-US" dirty="0"/>
              <a:t>Pixel size: 38 um x 175 um</a:t>
            </a:r>
          </a:p>
          <a:p>
            <a:pPr lvl="1"/>
            <a:r>
              <a:rPr lang="en-US" dirty="0"/>
              <a:t>Pixel array design</a:t>
            </a:r>
          </a:p>
          <a:p>
            <a:pPr lvl="2"/>
            <a:r>
              <a:rPr lang="en-US" dirty="0"/>
              <a:t>(B) 9 variations of in-pixel frontend designs</a:t>
            </a:r>
          </a:p>
          <a:p>
            <a:pPr lvl="2"/>
            <a:r>
              <a:rPr lang="en-US" dirty="0"/>
              <a:t>(C) main pixel array of 256 x 64 pixels; similar as COFFEE3 with readout data format compatible with 32-bit UP spec</a:t>
            </a:r>
          </a:p>
          <a:p>
            <a:pPr lvl="1"/>
            <a:r>
              <a:rPr lang="en-US" dirty="0"/>
              <a:t>IP validations</a:t>
            </a:r>
          </a:p>
          <a:p>
            <a:pPr lvl="2"/>
            <a:r>
              <a:rPr lang="en-US" dirty="0"/>
              <a:t>(D) necessary analog Ips: PLL, DLL, LVDS transceivers …</a:t>
            </a:r>
          </a:p>
          <a:p>
            <a:pPr lvl="2"/>
            <a:r>
              <a:rPr lang="en-US" dirty="0"/>
              <a:t>(E) alternative small pixel arrays</a:t>
            </a:r>
          </a:p>
          <a:p>
            <a:pPr lvl="2"/>
            <a:r>
              <a:rPr lang="en-US" dirty="0"/>
              <a:t>(F) digital modules and transistors for TID and SEE studies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1ECFC-CA1B-6B4D-AB74-C3C6AA8CD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2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FE1629-FF5B-CA4A-9487-64BBBAC2047F}"/>
              </a:ext>
            </a:extLst>
          </p:cNvPr>
          <p:cNvGrpSpPr/>
          <p:nvPr/>
        </p:nvGrpSpPr>
        <p:grpSpPr>
          <a:xfrm>
            <a:off x="8027146" y="430707"/>
            <a:ext cx="3856092" cy="5996585"/>
            <a:chOff x="7874746" y="566626"/>
            <a:chExt cx="3856092" cy="5996585"/>
          </a:xfrm>
        </p:grpSpPr>
        <p:pic>
          <p:nvPicPr>
            <p:cNvPr id="6" name="图片 51">
              <a:extLst>
                <a:ext uri="{FF2B5EF4-FFF2-40B4-BE49-F238E27FC236}">
                  <a16:creationId xmlns:a16="http://schemas.microsoft.com/office/drawing/2014/main" id="{68BA1DA8-691E-6847-B512-7024F84F0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3778" y="873731"/>
              <a:ext cx="2636527" cy="5233658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FB5DEB9-722B-6E45-B363-4EDB25EBEF7B}"/>
                </a:ext>
              </a:extLst>
            </p:cNvPr>
            <p:cNvCxnSpPr/>
            <p:nvPr/>
          </p:nvCxnSpPr>
          <p:spPr>
            <a:xfrm>
              <a:off x="8743777" y="724355"/>
              <a:ext cx="263652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83F5506-CD31-FD45-BEE3-FB36FA618F58}"/>
                </a:ext>
              </a:extLst>
            </p:cNvPr>
            <p:cNvSpPr txBox="1"/>
            <p:nvPr/>
          </p:nvSpPr>
          <p:spPr>
            <a:xfrm>
              <a:off x="9729079" y="566626"/>
              <a:ext cx="6659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11 mm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7A6530E-2D88-EB4C-AE05-9BB4FC23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575774" y="873731"/>
              <a:ext cx="0" cy="523365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F5E23E-2314-4A47-A5EC-F39F4E2556A8}"/>
                </a:ext>
              </a:extLst>
            </p:cNvPr>
            <p:cNvSpPr txBox="1"/>
            <p:nvPr/>
          </p:nvSpPr>
          <p:spPr>
            <a:xfrm rot="5400000">
              <a:off x="11084021" y="3396284"/>
              <a:ext cx="101663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~22 mm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B502953-2805-6243-BF7D-E8624453E81E}"/>
                </a:ext>
              </a:extLst>
            </p:cNvPr>
            <p:cNvSpPr/>
            <p:nvPr/>
          </p:nvSpPr>
          <p:spPr>
            <a:xfrm>
              <a:off x="8743777" y="873731"/>
              <a:ext cx="2636527" cy="567443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9116D5-E59A-4F47-9B08-42BC99848E90}"/>
                </a:ext>
              </a:extLst>
            </p:cNvPr>
            <p:cNvSpPr/>
            <p:nvPr/>
          </p:nvSpPr>
          <p:spPr>
            <a:xfrm>
              <a:off x="8743777" y="1451910"/>
              <a:ext cx="2636527" cy="908055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665CB6E-4C47-B24B-8693-09952F70FDB9}"/>
                </a:ext>
              </a:extLst>
            </p:cNvPr>
            <p:cNvSpPr/>
            <p:nvPr/>
          </p:nvSpPr>
          <p:spPr>
            <a:xfrm>
              <a:off x="8743777" y="2347705"/>
              <a:ext cx="2636527" cy="302936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BC7EBCA-9F2A-7446-ADEE-DB75430031DB}"/>
                </a:ext>
              </a:extLst>
            </p:cNvPr>
            <p:cNvSpPr/>
            <p:nvPr/>
          </p:nvSpPr>
          <p:spPr>
            <a:xfrm>
              <a:off x="8743777" y="5400396"/>
              <a:ext cx="489676" cy="706993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E1C467-0F1D-BE4C-93B9-267DF342DD1B}"/>
                </a:ext>
              </a:extLst>
            </p:cNvPr>
            <p:cNvSpPr/>
            <p:nvPr/>
          </p:nvSpPr>
          <p:spPr>
            <a:xfrm>
              <a:off x="9239402" y="5400396"/>
              <a:ext cx="748384" cy="706993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ABBD699-CE12-294F-AAD2-EAC8763209AE}"/>
                </a:ext>
              </a:extLst>
            </p:cNvPr>
            <p:cNvSpPr/>
            <p:nvPr/>
          </p:nvSpPr>
          <p:spPr>
            <a:xfrm>
              <a:off x="9991376" y="5400395"/>
              <a:ext cx="1388927" cy="706993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2D655CB-8077-DF44-B25F-982674ACD9F9}"/>
                </a:ext>
              </a:extLst>
            </p:cNvPr>
            <p:cNvCxnSpPr>
              <a:cxnSpLocks/>
            </p:cNvCxnSpPr>
            <p:nvPr/>
          </p:nvCxnSpPr>
          <p:spPr>
            <a:xfrm>
              <a:off x="8743776" y="6224008"/>
              <a:ext cx="48967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0A691A5-7A7A-3E4B-AB96-5FEAF6540345}"/>
                </a:ext>
              </a:extLst>
            </p:cNvPr>
            <p:cNvCxnSpPr>
              <a:cxnSpLocks/>
            </p:cNvCxnSpPr>
            <p:nvPr/>
          </p:nvCxnSpPr>
          <p:spPr>
            <a:xfrm>
              <a:off x="9239402" y="6224008"/>
              <a:ext cx="74838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5416F05-E1B0-314E-8559-FB9BF4C6136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0809" y="6224008"/>
              <a:ext cx="135949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79A1EE1-A9C4-094B-A7DE-38DF36B822AB}"/>
                </a:ext>
              </a:extLst>
            </p:cNvPr>
            <p:cNvCxnSpPr>
              <a:cxnSpLocks/>
            </p:cNvCxnSpPr>
            <p:nvPr/>
          </p:nvCxnSpPr>
          <p:spPr>
            <a:xfrm>
              <a:off x="8607288" y="873731"/>
              <a:ext cx="0" cy="57817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091BB9A-B540-164C-9D4F-23F8364526F8}"/>
                </a:ext>
              </a:extLst>
            </p:cNvPr>
            <p:cNvCxnSpPr>
              <a:cxnSpLocks/>
            </p:cNvCxnSpPr>
            <p:nvPr/>
          </p:nvCxnSpPr>
          <p:spPr>
            <a:xfrm>
              <a:off x="8607288" y="1451910"/>
              <a:ext cx="0" cy="908055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6B88B35-7996-754A-8C15-757F61AAE567}"/>
                </a:ext>
              </a:extLst>
            </p:cNvPr>
            <p:cNvCxnSpPr>
              <a:cxnSpLocks/>
            </p:cNvCxnSpPr>
            <p:nvPr/>
          </p:nvCxnSpPr>
          <p:spPr>
            <a:xfrm>
              <a:off x="8607288" y="2347705"/>
              <a:ext cx="0" cy="305269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12BEACE-0A77-0E48-B644-C45E84BE842C}"/>
                </a:ext>
              </a:extLst>
            </p:cNvPr>
            <p:cNvCxnSpPr>
              <a:cxnSpLocks/>
            </p:cNvCxnSpPr>
            <p:nvPr/>
          </p:nvCxnSpPr>
          <p:spPr>
            <a:xfrm>
              <a:off x="8607288" y="5400395"/>
              <a:ext cx="0" cy="706993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27BD004-B2BB-9D45-9CCB-BCC6B544C839}"/>
                </a:ext>
              </a:extLst>
            </p:cNvPr>
            <p:cNvSpPr txBox="1"/>
            <p:nvPr/>
          </p:nvSpPr>
          <p:spPr>
            <a:xfrm>
              <a:off x="8635775" y="6286212"/>
              <a:ext cx="6659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 mm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2E9E55C-CCDE-0A4D-8E6E-8A07993438BE}"/>
                </a:ext>
              </a:extLst>
            </p:cNvPr>
            <p:cNvSpPr txBox="1"/>
            <p:nvPr/>
          </p:nvSpPr>
          <p:spPr>
            <a:xfrm>
              <a:off x="9280633" y="6276700"/>
              <a:ext cx="6659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 mm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73D9587-D761-7640-BF13-9C646A6A8670}"/>
                </a:ext>
              </a:extLst>
            </p:cNvPr>
            <p:cNvSpPr txBox="1"/>
            <p:nvPr/>
          </p:nvSpPr>
          <p:spPr>
            <a:xfrm>
              <a:off x="10296940" y="6286212"/>
              <a:ext cx="76398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5.5 mm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E9C5989-E7DD-B04B-AF1B-9F85E13DE4DB}"/>
                </a:ext>
              </a:extLst>
            </p:cNvPr>
            <p:cNvSpPr txBox="1"/>
            <p:nvPr/>
          </p:nvSpPr>
          <p:spPr>
            <a:xfrm>
              <a:off x="7901583" y="1018952"/>
              <a:ext cx="6659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~2 mm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F94ED44-5495-9B44-9721-F60F85D107F8}"/>
                </a:ext>
              </a:extLst>
            </p:cNvPr>
            <p:cNvSpPr txBox="1"/>
            <p:nvPr/>
          </p:nvSpPr>
          <p:spPr>
            <a:xfrm>
              <a:off x="7901583" y="1695886"/>
              <a:ext cx="66592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~4 mm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E930FE5-21B7-144F-9AE0-1FC5317D4994}"/>
                </a:ext>
              </a:extLst>
            </p:cNvPr>
            <p:cNvSpPr txBox="1"/>
            <p:nvPr/>
          </p:nvSpPr>
          <p:spPr>
            <a:xfrm>
              <a:off x="7874746" y="3874050"/>
              <a:ext cx="8431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~13 mm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C2FF2AA-0101-F648-BE6D-9DC872B69AA5}"/>
                </a:ext>
              </a:extLst>
            </p:cNvPr>
            <p:cNvSpPr txBox="1"/>
            <p:nvPr/>
          </p:nvSpPr>
          <p:spPr>
            <a:xfrm>
              <a:off x="7919477" y="5615392"/>
              <a:ext cx="6762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 mm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AEFAB4-97DD-0449-B30D-CBB78ACA9FCE}"/>
                </a:ext>
              </a:extLst>
            </p:cNvPr>
            <p:cNvSpPr txBox="1"/>
            <p:nvPr/>
          </p:nvSpPr>
          <p:spPr>
            <a:xfrm>
              <a:off x="9768835" y="919562"/>
              <a:ext cx="567861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C000"/>
                  </a:solidFill>
                </a:rPr>
                <a:t>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99DEEC6-05EF-A641-9AD9-78129E388FC5}"/>
                </a:ext>
              </a:extLst>
            </p:cNvPr>
            <p:cNvSpPr txBox="1"/>
            <p:nvPr/>
          </p:nvSpPr>
          <p:spPr>
            <a:xfrm>
              <a:off x="9778109" y="1707217"/>
              <a:ext cx="567861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C000"/>
                  </a:solidFill>
                </a:rPr>
                <a:t>B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76CB9CC-5A8B-D04F-84EC-C94663ADCEE5}"/>
                </a:ext>
              </a:extLst>
            </p:cNvPr>
            <p:cNvSpPr txBox="1"/>
            <p:nvPr/>
          </p:nvSpPr>
          <p:spPr>
            <a:xfrm>
              <a:off x="9807927" y="3400722"/>
              <a:ext cx="567861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C000"/>
                  </a:solidFill>
                </a:rPr>
                <a:t>C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86FAC12-E541-E544-946A-C59656D8AAF5}"/>
                </a:ext>
              </a:extLst>
            </p:cNvPr>
            <p:cNvSpPr txBox="1"/>
            <p:nvPr/>
          </p:nvSpPr>
          <p:spPr>
            <a:xfrm>
              <a:off x="8724122" y="5507190"/>
              <a:ext cx="567861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C000"/>
                  </a:solidFill>
                </a:rPr>
                <a:t>D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B6AA0CB-9B62-5843-A303-2883180F25BB}"/>
                </a:ext>
              </a:extLst>
            </p:cNvPr>
            <p:cNvSpPr txBox="1"/>
            <p:nvPr/>
          </p:nvSpPr>
          <p:spPr>
            <a:xfrm>
              <a:off x="9349981" y="5522604"/>
              <a:ext cx="567861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C000"/>
                  </a:solidFill>
                </a:rPr>
                <a:t>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E06AAF-C32D-BB41-950F-DD11858EC6D9}"/>
                </a:ext>
              </a:extLst>
            </p:cNvPr>
            <p:cNvSpPr txBox="1"/>
            <p:nvPr/>
          </p:nvSpPr>
          <p:spPr>
            <a:xfrm>
              <a:off x="10433039" y="5538018"/>
              <a:ext cx="567861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C000"/>
                  </a:solidFill>
                </a:rPr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777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7A2B5-7B33-0C47-9A89-B612195DC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CHiR1</a:t>
            </a:r>
            <a:r>
              <a:rPr lang="zh-CN" altLang="en-US" dirty="0"/>
              <a:t> </a:t>
            </a:r>
            <a:r>
              <a:rPr lang="en-US" altLang="zh-CN" dirty="0"/>
              <a:t>status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3E43F-5310-F74E-B9F9-BA94C5001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Submitted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Jan</a:t>
            </a:r>
            <a:r>
              <a:rPr lang="zh-CN" altLang="en-US" dirty="0"/>
              <a:t> </a:t>
            </a:r>
            <a:r>
              <a:rPr lang="en-US" altLang="zh-CN" dirty="0"/>
              <a:t>2026</a:t>
            </a:r>
          </a:p>
          <a:p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production</a:t>
            </a:r>
            <a:r>
              <a:rPr lang="zh-CN" altLang="en-US" dirty="0"/>
              <a:t> </a:t>
            </a:r>
            <a:r>
              <a:rPr lang="en-US" altLang="zh-CN" dirty="0"/>
              <a:t>completed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Jul,</a:t>
            </a:r>
            <a:r>
              <a:rPr lang="zh-CN" altLang="en-US" dirty="0"/>
              <a:t> </a:t>
            </a:r>
            <a:r>
              <a:rPr lang="en-US" altLang="zh-CN" dirty="0"/>
              <a:t>tuning</a:t>
            </a:r>
            <a:r>
              <a:rPr lang="zh-CN" altLang="en-US" dirty="0"/>
              <a:t> </a:t>
            </a:r>
            <a:r>
              <a:rPr lang="en-US" altLang="zh-CN" dirty="0"/>
              <a:t>still</a:t>
            </a:r>
            <a:r>
              <a:rPr lang="zh-CN" altLang="en-US" dirty="0"/>
              <a:t> </a:t>
            </a:r>
            <a:r>
              <a:rPr lang="en-US" altLang="zh-CN" dirty="0"/>
              <a:t>ongoing</a:t>
            </a:r>
          </a:p>
          <a:p>
            <a:pPr lvl="1"/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round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production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parameter</a:t>
            </a:r>
            <a:r>
              <a:rPr lang="zh-CN" altLang="en-US" dirty="0"/>
              <a:t> </a:t>
            </a:r>
            <a:r>
              <a:rPr lang="en-US" altLang="zh-CN" dirty="0"/>
              <a:t>tuning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process,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least</a:t>
            </a:r>
            <a:r>
              <a:rPr lang="zh-CN" altLang="en-US" dirty="0"/>
              <a:t> </a:t>
            </a:r>
            <a:r>
              <a:rPr lang="en-US" altLang="zh-CN" dirty="0"/>
              <a:t>3-4</a:t>
            </a:r>
            <a:r>
              <a:rPr lang="zh-CN" altLang="en-US" dirty="0"/>
              <a:t> </a:t>
            </a:r>
            <a:r>
              <a:rPr lang="en-US" altLang="zh-CN" dirty="0"/>
              <a:t>rounds</a:t>
            </a:r>
            <a:r>
              <a:rPr lang="zh-CN" altLang="en-US" dirty="0"/>
              <a:t> </a:t>
            </a:r>
            <a:r>
              <a:rPr lang="en-US" altLang="zh-CN" dirty="0" err="1"/>
              <a:t>forseen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fab</a:t>
            </a:r>
            <a:r>
              <a:rPr lang="zh-CN" altLang="en-US" dirty="0"/>
              <a:t> </a:t>
            </a:r>
            <a:r>
              <a:rPr lang="en-US" altLang="zh-CN" dirty="0"/>
              <a:t>before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final</a:t>
            </a:r>
            <a:r>
              <a:rPr lang="zh-CN" altLang="en-US" dirty="0"/>
              <a:t> </a:t>
            </a:r>
            <a:r>
              <a:rPr lang="en-US" altLang="zh-CN" dirty="0"/>
              <a:t>delivery</a:t>
            </a:r>
            <a:r>
              <a:rPr lang="zh-CN" altLang="en-US" dirty="0"/>
              <a:t> </a:t>
            </a:r>
            <a:endParaRPr lang="en-US" altLang="zh-CN" dirty="0"/>
          </a:p>
          <a:p>
            <a:pPr lvl="1"/>
            <a:r>
              <a:rPr lang="en-US" altLang="zh-CN" dirty="0"/>
              <a:t>Wafer: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batch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C00000"/>
                </a:solidFill>
              </a:rPr>
              <a:t>2kOhm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cm</a:t>
            </a:r>
            <a:r>
              <a:rPr lang="zh-CN" altLang="en-US" dirty="0"/>
              <a:t> </a:t>
            </a:r>
            <a:r>
              <a:rPr lang="en-US" altLang="zh-CN" dirty="0"/>
              <a:t>wafers</a:t>
            </a:r>
            <a:r>
              <a:rPr lang="zh-CN" altLang="en-US" dirty="0"/>
              <a:t> </a:t>
            </a:r>
            <a:r>
              <a:rPr lang="en-US" altLang="zh-CN" dirty="0"/>
              <a:t>(5</a:t>
            </a:r>
            <a:r>
              <a:rPr lang="zh-CN" altLang="en-US" dirty="0"/>
              <a:t> </a:t>
            </a:r>
            <a:r>
              <a:rPr lang="en-US" altLang="zh-CN" dirty="0"/>
              <a:t>batches</a:t>
            </a:r>
            <a:r>
              <a:rPr lang="zh-CN" altLang="en-US" dirty="0"/>
              <a:t> </a:t>
            </a:r>
            <a:r>
              <a:rPr lang="en-US" altLang="zh-CN" dirty="0"/>
              <a:t>available:</a:t>
            </a:r>
            <a:r>
              <a:rPr lang="zh-CN" altLang="en-US" dirty="0"/>
              <a:t> </a:t>
            </a:r>
            <a:r>
              <a:rPr lang="en-US" altLang="zh-CN" dirty="0"/>
              <a:t>1k/2k/4k</a:t>
            </a:r>
            <a:r>
              <a:rPr lang="zh-CN" altLang="en-US" dirty="0"/>
              <a:t> </a:t>
            </a:r>
            <a:r>
              <a:rPr lang="en-US" altLang="zh-CN" dirty="0"/>
              <a:t>Ohm</a:t>
            </a:r>
            <a:r>
              <a:rPr lang="zh-CN" altLang="en-US" dirty="0"/>
              <a:t> </a:t>
            </a:r>
            <a:r>
              <a:rPr lang="en-US" altLang="zh-CN" dirty="0"/>
              <a:t>cm,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2</a:t>
            </a:r>
            <a:r>
              <a:rPr lang="zh-CN" altLang="en-US" dirty="0"/>
              <a:t> </a:t>
            </a:r>
            <a:r>
              <a:rPr lang="en-US" altLang="zh-CN" dirty="0"/>
              <a:t>manufacturers)</a:t>
            </a:r>
          </a:p>
          <a:p>
            <a:pPr lvl="1"/>
            <a:r>
              <a:rPr lang="en-US" altLang="zh-CN" dirty="0"/>
              <a:t>MOS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July</a:t>
            </a:r>
            <a:r>
              <a:rPr lang="zh-CN" altLang="en-US" dirty="0"/>
              <a:t> </a:t>
            </a:r>
            <a:r>
              <a:rPr lang="en-US" altLang="zh-CN" dirty="0"/>
              <a:t>batch</a:t>
            </a:r>
            <a:r>
              <a:rPr lang="zh-CN" altLang="en-US" dirty="0"/>
              <a:t> </a:t>
            </a:r>
            <a:r>
              <a:rPr lang="en-US" altLang="zh-CN" dirty="0"/>
              <a:t>deviates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baseline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another</a:t>
            </a:r>
            <a:r>
              <a:rPr lang="zh-CN" altLang="en-US" dirty="0"/>
              <a:t> </a:t>
            </a:r>
            <a:r>
              <a:rPr lang="en-US" altLang="zh-CN" dirty="0"/>
              <a:t>round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August</a:t>
            </a:r>
            <a:r>
              <a:rPr lang="zh-CN" altLang="en-US" dirty="0"/>
              <a:t> </a:t>
            </a:r>
            <a:r>
              <a:rPr lang="en-US" altLang="zh-CN" dirty="0"/>
              <a:t>using</a:t>
            </a:r>
            <a:r>
              <a:rPr lang="zh-CN" altLang="en-US" dirty="0"/>
              <a:t> </a:t>
            </a:r>
            <a:r>
              <a:rPr lang="en-US" altLang="zh-CN" dirty="0"/>
              <a:t>low-res</a:t>
            </a:r>
            <a:r>
              <a:rPr lang="zh-CN" altLang="en-US" dirty="0"/>
              <a:t> </a:t>
            </a:r>
            <a:r>
              <a:rPr lang="en-US" altLang="zh-CN" dirty="0"/>
              <a:t>wafer</a:t>
            </a:r>
            <a:r>
              <a:rPr lang="zh-CN" altLang="en-US" dirty="0"/>
              <a:t> </a:t>
            </a:r>
            <a:r>
              <a:rPr lang="en-US" altLang="zh-CN" dirty="0"/>
              <a:t>shows</a:t>
            </a:r>
            <a:r>
              <a:rPr lang="zh-CN" altLang="en-US" dirty="0"/>
              <a:t> </a:t>
            </a:r>
            <a:r>
              <a:rPr lang="en-US" altLang="zh-CN" dirty="0"/>
              <a:t>improvement</a:t>
            </a:r>
          </a:p>
          <a:p>
            <a:pPr lvl="1"/>
            <a:r>
              <a:rPr lang="en-US" altLang="zh-CN" dirty="0"/>
              <a:t>Another</a:t>
            </a:r>
            <a:r>
              <a:rPr lang="zh-CN" altLang="en-US" dirty="0"/>
              <a:t> </a:t>
            </a:r>
            <a:r>
              <a:rPr lang="en-US" altLang="zh-CN" dirty="0"/>
              <a:t>round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low-res</a:t>
            </a:r>
            <a:r>
              <a:rPr lang="zh-CN" altLang="en-US" dirty="0"/>
              <a:t> </a:t>
            </a:r>
            <a:r>
              <a:rPr lang="en-US" altLang="zh-CN" dirty="0"/>
              <a:t>production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make</a:t>
            </a:r>
            <a:r>
              <a:rPr lang="zh-CN" altLang="en-US" dirty="0"/>
              <a:t> </a:t>
            </a:r>
            <a:r>
              <a:rPr lang="en-US" altLang="zh-CN" dirty="0"/>
              <a:t>sure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MOS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satisfactory</a:t>
            </a:r>
          </a:p>
          <a:p>
            <a:pPr lvl="1"/>
            <a:r>
              <a:rPr lang="en-US" altLang="zh-CN" dirty="0"/>
              <a:t>Final</a:t>
            </a:r>
            <a:r>
              <a:rPr lang="zh-CN" altLang="en-US" dirty="0"/>
              <a:t> </a:t>
            </a:r>
            <a:r>
              <a:rPr lang="en-US" altLang="zh-CN" dirty="0"/>
              <a:t>production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high-res</a:t>
            </a:r>
            <a:r>
              <a:rPr lang="zh-CN" altLang="en-US" dirty="0"/>
              <a:t> </a:t>
            </a:r>
            <a:r>
              <a:rPr lang="en-US" altLang="zh-CN" dirty="0"/>
              <a:t>wafer</a:t>
            </a:r>
            <a:r>
              <a:rPr lang="zh-CN" altLang="en-US" dirty="0"/>
              <a:t> </a:t>
            </a:r>
            <a:r>
              <a:rPr lang="en-US" altLang="zh-CN" dirty="0"/>
              <a:t>expected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end</a:t>
            </a:r>
            <a:r>
              <a:rPr lang="zh-CN" altLang="en-US" dirty="0"/>
              <a:t> </a:t>
            </a:r>
            <a:r>
              <a:rPr lang="en-US" altLang="zh-CN" dirty="0"/>
              <a:t>Sep,</a:t>
            </a:r>
            <a:r>
              <a:rPr lang="zh-CN" altLang="en-US" dirty="0"/>
              <a:t> </a:t>
            </a:r>
            <a:r>
              <a:rPr lang="en-US" altLang="zh-CN" dirty="0"/>
              <a:t>delivery</a:t>
            </a:r>
            <a:r>
              <a:rPr lang="zh-CN" altLang="en-US" dirty="0"/>
              <a:t> </a:t>
            </a:r>
            <a:r>
              <a:rPr lang="en-US" altLang="zh-CN" dirty="0"/>
              <a:t>end</a:t>
            </a:r>
            <a:r>
              <a:rPr lang="zh-CN" altLang="en-US" dirty="0"/>
              <a:t> </a:t>
            </a:r>
            <a:r>
              <a:rPr lang="en-US" altLang="zh-CN" dirty="0"/>
              <a:t>Oct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5DE8D-574B-1046-9D01-BAA324AB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6E0661-F0DE-814E-813D-FB8F3D54D7D4}"/>
              </a:ext>
            </a:extLst>
          </p:cNvPr>
          <p:cNvSpPr txBox="1"/>
          <p:nvPr/>
        </p:nvSpPr>
        <p:spPr>
          <a:xfrm rot="19860314">
            <a:off x="119009" y="2732927"/>
            <a:ext cx="1438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Chips</a:t>
            </a:r>
            <a:r>
              <a:rPr lang="zh-CN" altLang="en-US" dirty="0"/>
              <a:t> </a:t>
            </a:r>
            <a:r>
              <a:rPr lang="en-US" altLang="zh-CN" dirty="0"/>
              <a:t>back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95A06F-57E8-4044-B1D4-0672088A0655}"/>
              </a:ext>
            </a:extLst>
          </p:cNvPr>
          <p:cNvSpPr txBox="1"/>
          <p:nvPr/>
        </p:nvSpPr>
        <p:spPr>
          <a:xfrm rot="19860314">
            <a:off x="312505" y="3847904"/>
            <a:ext cx="1438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Chips</a:t>
            </a:r>
            <a:r>
              <a:rPr lang="zh-CN" altLang="en-US" dirty="0"/>
              <a:t> </a:t>
            </a:r>
            <a:r>
              <a:rPr lang="en-US" altLang="zh-CN" dirty="0"/>
              <a:t>testable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28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829BA-80AD-BD45-AB1B-9B9CFC893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CHiR1</a:t>
            </a:r>
            <a:r>
              <a:rPr lang="zh-CN" altLang="en-US" dirty="0"/>
              <a:t> </a:t>
            </a:r>
            <a:r>
              <a:rPr lang="en-US" altLang="zh-CN" dirty="0"/>
              <a:t>status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A6C2D-6B57-3944-8E16-0AA5239D0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6080"/>
            <a:ext cx="5644439" cy="4520883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batch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July</a:t>
            </a:r>
            <a:r>
              <a:rPr lang="zh-CN" altLang="en-US" dirty="0"/>
              <a:t> </a:t>
            </a:r>
            <a:r>
              <a:rPr lang="en-US" altLang="zh-CN" dirty="0"/>
              <a:t>production</a:t>
            </a:r>
            <a:r>
              <a:rPr lang="zh-CN" altLang="en-US" dirty="0"/>
              <a:t> </a:t>
            </a:r>
            <a:r>
              <a:rPr lang="en-US" altLang="zh-CN" dirty="0"/>
              <a:t>already</a:t>
            </a:r>
            <a:r>
              <a:rPr lang="zh-CN" altLang="en-US" dirty="0"/>
              <a:t> </a:t>
            </a:r>
            <a:r>
              <a:rPr lang="en-US" altLang="zh-CN" dirty="0"/>
              <a:t>back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distributed</a:t>
            </a:r>
          </a:p>
          <a:p>
            <a:pPr lvl="1"/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tested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IHEP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-US" altLang="zh-CN" dirty="0" err="1">
                <a:hlinkClick r:id="rId2"/>
              </a:rPr>
              <a:t>Boxin’s</a:t>
            </a:r>
            <a:r>
              <a:rPr lang="zh-CN" altLang="en-US" dirty="0">
                <a:hlinkClick r:id="rId2"/>
              </a:rPr>
              <a:t> </a:t>
            </a:r>
            <a:r>
              <a:rPr lang="en-US" altLang="zh-CN" dirty="0">
                <a:hlinkClick r:id="rId2"/>
              </a:rPr>
              <a:t>slides</a:t>
            </a:r>
            <a:r>
              <a:rPr lang="en-US" altLang="zh-CN" dirty="0"/>
              <a:t>)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ZJU</a:t>
            </a:r>
          </a:p>
          <a:p>
            <a:pPr lvl="1"/>
            <a:r>
              <a:rPr lang="en-US" altLang="zh-CN" dirty="0"/>
              <a:t>D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test</a:t>
            </a:r>
            <a:r>
              <a:rPr lang="zh-CN" altLang="en-US" dirty="0"/>
              <a:t> </a:t>
            </a:r>
            <a:r>
              <a:rPr lang="en-US" altLang="zh-CN" dirty="0"/>
              <a:t>boards</a:t>
            </a:r>
            <a:r>
              <a:rPr lang="zh-CN" altLang="en-US" dirty="0"/>
              <a:t> </a:t>
            </a:r>
            <a:r>
              <a:rPr lang="en-US" altLang="zh-CN" dirty="0"/>
              <a:t>produced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DMU</a:t>
            </a:r>
          </a:p>
          <a:p>
            <a:pPr lvl="1"/>
            <a:r>
              <a:rPr lang="en-US" altLang="zh-CN" dirty="0"/>
              <a:t>F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test</a:t>
            </a:r>
            <a:r>
              <a:rPr lang="zh-CN" altLang="en-US" dirty="0"/>
              <a:t> </a:t>
            </a:r>
            <a:r>
              <a:rPr lang="en-US" altLang="zh-CN" dirty="0"/>
              <a:t>boards</a:t>
            </a:r>
            <a:r>
              <a:rPr lang="zh-CN" altLang="en-US" dirty="0"/>
              <a:t> </a:t>
            </a:r>
            <a:r>
              <a:rPr lang="en-US" altLang="zh-CN" dirty="0"/>
              <a:t>being</a:t>
            </a:r>
            <a:r>
              <a:rPr lang="zh-CN" altLang="en-US" dirty="0"/>
              <a:t> </a:t>
            </a:r>
            <a:r>
              <a:rPr lang="en-US" altLang="zh-CN" dirty="0"/>
              <a:t>designed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NWPU</a:t>
            </a:r>
          </a:p>
          <a:p>
            <a:r>
              <a:rPr lang="en-US" altLang="zh-CN" dirty="0"/>
              <a:t>IV</a:t>
            </a:r>
            <a:r>
              <a:rPr lang="zh-CN" altLang="en-US" dirty="0"/>
              <a:t> </a:t>
            </a:r>
            <a:r>
              <a:rPr lang="en-US" altLang="zh-CN" dirty="0"/>
              <a:t>tests</a:t>
            </a:r>
            <a:r>
              <a:rPr lang="zh-CN" altLang="en-US" dirty="0"/>
              <a:t> </a:t>
            </a:r>
            <a:r>
              <a:rPr lang="en-US" altLang="zh-CN" dirty="0"/>
              <a:t>show</a:t>
            </a:r>
            <a:r>
              <a:rPr lang="zh-CN" altLang="en-US" dirty="0"/>
              <a:t> </a:t>
            </a:r>
            <a:r>
              <a:rPr lang="en-US" altLang="zh-CN" dirty="0"/>
              <a:t>unexpected</a:t>
            </a:r>
            <a:r>
              <a:rPr lang="zh-CN" altLang="en-US" dirty="0"/>
              <a:t> </a:t>
            </a:r>
            <a:r>
              <a:rPr lang="en-US" altLang="zh-CN" dirty="0" err="1"/>
              <a:t>behaviour</a:t>
            </a:r>
            <a:endParaRPr lang="en-US" altLang="zh-CN" dirty="0"/>
          </a:p>
          <a:p>
            <a:pPr lvl="1"/>
            <a:r>
              <a:rPr lang="en-US" altLang="zh-CN" dirty="0"/>
              <a:t>Very</a:t>
            </a:r>
            <a:r>
              <a:rPr lang="zh-CN" altLang="en-US" dirty="0"/>
              <a:t> </a:t>
            </a:r>
            <a:r>
              <a:rPr lang="en-US" altLang="zh-CN" dirty="0"/>
              <a:t>early</a:t>
            </a:r>
            <a:r>
              <a:rPr lang="zh-CN" altLang="en-US" dirty="0"/>
              <a:t> </a:t>
            </a:r>
            <a:r>
              <a:rPr lang="en-US" altLang="zh-CN" dirty="0"/>
              <a:t>breakdown</a:t>
            </a:r>
          </a:p>
          <a:p>
            <a:pPr lvl="1"/>
            <a:r>
              <a:rPr lang="en-US" altLang="zh-CN" dirty="0"/>
              <a:t>Conductive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N-wells</a:t>
            </a:r>
          </a:p>
          <a:p>
            <a:r>
              <a:rPr lang="en-US" altLang="zh-CN" dirty="0"/>
              <a:t>N-type</a:t>
            </a:r>
            <a:r>
              <a:rPr lang="zh-CN" altLang="en-US" dirty="0"/>
              <a:t> </a:t>
            </a:r>
            <a:r>
              <a:rPr lang="en-US" altLang="zh-CN" dirty="0"/>
              <a:t>substrate</a:t>
            </a:r>
            <a:r>
              <a:rPr lang="zh-CN" altLang="en-US" dirty="0"/>
              <a:t> </a:t>
            </a:r>
            <a:r>
              <a:rPr lang="en-US" altLang="zh-CN" dirty="0"/>
              <a:t>??</a:t>
            </a:r>
          </a:p>
          <a:p>
            <a:r>
              <a:rPr lang="en-US" altLang="zh-CN" dirty="0"/>
              <a:t>Fab</a:t>
            </a:r>
            <a:r>
              <a:rPr lang="zh-CN" altLang="en-US" dirty="0"/>
              <a:t> </a:t>
            </a:r>
            <a:r>
              <a:rPr lang="en-US" altLang="zh-CN" dirty="0"/>
              <a:t>performed</a:t>
            </a:r>
            <a:r>
              <a:rPr lang="zh-CN" altLang="en-US" dirty="0"/>
              <a:t> </a:t>
            </a:r>
            <a:r>
              <a:rPr lang="en-US" altLang="zh-CN" dirty="0"/>
              <a:t>SIMS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confirmed</a:t>
            </a:r>
          </a:p>
          <a:p>
            <a:r>
              <a:rPr lang="en-US" altLang="zh-CN" dirty="0"/>
              <a:t>Checking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wafer</a:t>
            </a:r>
            <a:r>
              <a:rPr lang="zh-CN" altLang="en-US" dirty="0"/>
              <a:t> </a:t>
            </a:r>
            <a:r>
              <a:rPr lang="en-US" altLang="zh-CN" dirty="0"/>
              <a:t>stock,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correct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following</a:t>
            </a:r>
            <a:r>
              <a:rPr lang="zh-CN" altLang="en-US" dirty="0"/>
              <a:t> </a:t>
            </a:r>
            <a:r>
              <a:rPr lang="en-US" altLang="zh-CN" dirty="0"/>
              <a:t>productions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868D5-E3BD-A34E-A958-52E485136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15C6E-9CDE-2A48-AA37-125187658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563" y="554824"/>
            <a:ext cx="4613097" cy="950135"/>
          </a:xfrm>
          <a:prstGeom prst="rect">
            <a:avLst/>
          </a:prstGeom>
        </p:spPr>
      </p:pic>
      <p:pic>
        <p:nvPicPr>
          <p:cNvPr id="6" name="图片 3">
            <a:extLst>
              <a:ext uri="{FF2B5EF4-FFF2-40B4-BE49-F238E27FC236}">
                <a16:creationId xmlns:a16="http://schemas.microsoft.com/office/drawing/2014/main" id="{D95E54F1-4572-E646-97C5-6133C9F1C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438" y="1918734"/>
            <a:ext cx="2663715" cy="1997787"/>
          </a:xfrm>
          <a:prstGeom prst="rect">
            <a:avLst/>
          </a:prstGeom>
        </p:spPr>
      </p:pic>
      <p:pic>
        <p:nvPicPr>
          <p:cNvPr id="7" name="图片 7">
            <a:extLst>
              <a:ext uri="{FF2B5EF4-FFF2-40B4-BE49-F238E27FC236}">
                <a16:creationId xmlns:a16="http://schemas.microsoft.com/office/drawing/2014/main" id="{69741FA7-59D1-5B4B-9289-FFD99CC4D8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14" y="4441378"/>
            <a:ext cx="2833721" cy="1593968"/>
          </a:xfrm>
          <a:prstGeom prst="rect">
            <a:avLst/>
          </a:prstGeom>
        </p:spPr>
      </p:pic>
      <p:pic>
        <p:nvPicPr>
          <p:cNvPr id="8" name="图片 14">
            <a:extLst>
              <a:ext uri="{FF2B5EF4-FFF2-40B4-BE49-F238E27FC236}">
                <a16:creationId xmlns:a16="http://schemas.microsoft.com/office/drawing/2014/main" id="{668EAF33-F107-0941-A498-7016FA39DE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3816" y="4498415"/>
            <a:ext cx="2630923" cy="14798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A77484-D562-F748-A1FA-E0D8AD30B71C}"/>
              </a:ext>
            </a:extLst>
          </p:cNvPr>
          <p:cNvSpPr txBox="1"/>
          <p:nvPr/>
        </p:nvSpPr>
        <p:spPr>
          <a:xfrm>
            <a:off x="9830730" y="1619638"/>
            <a:ext cx="1715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HV</a:t>
            </a:r>
            <a:r>
              <a:rPr lang="zh-CN" altLang="en-US" dirty="0"/>
              <a:t> </a:t>
            </a:r>
            <a:r>
              <a:rPr lang="en-US" altLang="zh-CN" dirty="0"/>
              <a:t>-</a:t>
            </a:r>
            <a:r>
              <a:rPr lang="zh-CN" altLang="en-US" dirty="0"/>
              <a:t> </a:t>
            </a:r>
            <a:r>
              <a:rPr lang="en-US" altLang="zh-CN" dirty="0"/>
              <a:t>NR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CC67D0-07CB-874C-995E-3F3FE9EF4A0B}"/>
              </a:ext>
            </a:extLst>
          </p:cNvPr>
          <p:cNvSpPr txBox="1"/>
          <p:nvPr/>
        </p:nvSpPr>
        <p:spPr>
          <a:xfrm>
            <a:off x="7813663" y="4012168"/>
            <a:ext cx="334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NR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NR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 err="1"/>
              <a:t>neigbouring</a:t>
            </a:r>
            <a:r>
              <a:rPr lang="zh-CN" altLang="en-US" dirty="0"/>
              <a:t> </a:t>
            </a:r>
            <a:r>
              <a:rPr lang="en-US" altLang="zh-CN" dirty="0"/>
              <a:t>array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B7B385-8874-FA4E-A3A6-07AB06211AA0}"/>
              </a:ext>
            </a:extLst>
          </p:cNvPr>
          <p:cNvSpPr txBox="1"/>
          <p:nvPr/>
        </p:nvSpPr>
        <p:spPr>
          <a:xfrm>
            <a:off x="8529523" y="1575195"/>
            <a:ext cx="1301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4">
                    <a:lumMod val="75000"/>
                  </a:schemeClr>
                </a:solidFill>
              </a:rPr>
              <a:t>CHiR1.0A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399A80-4AA5-7746-A195-6FB17DB1CB4D}"/>
              </a:ext>
            </a:extLst>
          </p:cNvPr>
          <p:cNvSpPr txBox="1"/>
          <p:nvPr/>
        </p:nvSpPr>
        <p:spPr>
          <a:xfrm>
            <a:off x="10598913" y="5296682"/>
            <a:ext cx="1301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4">
                    <a:lumMod val="75000"/>
                  </a:schemeClr>
                </a:solidFill>
              </a:rPr>
              <a:t>CHiR1.0A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840EFB-EF2E-BB4F-8496-5555E4412E78}"/>
              </a:ext>
            </a:extLst>
          </p:cNvPr>
          <p:cNvSpPr txBox="1"/>
          <p:nvPr/>
        </p:nvSpPr>
        <p:spPr>
          <a:xfrm>
            <a:off x="7870761" y="5296682"/>
            <a:ext cx="1301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4">
                    <a:lumMod val="75000"/>
                  </a:schemeClr>
                </a:solidFill>
              </a:rPr>
              <a:t>COFFEE3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0CD2911-7393-D142-9255-60EA185B6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3038" y="2664213"/>
            <a:ext cx="578342" cy="7128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AE234E-6010-8545-B4F0-B65B944D7D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0730" y="4359781"/>
            <a:ext cx="578342" cy="7128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077C294-9421-5149-BBC1-C56677251D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6132" y="4359286"/>
            <a:ext cx="667926" cy="50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3CC3F-4041-9D48-ADEC-AFBDDEE9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CHiR</a:t>
            </a:r>
            <a:r>
              <a:rPr lang="zh-CN" altLang="en-US" dirty="0"/>
              <a:t> </a:t>
            </a:r>
            <a:r>
              <a:rPr lang="en-US" altLang="zh-CN" dirty="0"/>
              <a:t>status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CDAF3-9E83-114B-B533-08532C289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following</a:t>
            </a:r>
            <a:r>
              <a:rPr lang="zh-CN" altLang="en-US" dirty="0"/>
              <a:t> </a:t>
            </a:r>
            <a:r>
              <a:rPr lang="en-US" altLang="zh-CN" dirty="0"/>
              <a:t>up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fab</a:t>
            </a:r>
            <a:r>
              <a:rPr lang="zh-CN" altLang="en-US" dirty="0"/>
              <a:t> </a:t>
            </a:r>
            <a:r>
              <a:rPr lang="en-US" altLang="zh-CN" dirty="0"/>
              <a:t>status</a:t>
            </a:r>
            <a:r>
              <a:rPr lang="zh-CN" altLang="en-US" dirty="0"/>
              <a:t> </a:t>
            </a:r>
            <a:r>
              <a:rPr lang="en-US" altLang="zh-CN" dirty="0"/>
              <a:t>closely</a:t>
            </a:r>
          </a:p>
          <a:p>
            <a:r>
              <a:rPr lang="en-US" altLang="zh-CN" dirty="0"/>
              <a:t>IV</a:t>
            </a:r>
            <a:r>
              <a:rPr lang="zh-CN" altLang="en-US" dirty="0"/>
              <a:t> </a:t>
            </a:r>
            <a:r>
              <a:rPr lang="en-US" altLang="zh-CN" dirty="0"/>
              <a:t>test</a:t>
            </a:r>
            <a:r>
              <a:rPr lang="zh-CN" altLang="en-US" dirty="0"/>
              <a:t> </a:t>
            </a:r>
            <a:r>
              <a:rPr lang="en-US" altLang="zh-CN" dirty="0"/>
              <a:t>feedback</a:t>
            </a:r>
            <a:r>
              <a:rPr lang="zh-CN" altLang="en-US" dirty="0"/>
              <a:t> </a:t>
            </a:r>
            <a:r>
              <a:rPr lang="en-US" altLang="zh-CN" dirty="0"/>
              <a:t>almost</a:t>
            </a:r>
            <a:r>
              <a:rPr lang="zh-CN" altLang="en-US" dirty="0"/>
              <a:t> </a:t>
            </a:r>
            <a:r>
              <a:rPr lang="en-US" altLang="zh-CN" dirty="0"/>
              <a:t>prompt</a:t>
            </a:r>
          </a:p>
          <a:p>
            <a:pPr lvl="1"/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successful</a:t>
            </a:r>
            <a:r>
              <a:rPr lang="zh-CN" altLang="en-US" dirty="0"/>
              <a:t> </a:t>
            </a:r>
            <a:r>
              <a:rPr lang="en-US" altLang="zh-CN" dirty="0"/>
              <a:t>due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wafer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round</a:t>
            </a:r>
          </a:p>
          <a:p>
            <a:pPr lvl="1"/>
            <a:r>
              <a:rPr lang="en-US" altLang="zh-CN" dirty="0"/>
              <a:t>Need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double</a:t>
            </a:r>
            <a:r>
              <a:rPr lang="zh-CN" altLang="en-US" dirty="0"/>
              <a:t> </a:t>
            </a:r>
            <a:r>
              <a:rPr lang="en-US" altLang="zh-CN" dirty="0"/>
              <a:t>check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future</a:t>
            </a:r>
            <a:r>
              <a:rPr lang="zh-CN" altLang="en-US" dirty="0"/>
              <a:t> </a:t>
            </a:r>
            <a:r>
              <a:rPr lang="en-US" altLang="zh-CN" dirty="0"/>
              <a:t>run</a:t>
            </a:r>
          </a:p>
          <a:p>
            <a:r>
              <a:rPr lang="en-US" altLang="zh-CN" dirty="0"/>
              <a:t>Next</a:t>
            </a:r>
            <a:r>
              <a:rPr lang="zh-CN" altLang="en-US" dirty="0"/>
              <a:t> </a:t>
            </a:r>
            <a:r>
              <a:rPr lang="en-US" altLang="zh-CN" dirty="0"/>
              <a:t>batch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low-res</a:t>
            </a:r>
            <a:r>
              <a:rPr lang="zh-CN" altLang="en-US" dirty="0"/>
              <a:t> </a:t>
            </a:r>
            <a:r>
              <a:rPr lang="en-US" altLang="zh-CN" dirty="0"/>
              <a:t>(p-sub)</a:t>
            </a:r>
            <a:r>
              <a:rPr lang="zh-CN" altLang="en-US" dirty="0"/>
              <a:t> </a:t>
            </a:r>
            <a:r>
              <a:rPr lang="en-US" altLang="zh-CN" dirty="0"/>
              <a:t>chips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back</a:t>
            </a:r>
            <a:r>
              <a:rPr lang="zh-CN" altLang="en-US" dirty="0"/>
              <a:t> </a:t>
            </a:r>
            <a:r>
              <a:rPr lang="en-US" altLang="zh-CN" dirty="0"/>
              <a:t>soon</a:t>
            </a:r>
            <a:r>
              <a:rPr lang="zh-CN" altLang="en-US" dirty="0"/>
              <a:t> </a:t>
            </a:r>
            <a:r>
              <a:rPr lang="en-US" altLang="zh-CN" dirty="0"/>
              <a:t>(~1</a:t>
            </a:r>
            <a:r>
              <a:rPr lang="zh-CN" altLang="en-US" dirty="0"/>
              <a:t> </a:t>
            </a:r>
            <a:r>
              <a:rPr lang="en-US" altLang="zh-CN" dirty="0"/>
              <a:t>week)</a:t>
            </a:r>
          </a:p>
          <a:p>
            <a:pPr lvl="1"/>
            <a:r>
              <a:rPr lang="en-US" altLang="zh-CN" dirty="0"/>
              <a:t>Good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validate</a:t>
            </a:r>
            <a:r>
              <a:rPr lang="zh-CN" altLang="en-US" dirty="0"/>
              <a:t> </a:t>
            </a:r>
            <a:r>
              <a:rPr lang="en-US" altLang="zh-CN" dirty="0"/>
              <a:t>design</a:t>
            </a:r>
            <a:r>
              <a:rPr lang="zh-CN" altLang="en-US" dirty="0"/>
              <a:t> </a:t>
            </a:r>
            <a:r>
              <a:rPr lang="en-US" altLang="zh-CN" dirty="0"/>
              <a:t>functionalities</a:t>
            </a:r>
          </a:p>
          <a:p>
            <a:r>
              <a:rPr lang="en-US" altLang="zh-CN" dirty="0"/>
              <a:t>Final</a:t>
            </a:r>
            <a:r>
              <a:rPr lang="zh-CN" altLang="en-US" dirty="0"/>
              <a:t> </a:t>
            </a:r>
            <a:r>
              <a:rPr lang="en-US" altLang="zh-CN" dirty="0"/>
              <a:t>high-res</a:t>
            </a:r>
            <a:r>
              <a:rPr lang="zh-CN" altLang="en-US" dirty="0"/>
              <a:t> </a:t>
            </a:r>
            <a:r>
              <a:rPr lang="en-US" altLang="zh-CN" dirty="0"/>
              <a:t>wafers</a:t>
            </a:r>
            <a:r>
              <a:rPr lang="zh-CN" altLang="en-US" dirty="0"/>
              <a:t> </a:t>
            </a:r>
            <a:r>
              <a:rPr lang="en-US" altLang="zh-CN" dirty="0"/>
              <a:t>expected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Oct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70D17-1962-554F-B98C-D804272B9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52357"/>
      </p:ext>
    </p:extLst>
  </p:cSld>
  <p:clrMapOvr>
    <a:masterClrMapping/>
  </p:clrMapOvr>
</p:sld>
</file>

<file path=ppt/theme/theme1.xml><?xml version="1.0" encoding="utf-8"?>
<a:theme xmlns:a="http://schemas.openxmlformats.org/drawingml/2006/main" name="yiming_simplicit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60120_intro" id="{244A17D3-72C2-E740-A826-C8FC7BD3F5BC}" vid="{414156E4-DE70-E246-A5BB-C4CB82D7AB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yiming_simplicity</Template>
  <TotalTime>253</TotalTime>
  <Words>513</Words>
  <Application>Microsoft Macintosh PowerPoint</Application>
  <PresentationFormat>Widescreen</PresentationFormat>
  <Paragraphs>86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 Math</vt:lpstr>
      <vt:lpstr>yiming_simplicity</vt:lpstr>
      <vt:lpstr>CHiR status </vt:lpstr>
      <vt:lpstr>CHiR: Goal of process modification</vt:lpstr>
      <vt:lpstr>CHiR1</vt:lpstr>
      <vt:lpstr>CHiR1 status</vt:lpstr>
      <vt:lpstr>CHiR1 status</vt:lpstr>
      <vt:lpstr>CHiR status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</dc:title>
  <dc:creator>Microsoft Office User</dc:creator>
  <cp:lastModifiedBy>Microsoft Office User</cp:lastModifiedBy>
  <cp:revision>41</cp:revision>
  <dcterms:created xsi:type="dcterms:W3CDTF">2026-09-01T03:47:26Z</dcterms:created>
  <dcterms:modified xsi:type="dcterms:W3CDTF">2026-09-01T08:03:15Z</dcterms:modified>
</cp:coreProperties>
</file>