
<file path=[Content_Types].xml><?xml version="1.0" encoding="utf-8"?>
<Types xmlns="http://schemas.openxmlformats.org/package/2006/content-types">
  <Default Extension="fntdata" ContentType="application/x-fontdata"/>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media/image14.jpg" ContentType="image/jpeg"/>
  <Override PartName="/ppt/notesSlides/notesSlide6.xml" ContentType="application/vnd.openxmlformats-officedocument.presentationml.notesSlide+xml"/>
  <Override PartName="/ppt/notesSlides/notesSlide7.xml" ContentType="application/vnd.openxmlformats-officedocument.presentationml.notesSlide+xml"/>
  <Override PartName="/ppt/media/image26.jpg" ContentType="image/jpe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702" r:id="rId2"/>
  </p:sldMasterIdLst>
  <p:notesMasterIdLst>
    <p:notesMasterId r:id="rId22"/>
  </p:notesMasterIdLst>
  <p:sldIdLst>
    <p:sldId id="256" r:id="rId3"/>
    <p:sldId id="1529" r:id="rId4"/>
    <p:sldId id="1537" r:id="rId5"/>
    <p:sldId id="1546" r:id="rId6"/>
    <p:sldId id="515" r:id="rId7"/>
    <p:sldId id="282" r:id="rId8"/>
    <p:sldId id="1540" r:id="rId9"/>
    <p:sldId id="266" r:id="rId10"/>
    <p:sldId id="1544" r:id="rId11"/>
    <p:sldId id="268" r:id="rId12"/>
    <p:sldId id="1560" r:id="rId13"/>
    <p:sldId id="1552" r:id="rId14"/>
    <p:sldId id="1536" r:id="rId15"/>
    <p:sldId id="1548" r:id="rId16"/>
    <p:sldId id="1556" r:id="rId17"/>
    <p:sldId id="1550" r:id="rId18"/>
    <p:sldId id="1542" r:id="rId19"/>
    <p:sldId id="1558" r:id="rId20"/>
    <p:sldId id="1549" r:id="rId21"/>
  </p:sldIdLst>
  <p:sldSz cx="12192000" cy="6858000"/>
  <p:notesSz cx="6858000" cy="9144000"/>
  <p:embeddedFontLst>
    <p:embeddedFont>
      <p:font typeface="Abadi" panose="020B0604020104020204" pitchFamily="34" charset="0"/>
      <p:regular r:id="rId23"/>
      <p:bold r:id="rId24"/>
      <p:italic r:id="rId25"/>
      <p:boldItalic r:id="rId26"/>
    </p:embeddedFont>
    <p:embeddedFont>
      <p:font typeface="Tempus Sans ITC" panose="04020404030D07020202" pitchFamily="82" charset="0"/>
      <p:regular r:id="rId27"/>
    </p:embeddedFont>
    <p:embeddedFont>
      <p:font typeface="等线" panose="02010600030101010101" pitchFamily="2" charset="-122"/>
      <p:regular r:id="rId28"/>
      <p:bold r:id="rId29"/>
    </p:embeddedFont>
  </p:embeddedFontLst>
  <p:custDataLst>
    <p:tags r:id="rId3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eng Zeng" initials="CZ" lastIdx="1" clrIdx="0">
    <p:extLst>
      <p:ext uri="{19B8F6BF-5375-455C-9EA6-DF929625EA0E}">
        <p15:presenceInfo xmlns:p15="http://schemas.microsoft.com/office/powerpoint/2012/main" userId="S::cheng.zeng@cern.ch::47fcacde-3d0f-49f3-9a33-f34875519d5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FC06"/>
    <a:srgbClr val="00EFF0"/>
    <a:srgbClr val="E79602"/>
    <a:srgbClr val="01E000"/>
    <a:srgbClr val="C0E9B1"/>
    <a:srgbClr val="01777A"/>
    <a:srgbClr val="86AA45"/>
    <a:srgbClr val="DCD56C"/>
    <a:srgbClr val="78993E"/>
    <a:srgbClr val="83A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16" autoAdjust="0"/>
    <p:restoredTop sz="83518" autoAdjust="0"/>
  </p:normalViewPr>
  <p:slideViewPr>
    <p:cSldViewPr snapToGrid="0">
      <p:cViewPr varScale="1">
        <p:scale>
          <a:sx n="94" d="100"/>
          <a:sy n="94" d="100"/>
        </p:scale>
        <p:origin x="864" y="138"/>
      </p:cViewPr>
      <p:guideLst/>
    </p:cSldViewPr>
  </p:slideViewPr>
  <p:notesTextViewPr>
    <p:cViewPr>
      <p:scale>
        <a:sx n="1" d="1"/>
        <a:sy n="1" d="1"/>
      </p:scale>
      <p:origin x="0" y="0"/>
    </p:cViewPr>
  </p:notesTextViewPr>
  <p:notesViewPr>
    <p:cSldViewPr snapToGrid="0">
      <p:cViewPr varScale="1">
        <p:scale>
          <a:sx n="125" d="100"/>
          <a:sy n="125" d="100"/>
        </p:scale>
        <p:origin x="4932"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4.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3.fntdata"/><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2.fntdata"/><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1.fntdata"/><Relationship Id="rId28" Type="http://schemas.openxmlformats.org/officeDocument/2006/relationships/font" Target="fonts/font6.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tags" Target="tags/tag1.xml"/><Relationship Id="rId35" Type="http://schemas.openxmlformats.org/officeDocument/2006/relationships/tableStyles" Target="tableStyle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7C1E6D-4FA2-45A8-A1C3-19C68DA44418}" type="datetimeFigureOut">
              <a:rPr lang="zh-CN" altLang="en-US" smtClean="0"/>
              <a:t>2026/9/1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424FD72-BF15-4DB3-A2CA-508164D8835E}"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424FD72-BF15-4DB3-A2CA-508164D8835E}" type="slidenum">
              <a:rPr lang="zh-CN" altLang="en-US" smtClean="0"/>
              <a:t>1</a:t>
            </a:fld>
            <a:endParaRPr lang="zh-CN" altLang="en-US"/>
          </a:p>
        </p:txBody>
      </p:sp>
    </p:spTree>
    <p:extLst>
      <p:ext uri="{BB962C8B-B14F-4D97-AF65-F5344CB8AC3E}">
        <p14:creationId xmlns:p14="http://schemas.microsoft.com/office/powerpoint/2010/main" val="40324249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solidFill>
                  <a:srgbClr val="0070C0"/>
                </a:solidFill>
                <a:latin typeface="Arial" panose="020B0604020202090204" pitchFamily="34" charset="0"/>
                <a:ea typeface="宋体" pitchFamily="2" charset="-122"/>
                <a:cs typeface="Arial" panose="020B0604020202090204" pitchFamily="34" charset="0"/>
              </a:rPr>
              <a:t>Long-term</a:t>
            </a:r>
            <a:r>
              <a:rPr lang="zh-CN" altLang="en-US" dirty="0">
                <a:solidFill>
                  <a:srgbClr val="0070C0"/>
                </a:solidFill>
                <a:latin typeface="Arial" panose="020B0604020202090204" pitchFamily="34" charset="0"/>
                <a:ea typeface="宋体" pitchFamily="2" charset="-122"/>
                <a:cs typeface="Arial" panose="020B0604020202090204" pitchFamily="34" charset="0"/>
              </a:rPr>
              <a:t> </a:t>
            </a:r>
            <a:r>
              <a:rPr lang="en-US" altLang="zh-CN" dirty="0">
                <a:solidFill>
                  <a:srgbClr val="0070C0"/>
                </a:solidFill>
                <a:latin typeface="Arial" panose="020B0604020202090204" pitchFamily="34" charset="0"/>
                <a:ea typeface="宋体" pitchFamily="2" charset="-122"/>
                <a:cs typeface="Arial" panose="020B0604020202090204" pitchFamily="34" charset="0"/>
              </a:rPr>
              <a:t>collaboration</a:t>
            </a:r>
            <a:r>
              <a:rPr lang="zh-CN" altLang="en-US" dirty="0">
                <a:solidFill>
                  <a:srgbClr val="0070C0"/>
                </a:solidFill>
                <a:latin typeface="Arial" panose="020B0604020202090204" pitchFamily="34" charset="0"/>
                <a:ea typeface="宋体" pitchFamily="2" charset="-122"/>
                <a:cs typeface="Arial" panose="020B0604020202090204" pitchFamily="34" charset="0"/>
              </a:rPr>
              <a:t> </a:t>
            </a:r>
            <a:r>
              <a:rPr lang="en-US" altLang="zh-CN" dirty="0">
                <a:solidFill>
                  <a:srgbClr val="0070C0"/>
                </a:solidFill>
                <a:latin typeface="Arial" panose="020B0604020202090204" pitchFamily="34" charset="0"/>
                <a:ea typeface="宋体" pitchFamily="2" charset="-122"/>
                <a:cs typeface="Arial" panose="020B0604020202090204" pitchFamily="34" charset="0"/>
              </a:rPr>
              <a:t>with</a:t>
            </a:r>
            <a:r>
              <a:rPr lang="zh-CN" altLang="en-US" dirty="0">
                <a:solidFill>
                  <a:srgbClr val="0070C0"/>
                </a:solidFill>
                <a:latin typeface="Arial" panose="020B0604020202090204" pitchFamily="34" charset="0"/>
                <a:ea typeface="宋体" pitchFamily="2" charset="-122"/>
                <a:cs typeface="Arial" panose="020B0604020202090204" pitchFamily="34" charset="0"/>
              </a:rPr>
              <a:t> </a:t>
            </a:r>
            <a:r>
              <a:rPr lang="en-US" altLang="zh-CN" dirty="0" err="1">
                <a:solidFill>
                  <a:srgbClr val="0070C0"/>
                </a:solidFill>
                <a:latin typeface="Arial" panose="020B0604020202090204" pitchFamily="34" charset="0"/>
                <a:ea typeface="宋体" pitchFamily="2" charset="-122"/>
                <a:cs typeface="Arial" panose="020B0604020202090204" pitchFamily="34" charset="0"/>
              </a:rPr>
              <a:t>ATLASPix</a:t>
            </a:r>
            <a:r>
              <a:rPr lang="zh-CN" altLang="en-US" dirty="0">
                <a:solidFill>
                  <a:srgbClr val="0070C0"/>
                </a:solidFill>
                <a:latin typeface="Arial" panose="020B0604020202090204" pitchFamily="34" charset="0"/>
                <a:ea typeface="宋体" pitchFamily="2" charset="-122"/>
                <a:cs typeface="Arial" panose="020B0604020202090204" pitchFamily="34" charset="0"/>
              </a:rPr>
              <a:t> </a:t>
            </a:r>
            <a:r>
              <a:rPr lang="en-US" altLang="zh-CN" dirty="0">
                <a:solidFill>
                  <a:srgbClr val="0070C0"/>
                </a:solidFill>
                <a:latin typeface="Arial" panose="020B0604020202090204" pitchFamily="34" charset="0"/>
                <a:ea typeface="宋体" pitchFamily="2" charset="-122"/>
                <a:cs typeface="Arial" panose="020B0604020202090204" pitchFamily="34" charset="0"/>
              </a:rPr>
              <a:t>community</a:t>
            </a:r>
            <a:r>
              <a:rPr lang="zh-CN" altLang="en-US" dirty="0">
                <a:solidFill>
                  <a:srgbClr val="0070C0"/>
                </a:solidFill>
                <a:latin typeface="Arial" panose="020B0604020202090204" pitchFamily="34" charset="0"/>
                <a:ea typeface="宋体" pitchFamily="2" charset="-122"/>
                <a:cs typeface="Arial" panose="020B0604020202090204" pitchFamily="34" charset="0"/>
              </a:rPr>
              <a:t> </a:t>
            </a:r>
            <a:r>
              <a:rPr lang="en-US" altLang="zh-CN" dirty="0">
                <a:solidFill>
                  <a:srgbClr val="0070C0"/>
                </a:solidFill>
                <a:latin typeface="Arial" panose="020B0604020202090204" pitchFamily="34" charset="0"/>
                <a:ea typeface="宋体" pitchFamily="2" charset="-122"/>
                <a:cs typeface="Arial" panose="020B0604020202090204" pitchFamily="34" charset="0"/>
              </a:rPr>
              <a:t>for</a:t>
            </a:r>
            <a:r>
              <a:rPr lang="zh-CN" altLang="en-US" dirty="0">
                <a:solidFill>
                  <a:srgbClr val="0070C0"/>
                </a:solidFill>
                <a:latin typeface="Arial" panose="020B0604020202090204" pitchFamily="34" charset="0"/>
                <a:ea typeface="宋体" pitchFamily="2" charset="-122"/>
                <a:cs typeface="Arial" panose="020B0604020202090204" pitchFamily="34" charset="0"/>
              </a:rPr>
              <a:t> </a:t>
            </a:r>
            <a:r>
              <a:rPr lang="en-US" altLang="zh-CN" dirty="0">
                <a:solidFill>
                  <a:srgbClr val="0070C0"/>
                </a:solidFill>
                <a:latin typeface="Arial" panose="020B0604020202090204" pitchFamily="34" charset="0"/>
                <a:ea typeface="宋体" pitchFamily="2" charset="-122"/>
                <a:cs typeface="Arial" panose="020B0604020202090204" pitchFamily="34" charset="0"/>
              </a:rPr>
              <a:t>future</a:t>
            </a:r>
            <a:r>
              <a:rPr lang="zh-CN" altLang="en-US" dirty="0">
                <a:solidFill>
                  <a:srgbClr val="0070C0"/>
                </a:solidFill>
                <a:latin typeface="Arial" panose="020B0604020202090204" pitchFamily="34" charset="0"/>
                <a:ea typeface="宋体" pitchFamily="2" charset="-122"/>
                <a:cs typeface="Arial" panose="020B0604020202090204" pitchFamily="34" charset="0"/>
              </a:rPr>
              <a:t> </a:t>
            </a:r>
            <a:r>
              <a:rPr lang="en-US" altLang="zh-CN" dirty="0">
                <a:solidFill>
                  <a:srgbClr val="0070C0"/>
                </a:solidFill>
                <a:latin typeface="Arial" panose="020B0604020202090204" pitchFamily="34" charset="0"/>
                <a:ea typeface="宋体" pitchFamily="2" charset="-122"/>
                <a:cs typeface="Arial" panose="020B0604020202090204" pitchFamily="34" charset="0"/>
              </a:rPr>
              <a:t>Higgs</a:t>
            </a:r>
            <a:r>
              <a:rPr lang="zh-CN" altLang="en-US" dirty="0">
                <a:solidFill>
                  <a:srgbClr val="0070C0"/>
                </a:solidFill>
                <a:latin typeface="Arial" panose="020B0604020202090204" pitchFamily="34" charset="0"/>
                <a:ea typeface="宋体" pitchFamily="2" charset="-122"/>
                <a:cs typeface="Arial" panose="020B0604020202090204" pitchFamily="34" charset="0"/>
              </a:rPr>
              <a:t> </a:t>
            </a:r>
            <a:r>
              <a:rPr lang="en-US" altLang="zh-CN" dirty="0">
                <a:solidFill>
                  <a:srgbClr val="0070C0"/>
                </a:solidFill>
                <a:latin typeface="Arial" panose="020B0604020202090204" pitchFamily="34" charset="0"/>
                <a:ea typeface="宋体" pitchFamily="2" charset="-122"/>
                <a:cs typeface="Arial" panose="020B0604020202090204" pitchFamily="34" charset="0"/>
              </a:rPr>
              <a:t>factory;</a:t>
            </a:r>
            <a:r>
              <a:rPr lang="zh-CN" altLang="en-US" dirty="0">
                <a:solidFill>
                  <a:srgbClr val="0070C0"/>
                </a:solidFill>
                <a:latin typeface="Arial" panose="020B0604020202090204" pitchFamily="34" charset="0"/>
                <a:ea typeface="宋体" pitchFamily="2" charset="-122"/>
                <a:cs typeface="Arial" panose="020B0604020202090204" pitchFamily="34" charset="0"/>
              </a:rPr>
              <a:t> </a:t>
            </a:r>
            <a:r>
              <a:rPr lang="en-US" altLang="zh-CN" dirty="0">
                <a:solidFill>
                  <a:srgbClr val="0070C0"/>
                </a:solidFill>
                <a:latin typeface="Arial" panose="020B0604020202090204" pitchFamily="34" charset="0"/>
                <a:ea typeface="宋体" pitchFamily="2" charset="-122"/>
                <a:cs typeface="Arial" panose="020B0604020202090204" pitchFamily="34" charset="0"/>
              </a:rPr>
              <a:t>member</a:t>
            </a:r>
            <a:r>
              <a:rPr lang="zh-CN" altLang="en-US" dirty="0">
                <a:solidFill>
                  <a:srgbClr val="0070C0"/>
                </a:solidFill>
                <a:latin typeface="Arial" panose="020B0604020202090204" pitchFamily="34" charset="0"/>
                <a:ea typeface="宋体" pitchFamily="2" charset="-122"/>
                <a:cs typeface="Arial" panose="020B0604020202090204" pitchFamily="34" charset="0"/>
              </a:rPr>
              <a:t> </a:t>
            </a:r>
            <a:r>
              <a:rPr lang="en-US" altLang="zh-CN" dirty="0">
                <a:solidFill>
                  <a:srgbClr val="0070C0"/>
                </a:solidFill>
                <a:latin typeface="Arial" panose="020B0604020202090204" pitchFamily="34" charset="0"/>
                <a:ea typeface="宋体" pitchFamily="2" charset="-122"/>
                <a:cs typeface="Arial" panose="020B0604020202090204" pitchFamily="34" charset="0"/>
              </a:rPr>
              <a:t>of</a:t>
            </a:r>
            <a:r>
              <a:rPr lang="zh-CN" altLang="en-US" dirty="0">
                <a:solidFill>
                  <a:srgbClr val="0070C0"/>
                </a:solidFill>
                <a:latin typeface="Arial" panose="020B0604020202090204" pitchFamily="34" charset="0"/>
                <a:ea typeface="宋体" pitchFamily="2" charset="-122"/>
                <a:cs typeface="Arial" panose="020B0604020202090204" pitchFamily="34" charset="0"/>
              </a:rPr>
              <a:t> </a:t>
            </a:r>
            <a:r>
              <a:rPr lang="en-US" altLang="zh-CN" dirty="0">
                <a:solidFill>
                  <a:srgbClr val="0070C0"/>
                </a:solidFill>
                <a:latin typeface="Arial" panose="020B0604020202090204" pitchFamily="34" charset="0"/>
                <a:ea typeface="宋体" pitchFamily="2" charset="-122"/>
                <a:cs typeface="Arial" panose="020B0604020202090204" pitchFamily="34" charset="0"/>
              </a:rPr>
              <a:t>DRD3</a:t>
            </a:r>
            <a:r>
              <a:rPr lang="zh-CN" altLang="en-US" dirty="0">
                <a:solidFill>
                  <a:srgbClr val="0070C0"/>
                </a:solidFill>
                <a:latin typeface="Arial" panose="020B0604020202090204" pitchFamily="34" charset="0"/>
                <a:ea typeface="宋体" pitchFamily="2" charset="-122"/>
                <a:cs typeface="Arial" panose="020B0604020202090204" pitchFamily="34" charset="0"/>
              </a:rPr>
              <a:t> </a:t>
            </a:r>
            <a:r>
              <a:rPr lang="en-US" altLang="zh-CN" dirty="0">
                <a:solidFill>
                  <a:srgbClr val="0070C0"/>
                </a:solidFill>
                <a:latin typeface="Arial" panose="020B0604020202090204" pitchFamily="34" charset="0"/>
                <a:ea typeface="宋体" pitchFamily="2" charset="-122"/>
                <a:cs typeface="Arial" panose="020B0604020202090204" pitchFamily="34" charset="0"/>
              </a:rPr>
              <a:t>project</a:t>
            </a:r>
            <a:r>
              <a:rPr lang="zh-CN" altLang="en-US" dirty="0">
                <a:solidFill>
                  <a:srgbClr val="0070C0"/>
                </a:solidFill>
                <a:latin typeface="Arial" panose="020B0604020202090204" pitchFamily="34" charset="0"/>
                <a:ea typeface="宋体" pitchFamily="2" charset="-122"/>
                <a:cs typeface="Arial" panose="020B0604020202090204" pitchFamily="34" charset="0"/>
              </a:rPr>
              <a:t> </a:t>
            </a:r>
            <a:r>
              <a:rPr lang="en-US" altLang="zh-CN" dirty="0">
                <a:solidFill>
                  <a:srgbClr val="0070C0"/>
                </a:solidFill>
                <a:latin typeface="Arial" panose="020B0604020202090204" pitchFamily="34" charset="0"/>
                <a:ea typeface="宋体" pitchFamily="2" charset="-122"/>
                <a:cs typeface="Arial" panose="020B0604020202090204" pitchFamily="34" charset="0"/>
              </a:rPr>
              <a:t>on</a:t>
            </a:r>
            <a:r>
              <a:rPr lang="zh-CN" altLang="en-US" dirty="0">
                <a:solidFill>
                  <a:srgbClr val="0070C0"/>
                </a:solidFill>
                <a:latin typeface="Arial" panose="020B0604020202090204" pitchFamily="34" charset="0"/>
                <a:ea typeface="宋体" pitchFamily="2" charset="-122"/>
                <a:cs typeface="Arial" panose="020B0604020202090204" pitchFamily="34" charset="0"/>
              </a:rPr>
              <a:t> </a:t>
            </a:r>
            <a:r>
              <a:rPr lang="en-US" altLang="zh-CN" dirty="0">
                <a:solidFill>
                  <a:srgbClr val="0070C0"/>
                </a:solidFill>
                <a:latin typeface="Arial" panose="020B0604020202090204" pitchFamily="34" charset="0"/>
                <a:ea typeface="宋体" pitchFamily="2" charset="-122"/>
                <a:cs typeface="Arial" panose="020B0604020202090204" pitchFamily="34" charset="0"/>
              </a:rPr>
              <a:t>SP.</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solidFill>
                  <a:srgbClr val="0070C0"/>
                </a:solidFill>
                <a:latin typeface="Arial" panose="020B0604020202090204" pitchFamily="34" charset="0"/>
                <a:ea typeface="宋体" pitchFamily="2" charset="-122"/>
                <a:cs typeface="Arial" panose="020B0604020202090204" pitchFamily="34" charset="0"/>
              </a:rPr>
              <a:t>Meanwhile</a:t>
            </a:r>
            <a:r>
              <a:rPr lang="zh-CN" altLang="en-US" dirty="0">
                <a:solidFill>
                  <a:srgbClr val="0070C0"/>
                </a:solidFill>
                <a:latin typeface="Arial" panose="020B0604020202090204" pitchFamily="34" charset="0"/>
                <a:ea typeface="宋体" pitchFamily="2" charset="-122"/>
                <a:cs typeface="Arial" panose="020B0604020202090204" pitchFamily="34" charset="0"/>
              </a:rPr>
              <a:t> </a:t>
            </a:r>
            <a:r>
              <a:rPr lang="en-US" altLang="zh-CN" dirty="0">
                <a:solidFill>
                  <a:srgbClr val="0070C0"/>
                </a:solidFill>
                <a:latin typeface="Arial" panose="020B0604020202090204" pitchFamily="34" charset="0"/>
                <a:ea typeface="宋体" pitchFamily="2" charset="-122"/>
                <a:cs typeface="Arial" panose="020B0604020202090204" pitchFamily="34" charset="0"/>
              </a:rPr>
              <a:t>developing</a:t>
            </a:r>
            <a:r>
              <a:rPr lang="zh-CN" altLang="en-US" dirty="0">
                <a:solidFill>
                  <a:srgbClr val="0070C0"/>
                </a:solidFill>
                <a:latin typeface="Arial" panose="020B0604020202090204" pitchFamily="34" charset="0"/>
                <a:ea typeface="宋体" pitchFamily="2" charset="-122"/>
                <a:cs typeface="Arial" panose="020B0604020202090204" pitchFamily="34" charset="0"/>
              </a:rPr>
              <a:t> </a:t>
            </a:r>
            <a:r>
              <a:rPr lang="en-US" altLang="zh-CN" dirty="0">
                <a:solidFill>
                  <a:srgbClr val="0070C0"/>
                </a:solidFill>
                <a:latin typeface="Arial" panose="020B0604020202090204" pitchFamily="34" charset="0"/>
                <a:ea typeface="宋体" pitchFamily="2" charset="-122"/>
                <a:cs typeface="Arial" panose="020B0604020202090204" pitchFamily="34" charset="0"/>
              </a:rPr>
              <a:t>SP-compatibility</a:t>
            </a:r>
            <a:r>
              <a:rPr lang="zh-CN" altLang="en-US" dirty="0">
                <a:solidFill>
                  <a:srgbClr val="0070C0"/>
                </a:solidFill>
                <a:latin typeface="Arial" panose="020B0604020202090204" pitchFamily="34" charset="0"/>
                <a:ea typeface="宋体" pitchFamily="2" charset="-122"/>
                <a:cs typeface="Arial" panose="020B0604020202090204" pitchFamily="34" charset="0"/>
              </a:rPr>
              <a:t> </a:t>
            </a:r>
            <a:r>
              <a:rPr lang="en-US" altLang="zh-CN" dirty="0">
                <a:solidFill>
                  <a:srgbClr val="0070C0"/>
                </a:solidFill>
                <a:latin typeface="Arial" panose="020B0604020202090204" pitchFamily="34" charset="0"/>
                <a:ea typeface="宋体" pitchFamily="2" charset="-122"/>
                <a:cs typeface="Arial" panose="020B0604020202090204" pitchFamily="34" charset="0"/>
              </a:rPr>
              <a:t>in</a:t>
            </a:r>
            <a:r>
              <a:rPr lang="zh-CN" altLang="en-US" dirty="0">
                <a:solidFill>
                  <a:srgbClr val="0070C0"/>
                </a:solidFill>
                <a:latin typeface="Arial" panose="020B0604020202090204" pitchFamily="34" charset="0"/>
                <a:ea typeface="宋体" pitchFamily="2" charset="-122"/>
                <a:cs typeface="Arial" panose="020B0604020202090204" pitchFamily="34" charset="0"/>
              </a:rPr>
              <a:t> </a:t>
            </a:r>
            <a:r>
              <a:rPr lang="en-US" altLang="zh-CN" dirty="0">
                <a:solidFill>
                  <a:srgbClr val="0070C0"/>
                </a:solidFill>
                <a:latin typeface="Arial" panose="020B0604020202090204" pitchFamily="34" charset="0"/>
                <a:ea typeface="宋体" pitchFamily="2" charset="-122"/>
                <a:cs typeface="Arial" panose="020B0604020202090204" pitchFamily="34" charset="0"/>
              </a:rPr>
              <a:t>COFFEE</a:t>
            </a:r>
            <a:r>
              <a:rPr lang="zh-CN" altLang="en-US" dirty="0">
                <a:solidFill>
                  <a:srgbClr val="0070C0"/>
                </a:solidFill>
                <a:latin typeface="Arial" panose="020B0604020202090204" pitchFamily="34" charset="0"/>
                <a:ea typeface="宋体" pitchFamily="2" charset="-122"/>
                <a:cs typeface="Arial" panose="020B0604020202090204" pitchFamily="34" charset="0"/>
              </a:rPr>
              <a:t> </a:t>
            </a:r>
            <a:r>
              <a:rPr lang="en-US" altLang="zh-CN" dirty="0">
                <a:solidFill>
                  <a:srgbClr val="0070C0"/>
                </a:solidFill>
                <a:latin typeface="Arial" panose="020B0604020202090204" pitchFamily="34" charset="0"/>
                <a:ea typeface="宋体" pitchFamily="2" charset="-122"/>
                <a:cs typeface="Arial" panose="020B0604020202090204" pitchFamily="34" charset="0"/>
              </a:rPr>
              <a:t>series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solidFill>
                  <a:srgbClr val="0070C0"/>
                </a:solidFill>
                <a:latin typeface="Arial" panose="020B0604020202090204" pitchFamily="34" charset="0"/>
                <a:ea typeface="宋体" pitchFamily="2" charset="-122"/>
                <a:cs typeface="Arial" panose="020B0604020202090204" pitchFamily="34" charset="0"/>
              </a:rPr>
              <a:t>Module-level</a:t>
            </a:r>
            <a:r>
              <a:rPr lang="zh-CN" altLang="en-US" dirty="0">
                <a:solidFill>
                  <a:srgbClr val="0070C0"/>
                </a:solidFill>
                <a:latin typeface="Arial" panose="020B0604020202090204" pitchFamily="34" charset="0"/>
                <a:ea typeface="宋体" pitchFamily="2" charset="-122"/>
                <a:cs typeface="Arial" panose="020B0604020202090204" pitchFamily="34" charset="0"/>
              </a:rPr>
              <a:t> </a:t>
            </a:r>
            <a:r>
              <a:rPr lang="en-US" altLang="zh-CN" dirty="0">
                <a:solidFill>
                  <a:srgbClr val="0070C0"/>
                </a:solidFill>
                <a:latin typeface="Arial" panose="020B0604020202090204" pitchFamily="34" charset="0"/>
                <a:ea typeface="宋体" pitchFamily="2" charset="-122"/>
                <a:cs typeface="Arial" panose="020B0604020202090204" pitchFamily="34" charset="0"/>
              </a:rPr>
              <a:t>demonstration</a:t>
            </a:r>
            <a:r>
              <a:rPr lang="zh-CN" altLang="en-US" dirty="0">
                <a:solidFill>
                  <a:srgbClr val="0070C0"/>
                </a:solidFill>
                <a:latin typeface="Arial" panose="020B0604020202090204" pitchFamily="34" charset="0"/>
                <a:ea typeface="宋体" pitchFamily="2" charset="-122"/>
                <a:cs typeface="Arial" panose="020B0604020202090204" pitchFamily="34" charset="0"/>
              </a:rPr>
              <a:t> </a:t>
            </a:r>
            <a:r>
              <a:rPr lang="en-US" altLang="zh-CN" dirty="0">
                <a:solidFill>
                  <a:srgbClr val="0070C0"/>
                </a:solidFill>
                <a:latin typeface="Arial" panose="020B0604020202090204" pitchFamily="34" charset="0"/>
                <a:ea typeface="宋体" pitchFamily="2" charset="-122"/>
                <a:cs typeface="Arial" panose="020B0604020202090204" pitchFamily="34" charset="0"/>
              </a:rPr>
              <a:t>ongoing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dirty="0">
              <a:solidFill>
                <a:srgbClr val="0070C0"/>
              </a:solidFill>
              <a:latin typeface="Arial" panose="020B0604020202090204" pitchFamily="34" charset="0"/>
              <a:ea typeface="宋体" pitchFamily="2" charset="-122"/>
              <a:cs typeface="Arial" panose="020B0604020202090204" pitchFamily="34" charset="0"/>
            </a:endParaRPr>
          </a:p>
          <a:p>
            <a:endParaRPr lang="en-US" altLang="zh-CN" dirty="0"/>
          </a:p>
        </p:txBody>
      </p:sp>
      <p:sp>
        <p:nvSpPr>
          <p:cNvPr id="4" name="灯片编号占位符 3"/>
          <p:cNvSpPr>
            <a:spLocks noGrp="1"/>
          </p:cNvSpPr>
          <p:nvPr>
            <p:ph type="sldNum" sz="quarter" idx="5"/>
          </p:nvPr>
        </p:nvSpPr>
        <p:spPr/>
        <p:txBody>
          <a:bodyPr/>
          <a:lstStyle/>
          <a:p>
            <a:fld id="{0424FD72-BF15-4DB3-A2CA-508164D8835E}" type="slidenum">
              <a:rPr lang="zh-CN" altLang="en-US" smtClean="0"/>
              <a:t>12</a:t>
            </a:fld>
            <a:endParaRPr lang="zh-CN" altLang="en-US"/>
          </a:p>
        </p:txBody>
      </p:sp>
    </p:spTree>
    <p:extLst>
      <p:ext uri="{BB962C8B-B14F-4D97-AF65-F5344CB8AC3E}">
        <p14:creationId xmlns:p14="http://schemas.microsoft.com/office/powerpoint/2010/main" val="40632772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Two</a:t>
            </a:r>
            <a:r>
              <a:rPr lang="zh-CN" altLang="en-US" dirty="0"/>
              <a:t> </a:t>
            </a:r>
            <a:r>
              <a:rPr lang="en-US" altLang="zh-CN" dirty="0"/>
              <a:t>different</a:t>
            </a:r>
            <a:r>
              <a:rPr lang="zh-CN" altLang="en-US" dirty="0"/>
              <a:t> </a:t>
            </a:r>
            <a:r>
              <a:rPr lang="en-US" altLang="zh-CN" dirty="0"/>
              <a:t>designs</a:t>
            </a:r>
            <a:r>
              <a:rPr lang="zh-CN" altLang="en-US" dirty="0"/>
              <a:t> </a:t>
            </a:r>
            <a:r>
              <a:rPr lang="en-US" altLang="zh-CN" dirty="0"/>
              <a:t>of</a:t>
            </a:r>
            <a:r>
              <a:rPr lang="zh-CN" altLang="en-US" dirty="0"/>
              <a:t> </a:t>
            </a:r>
            <a:r>
              <a:rPr lang="en-US" altLang="zh-CN" dirty="0"/>
              <a:t>SLDO</a:t>
            </a:r>
            <a:r>
              <a:rPr lang="zh-CN" altLang="en-US" dirty="0"/>
              <a:t> </a:t>
            </a:r>
            <a:r>
              <a:rPr lang="en-US" altLang="zh-CN" dirty="0"/>
              <a:t>implemented</a:t>
            </a:r>
            <a:r>
              <a:rPr lang="zh-CN" altLang="en-US" dirty="0"/>
              <a:t> </a:t>
            </a:r>
            <a:r>
              <a:rPr lang="en-US" altLang="zh-CN" dirty="0"/>
              <a:t>in</a:t>
            </a:r>
            <a:r>
              <a:rPr lang="zh-CN" altLang="en-US" dirty="0"/>
              <a:t> </a:t>
            </a:r>
            <a:r>
              <a:rPr lang="en-US" altLang="zh-CN" dirty="0" err="1">
                <a:solidFill>
                  <a:srgbClr val="C00000"/>
                </a:solidFill>
              </a:rPr>
              <a:t>CHiR</a:t>
            </a:r>
            <a:r>
              <a:rPr lang="en-US" altLang="zh-CN" dirty="0">
                <a:solidFill>
                  <a:srgbClr val="C00000"/>
                </a:solidFill>
              </a:rPr>
              <a:t>.</a:t>
            </a:r>
            <a:r>
              <a:rPr lang="zh-CN" altLang="en-US" dirty="0">
                <a:solidFill>
                  <a:srgbClr val="C00000"/>
                </a:solidFill>
              </a:rPr>
              <a:t> </a:t>
            </a:r>
            <a:r>
              <a:rPr lang="en-US" altLang="zh-CN" dirty="0">
                <a:solidFill>
                  <a:srgbClr val="C00000"/>
                </a:solidFill>
              </a:rPr>
              <a:t>So</a:t>
            </a:r>
            <a:r>
              <a:rPr lang="zh-CN" altLang="en-US" dirty="0">
                <a:solidFill>
                  <a:srgbClr val="C00000"/>
                </a:solidFill>
              </a:rPr>
              <a:t> </a:t>
            </a:r>
            <a:r>
              <a:rPr lang="en-US" altLang="zh-CN" dirty="0">
                <a:solidFill>
                  <a:srgbClr val="C00000"/>
                </a:solidFill>
              </a:rPr>
              <a:t>compare</a:t>
            </a:r>
            <a:r>
              <a:rPr lang="zh-CN" altLang="en-US" dirty="0">
                <a:solidFill>
                  <a:srgbClr val="C00000"/>
                </a:solidFill>
              </a:rPr>
              <a:t> </a:t>
            </a:r>
            <a:r>
              <a:rPr lang="en-US" altLang="zh-CN" dirty="0">
                <a:solidFill>
                  <a:srgbClr val="C00000"/>
                </a:solidFill>
              </a:rPr>
              <a:t>to</a:t>
            </a:r>
            <a:r>
              <a:rPr lang="zh-CN" altLang="en-US" dirty="0">
                <a:solidFill>
                  <a:srgbClr val="C00000"/>
                </a:solidFill>
              </a:rPr>
              <a:t> </a:t>
            </a:r>
            <a:r>
              <a:rPr lang="en-US" altLang="zh-CN" dirty="0">
                <a:solidFill>
                  <a:srgbClr val="C00000"/>
                </a:solidFill>
              </a:rPr>
              <a:t>the</a:t>
            </a:r>
            <a:r>
              <a:rPr lang="zh-CN" altLang="en-US" dirty="0">
                <a:solidFill>
                  <a:srgbClr val="C00000"/>
                </a:solidFill>
              </a:rPr>
              <a:t> </a:t>
            </a:r>
            <a:r>
              <a:rPr lang="en-US" altLang="zh-CN" dirty="0">
                <a:solidFill>
                  <a:srgbClr val="C00000"/>
                </a:solidFill>
              </a:rPr>
              <a:t>COFFEE</a:t>
            </a:r>
            <a:r>
              <a:rPr lang="zh-CN" altLang="en-US" dirty="0">
                <a:solidFill>
                  <a:srgbClr val="C00000"/>
                </a:solidFill>
              </a:rPr>
              <a:t> </a:t>
            </a:r>
            <a:r>
              <a:rPr lang="en-US" altLang="zh-CN" dirty="0">
                <a:solidFill>
                  <a:srgbClr val="C00000"/>
                </a:solidFill>
              </a:rPr>
              <a:t>serial, we require a modified process. </a:t>
            </a:r>
          </a:p>
          <a:p>
            <a:r>
              <a:rPr lang="en-US" altLang="zh-CN" b="0" i="0" dirty="0">
                <a:solidFill>
                  <a:srgbClr val="0F1115"/>
                </a:solidFill>
                <a:effectLst/>
                <a:latin typeface="quote-cjk-patch"/>
              </a:rPr>
              <a:t>Two different SLDO designs have been implemented in the </a:t>
            </a:r>
            <a:r>
              <a:rPr lang="en-US" altLang="zh-CN" b="0" i="0" dirty="0" err="1">
                <a:solidFill>
                  <a:srgbClr val="0F1115"/>
                </a:solidFill>
                <a:effectLst/>
                <a:latin typeface="quote-cjk-patch"/>
              </a:rPr>
              <a:t>CHiR</a:t>
            </a:r>
            <a:r>
              <a:rPr lang="en-US" altLang="zh-CN" b="0" i="0" dirty="0">
                <a:solidFill>
                  <a:srgbClr val="0F1115"/>
                </a:solidFill>
                <a:effectLst/>
                <a:latin typeface="quote-cjk-patch"/>
              </a:rPr>
              <a:t> chip, fabricated in a 55 nm HVCMOS process (latest COFFEE submission with a modified process). One design follows the ATLASPix3 approach, the other is based on RD53.</a:t>
            </a:r>
            <a:endParaRPr lang="zh-CN" altLang="en-US" dirty="0"/>
          </a:p>
        </p:txBody>
      </p:sp>
      <p:sp>
        <p:nvSpPr>
          <p:cNvPr id="4" name="灯片编号占位符 3"/>
          <p:cNvSpPr>
            <a:spLocks noGrp="1"/>
          </p:cNvSpPr>
          <p:nvPr>
            <p:ph type="sldNum" sz="quarter" idx="5"/>
          </p:nvPr>
        </p:nvSpPr>
        <p:spPr/>
        <p:txBody>
          <a:bodyPr/>
          <a:lstStyle/>
          <a:p>
            <a:fld id="{0424FD72-BF15-4DB3-A2CA-508164D8835E}" type="slidenum">
              <a:rPr lang="zh-CN" altLang="en-US" smtClean="0"/>
              <a:t>13</a:t>
            </a:fld>
            <a:endParaRPr lang="zh-CN" altLang="en-US"/>
          </a:p>
        </p:txBody>
      </p:sp>
    </p:spTree>
    <p:extLst>
      <p:ext uri="{BB962C8B-B14F-4D97-AF65-F5344CB8AC3E}">
        <p14:creationId xmlns:p14="http://schemas.microsoft.com/office/powerpoint/2010/main" val="125222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r>
              <a:rPr lang="en-US" altLang="zh-CN" b="0" i="0" dirty="0">
                <a:solidFill>
                  <a:srgbClr val="0F1115"/>
                </a:solidFill>
                <a:effectLst/>
                <a:latin typeface="quote-cjk-patch"/>
              </a:rPr>
              <a:t>Device types and dimensions were </a:t>
            </a:r>
            <a:r>
              <a:rPr lang="en-US" altLang="zh-CN" b="0" i="0" dirty="0" err="1">
                <a:solidFill>
                  <a:srgbClr val="0F1115"/>
                </a:solidFill>
                <a:effectLst/>
                <a:latin typeface="quote-cjk-patch"/>
              </a:rPr>
              <a:t>optimised</a:t>
            </a:r>
            <a:r>
              <a:rPr lang="en-US" altLang="zh-CN" b="0" i="0" dirty="0">
                <a:solidFill>
                  <a:srgbClr val="0F1115"/>
                </a:solidFill>
                <a:effectLst/>
                <a:latin typeface="quote-cjk-patch"/>
              </a:rPr>
              <a:t> for both shunt and pass devices. </a:t>
            </a:r>
          </a:p>
          <a:p>
            <a:pPr algn="l"/>
            <a:r>
              <a:rPr lang="en-US" altLang="zh-CN" b="0" i="0" dirty="0">
                <a:solidFill>
                  <a:srgbClr val="0F1115"/>
                </a:solidFill>
                <a:effectLst/>
                <a:latin typeface="quote-cjk-patch"/>
              </a:rPr>
              <a:t>The technology limits the nominal input voltage to 1.2 V, but an overvoltage‑tolerant design allows operation up to 2 V.</a:t>
            </a:r>
          </a:p>
          <a:p>
            <a:pPr algn="l"/>
            <a:r>
              <a:rPr lang="en-US" altLang="zh-CN" b="0" i="0" dirty="0">
                <a:solidFill>
                  <a:srgbClr val="0F1115"/>
                </a:solidFill>
                <a:effectLst/>
                <a:latin typeface="quote-cjk-patch"/>
              </a:rPr>
              <a:t>Simulations of both single and four‑chip serial configurations confirm stable regulation across the chain.</a:t>
            </a:r>
          </a:p>
        </p:txBody>
      </p:sp>
      <p:sp>
        <p:nvSpPr>
          <p:cNvPr id="4" name="灯片编号占位符 3"/>
          <p:cNvSpPr>
            <a:spLocks noGrp="1"/>
          </p:cNvSpPr>
          <p:nvPr>
            <p:ph type="sldNum" sz="quarter" idx="5"/>
          </p:nvPr>
        </p:nvSpPr>
        <p:spPr/>
        <p:txBody>
          <a:bodyPr/>
          <a:lstStyle/>
          <a:p>
            <a:fld id="{0424FD72-BF15-4DB3-A2CA-508164D8835E}" type="slidenum">
              <a:rPr lang="zh-CN" altLang="en-US" smtClean="0"/>
              <a:t>14</a:t>
            </a:fld>
            <a:endParaRPr lang="zh-CN" altLang="en-US"/>
          </a:p>
        </p:txBody>
      </p:sp>
    </p:spTree>
    <p:extLst>
      <p:ext uri="{BB962C8B-B14F-4D97-AF65-F5344CB8AC3E}">
        <p14:creationId xmlns:p14="http://schemas.microsoft.com/office/powerpoint/2010/main" val="38009273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r>
              <a:rPr lang="en-US" altLang="zh-CN" b="0" i="0" dirty="0">
                <a:solidFill>
                  <a:srgbClr val="0F1115"/>
                </a:solidFill>
                <a:effectLst/>
                <a:latin typeface="quote-cjk-patch"/>
              </a:rPr>
              <a:t>The SLDO block provides separate regulation for VDDA and VDDD, enabling constant‑current operation. </a:t>
            </a:r>
          </a:p>
          <a:p>
            <a:pPr algn="l"/>
            <a:r>
              <a:rPr lang="en-US" altLang="zh-CN" b="0" i="0" dirty="0">
                <a:solidFill>
                  <a:srgbClr val="0F1115"/>
                </a:solidFill>
                <a:effectLst/>
                <a:latin typeface="quote-cjk-patch"/>
              </a:rPr>
              <a:t>The first control loop defines shunt regulation, while the second loop sets the regulated output voltages. </a:t>
            </a:r>
          </a:p>
        </p:txBody>
      </p:sp>
      <p:sp>
        <p:nvSpPr>
          <p:cNvPr id="4" name="灯片编号占位符 3"/>
          <p:cNvSpPr>
            <a:spLocks noGrp="1"/>
          </p:cNvSpPr>
          <p:nvPr>
            <p:ph type="sldNum" sz="quarter" idx="5"/>
          </p:nvPr>
        </p:nvSpPr>
        <p:spPr/>
        <p:txBody>
          <a:bodyPr/>
          <a:lstStyle/>
          <a:p>
            <a:fld id="{0424FD72-BF15-4DB3-A2CA-508164D8835E}" type="slidenum">
              <a:rPr lang="zh-CN" altLang="en-US" smtClean="0"/>
              <a:t>15</a:t>
            </a:fld>
            <a:endParaRPr lang="zh-CN" altLang="en-US"/>
          </a:p>
        </p:txBody>
      </p:sp>
    </p:spTree>
    <p:extLst>
      <p:ext uri="{BB962C8B-B14F-4D97-AF65-F5344CB8AC3E}">
        <p14:creationId xmlns:p14="http://schemas.microsoft.com/office/powerpoint/2010/main" val="29085808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0" i="0" dirty="0">
                <a:solidFill>
                  <a:srgbClr val="0F1115"/>
                </a:solidFill>
                <a:effectLst/>
                <a:latin typeface="quote-cjk-patch"/>
              </a:rPr>
              <a:t>A test PCB for </a:t>
            </a:r>
            <a:r>
              <a:rPr lang="en-US" altLang="zh-CN" b="0" i="0" dirty="0" err="1">
                <a:solidFill>
                  <a:srgbClr val="0F1115"/>
                </a:solidFill>
                <a:effectLst/>
                <a:latin typeface="quote-cjk-patch"/>
              </a:rPr>
              <a:t>CHiR</a:t>
            </a:r>
            <a:r>
              <a:rPr lang="en-US" altLang="zh-CN" b="0" i="0" dirty="0">
                <a:solidFill>
                  <a:srgbClr val="0F1115"/>
                </a:solidFill>
                <a:effectLst/>
                <a:latin typeface="quote-cjk-patch"/>
              </a:rPr>
              <a:t> </a:t>
            </a:r>
            <a:r>
              <a:rPr lang="en-US" altLang="zh-CN" sz="1200" dirty="0">
                <a:latin typeface="Arial" panose="020B0604020202020204" pitchFamily="34" charset="0"/>
                <a:ea typeface="微软雅黑" panose="020B0503020204020204" pitchFamily="34" charset="-122"/>
                <a:cs typeface="Times New Roman Regular" panose="02020503050405090304" charset="0"/>
              </a:rPr>
              <a:t>is designed and currently being production </a:t>
            </a:r>
            <a:r>
              <a:rPr lang="en-US" altLang="zh-CN" b="0" i="0" dirty="0">
                <a:solidFill>
                  <a:srgbClr val="0F1115"/>
                </a:solidFill>
                <a:effectLst/>
                <a:latin typeface="quote-cjk-patch"/>
              </a:rPr>
              <a:t>and will be produced for tests starting in summer 2026.</a:t>
            </a:r>
            <a:endParaRPr lang="zh-CN" altLang="en-US" dirty="0"/>
          </a:p>
        </p:txBody>
      </p:sp>
      <p:sp>
        <p:nvSpPr>
          <p:cNvPr id="4" name="灯片编号占位符 3"/>
          <p:cNvSpPr>
            <a:spLocks noGrp="1"/>
          </p:cNvSpPr>
          <p:nvPr>
            <p:ph type="sldNum" sz="quarter" idx="5"/>
          </p:nvPr>
        </p:nvSpPr>
        <p:spPr/>
        <p:txBody>
          <a:bodyPr/>
          <a:lstStyle/>
          <a:p>
            <a:fld id="{0424FD72-BF15-4DB3-A2CA-508164D8835E}" type="slidenum">
              <a:rPr lang="zh-CN" altLang="en-US" smtClean="0"/>
              <a:t>16</a:t>
            </a:fld>
            <a:endParaRPr lang="zh-CN" altLang="en-US"/>
          </a:p>
        </p:txBody>
      </p:sp>
    </p:spTree>
    <p:extLst>
      <p:ext uri="{BB962C8B-B14F-4D97-AF65-F5344CB8AC3E}">
        <p14:creationId xmlns:p14="http://schemas.microsoft.com/office/powerpoint/2010/main" val="13116506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buFont typeface="Arial" panose="020B0604020202020204" pitchFamily="34" charset="0"/>
              <a:buChar char="•"/>
            </a:pPr>
            <a:r>
              <a:rPr lang="en-US" altLang="zh-CN" b="1" i="0" dirty="0">
                <a:solidFill>
                  <a:srgbClr val="0F1115"/>
                </a:solidFill>
                <a:effectLst/>
                <a:latin typeface="quote-cjk-patch"/>
              </a:rPr>
              <a:t>ATLASPix3‑based modules</a:t>
            </a:r>
            <a:r>
              <a:rPr lang="en-US" altLang="zh-CN" b="0" i="0" dirty="0">
                <a:solidFill>
                  <a:srgbClr val="0F1115"/>
                </a:solidFill>
                <a:effectLst/>
                <a:latin typeface="quote-cjk-patch"/>
              </a:rPr>
              <a:t>: wire‑bonding of chips on the 1×4 PCB and full serial‑powering functional tests.</a:t>
            </a:r>
          </a:p>
          <a:p>
            <a:pPr algn="l">
              <a:buFont typeface="Arial" panose="020B0604020202020204" pitchFamily="34" charset="0"/>
              <a:buChar char="•"/>
            </a:pPr>
            <a:r>
              <a:rPr lang="en-US" altLang="zh-CN" b="1" i="0" dirty="0" err="1">
                <a:solidFill>
                  <a:srgbClr val="0F1115"/>
                </a:solidFill>
                <a:effectLst/>
                <a:latin typeface="quote-cjk-patch"/>
              </a:rPr>
              <a:t>CHiR</a:t>
            </a:r>
            <a:r>
              <a:rPr lang="en-US" altLang="zh-CN" b="1" i="0" dirty="0">
                <a:solidFill>
                  <a:srgbClr val="0F1115"/>
                </a:solidFill>
                <a:effectLst/>
                <a:latin typeface="quote-cjk-patch"/>
              </a:rPr>
              <a:t>‑based tests</a:t>
            </a:r>
            <a:r>
              <a:rPr lang="en-US" altLang="zh-CN" b="0" i="0" dirty="0">
                <a:solidFill>
                  <a:srgbClr val="0F1115"/>
                </a:solidFill>
                <a:effectLst/>
                <a:latin typeface="quote-cjk-patch"/>
              </a:rPr>
              <a:t>: to begin as soon as chips become available (expected summer 2026).</a:t>
            </a:r>
          </a:p>
          <a:p>
            <a:pPr algn="l">
              <a:buFont typeface="Arial" panose="020B0604020202020204" pitchFamily="34" charset="0"/>
              <a:buChar char="•"/>
            </a:pPr>
            <a:r>
              <a:rPr lang="en-US" altLang="zh-CN" b="1" i="0" dirty="0">
                <a:solidFill>
                  <a:srgbClr val="0F1115"/>
                </a:solidFill>
                <a:effectLst/>
                <a:latin typeface="quote-cjk-patch"/>
              </a:rPr>
              <a:t>Hardware, firmware and software</a:t>
            </a:r>
            <a:r>
              <a:rPr lang="en-US" altLang="zh-CN" b="0" i="0" dirty="0">
                <a:solidFill>
                  <a:srgbClr val="0F1115"/>
                </a:solidFill>
                <a:effectLst/>
                <a:latin typeface="quote-cjk-patch"/>
              </a:rPr>
              <a:t>: ongoing preparation for the module DAQ.</a:t>
            </a:r>
          </a:p>
          <a:p>
            <a:pPr algn="l"/>
            <a:r>
              <a:rPr lang="en-US" altLang="zh-CN" b="0" i="0" dirty="0">
                <a:solidFill>
                  <a:srgbClr val="0F1115"/>
                </a:solidFill>
                <a:effectLst/>
                <a:latin typeface="quote-cjk-patch"/>
              </a:rPr>
              <a:t>Serial‑powering tests on SCC carriers have already demonstrated that each chip’s voltage is automatically regulated and the data link remains stable, even at low current settings (using jumper configuration on SCC).</a:t>
            </a:r>
          </a:p>
          <a:p>
            <a:endParaRPr lang="zh-CN" altLang="en-US" dirty="0"/>
          </a:p>
        </p:txBody>
      </p:sp>
      <p:sp>
        <p:nvSpPr>
          <p:cNvPr id="4" name="灯片编号占位符 3"/>
          <p:cNvSpPr>
            <a:spLocks noGrp="1"/>
          </p:cNvSpPr>
          <p:nvPr>
            <p:ph type="sldNum" sz="quarter" idx="5"/>
          </p:nvPr>
        </p:nvSpPr>
        <p:spPr/>
        <p:txBody>
          <a:bodyPr/>
          <a:lstStyle/>
          <a:p>
            <a:fld id="{0424FD72-BF15-4DB3-A2CA-508164D8835E}" type="slidenum">
              <a:rPr lang="zh-CN" altLang="en-US" smtClean="0"/>
              <a:t>17</a:t>
            </a:fld>
            <a:endParaRPr lang="zh-CN" altLang="en-US"/>
          </a:p>
        </p:txBody>
      </p:sp>
    </p:spTree>
    <p:extLst>
      <p:ext uri="{BB962C8B-B14F-4D97-AF65-F5344CB8AC3E}">
        <p14:creationId xmlns:p14="http://schemas.microsoft.com/office/powerpoint/2010/main" val="37994927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424FD72-BF15-4DB3-A2CA-508164D8835E}" type="slidenum">
              <a:rPr lang="zh-CN" altLang="en-US" smtClean="0"/>
              <a:t>18</a:t>
            </a:fld>
            <a:endParaRPr lang="zh-CN" altLang="en-US"/>
          </a:p>
        </p:txBody>
      </p:sp>
    </p:spTree>
    <p:extLst>
      <p:ext uri="{BB962C8B-B14F-4D97-AF65-F5344CB8AC3E}">
        <p14:creationId xmlns:p14="http://schemas.microsoft.com/office/powerpoint/2010/main" val="37563637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solidFill>
                  <a:srgbClr val="0070C0"/>
                </a:solidFill>
                <a:latin typeface="Arial" panose="020B0604020202090204" pitchFamily="34" charset="0"/>
                <a:ea typeface="宋体" pitchFamily="2" charset="-122"/>
                <a:cs typeface="Arial" panose="020B0604020202090204" pitchFamily="34" charset="0"/>
              </a:rPr>
              <a:t>Long-term</a:t>
            </a:r>
            <a:r>
              <a:rPr lang="zh-CN" altLang="en-US" dirty="0">
                <a:solidFill>
                  <a:srgbClr val="0070C0"/>
                </a:solidFill>
                <a:latin typeface="Arial" panose="020B0604020202090204" pitchFamily="34" charset="0"/>
                <a:ea typeface="宋体" pitchFamily="2" charset="-122"/>
                <a:cs typeface="Arial" panose="020B0604020202090204" pitchFamily="34" charset="0"/>
              </a:rPr>
              <a:t> </a:t>
            </a:r>
            <a:r>
              <a:rPr lang="en-US" altLang="zh-CN" dirty="0">
                <a:solidFill>
                  <a:srgbClr val="0070C0"/>
                </a:solidFill>
                <a:latin typeface="Arial" panose="020B0604020202090204" pitchFamily="34" charset="0"/>
                <a:ea typeface="宋体" pitchFamily="2" charset="-122"/>
                <a:cs typeface="Arial" panose="020B0604020202090204" pitchFamily="34" charset="0"/>
              </a:rPr>
              <a:t>collaboration</a:t>
            </a:r>
            <a:r>
              <a:rPr lang="zh-CN" altLang="en-US" dirty="0">
                <a:solidFill>
                  <a:srgbClr val="0070C0"/>
                </a:solidFill>
                <a:latin typeface="Arial" panose="020B0604020202090204" pitchFamily="34" charset="0"/>
                <a:ea typeface="宋体" pitchFamily="2" charset="-122"/>
                <a:cs typeface="Arial" panose="020B0604020202090204" pitchFamily="34" charset="0"/>
              </a:rPr>
              <a:t> </a:t>
            </a:r>
            <a:r>
              <a:rPr lang="en-US" altLang="zh-CN" dirty="0">
                <a:solidFill>
                  <a:srgbClr val="0070C0"/>
                </a:solidFill>
                <a:latin typeface="Arial" panose="020B0604020202090204" pitchFamily="34" charset="0"/>
                <a:ea typeface="宋体" pitchFamily="2" charset="-122"/>
                <a:cs typeface="Arial" panose="020B0604020202090204" pitchFamily="34" charset="0"/>
              </a:rPr>
              <a:t>with</a:t>
            </a:r>
            <a:r>
              <a:rPr lang="zh-CN" altLang="en-US" dirty="0">
                <a:solidFill>
                  <a:srgbClr val="0070C0"/>
                </a:solidFill>
                <a:latin typeface="Arial" panose="020B0604020202090204" pitchFamily="34" charset="0"/>
                <a:ea typeface="宋体" pitchFamily="2" charset="-122"/>
                <a:cs typeface="Arial" panose="020B0604020202090204" pitchFamily="34" charset="0"/>
              </a:rPr>
              <a:t> </a:t>
            </a:r>
            <a:r>
              <a:rPr lang="en-US" altLang="zh-CN" dirty="0" err="1">
                <a:solidFill>
                  <a:srgbClr val="0070C0"/>
                </a:solidFill>
                <a:latin typeface="Arial" panose="020B0604020202090204" pitchFamily="34" charset="0"/>
                <a:ea typeface="宋体" pitchFamily="2" charset="-122"/>
                <a:cs typeface="Arial" panose="020B0604020202090204" pitchFamily="34" charset="0"/>
              </a:rPr>
              <a:t>ATLASPix</a:t>
            </a:r>
            <a:r>
              <a:rPr lang="zh-CN" altLang="en-US" dirty="0">
                <a:solidFill>
                  <a:srgbClr val="0070C0"/>
                </a:solidFill>
                <a:latin typeface="Arial" panose="020B0604020202090204" pitchFamily="34" charset="0"/>
                <a:ea typeface="宋体" pitchFamily="2" charset="-122"/>
                <a:cs typeface="Arial" panose="020B0604020202090204" pitchFamily="34" charset="0"/>
              </a:rPr>
              <a:t> </a:t>
            </a:r>
            <a:r>
              <a:rPr lang="en-US" altLang="zh-CN" dirty="0">
                <a:solidFill>
                  <a:srgbClr val="0070C0"/>
                </a:solidFill>
                <a:latin typeface="Arial" panose="020B0604020202090204" pitchFamily="34" charset="0"/>
                <a:ea typeface="宋体" pitchFamily="2" charset="-122"/>
                <a:cs typeface="Arial" panose="020B0604020202090204" pitchFamily="34" charset="0"/>
              </a:rPr>
              <a:t>community</a:t>
            </a:r>
            <a:r>
              <a:rPr lang="zh-CN" altLang="en-US" dirty="0">
                <a:solidFill>
                  <a:srgbClr val="0070C0"/>
                </a:solidFill>
                <a:latin typeface="Arial" panose="020B0604020202090204" pitchFamily="34" charset="0"/>
                <a:ea typeface="宋体" pitchFamily="2" charset="-122"/>
                <a:cs typeface="Arial" panose="020B0604020202090204" pitchFamily="34" charset="0"/>
              </a:rPr>
              <a:t> </a:t>
            </a:r>
            <a:r>
              <a:rPr lang="en-US" altLang="zh-CN" dirty="0">
                <a:solidFill>
                  <a:srgbClr val="0070C0"/>
                </a:solidFill>
                <a:latin typeface="Arial" panose="020B0604020202090204" pitchFamily="34" charset="0"/>
                <a:ea typeface="宋体" pitchFamily="2" charset="-122"/>
                <a:cs typeface="Arial" panose="020B0604020202090204" pitchFamily="34" charset="0"/>
              </a:rPr>
              <a:t>for</a:t>
            </a:r>
            <a:r>
              <a:rPr lang="zh-CN" altLang="en-US" dirty="0">
                <a:solidFill>
                  <a:srgbClr val="0070C0"/>
                </a:solidFill>
                <a:latin typeface="Arial" panose="020B0604020202090204" pitchFamily="34" charset="0"/>
                <a:ea typeface="宋体" pitchFamily="2" charset="-122"/>
                <a:cs typeface="Arial" panose="020B0604020202090204" pitchFamily="34" charset="0"/>
              </a:rPr>
              <a:t> </a:t>
            </a:r>
            <a:r>
              <a:rPr lang="en-US" altLang="zh-CN" dirty="0">
                <a:solidFill>
                  <a:srgbClr val="0070C0"/>
                </a:solidFill>
                <a:latin typeface="Arial" panose="020B0604020202090204" pitchFamily="34" charset="0"/>
                <a:ea typeface="宋体" pitchFamily="2" charset="-122"/>
                <a:cs typeface="Arial" panose="020B0604020202090204" pitchFamily="34" charset="0"/>
              </a:rPr>
              <a:t>future</a:t>
            </a:r>
            <a:r>
              <a:rPr lang="zh-CN" altLang="en-US" dirty="0">
                <a:solidFill>
                  <a:srgbClr val="0070C0"/>
                </a:solidFill>
                <a:latin typeface="Arial" panose="020B0604020202090204" pitchFamily="34" charset="0"/>
                <a:ea typeface="宋体" pitchFamily="2" charset="-122"/>
                <a:cs typeface="Arial" panose="020B0604020202090204" pitchFamily="34" charset="0"/>
              </a:rPr>
              <a:t> </a:t>
            </a:r>
            <a:r>
              <a:rPr lang="en-US" altLang="zh-CN" dirty="0">
                <a:solidFill>
                  <a:srgbClr val="0070C0"/>
                </a:solidFill>
                <a:latin typeface="Arial" panose="020B0604020202090204" pitchFamily="34" charset="0"/>
                <a:ea typeface="宋体" pitchFamily="2" charset="-122"/>
                <a:cs typeface="Arial" panose="020B0604020202090204" pitchFamily="34" charset="0"/>
              </a:rPr>
              <a:t>Higgs</a:t>
            </a:r>
            <a:r>
              <a:rPr lang="zh-CN" altLang="en-US" dirty="0">
                <a:solidFill>
                  <a:srgbClr val="0070C0"/>
                </a:solidFill>
                <a:latin typeface="Arial" panose="020B0604020202090204" pitchFamily="34" charset="0"/>
                <a:ea typeface="宋体" pitchFamily="2" charset="-122"/>
                <a:cs typeface="Arial" panose="020B0604020202090204" pitchFamily="34" charset="0"/>
              </a:rPr>
              <a:t> </a:t>
            </a:r>
            <a:r>
              <a:rPr lang="en-US" altLang="zh-CN" dirty="0">
                <a:solidFill>
                  <a:srgbClr val="0070C0"/>
                </a:solidFill>
                <a:latin typeface="Arial" panose="020B0604020202090204" pitchFamily="34" charset="0"/>
                <a:ea typeface="宋体" pitchFamily="2" charset="-122"/>
                <a:cs typeface="Arial" panose="020B0604020202090204" pitchFamily="34" charset="0"/>
              </a:rPr>
              <a:t>factory;</a:t>
            </a:r>
            <a:r>
              <a:rPr lang="zh-CN" altLang="en-US" dirty="0">
                <a:solidFill>
                  <a:srgbClr val="0070C0"/>
                </a:solidFill>
                <a:latin typeface="Arial" panose="020B0604020202090204" pitchFamily="34" charset="0"/>
                <a:ea typeface="宋体" pitchFamily="2" charset="-122"/>
                <a:cs typeface="Arial" panose="020B0604020202090204" pitchFamily="34" charset="0"/>
              </a:rPr>
              <a:t> </a:t>
            </a:r>
            <a:r>
              <a:rPr lang="en-US" altLang="zh-CN" dirty="0">
                <a:solidFill>
                  <a:srgbClr val="0070C0"/>
                </a:solidFill>
                <a:latin typeface="Arial" panose="020B0604020202090204" pitchFamily="34" charset="0"/>
                <a:ea typeface="宋体" pitchFamily="2" charset="-122"/>
                <a:cs typeface="Arial" panose="020B0604020202090204" pitchFamily="34" charset="0"/>
              </a:rPr>
              <a:t>member</a:t>
            </a:r>
            <a:r>
              <a:rPr lang="zh-CN" altLang="en-US" dirty="0">
                <a:solidFill>
                  <a:srgbClr val="0070C0"/>
                </a:solidFill>
                <a:latin typeface="Arial" panose="020B0604020202090204" pitchFamily="34" charset="0"/>
                <a:ea typeface="宋体" pitchFamily="2" charset="-122"/>
                <a:cs typeface="Arial" panose="020B0604020202090204" pitchFamily="34" charset="0"/>
              </a:rPr>
              <a:t> </a:t>
            </a:r>
            <a:r>
              <a:rPr lang="en-US" altLang="zh-CN" dirty="0">
                <a:solidFill>
                  <a:srgbClr val="0070C0"/>
                </a:solidFill>
                <a:latin typeface="Arial" panose="020B0604020202090204" pitchFamily="34" charset="0"/>
                <a:ea typeface="宋体" pitchFamily="2" charset="-122"/>
                <a:cs typeface="Arial" panose="020B0604020202090204" pitchFamily="34" charset="0"/>
              </a:rPr>
              <a:t>of</a:t>
            </a:r>
            <a:r>
              <a:rPr lang="zh-CN" altLang="en-US" dirty="0">
                <a:solidFill>
                  <a:srgbClr val="0070C0"/>
                </a:solidFill>
                <a:latin typeface="Arial" panose="020B0604020202090204" pitchFamily="34" charset="0"/>
                <a:ea typeface="宋体" pitchFamily="2" charset="-122"/>
                <a:cs typeface="Arial" panose="020B0604020202090204" pitchFamily="34" charset="0"/>
              </a:rPr>
              <a:t> </a:t>
            </a:r>
            <a:r>
              <a:rPr lang="en-US" altLang="zh-CN" dirty="0">
                <a:solidFill>
                  <a:srgbClr val="0070C0"/>
                </a:solidFill>
                <a:latin typeface="Arial" panose="020B0604020202090204" pitchFamily="34" charset="0"/>
                <a:ea typeface="宋体" pitchFamily="2" charset="-122"/>
                <a:cs typeface="Arial" panose="020B0604020202090204" pitchFamily="34" charset="0"/>
              </a:rPr>
              <a:t>DRD3</a:t>
            </a:r>
            <a:r>
              <a:rPr lang="zh-CN" altLang="en-US" dirty="0">
                <a:solidFill>
                  <a:srgbClr val="0070C0"/>
                </a:solidFill>
                <a:latin typeface="Arial" panose="020B0604020202090204" pitchFamily="34" charset="0"/>
                <a:ea typeface="宋体" pitchFamily="2" charset="-122"/>
                <a:cs typeface="Arial" panose="020B0604020202090204" pitchFamily="34" charset="0"/>
              </a:rPr>
              <a:t> </a:t>
            </a:r>
            <a:r>
              <a:rPr lang="en-US" altLang="zh-CN" dirty="0">
                <a:solidFill>
                  <a:srgbClr val="0070C0"/>
                </a:solidFill>
                <a:latin typeface="Arial" panose="020B0604020202090204" pitchFamily="34" charset="0"/>
                <a:ea typeface="宋体" pitchFamily="2" charset="-122"/>
                <a:cs typeface="Arial" panose="020B0604020202090204" pitchFamily="34" charset="0"/>
              </a:rPr>
              <a:t>project</a:t>
            </a:r>
            <a:r>
              <a:rPr lang="zh-CN" altLang="en-US" dirty="0">
                <a:solidFill>
                  <a:srgbClr val="0070C0"/>
                </a:solidFill>
                <a:latin typeface="Arial" panose="020B0604020202090204" pitchFamily="34" charset="0"/>
                <a:ea typeface="宋体" pitchFamily="2" charset="-122"/>
                <a:cs typeface="Arial" panose="020B0604020202090204" pitchFamily="34" charset="0"/>
              </a:rPr>
              <a:t> </a:t>
            </a:r>
            <a:r>
              <a:rPr lang="en-US" altLang="zh-CN" dirty="0">
                <a:solidFill>
                  <a:srgbClr val="0070C0"/>
                </a:solidFill>
                <a:latin typeface="Arial" panose="020B0604020202090204" pitchFamily="34" charset="0"/>
                <a:ea typeface="宋体" pitchFamily="2" charset="-122"/>
                <a:cs typeface="Arial" panose="020B0604020202090204" pitchFamily="34" charset="0"/>
              </a:rPr>
              <a:t>on</a:t>
            </a:r>
            <a:r>
              <a:rPr lang="zh-CN" altLang="en-US" dirty="0">
                <a:solidFill>
                  <a:srgbClr val="0070C0"/>
                </a:solidFill>
                <a:latin typeface="Arial" panose="020B0604020202090204" pitchFamily="34" charset="0"/>
                <a:ea typeface="宋体" pitchFamily="2" charset="-122"/>
                <a:cs typeface="Arial" panose="020B0604020202090204" pitchFamily="34" charset="0"/>
              </a:rPr>
              <a:t> </a:t>
            </a:r>
            <a:r>
              <a:rPr lang="en-US" altLang="zh-CN" dirty="0">
                <a:solidFill>
                  <a:srgbClr val="0070C0"/>
                </a:solidFill>
                <a:latin typeface="Arial" panose="020B0604020202090204" pitchFamily="34" charset="0"/>
                <a:ea typeface="宋体" pitchFamily="2" charset="-122"/>
                <a:cs typeface="Arial" panose="020B0604020202090204" pitchFamily="34" charset="0"/>
              </a:rPr>
              <a:t>SP.</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solidFill>
                  <a:srgbClr val="0070C0"/>
                </a:solidFill>
                <a:latin typeface="Arial" panose="020B0604020202090204" pitchFamily="34" charset="0"/>
                <a:ea typeface="宋体" pitchFamily="2" charset="-122"/>
                <a:cs typeface="Arial" panose="020B0604020202090204" pitchFamily="34" charset="0"/>
              </a:rPr>
              <a:t>Meanwhile</a:t>
            </a:r>
            <a:r>
              <a:rPr lang="zh-CN" altLang="en-US" dirty="0">
                <a:solidFill>
                  <a:srgbClr val="0070C0"/>
                </a:solidFill>
                <a:latin typeface="Arial" panose="020B0604020202090204" pitchFamily="34" charset="0"/>
                <a:ea typeface="宋体" pitchFamily="2" charset="-122"/>
                <a:cs typeface="Arial" panose="020B0604020202090204" pitchFamily="34" charset="0"/>
              </a:rPr>
              <a:t> </a:t>
            </a:r>
            <a:r>
              <a:rPr lang="en-US" altLang="zh-CN" dirty="0">
                <a:solidFill>
                  <a:srgbClr val="0070C0"/>
                </a:solidFill>
                <a:latin typeface="Arial" panose="020B0604020202090204" pitchFamily="34" charset="0"/>
                <a:ea typeface="宋体" pitchFamily="2" charset="-122"/>
                <a:cs typeface="Arial" panose="020B0604020202090204" pitchFamily="34" charset="0"/>
              </a:rPr>
              <a:t>developing</a:t>
            </a:r>
            <a:r>
              <a:rPr lang="zh-CN" altLang="en-US" dirty="0">
                <a:solidFill>
                  <a:srgbClr val="0070C0"/>
                </a:solidFill>
                <a:latin typeface="Arial" panose="020B0604020202090204" pitchFamily="34" charset="0"/>
                <a:ea typeface="宋体" pitchFamily="2" charset="-122"/>
                <a:cs typeface="Arial" panose="020B0604020202090204" pitchFamily="34" charset="0"/>
              </a:rPr>
              <a:t> </a:t>
            </a:r>
            <a:r>
              <a:rPr lang="en-US" altLang="zh-CN" dirty="0">
                <a:solidFill>
                  <a:srgbClr val="0070C0"/>
                </a:solidFill>
                <a:latin typeface="Arial" panose="020B0604020202090204" pitchFamily="34" charset="0"/>
                <a:ea typeface="宋体" pitchFamily="2" charset="-122"/>
                <a:cs typeface="Arial" panose="020B0604020202090204" pitchFamily="34" charset="0"/>
              </a:rPr>
              <a:t>SP-compatibility</a:t>
            </a:r>
            <a:r>
              <a:rPr lang="zh-CN" altLang="en-US" dirty="0">
                <a:solidFill>
                  <a:srgbClr val="0070C0"/>
                </a:solidFill>
                <a:latin typeface="Arial" panose="020B0604020202090204" pitchFamily="34" charset="0"/>
                <a:ea typeface="宋体" pitchFamily="2" charset="-122"/>
                <a:cs typeface="Arial" panose="020B0604020202090204" pitchFamily="34" charset="0"/>
              </a:rPr>
              <a:t> </a:t>
            </a:r>
            <a:r>
              <a:rPr lang="en-US" altLang="zh-CN" dirty="0">
                <a:solidFill>
                  <a:srgbClr val="0070C0"/>
                </a:solidFill>
                <a:latin typeface="Arial" panose="020B0604020202090204" pitchFamily="34" charset="0"/>
                <a:ea typeface="宋体" pitchFamily="2" charset="-122"/>
                <a:cs typeface="Arial" panose="020B0604020202090204" pitchFamily="34" charset="0"/>
              </a:rPr>
              <a:t>in</a:t>
            </a:r>
            <a:r>
              <a:rPr lang="zh-CN" altLang="en-US" dirty="0">
                <a:solidFill>
                  <a:srgbClr val="0070C0"/>
                </a:solidFill>
                <a:latin typeface="Arial" panose="020B0604020202090204" pitchFamily="34" charset="0"/>
                <a:ea typeface="宋体" pitchFamily="2" charset="-122"/>
                <a:cs typeface="Arial" panose="020B0604020202090204" pitchFamily="34" charset="0"/>
              </a:rPr>
              <a:t> </a:t>
            </a:r>
            <a:r>
              <a:rPr lang="en-US" altLang="zh-CN" dirty="0">
                <a:solidFill>
                  <a:srgbClr val="0070C0"/>
                </a:solidFill>
                <a:latin typeface="Arial" panose="020B0604020202090204" pitchFamily="34" charset="0"/>
                <a:ea typeface="宋体" pitchFamily="2" charset="-122"/>
                <a:cs typeface="Arial" panose="020B0604020202090204" pitchFamily="34" charset="0"/>
              </a:rPr>
              <a:t>COFFEE</a:t>
            </a:r>
            <a:r>
              <a:rPr lang="zh-CN" altLang="en-US" dirty="0">
                <a:solidFill>
                  <a:srgbClr val="0070C0"/>
                </a:solidFill>
                <a:latin typeface="Arial" panose="020B0604020202090204" pitchFamily="34" charset="0"/>
                <a:ea typeface="宋体" pitchFamily="2" charset="-122"/>
                <a:cs typeface="Arial" panose="020B0604020202090204" pitchFamily="34" charset="0"/>
              </a:rPr>
              <a:t> </a:t>
            </a:r>
            <a:r>
              <a:rPr lang="en-US" altLang="zh-CN" dirty="0">
                <a:solidFill>
                  <a:srgbClr val="0070C0"/>
                </a:solidFill>
                <a:latin typeface="Arial" panose="020B0604020202090204" pitchFamily="34" charset="0"/>
                <a:ea typeface="宋体" pitchFamily="2" charset="-122"/>
                <a:cs typeface="Arial" panose="020B0604020202090204" pitchFamily="34" charset="0"/>
              </a:rPr>
              <a:t>series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solidFill>
                  <a:srgbClr val="0070C0"/>
                </a:solidFill>
                <a:latin typeface="Arial" panose="020B0604020202090204" pitchFamily="34" charset="0"/>
                <a:ea typeface="宋体" pitchFamily="2" charset="-122"/>
                <a:cs typeface="Arial" panose="020B0604020202090204" pitchFamily="34" charset="0"/>
              </a:rPr>
              <a:t>Module-level</a:t>
            </a:r>
            <a:r>
              <a:rPr lang="zh-CN" altLang="en-US" dirty="0">
                <a:solidFill>
                  <a:srgbClr val="0070C0"/>
                </a:solidFill>
                <a:latin typeface="Arial" panose="020B0604020202090204" pitchFamily="34" charset="0"/>
                <a:ea typeface="宋体" pitchFamily="2" charset="-122"/>
                <a:cs typeface="Arial" panose="020B0604020202090204" pitchFamily="34" charset="0"/>
              </a:rPr>
              <a:t> </a:t>
            </a:r>
            <a:r>
              <a:rPr lang="en-US" altLang="zh-CN" dirty="0">
                <a:solidFill>
                  <a:srgbClr val="0070C0"/>
                </a:solidFill>
                <a:latin typeface="Arial" panose="020B0604020202090204" pitchFamily="34" charset="0"/>
                <a:ea typeface="宋体" pitchFamily="2" charset="-122"/>
                <a:cs typeface="Arial" panose="020B0604020202090204" pitchFamily="34" charset="0"/>
              </a:rPr>
              <a:t>demonstration</a:t>
            </a:r>
            <a:r>
              <a:rPr lang="zh-CN" altLang="en-US" dirty="0">
                <a:solidFill>
                  <a:srgbClr val="0070C0"/>
                </a:solidFill>
                <a:latin typeface="Arial" panose="020B0604020202090204" pitchFamily="34" charset="0"/>
                <a:ea typeface="宋体" pitchFamily="2" charset="-122"/>
                <a:cs typeface="Arial" panose="020B0604020202090204" pitchFamily="34" charset="0"/>
              </a:rPr>
              <a:t> </a:t>
            </a:r>
            <a:r>
              <a:rPr lang="en-US" altLang="zh-CN" dirty="0">
                <a:solidFill>
                  <a:srgbClr val="0070C0"/>
                </a:solidFill>
                <a:latin typeface="Arial" panose="020B0604020202090204" pitchFamily="34" charset="0"/>
                <a:ea typeface="宋体" pitchFamily="2" charset="-122"/>
                <a:cs typeface="Arial" panose="020B0604020202090204" pitchFamily="34" charset="0"/>
              </a:rPr>
              <a:t>ongoing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dirty="0">
              <a:solidFill>
                <a:srgbClr val="0070C0"/>
              </a:solidFill>
              <a:latin typeface="Arial" panose="020B0604020202090204" pitchFamily="34" charset="0"/>
              <a:ea typeface="宋体" pitchFamily="2" charset="-122"/>
              <a:cs typeface="Arial" panose="020B0604020202090204" pitchFamily="34" charset="0"/>
            </a:endParaRPr>
          </a:p>
          <a:p>
            <a:endParaRPr lang="en-US" altLang="zh-CN" dirty="0"/>
          </a:p>
        </p:txBody>
      </p:sp>
      <p:sp>
        <p:nvSpPr>
          <p:cNvPr id="4" name="灯片编号占位符 3"/>
          <p:cNvSpPr>
            <a:spLocks noGrp="1"/>
          </p:cNvSpPr>
          <p:nvPr>
            <p:ph type="sldNum" sz="quarter" idx="5"/>
          </p:nvPr>
        </p:nvSpPr>
        <p:spPr/>
        <p:txBody>
          <a:bodyPr/>
          <a:lstStyle/>
          <a:p>
            <a:fld id="{0424FD72-BF15-4DB3-A2CA-508164D8835E}" type="slidenum">
              <a:rPr lang="zh-CN" altLang="en-US" smtClean="0"/>
              <a:t>2</a:t>
            </a:fld>
            <a:endParaRPr lang="zh-CN" altLang="en-US"/>
          </a:p>
        </p:txBody>
      </p:sp>
    </p:spTree>
    <p:extLst>
      <p:ext uri="{BB962C8B-B14F-4D97-AF65-F5344CB8AC3E}">
        <p14:creationId xmlns:p14="http://schemas.microsoft.com/office/powerpoint/2010/main" val="15873803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r>
              <a:rPr lang="en-US" altLang="zh-CN" b="0" i="0" dirty="0">
                <a:solidFill>
                  <a:srgbClr val="0F1115"/>
                </a:solidFill>
                <a:effectLst/>
                <a:latin typeface="quote-cjk-patch"/>
              </a:rPr>
              <a:t>Serial powering is a current‑based powering scheme where multiple modules are connected in series and driven by a constant current. Voltage regulation is performed locally, close to each module.</a:t>
            </a:r>
          </a:p>
          <a:p>
            <a:pPr algn="l"/>
            <a:r>
              <a:rPr lang="en-US" altLang="zh-CN" b="0" i="0" dirty="0">
                <a:solidFill>
                  <a:srgbClr val="0F1115"/>
                </a:solidFill>
                <a:effectLst/>
                <a:latin typeface="quote-cjk-patch"/>
              </a:rPr>
              <a:t>This scheme significantly reduces:</a:t>
            </a:r>
          </a:p>
          <a:p>
            <a:pPr algn="l">
              <a:buFont typeface="Arial" panose="020B0604020202020204" pitchFamily="34" charset="0"/>
              <a:buChar char="•"/>
            </a:pPr>
            <a:r>
              <a:rPr lang="en-US" altLang="zh-CN" b="0" i="0" dirty="0">
                <a:solidFill>
                  <a:srgbClr val="0F1115"/>
                </a:solidFill>
                <a:effectLst/>
                <a:latin typeface="quote-cjk-patch"/>
              </a:rPr>
              <a:t>The number of cables</a:t>
            </a:r>
          </a:p>
          <a:p>
            <a:pPr algn="l">
              <a:buFont typeface="Arial" panose="020B0604020202020204" pitchFamily="34" charset="0"/>
              <a:buChar char="•"/>
            </a:pPr>
            <a:r>
              <a:rPr lang="en-US" altLang="zh-CN" b="0" i="0" dirty="0">
                <a:solidFill>
                  <a:srgbClr val="0F1115"/>
                </a:solidFill>
                <a:effectLst/>
                <a:latin typeface="quote-cjk-patch"/>
              </a:rPr>
              <a:t>Total supply current</a:t>
            </a:r>
          </a:p>
          <a:p>
            <a:pPr algn="l">
              <a:buFont typeface="Arial" panose="020B0604020202020204" pitchFamily="34" charset="0"/>
              <a:buChar char="•"/>
            </a:pPr>
            <a:r>
              <a:rPr lang="en-US" altLang="zh-CN" b="0" i="0" dirty="0">
                <a:solidFill>
                  <a:srgbClr val="0F1115"/>
                </a:solidFill>
                <a:effectLst/>
                <a:latin typeface="quote-cjk-patch"/>
              </a:rPr>
              <a:t>Material costs</a:t>
            </a:r>
          </a:p>
          <a:p>
            <a:endParaRPr lang="zh-CN" altLang="en-US" dirty="0"/>
          </a:p>
        </p:txBody>
      </p:sp>
      <p:sp>
        <p:nvSpPr>
          <p:cNvPr id="4" name="灯片编号占位符 3"/>
          <p:cNvSpPr>
            <a:spLocks noGrp="1"/>
          </p:cNvSpPr>
          <p:nvPr>
            <p:ph type="sldNum" sz="quarter" idx="5"/>
          </p:nvPr>
        </p:nvSpPr>
        <p:spPr/>
        <p:txBody>
          <a:bodyPr/>
          <a:lstStyle/>
          <a:p>
            <a:fld id="{0424FD72-BF15-4DB3-A2CA-508164D8835E}" type="slidenum">
              <a:rPr lang="zh-CN" altLang="en-US" smtClean="0"/>
              <a:t>3</a:t>
            </a:fld>
            <a:endParaRPr lang="zh-CN" altLang="en-US"/>
          </a:p>
        </p:txBody>
      </p:sp>
    </p:spTree>
    <p:extLst>
      <p:ext uri="{BB962C8B-B14F-4D97-AF65-F5344CB8AC3E}">
        <p14:creationId xmlns:p14="http://schemas.microsoft.com/office/powerpoint/2010/main" val="34251120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0" i="0" dirty="0">
                <a:solidFill>
                  <a:srgbClr val="0F1115"/>
                </a:solidFill>
                <a:effectLst/>
                <a:latin typeface="quote-cjk-patch"/>
              </a:rPr>
              <a:t>In high‑luminosity trackers, the material budget is often dominated by services such as cooling and power distribution.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0" i="0" dirty="0" err="1">
                <a:solidFill>
                  <a:srgbClr val="0F1115"/>
                </a:solidFill>
                <a:effectLst/>
                <a:latin typeface="quote-cjk-patch"/>
              </a:rPr>
              <a:t>Minimising</a:t>
            </a:r>
            <a:r>
              <a:rPr lang="en-US" altLang="zh-CN" b="0" i="0" dirty="0">
                <a:solidFill>
                  <a:srgbClr val="0F1115"/>
                </a:solidFill>
                <a:effectLst/>
                <a:latin typeface="quote-cjk-patch"/>
              </a:rPr>
              <a:t> this budget is essential for performance. Serial powering has become an increasingly attractive solution, and we have adopted it as a baseline to drive component design.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b="0" i="0" dirty="0">
              <a:solidFill>
                <a:srgbClr val="0F1115"/>
              </a:solidFill>
              <a:effectLst/>
              <a:latin typeface="quote-cjk-patch"/>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**Driven by specific experiment upgrade programs:** -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a:t>
            </a:r>
            <a:r>
              <a:rPr lang="en-US" altLang="zh-CN" dirty="0" err="1"/>
              <a:t>LHCb</a:t>
            </a:r>
            <a:r>
              <a:rPr lang="en-US" altLang="zh-CN" dirty="0"/>
              <a:t> Upstream Tracker (UT) Upgrade:** -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Our R&amp;D directly addresses the powering challenges for the UT upgrade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**CEPC Inner Tracker:** -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Our work provides a validated technical path for future circular collider applications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**This work presents the first systematic test of ATLASPix3-based serial powering and the development of next-generation SLDO designs, aiming to provide a ready-to-use solution for both </a:t>
            </a:r>
            <a:r>
              <a:rPr lang="en-US" altLang="zh-CN" dirty="0" err="1"/>
              <a:t>LHCb</a:t>
            </a:r>
            <a:r>
              <a:rPr lang="en-US" altLang="zh-CN" dirty="0"/>
              <a:t> UT and CEPC inner tracker.**</a:t>
            </a:r>
            <a:endParaRPr lang="en-US" altLang="zh-CN" b="0" i="0" dirty="0">
              <a:solidFill>
                <a:srgbClr val="0F1115"/>
              </a:solidFill>
              <a:effectLst/>
              <a:latin typeface="quote-cjk-patch"/>
            </a:endParaRPr>
          </a:p>
          <a:p>
            <a:endParaRPr lang="zh-CN" altLang="en-US" dirty="0"/>
          </a:p>
        </p:txBody>
      </p:sp>
      <p:sp>
        <p:nvSpPr>
          <p:cNvPr id="4" name="灯片编号占位符 3"/>
          <p:cNvSpPr>
            <a:spLocks noGrp="1"/>
          </p:cNvSpPr>
          <p:nvPr>
            <p:ph type="sldNum" sz="quarter" idx="5"/>
          </p:nvPr>
        </p:nvSpPr>
        <p:spPr/>
        <p:txBody>
          <a:bodyPr/>
          <a:lstStyle/>
          <a:p>
            <a:fld id="{0424FD72-BF15-4DB3-A2CA-508164D8835E}" type="slidenum">
              <a:rPr lang="zh-CN" altLang="en-US" smtClean="0"/>
              <a:t>4</a:t>
            </a:fld>
            <a:endParaRPr lang="zh-CN" altLang="en-US"/>
          </a:p>
        </p:txBody>
      </p:sp>
    </p:spTree>
    <p:extLst>
      <p:ext uri="{BB962C8B-B14F-4D97-AF65-F5344CB8AC3E}">
        <p14:creationId xmlns:p14="http://schemas.microsoft.com/office/powerpoint/2010/main" val="25744621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845CA-5132-4C78-1028-A0DEDAA4A0FB}"/>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37C1E29E-5702-C7E8-0776-C0F55005A1A0}"/>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5526BB67-763B-569B-B1B4-9EE359D518E9}"/>
              </a:ext>
            </a:extLst>
          </p:cNvPr>
          <p:cNvSpPr>
            <a:spLocks noGrp="1"/>
          </p:cNvSpPr>
          <p:nvPr>
            <p:ph type="body" idx="1"/>
          </p:nvPr>
        </p:nvSpPr>
        <p:spPr/>
        <p:txBody>
          <a:bodyPr/>
          <a:lstStyle/>
          <a:p>
            <a:endParaRPr lang="en-US" altLang="zh-CN" dirty="0"/>
          </a:p>
        </p:txBody>
      </p:sp>
      <p:sp>
        <p:nvSpPr>
          <p:cNvPr id="4" name="灯片编号占位符 3">
            <a:extLst>
              <a:ext uri="{FF2B5EF4-FFF2-40B4-BE49-F238E27FC236}">
                <a16:creationId xmlns:a16="http://schemas.microsoft.com/office/drawing/2014/main" id="{2E91665B-D38D-A51B-9C38-EA8AB445322A}"/>
              </a:ext>
            </a:extLst>
          </p:cNvPr>
          <p:cNvSpPr>
            <a:spLocks noGrp="1"/>
          </p:cNvSpPr>
          <p:nvPr>
            <p:ph type="sldNum" sz="quarter" idx="5"/>
          </p:nvPr>
        </p:nvSpPr>
        <p:spPr/>
        <p:txBody>
          <a:bodyPr/>
          <a:lstStyle/>
          <a:p>
            <a:fld id="{0424FD72-BF15-4DB3-A2CA-508164D8835E}" type="slidenum">
              <a:rPr lang="zh-CN" altLang="en-US" smtClean="0"/>
              <a:t>6</a:t>
            </a:fld>
            <a:endParaRPr lang="zh-CN" altLang="en-US"/>
          </a:p>
        </p:txBody>
      </p:sp>
    </p:spTree>
    <p:extLst>
      <p:ext uri="{BB962C8B-B14F-4D97-AF65-F5344CB8AC3E}">
        <p14:creationId xmlns:p14="http://schemas.microsoft.com/office/powerpoint/2010/main" val="32827052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845CA-5132-4C78-1028-A0DEDAA4A0FB}"/>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37C1E29E-5702-C7E8-0776-C0F55005A1A0}"/>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5526BB67-763B-569B-B1B4-9EE359D518E9}"/>
              </a:ext>
            </a:extLst>
          </p:cNvPr>
          <p:cNvSpPr>
            <a:spLocks noGrp="1"/>
          </p:cNvSpPr>
          <p:nvPr>
            <p:ph type="body" idx="1"/>
          </p:nvPr>
        </p:nvSpPr>
        <p:spPr/>
        <p:txBody>
          <a:bodyPr/>
          <a:lstStyle/>
          <a:p>
            <a:endParaRPr lang="en-US" altLang="zh-CN" dirty="0"/>
          </a:p>
        </p:txBody>
      </p:sp>
      <p:sp>
        <p:nvSpPr>
          <p:cNvPr id="4" name="灯片编号占位符 3">
            <a:extLst>
              <a:ext uri="{FF2B5EF4-FFF2-40B4-BE49-F238E27FC236}">
                <a16:creationId xmlns:a16="http://schemas.microsoft.com/office/drawing/2014/main" id="{2E91665B-D38D-A51B-9C38-EA8AB445322A}"/>
              </a:ext>
            </a:extLst>
          </p:cNvPr>
          <p:cNvSpPr>
            <a:spLocks noGrp="1"/>
          </p:cNvSpPr>
          <p:nvPr>
            <p:ph type="sldNum" sz="quarter" idx="5"/>
          </p:nvPr>
        </p:nvSpPr>
        <p:spPr/>
        <p:txBody>
          <a:bodyPr/>
          <a:lstStyle/>
          <a:p>
            <a:fld id="{0424FD72-BF15-4DB3-A2CA-508164D8835E}" type="slidenum">
              <a:rPr lang="zh-CN" altLang="en-US" smtClean="0"/>
              <a:t>7</a:t>
            </a:fld>
            <a:endParaRPr lang="zh-CN" altLang="en-US"/>
          </a:p>
        </p:txBody>
      </p:sp>
    </p:spTree>
    <p:extLst>
      <p:ext uri="{BB962C8B-B14F-4D97-AF65-F5344CB8AC3E}">
        <p14:creationId xmlns:p14="http://schemas.microsoft.com/office/powerpoint/2010/main" val="1200143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Here is the multi chip testing setup. We use a current source to input , a scope to test the output point.</a:t>
            </a:r>
            <a:endParaRPr lang="zh-CN" altLang="en-US" dirty="0"/>
          </a:p>
        </p:txBody>
      </p:sp>
      <p:sp>
        <p:nvSpPr>
          <p:cNvPr id="4" name="灯片编号占位符 3"/>
          <p:cNvSpPr>
            <a:spLocks noGrp="1"/>
          </p:cNvSpPr>
          <p:nvPr>
            <p:ph type="sldNum" sz="quarter" idx="5"/>
          </p:nvPr>
        </p:nvSpPr>
        <p:spPr/>
        <p:txBody>
          <a:bodyPr/>
          <a:lstStyle/>
          <a:p>
            <a:fld id="{0424FD72-BF15-4DB3-A2CA-508164D8835E}" type="slidenum">
              <a:rPr lang="zh-CN" altLang="en-US" smtClean="0"/>
              <a:t>8</a:t>
            </a:fld>
            <a:endParaRPr lang="zh-CN" altLang="en-US"/>
          </a:p>
        </p:txBody>
      </p:sp>
    </p:spTree>
    <p:extLst>
      <p:ext uri="{BB962C8B-B14F-4D97-AF65-F5344CB8AC3E}">
        <p14:creationId xmlns:p14="http://schemas.microsoft.com/office/powerpoint/2010/main" val="34795368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b="0" i="0" dirty="0">
                <a:solidFill>
                  <a:srgbClr val="0F1115"/>
                </a:solidFill>
                <a:effectLst/>
                <a:latin typeface="quote-cjk-patch"/>
              </a:rPr>
              <a:t>Four ATLASPix3 chips assembled on a Single‑Chip Carrier (SCC) were used for multi‑chip serial operation. All chips showed stable analogue and digital outputs</a:t>
            </a:r>
            <a:endParaRPr lang="zh-CN" altLang="en-US" dirty="0"/>
          </a:p>
        </p:txBody>
      </p:sp>
      <p:sp>
        <p:nvSpPr>
          <p:cNvPr id="4" name="灯片编号占位符 3"/>
          <p:cNvSpPr>
            <a:spLocks noGrp="1"/>
          </p:cNvSpPr>
          <p:nvPr>
            <p:ph type="sldNum" sz="quarter" idx="5"/>
          </p:nvPr>
        </p:nvSpPr>
        <p:spPr/>
        <p:txBody>
          <a:bodyPr/>
          <a:lstStyle/>
          <a:p>
            <a:fld id="{0424FD72-BF15-4DB3-A2CA-508164D8835E}" type="slidenum">
              <a:rPr lang="zh-CN" altLang="en-US" smtClean="0"/>
              <a:t>9</a:t>
            </a:fld>
            <a:endParaRPr lang="zh-CN" altLang="en-US"/>
          </a:p>
        </p:txBody>
      </p:sp>
    </p:spTree>
    <p:extLst>
      <p:ext uri="{BB962C8B-B14F-4D97-AF65-F5344CB8AC3E}">
        <p14:creationId xmlns:p14="http://schemas.microsoft.com/office/powerpoint/2010/main" val="20421273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b="0" i="0" dirty="0">
                <a:solidFill>
                  <a:srgbClr val="0F1115"/>
                </a:solidFill>
                <a:effectLst/>
                <a:latin typeface="quote-cjk-patch"/>
              </a:rPr>
              <a:t>A 1×4 test board based on a quad‑flex design has been produced. Due to the limited number of available chips (&lt;7), wire‑bonding and functional testing are underway.</a:t>
            </a:r>
            <a:endParaRPr lang="zh-CN" altLang="en-US" dirty="0"/>
          </a:p>
        </p:txBody>
      </p:sp>
      <p:sp>
        <p:nvSpPr>
          <p:cNvPr id="4" name="灯片编号占位符 3"/>
          <p:cNvSpPr>
            <a:spLocks noGrp="1"/>
          </p:cNvSpPr>
          <p:nvPr>
            <p:ph type="sldNum" sz="quarter" idx="5"/>
          </p:nvPr>
        </p:nvSpPr>
        <p:spPr/>
        <p:txBody>
          <a:bodyPr/>
          <a:lstStyle/>
          <a:p>
            <a:fld id="{0424FD72-BF15-4DB3-A2CA-508164D8835E}" type="slidenum">
              <a:rPr lang="zh-CN" altLang="en-US" smtClean="0"/>
              <a:t>10</a:t>
            </a:fld>
            <a:endParaRPr lang="zh-CN" altLang="en-US"/>
          </a:p>
        </p:txBody>
      </p:sp>
    </p:spTree>
    <p:extLst>
      <p:ext uri="{BB962C8B-B14F-4D97-AF65-F5344CB8AC3E}">
        <p14:creationId xmlns:p14="http://schemas.microsoft.com/office/powerpoint/2010/main" val="758232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r>
              <a:rPr lang="en-GB" altLang="zh-CN" dirty="0"/>
              <a:t>2026/07/02</a:t>
            </a:r>
            <a:endParaRPr lang="zh-CN" altLang="en-US" dirty="0"/>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56F8DC3-D7FA-4864-B8D2-5FAAF8951C3D}" type="slidenum">
              <a:rPr lang="zh-CN" altLang="en-US" smtClean="0"/>
              <a:t>‹#›</a:t>
            </a:fld>
            <a:endParaRPr lang="zh-CN" altLang="en-US"/>
          </a:p>
        </p:txBody>
      </p:sp>
      <p:pic>
        <p:nvPicPr>
          <p:cNvPr id="1026"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l="1098" r="1098"/>
          <a:stretch>
            <a:fillRect/>
          </a:stretch>
        </p:blipFill>
        <p:spPr bwMode="auto">
          <a:xfrm>
            <a:off x="9397492" y="0"/>
            <a:ext cx="2750159" cy="5915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cknowledgement">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r>
              <a:rPr lang="en-GB" altLang="zh-CN"/>
              <a:t>2026/5/15</a:t>
            </a:r>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D56F8DC3-D7FA-4864-B8D2-5FAAF8951C3D}" type="slidenum">
              <a:rPr lang="zh-CN" altLang="en-US" smtClean="0"/>
              <a:t>‹#›</a:t>
            </a:fld>
            <a:endParaRPr lang="zh-CN" altLang="en-US"/>
          </a:p>
        </p:txBody>
      </p:sp>
      <p:sp>
        <p:nvSpPr>
          <p:cNvPr id="6" name="文本框 5"/>
          <p:cNvSpPr txBox="1"/>
          <p:nvPr userDrawn="1"/>
        </p:nvSpPr>
        <p:spPr>
          <a:xfrm>
            <a:off x="4372195" y="3198168"/>
            <a:ext cx="3447610" cy="461665"/>
          </a:xfrm>
          <a:prstGeom prst="rect">
            <a:avLst/>
          </a:prstGeom>
          <a:noFill/>
        </p:spPr>
        <p:txBody>
          <a:bodyPr wrap="none" rtlCol="0">
            <a:spAutoFit/>
          </a:bodyPr>
          <a:lstStyle/>
          <a:p>
            <a:pPr algn="ctr"/>
            <a:r>
              <a:rPr lang="en-US" altLang="zh-CN" sz="2400">
                <a:latin typeface="Abadi" panose="020F0502020204030204" pitchFamily="34" charset="0"/>
                <a:ea typeface="SDK_SC_Web" panose="00020600040101010101" pitchFamily="18" charset="-128"/>
                <a:cs typeface="SDK_SC_Web" panose="00020600040101010101" pitchFamily="18" charset="-128"/>
              </a:rPr>
              <a:t>Thanks for your attention!</a:t>
            </a:r>
            <a:endParaRPr lang="zh-CN" altLang="en-US" sz="2400">
              <a:latin typeface="Abadi" panose="020F0502020204030204" pitchFamily="34" charset="0"/>
              <a:ea typeface="SDK_SC_Web" panose="00020600040101010101" pitchFamily="18" charset="-128"/>
              <a:cs typeface="SDK_SC_Web" panose="00020600040101010101" pitchFamily="18" charset="-128"/>
            </a:endParaRPr>
          </a:p>
        </p:txBody>
      </p:sp>
      <p:pic>
        <p:nvPicPr>
          <p:cNvPr id="8" name="Picture 2" descr="中科院高能物理研究所教育处"/>
          <p:cNvPicPr>
            <a:picLocks noChangeAspect="1" noChangeArrowheads="1"/>
          </p:cNvPicPr>
          <p:nvPr userDrawn="1"/>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r="28477"/>
          <a:stretch>
            <a:fillRect/>
          </a:stretch>
        </p:blipFill>
        <p:spPr bwMode="auto">
          <a:xfrm>
            <a:off x="5779305" y="15367"/>
            <a:ext cx="2750159" cy="59156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LHCb"/>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9960952" y="82059"/>
            <a:ext cx="687265" cy="45817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720000" y="0"/>
            <a:ext cx="9349486" cy="833119"/>
          </a:xfrm>
        </p:spPr>
        <p:txBody>
          <a:bodyPr lIns="0" tIns="0" rIns="0" bIns="0"/>
          <a:lstStyle>
            <a:lvl1pPr>
              <a:defRPr sz="3200" b="1" i="0">
                <a:solidFill>
                  <a:schemeClr val="tx1"/>
                </a:solidFill>
                <a:latin typeface="Arial" panose="020B0604020202020204" pitchFamily="34" charset="0"/>
                <a:cs typeface="Arial" panose="020B0604020202020204" pitchFamily="34" charset="0"/>
              </a:defRPr>
            </a:lvl1pPr>
          </a:lstStyle>
          <a:p>
            <a:endParaRPr dirty="0"/>
          </a:p>
        </p:txBody>
      </p:sp>
      <p:sp>
        <p:nvSpPr>
          <p:cNvPr id="3" name="Holder 3"/>
          <p:cNvSpPr>
            <a:spLocks noGrp="1"/>
          </p:cNvSpPr>
          <p:nvPr>
            <p:ph type="body" idx="1"/>
          </p:nvPr>
        </p:nvSpPr>
        <p:spPr>
          <a:xfrm>
            <a:off x="720000" y="1080000"/>
            <a:ext cx="10801440" cy="4255793"/>
          </a:xfrm>
        </p:spPr>
        <p:txBody>
          <a:bodyPr lIns="0" tIns="0" rIns="0" bIns="0">
            <a:normAutofit/>
          </a:bodyPr>
          <a:lstStyle>
            <a:lvl1pPr>
              <a:defRPr sz="2800" b="0" i="0">
                <a:solidFill>
                  <a:schemeClr val="tx1"/>
                </a:solidFill>
                <a:latin typeface="Arial" panose="020B0604020202020204" pitchFamily="34" charset="0"/>
                <a:cs typeface="Arial" panose="020B0604020202020204" pitchFamily="34" charset="0"/>
              </a:defRPr>
            </a:lvl1pPr>
          </a:lstStyle>
          <a:p>
            <a:endParaRPr dirty="0"/>
          </a:p>
        </p:txBody>
      </p:sp>
      <p:sp>
        <p:nvSpPr>
          <p:cNvPr id="6" name="Holder 6"/>
          <p:cNvSpPr>
            <a:spLocks noGrp="1"/>
          </p:cNvSpPr>
          <p:nvPr>
            <p:ph type="sldNum" sz="quarter" idx="7"/>
          </p:nvPr>
        </p:nvSpPr>
        <p:spPr>
          <a:xfrm>
            <a:off x="11198127" y="6486195"/>
            <a:ext cx="646626" cy="430887"/>
          </a:xfrm>
        </p:spPr>
        <p:txBody>
          <a:bodyPr lIns="0" tIns="0" rIns="0" bIns="0"/>
          <a:lstStyle>
            <a:lvl1pPr>
              <a:defRPr sz="1400" b="0" i="0">
                <a:solidFill>
                  <a:srgbClr val="464652"/>
                </a:solidFill>
                <a:latin typeface="Arial" panose="020B0604020202020204" pitchFamily="34" charset="0"/>
                <a:cs typeface="Arial" panose="020B0604020202020204" pitchFamily="34" charset="0"/>
              </a:defRPr>
            </a:lvl1pPr>
          </a:lstStyle>
          <a:p>
            <a:pPr marL="38100">
              <a:spcBef>
                <a:spcPts val="5"/>
              </a:spcBef>
            </a:pPr>
            <a:fld id="{81D60167-4931-47E6-BA6A-407CBD079E47}" type="slidenum">
              <a:rPr lang="en-US" altLang="zh-CN" spc="-25" smtClean="0"/>
              <a:pPr marL="38100">
                <a:spcBef>
                  <a:spcPts val="5"/>
                </a:spcBef>
              </a:pPr>
              <a:t>‹#›</a:t>
            </a:fld>
            <a:endParaRPr lang="en-US" altLang="zh-CN" spc="-25" dirty="0"/>
          </a:p>
        </p:txBody>
      </p:sp>
      <p:sp>
        <p:nvSpPr>
          <p:cNvPr id="5" name="日期占位符 1">
            <a:extLst>
              <a:ext uri="{FF2B5EF4-FFF2-40B4-BE49-F238E27FC236}">
                <a16:creationId xmlns:a16="http://schemas.microsoft.com/office/drawing/2014/main" id="{9410507C-DB41-8CE5-5A7F-AEC8DCD9D56C}"/>
              </a:ext>
            </a:extLst>
          </p:cNvPr>
          <p:cNvSpPr>
            <a:spLocks noGrp="1"/>
          </p:cNvSpPr>
          <p:nvPr>
            <p:ph type="dt" sz="half" idx="2"/>
          </p:nvPr>
        </p:nvSpPr>
        <p:spPr>
          <a:xfrm>
            <a:off x="152818" y="6576543"/>
            <a:ext cx="1296000" cy="250190"/>
          </a:xfrm>
          <a:prstGeom prst="rect">
            <a:avLst/>
          </a:prstGeom>
        </p:spPr>
        <p:txBody>
          <a:bodyPr/>
          <a:lstStyle>
            <a:lvl1pPr>
              <a:defRPr sz="1600">
                <a:latin typeface="Arial" panose="020B0604020202020204" pitchFamily="34" charset="0"/>
                <a:cs typeface="Arial" panose="020B0604020202020204" pitchFamily="34" charset="0"/>
              </a:defRPr>
            </a:lvl1pPr>
          </a:lstStyle>
          <a:p>
            <a:pPr marL="12700">
              <a:lnSpc>
                <a:spcPts val="1839"/>
              </a:lnSpc>
            </a:pPr>
            <a:r>
              <a:rPr lang="en-GB" altLang="zh-CN" spc="-10"/>
              <a:t>2026/5/15</a:t>
            </a:r>
            <a:endParaRPr lang="en-US" spc="-10" dirty="0"/>
          </a:p>
        </p:txBody>
      </p:sp>
      <p:pic>
        <p:nvPicPr>
          <p:cNvPr id="7" name="Picture 2">
            <a:extLst>
              <a:ext uri="{FF2B5EF4-FFF2-40B4-BE49-F238E27FC236}">
                <a16:creationId xmlns:a16="http://schemas.microsoft.com/office/drawing/2014/main" id="{1A48D654-8E5D-4515-80C5-E4FDB6279DD2}"/>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l="1098" r="1098"/>
          <a:stretch>
            <a:fillRect/>
          </a:stretch>
        </p:blipFill>
        <p:spPr bwMode="auto">
          <a:xfrm>
            <a:off x="9397492" y="0"/>
            <a:ext cx="2750159" cy="5915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64626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818558"/>
            <a:ext cx="9144000" cy="1691405"/>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r>
              <a:rPr lang="en-GB" altLang="zh-CN" dirty="0"/>
              <a:t>2026/07/02</a:t>
            </a:r>
            <a:endParaRPr lang="zh-CN" altLang="en-US" dirty="0"/>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56F8DC3-D7FA-4864-B8D2-5FAAF8951C3D}" type="slidenum">
              <a:rPr lang="zh-CN" altLang="en-US" smtClean="0"/>
              <a:t>‹#›</a:t>
            </a:fld>
            <a:endParaRPr lang="zh-CN" altLang="en-US"/>
          </a:p>
        </p:txBody>
      </p:sp>
      <p:pic>
        <p:nvPicPr>
          <p:cNvPr id="7" name="Picture 2" descr="中科院高能物理研究所教育处"/>
          <p:cNvPicPr>
            <a:picLocks noChangeAspect="1" noChangeArrowheads="1"/>
          </p:cNvPicPr>
          <p:nvPr userDrawn="1"/>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r="28477"/>
          <a:stretch>
            <a:fillRect/>
          </a:stretch>
        </p:blipFill>
        <p:spPr bwMode="auto">
          <a:xfrm>
            <a:off x="9360000" y="0"/>
            <a:ext cx="2750159" cy="5915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ubtitle">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r>
              <a:rPr lang="en-GB" altLang="zh-CN" dirty="0"/>
              <a:t>2026/07/02</a:t>
            </a:r>
            <a:endParaRPr lang="zh-CN" altLang="en-US" dirty="0"/>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D56F8DC3-D7FA-4864-B8D2-5FAAF8951C3D}" type="slidenum">
              <a:rPr lang="zh-CN" altLang="en-US" smtClean="0"/>
              <a:t>‹#›</a:t>
            </a:fld>
            <a:endParaRPr lang="zh-CN" altLang="en-US"/>
          </a:p>
        </p:txBody>
      </p:sp>
      <p:sp>
        <p:nvSpPr>
          <p:cNvPr id="6" name="内容占位符 5"/>
          <p:cNvSpPr>
            <a:spLocks noGrp="1"/>
          </p:cNvSpPr>
          <p:nvPr>
            <p:ph sz="quarter" idx="13"/>
          </p:nvPr>
        </p:nvSpPr>
        <p:spPr>
          <a:xfrm>
            <a:off x="527268" y="65290"/>
            <a:ext cx="5481638" cy="489040"/>
          </a:xfrm>
        </p:spPr>
        <p:txBody>
          <a:bodyPr/>
          <a:lstStyle>
            <a:lvl1pPr marL="0" indent="0">
              <a:lnSpc>
                <a:spcPct val="100000"/>
              </a:lnSpc>
              <a:buNone/>
              <a:defRPr b="1" baseline="0">
                <a:latin typeface="Arial" panose="020B0604020202090204" pitchFamily="34" charset="0"/>
                <a:ea typeface="微软雅黑" panose="020B0503020204020204" pitchFamily="34" charset="-122"/>
              </a:defRPr>
            </a:lvl1pPr>
            <a:lvl2pPr marL="457200" indent="0">
              <a:lnSpc>
                <a:spcPct val="100000"/>
              </a:lnSpc>
              <a:buNone/>
              <a:defRPr b="1" baseline="0">
                <a:latin typeface="Arial" panose="020B0604020202090204" pitchFamily="34" charset="0"/>
                <a:ea typeface="微软雅黑" panose="020B0503020204020204" pitchFamily="34" charset="-122"/>
              </a:defRPr>
            </a:lvl2pPr>
            <a:lvl3pPr marL="914400" indent="0">
              <a:lnSpc>
                <a:spcPct val="100000"/>
              </a:lnSpc>
              <a:buNone/>
              <a:defRPr b="1" baseline="0">
                <a:latin typeface="Arial" panose="020B0604020202090204" pitchFamily="34" charset="0"/>
                <a:ea typeface="微软雅黑" panose="020B0503020204020204" pitchFamily="34" charset="-122"/>
              </a:defRPr>
            </a:lvl3pPr>
            <a:lvl4pPr marL="1371600" indent="0">
              <a:lnSpc>
                <a:spcPct val="100000"/>
              </a:lnSpc>
              <a:buNone/>
              <a:defRPr b="1" baseline="0">
                <a:latin typeface="Arial" panose="020B0604020202090204" pitchFamily="34" charset="0"/>
                <a:ea typeface="微软雅黑" panose="020B0503020204020204" pitchFamily="34" charset="-122"/>
              </a:defRPr>
            </a:lvl4pPr>
            <a:lvl5pPr marL="1828800" indent="0">
              <a:lnSpc>
                <a:spcPct val="100000"/>
              </a:lnSpc>
              <a:buNone/>
              <a:defRPr b="1" baseline="0">
                <a:latin typeface="Arial" panose="020B0604020202090204" pitchFamily="34" charset="0"/>
                <a:ea typeface="微软雅黑" panose="020B0503020204020204" pitchFamily="34" charset="-122"/>
              </a:defRPr>
            </a:lvl5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r>
              <a:rPr lang="en-GB" altLang="zh-CN" dirty="0"/>
              <a:t>2026/07/02</a:t>
            </a:r>
            <a:endParaRPr lang="zh-CN" altLang="en-US" dirty="0"/>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D56F8DC3-D7FA-4864-B8D2-5FAAF8951C3D}" type="slidenum">
              <a:rPr lang="zh-CN" altLang="en-US" smtClean="0"/>
              <a:t>‹#›</a:t>
            </a:fld>
            <a:endParaRPr lang="zh-CN" altLang="en-US"/>
          </a:p>
        </p:txBody>
      </p:sp>
      <p:pic>
        <p:nvPicPr>
          <p:cNvPr id="6" name="Picture 2">
            <a:extLst>
              <a:ext uri="{FF2B5EF4-FFF2-40B4-BE49-F238E27FC236}">
                <a16:creationId xmlns:a16="http://schemas.microsoft.com/office/drawing/2014/main" id="{F3BC1048-977A-467F-9BD3-DCA1009CE63D}"/>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l="1098" r="1098"/>
          <a:stretch>
            <a:fillRect/>
          </a:stretch>
        </p:blipFill>
        <p:spPr bwMode="auto">
          <a:xfrm>
            <a:off x="9397492" y="0"/>
            <a:ext cx="2750159" cy="5915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cknowledgement">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r>
              <a:rPr lang="en-GB" altLang="zh-CN" dirty="0"/>
              <a:t>2026/07/02</a:t>
            </a:r>
            <a:endParaRPr lang="zh-CN" altLang="en-US" dirty="0"/>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D56F8DC3-D7FA-4864-B8D2-5FAAF8951C3D}" type="slidenum">
              <a:rPr lang="zh-CN" altLang="en-US" smtClean="0"/>
              <a:t>‹#›</a:t>
            </a:fld>
            <a:endParaRPr lang="zh-CN" altLang="en-US"/>
          </a:p>
        </p:txBody>
      </p:sp>
      <p:sp>
        <p:nvSpPr>
          <p:cNvPr id="6" name="文本框 5"/>
          <p:cNvSpPr txBox="1"/>
          <p:nvPr userDrawn="1"/>
        </p:nvSpPr>
        <p:spPr>
          <a:xfrm>
            <a:off x="4372195" y="3198168"/>
            <a:ext cx="3447610" cy="461665"/>
          </a:xfrm>
          <a:prstGeom prst="rect">
            <a:avLst/>
          </a:prstGeom>
          <a:noFill/>
        </p:spPr>
        <p:txBody>
          <a:bodyPr wrap="none" rtlCol="0">
            <a:spAutoFit/>
          </a:bodyPr>
          <a:lstStyle/>
          <a:p>
            <a:pPr algn="ctr"/>
            <a:r>
              <a:rPr lang="en-US" altLang="zh-CN" sz="2400">
                <a:latin typeface="Abadi" panose="020F0502020204030204" pitchFamily="34" charset="0"/>
                <a:ea typeface="SDK_SC_Web" panose="00020600040101010101" pitchFamily="18" charset="-128"/>
                <a:cs typeface="SDK_SC_Web" panose="00020600040101010101" pitchFamily="18" charset="-128"/>
              </a:rPr>
              <a:t>Thanks for your attention!</a:t>
            </a:r>
            <a:endParaRPr lang="zh-CN" altLang="en-US" sz="2400">
              <a:latin typeface="Abadi" panose="020F0502020204030204" pitchFamily="34" charset="0"/>
              <a:ea typeface="SDK_SC_Web" panose="00020600040101010101" pitchFamily="18" charset="-128"/>
              <a:cs typeface="SDK_SC_Web" panose="00020600040101010101" pitchFamily="18" charset="-128"/>
            </a:endParaRPr>
          </a:p>
        </p:txBody>
      </p:sp>
      <p:pic>
        <p:nvPicPr>
          <p:cNvPr id="8" name="Picture 2" descr="中科院高能物理研究所教育处"/>
          <p:cNvPicPr>
            <a:picLocks noChangeAspect="1" noChangeArrowheads="1"/>
          </p:cNvPicPr>
          <p:nvPr userDrawn="1"/>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r="28477"/>
          <a:stretch>
            <a:fillRect/>
          </a:stretch>
        </p:blipFill>
        <p:spPr bwMode="auto">
          <a:xfrm>
            <a:off x="5779305" y="15367"/>
            <a:ext cx="2750159" cy="59156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LHCb"/>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9960952" y="82059"/>
            <a:ext cx="687265" cy="45817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r>
              <a:rPr lang="en-GB" altLang="zh-CN" dirty="0"/>
              <a:t>2026/5/15</a:t>
            </a:r>
            <a:endParaRPr lang="zh-CN" altLang="en-US" dirty="0"/>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56F8DC3-D7FA-4864-B8D2-5FAAF8951C3D}" type="slidenum">
              <a:rPr lang="zh-CN" altLang="en-US" smtClean="0"/>
              <a:t>‹#›</a:t>
            </a:fld>
            <a:endParaRPr lang="zh-CN" altLang="en-US"/>
          </a:p>
        </p:txBody>
      </p:sp>
      <p:pic>
        <p:nvPicPr>
          <p:cNvPr id="10" name="Picture 2">
            <a:extLst>
              <a:ext uri="{FF2B5EF4-FFF2-40B4-BE49-F238E27FC236}">
                <a16:creationId xmlns:a16="http://schemas.microsoft.com/office/drawing/2014/main" id="{B5258BF8-E4FA-1F9D-85AB-6A84A788F0B8}"/>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l="1098" r="1098"/>
          <a:stretch>
            <a:fillRect/>
          </a:stretch>
        </p:blipFill>
        <p:spPr bwMode="auto">
          <a:xfrm>
            <a:off x="9397484" y="0"/>
            <a:ext cx="2750159" cy="5915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818558"/>
            <a:ext cx="9144000" cy="1691405"/>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r>
              <a:rPr lang="en-GB" altLang="zh-CN"/>
              <a:t>2026/5/15</a:t>
            </a:r>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56F8DC3-D7FA-4864-B8D2-5FAAF8951C3D}" type="slidenum">
              <a:rPr lang="zh-CN" altLang="en-US" smtClean="0"/>
              <a:t>‹#›</a:t>
            </a:fld>
            <a:endParaRPr lang="zh-CN" altLang="en-US"/>
          </a:p>
        </p:txBody>
      </p:sp>
      <p:pic>
        <p:nvPicPr>
          <p:cNvPr id="7" name="Picture 2" descr="中科院高能物理研究所教育处"/>
          <p:cNvPicPr>
            <a:picLocks noChangeAspect="1" noChangeArrowheads="1"/>
          </p:cNvPicPr>
          <p:nvPr userDrawn="1"/>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r="28477"/>
          <a:stretch>
            <a:fillRect/>
          </a:stretch>
        </p:blipFill>
        <p:spPr bwMode="auto">
          <a:xfrm>
            <a:off x="5779305" y="15367"/>
            <a:ext cx="2750159" cy="59156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LHCb"/>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9960952" y="82059"/>
            <a:ext cx="687265" cy="45817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ubtitle">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r>
              <a:rPr lang="en-GB" altLang="zh-CN"/>
              <a:t>2026/5/15</a:t>
            </a:r>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D56F8DC3-D7FA-4864-B8D2-5FAAF8951C3D}" type="slidenum">
              <a:rPr lang="zh-CN" altLang="en-US" smtClean="0"/>
              <a:t>‹#›</a:t>
            </a:fld>
            <a:endParaRPr lang="zh-CN" altLang="en-US"/>
          </a:p>
        </p:txBody>
      </p:sp>
      <p:sp>
        <p:nvSpPr>
          <p:cNvPr id="6" name="内容占位符 5"/>
          <p:cNvSpPr>
            <a:spLocks noGrp="1"/>
          </p:cNvSpPr>
          <p:nvPr>
            <p:ph sz="quarter" idx="13"/>
          </p:nvPr>
        </p:nvSpPr>
        <p:spPr>
          <a:xfrm>
            <a:off x="527268" y="65290"/>
            <a:ext cx="5481638" cy="489040"/>
          </a:xfrm>
        </p:spPr>
        <p:txBody>
          <a:bodyPr/>
          <a:lstStyle>
            <a:lvl1pPr marL="0" indent="0">
              <a:lnSpc>
                <a:spcPct val="100000"/>
              </a:lnSpc>
              <a:buNone/>
              <a:defRPr b="1" baseline="0">
                <a:latin typeface="Arial" panose="020B0604020202090204" pitchFamily="34" charset="0"/>
                <a:ea typeface="微软雅黑" panose="020B0503020204020204" pitchFamily="34" charset="-122"/>
              </a:defRPr>
            </a:lvl1pPr>
            <a:lvl2pPr marL="457200" indent="0">
              <a:lnSpc>
                <a:spcPct val="100000"/>
              </a:lnSpc>
              <a:buNone/>
              <a:defRPr b="1" baseline="0">
                <a:latin typeface="Arial" panose="020B0604020202090204" pitchFamily="34" charset="0"/>
                <a:ea typeface="微软雅黑" panose="020B0503020204020204" pitchFamily="34" charset="-122"/>
              </a:defRPr>
            </a:lvl2pPr>
            <a:lvl3pPr marL="914400" indent="0">
              <a:lnSpc>
                <a:spcPct val="100000"/>
              </a:lnSpc>
              <a:buNone/>
              <a:defRPr b="1" baseline="0">
                <a:latin typeface="Arial" panose="020B0604020202090204" pitchFamily="34" charset="0"/>
                <a:ea typeface="微软雅黑" panose="020B0503020204020204" pitchFamily="34" charset="-122"/>
              </a:defRPr>
            </a:lvl3pPr>
            <a:lvl4pPr marL="1371600" indent="0">
              <a:lnSpc>
                <a:spcPct val="100000"/>
              </a:lnSpc>
              <a:buNone/>
              <a:defRPr b="1" baseline="0">
                <a:latin typeface="Arial" panose="020B0604020202090204" pitchFamily="34" charset="0"/>
                <a:ea typeface="微软雅黑" panose="020B0503020204020204" pitchFamily="34" charset="-122"/>
              </a:defRPr>
            </a:lvl4pPr>
            <a:lvl5pPr marL="1828800" indent="0">
              <a:lnSpc>
                <a:spcPct val="100000"/>
              </a:lnSpc>
              <a:buNone/>
              <a:defRPr b="1" baseline="0">
                <a:latin typeface="Arial" panose="020B0604020202090204" pitchFamily="34" charset="0"/>
                <a:ea typeface="微软雅黑" panose="020B0503020204020204" pitchFamily="34" charset="-122"/>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r>
              <a:rPr lang="en-GB" altLang="zh-CN"/>
              <a:t>2026/5/15</a:t>
            </a:r>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D56F8DC3-D7FA-4864-B8D2-5FAAF8951C3D}" type="slidenum">
              <a:rPr lang="zh-CN" altLang="en-US" smtClean="0"/>
              <a:pPr/>
              <a:t>‹#›</a:t>
            </a:fld>
            <a:endParaRPr lang="zh-CN" altLang="en-US" dirty="0"/>
          </a:p>
        </p:txBody>
      </p:sp>
      <p:pic>
        <p:nvPicPr>
          <p:cNvPr id="6" name="Picture 2">
            <a:extLst>
              <a:ext uri="{FF2B5EF4-FFF2-40B4-BE49-F238E27FC236}">
                <a16:creationId xmlns:a16="http://schemas.microsoft.com/office/drawing/2014/main" id="{FFEFE6CA-358B-4A11-9899-6B5515C9DB07}"/>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l="1098" r="1098"/>
          <a:stretch>
            <a:fillRect/>
          </a:stretch>
        </p:blipFill>
        <p:spPr bwMode="auto">
          <a:xfrm>
            <a:off x="9397492" y="0"/>
            <a:ext cx="2750159" cy="5915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日期占位符 3"/>
          <p:cNvSpPr>
            <a:spLocks noGrp="1"/>
          </p:cNvSpPr>
          <p:nvPr>
            <p:ph type="dt" sz="half" idx="2"/>
          </p:nvPr>
        </p:nvSpPr>
        <p:spPr>
          <a:xfrm>
            <a:off x="193431" y="6629403"/>
            <a:ext cx="2743200" cy="209303"/>
          </a:xfrm>
          <a:prstGeom prst="rect">
            <a:avLst/>
          </a:prstGeom>
        </p:spPr>
        <p:txBody>
          <a:bodyPr vert="horz" lIns="91440" tIns="45720" rIns="91440" bIns="45720" rtlCol="0" anchor="ctr"/>
          <a:lstStyle>
            <a:lvl1pPr algn="l">
              <a:defRPr sz="1200" baseline="0">
                <a:solidFill>
                  <a:schemeClr val="tx1">
                    <a:tint val="82000"/>
                  </a:schemeClr>
                </a:solidFill>
                <a:latin typeface="Arial" panose="020B0604020202090204" pitchFamily="34" charset="0"/>
                <a:ea typeface="宋体" pitchFamily="2" charset="-122"/>
              </a:defRPr>
            </a:lvl1pPr>
          </a:lstStyle>
          <a:p>
            <a:r>
              <a:rPr lang="en-GB" altLang="zh-CN" dirty="0"/>
              <a:t>2026/5/15</a:t>
            </a:r>
            <a:endParaRPr lang="zh-CN" altLang="en-US" dirty="0"/>
          </a:p>
        </p:txBody>
      </p:sp>
      <p:sp>
        <p:nvSpPr>
          <p:cNvPr id="5" name="页脚占位符 4"/>
          <p:cNvSpPr>
            <a:spLocks noGrp="1"/>
          </p:cNvSpPr>
          <p:nvPr>
            <p:ph type="ftr" sz="quarter" idx="3"/>
          </p:nvPr>
        </p:nvSpPr>
        <p:spPr>
          <a:xfrm>
            <a:off x="4038600" y="6625250"/>
            <a:ext cx="4114800" cy="209303"/>
          </a:xfrm>
          <a:prstGeom prst="rect">
            <a:avLst/>
          </a:prstGeom>
        </p:spPr>
        <p:txBody>
          <a:bodyPr vert="horz" lIns="91440" tIns="45720" rIns="91440" bIns="45720" rtlCol="0" anchor="ctr"/>
          <a:lstStyle>
            <a:lvl1pPr algn="ctr">
              <a:defRPr sz="1200" baseline="0">
                <a:solidFill>
                  <a:schemeClr val="tx1">
                    <a:tint val="82000"/>
                  </a:schemeClr>
                </a:solidFill>
                <a:latin typeface="Arial" panose="020B0604020202090204" pitchFamily="34" charset="0"/>
                <a:ea typeface="宋体" pitchFamily="2" charset="-122"/>
              </a:defRPr>
            </a:lvl1pPr>
          </a:lstStyle>
          <a:p>
            <a:endParaRPr lang="en-US" altLang="en-GB"/>
          </a:p>
        </p:txBody>
      </p:sp>
      <p:sp>
        <p:nvSpPr>
          <p:cNvPr id="6" name="灯片编号占位符 5"/>
          <p:cNvSpPr>
            <a:spLocks noGrp="1"/>
          </p:cNvSpPr>
          <p:nvPr>
            <p:ph type="sldNum" sz="quarter" idx="4"/>
          </p:nvPr>
        </p:nvSpPr>
        <p:spPr>
          <a:xfrm>
            <a:off x="8932985" y="6625250"/>
            <a:ext cx="2743200" cy="209303"/>
          </a:xfrm>
          <a:prstGeom prst="rect">
            <a:avLst/>
          </a:prstGeom>
        </p:spPr>
        <p:txBody>
          <a:bodyPr vert="horz" lIns="91440" tIns="45720" rIns="91440" bIns="45720" rtlCol="0" anchor="ctr"/>
          <a:lstStyle>
            <a:lvl1pPr algn="r">
              <a:defRPr sz="1200" baseline="0">
                <a:solidFill>
                  <a:schemeClr val="tx1">
                    <a:tint val="82000"/>
                  </a:schemeClr>
                </a:solidFill>
                <a:latin typeface="Times New Roman" panose="02020603050405020304" pitchFamily="18" charset="0"/>
                <a:ea typeface="宋体" pitchFamily="2" charset="-122"/>
                <a:cs typeface="Times New Roman" panose="02020603050405020304" pitchFamily="18" charset="0"/>
              </a:defRPr>
            </a:lvl1pPr>
          </a:lstStyle>
          <a:p>
            <a:fld id="{D56F8DC3-D7FA-4864-B8D2-5FAAF8951C3D}" type="slidenum">
              <a:rPr lang="zh-CN" altLang="en-US" smtClean="0"/>
              <a:pPr/>
              <a:t>‹#›</a:t>
            </a:fld>
            <a:endParaRPr lang="zh-CN" altLang="en-US" dirty="0"/>
          </a:p>
        </p:txBody>
      </p:sp>
      <p:cxnSp>
        <p:nvCxnSpPr>
          <p:cNvPr id="8" name="直接连接符 7"/>
          <p:cNvCxnSpPr/>
          <p:nvPr/>
        </p:nvCxnSpPr>
        <p:spPr>
          <a:xfrm>
            <a:off x="0" y="6599644"/>
            <a:ext cx="12192000" cy="0"/>
          </a:xfrm>
          <a:prstGeom prst="line">
            <a:avLst/>
          </a:prstGeom>
          <a:ln w="19050" cap="flat" cmpd="sng">
            <a:solidFill>
              <a:schemeClr val="accent6"/>
            </a:solidFill>
            <a:prstDash val="solid"/>
            <a:miter lim="800000"/>
            <a:headEnd type="none"/>
            <a:tailEnd type="none"/>
          </a:ln>
        </p:spPr>
        <p:style>
          <a:lnRef idx="2">
            <a:schemeClr val="dk1"/>
          </a:lnRef>
          <a:fillRef idx="0">
            <a:schemeClr val="dk1"/>
          </a:fillRef>
          <a:effectRef idx="1">
            <a:schemeClr val="dk1"/>
          </a:effectRef>
          <a:fontRef idx="minor">
            <a:schemeClr val="tx1"/>
          </a:fontRef>
        </p:style>
      </p:cxnSp>
      <p:cxnSp>
        <p:nvCxnSpPr>
          <p:cNvPr id="11" name="直接连接符 10"/>
          <p:cNvCxnSpPr/>
          <p:nvPr/>
        </p:nvCxnSpPr>
        <p:spPr>
          <a:xfrm>
            <a:off x="-41031" y="609000"/>
            <a:ext cx="12233031" cy="0"/>
          </a:xfrm>
          <a:prstGeom prst="line">
            <a:avLst/>
          </a:prstGeom>
          <a:ln>
            <a:solidFill>
              <a:srgbClr val="2D3C81"/>
            </a:solidFill>
          </a:ln>
        </p:spPr>
        <p:style>
          <a:lnRef idx="2">
            <a:schemeClr val="dk1"/>
          </a:lnRef>
          <a:fillRef idx="0">
            <a:schemeClr val="dk1"/>
          </a:fillRef>
          <a:effectRef idx="1">
            <a:schemeClr val="dk1"/>
          </a:effectRef>
          <a:fontRef idx="minor">
            <a:schemeClr val="tx1"/>
          </a:fontRef>
        </p:style>
      </p:cxnSp>
      <p:sp>
        <p:nvSpPr>
          <p:cNvPr id="12" name="矩形 11"/>
          <p:cNvSpPr/>
          <p:nvPr/>
        </p:nvSpPr>
        <p:spPr>
          <a:xfrm>
            <a:off x="0" y="0"/>
            <a:ext cx="12192000" cy="601578"/>
          </a:xfrm>
          <a:prstGeom prst="rect">
            <a:avLst/>
          </a:prstGeom>
          <a:solidFill>
            <a:schemeClr val="accent6">
              <a:lumMod val="40000"/>
              <a:lumOff val="60000"/>
              <a:alpha val="8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hdr="0" ftr="0"/>
  <p:txStyles>
    <p:titleStyle>
      <a:lvl1pPr algn="l" defTabSz="914400" rtl="0" eaLnBrk="1" latinLnBrk="0" hangingPunct="1">
        <a:lnSpc>
          <a:spcPct val="90000"/>
        </a:lnSpc>
        <a:spcBef>
          <a:spcPct val="0"/>
        </a:spcBef>
        <a:buNone/>
        <a:defRPr sz="4400" kern="1200" baseline="0">
          <a:solidFill>
            <a:schemeClr val="tx1"/>
          </a:solidFill>
          <a:latin typeface="Arial" panose="020B0604020202090204" pitchFamily="34" charset="0"/>
          <a:ea typeface="微软雅黑" panose="020B0503020204020204" pitchFamily="34" charset="-122"/>
          <a:cs typeface="+mj-cs"/>
        </a:defRPr>
      </a:lvl1pPr>
    </p:titleStyle>
    <p:bodyStyle>
      <a:lvl1pPr marL="228600" indent="-228600" algn="l" defTabSz="914400" rtl="0" eaLnBrk="1" latinLnBrk="0" hangingPunct="1">
        <a:lnSpc>
          <a:spcPct val="90000"/>
        </a:lnSpc>
        <a:spcBef>
          <a:spcPts val="1000"/>
        </a:spcBef>
        <a:buFont typeface="Arial" panose="020B0604020202090204" pitchFamily="34" charset="0"/>
        <a:buChar char="•"/>
        <a:defRPr sz="2800" kern="1200" baseline="0">
          <a:solidFill>
            <a:schemeClr val="tx1"/>
          </a:solidFill>
          <a:latin typeface="Arial" panose="020B0604020202090204" pitchFamily="34" charset="0"/>
          <a:ea typeface="宋体" pitchFamily="2" charset="-122"/>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baseline="0">
          <a:solidFill>
            <a:schemeClr val="tx1"/>
          </a:solidFill>
          <a:latin typeface="Arial" panose="020B0604020202090204" pitchFamily="34" charset="0"/>
          <a:ea typeface="宋体" pitchFamily="2" charset="-122"/>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baseline="0">
          <a:solidFill>
            <a:schemeClr val="tx1"/>
          </a:solidFill>
          <a:latin typeface="Arial" panose="020B0604020202090204" pitchFamily="34" charset="0"/>
          <a:ea typeface="宋体" pitchFamily="2" charset="-122"/>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baseline="0">
          <a:solidFill>
            <a:schemeClr val="tx1"/>
          </a:solidFill>
          <a:latin typeface="Arial" panose="020B0604020202090204" pitchFamily="34" charset="0"/>
          <a:ea typeface="宋体" pitchFamily="2" charset="-122"/>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baseline="0">
          <a:solidFill>
            <a:schemeClr val="tx1"/>
          </a:solidFill>
          <a:latin typeface="Arial" panose="020B0604020202090204" pitchFamily="34" charset="0"/>
          <a:ea typeface="宋体" pitchFamily="2" charset="-122"/>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193431" y="6629403"/>
            <a:ext cx="2743200" cy="209303"/>
          </a:xfrm>
          <a:prstGeom prst="rect">
            <a:avLst/>
          </a:prstGeom>
        </p:spPr>
        <p:txBody>
          <a:bodyPr vert="horz" lIns="91440" tIns="45720" rIns="91440" bIns="45720" rtlCol="0" anchor="ctr"/>
          <a:lstStyle>
            <a:lvl1pPr algn="l">
              <a:defRPr sz="1200" baseline="0">
                <a:solidFill>
                  <a:schemeClr val="tx1">
                    <a:tint val="82000"/>
                  </a:schemeClr>
                </a:solidFill>
                <a:latin typeface="Arial" panose="020B0604020202090204" pitchFamily="34" charset="0"/>
                <a:ea typeface="宋体" pitchFamily="2" charset="-122"/>
              </a:defRPr>
            </a:lvl1pPr>
          </a:lstStyle>
          <a:p>
            <a:r>
              <a:rPr lang="en-GB" altLang="zh-CN"/>
              <a:t>2026/5/15</a:t>
            </a:r>
            <a:endParaRPr lang="zh-CN" altLang="en-US"/>
          </a:p>
        </p:txBody>
      </p:sp>
      <p:sp>
        <p:nvSpPr>
          <p:cNvPr id="5" name="页脚占位符 4"/>
          <p:cNvSpPr>
            <a:spLocks noGrp="1"/>
          </p:cNvSpPr>
          <p:nvPr>
            <p:ph type="ftr" sz="quarter" idx="3"/>
          </p:nvPr>
        </p:nvSpPr>
        <p:spPr>
          <a:xfrm>
            <a:off x="4038600" y="6625250"/>
            <a:ext cx="4114800" cy="209303"/>
          </a:xfrm>
          <a:prstGeom prst="rect">
            <a:avLst/>
          </a:prstGeom>
        </p:spPr>
        <p:txBody>
          <a:bodyPr vert="horz" lIns="91440" tIns="45720" rIns="91440" bIns="45720" rtlCol="0" anchor="ctr"/>
          <a:lstStyle>
            <a:lvl1pPr algn="ctr">
              <a:defRPr sz="1200" baseline="0">
                <a:solidFill>
                  <a:schemeClr val="tx1">
                    <a:tint val="82000"/>
                  </a:schemeClr>
                </a:solidFill>
                <a:latin typeface="Arial" panose="020B0604020202090204" pitchFamily="34" charset="0"/>
                <a:ea typeface="宋体" pitchFamily="2" charset="-122"/>
              </a:defRPr>
            </a:lvl1pPr>
          </a:lstStyle>
          <a:p>
            <a:endParaRPr lang="en-US" altLang="en-GB"/>
          </a:p>
        </p:txBody>
      </p:sp>
      <p:sp>
        <p:nvSpPr>
          <p:cNvPr id="6" name="灯片编号占位符 5"/>
          <p:cNvSpPr>
            <a:spLocks noGrp="1"/>
          </p:cNvSpPr>
          <p:nvPr>
            <p:ph type="sldNum" sz="quarter" idx="4"/>
          </p:nvPr>
        </p:nvSpPr>
        <p:spPr>
          <a:xfrm>
            <a:off x="8932985" y="6625250"/>
            <a:ext cx="2743200" cy="209303"/>
          </a:xfrm>
          <a:prstGeom prst="rect">
            <a:avLst/>
          </a:prstGeom>
        </p:spPr>
        <p:txBody>
          <a:bodyPr vert="horz" lIns="91440" tIns="45720" rIns="91440" bIns="45720" rtlCol="0" anchor="ctr"/>
          <a:lstStyle>
            <a:lvl1pPr algn="r">
              <a:defRPr sz="1400" baseline="0">
                <a:solidFill>
                  <a:schemeClr val="tx1">
                    <a:tint val="82000"/>
                  </a:schemeClr>
                </a:solidFill>
                <a:latin typeface="Arial" panose="020B0604020202090204" pitchFamily="34" charset="0"/>
                <a:ea typeface="宋体" pitchFamily="2" charset="-122"/>
              </a:defRPr>
            </a:lvl1pPr>
          </a:lstStyle>
          <a:p>
            <a:fld id="{D56F8DC3-D7FA-4864-B8D2-5FAAF8951C3D}" type="slidenum">
              <a:rPr lang="zh-CN" altLang="en-US" smtClean="0"/>
              <a:t>‹#›</a:t>
            </a:fld>
            <a:endParaRPr lang="zh-CN" altLang="en-US"/>
          </a:p>
        </p:txBody>
      </p:sp>
      <p:cxnSp>
        <p:nvCxnSpPr>
          <p:cNvPr id="8" name="直接连接符 7"/>
          <p:cNvCxnSpPr/>
          <p:nvPr/>
        </p:nvCxnSpPr>
        <p:spPr>
          <a:xfrm>
            <a:off x="0" y="6599644"/>
            <a:ext cx="12192000" cy="0"/>
          </a:xfrm>
          <a:prstGeom prst="line">
            <a:avLst/>
          </a:prstGeom>
          <a:ln w="19050" cap="flat" cmpd="sng">
            <a:solidFill>
              <a:schemeClr val="accent6"/>
            </a:solidFill>
            <a:prstDash val="solid"/>
            <a:miter lim="800000"/>
            <a:headEnd type="none"/>
            <a:tailEnd type="none"/>
          </a:ln>
        </p:spPr>
        <p:style>
          <a:lnRef idx="2">
            <a:schemeClr val="dk1"/>
          </a:lnRef>
          <a:fillRef idx="0">
            <a:schemeClr val="dk1"/>
          </a:fillRef>
          <a:effectRef idx="1">
            <a:schemeClr val="dk1"/>
          </a:effectRef>
          <a:fontRef idx="minor">
            <a:schemeClr val="tx1"/>
          </a:fontRef>
        </p:style>
      </p:cxnSp>
      <p:cxnSp>
        <p:nvCxnSpPr>
          <p:cNvPr id="11" name="直接连接符 10"/>
          <p:cNvCxnSpPr/>
          <p:nvPr/>
        </p:nvCxnSpPr>
        <p:spPr>
          <a:xfrm>
            <a:off x="-41031" y="609000"/>
            <a:ext cx="12233031" cy="0"/>
          </a:xfrm>
          <a:prstGeom prst="line">
            <a:avLst/>
          </a:prstGeom>
          <a:ln>
            <a:solidFill>
              <a:srgbClr val="2D3C81"/>
            </a:solidFill>
          </a:ln>
        </p:spPr>
        <p:style>
          <a:lnRef idx="2">
            <a:schemeClr val="dk1"/>
          </a:lnRef>
          <a:fillRef idx="0">
            <a:schemeClr val="dk1"/>
          </a:fillRef>
          <a:effectRef idx="1">
            <a:schemeClr val="dk1"/>
          </a:effectRef>
          <a:fontRef idx="minor">
            <a:schemeClr val="tx1"/>
          </a:fontRef>
        </p:style>
      </p:cxnSp>
      <p:sp>
        <p:nvSpPr>
          <p:cNvPr id="12" name="矩形 11"/>
          <p:cNvSpPr/>
          <p:nvPr/>
        </p:nvSpPr>
        <p:spPr>
          <a:xfrm>
            <a:off x="0" y="0"/>
            <a:ext cx="12192000" cy="601578"/>
          </a:xfrm>
          <a:prstGeom prst="rect">
            <a:avLst/>
          </a:prstGeom>
          <a:solidFill>
            <a:schemeClr val="accent6">
              <a:lumMod val="40000"/>
              <a:lumOff val="60000"/>
              <a:alpha val="8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Lst>
  <p:hf hdr="0" ftr="0"/>
  <p:txStyles>
    <p:titleStyle>
      <a:lvl1pPr algn="l" defTabSz="914400" rtl="0" eaLnBrk="1" latinLnBrk="0" hangingPunct="1">
        <a:lnSpc>
          <a:spcPct val="90000"/>
        </a:lnSpc>
        <a:spcBef>
          <a:spcPct val="0"/>
        </a:spcBef>
        <a:buNone/>
        <a:defRPr sz="4400" kern="1200" baseline="0">
          <a:solidFill>
            <a:schemeClr val="tx1"/>
          </a:solidFill>
          <a:latin typeface="Arial" panose="020B0604020202090204" pitchFamily="34" charset="0"/>
          <a:ea typeface="微软雅黑" panose="020B0503020204020204" pitchFamily="34" charset="-122"/>
          <a:cs typeface="+mj-cs"/>
        </a:defRPr>
      </a:lvl1pPr>
    </p:titleStyle>
    <p:bodyStyle>
      <a:lvl1pPr marL="228600" indent="-228600" algn="l" defTabSz="914400" rtl="0" eaLnBrk="1" latinLnBrk="0" hangingPunct="1">
        <a:lnSpc>
          <a:spcPct val="90000"/>
        </a:lnSpc>
        <a:spcBef>
          <a:spcPts val="1000"/>
        </a:spcBef>
        <a:buFont typeface="Arial" panose="020B0604020202090204" pitchFamily="34" charset="0"/>
        <a:buChar char="•"/>
        <a:defRPr sz="2800" kern="1200" baseline="0">
          <a:solidFill>
            <a:schemeClr val="tx1"/>
          </a:solidFill>
          <a:latin typeface="Arial" panose="020B0604020202090204" pitchFamily="34" charset="0"/>
          <a:ea typeface="宋体" pitchFamily="2" charset="-122"/>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baseline="0">
          <a:solidFill>
            <a:schemeClr val="tx1"/>
          </a:solidFill>
          <a:latin typeface="Arial" panose="020B0604020202090204" pitchFamily="34" charset="0"/>
          <a:ea typeface="宋体" pitchFamily="2" charset="-122"/>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baseline="0">
          <a:solidFill>
            <a:schemeClr val="tx1"/>
          </a:solidFill>
          <a:latin typeface="Arial" panose="020B0604020202090204" pitchFamily="34" charset="0"/>
          <a:ea typeface="宋体" pitchFamily="2" charset="-122"/>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baseline="0">
          <a:solidFill>
            <a:schemeClr val="tx1"/>
          </a:solidFill>
          <a:latin typeface="Arial" panose="020B0604020202090204" pitchFamily="34" charset="0"/>
          <a:ea typeface="宋体" pitchFamily="2" charset="-122"/>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baseline="0">
          <a:solidFill>
            <a:schemeClr val="tx1"/>
          </a:solidFill>
          <a:latin typeface="Arial" panose="020B0604020202090204" pitchFamily="34" charset="0"/>
          <a:ea typeface="宋体" pitchFamily="2" charset="-122"/>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11.xml"/><Relationship Id="rId5" Type="http://schemas.openxmlformats.org/officeDocument/2006/relationships/image" Target="../media/image35.png"/><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11.xml"/><Relationship Id="rId5" Type="http://schemas.openxmlformats.org/officeDocument/2006/relationships/image" Target="../media/image37.png"/><Relationship Id="rId4" Type="http://schemas.openxmlformats.org/officeDocument/2006/relationships/image" Target="../media/image36.png"/></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11.xml"/><Relationship Id="rId5" Type="http://schemas.openxmlformats.org/officeDocument/2006/relationships/image" Target="../media/image34.png"/><Relationship Id="rId4" Type="http://schemas.openxmlformats.org/officeDocument/2006/relationships/image" Target="../media/image39.png"/></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7.jpg"/><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1.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14.jp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503743" y="1481931"/>
            <a:ext cx="11172442" cy="1569660"/>
          </a:xfrm>
          <a:prstGeom prst="rect">
            <a:avLst/>
          </a:prstGeom>
          <a:noFill/>
        </p:spPr>
        <p:txBody>
          <a:bodyPr wrap="square" rtlCol="0">
            <a:spAutoFit/>
          </a:bodyPr>
          <a:lstStyle/>
          <a:p>
            <a:pPr algn="ctr"/>
            <a:r>
              <a:rPr lang="en-US" altLang="zh-CN" sz="4800" b="1" dirty="0">
                <a:latin typeface="Arial" panose="020B0604020202020204" pitchFamily="34" charset="0"/>
                <a:ea typeface="微软雅黑" panose="020B0503020204020204" pitchFamily="34" charset="-122"/>
              </a:rPr>
              <a:t>Development Status &amp; Plans of Serial Powering at IHEP</a:t>
            </a:r>
          </a:p>
        </p:txBody>
      </p:sp>
      <p:sp>
        <p:nvSpPr>
          <p:cNvPr id="5" name="灯片编号占位符 4"/>
          <p:cNvSpPr>
            <a:spLocks noGrp="1"/>
          </p:cNvSpPr>
          <p:nvPr>
            <p:ph type="sldNum" sz="quarter" idx="12"/>
          </p:nvPr>
        </p:nvSpPr>
        <p:spPr/>
        <p:txBody>
          <a:bodyPr/>
          <a:lstStyle/>
          <a:p>
            <a:fld id="{D56F8DC3-D7FA-4864-B8D2-5FAAF8951C3D}" type="slidenum">
              <a:rPr lang="zh-CN" altLang="en-US" smtClean="0">
                <a:latin typeface="Arial" panose="020B0604020202020204" pitchFamily="34" charset="0"/>
                <a:ea typeface="微软雅黑" panose="020B0503020204020204" pitchFamily="34" charset="-122"/>
              </a:rPr>
              <a:t>1</a:t>
            </a:fld>
            <a:endParaRPr lang="zh-CN" altLang="en-US" dirty="0">
              <a:latin typeface="Arial" panose="020B0604020202020204" pitchFamily="34" charset="0"/>
              <a:ea typeface="微软雅黑" panose="020B0503020204020204" pitchFamily="34" charset="-122"/>
            </a:endParaRPr>
          </a:p>
        </p:txBody>
      </p:sp>
      <p:sp>
        <p:nvSpPr>
          <p:cNvPr id="6" name="文本框 5"/>
          <p:cNvSpPr txBox="1"/>
          <p:nvPr/>
        </p:nvSpPr>
        <p:spPr>
          <a:xfrm>
            <a:off x="3371626" y="3806024"/>
            <a:ext cx="5436680" cy="1938992"/>
          </a:xfrm>
          <a:prstGeom prst="rect">
            <a:avLst/>
          </a:prstGeom>
          <a:noFill/>
        </p:spPr>
        <p:txBody>
          <a:bodyPr wrap="none" rtlCol="0">
            <a:spAutoFit/>
          </a:bodyPr>
          <a:lstStyle/>
          <a:p>
            <a:pPr algn="ctr"/>
            <a:r>
              <a:rPr lang="en-US" altLang="zh-CN" sz="3200" b="1" dirty="0">
                <a:latin typeface="Arial" panose="020B0604020202020204" pitchFamily="34" charset="0"/>
                <a:ea typeface="微软雅黑" panose="020B0503020204020204" pitchFamily="34" charset="-122"/>
                <a:cs typeface="Arial" panose="020B0604020202090204" pitchFamily="34" charset="0"/>
              </a:rPr>
              <a:t>ZHANG</a:t>
            </a:r>
            <a:r>
              <a:rPr lang="zh-CN" altLang="en-US" sz="3200" b="1" dirty="0">
                <a:latin typeface="Arial" panose="020B0604020202020204" pitchFamily="34" charset="0"/>
                <a:ea typeface="微软雅黑" panose="020B0503020204020204" pitchFamily="34" charset="-122"/>
                <a:cs typeface="Arial" panose="020B0604020202090204" pitchFamily="34" charset="0"/>
              </a:rPr>
              <a:t> </a:t>
            </a:r>
            <a:r>
              <a:rPr lang="en-US" altLang="zh-CN" sz="3200" b="1" dirty="0">
                <a:latin typeface="Arial" panose="020B0604020202020204" pitchFamily="34" charset="0"/>
                <a:ea typeface="微软雅黑" panose="020B0503020204020204" pitchFamily="34" charset="-122"/>
                <a:cs typeface="Arial" panose="020B0604020202090204" pitchFamily="34" charset="0"/>
              </a:rPr>
              <a:t>Hui</a:t>
            </a:r>
            <a:r>
              <a:rPr lang="zh-CN" altLang="en-US" sz="3200" b="1" dirty="0">
                <a:latin typeface="Arial" panose="020B0604020202020204" pitchFamily="34" charset="0"/>
                <a:ea typeface="微软雅黑" panose="020B0503020204020204" pitchFamily="34" charset="-122"/>
                <a:cs typeface="Arial" panose="020B0604020202090204" pitchFamily="34" charset="0"/>
              </a:rPr>
              <a:t> </a:t>
            </a:r>
            <a:endParaRPr lang="en-US" altLang="zh-CN" sz="3200" b="1" dirty="0">
              <a:latin typeface="Arial" panose="020B0604020202020204" pitchFamily="34" charset="0"/>
              <a:ea typeface="微软雅黑" panose="020B0503020204020204" pitchFamily="34" charset="-122"/>
              <a:cs typeface="Arial" panose="020B0604020202090204" pitchFamily="34" charset="0"/>
            </a:endParaRPr>
          </a:p>
          <a:p>
            <a:pPr algn="ctr"/>
            <a:r>
              <a:rPr lang="en-US" altLang="zh-CN" sz="3200" b="1" dirty="0">
                <a:latin typeface="Arial" panose="020B0604020202020204" pitchFamily="34" charset="0"/>
                <a:ea typeface="微软雅黑" panose="020B0503020204020204" pitchFamily="34" charset="-122"/>
                <a:cs typeface="Arial" panose="020B0604020202090204" pitchFamily="34" charset="0"/>
              </a:rPr>
              <a:t>On</a:t>
            </a:r>
            <a:r>
              <a:rPr lang="zh-CN" altLang="en-US" sz="3200" b="1" dirty="0">
                <a:latin typeface="Arial" panose="020B0604020202020204" pitchFamily="34" charset="0"/>
                <a:ea typeface="微软雅黑" panose="020B0503020204020204" pitchFamily="34" charset="-122"/>
                <a:cs typeface="Arial" panose="020B0604020202090204" pitchFamily="34" charset="0"/>
              </a:rPr>
              <a:t> </a:t>
            </a:r>
            <a:r>
              <a:rPr lang="en-US" altLang="zh-CN" sz="3200" b="1" dirty="0">
                <a:latin typeface="Arial" panose="020B0604020202020204" pitchFamily="34" charset="0"/>
                <a:ea typeface="微软雅黑" panose="020B0503020204020204" pitchFamily="34" charset="-122"/>
                <a:cs typeface="Arial" panose="020B0604020202090204" pitchFamily="34" charset="0"/>
              </a:rPr>
              <a:t>behalf</a:t>
            </a:r>
            <a:r>
              <a:rPr lang="zh-CN" altLang="en-US" sz="3200" b="1" dirty="0">
                <a:latin typeface="Arial" panose="020B0604020202020204" pitchFamily="34" charset="0"/>
                <a:ea typeface="微软雅黑" panose="020B0503020204020204" pitchFamily="34" charset="-122"/>
                <a:cs typeface="Arial" panose="020B0604020202090204" pitchFamily="34" charset="0"/>
              </a:rPr>
              <a:t> </a:t>
            </a:r>
            <a:r>
              <a:rPr lang="en-US" altLang="zh-CN" sz="3200" b="1" dirty="0">
                <a:latin typeface="Arial" panose="020B0604020202020204" pitchFamily="34" charset="0"/>
                <a:ea typeface="微软雅黑" panose="020B0503020204020204" pitchFamily="34" charset="-122"/>
                <a:cs typeface="Arial" panose="020B0604020202090204" pitchFamily="34" charset="0"/>
              </a:rPr>
              <a:t>of</a:t>
            </a:r>
            <a:r>
              <a:rPr lang="zh-CN" altLang="en-US" sz="3200" b="1" dirty="0">
                <a:latin typeface="Arial" panose="020B0604020202020204" pitchFamily="34" charset="0"/>
                <a:ea typeface="微软雅黑" panose="020B0503020204020204" pitchFamily="34" charset="-122"/>
                <a:cs typeface="Arial" panose="020B0604020202090204" pitchFamily="34" charset="0"/>
              </a:rPr>
              <a:t> </a:t>
            </a:r>
            <a:r>
              <a:rPr lang="en-US" altLang="zh-CN" sz="3200" b="1" dirty="0">
                <a:latin typeface="Arial" panose="020B0604020202020204" pitchFamily="34" charset="0"/>
                <a:ea typeface="微软雅黑" panose="020B0503020204020204" pitchFamily="34" charset="-122"/>
                <a:cs typeface="Arial" panose="020B0604020202090204" pitchFamily="34" charset="0"/>
              </a:rPr>
              <a:t>the</a:t>
            </a:r>
            <a:r>
              <a:rPr lang="zh-CN" altLang="en-US" sz="3200" b="1" dirty="0">
                <a:latin typeface="Arial" panose="020B0604020202020204" pitchFamily="34" charset="0"/>
                <a:ea typeface="微软雅黑" panose="020B0503020204020204" pitchFamily="34" charset="-122"/>
                <a:cs typeface="Arial" panose="020B0604020202090204" pitchFamily="34" charset="0"/>
              </a:rPr>
              <a:t> </a:t>
            </a:r>
            <a:r>
              <a:rPr lang="en-US" altLang="zh-CN" sz="3200" b="1" dirty="0">
                <a:latin typeface="Arial" panose="020B0604020202020204" pitchFamily="34" charset="0"/>
                <a:ea typeface="微软雅黑" panose="020B0503020204020204" pitchFamily="34" charset="-122"/>
                <a:cs typeface="Arial" panose="020B0604020202090204" pitchFamily="34" charset="0"/>
              </a:rPr>
              <a:t>IHEP</a:t>
            </a:r>
            <a:r>
              <a:rPr lang="zh-CN" altLang="en-US" sz="3200" b="1" dirty="0">
                <a:latin typeface="Arial" panose="020B0604020202020204" pitchFamily="34" charset="0"/>
                <a:ea typeface="微软雅黑" panose="020B0503020204020204" pitchFamily="34" charset="-122"/>
                <a:cs typeface="Arial" panose="020B0604020202090204" pitchFamily="34" charset="0"/>
              </a:rPr>
              <a:t> </a:t>
            </a:r>
            <a:r>
              <a:rPr lang="en-US" altLang="zh-CN" sz="3200" b="1" dirty="0">
                <a:latin typeface="Arial" panose="020B0604020202020204" pitchFamily="34" charset="0"/>
                <a:ea typeface="微软雅黑" panose="020B0503020204020204" pitchFamily="34" charset="-122"/>
                <a:cs typeface="Arial" panose="020B0604020202090204" pitchFamily="34" charset="0"/>
              </a:rPr>
              <a:t>team</a:t>
            </a:r>
          </a:p>
          <a:p>
            <a:pPr algn="ctr"/>
            <a:endParaRPr lang="en-US" altLang="zh-CN" sz="3200" b="1" dirty="0">
              <a:latin typeface="Arial" panose="020B0604020202020204" pitchFamily="34" charset="0"/>
              <a:ea typeface="微软雅黑" panose="020B0503020204020204" pitchFamily="34" charset="-122"/>
              <a:cs typeface="Arial" panose="020B0604020202090204" pitchFamily="34" charset="0"/>
            </a:endParaRPr>
          </a:p>
          <a:p>
            <a:pPr algn="ctr"/>
            <a:endParaRPr lang="en-US" altLang="zh-CN" sz="2400" b="1" dirty="0">
              <a:latin typeface="Arial" panose="020B0604020202020204" pitchFamily="34" charset="0"/>
              <a:ea typeface="微软雅黑" panose="020B0503020204020204" pitchFamily="34" charset="-122"/>
              <a:cs typeface="Arial" panose="020B060402020209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656E0-A902-1F02-C432-8C143ACEA979}"/>
            </a:ext>
          </a:extLst>
        </p:cNvPr>
        <p:cNvGrpSpPr/>
        <p:nvPr/>
      </p:nvGrpSpPr>
      <p:grpSpPr>
        <a:xfrm>
          <a:off x="0" y="0"/>
          <a:ext cx="0" cy="0"/>
          <a:chOff x="0" y="0"/>
          <a:chExt cx="0" cy="0"/>
        </a:xfrm>
      </p:grpSpPr>
      <p:sp>
        <p:nvSpPr>
          <p:cNvPr id="5" name="灯片编号占位符 4">
            <a:extLst>
              <a:ext uri="{FF2B5EF4-FFF2-40B4-BE49-F238E27FC236}">
                <a16:creationId xmlns:a16="http://schemas.microsoft.com/office/drawing/2014/main" id="{3D99E202-D4C5-2A1C-5E26-2C82BC032F50}"/>
              </a:ext>
            </a:extLst>
          </p:cNvPr>
          <p:cNvSpPr>
            <a:spLocks noGrp="1"/>
          </p:cNvSpPr>
          <p:nvPr>
            <p:ph type="sldNum" sz="quarter" idx="12"/>
          </p:nvPr>
        </p:nvSpPr>
        <p:spPr>
          <a:xfrm>
            <a:off x="9000000" y="6625250"/>
            <a:ext cx="2743200" cy="209303"/>
          </a:xfrm>
        </p:spPr>
        <p:txBody>
          <a:bodyPr/>
          <a:lstStyle/>
          <a:p>
            <a:fld id="{D56F8DC3-D7FA-4864-B8D2-5FAAF8951C3D}" type="slidenum">
              <a:rPr lang="zh-CN" altLang="en-US" sz="1200" smtClean="0">
                <a:latin typeface="Tempus Sans ITC" panose="04020404030D07020202" pitchFamily="82" charset="0"/>
                <a:ea typeface="微软雅黑" panose="020B0503020204020204" pitchFamily="34" charset="-122"/>
                <a:cs typeface="Times New Roman" panose="02020603050405020304" pitchFamily="18" charset="0"/>
              </a:rPr>
              <a:t>10</a:t>
            </a:fld>
            <a:endParaRPr lang="zh-CN" altLang="en-US" sz="1200" dirty="0">
              <a:latin typeface="Tempus Sans ITC" panose="04020404030D07020202" pitchFamily="82" charset="0"/>
              <a:ea typeface="微软雅黑" panose="020B0503020204020204" pitchFamily="34" charset="-122"/>
              <a:cs typeface="Times New Roman" panose="02020603050405020304" pitchFamily="18" charset="0"/>
            </a:endParaRPr>
          </a:p>
        </p:txBody>
      </p:sp>
      <p:sp>
        <p:nvSpPr>
          <p:cNvPr id="8" name="文本框 7">
            <a:extLst>
              <a:ext uri="{FF2B5EF4-FFF2-40B4-BE49-F238E27FC236}">
                <a16:creationId xmlns:a16="http://schemas.microsoft.com/office/drawing/2014/main" id="{AA4646F7-D59E-620F-A320-C86B88652F36}"/>
              </a:ext>
            </a:extLst>
          </p:cNvPr>
          <p:cNvSpPr txBox="1"/>
          <p:nvPr/>
        </p:nvSpPr>
        <p:spPr>
          <a:xfrm>
            <a:off x="720000" y="0"/>
            <a:ext cx="9000000" cy="707886"/>
          </a:xfrm>
          <a:prstGeom prst="rect">
            <a:avLst/>
          </a:prstGeom>
          <a:noFill/>
        </p:spPr>
        <p:txBody>
          <a:bodyPr wrap="square" rtlCol="0">
            <a:spAutoFit/>
          </a:bodyPr>
          <a:lstStyle/>
          <a:p>
            <a:pPr algn="l"/>
            <a:r>
              <a:rPr lang="en-US" altLang="zh-CN" sz="4000" dirty="0">
                <a:latin typeface="Times New Roman" panose="02020603050405020304" pitchFamily="18" charset="0"/>
                <a:ea typeface="微软雅黑" panose="020B0503020204020204" pitchFamily="34" charset="-122"/>
                <a:cs typeface="Times New Roman" panose="02020603050405020304" pitchFamily="18" charset="0"/>
              </a:rPr>
              <a:t>1 x 4 PCB design and production</a:t>
            </a:r>
          </a:p>
        </p:txBody>
      </p:sp>
      <p:sp>
        <p:nvSpPr>
          <p:cNvPr id="2" name="文本框 1">
            <a:extLst>
              <a:ext uri="{FF2B5EF4-FFF2-40B4-BE49-F238E27FC236}">
                <a16:creationId xmlns:a16="http://schemas.microsoft.com/office/drawing/2014/main" id="{27F68173-67DF-8CF7-B17D-4BDC2869D98F}"/>
              </a:ext>
            </a:extLst>
          </p:cNvPr>
          <p:cNvSpPr txBox="1"/>
          <p:nvPr/>
        </p:nvSpPr>
        <p:spPr>
          <a:xfrm>
            <a:off x="360000" y="720000"/>
            <a:ext cx="8719059" cy="3548503"/>
          </a:xfrm>
          <a:prstGeom prst="rect">
            <a:avLst/>
          </a:prstGeom>
          <a:noFill/>
        </p:spPr>
        <p:txBody>
          <a:bodyPr wrap="square" rtlCol="0">
            <a:noAutofit/>
          </a:bodyPr>
          <a:lstStyle/>
          <a:p>
            <a:pPr marL="457200" indent="-457200">
              <a:buFont typeface="Wingdings" panose="05000000000000000000" pitchFamily="2" charset="2"/>
              <a:buChar char="Ø"/>
            </a:pPr>
            <a:r>
              <a:rPr lang="en-US" altLang="zh-CN" sz="2800" dirty="0" err="1">
                <a:latin typeface="Arial" panose="020B0604020202020204" pitchFamily="34" charset="0"/>
                <a:ea typeface="微软雅黑" panose="020B0503020204020204" pitchFamily="34" charset="-122"/>
                <a:cs typeface="Times New Roman Regular" panose="02020503050405090304" charset="0"/>
              </a:rPr>
              <a:t>ATLASPix</a:t>
            </a:r>
            <a:r>
              <a:rPr lang="en-US" altLang="zh-CN" sz="2800" dirty="0">
                <a:latin typeface="Arial" panose="020B0604020202020204" pitchFamily="34" charset="0"/>
                <a:ea typeface="微软雅黑" panose="020B0503020204020204" pitchFamily="34" charset="-122"/>
                <a:cs typeface="Times New Roman Regular" panose="02020503050405090304" charset="0"/>
              </a:rPr>
              <a:t>-based</a:t>
            </a:r>
            <a:r>
              <a:rPr lang="zh-CN" altLang="en-US" sz="2800" dirty="0">
                <a:latin typeface="Arial" panose="020B0604020202020204" pitchFamily="34" charset="0"/>
                <a:ea typeface="微软雅黑" panose="020B0503020204020204" pitchFamily="34" charset="-122"/>
                <a:cs typeface="Times New Roman Regular" panose="02020503050405090304" charset="0"/>
              </a:rPr>
              <a:t> </a:t>
            </a:r>
            <a:r>
              <a:rPr lang="en-US" altLang="zh-CN" sz="2800" dirty="0">
                <a:latin typeface="Arial" panose="020B0604020202020204" pitchFamily="34" charset="0"/>
                <a:ea typeface="微软雅黑" panose="020B0503020204020204" pitchFamily="34" charset="-122"/>
                <a:cs typeface="Times New Roman Regular" panose="02020503050405090304" charset="0"/>
              </a:rPr>
              <a:t>modules:</a:t>
            </a:r>
            <a:r>
              <a:rPr lang="zh-CN" altLang="en-US" sz="2800" dirty="0">
                <a:latin typeface="Arial" panose="020B0604020202020204" pitchFamily="34" charset="0"/>
                <a:ea typeface="微软雅黑" panose="020B0503020204020204" pitchFamily="34" charset="-122"/>
                <a:cs typeface="Times New Roman Regular" panose="02020503050405090304" charset="0"/>
              </a:rPr>
              <a:t> </a:t>
            </a:r>
            <a:endParaRPr lang="en-US" altLang="zh-CN" sz="2800" dirty="0">
              <a:latin typeface="Arial" panose="020B0604020202020204" pitchFamily="34" charset="0"/>
              <a:ea typeface="微软雅黑" panose="020B0503020204020204" pitchFamily="34" charset="-122"/>
              <a:cs typeface="Times New Roman Regular" panose="02020503050405090304" charset="0"/>
            </a:endParaRPr>
          </a:p>
          <a:p>
            <a:pPr marL="914400" lvl="1" indent="-457200">
              <a:buFont typeface="Arial" panose="020B0604020202090204" pitchFamily="34" charset="0"/>
              <a:buChar char="•"/>
            </a:pPr>
            <a:r>
              <a:rPr lang="en-US" altLang="zh-CN" sz="2400" dirty="0">
                <a:latin typeface="Arial" panose="020B0604020202020204" pitchFamily="34" charset="0"/>
                <a:ea typeface="微软雅黑" panose="020B0503020204020204" pitchFamily="34" charset="-122"/>
                <a:cs typeface="Times New Roman Regular" panose="02020503050405090304" charset="0"/>
              </a:rPr>
              <a:t>a new layout 1×4 test board has been designed and produced</a:t>
            </a:r>
            <a:r>
              <a:rPr lang="zh-CN" altLang="en-US" sz="2400" dirty="0">
                <a:latin typeface="Arial" panose="020B0604020202020204" pitchFamily="34" charset="0"/>
                <a:ea typeface="微软雅黑" panose="020B0503020204020204" pitchFamily="34" charset="-122"/>
                <a:cs typeface="Times New Roman Regular" panose="02020503050405090304" charset="0"/>
              </a:rPr>
              <a:t> </a:t>
            </a:r>
            <a:r>
              <a:rPr lang="en-US" altLang="zh-CN" sz="2400" dirty="0">
                <a:latin typeface="Arial" panose="020B0604020202020204" pitchFamily="34" charset="0"/>
                <a:ea typeface="微软雅黑" panose="020B0503020204020204" pitchFamily="34" charset="-122"/>
                <a:cs typeface="Times New Roman Regular" panose="02020503050405090304" charset="0"/>
              </a:rPr>
              <a:t>suitable for </a:t>
            </a:r>
            <a:r>
              <a:rPr lang="en-US" altLang="zh-CN" sz="2400" dirty="0" err="1">
                <a:latin typeface="Arial" panose="020B0604020202020204" pitchFamily="34" charset="0"/>
                <a:ea typeface="微软雅黑" panose="020B0503020204020204" pitchFamily="34" charset="-122"/>
                <a:cs typeface="Times New Roman Regular" panose="02020503050405090304" charset="0"/>
              </a:rPr>
              <a:t>LHCb</a:t>
            </a:r>
            <a:r>
              <a:rPr lang="en-US" altLang="zh-CN" sz="2400" dirty="0">
                <a:latin typeface="Arial" panose="020B0604020202020204" pitchFamily="34" charset="0"/>
                <a:ea typeface="微软雅黑" panose="020B0503020204020204" pitchFamily="34" charset="-122"/>
                <a:cs typeface="Times New Roman Regular" panose="02020503050405090304" charset="0"/>
              </a:rPr>
              <a:t>  experiment geometry based</a:t>
            </a:r>
            <a:r>
              <a:rPr lang="zh-CN" altLang="en-US" sz="2400" dirty="0">
                <a:latin typeface="Arial" panose="020B0604020202020204" pitchFamily="34" charset="0"/>
                <a:ea typeface="微软雅黑" panose="020B0503020204020204" pitchFamily="34" charset="-122"/>
                <a:cs typeface="Times New Roman Regular" panose="02020503050405090304" charset="0"/>
              </a:rPr>
              <a:t> </a:t>
            </a:r>
            <a:r>
              <a:rPr lang="en-US" altLang="zh-CN" sz="2400" dirty="0">
                <a:latin typeface="Arial" panose="020B0604020202020204" pitchFamily="34" charset="0"/>
                <a:ea typeface="微软雅黑" panose="020B0503020204020204" pitchFamily="34" charset="-122"/>
                <a:cs typeface="Times New Roman Regular" panose="02020503050405090304" charset="0"/>
              </a:rPr>
              <a:t>on</a:t>
            </a:r>
            <a:r>
              <a:rPr lang="zh-CN" altLang="en-US" sz="2400" dirty="0">
                <a:latin typeface="Arial" panose="020B0604020202020204" pitchFamily="34" charset="0"/>
                <a:ea typeface="微软雅黑" panose="020B0503020204020204" pitchFamily="34" charset="-122"/>
                <a:cs typeface="Times New Roman Regular" panose="02020503050405090304" charset="0"/>
              </a:rPr>
              <a:t> </a:t>
            </a:r>
            <a:r>
              <a:rPr lang="en-US" altLang="zh-CN" sz="2400" dirty="0">
                <a:latin typeface="Arial" panose="020B0604020202020204" pitchFamily="34" charset="0"/>
                <a:ea typeface="微软雅黑" panose="020B0503020204020204" pitchFamily="34" charset="-122"/>
                <a:cs typeface="Times New Roman Regular" panose="02020503050405090304" charset="0"/>
              </a:rPr>
              <a:t>Quad</a:t>
            </a:r>
            <a:r>
              <a:rPr lang="zh-CN" altLang="en-US" sz="2400" dirty="0">
                <a:latin typeface="Arial" panose="020B0604020202020204" pitchFamily="34" charset="0"/>
                <a:ea typeface="微软雅黑" panose="020B0503020204020204" pitchFamily="34" charset="-122"/>
                <a:cs typeface="Times New Roman Regular" panose="02020503050405090304" charset="0"/>
              </a:rPr>
              <a:t> </a:t>
            </a:r>
            <a:r>
              <a:rPr lang="en-US" altLang="zh-CN" sz="2400" dirty="0">
                <a:latin typeface="Arial" panose="020B0604020202020204" pitchFamily="34" charset="0"/>
                <a:ea typeface="微软雅黑" panose="020B0503020204020204" pitchFamily="34" charset="-122"/>
                <a:cs typeface="Times New Roman Regular" panose="02020503050405090304" charset="0"/>
              </a:rPr>
              <a:t>flex</a:t>
            </a:r>
          </a:p>
          <a:p>
            <a:pPr marL="914400" lvl="1" indent="-457200">
              <a:buFont typeface="Arial" panose="020B0604020202090204" pitchFamily="34" charset="0"/>
              <a:buChar char="•"/>
            </a:pPr>
            <a:r>
              <a:rPr lang="en-US" altLang="zh-CN" sz="2400" dirty="0">
                <a:latin typeface="Arial" panose="020B0604020202020204" pitchFamily="34" charset="0"/>
                <a:ea typeface="微软雅黑" panose="020B0503020204020204" pitchFamily="34" charset="-122"/>
                <a:cs typeface="Times New Roman Regular" panose="02020503050405090304" charset="0"/>
              </a:rPr>
              <a:t>Note:</a:t>
            </a:r>
            <a:r>
              <a:rPr lang="zh-CN" altLang="en-US" sz="2400" dirty="0">
                <a:latin typeface="Arial" panose="020B0604020202020204" pitchFamily="34" charset="0"/>
                <a:ea typeface="微软雅黑" panose="020B0503020204020204" pitchFamily="34" charset="-122"/>
                <a:cs typeface="Times New Roman Regular" panose="02020503050405090304" charset="0"/>
              </a:rPr>
              <a:t> </a:t>
            </a:r>
            <a:r>
              <a:rPr lang="en-US" altLang="zh-CN" sz="2400" dirty="0">
                <a:latin typeface="Arial" panose="020B0604020202020204" pitchFamily="34" charset="0"/>
                <a:ea typeface="微软雅黑" panose="020B0503020204020204" pitchFamily="34" charset="-122"/>
                <a:cs typeface="Times New Roman Regular" panose="02020503050405090304" charset="0"/>
              </a:rPr>
              <a:t>limited</a:t>
            </a:r>
            <a:r>
              <a:rPr lang="zh-CN" altLang="en-US" sz="2400" dirty="0">
                <a:latin typeface="Arial" panose="020B0604020202020204" pitchFamily="34" charset="0"/>
                <a:ea typeface="微软雅黑" panose="020B0503020204020204" pitchFamily="34" charset="-122"/>
                <a:cs typeface="Times New Roman Regular" panose="02020503050405090304" charset="0"/>
              </a:rPr>
              <a:t> </a:t>
            </a:r>
            <a:r>
              <a:rPr lang="en-US" altLang="zh-CN" sz="2400" dirty="0">
                <a:latin typeface="Arial" panose="020B0604020202020204" pitchFamily="34" charset="0"/>
                <a:ea typeface="微软雅黑" panose="020B0503020204020204" pitchFamily="34" charset="-122"/>
                <a:cs typeface="Times New Roman Regular" panose="02020503050405090304" charset="0"/>
              </a:rPr>
              <a:t>number</a:t>
            </a:r>
            <a:r>
              <a:rPr lang="zh-CN" altLang="en-US" sz="2400" dirty="0">
                <a:latin typeface="Arial" panose="020B0604020202020204" pitchFamily="34" charset="0"/>
                <a:ea typeface="微软雅黑" panose="020B0503020204020204" pitchFamily="34" charset="-122"/>
                <a:cs typeface="Times New Roman Regular" panose="02020503050405090304" charset="0"/>
              </a:rPr>
              <a:t> </a:t>
            </a:r>
            <a:r>
              <a:rPr lang="en-US" altLang="zh-CN" sz="2400" dirty="0">
                <a:latin typeface="Arial" panose="020B0604020202020204" pitchFamily="34" charset="0"/>
                <a:ea typeface="微软雅黑" panose="020B0503020204020204" pitchFamily="34" charset="-122"/>
                <a:cs typeface="Times New Roman Regular" panose="02020503050405090304" charset="0"/>
              </a:rPr>
              <a:t>of</a:t>
            </a:r>
            <a:r>
              <a:rPr lang="zh-CN" altLang="en-US" sz="2400" dirty="0">
                <a:latin typeface="Arial" panose="020B0604020202020204" pitchFamily="34" charset="0"/>
                <a:ea typeface="微软雅黑" panose="020B0503020204020204" pitchFamily="34" charset="-122"/>
                <a:cs typeface="Times New Roman Regular" panose="02020503050405090304" charset="0"/>
              </a:rPr>
              <a:t> </a:t>
            </a:r>
            <a:r>
              <a:rPr lang="en-US" altLang="zh-CN" sz="2400" dirty="0">
                <a:latin typeface="Arial" panose="020B0604020202020204" pitchFamily="34" charset="0"/>
                <a:ea typeface="微软雅黑" panose="020B0503020204020204" pitchFamily="34" charset="-122"/>
                <a:cs typeface="Times New Roman Regular" panose="02020503050405090304" charset="0"/>
              </a:rPr>
              <a:t>chips</a:t>
            </a:r>
            <a:r>
              <a:rPr lang="zh-CN" altLang="en-US" sz="2400" dirty="0">
                <a:latin typeface="Arial" panose="020B0604020202020204" pitchFamily="34" charset="0"/>
                <a:ea typeface="微软雅黑" panose="020B0503020204020204" pitchFamily="34" charset="-122"/>
                <a:cs typeface="Times New Roman Regular" panose="02020503050405090304" charset="0"/>
              </a:rPr>
              <a:t> </a:t>
            </a:r>
            <a:r>
              <a:rPr lang="en-US" altLang="zh-CN" sz="2400" dirty="0">
                <a:latin typeface="Arial" panose="020B0604020202020204" pitchFamily="34" charset="0"/>
                <a:ea typeface="微软雅黑" panose="020B0503020204020204" pitchFamily="34" charset="-122"/>
                <a:cs typeface="Times New Roman Regular" panose="02020503050405090304" charset="0"/>
              </a:rPr>
              <a:t>(&lt;7)</a:t>
            </a:r>
            <a:r>
              <a:rPr lang="zh-CN" altLang="en-US" sz="2400" dirty="0">
                <a:latin typeface="Arial" panose="020B0604020202020204" pitchFamily="34" charset="0"/>
                <a:ea typeface="微软雅黑" panose="020B0503020204020204" pitchFamily="34" charset="-122"/>
                <a:cs typeface="Times New Roman Regular" panose="02020503050405090304" charset="0"/>
              </a:rPr>
              <a:t> </a:t>
            </a:r>
            <a:r>
              <a:rPr lang="en-US" altLang="zh-CN" sz="2400" dirty="0">
                <a:latin typeface="Arial" panose="020B0604020202020204" pitchFamily="34" charset="0"/>
                <a:ea typeface="微软雅黑" panose="020B0503020204020204" pitchFamily="34" charset="-122"/>
                <a:cs typeface="Times New Roman Regular" panose="02020503050405090304" charset="0"/>
              </a:rPr>
              <a:t>available</a:t>
            </a:r>
          </a:p>
          <a:p>
            <a:pPr marL="914400" lvl="1" indent="-457200">
              <a:buFont typeface="Arial" panose="020B0604020202090204" pitchFamily="34" charset="0"/>
              <a:buChar char="•"/>
            </a:pPr>
            <a:endParaRPr lang="en-US" altLang="zh-CN" sz="2800" dirty="0">
              <a:latin typeface="Arial" panose="020B0604020202020204" pitchFamily="34" charset="0"/>
              <a:ea typeface="微软雅黑" panose="020B0503020204020204" pitchFamily="34" charset="-122"/>
              <a:cs typeface="Times New Roman Regular" panose="02020503050405090304" charset="0"/>
            </a:endParaRPr>
          </a:p>
          <a:p>
            <a:pPr marL="457200" indent="-457200">
              <a:buFont typeface="Wingdings" panose="05000000000000000000" pitchFamily="2" charset="2"/>
              <a:buChar char="Ø"/>
            </a:pPr>
            <a:r>
              <a:rPr lang="en-US" altLang="zh-CN" sz="2800" dirty="0" err="1">
                <a:latin typeface="Arial" panose="020B0604020202020204" pitchFamily="34" charset="0"/>
                <a:ea typeface="微软雅黑" panose="020B0503020204020204" pitchFamily="34" charset="-122"/>
                <a:cs typeface="Times New Roman Regular" panose="02020503050405090304" charset="0"/>
              </a:rPr>
              <a:t>ATLASPix</a:t>
            </a:r>
            <a:r>
              <a:rPr lang="en-US" altLang="zh-CN" sz="2800" dirty="0">
                <a:latin typeface="Arial" panose="020B0604020202020204" pitchFamily="34" charset="0"/>
                <a:ea typeface="微软雅黑" panose="020B0503020204020204" pitchFamily="34" charset="-122"/>
                <a:cs typeface="Times New Roman Regular" panose="02020503050405090304" charset="0"/>
              </a:rPr>
              <a:t> Chip will wire bonded on 1 x 4 PCB and test the serial powering functionality </a:t>
            </a:r>
          </a:p>
          <a:p>
            <a:pPr marL="457200" indent="-457200">
              <a:buFont typeface="Arial" panose="020B0604020202090204" pitchFamily="34" charset="0"/>
              <a:buChar char="•"/>
            </a:pPr>
            <a:endParaRPr lang="en-US" altLang="zh-CN" sz="2000" dirty="0">
              <a:latin typeface="Arial" panose="020B0604020202020204" pitchFamily="34" charset="0"/>
              <a:ea typeface="微软雅黑" panose="020B0503020204020204" pitchFamily="34" charset="-122"/>
              <a:cs typeface="Times New Roman Regular" panose="02020503050405090304" charset="0"/>
            </a:endParaRPr>
          </a:p>
          <a:p>
            <a:pPr marL="457200" indent="-457200" algn="l">
              <a:buFont typeface="Arial" panose="020B0604020202090204" pitchFamily="34" charset="0"/>
              <a:buChar char="•"/>
            </a:pPr>
            <a:endParaRPr lang="en-US" altLang="zh-CN" sz="2000" dirty="0">
              <a:latin typeface="Arial" panose="020B0604020202020204" pitchFamily="34" charset="0"/>
              <a:ea typeface="微软雅黑" panose="020B0503020204020204" pitchFamily="34" charset="-122"/>
              <a:cs typeface="Times New Roman Regular" panose="02020503050405090304" charset="0"/>
            </a:endParaRPr>
          </a:p>
        </p:txBody>
      </p:sp>
      <p:pic>
        <p:nvPicPr>
          <p:cNvPr id="6" name="Picture 5">
            <a:extLst>
              <a:ext uri="{FF2B5EF4-FFF2-40B4-BE49-F238E27FC236}">
                <a16:creationId xmlns:a16="http://schemas.microsoft.com/office/drawing/2014/main" id="{2E8C6753-2227-9142-BA17-580D51A72AF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998" t="15185" r="8964" b="15741"/>
          <a:stretch/>
        </p:blipFill>
        <p:spPr>
          <a:xfrm rot="16200000">
            <a:off x="9192602" y="531730"/>
            <a:ext cx="2187205" cy="2371591"/>
          </a:xfrm>
          <a:prstGeom prst="rect">
            <a:avLst/>
          </a:prstGeom>
        </p:spPr>
      </p:pic>
      <p:sp>
        <p:nvSpPr>
          <p:cNvPr id="7" name="TextBox 6">
            <a:extLst>
              <a:ext uri="{FF2B5EF4-FFF2-40B4-BE49-F238E27FC236}">
                <a16:creationId xmlns:a16="http://schemas.microsoft.com/office/drawing/2014/main" id="{6BBDF247-B4E1-EE4A-B181-B3E8F00B5F12}"/>
              </a:ext>
            </a:extLst>
          </p:cNvPr>
          <p:cNvSpPr txBox="1"/>
          <p:nvPr/>
        </p:nvSpPr>
        <p:spPr>
          <a:xfrm>
            <a:off x="9278113" y="2931203"/>
            <a:ext cx="2838584" cy="616669"/>
          </a:xfrm>
          <a:prstGeom prst="rect">
            <a:avLst/>
          </a:prstGeom>
          <a:noFill/>
        </p:spPr>
        <p:txBody>
          <a:bodyPr wrap="square" rtlCol="0">
            <a:noAutofit/>
          </a:bodyPr>
          <a:lstStyle/>
          <a:p>
            <a:pPr algn="l"/>
            <a:r>
              <a:rPr lang="en-US" altLang="zh-CN" dirty="0">
                <a:latin typeface="Arial" panose="020B0604020202020204" pitchFamily="34" charset="0"/>
                <a:ea typeface="黑体" panose="02010609060101010101" pitchFamily="49" charset="-122"/>
                <a:cs typeface="Arial" panose="020B0604020202020204" pitchFamily="34" charset="0"/>
              </a:rPr>
              <a:t>2 x 2 chips, designed by Milano and Edinburgh</a:t>
            </a:r>
            <a:endParaRPr lang="en-US" dirty="0">
              <a:latin typeface="Arial" panose="020B0604020202020204" pitchFamily="34" charset="0"/>
              <a:ea typeface="黑体" panose="02010609060101010101" pitchFamily="49" charset="-122"/>
              <a:cs typeface="Arial" panose="020B0604020202020204" pitchFamily="34" charset="0"/>
            </a:endParaRPr>
          </a:p>
        </p:txBody>
      </p:sp>
      <p:sp>
        <p:nvSpPr>
          <p:cNvPr id="9" name="TextBox 8">
            <a:extLst>
              <a:ext uri="{FF2B5EF4-FFF2-40B4-BE49-F238E27FC236}">
                <a16:creationId xmlns:a16="http://schemas.microsoft.com/office/drawing/2014/main" id="{611077A0-1D7C-8548-809C-9DCA6001B2C8}"/>
              </a:ext>
            </a:extLst>
          </p:cNvPr>
          <p:cNvSpPr txBox="1"/>
          <p:nvPr/>
        </p:nvSpPr>
        <p:spPr>
          <a:xfrm>
            <a:off x="4919137" y="6106848"/>
            <a:ext cx="1819728" cy="209303"/>
          </a:xfrm>
          <a:prstGeom prst="rect">
            <a:avLst/>
          </a:prstGeom>
          <a:noFill/>
        </p:spPr>
        <p:txBody>
          <a:bodyPr wrap="square" rtlCol="0">
            <a:noAutofit/>
          </a:bodyPr>
          <a:lstStyle/>
          <a:p>
            <a:pPr algn="l"/>
            <a:r>
              <a:rPr lang="en-US" altLang="zh-CN" dirty="0">
                <a:latin typeface="Arial" panose="020B0604020202020204" pitchFamily="34" charset="0"/>
                <a:ea typeface="黑体" panose="02010609060101010101" pitchFamily="49" charset="-122"/>
                <a:cs typeface="Arial" panose="020B0604020202020204" pitchFamily="34" charset="0"/>
              </a:rPr>
              <a:t>1</a:t>
            </a:r>
            <a:r>
              <a:rPr lang="zh-CN" altLang="en-US" dirty="0">
                <a:latin typeface="Arial" panose="020B0604020202020204" pitchFamily="34" charset="0"/>
                <a:ea typeface="黑体" panose="02010609060101010101" pitchFamily="49" charset="-122"/>
                <a:cs typeface="Arial" panose="020B0604020202020204" pitchFamily="34" charset="0"/>
              </a:rPr>
              <a:t> </a:t>
            </a:r>
            <a:r>
              <a:rPr lang="en-US" altLang="zh-CN" dirty="0">
                <a:latin typeface="Arial" panose="020B0604020202020204" pitchFamily="34" charset="0"/>
                <a:ea typeface="黑体" panose="02010609060101010101" pitchFamily="49" charset="-122"/>
                <a:cs typeface="Arial" panose="020B0604020202020204" pitchFamily="34" charset="0"/>
              </a:rPr>
              <a:t>x</a:t>
            </a:r>
            <a:r>
              <a:rPr lang="zh-CN" altLang="en-US" dirty="0">
                <a:latin typeface="Arial" panose="020B0604020202020204" pitchFamily="34" charset="0"/>
                <a:ea typeface="黑体" panose="02010609060101010101" pitchFamily="49" charset="-122"/>
                <a:cs typeface="Arial" panose="020B0604020202020204" pitchFamily="34" charset="0"/>
              </a:rPr>
              <a:t> </a:t>
            </a:r>
            <a:r>
              <a:rPr lang="en-US" altLang="zh-CN" dirty="0">
                <a:latin typeface="Arial" panose="020B0604020202020204" pitchFamily="34" charset="0"/>
                <a:ea typeface="黑体" panose="02010609060101010101" pitchFamily="49" charset="-122"/>
                <a:cs typeface="Arial" panose="020B0604020202020204" pitchFamily="34" charset="0"/>
              </a:rPr>
              <a:t>4</a:t>
            </a:r>
            <a:r>
              <a:rPr lang="zh-CN" altLang="en-US" dirty="0">
                <a:latin typeface="Arial" panose="020B0604020202020204" pitchFamily="34" charset="0"/>
                <a:ea typeface="黑体" panose="02010609060101010101" pitchFamily="49" charset="-122"/>
                <a:cs typeface="Arial" panose="020B0604020202020204" pitchFamily="34" charset="0"/>
              </a:rPr>
              <a:t> </a:t>
            </a:r>
            <a:r>
              <a:rPr lang="en-US" altLang="zh-CN" dirty="0">
                <a:latin typeface="Arial" panose="020B0604020202020204" pitchFamily="34" charset="0"/>
                <a:ea typeface="黑体" panose="02010609060101010101" pitchFamily="49" charset="-122"/>
                <a:cs typeface="Arial" panose="020B0604020202020204" pitchFamily="34" charset="0"/>
              </a:rPr>
              <a:t>chips</a:t>
            </a:r>
            <a:endParaRPr lang="en-US" dirty="0">
              <a:latin typeface="Arial" panose="020B0604020202020204" pitchFamily="34" charset="0"/>
              <a:ea typeface="黑体" panose="02010609060101010101" pitchFamily="49" charset="-122"/>
              <a:cs typeface="Arial" panose="020B0604020202020204" pitchFamily="34" charset="0"/>
            </a:endParaRPr>
          </a:p>
        </p:txBody>
      </p:sp>
      <p:cxnSp>
        <p:nvCxnSpPr>
          <p:cNvPr id="11" name="Straight Arrow Connector 10">
            <a:extLst>
              <a:ext uri="{FF2B5EF4-FFF2-40B4-BE49-F238E27FC236}">
                <a16:creationId xmlns:a16="http://schemas.microsoft.com/office/drawing/2014/main" id="{E5B06F10-E200-864F-B9BC-D7A50432E119}"/>
              </a:ext>
            </a:extLst>
          </p:cNvPr>
          <p:cNvCxnSpPr>
            <a:cxnSpLocks/>
          </p:cNvCxnSpPr>
          <p:nvPr/>
        </p:nvCxnSpPr>
        <p:spPr>
          <a:xfrm>
            <a:off x="9278113" y="3184004"/>
            <a:ext cx="0" cy="86882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pic>
        <p:nvPicPr>
          <p:cNvPr id="12" name="图片 11">
            <a:extLst>
              <a:ext uri="{FF2B5EF4-FFF2-40B4-BE49-F238E27FC236}">
                <a16:creationId xmlns:a16="http://schemas.microsoft.com/office/drawing/2014/main" id="{9965CB10-6AE6-4853-830D-AB0CF4D5F540}"/>
              </a:ext>
            </a:extLst>
          </p:cNvPr>
          <p:cNvPicPr>
            <a:picLocks noChangeAspect="1"/>
          </p:cNvPicPr>
          <p:nvPr/>
        </p:nvPicPr>
        <p:blipFill>
          <a:blip r:embed="rId4"/>
          <a:stretch>
            <a:fillRect/>
          </a:stretch>
        </p:blipFill>
        <p:spPr>
          <a:xfrm>
            <a:off x="6266688" y="4197492"/>
            <a:ext cx="5850009" cy="2307683"/>
          </a:xfrm>
          <a:prstGeom prst="rect">
            <a:avLst/>
          </a:prstGeom>
        </p:spPr>
      </p:pic>
    </p:spTree>
    <p:extLst>
      <p:ext uri="{BB962C8B-B14F-4D97-AF65-F5344CB8AC3E}">
        <p14:creationId xmlns:p14="http://schemas.microsoft.com/office/powerpoint/2010/main" val="40459030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656E0-A902-1F02-C432-8C143ACEA979}"/>
            </a:ext>
          </a:extLst>
        </p:cNvPr>
        <p:cNvGrpSpPr/>
        <p:nvPr/>
      </p:nvGrpSpPr>
      <p:grpSpPr>
        <a:xfrm>
          <a:off x="0" y="0"/>
          <a:ext cx="0" cy="0"/>
          <a:chOff x="0" y="0"/>
          <a:chExt cx="0" cy="0"/>
        </a:xfrm>
      </p:grpSpPr>
      <p:sp>
        <p:nvSpPr>
          <p:cNvPr id="5" name="灯片编号占位符 4">
            <a:extLst>
              <a:ext uri="{FF2B5EF4-FFF2-40B4-BE49-F238E27FC236}">
                <a16:creationId xmlns:a16="http://schemas.microsoft.com/office/drawing/2014/main" id="{3D99E202-D4C5-2A1C-5E26-2C82BC032F50}"/>
              </a:ext>
            </a:extLst>
          </p:cNvPr>
          <p:cNvSpPr>
            <a:spLocks noGrp="1"/>
          </p:cNvSpPr>
          <p:nvPr>
            <p:ph type="sldNum" sz="quarter" idx="12"/>
          </p:nvPr>
        </p:nvSpPr>
        <p:spPr>
          <a:xfrm>
            <a:off x="9000000" y="6625250"/>
            <a:ext cx="2743200" cy="209303"/>
          </a:xfrm>
        </p:spPr>
        <p:txBody>
          <a:bodyPr/>
          <a:lstStyle/>
          <a:p>
            <a:fld id="{D56F8DC3-D7FA-4864-B8D2-5FAAF8951C3D}" type="slidenum">
              <a:rPr lang="zh-CN" altLang="en-US" sz="1200" smtClean="0">
                <a:latin typeface="Tempus Sans ITC" panose="04020404030D07020202" pitchFamily="82" charset="0"/>
                <a:ea typeface="微软雅黑" panose="020B0503020204020204" pitchFamily="34" charset="-122"/>
                <a:cs typeface="Times New Roman" panose="02020603050405020304" pitchFamily="18" charset="0"/>
              </a:rPr>
              <a:t>11</a:t>
            </a:fld>
            <a:endParaRPr lang="zh-CN" altLang="en-US" sz="1200" dirty="0">
              <a:latin typeface="Tempus Sans ITC" panose="04020404030D07020202" pitchFamily="82" charset="0"/>
              <a:ea typeface="微软雅黑" panose="020B0503020204020204" pitchFamily="34" charset="-122"/>
              <a:cs typeface="Times New Roman" panose="02020603050405020304" pitchFamily="18" charset="0"/>
            </a:endParaRPr>
          </a:p>
        </p:txBody>
      </p:sp>
      <p:sp>
        <p:nvSpPr>
          <p:cNvPr id="8" name="文本框 7">
            <a:extLst>
              <a:ext uri="{FF2B5EF4-FFF2-40B4-BE49-F238E27FC236}">
                <a16:creationId xmlns:a16="http://schemas.microsoft.com/office/drawing/2014/main" id="{AA4646F7-D59E-620F-A320-C86B88652F36}"/>
              </a:ext>
            </a:extLst>
          </p:cNvPr>
          <p:cNvSpPr txBox="1"/>
          <p:nvPr/>
        </p:nvSpPr>
        <p:spPr>
          <a:xfrm>
            <a:off x="720000" y="0"/>
            <a:ext cx="9000000" cy="707886"/>
          </a:xfrm>
          <a:prstGeom prst="rect">
            <a:avLst/>
          </a:prstGeom>
          <a:noFill/>
        </p:spPr>
        <p:txBody>
          <a:bodyPr wrap="square" rtlCol="0">
            <a:spAutoFit/>
          </a:bodyPr>
          <a:lstStyle/>
          <a:p>
            <a:pPr algn="l"/>
            <a:r>
              <a:rPr lang="en-US" altLang="zh-CN" sz="4000" dirty="0">
                <a:latin typeface="Times New Roman" panose="02020603050405020304" pitchFamily="18" charset="0"/>
                <a:ea typeface="微软雅黑" panose="020B0503020204020204" pitchFamily="34" charset="-122"/>
                <a:cs typeface="Times New Roman" panose="02020603050405020304" pitchFamily="18" charset="0"/>
              </a:rPr>
              <a:t>Module testing setup</a:t>
            </a:r>
          </a:p>
        </p:txBody>
      </p:sp>
      <p:sp>
        <p:nvSpPr>
          <p:cNvPr id="2" name="文本框 1">
            <a:extLst>
              <a:ext uri="{FF2B5EF4-FFF2-40B4-BE49-F238E27FC236}">
                <a16:creationId xmlns:a16="http://schemas.microsoft.com/office/drawing/2014/main" id="{27F68173-67DF-8CF7-B17D-4BDC2869D98F}"/>
              </a:ext>
            </a:extLst>
          </p:cNvPr>
          <p:cNvSpPr txBox="1"/>
          <p:nvPr/>
        </p:nvSpPr>
        <p:spPr>
          <a:xfrm>
            <a:off x="360000" y="720000"/>
            <a:ext cx="10729761" cy="1866416"/>
          </a:xfrm>
          <a:prstGeom prst="rect">
            <a:avLst/>
          </a:prstGeom>
          <a:noFill/>
        </p:spPr>
        <p:txBody>
          <a:bodyPr wrap="square" rtlCol="0">
            <a:noAutofit/>
          </a:bodyPr>
          <a:lstStyle/>
          <a:p>
            <a:pPr marL="457200" indent="-457200">
              <a:buFont typeface="Wingdings" panose="05000000000000000000" pitchFamily="2" charset="2"/>
              <a:buChar char="Ø"/>
            </a:pPr>
            <a:r>
              <a:rPr lang="en-US" altLang="zh-CN" sz="2800" dirty="0">
                <a:latin typeface="Arial" panose="020B0604020202020204" pitchFamily="34" charset="0"/>
                <a:ea typeface="微软雅黑" panose="020B0503020204020204" pitchFamily="34" charset="-122"/>
                <a:cs typeface="Times New Roman Regular" panose="02020503050405090304" charset="0"/>
              </a:rPr>
              <a:t>GECCO, flexible readout system developed by KIT</a:t>
            </a:r>
          </a:p>
          <a:p>
            <a:pPr marL="457200" indent="-457200">
              <a:buFont typeface="Wingdings" panose="05000000000000000000" pitchFamily="2" charset="2"/>
              <a:buChar char="Ø"/>
            </a:pPr>
            <a:endParaRPr lang="en-US" altLang="zh-CN" sz="2800" dirty="0">
              <a:latin typeface="Arial" panose="020B0604020202020204" pitchFamily="34" charset="0"/>
              <a:ea typeface="微软雅黑" panose="020B0503020204020204" pitchFamily="34" charset="-122"/>
              <a:cs typeface="Times New Roman Regular" panose="02020503050405090304" charset="0"/>
            </a:endParaRPr>
          </a:p>
          <a:p>
            <a:pPr marL="457200" indent="-457200">
              <a:buFont typeface="Wingdings" panose="05000000000000000000" pitchFamily="2" charset="2"/>
              <a:buChar char="Ø"/>
            </a:pPr>
            <a:r>
              <a:rPr lang="en-US" altLang="zh-CN" sz="2800" dirty="0">
                <a:latin typeface="Arial" panose="020B0604020202020204" pitchFamily="34" charset="0"/>
                <a:ea typeface="微软雅黑" panose="020B0503020204020204" pitchFamily="34" charset="-122"/>
                <a:cs typeface="Times New Roman Regular" panose="02020503050405090304" charset="0"/>
              </a:rPr>
              <a:t>Firmware and software adapted to module operation</a:t>
            </a:r>
          </a:p>
        </p:txBody>
      </p:sp>
      <p:pic>
        <p:nvPicPr>
          <p:cNvPr id="9" name="图片 8">
            <a:extLst>
              <a:ext uri="{FF2B5EF4-FFF2-40B4-BE49-F238E27FC236}">
                <a16:creationId xmlns:a16="http://schemas.microsoft.com/office/drawing/2014/main" id="{C319E844-32BB-4BD3-A8A4-263A43B2F63B}"/>
              </a:ext>
            </a:extLst>
          </p:cNvPr>
          <p:cNvPicPr>
            <a:picLocks noChangeAspect="1"/>
          </p:cNvPicPr>
          <p:nvPr/>
        </p:nvPicPr>
        <p:blipFill>
          <a:blip r:embed="rId2"/>
          <a:stretch>
            <a:fillRect/>
          </a:stretch>
        </p:blipFill>
        <p:spPr>
          <a:xfrm>
            <a:off x="1975104" y="2743155"/>
            <a:ext cx="8022336" cy="3725356"/>
          </a:xfrm>
          <a:prstGeom prst="rect">
            <a:avLst/>
          </a:prstGeom>
        </p:spPr>
      </p:pic>
    </p:spTree>
    <p:extLst>
      <p:ext uri="{BB962C8B-B14F-4D97-AF65-F5344CB8AC3E}">
        <p14:creationId xmlns:p14="http://schemas.microsoft.com/office/powerpoint/2010/main" val="1245551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DCD034-1940-5F0F-D1F3-08380D48C625}"/>
            </a:ext>
          </a:extLst>
        </p:cNvPr>
        <p:cNvGrpSpPr/>
        <p:nvPr/>
      </p:nvGrpSpPr>
      <p:grpSpPr>
        <a:xfrm>
          <a:off x="0" y="0"/>
          <a:ext cx="0" cy="0"/>
          <a:chOff x="0" y="0"/>
          <a:chExt cx="0" cy="0"/>
        </a:xfrm>
      </p:grpSpPr>
      <p:sp>
        <p:nvSpPr>
          <p:cNvPr id="5" name="灯片编号占位符 4">
            <a:extLst>
              <a:ext uri="{FF2B5EF4-FFF2-40B4-BE49-F238E27FC236}">
                <a16:creationId xmlns:a16="http://schemas.microsoft.com/office/drawing/2014/main" id="{D5146D1F-B18F-74AE-C590-3CE39DDC90C7}"/>
              </a:ext>
            </a:extLst>
          </p:cNvPr>
          <p:cNvSpPr>
            <a:spLocks noGrp="1"/>
          </p:cNvSpPr>
          <p:nvPr>
            <p:ph type="sldNum" sz="quarter" idx="12"/>
          </p:nvPr>
        </p:nvSpPr>
        <p:spPr/>
        <p:txBody>
          <a:bodyPr/>
          <a:lstStyle/>
          <a:p>
            <a:fld id="{D56F8DC3-D7FA-4864-B8D2-5FAAF8951C3D}" type="slidenum">
              <a:rPr lang="zh-CN" altLang="en-US" smtClean="0">
                <a:latin typeface="Arial" panose="020B0604020202020204" pitchFamily="34" charset="0"/>
                <a:ea typeface="微软雅黑" panose="020B0503020204020204" pitchFamily="34" charset="-122"/>
              </a:rPr>
              <a:t>12</a:t>
            </a:fld>
            <a:endParaRPr lang="zh-CN" altLang="en-US" dirty="0">
              <a:latin typeface="Arial" panose="020B0604020202020204" pitchFamily="34" charset="0"/>
              <a:ea typeface="微软雅黑" panose="020B0503020204020204" pitchFamily="34" charset="-122"/>
            </a:endParaRPr>
          </a:p>
        </p:txBody>
      </p:sp>
      <p:sp>
        <p:nvSpPr>
          <p:cNvPr id="17" name="文本框 16">
            <a:extLst>
              <a:ext uri="{FF2B5EF4-FFF2-40B4-BE49-F238E27FC236}">
                <a16:creationId xmlns:a16="http://schemas.microsoft.com/office/drawing/2014/main" id="{C8C2042D-3E9D-46B7-8F55-0FE52CD4DADD}"/>
              </a:ext>
            </a:extLst>
          </p:cNvPr>
          <p:cNvSpPr txBox="1"/>
          <p:nvPr/>
        </p:nvSpPr>
        <p:spPr>
          <a:xfrm>
            <a:off x="360000" y="720000"/>
            <a:ext cx="10148504" cy="5264070"/>
          </a:xfrm>
          <a:prstGeom prst="rect">
            <a:avLst/>
          </a:prstGeom>
          <a:noFill/>
        </p:spPr>
        <p:txBody>
          <a:bodyPr wrap="square" rtlCol="0">
            <a:spAutoFit/>
          </a:bodyPr>
          <a:lstStyle/>
          <a:p>
            <a:pPr marL="342900" indent="-342900">
              <a:lnSpc>
                <a:spcPct val="150000"/>
              </a:lnSpc>
              <a:buFont typeface="Wingdings" panose="05000000000000000000" pitchFamily="2" charset="2"/>
              <a:buChar char="Ø"/>
            </a:pPr>
            <a:r>
              <a:rPr lang="en-US" altLang="zh-CN" sz="3200" dirty="0">
                <a:solidFill>
                  <a:schemeClr val="bg1">
                    <a:lumMod val="50000"/>
                  </a:schemeClr>
                </a:solidFill>
                <a:latin typeface="Arial" panose="020B0604020202020204" pitchFamily="34" charset="0"/>
                <a:ea typeface="微软雅黑" panose="020B0503020204020204" pitchFamily="34" charset="-122"/>
                <a:cs typeface="Arial" panose="020B0604020202020204" pitchFamily="34" charset="0"/>
              </a:rPr>
              <a:t>ATLASPix3-based</a:t>
            </a:r>
            <a:r>
              <a:rPr lang="zh-CN" altLang="en-US" sz="3200" dirty="0">
                <a:solidFill>
                  <a:schemeClr val="bg1">
                    <a:lumMod val="50000"/>
                  </a:schemeClr>
                </a:solidFill>
                <a:latin typeface="Arial" panose="020B0604020202020204" pitchFamily="34" charset="0"/>
                <a:ea typeface="微软雅黑" panose="020B0503020204020204" pitchFamily="34" charset="-122"/>
                <a:cs typeface="Arial" panose="020B0604020202020204" pitchFamily="34" charset="0"/>
              </a:rPr>
              <a:t> </a:t>
            </a:r>
            <a:r>
              <a:rPr lang="en-US" altLang="zh-CN" sz="3200" dirty="0">
                <a:solidFill>
                  <a:schemeClr val="bg1">
                    <a:lumMod val="50000"/>
                  </a:schemeClr>
                </a:solidFill>
                <a:latin typeface="Arial" panose="020B0604020202020204" pitchFamily="34" charset="0"/>
                <a:ea typeface="微软雅黑" panose="020B0503020204020204" pitchFamily="34" charset="-122"/>
                <a:cs typeface="Arial" panose="020B0604020202020204" pitchFamily="34" charset="0"/>
              </a:rPr>
              <a:t>SLDO</a:t>
            </a:r>
            <a:r>
              <a:rPr lang="zh-CN" altLang="en-US" sz="3200" dirty="0">
                <a:solidFill>
                  <a:schemeClr val="bg1">
                    <a:lumMod val="50000"/>
                  </a:schemeClr>
                </a:solidFill>
                <a:latin typeface="Arial" panose="020B0604020202020204" pitchFamily="34" charset="0"/>
                <a:ea typeface="微软雅黑" panose="020B0503020204020204" pitchFamily="34" charset="-122"/>
                <a:cs typeface="Arial" panose="020B0604020202020204" pitchFamily="34" charset="0"/>
              </a:rPr>
              <a:t> </a:t>
            </a:r>
            <a:r>
              <a:rPr lang="en-US" altLang="zh-CN" sz="3200" dirty="0">
                <a:solidFill>
                  <a:schemeClr val="bg1">
                    <a:lumMod val="50000"/>
                  </a:schemeClr>
                </a:solidFill>
                <a:latin typeface="Arial" panose="020B0604020202020204" pitchFamily="34" charset="0"/>
                <a:ea typeface="微软雅黑" panose="020B0503020204020204" pitchFamily="34" charset="-122"/>
                <a:cs typeface="Arial" panose="020B0604020202020204" pitchFamily="34" charset="0"/>
              </a:rPr>
              <a:t>tests</a:t>
            </a:r>
          </a:p>
          <a:p>
            <a:pPr marL="800100" lvl="1" indent="-342900">
              <a:lnSpc>
                <a:spcPct val="150000"/>
              </a:lnSpc>
              <a:buFont typeface="Wingdings" panose="05000000000000000000" pitchFamily="2" charset="2"/>
              <a:buChar char="Ø"/>
            </a:pPr>
            <a:r>
              <a:rPr lang="en-US" altLang="zh-CN" sz="2200" dirty="0">
                <a:solidFill>
                  <a:schemeClr val="bg1">
                    <a:lumMod val="50000"/>
                  </a:schemeClr>
                </a:solidFill>
                <a:latin typeface="Arial" panose="020B0604020202020204" pitchFamily="34" charset="0"/>
                <a:ea typeface="微软雅黑" panose="020B0503020204020204" pitchFamily="34" charset="-122"/>
                <a:cs typeface="Arial" panose="020B0604020202020204" pitchFamily="34" charset="0"/>
              </a:rPr>
              <a:t>Probe Card Design</a:t>
            </a:r>
          </a:p>
          <a:p>
            <a:pPr marL="800100" lvl="1" indent="-342900">
              <a:lnSpc>
                <a:spcPct val="150000"/>
              </a:lnSpc>
              <a:buFont typeface="Wingdings" panose="05000000000000000000" pitchFamily="2" charset="2"/>
              <a:buChar char="Ø"/>
            </a:pPr>
            <a:r>
              <a:rPr lang="en-US" altLang="zh-CN" sz="2200" dirty="0">
                <a:solidFill>
                  <a:schemeClr val="bg1">
                    <a:lumMod val="50000"/>
                  </a:schemeClr>
                </a:solidFill>
                <a:latin typeface="Arial" panose="020B0604020202020204" pitchFamily="34" charset="0"/>
                <a:ea typeface="微软雅黑" panose="020B0503020204020204" pitchFamily="34" charset="-122"/>
                <a:cs typeface="Arial" panose="020B0604020202020204" pitchFamily="34" charset="0"/>
              </a:rPr>
              <a:t>Chip Test with and without core cell</a:t>
            </a:r>
          </a:p>
          <a:p>
            <a:pPr marL="800100" lvl="1" indent="-342900">
              <a:lnSpc>
                <a:spcPct val="150000"/>
              </a:lnSpc>
              <a:buFont typeface="Wingdings" panose="05000000000000000000" pitchFamily="2" charset="2"/>
              <a:buChar char="Ø"/>
            </a:pPr>
            <a:r>
              <a:rPr lang="en-US" altLang="zh-CN" sz="2200" dirty="0">
                <a:solidFill>
                  <a:schemeClr val="bg1">
                    <a:lumMod val="50000"/>
                  </a:schemeClr>
                </a:solidFill>
                <a:latin typeface="Arial" panose="020B0604020202020204" pitchFamily="34" charset="0"/>
                <a:ea typeface="微软雅黑" panose="020B0503020204020204" pitchFamily="34" charset="-122"/>
                <a:cs typeface="Arial" panose="020B0604020202020204" pitchFamily="34" charset="0"/>
              </a:rPr>
              <a:t>ATLASPix3 PCB Test</a:t>
            </a:r>
          </a:p>
          <a:p>
            <a:pPr marL="342900" indent="-342900">
              <a:lnSpc>
                <a:spcPct val="150000"/>
              </a:lnSpc>
              <a:buFont typeface="Wingdings" panose="05000000000000000000" pitchFamily="2" charset="2"/>
              <a:buChar char="Ø"/>
            </a:pPr>
            <a:r>
              <a:rPr lang="en-US" altLang="zh-CN" sz="3200" dirty="0">
                <a:latin typeface="Arial" panose="020B0604020202020204" pitchFamily="34" charset="0"/>
                <a:ea typeface="微软雅黑" panose="020B0503020204020204" pitchFamily="34" charset="-122"/>
                <a:cs typeface="Arial" panose="020B0604020202020204" pitchFamily="34" charset="0"/>
              </a:rPr>
              <a:t>COFFEE/</a:t>
            </a:r>
            <a:r>
              <a:rPr lang="en-US" altLang="zh-CN" sz="3200" dirty="0" err="1">
                <a:latin typeface="Arial" panose="020B0604020202020204" pitchFamily="34" charset="0"/>
                <a:ea typeface="微软雅黑" panose="020B0503020204020204" pitchFamily="34" charset="-122"/>
                <a:cs typeface="Arial" panose="020B0604020202020204" pitchFamily="34" charset="0"/>
              </a:rPr>
              <a:t>CHiR</a:t>
            </a:r>
            <a:r>
              <a:rPr lang="en-US" altLang="zh-CN" sz="3200" dirty="0">
                <a:latin typeface="Arial" panose="020B0604020202020204" pitchFamily="34" charset="0"/>
                <a:ea typeface="微软雅黑" panose="020B0503020204020204" pitchFamily="34" charset="-122"/>
                <a:cs typeface="Arial" panose="020B0604020202020204" pitchFamily="34" charset="0"/>
              </a:rPr>
              <a:t> Chips with SLDO design</a:t>
            </a:r>
          </a:p>
          <a:p>
            <a:pPr marL="800100" lvl="1" indent="-342900">
              <a:lnSpc>
                <a:spcPct val="150000"/>
              </a:lnSpc>
              <a:buFont typeface="Wingdings" panose="05000000000000000000" pitchFamily="2" charset="2"/>
              <a:buChar char="Ø"/>
            </a:pPr>
            <a:r>
              <a:rPr lang="en-US" altLang="zh-CN" sz="2200" dirty="0">
                <a:latin typeface="Arial" panose="020B0604020202020204" pitchFamily="34" charset="0"/>
                <a:ea typeface="微软雅黑" panose="020B0503020204020204" pitchFamily="34" charset="-122"/>
                <a:cs typeface="Arial" panose="020B0604020202020204" pitchFamily="34" charset="0"/>
              </a:rPr>
              <a:t>Chip Design with two architecture</a:t>
            </a:r>
          </a:p>
          <a:p>
            <a:pPr marL="800100" lvl="1" indent="-342900">
              <a:lnSpc>
                <a:spcPct val="150000"/>
              </a:lnSpc>
              <a:buFont typeface="Wingdings" panose="05000000000000000000" pitchFamily="2" charset="2"/>
              <a:buChar char="Ø"/>
            </a:pPr>
            <a:r>
              <a:rPr lang="en-US" altLang="zh-CN" sz="2200" dirty="0">
                <a:latin typeface="Arial" panose="020B0604020202020204" pitchFamily="34" charset="0"/>
                <a:ea typeface="微软雅黑" panose="020B0503020204020204" pitchFamily="34" charset="-122"/>
                <a:cs typeface="Arial" panose="020B0604020202020204" pitchFamily="34" charset="0"/>
              </a:rPr>
              <a:t>Simulation results </a:t>
            </a:r>
          </a:p>
          <a:p>
            <a:pPr marL="800100" lvl="1" indent="-342900">
              <a:lnSpc>
                <a:spcPct val="150000"/>
              </a:lnSpc>
              <a:buFont typeface="Wingdings" panose="05000000000000000000" pitchFamily="2" charset="2"/>
              <a:buChar char="Ø"/>
            </a:pPr>
            <a:r>
              <a:rPr lang="en-US" altLang="zh-CN" sz="2200" dirty="0">
                <a:latin typeface="Arial" panose="020B0604020202020204" pitchFamily="34" charset="0"/>
                <a:ea typeface="微软雅黑" panose="020B0503020204020204" pitchFamily="34" charset="-122"/>
                <a:cs typeface="Arial" panose="020B0604020202020204" pitchFamily="34" charset="0"/>
              </a:rPr>
              <a:t>PCB design for chip testing</a:t>
            </a:r>
          </a:p>
          <a:p>
            <a:pPr marL="342900" indent="-342900">
              <a:lnSpc>
                <a:spcPct val="150000"/>
              </a:lnSpc>
              <a:buFont typeface="Wingdings" panose="05000000000000000000" pitchFamily="2" charset="2"/>
              <a:buChar char="Ø"/>
            </a:pPr>
            <a:r>
              <a:rPr lang="en-US" altLang="zh-CN" sz="3200" dirty="0">
                <a:solidFill>
                  <a:schemeClr val="bg1">
                    <a:lumMod val="50000"/>
                  </a:schemeClr>
                </a:solidFill>
                <a:latin typeface="Arial" panose="020B0604020202020204" pitchFamily="34" charset="0"/>
                <a:ea typeface="微软雅黑" panose="020B0503020204020204" pitchFamily="34" charset="-122"/>
                <a:cs typeface="Arial" panose="020B0604020202020204" pitchFamily="34" charset="0"/>
              </a:rPr>
              <a:t>Plans</a:t>
            </a:r>
            <a:r>
              <a:rPr lang="zh-CN" altLang="en-US" sz="3200" dirty="0">
                <a:solidFill>
                  <a:schemeClr val="bg1">
                    <a:lumMod val="50000"/>
                  </a:schemeClr>
                </a:solidFill>
                <a:latin typeface="Arial" panose="020B0604020202020204" pitchFamily="34" charset="0"/>
                <a:ea typeface="微软雅黑" panose="020B0503020204020204" pitchFamily="34" charset="-122"/>
                <a:cs typeface="Arial" panose="020B0604020202020204" pitchFamily="34" charset="0"/>
              </a:rPr>
              <a:t> </a:t>
            </a:r>
            <a:r>
              <a:rPr lang="en-US" altLang="zh-CN" sz="3200" dirty="0">
                <a:solidFill>
                  <a:schemeClr val="bg1">
                    <a:lumMod val="50000"/>
                  </a:schemeClr>
                </a:solidFill>
                <a:latin typeface="Arial" panose="020B0604020202020204" pitchFamily="34" charset="0"/>
                <a:ea typeface="微软雅黑" panose="020B0503020204020204" pitchFamily="34" charset="-122"/>
                <a:cs typeface="Arial" panose="020B0604020202020204" pitchFamily="34" charset="0"/>
              </a:rPr>
              <a:t>for</a:t>
            </a:r>
            <a:r>
              <a:rPr lang="zh-CN" altLang="en-US" sz="3200" dirty="0">
                <a:solidFill>
                  <a:schemeClr val="bg1">
                    <a:lumMod val="50000"/>
                  </a:schemeClr>
                </a:solidFill>
                <a:latin typeface="Arial" panose="020B0604020202020204" pitchFamily="34" charset="0"/>
                <a:ea typeface="微软雅黑" panose="020B0503020204020204" pitchFamily="34" charset="-122"/>
                <a:cs typeface="Arial" panose="020B0604020202020204" pitchFamily="34" charset="0"/>
              </a:rPr>
              <a:t> </a:t>
            </a:r>
            <a:r>
              <a:rPr lang="en-US" altLang="zh-CN" sz="3200" dirty="0">
                <a:solidFill>
                  <a:schemeClr val="bg1">
                    <a:lumMod val="50000"/>
                  </a:schemeClr>
                </a:solidFill>
                <a:latin typeface="Arial" panose="020B0604020202020204" pitchFamily="34" charset="0"/>
                <a:ea typeface="微软雅黑" panose="020B0503020204020204" pitchFamily="34" charset="-122"/>
                <a:cs typeface="Arial" panose="020B0604020202020204" pitchFamily="34" charset="0"/>
              </a:rPr>
              <a:t>module</a:t>
            </a:r>
            <a:r>
              <a:rPr lang="zh-CN" altLang="en-US" sz="3200" dirty="0">
                <a:solidFill>
                  <a:schemeClr val="bg1">
                    <a:lumMod val="50000"/>
                  </a:schemeClr>
                </a:solidFill>
                <a:latin typeface="Arial" panose="020B0604020202020204" pitchFamily="34" charset="0"/>
                <a:ea typeface="微软雅黑" panose="020B0503020204020204" pitchFamily="34" charset="-122"/>
                <a:cs typeface="Arial" panose="020B0604020202020204" pitchFamily="34" charset="0"/>
              </a:rPr>
              <a:t> </a:t>
            </a:r>
            <a:r>
              <a:rPr lang="en-US" altLang="zh-CN" sz="3200" dirty="0">
                <a:solidFill>
                  <a:schemeClr val="bg1">
                    <a:lumMod val="50000"/>
                  </a:schemeClr>
                </a:solidFill>
                <a:latin typeface="Arial" panose="020B0604020202020204" pitchFamily="34" charset="0"/>
                <a:ea typeface="微软雅黑" panose="020B0503020204020204" pitchFamily="34" charset="-122"/>
                <a:cs typeface="Arial" panose="020B0604020202020204" pitchFamily="34" charset="0"/>
              </a:rPr>
              <a:t>prototyping</a:t>
            </a:r>
          </a:p>
        </p:txBody>
      </p:sp>
      <p:sp>
        <p:nvSpPr>
          <p:cNvPr id="18" name="标题 1">
            <a:extLst>
              <a:ext uri="{FF2B5EF4-FFF2-40B4-BE49-F238E27FC236}">
                <a16:creationId xmlns:a16="http://schemas.microsoft.com/office/drawing/2014/main" id="{85D78795-5333-45E3-8DC9-79E3DD2211B0}"/>
              </a:ext>
            </a:extLst>
          </p:cNvPr>
          <p:cNvSpPr txBox="1">
            <a:spLocks/>
          </p:cNvSpPr>
          <p:nvPr/>
        </p:nvSpPr>
        <p:spPr>
          <a:xfrm>
            <a:off x="720000" y="0"/>
            <a:ext cx="9349486" cy="738664"/>
          </a:xfrm>
          <a:prstGeom prst="rect">
            <a:avLst/>
          </a:prstGeom>
        </p:spPr>
        <p:txBody>
          <a:bodyPr>
            <a:normAutofit/>
          </a:bodyPr>
          <a:lstStyle>
            <a:lvl1pPr algn="l" defTabSz="914400" rtl="0" eaLnBrk="1" latinLnBrk="0" hangingPunct="1">
              <a:lnSpc>
                <a:spcPct val="90000"/>
              </a:lnSpc>
              <a:spcBef>
                <a:spcPct val="0"/>
              </a:spcBef>
              <a:buNone/>
              <a:defRPr sz="4400" kern="1200" baseline="0">
                <a:solidFill>
                  <a:schemeClr val="tx1"/>
                </a:solidFill>
                <a:latin typeface="Arial" panose="020B0604020202090204" pitchFamily="34" charset="0"/>
                <a:ea typeface="微软雅黑" panose="020B0503020204020204" pitchFamily="34" charset="-122"/>
                <a:cs typeface="+mj-cs"/>
              </a:defRPr>
            </a:lvl1pPr>
          </a:lstStyle>
          <a:p>
            <a:r>
              <a:rPr lang="en-US" altLang="zh-CN" sz="4000" dirty="0">
                <a:latin typeface="Times New Roman" panose="02020603050405020304" pitchFamily="18" charset="0"/>
                <a:cs typeface="Times New Roman" panose="02020603050405020304" pitchFamily="18" charset="0"/>
              </a:rPr>
              <a:t>Content</a:t>
            </a:r>
            <a:endParaRPr lang="zh-CN" alt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40126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9F827D-5E90-B345-8562-10061D1DA536}"/>
              </a:ext>
            </a:extLst>
          </p:cNvPr>
          <p:cNvSpPr>
            <a:spLocks noGrp="1"/>
          </p:cNvSpPr>
          <p:nvPr>
            <p:ph type="title"/>
          </p:nvPr>
        </p:nvSpPr>
        <p:spPr>
          <a:xfrm>
            <a:off x="720000" y="0"/>
            <a:ext cx="9000000" cy="720000"/>
          </a:xfrm>
        </p:spPr>
        <p:txBody>
          <a:bodyPr>
            <a:normAutofit/>
          </a:bodyPr>
          <a:lstStyle/>
          <a:p>
            <a:r>
              <a:rPr lang="en-US" altLang="zh-CN" sz="4000" b="0" dirty="0">
                <a:latin typeface="Times New Roman" panose="02020603050405020304" pitchFamily="18" charset="0"/>
                <a:cs typeface="Times New Roman" panose="02020603050405020304" pitchFamily="18" charset="0"/>
              </a:rPr>
              <a:t>Sensor</a:t>
            </a:r>
            <a:r>
              <a:rPr lang="zh-CN" altLang="en-US" sz="4000" b="0" dirty="0">
                <a:latin typeface="Times New Roman" panose="02020603050405020304" pitchFamily="18" charset="0"/>
                <a:cs typeface="Times New Roman" panose="02020603050405020304" pitchFamily="18" charset="0"/>
              </a:rPr>
              <a:t> </a:t>
            </a:r>
            <a:r>
              <a:rPr lang="en-US" altLang="zh-CN" sz="4000" b="0" dirty="0">
                <a:latin typeface="Times New Roman" panose="02020603050405020304" pitchFamily="18" charset="0"/>
                <a:cs typeface="Times New Roman" panose="02020603050405020304" pitchFamily="18" charset="0"/>
              </a:rPr>
              <a:t>development</a:t>
            </a:r>
            <a:r>
              <a:rPr lang="zh-CN" altLang="en-US" sz="4000" b="0" dirty="0">
                <a:latin typeface="Times New Roman" panose="02020603050405020304" pitchFamily="18" charset="0"/>
                <a:cs typeface="Times New Roman" panose="02020603050405020304" pitchFamily="18" charset="0"/>
              </a:rPr>
              <a:t> </a:t>
            </a:r>
            <a:r>
              <a:rPr lang="en-US" altLang="zh-CN" sz="4000" b="0" dirty="0">
                <a:latin typeface="Times New Roman" panose="02020603050405020304" pitchFamily="18" charset="0"/>
                <a:cs typeface="Times New Roman" panose="02020603050405020304" pitchFamily="18" charset="0"/>
              </a:rPr>
              <a:t>with</a:t>
            </a:r>
            <a:r>
              <a:rPr lang="zh-CN" altLang="en-US" sz="4000" b="0" dirty="0">
                <a:latin typeface="Times New Roman" panose="02020603050405020304" pitchFamily="18" charset="0"/>
                <a:cs typeface="Times New Roman" panose="02020603050405020304" pitchFamily="18" charset="0"/>
              </a:rPr>
              <a:t> </a:t>
            </a:r>
            <a:r>
              <a:rPr lang="en-US" altLang="zh-CN" sz="4000" b="0" dirty="0">
                <a:latin typeface="Times New Roman" panose="02020603050405020304" pitchFamily="18" charset="0"/>
                <a:cs typeface="Times New Roman" panose="02020603050405020304" pitchFamily="18" charset="0"/>
              </a:rPr>
              <a:t>SLDO</a:t>
            </a:r>
            <a:endParaRPr lang="en-US" sz="4000" b="0" dirty="0">
              <a:latin typeface="Times New Roman" panose="02020603050405020304" pitchFamily="18" charset="0"/>
              <a:cs typeface="Times New Roman" panose="02020603050405020304" pitchFamily="18" charset="0"/>
            </a:endParaRPr>
          </a:p>
        </p:txBody>
      </p:sp>
      <p:sp>
        <p:nvSpPr>
          <p:cNvPr id="3" name="Text Placeholder 2">
            <a:extLst>
              <a:ext uri="{FF2B5EF4-FFF2-40B4-BE49-F238E27FC236}">
                <a16:creationId xmlns:a16="http://schemas.microsoft.com/office/drawing/2014/main" id="{57F8BEE1-4C7D-1F4B-8E33-37F208C66239}"/>
              </a:ext>
            </a:extLst>
          </p:cNvPr>
          <p:cNvSpPr>
            <a:spLocks noGrp="1"/>
          </p:cNvSpPr>
          <p:nvPr>
            <p:ph type="body" idx="1"/>
          </p:nvPr>
        </p:nvSpPr>
        <p:spPr>
          <a:xfrm>
            <a:off x="360000" y="720000"/>
            <a:ext cx="7193040" cy="3014644"/>
          </a:xfrm>
        </p:spPr>
        <p:txBody>
          <a:bodyPr/>
          <a:lstStyle/>
          <a:p>
            <a:pPr algn="just">
              <a:buFont typeface="Wingdings" panose="05000000000000000000" pitchFamily="2" charset="2"/>
              <a:buChar char="Ø"/>
            </a:pPr>
            <a:r>
              <a:rPr lang="en-US" altLang="zh-CN" dirty="0"/>
              <a:t>Two</a:t>
            </a:r>
            <a:r>
              <a:rPr lang="zh-CN" altLang="en-US" dirty="0"/>
              <a:t> </a:t>
            </a:r>
            <a:r>
              <a:rPr lang="en-US" altLang="zh-CN" dirty="0"/>
              <a:t>different</a:t>
            </a:r>
            <a:r>
              <a:rPr lang="zh-CN" altLang="en-US" dirty="0"/>
              <a:t> </a:t>
            </a:r>
            <a:r>
              <a:rPr lang="en-US" altLang="zh-CN" dirty="0"/>
              <a:t>designs</a:t>
            </a:r>
            <a:r>
              <a:rPr lang="zh-CN" altLang="en-US" dirty="0"/>
              <a:t> </a:t>
            </a:r>
            <a:r>
              <a:rPr lang="en-US" altLang="zh-CN" dirty="0"/>
              <a:t>of</a:t>
            </a:r>
            <a:r>
              <a:rPr lang="zh-CN" altLang="en-US" dirty="0"/>
              <a:t> </a:t>
            </a:r>
            <a:r>
              <a:rPr lang="en-US" altLang="zh-CN" dirty="0"/>
              <a:t>SLDO</a:t>
            </a:r>
            <a:r>
              <a:rPr lang="zh-CN" altLang="en-US" dirty="0"/>
              <a:t> </a:t>
            </a:r>
            <a:r>
              <a:rPr lang="en-US" altLang="zh-CN" dirty="0"/>
              <a:t>implemented</a:t>
            </a:r>
            <a:r>
              <a:rPr lang="zh-CN" altLang="en-US" dirty="0"/>
              <a:t> </a:t>
            </a:r>
            <a:r>
              <a:rPr lang="en-US" altLang="zh-CN" dirty="0"/>
              <a:t>in</a:t>
            </a:r>
            <a:r>
              <a:rPr lang="zh-CN" altLang="en-US" dirty="0"/>
              <a:t> </a:t>
            </a:r>
            <a:r>
              <a:rPr lang="en-US" altLang="zh-CN" dirty="0" err="1">
                <a:solidFill>
                  <a:srgbClr val="C00000"/>
                </a:solidFill>
              </a:rPr>
              <a:t>CHiR</a:t>
            </a:r>
            <a:r>
              <a:rPr lang="zh-CN" altLang="en-US" dirty="0"/>
              <a:t> </a:t>
            </a:r>
            <a:r>
              <a:rPr lang="en-US" altLang="zh-CN" dirty="0"/>
              <a:t>with 55 nm HVCMOS process (latest</a:t>
            </a:r>
            <a:r>
              <a:rPr lang="zh-CN" altLang="en-US" dirty="0"/>
              <a:t> </a:t>
            </a:r>
            <a:r>
              <a:rPr lang="en-US" altLang="zh-CN" dirty="0"/>
              <a:t>COFFEE</a:t>
            </a:r>
            <a:r>
              <a:rPr lang="zh-CN" altLang="en-US" dirty="0"/>
              <a:t> </a:t>
            </a:r>
            <a:r>
              <a:rPr lang="en-US" altLang="zh-CN" dirty="0"/>
              <a:t>submission</a:t>
            </a:r>
            <a:r>
              <a:rPr lang="zh-CN" altLang="en-US" dirty="0"/>
              <a:t> </a:t>
            </a:r>
            <a:r>
              <a:rPr lang="en-US" altLang="zh-CN" dirty="0"/>
              <a:t>with</a:t>
            </a:r>
            <a:r>
              <a:rPr lang="zh-CN" altLang="en-US" dirty="0"/>
              <a:t> </a:t>
            </a:r>
            <a:r>
              <a:rPr lang="en-US" altLang="zh-CN" dirty="0"/>
              <a:t>modified</a:t>
            </a:r>
            <a:r>
              <a:rPr lang="zh-CN" altLang="en-US" dirty="0"/>
              <a:t> </a:t>
            </a:r>
            <a:r>
              <a:rPr lang="en-US" altLang="zh-CN" dirty="0"/>
              <a:t>process)</a:t>
            </a:r>
          </a:p>
        </p:txBody>
      </p:sp>
      <p:sp>
        <p:nvSpPr>
          <p:cNvPr id="4" name="Slide Number Placeholder 3">
            <a:extLst>
              <a:ext uri="{FF2B5EF4-FFF2-40B4-BE49-F238E27FC236}">
                <a16:creationId xmlns:a16="http://schemas.microsoft.com/office/drawing/2014/main" id="{E7471995-EF13-BC49-BE38-A9737AD0EB3E}"/>
              </a:ext>
            </a:extLst>
          </p:cNvPr>
          <p:cNvSpPr>
            <a:spLocks noGrp="1"/>
          </p:cNvSpPr>
          <p:nvPr>
            <p:ph type="sldNum" sz="quarter" idx="7"/>
          </p:nvPr>
        </p:nvSpPr>
        <p:spPr>
          <a:xfrm>
            <a:off x="9000000" y="6624000"/>
            <a:ext cx="2743200" cy="208800"/>
          </a:xfrm>
        </p:spPr>
        <p:txBody>
          <a:bodyPr/>
          <a:lstStyle/>
          <a:p>
            <a:pPr marL="38100">
              <a:spcBef>
                <a:spcPts val="5"/>
              </a:spcBef>
            </a:pPr>
            <a:fld id="{81D60167-4931-47E6-BA6A-407CBD079E47}" type="slidenum">
              <a:rPr lang="en-US" altLang="zh-CN" sz="1200" spc="-25" smtClean="0">
                <a:latin typeface="Times New Roman" panose="02020603050405020304" pitchFamily="18" charset="0"/>
                <a:cs typeface="Times New Roman" panose="02020603050405020304" pitchFamily="18" charset="0"/>
              </a:rPr>
              <a:pPr marL="38100">
                <a:spcBef>
                  <a:spcPts val="5"/>
                </a:spcBef>
              </a:pPr>
              <a:t>13</a:t>
            </a:fld>
            <a:endParaRPr lang="en-US" altLang="zh-CN" sz="1200" spc="-25" dirty="0">
              <a:latin typeface="Times New Roman" panose="02020603050405020304" pitchFamily="18" charset="0"/>
              <a:cs typeface="Times New Roman" panose="02020603050405020304" pitchFamily="18" charset="0"/>
            </a:endParaRPr>
          </a:p>
        </p:txBody>
      </p:sp>
      <p:pic>
        <p:nvPicPr>
          <p:cNvPr id="6" name="Picture 8" descr="SLDO-main">
            <a:extLst>
              <a:ext uri="{FF2B5EF4-FFF2-40B4-BE49-F238E27FC236}">
                <a16:creationId xmlns:a16="http://schemas.microsoft.com/office/drawing/2014/main" id="{09DE1D85-9939-5B4B-B0A5-FD6A0A856CC7}"/>
              </a:ext>
            </a:extLst>
          </p:cNvPr>
          <p:cNvPicPr/>
          <p:nvPr/>
        </p:nvPicPr>
        <p:blipFill>
          <a:blip r:embed="rId3"/>
          <a:stretch>
            <a:fillRect/>
          </a:stretch>
        </p:blipFill>
        <p:spPr>
          <a:xfrm>
            <a:off x="244802" y="3465576"/>
            <a:ext cx="5741470" cy="3017593"/>
          </a:xfrm>
          <a:prstGeom prst="rect">
            <a:avLst/>
          </a:prstGeom>
        </p:spPr>
      </p:pic>
      <p:pic>
        <p:nvPicPr>
          <p:cNvPr id="7" name="Picture 6">
            <a:extLst>
              <a:ext uri="{FF2B5EF4-FFF2-40B4-BE49-F238E27FC236}">
                <a16:creationId xmlns:a16="http://schemas.microsoft.com/office/drawing/2014/main" id="{D54DBFEF-8361-7547-92B8-CC747F4EAC4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19863" y="3407022"/>
            <a:ext cx="5812137" cy="3153873"/>
          </a:xfrm>
          <a:prstGeom prst="rect">
            <a:avLst/>
          </a:prstGeom>
          <a:noFill/>
          <a:extLst>
            <a:ext uri="{909E8E84-426E-40DD-AFC4-6F175D3DCCD1}">
              <a14:hiddenFill xmlns:a14="http://schemas.microsoft.com/office/drawing/2010/main">
                <a:solidFill>
                  <a:srgbClr val="FFFFFF"/>
                </a:solidFill>
              </a14:hiddenFill>
            </a:ext>
          </a:extLst>
        </p:spPr>
      </p:pic>
      <p:grpSp>
        <p:nvGrpSpPr>
          <p:cNvPr id="8" name="组合 7">
            <a:extLst>
              <a:ext uri="{FF2B5EF4-FFF2-40B4-BE49-F238E27FC236}">
                <a16:creationId xmlns:a16="http://schemas.microsoft.com/office/drawing/2014/main" id="{05D47F9B-58EF-4AAD-A717-BFE01CD49EC9}"/>
              </a:ext>
            </a:extLst>
          </p:cNvPr>
          <p:cNvGrpSpPr/>
          <p:nvPr/>
        </p:nvGrpSpPr>
        <p:grpSpPr>
          <a:xfrm>
            <a:off x="7596194" y="758009"/>
            <a:ext cx="4429230" cy="2774068"/>
            <a:chOff x="7659989" y="1549702"/>
            <a:chExt cx="3603983" cy="2109966"/>
          </a:xfrm>
        </p:grpSpPr>
        <p:pic>
          <p:nvPicPr>
            <p:cNvPr id="42" name="Picture 41">
              <a:extLst>
                <a:ext uri="{FF2B5EF4-FFF2-40B4-BE49-F238E27FC236}">
                  <a16:creationId xmlns:a16="http://schemas.microsoft.com/office/drawing/2014/main" id="{5B80DB9D-570B-004E-9219-B381039A56F2}"/>
                </a:ext>
              </a:extLst>
            </p:cNvPr>
            <p:cNvPicPr>
              <a:picLocks noChangeAspect="1"/>
            </p:cNvPicPr>
            <p:nvPr/>
          </p:nvPicPr>
          <p:blipFill>
            <a:blip r:embed="rId5"/>
            <a:stretch>
              <a:fillRect/>
            </a:stretch>
          </p:blipFill>
          <p:spPr>
            <a:xfrm>
              <a:off x="8193388" y="1549702"/>
              <a:ext cx="3070584" cy="1818501"/>
            </a:xfrm>
            <a:prstGeom prst="rect">
              <a:avLst/>
            </a:prstGeom>
          </p:spPr>
        </p:pic>
        <p:cxnSp>
          <p:nvCxnSpPr>
            <p:cNvPr id="44" name="Straight Arrow Connector 43">
              <a:extLst>
                <a:ext uri="{FF2B5EF4-FFF2-40B4-BE49-F238E27FC236}">
                  <a16:creationId xmlns:a16="http://schemas.microsoft.com/office/drawing/2014/main" id="{B1596E7B-09B2-5C4A-A55D-A7C16C657623}"/>
                </a:ext>
              </a:extLst>
            </p:cNvPr>
            <p:cNvCxnSpPr/>
            <p:nvPr/>
          </p:nvCxnSpPr>
          <p:spPr>
            <a:xfrm>
              <a:off x="8040988" y="1549702"/>
              <a:ext cx="0" cy="1818501"/>
            </a:xfrm>
            <a:prstGeom prst="straightConnector1">
              <a:avLst/>
            </a:prstGeom>
            <a:ln>
              <a:headEnd type="triangle"/>
              <a:tailEnd type="triangle"/>
            </a:ln>
          </p:spPr>
          <p:style>
            <a:lnRef idx="2">
              <a:schemeClr val="dk1"/>
            </a:lnRef>
            <a:fillRef idx="0">
              <a:schemeClr val="dk1"/>
            </a:fillRef>
            <a:effectRef idx="1">
              <a:schemeClr val="dk1"/>
            </a:effectRef>
            <a:fontRef idx="minor">
              <a:schemeClr val="tx1"/>
            </a:fontRef>
          </p:style>
        </p:cxnSp>
        <p:sp>
          <p:nvSpPr>
            <p:cNvPr id="45" name="TextBox 44">
              <a:extLst>
                <a:ext uri="{FF2B5EF4-FFF2-40B4-BE49-F238E27FC236}">
                  <a16:creationId xmlns:a16="http://schemas.microsoft.com/office/drawing/2014/main" id="{129AE5D6-68B6-A947-953A-1CADCAE9830B}"/>
                </a:ext>
              </a:extLst>
            </p:cNvPr>
            <p:cNvSpPr txBox="1"/>
            <p:nvPr/>
          </p:nvSpPr>
          <p:spPr>
            <a:xfrm rot="16200000">
              <a:off x="7411395" y="2344652"/>
              <a:ext cx="725788" cy="228600"/>
            </a:xfrm>
            <a:prstGeom prst="rect">
              <a:avLst/>
            </a:prstGeom>
            <a:noFill/>
          </p:spPr>
          <p:txBody>
            <a:bodyPr wrap="square" rtlCol="0">
              <a:noAutofit/>
            </a:bodyPr>
            <a:lstStyle/>
            <a:p>
              <a:pPr algn="l"/>
              <a:r>
                <a:rPr lang="en-US" altLang="zh-CN" sz="1600" dirty="0">
                  <a:latin typeface="Arial" panose="020B0604020202020204" pitchFamily="34" charset="0"/>
                  <a:ea typeface="黑体" panose="02010609060101010101" pitchFamily="49" charset="-122"/>
                  <a:cs typeface="Arial" panose="020B0604020202020204" pitchFamily="34" charset="0"/>
                </a:rPr>
                <a:t>3</a:t>
              </a:r>
              <a:r>
                <a:rPr lang="zh-CN" altLang="en-US" sz="1600" dirty="0">
                  <a:latin typeface="Arial" panose="020B0604020202020204" pitchFamily="34" charset="0"/>
                  <a:ea typeface="黑体" panose="02010609060101010101" pitchFamily="49" charset="-122"/>
                  <a:cs typeface="Arial" panose="020B0604020202020204" pitchFamily="34" charset="0"/>
                </a:rPr>
                <a:t> </a:t>
              </a:r>
              <a:r>
                <a:rPr lang="en-US" altLang="zh-CN" sz="1600" dirty="0">
                  <a:latin typeface="Arial" panose="020B0604020202020204" pitchFamily="34" charset="0"/>
                  <a:ea typeface="黑体" panose="02010609060101010101" pitchFamily="49" charset="-122"/>
                  <a:cs typeface="Arial" panose="020B0604020202020204" pitchFamily="34" charset="0"/>
                </a:rPr>
                <a:t>mm</a:t>
              </a:r>
              <a:endParaRPr lang="en-US" sz="1600" dirty="0">
                <a:latin typeface="Arial" panose="020B0604020202020204" pitchFamily="34" charset="0"/>
                <a:ea typeface="黑体" panose="02010609060101010101" pitchFamily="49" charset="-122"/>
                <a:cs typeface="Arial" panose="020B0604020202020204" pitchFamily="34" charset="0"/>
              </a:endParaRPr>
            </a:p>
          </p:txBody>
        </p:sp>
        <p:cxnSp>
          <p:nvCxnSpPr>
            <p:cNvPr id="46" name="Straight Arrow Connector 45">
              <a:extLst>
                <a:ext uri="{FF2B5EF4-FFF2-40B4-BE49-F238E27FC236}">
                  <a16:creationId xmlns:a16="http://schemas.microsoft.com/office/drawing/2014/main" id="{AF49E756-1275-664D-883D-06EEDE0E85EE}"/>
                </a:ext>
              </a:extLst>
            </p:cNvPr>
            <p:cNvCxnSpPr>
              <a:cxnSpLocks/>
            </p:cNvCxnSpPr>
            <p:nvPr/>
          </p:nvCxnSpPr>
          <p:spPr>
            <a:xfrm flipH="1">
              <a:off x="8193388" y="3457103"/>
              <a:ext cx="1217312" cy="0"/>
            </a:xfrm>
            <a:prstGeom prst="straightConnector1">
              <a:avLst/>
            </a:prstGeom>
            <a:ln>
              <a:headEnd type="triangle"/>
              <a:tailEnd type="triangle"/>
            </a:ln>
          </p:spPr>
          <p:style>
            <a:lnRef idx="2">
              <a:schemeClr val="dk1"/>
            </a:lnRef>
            <a:fillRef idx="0">
              <a:schemeClr val="dk1"/>
            </a:fillRef>
            <a:effectRef idx="1">
              <a:schemeClr val="dk1"/>
            </a:effectRef>
            <a:fontRef idx="minor">
              <a:schemeClr val="tx1"/>
            </a:fontRef>
          </p:style>
        </p:cxnSp>
        <p:cxnSp>
          <p:nvCxnSpPr>
            <p:cNvPr id="48" name="Straight Arrow Connector 47">
              <a:extLst>
                <a:ext uri="{FF2B5EF4-FFF2-40B4-BE49-F238E27FC236}">
                  <a16:creationId xmlns:a16="http://schemas.microsoft.com/office/drawing/2014/main" id="{580B1C28-C2FC-7841-91B0-91445E5BABFF}"/>
                </a:ext>
              </a:extLst>
            </p:cNvPr>
            <p:cNvCxnSpPr>
              <a:cxnSpLocks/>
            </p:cNvCxnSpPr>
            <p:nvPr/>
          </p:nvCxnSpPr>
          <p:spPr>
            <a:xfrm flipH="1">
              <a:off x="9460830" y="3457103"/>
              <a:ext cx="1737297" cy="0"/>
            </a:xfrm>
            <a:prstGeom prst="straightConnector1">
              <a:avLst/>
            </a:prstGeom>
            <a:ln>
              <a:headEnd type="triangle"/>
              <a:tailEnd type="triangle"/>
            </a:ln>
          </p:spPr>
          <p:style>
            <a:lnRef idx="2">
              <a:schemeClr val="dk1"/>
            </a:lnRef>
            <a:fillRef idx="0">
              <a:schemeClr val="dk1"/>
            </a:fillRef>
            <a:effectRef idx="1">
              <a:schemeClr val="dk1"/>
            </a:effectRef>
            <a:fontRef idx="minor">
              <a:schemeClr val="tx1"/>
            </a:fontRef>
          </p:style>
        </p:cxnSp>
        <p:sp>
          <p:nvSpPr>
            <p:cNvPr id="50" name="TextBox 49">
              <a:extLst>
                <a:ext uri="{FF2B5EF4-FFF2-40B4-BE49-F238E27FC236}">
                  <a16:creationId xmlns:a16="http://schemas.microsoft.com/office/drawing/2014/main" id="{F99B29BF-748B-E045-8439-50F6B8B1BD43}"/>
                </a:ext>
              </a:extLst>
            </p:cNvPr>
            <p:cNvSpPr txBox="1"/>
            <p:nvPr/>
          </p:nvSpPr>
          <p:spPr>
            <a:xfrm>
              <a:off x="9966584" y="3431068"/>
              <a:ext cx="725788" cy="228600"/>
            </a:xfrm>
            <a:prstGeom prst="rect">
              <a:avLst/>
            </a:prstGeom>
            <a:noFill/>
          </p:spPr>
          <p:txBody>
            <a:bodyPr wrap="square" rtlCol="0">
              <a:noAutofit/>
            </a:bodyPr>
            <a:lstStyle/>
            <a:p>
              <a:pPr algn="l"/>
              <a:r>
                <a:rPr lang="en-US" altLang="zh-CN" sz="1600" dirty="0">
                  <a:latin typeface="Arial" panose="020B0604020202020204" pitchFamily="34" charset="0"/>
                  <a:ea typeface="黑体" panose="02010609060101010101" pitchFamily="49" charset="-122"/>
                  <a:cs typeface="Arial" panose="020B0604020202020204" pitchFamily="34" charset="0"/>
                </a:rPr>
                <a:t>3</a:t>
              </a:r>
              <a:r>
                <a:rPr lang="zh-CN" altLang="en-US" sz="1600" dirty="0">
                  <a:latin typeface="Arial" panose="020B0604020202020204" pitchFamily="34" charset="0"/>
                  <a:ea typeface="黑体" panose="02010609060101010101" pitchFamily="49" charset="-122"/>
                  <a:cs typeface="Arial" panose="020B0604020202020204" pitchFamily="34" charset="0"/>
                </a:rPr>
                <a:t> </a:t>
              </a:r>
              <a:r>
                <a:rPr lang="en-US" altLang="zh-CN" sz="1600" dirty="0">
                  <a:latin typeface="Arial" panose="020B0604020202020204" pitchFamily="34" charset="0"/>
                  <a:ea typeface="黑体" panose="02010609060101010101" pitchFamily="49" charset="-122"/>
                  <a:cs typeface="Arial" panose="020B0604020202020204" pitchFamily="34" charset="0"/>
                </a:rPr>
                <a:t>mm</a:t>
              </a:r>
              <a:endParaRPr lang="en-US" sz="1600" dirty="0">
                <a:latin typeface="Arial" panose="020B0604020202020204" pitchFamily="34" charset="0"/>
                <a:ea typeface="黑体" panose="02010609060101010101" pitchFamily="49" charset="-122"/>
                <a:cs typeface="Arial" panose="020B0604020202020204" pitchFamily="34" charset="0"/>
              </a:endParaRPr>
            </a:p>
          </p:txBody>
        </p:sp>
        <p:sp>
          <p:nvSpPr>
            <p:cNvPr id="51" name="TextBox 50">
              <a:extLst>
                <a:ext uri="{FF2B5EF4-FFF2-40B4-BE49-F238E27FC236}">
                  <a16:creationId xmlns:a16="http://schemas.microsoft.com/office/drawing/2014/main" id="{97DBE230-5464-2B4E-A3FC-4AB311DFB751}"/>
                </a:ext>
              </a:extLst>
            </p:cNvPr>
            <p:cNvSpPr txBox="1"/>
            <p:nvPr/>
          </p:nvSpPr>
          <p:spPr>
            <a:xfrm>
              <a:off x="8574896" y="3431068"/>
              <a:ext cx="725788" cy="228600"/>
            </a:xfrm>
            <a:prstGeom prst="rect">
              <a:avLst/>
            </a:prstGeom>
            <a:noFill/>
          </p:spPr>
          <p:txBody>
            <a:bodyPr wrap="square" rtlCol="0">
              <a:noAutofit/>
            </a:bodyPr>
            <a:lstStyle/>
            <a:p>
              <a:pPr algn="l"/>
              <a:r>
                <a:rPr lang="en-US" altLang="zh-CN" sz="1600" dirty="0">
                  <a:latin typeface="Arial" panose="020B0604020202020204" pitchFamily="34" charset="0"/>
                  <a:ea typeface="黑体" panose="02010609060101010101" pitchFamily="49" charset="-122"/>
                  <a:cs typeface="Arial" panose="020B0604020202020204" pitchFamily="34" charset="0"/>
                </a:rPr>
                <a:t>2</a:t>
              </a:r>
              <a:r>
                <a:rPr lang="zh-CN" altLang="en-US" sz="1600" dirty="0">
                  <a:latin typeface="Arial" panose="020B0604020202020204" pitchFamily="34" charset="0"/>
                  <a:ea typeface="黑体" panose="02010609060101010101" pitchFamily="49" charset="-122"/>
                  <a:cs typeface="Arial" panose="020B0604020202020204" pitchFamily="34" charset="0"/>
                </a:rPr>
                <a:t> </a:t>
              </a:r>
              <a:r>
                <a:rPr lang="en-US" altLang="zh-CN" sz="1600" dirty="0">
                  <a:latin typeface="Arial" panose="020B0604020202020204" pitchFamily="34" charset="0"/>
                  <a:ea typeface="黑体" panose="02010609060101010101" pitchFamily="49" charset="-122"/>
                  <a:cs typeface="Arial" panose="020B0604020202020204" pitchFamily="34" charset="0"/>
                </a:rPr>
                <a:t>mm</a:t>
              </a:r>
              <a:endParaRPr lang="en-US" sz="1600" dirty="0">
                <a:latin typeface="Arial" panose="020B0604020202020204" pitchFamily="34" charset="0"/>
                <a:ea typeface="黑体" panose="02010609060101010101" pitchFamily="49" charset="-122"/>
                <a:cs typeface="Arial" panose="020B0604020202020204" pitchFamily="34" charset="0"/>
              </a:endParaRPr>
            </a:p>
          </p:txBody>
        </p:sp>
      </p:grpSp>
    </p:spTree>
    <p:extLst>
      <p:ext uri="{BB962C8B-B14F-4D97-AF65-F5344CB8AC3E}">
        <p14:creationId xmlns:p14="http://schemas.microsoft.com/office/powerpoint/2010/main" val="40821671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9F827D-5E90-B345-8562-10061D1DA536}"/>
              </a:ext>
            </a:extLst>
          </p:cNvPr>
          <p:cNvSpPr>
            <a:spLocks noGrp="1"/>
          </p:cNvSpPr>
          <p:nvPr>
            <p:ph type="title"/>
          </p:nvPr>
        </p:nvSpPr>
        <p:spPr>
          <a:xfrm>
            <a:off x="720000" y="0"/>
            <a:ext cx="9000000" cy="720000"/>
          </a:xfrm>
        </p:spPr>
        <p:txBody>
          <a:bodyPr>
            <a:normAutofit/>
          </a:bodyPr>
          <a:lstStyle/>
          <a:p>
            <a:r>
              <a:rPr lang="en-US" altLang="zh-CN" sz="4000" b="0" dirty="0">
                <a:latin typeface="Times New Roman" panose="02020603050405020304" pitchFamily="18" charset="0"/>
                <a:cs typeface="Times New Roman" panose="02020603050405020304" pitchFamily="18" charset="0"/>
              </a:rPr>
              <a:t>Sensor</a:t>
            </a:r>
            <a:r>
              <a:rPr lang="zh-CN" altLang="en-US" sz="4000" b="0" dirty="0">
                <a:latin typeface="Times New Roman" panose="02020603050405020304" pitchFamily="18" charset="0"/>
                <a:cs typeface="Times New Roman" panose="02020603050405020304" pitchFamily="18" charset="0"/>
              </a:rPr>
              <a:t> </a:t>
            </a:r>
            <a:r>
              <a:rPr lang="en-US" altLang="zh-CN" sz="4000" b="0" dirty="0">
                <a:latin typeface="Times New Roman" panose="02020603050405020304" pitchFamily="18" charset="0"/>
                <a:cs typeface="Times New Roman" panose="02020603050405020304" pitchFamily="18" charset="0"/>
              </a:rPr>
              <a:t>development</a:t>
            </a:r>
            <a:r>
              <a:rPr lang="zh-CN" altLang="en-US" sz="4000" b="0" dirty="0">
                <a:latin typeface="Times New Roman" panose="02020603050405020304" pitchFamily="18" charset="0"/>
                <a:cs typeface="Times New Roman" panose="02020603050405020304" pitchFamily="18" charset="0"/>
              </a:rPr>
              <a:t> </a:t>
            </a:r>
            <a:r>
              <a:rPr lang="en-US" altLang="zh-CN" sz="4000" b="0" dirty="0">
                <a:latin typeface="Times New Roman" panose="02020603050405020304" pitchFamily="18" charset="0"/>
                <a:cs typeface="Times New Roman" panose="02020603050405020304" pitchFamily="18" charset="0"/>
              </a:rPr>
              <a:t>with</a:t>
            </a:r>
            <a:r>
              <a:rPr lang="zh-CN" altLang="en-US" sz="4000" b="0" dirty="0">
                <a:latin typeface="Times New Roman" panose="02020603050405020304" pitchFamily="18" charset="0"/>
                <a:cs typeface="Times New Roman" panose="02020603050405020304" pitchFamily="18" charset="0"/>
              </a:rPr>
              <a:t> </a:t>
            </a:r>
            <a:r>
              <a:rPr lang="en-US" altLang="zh-CN" sz="4000" b="0" dirty="0">
                <a:latin typeface="Times New Roman" panose="02020603050405020304" pitchFamily="18" charset="0"/>
                <a:cs typeface="Times New Roman" panose="02020603050405020304" pitchFamily="18" charset="0"/>
              </a:rPr>
              <a:t>SLDO</a:t>
            </a:r>
            <a:endParaRPr lang="en-US" sz="4000" b="0" dirty="0">
              <a:latin typeface="Times New Roman" panose="02020603050405020304" pitchFamily="18" charset="0"/>
              <a:cs typeface="Times New Roman" panose="02020603050405020304" pitchFamily="18" charset="0"/>
            </a:endParaRPr>
          </a:p>
        </p:txBody>
      </p:sp>
      <p:sp>
        <p:nvSpPr>
          <p:cNvPr id="3" name="Text Placeholder 2">
            <a:extLst>
              <a:ext uri="{FF2B5EF4-FFF2-40B4-BE49-F238E27FC236}">
                <a16:creationId xmlns:a16="http://schemas.microsoft.com/office/drawing/2014/main" id="{57F8BEE1-4C7D-1F4B-8E33-37F208C66239}"/>
              </a:ext>
            </a:extLst>
          </p:cNvPr>
          <p:cNvSpPr>
            <a:spLocks noGrp="1"/>
          </p:cNvSpPr>
          <p:nvPr>
            <p:ph type="body" idx="1"/>
          </p:nvPr>
        </p:nvSpPr>
        <p:spPr>
          <a:xfrm>
            <a:off x="360000" y="720000"/>
            <a:ext cx="7072766" cy="3014644"/>
          </a:xfrm>
        </p:spPr>
        <p:txBody>
          <a:bodyPr>
            <a:noAutofit/>
          </a:bodyPr>
          <a:lstStyle/>
          <a:p>
            <a:pPr algn="just">
              <a:buFont typeface="Wingdings" panose="05000000000000000000" pitchFamily="2" charset="2"/>
              <a:buChar char="Ø"/>
            </a:pPr>
            <a:r>
              <a:rPr lang="en-US" altLang="zh-CN" sz="2200" dirty="0"/>
              <a:t>Device types and dimensions </a:t>
            </a:r>
            <a:r>
              <a:rPr lang="en-US" altLang="zh-CN" sz="2200" dirty="0" err="1"/>
              <a:t>optimised</a:t>
            </a:r>
            <a:r>
              <a:rPr lang="en-US" altLang="zh-CN" sz="2200" dirty="0"/>
              <a:t> for both shunt and pass‑device</a:t>
            </a:r>
          </a:p>
          <a:p>
            <a:pPr algn="just">
              <a:buFont typeface="Wingdings" panose="05000000000000000000" pitchFamily="2" charset="2"/>
              <a:buChar char="Ø"/>
            </a:pPr>
            <a:r>
              <a:rPr lang="en-US" altLang="zh-CN" sz="2200" dirty="0"/>
              <a:t>Technology limitation: max input voltage = 1.2 V </a:t>
            </a:r>
          </a:p>
          <a:p>
            <a:pPr algn="just">
              <a:buFont typeface="Wingdings" panose="05000000000000000000" pitchFamily="2" charset="2"/>
              <a:buChar char="Ø"/>
            </a:pPr>
            <a:r>
              <a:rPr lang="en-US" altLang="zh-CN" sz="2200" dirty="0"/>
              <a:t>Overvoltage‑tolerant design extends capability to 2 V (55 nm process)</a:t>
            </a:r>
          </a:p>
          <a:p>
            <a:pPr algn="just">
              <a:buFont typeface="Wingdings" panose="05000000000000000000" pitchFamily="2" charset="2"/>
              <a:buChar char="Ø"/>
            </a:pPr>
            <a:r>
              <a:rPr lang="en-US" altLang="zh-CN" sz="2200" dirty="0"/>
              <a:t>Simulations validated for single SLDO and 4‑chip serial chain</a:t>
            </a:r>
          </a:p>
          <a:p>
            <a:pPr marL="0" indent="0" algn="just">
              <a:buNone/>
            </a:pPr>
            <a:endParaRPr lang="en-US" sz="2200" dirty="0"/>
          </a:p>
        </p:txBody>
      </p:sp>
      <p:sp>
        <p:nvSpPr>
          <p:cNvPr id="4" name="Slide Number Placeholder 3">
            <a:extLst>
              <a:ext uri="{FF2B5EF4-FFF2-40B4-BE49-F238E27FC236}">
                <a16:creationId xmlns:a16="http://schemas.microsoft.com/office/drawing/2014/main" id="{E7471995-EF13-BC49-BE38-A9737AD0EB3E}"/>
              </a:ext>
            </a:extLst>
          </p:cNvPr>
          <p:cNvSpPr>
            <a:spLocks noGrp="1"/>
          </p:cNvSpPr>
          <p:nvPr>
            <p:ph type="sldNum" sz="quarter" idx="7"/>
          </p:nvPr>
        </p:nvSpPr>
        <p:spPr>
          <a:xfrm>
            <a:off x="9000000" y="6624000"/>
            <a:ext cx="2743200" cy="208800"/>
          </a:xfrm>
        </p:spPr>
        <p:txBody>
          <a:bodyPr/>
          <a:lstStyle/>
          <a:p>
            <a:pPr marL="38100">
              <a:spcBef>
                <a:spcPts val="5"/>
              </a:spcBef>
            </a:pPr>
            <a:fld id="{81D60167-4931-47E6-BA6A-407CBD079E47}" type="slidenum">
              <a:rPr lang="en-US" altLang="zh-CN" sz="1200" spc="-25" smtClean="0">
                <a:latin typeface="Times New Roman" panose="02020603050405020304" pitchFamily="18" charset="0"/>
                <a:cs typeface="Times New Roman" panose="02020603050405020304" pitchFamily="18" charset="0"/>
              </a:rPr>
              <a:pPr marL="38100">
                <a:spcBef>
                  <a:spcPts val="5"/>
                </a:spcBef>
              </a:pPr>
              <a:t>14</a:t>
            </a:fld>
            <a:endParaRPr lang="en-US" altLang="zh-CN" sz="1200" spc="-25" dirty="0">
              <a:latin typeface="Times New Roman" panose="02020603050405020304" pitchFamily="18" charset="0"/>
              <a:cs typeface="Times New Roman" panose="02020603050405020304" pitchFamily="18" charset="0"/>
            </a:endParaRPr>
          </a:p>
        </p:txBody>
      </p:sp>
      <p:pic>
        <p:nvPicPr>
          <p:cNvPr id="6" name="Picture 8" descr="SLDO-main">
            <a:extLst>
              <a:ext uri="{FF2B5EF4-FFF2-40B4-BE49-F238E27FC236}">
                <a16:creationId xmlns:a16="http://schemas.microsoft.com/office/drawing/2014/main" id="{09DE1D85-9939-5B4B-B0A5-FD6A0A856CC7}"/>
              </a:ext>
            </a:extLst>
          </p:cNvPr>
          <p:cNvPicPr/>
          <p:nvPr/>
        </p:nvPicPr>
        <p:blipFill>
          <a:blip r:embed="rId3"/>
          <a:stretch>
            <a:fillRect/>
          </a:stretch>
        </p:blipFill>
        <p:spPr>
          <a:xfrm>
            <a:off x="7347363" y="720000"/>
            <a:ext cx="4792077" cy="2569230"/>
          </a:xfrm>
          <a:prstGeom prst="rect">
            <a:avLst/>
          </a:prstGeom>
        </p:spPr>
      </p:pic>
      <p:grpSp>
        <p:nvGrpSpPr>
          <p:cNvPr id="9" name="组合 8">
            <a:extLst>
              <a:ext uri="{FF2B5EF4-FFF2-40B4-BE49-F238E27FC236}">
                <a16:creationId xmlns:a16="http://schemas.microsoft.com/office/drawing/2014/main" id="{61E70EE4-F0F6-40F2-B7CE-DD993D03B54B}"/>
              </a:ext>
            </a:extLst>
          </p:cNvPr>
          <p:cNvGrpSpPr/>
          <p:nvPr/>
        </p:nvGrpSpPr>
        <p:grpSpPr>
          <a:xfrm>
            <a:off x="561703" y="3498030"/>
            <a:ext cx="5165920" cy="3039104"/>
            <a:chOff x="327725" y="2985160"/>
            <a:chExt cx="5496606" cy="3446799"/>
          </a:xfrm>
        </p:grpSpPr>
        <p:pic>
          <p:nvPicPr>
            <p:cNvPr id="10" name="图片 9">
              <a:extLst>
                <a:ext uri="{FF2B5EF4-FFF2-40B4-BE49-F238E27FC236}">
                  <a16:creationId xmlns:a16="http://schemas.microsoft.com/office/drawing/2014/main" id="{45B21A82-1808-4846-A508-11D94FB3A7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7725" y="2985160"/>
              <a:ext cx="5496606" cy="3446799"/>
            </a:xfrm>
            <a:prstGeom prst="rect">
              <a:avLst/>
            </a:prstGeom>
          </p:spPr>
        </p:pic>
        <p:sp>
          <p:nvSpPr>
            <p:cNvPr id="19" name="Textfeld 11">
              <a:extLst>
                <a:ext uri="{FF2B5EF4-FFF2-40B4-BE49-F238E27FC236}">
                  <a16:creationId xmlns:a16="http://schemas.microsoft.com/office/drawing/2014/main" id="{55D76722-502B-46A7-A185-0EE45C372155}"/>
                </a:ext>
              </a:extLst>
            </p:cNvPr>
            <p:cNvSpPr txBox="1"/>
            <p:nvPr/>
          </p:nvSpPr>
          <p:spPr>
            <a:xfrm>
              <a:off x="2439619" y="3881178"/>
              <a:ext cx="1531253" cy="369332"/>
            </a:xfrm>
            <a:prstGeom prst="rect">
              <a:avLst/>
            </a:prstGeom>
            <a:noFill/>
          </p:spPr>
          <p:txBody>
            <a:bodyPr wrap="none" rtlCol="0">
              <a:spAutoFit/>
            </a:bodyPr>
            <a:lstStyle/>
            <a:p>
              <a:r>
                <a:rPr lang="de-DE" dirty="0">
                  <a:solidFill>
                    <a:srgbClr val="0070C0"/>
                  </a:solidFill>
                </a:rPr>
                <a:t>Input </a:t>
              </a:r>
              <a:r>
                <a:rPr lang="de-DE" dirty="0" err="1">
                  <a:solidFill>
                    <a:srgbClr val="0070C0"/>
                  </a:solidFill>
                </a:rPr>
                <a:t>Voltage</a:t>
              </a:r>
              <a:endParaRPr lang="de-DE" dirty="0">
                <a:solidFill>
                  <a:srgbClr val="0070C0"/>
                </a:solidFill>
              </a:endParaRPr>
            </a:p>
          </p:txBody>
        </p:sp>
        <p:sp>
          <p:nvSpPr>
            <p:cNvPr id="20" name="Textfeld 12">
              <a:extLst>
                <a:ext uri="{FF2B5EF4-FFF2-40B4-BE49-F238E27FC236}">
                  <a16:creationId xmlns:a16="http://schemas.microsoft.com/office/drawing/2014/main" id="{AEB031C1-1A5A-4A00-91A1-C4FC224E34C6}"/>
                </a:ext>
              </a:extLst>
            </p:cNvPr>
            <p:cNvSpPr txBox="1"/>
            <p:nvPr/>
          </p:nvSpPr>
          <p:spPr>
            <a:xfrm>
              <a:off x="3692600" y="4917004"/>
              <a:ext cx="1710789" cy="369332"/>
            </a:xfrm>
            <a:prstGeom prst="rect">
              <a:avLst/>
            </a:prstGeom>
            <a:noFill/>
          </p:spPr>
          <p:txBody>
            <a:bodyPr wrap="none" rtlCol="0">
              <a:spAutoFit/>
            </a:bodyPr>
            <a:lstStyle/>
            <a:p>
              <a:r>
                <a:rPr lang="de-DE" dirty="0">
                  <a:solidFill>
                    <a:srgbClr val="FF0000"/>
                  </a:solidFill>
                </a:rPr>
                <a:t>Output </a:t>
              </a:r>
              <a:r>
                <a:rPr lang="de-DE" dirty="0" err="1">
                  <a:solidFill>
                    <a:srgbClr val="FF0000"/>
                  </a:solidFill>
                </a:rPr>
                <a:t>Voltage</a:t>
              </a:r>
              <a:endParaRPr lang="de-DE" dirty="0">
                <a:solidFill>
                  <a:srgbClr val="FF0000"/>
                </a:solidFill>
              </a:endParaRPr>
            </a:p>
          </p:txBody>
        </p:sp>
      </p:grpSp>
      <p:pic>
        <p:nvPicPr>
          <p:cNvPr id="13" name="图片 12">
            <a:extLst>
              <a:ext uri="{FF2B5EF4-FFF2-40B4-BE49-F238E27FC236}">
                <a16:creationId xmlns:a16="http://schemas.microsoft.com/office/drawing/2014/main" id="{33F46F09-9F19-4563-9A85-70FB7A7886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62005" y="3289230"/>
            <a:ext cx="5577435" cy="3247904"/>
          </a:xfrm>
          <a:prstGeom prst="rect">
            <a:avLst/>
          </a:prstGeom>
        </p:spPr>
      </p:pic>
    </p:spTree>
    <p:extLst>
      <p:ext uri="{BB962C8B-B14F-4D97-AF65-F5344CB8AC3E}">
        <p14:creationId xmlns:p14="http://schemas.microsoft.com/office/powerpoint/2010/main" val="9835191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9F827D-5E90-B345-8562-10061D1DA536}"/>
              </a:ext>
            </a:extLst>
          </p:cNvPr>
          <p:cNvSpPr>
            <a:spLocks noGrp="1"/>
          </p:cNvSpPr>
          <p:nvPr>
            <p:ph type="title"/>
          </p:nvPr>
        </p:nvSpPr>
        <p:spPr>
          <a:xfrm>
            <a:off x="720000" y="0"/>
            <a:ext cx="9000000" cy="720000"/>
          </a:xfrm>
        </p:spPr>
        <p:txBody>
          <a:bodyPr>
            <a:normAutofit/>
          </a:bodyPr>
          <a:lstStyle/>
          <a:p>
            <a:r>
              <a:rPr lang="en-US" altLang="zh-CN" sz="4000" b="0" dirty="0">
                <a:latin typeface="Times New Roman" panose="02020603050405020304" pitchFamily="18" charset="0"/>
                <a:cs typeface="Times New Roman" panose="02020603050405020304" pitchFamily="18" charset="0"/>
              </a:rPr>
              <a:t>Sensor</a:t>
            </a:r>
            <a:r>
              <a:rPr lang="zh-CN" altLang="en-US" sz="4000" b="0" dirty="0">
                <a:latin typeface="Times New Roman" panose="02020603050405020304" pitchFamily="18" charset="0"/>
                <a:cs typeface="Times New Roman" panose="02020603050405020304" pitchFamily="18" charset="0"/>
              </a:rPr>
              <a:t> </a:t>
            </a:r>
            <a:r>
              <a:rPr lang="en-US" altLang="zh-CN" sz="4000" b="0" dirty="0">
                <a:latin typeface="Times New Roman" panose="02020603050405020304" pitchFamily="18" charset="0"/>
                <a:cs typeface="Times New Roman" panose="02020603050405020304" pitchFamily="18" charset="0"/>
              </a:rPr>
              <a:t>development</a:t>
            </a:r>
            <a:r>
              <a:rPr lang="zh-CN" altLang="en-US" sz="4000" b="0" dirty="0">
                <a:latin typeface="Times New Roman" panose="02020603050405020304" pitchFamily="18" charset="0"/>
                <a:cs typeface="Times New Roman" panose="02020603050405020304" pitchFamily="18" charset="0"/>
              </a:rPr>
              <a:t> </a:t>
            </a:r>
            <a:r>
              <a:rPr lang="en-US" altLang="zh-CN" sz="4000" b="0" dirty="0">
                <a:latin typeface="Times New Roman" panose="02020603050405020304" pitchFamily="18" charset="0"/>
                <a:cs typeface="Times New Roman" panose="02020603050405020304" pitchFamily="18" charset="0"/>
              </a:rPr>
              <a:t>with</a:t>
            </a:r>
            <a:r>
              <a:rPr lang="zh-CN" altLang="en-US" sz="4000" b="0" dirty="0">
                <a:latin typeface="Times New Roman" panose="02020603050405020304" pitchFamily="18" charset="0"/>
                <a:cs typeface="Times New Roman" panose="02020603050405020304" pitchFamily="18" charset="0"/>
              </a:rPr>
              <a:t> </a:t>
            </a:r>
            <a:r>
              <a:rPr lang="en-US" altLang="zh-CN" sz="4000" b="0" dirty="0">
                <a:latin typeface="Times New Roman" panose="02020603050405020304" pitchFamily="18" charset="0"/>
                <a:cs typeface="Times New Roman" panose="02020603050405020304" pitchFamily="18" charset="0"/>
              </a:rPr>
              <a:t>SLDO</a:t>
            </a:r>
            <a:endParaRPr lang="en-US" sz="4000" b="0" dirty="0">
              <a:latin typeface="Times New Roman" panose="02020603050405020304" pitchFamily="18" charset="0"/>
              <a:cs typeface="Times New Roman" panose="02020603050405020304" pitchFamily="18" charset="0"/>
            </a:endParaRPr>
          </a:p>
        </p:txBody>
      </p:sp>
      <p:sp>
        <p:nvSpPr>
          <p:cNvPr id="3" name="Text Placeholder 2">
            <a:extLst>
              <a:ext uri="{FF2B5EF4-FFF2-40B4-BE49-F238E27FC236}">
                <a16:creationId xmlns:a16="http://schemas.microsoft.com/office/drawing/2014/main" id="{57F8BEE1-4C7D-1F4B-8E33-37F208C66239}"/>
              </a:ext>
            </a:extLst>
          </p:cNvPr>
          <p:cNvSpPr>
            <a:spLocks noGrp="1"/>
          </p:cNvSpPr>
          <p:nvPr>
            <p:ph type="body" idx="1"/>
          </p:nvPr>
        </p:nvSpPr>
        <p:spPr>
          <a:xfrm>
            <a:off x="359999" y="720000"/>
            <a:ext cx="7094319" cy="2637160"/>
          </a:xfrm>
        </p:spPr>
        <p:txBody>
          <a:bodyPr>
            <a:normAutofit fontScale="92500"/>
          </a:bodyPr>
          <a:lstStyle/>
          <a:p>
            <a:pPr algn="just">
              <a:buFont typeface="Wingdings" panose="05000000000000000000" pitchFamily="2" charset="2"/>
              <a:buChar char="Ø"/>
            </a:pPr>
            <a:r>
              <a:rPr lang="en-US" altLang="zh-CN" sz="2600" dirty="0"/>
              <a:t>Separate regulation modules for VDDA and VDDD</a:t>
            </a:r>
          </a:p>
          <a:p>
            <a:pPr algn="just">
              <a:buFont typeface="Wingdings" panose="05000000000000000000" pitchFamily="2" charset="2"/>
              <a:buChar char="Ø"/>
            </a:pPr>
            <a:r>
              <a:rPr lang="en-US" altLang="zh-CN" sz="2600" dirty="0"/>
              <a:t>Enables constant‑current operation mode</a:t>
            </a:r>
          </a:p>
          <a:p>
            <a:pPr lvl="1" algn="just">
              <a:buFont typeface="Wingdings" panose="05000000000000000000" pitchFamily="2" charset="2"/>
              <a:buChar char="ü"/>
            </a:pPr>
            <a:r>
              <a:rPr lang="en-US" altLang="zh-CN" dirty="0"/>
              <a:t>Loop 1: defines shunt regulation</a:t>
            </a:r>
          </a:p>
          <a:p>
            <a:pPr lvl="1" algn="just">
              <a:buFont typeface="Wingdings" panose="05000000000000000000" pitchFamily="2" charset="2"/>
              <a:buChar char="ü"/>
            </a:pPr>
            <a:r>
              <a:rPr lang="en-US" altLang="zh-CN" dirty="0"/>
              <a:t>Loop 2: regulates both VDDA and VDDD outputs</a:t>
            </a:r>
          </a:p>
          <a:p>
            <a:pPr algn="just">
              <a:buFont typeface="Wingdings" panose="05000000000000000000" pitchFamily="2" charset="2"/>
              <a:buChar char="Ø"/>
            </a:pPr>
            <a:r>
              <a:rPr lang="en-US" altLang="zh-CN" sz="2600" dirty="0"/>
              <a:t>Simulations performed for single SLDO and 4 chips serial chain</a:t>
            </a:r>
          </a:p>
          <a:p>
            <a:pPr algn="just">
              <a:buFont typeface="Wingdings" panose="05000000000000000000" pitchFamily="2" charset="2"/>
              <a:buChar char="Ø"/>
            </a:pPr>
            <a:endParaRPr lang="en-US" altLang="zh-CN" sz="2200" dirty="0"/>
          </a:p>
        </p:txBody>
      </p:sp>
      <p:sp>
        <p:nvSpPr>
          <p:cNvPr id="4" name="Slide Number Placeholder 3">
            <a:extLst>
              <a:ext uri="{FF2B5EF4-FFF2-40B4-BE49-F238E27FC236}">
                <a16:creationId xmlns:a16="http://schemas.microsoft.com/office/drawing/2014/main" id="{E7471995-EF13-BC49-BE38-A9737AD0EB3E}"/>
              </a:ext>
            </a:extLst>
          </p:cNvPr>
          <p:cNvSpPr>
            <a:spLocks noGrp="1"/>
          </p:cNvSpPr>
          <p:nvPr>
            <p:ph type="sldNum" sz="quarter" idx="7"/>
          </p:nvPr>
        </p:nvSpPr>
        <p:spPr>
          <a:xfrm>
            <a:off x="9000000" y="6624000"/>
            <a:ext cx="2743200" cy="208800"/>
          </a:xfrm>
        </p:spPr>
        <p:txBody>
          <a:bodyPr/>
          <a:lstStyle/>
          <a:p>
            <a:pPr marL="38100">
              <a:spcBef>
                <a:spcPts val="5"/>
              </a:spcBef>
            </a:pPr>
            <a:fld id="{81D60167-4931-47E6-BA6A-407CBD079E47}" type="slidenum">
              <a:rPr lang="en-US" altLang="zh-CN" sz="1200" spc="-25" smtClean="0">
                <a:latin typeface="Times New Roman" panose="02020603050405020304" pitchFamily="18" charset="0"/>
                <a:cs typeface="Times New Roman" panose="02020603050405020304" pitchFamily="18" charset="0"/>
              </a:rPr>
              <a:pPr marL="38100">
                <a:spcBef>
                  <a:spcPts val="5"/>
                </a:spcBef>
              </a:pPr>
              <a:t>15</a:t>
            </a:fld>
            <a:endParaRPr lang="en-US" altLang="zh-CN" sz="1200" spc="-25" dirty="0">
              <a:latin typeface="Times New Roman" panose="02020603050405020304" pitchFamily="18" charset="0"/>
              <a:cs typeface="Times New Roman" panose="02020603050405020304" pitchFamily="18" charset="0"/>
            </a:endParaRPr>
          </a:p>
        </p:txBody>
      </p:sp>
      <p:pic>
        <p:nvPicPr>
          <p:cNvPr id="16" name="图片 15">
            <a:extLst>
              <a:ext uri="{FF2B5EF4-FFF2-40B4-BE49-F238E27FC236}">
                <a16:creationId xmlns:a16="http://schemas.microsoft.com/office/drawing/2014/main" id="{467DB09D-2543-4BC1-97AA-ECB2512497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0306" y="3286292"/>
            <a:ext cx="5493009" cy="3198740"/>
          </a:xfrm>
          <a:prstGeom prst="rect">
            <a:avLst/>
          </a:prstGeom>
        </p:spPr>
      </p:pic>
      <p:grpSp>
        <p:nvGrpSpPr>
          <p:cNvPr id="6" name="组合 5">
            <a:extLst>
              <a:ext uri="{FF2B5EF4-FFF2-40B4-BE49-F238E27FC236}">
                <a16:creationId xmlns:a16="http://schemas.microsoft.com/office/drawing/2014/main" id="{4B6F1137-2F8D-4857-83B4-0CD34644CEF2}"/>
              </a:ext>
            </a:extLst>
          </p:cNvPr>
          <p:cNvGrpSpPr/>
          <p:nvPr/>
        </p:nvGrpSpPr>
        <p:grpSpPr>
          <a:xfrm>
            <a:off x="151662" y="3299355"/>
            <a:ext cx="5782968" cy="3265408"/>
            <a:chOff x="279807" y="2900261"/>
            <a:chExt cx="6111054" cy="3558645"/>
          </a:xfrm>
        </p:grpSpPr>
        <p:pic>
          <p:nvPicPr>
            <p:cNvPr id="10" name="图片 9">
              <a:extLst>
                <a:ext uri="{FF2B5EF4-FFF2-40B4-BE49-F238E27FC236}">
                  <a16:creationId xmlns:a16="http://schemas.microsoft.com/office/drawing/2014/main" id="{011889ED-BCB0-4F0A-BFE9-75CC5EB6C6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9807" y="2900261"/>
              <a:ext cx="6111054" cy="3558645"/>
            </a:xfrm>
            <a:prstGeom prst="rect">
              <a:avLst/>
            </a:prstGeom>
          </p:spPr>
        </p:pic>
        <p:sp>
          <p:nvSpPr>
            <p:cNvPr id="19" name="Textfeld 11">
              <a:extLst>
                <a:ext uri="{FF2B5EF4-FFF2-40B4-BE49-F238E27FC236}">
                  <a16:creationId xmlns:a16="http://schemas.microsoft.com/office/drawing/2014/main" id="{7F420C68-AA0C-462A-877C-B51A659B671D}"/>
                </a:ext>
              </a:extLst>
            </p:cNvPr>
            <p:cNvSpPr txBox="1"/>
            <p:nvPr/>
          </p:nvSpPr>
          <p:spPr>
            <a:xfrm>
              <a:off x="2375280" y="3227777"/>
              <a:ext cx="1531253" cy="369332"/>
            </a:xfrm>
            <a:prstGeom prst="rect">
              <a:avLst/>
            </a:prstGeom>
            <a:noFill/>
          </p:spPr>
          <p:txBody>
            <a:bodyPr wrap="none" rtlCol="0">
              <a:spAutoFit/>
            </a:bodyPr>
            <a:lstStyle/>
            <a:p>
              <a:r>
                <a:rPr lang="de-DE" dirty="0">
                  <a:solidFill>
                    <a:srgbClr val="0070C0"/>
                  </a:solidFill>
                </a:rPr>
                <a:t>Input </a:t>
              </a:r>
              <a:r>
                <a:rPr lang="de-DE" dirty="0" err="1">
                  <a:solidFill>
                    <a:srgbClr val="0070C0"/>
                  </a:solidFill>
                </a:rPr>
                <a:t>Voltage</a:t>
              </a:r>
              <a:endParaRPr lang="de-DE" dirty="0">
                <a:solidFill>
                  <a:srgbClr val="0070C0"/>
                </a:solidFill>
              </a:endParaRPr>
            </a:p>
          </p:txBody>
        </p:sp>
        <p:sp>
          <p:nvSpPr>
            <p:cNvPr id="20" name="Textfeld 12">
              <a:extLst>
                <a:ext uri="{FF2B5EF4-FFF2-40B4-BE49-F238E27FC236}">
                  <a16:creationId xmlns:a16="http://schemas.microsoft.com/office/drawing/2014/main" id="{43EB37FE-0C87-46CB-A2BA-546CF5FEBDCD}"/>
                </a:ext>
              </a:extLst>
            </p:cNvPr>
            <p:cNvSpPr txBox="1"/>
            <p:nvPr/>
          </p:nvSpPr>
          <p:spPr>
            <a:xfrm>
              <a:off x="3628261" y="4263603"/>
              <a:ext cx="1710789" cy="369332"/>
            </a:xfrm>
            <a:prstGeom prst="rect">
              <a:avLst/>
            </a:prstGeom>
            <a:noFill/>
          </p:spPr>
          <p:txBody>
            <a:bodyPr wrap="none" rtlCol="0">
              <a:spAutoFit/>
            </a:bodyPr>
            <a:lstStyle/>
            <a:p>
              <a:r>
                <a:rPr lang="de-DE" dirty="0">
                  <a:solidFill>
                    <a:srgbClr val="FF0000"/>
                  </a:solidFill>
                </a:rPr>
                <a:t>Output </a:t>
              </a:r>
              <a:r>
                <a:rPr lang="de-DE" dirty="0" err="1">
                  <a:solidFill>
                    <a:srgbClr val="FF0000"/>
                  </a:solidFill>
                </a:rPr>
                <a:t>Voltage</a:t>
              </a:r>
              <a:endParaRPr lang="de-DE" dirty="0">
                <a:solidFill>
                  <a:srgbClr val="FF0000"/>
                </a:solidFill>
              </a:endParaRPr>
            </a:p>
          </p:txBody>
        </p:sp>
      </p:grpSp>
      <p:grpSp>
        <p:nvGrpSpPr>
          <p:cNvPr id="11" name="组合 10">
            <a:extLst>
              <a:ext uri="{FF2B5EF4-FFF2-40B4-BE49-F238E27FC236}">
                <a16:creationId xmlns:a16="http://schemas.microsoft.com/office/drawing/2014/main" id="{64A6F938-05B1-4E91-816A-CE70B1A9CD8F}"/>
              </a:ext>
            </a:extLst>
          </p:cNvPr>
          <p:cNvGrpSpPr/>
          <p:nvPr/>
        </p:nvGrpSpPr>
        <p:grpSpPr>
          <a:xfrm>
            <a:off x="7454319" y="716323"/>
            <a:ext cx="4714242" cy="2646218"/>
            <a:chOff x="7454319" y="716323"/>
            <a:chExt cx="4714242" cy="2646218"/>
          </a:xfrm>
        </p:grpSpPr>
        <p:pic>
          <p:nvPicPr>
            <p:cNvPr id="7" name="Picture 6">
              <a:extLst>
                <a:ext uri="{FF2B5EF4-FFF2-40B4-BE49-F238E27FC236}">
                  <a16:creationId xmlns:a16="http://schemas.microsoft.com/office/drawing/2014/main" id="{D54DBFEF-8361-7547-92B8-CC747F4EAC4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54321" y="725381"/>
              <a:ext cx="4714240" cy="2637160"/>
            </a:xfrm>
            <a:prstGeom prst="rect">
              <a:avLst/>
            </a:prstGeom>
            <a:noFill/>
            <a:extLst>
              <a:ext uri="{909E8E84-426E-40DD-AFC4-6F175D3DCCD1}">
                <a14:hiddenFill xmlns:a14="http://schemas.microsoft.com/office/drawing/2010/main">
                  <a:solidFill>
                    <a:srgbClr val="FFFFFF"/>
                  </a:solidFill>
                </a14:hiddenFill>
              </a:ext>
            </a:extLst>
          </p:spPr>
        </p:pic>
        <p:sp>
          <p:nvSpPr>
            <p:cNvPr id="8" name="矩形 7">
              <a:extLst>
                <a:ext uri="{FF2B5EF4-FFF2-40B4-BE49-F238E27FC236}">
                  <a16:creationId xmlns:a16="http://schemas.microsoft.com/office/drawing/2014/main" id="{89955957-16C5-4B4A-8791-8C0258A064A2}"/>
                </a:ext>
              </a:extLst>
            </p:cNvPr>
            <p:cNvSpPr/>
            <p:nvPr/>
          </p:nvSpPr>
          <p:spPr>
            <a:xfrm>
              <a:off x="7454319" y="720000"/>
              <a:ext cx="2551829" cy="2540166"/>
            </a:xfrm>
            <a:prstGeom prst="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a:extLst>
                <a:ext uri="{FF2B5EF4-FFF2-40B4-BE49-F238E27FC236}">
                  <a16:creationId xmlns:a16="http://schemas.microsoft.com/office/drawing/2014/main" id="{A2FC2D0C-4C9F-48A6-B3CD-8A59EE9FF39B}"/>
                </a:ext>
              </a:extLst>
            </p:cNvPr>
            <p:cNvSpPr/>
            <p:nvPr/>
          </p:nvSpPr>
          <p:spPr>
            <a:xfrm>
              <a:off x="10195677" y="720000"/>
              <a:ext cx="1844662" cy="2540166"/>
            </a:xfrm>
            <a:prstGeom prst="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a:extLst>
                <a:ext uri="{FF2B5EF4-FFF2-40B4-BE49-F238E27FC236}">
                  <a16:creationId xmlns:a16="http://schemas.microsoft.com/office/drawing/2014/main" id="{065598E0-CC59-4DCB-9726-6EFC162179D5}"/>
                </a:ext>
              </a:extLst>
            </p:cNvPr>
            <p:cNvSpPr txBox="1"/>
            <p:nvPr/>
          </p:nvSpPr>
          <p:spPr>
            <a:xfrm>
              <a:off x="8375095" y="720000"/>
              <a:ext cx="869149" cy="338554"/>
            </a:xfrm>
            <a:prstGeom prst="rect">
              <a:avLst/>
            </a:prstGeom>
            <a:noFill/>
          </p:spPr>
          <p:txBody>
            <a:bodyPr wrap="none" rtlCol="0">
              <a:spAutoFit/>
            </a:bodyPr>
            <a:lstStyle/>
            <a:p>
              <a:pPr algn="l"/>
              <a:r>
                <a:rPr lang="en-US" altLang="zh-CN" sz="1600" dirty="0">
                  <a:latin typeface="Arial" panose="020B0604020202020204" pitchFamily="34" charset="0"/>
                  <a:ea typeface="微软雅黑" panose="020B0503020204020204" pitchFamily="34" charset="-122"/>
                </a:rPr>
                <a:t>Loop 1 </a:t>
              </a:r>
              <a:endParaRPr lang="zh-CN" altLang="en-US" sz="1600" dirty="0">
                <a:latin typeface="Arial" panose="020B0604020202020204" pitchFamily="34" charset="0"/>
                <a:ea typeface="微软雅黑" panose="020B0503020204020204" pitchFamily="34" charset="-122"/>
              </a:endParaRPr>
            </a:p>
          </p:txBody>
        </p:sp>
        <p:sp>
          <p:nvSpPr>
            <p:cNvPr id="15" name="文本框 14">
              <a:extLst>
                <a:ext uri="{FF2B5EF4-FFF2-40B4-BE49-F238E27FC236}">
                  <a16:creationId xmlns:a16="http://schemas.microsoft.com/office/drawing/2014/main" id="{64C7FAB4-41CD-499C-843B-BBCBA978DE56}"/>
                </a:ext>
              </a:extLst>
            </p:cNvPr>
            <p:cNvSpPr txBox="1"/>
            <p:nvPr/>
          </p:nvSpPr>
          <p:spPr>
            <a:xfrm>
              <a:off x="10758428" y="716323"/>
              <a:ext cx="869149" cy="338554"/>
            </a:xfrm>
            <a:prstGeom prst="rect">
              <a:avLst/>
            </a:prstGeom>
            <a:noFill/>
          </p:spPr>
          <p:txBody>
            <a:bodyPr wrap="none" rtlCol="0">
              <a:spAutoFit/>
            </a:bodyPr>
            <a:lstStyle/>
            <a:p>
              <a:pPr algn="l"/>
              <a:r>
                <a:rPr lang="en-US" altLang="zh-CN" sz="1600" dirty="0">
                  <a:latin typeface="Arial" panose="020B0604020202020204" pitchFamily="34" charset="0"/>
                  <a:ea typeface="微软雅黑" panose="020B0503020204020204" pitchFamily="34" charset="-122"/>
                </a:rPr>
                <a:t>Loop 2 </a:t>
              </a:r>
              <a:endParaRPr lang="zh-CN" altLang="en-US" sz="1600" dirty="0">
                <a:latin typeface="Arial" panose="020B0604020202020204" pitchFamily="34" charset="0"/>
                <a:ea typeface="微软雅黑" panose="020B0503020204020204" pitchFamily="34" charset="-122"/>
              </a:endParaRPr>
            </a:p>
          </p:txBody>
        </p:sp>
      </p:grpSp>
    </p:spTree>
    <p:extLst>
      <p:ext uri="{BB962C8B-B14F-4D97-AF65-F5344CB8AC3E}">
        <p14:creationId xmlns:p14="http://schemas.microsoft.com/office/powerpoint/2010/main" val="9783284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656E0-A902-1F02-C432-8C143ACEA979}"/>
            </a:ext>
          </a:extLst>
        </p:cNvPr>
        <p:cNvGrpSpPr/>
        <p:nvPr/>
      </p:nvGrpSpPr>
      <p:grpSpPr>
        <a:xfrm>
          <a:off x="0" y="0"/>
          <a:ext cx="0" cy="0"/>
          <a:chOff x="0" y="0"/>
          <a:chExt cx="0" cy="0"/>
        </a:xfrm>
      </p:grpSpPr>
      <p:sp>
        <p:nvSpPr>
          <p:cNvPr id="5" name="灯片编号占位符 4">
            <a:extLst>
              <a:ext uri="{FF2B5EF4-FFF2-40B4-BE49-F238E27FC236}">
                <a16:creationId xmlns:a16="http://schemas.microsoft.com/office/drawing/2014/main" id="{3D99E202-D4C5-2A1C-5E26-2C82BC032F50}"/>
              </a:ext>
            </a:extLst>
          </p:cNvPr>
          <p:cNvSpPr>
            <a:spLocks noGrp="1"/>
          </p:cNvSpPr>
          <p:nvPr>
            <p:ph type="sldNum" sz="quarter" idx="12"/>
          </p:nvPr>
        </p:nvSpPr>
        <p:spPr>
          <a:xfrm>
            <a:off x="9000000" y="6625250"/>
            <a:ext cx="2743200" cy="209303"/>
          </a:xfrm>
        </p:spPr>
        <p:txBody>
          <a:bodyPr/>
          <a:lstStyle/>
          <a:p>
            <a:fld id="{D56F8DC3-D7FA-4864-B8D2-5FAAF8951C3D}" type="slidenum">
              <a:rPr lang="zh-CN" altLang="en-US" sz="1200" smtClean="0">
                <a:latin typeface="Tempus Sans ITC" panose="04020404030D07020202" pitchFamily="82" charset="0"/>
                <a:ea typeface="微软雅黑" panose="020B0503020204020204" pitchFamily="34" charset="-122"/>
                <a:cs typeface="Times New Roman" panose="02020603050405020304" pitchFamily="18" charset="0"/>
              </a:rPr>
              <a:t>16</a:t>
            </a:fld>
            <a:endParaRPr lang="zh-CN" altLang="en-US" sz="1200" dirty="0">
              <a:latin typeface="Tempus Sans ITC" panose="04020404030D07020202" pitchFamily="82" charset="0"/>
              <a:ea typeface="微软雅黑" panose="020B0503020204020204" pitchFamily="34" charset="-122"/>
              <a:cs typeface="Times New Roman" panose="02020603050405020304" pitchFamily="18" charset="0"/>
            </a:endParaRPr>
          </a:p>
        </p:txBody>
      </p:sp>
      <p:sp>
        <p:nvSpPr>
          <p:cNvPr id="8" name="文本框 7">
            <a:extLst>
              <a:ext uri="{FF2B5EF4-FFF2-40B4-BE49-F238E27FC236}">
                <a16:creationId xmlns:a16="http://schemas.microsoft.com/office/drawing/2014/main" id="{AA4646F7-D59E-620F-A320-C86B88652F36}"/>
              </a:ext>
            </a:extLst>
          </p:cNvPr>
          <p:cNvSpPr txBox="1"/>
          <p:nvPr/>
        </p:nvSpPr>
        <p:spPr>
          <a:xfrm>
            <a:off x="720000" y="0"/>
            <a:ext cx="9000000" cy="707886"/>
          </a:xfrm>
          <a:prstGeom prst="rect">
            <a:avLst/>
          </a:prstGeom>
          <a:noFill/>
        </p:spPr>
        <p:txBody>
          <a:bodyPr wrap="square" rtlCol="0">
            <a:spAutoFit/>
          </a:bodyPr>
          <a:lstStyle/>
          <a:p>
            <a:pPr algn="l"/>
            <a:r>
              <a:rPr lang="en-US" altLang="zh-CN" sz="4000" dirty="0">
                <a:latin typeface="Times New Roman" panose="02020603050405020304" pitchFamily="18" charset="0"/>
                <a:ea typeface="微软雅黑" panose="020B0503020204020204" pitchFamily="34" charset="-122"/>
                <a:cs typeface="Times New Roman" panose="02020603050405020304" pitchFamily="18" charset="0"/>
              </a:rPr>
              <a:t>PCB design and production for</a:t>
            </a:r>
            <a:r>
              <a:rPr lang="zh-CN" altLang="en-US" sz="40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4000" dirty="0" err="1">
                <a:latin typeface="Times New Roman" panose="02020603050405020304" pitchFamily="18" charset="0"/>
                <a:ea typeface="微软雅黑" panose="020B0503020204020204" pitchFamily="34" charset="-122"/>
                <a:cs typeface="Times New Roman" panose="02020603050405020304" pitchFamily="18" charset="0"/>
              </a:rPr>
              <a:t>CHiR</a:t>
            </a:r>
            <a:endParaRPr lang="en-US" altLang="zh-CN" sz="40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 name="文本框 1">
            <a:extLst>
              <a:ext uri="{FF2B5EF4-FFF2-40B4-BE49-F238E27FC236}">
                <a16:creationId xmlns:a16="http://schemas.microsoft.com/office/drawing/2014/main" id="{27F68173-67DF-8CF7-B17D-4BDC2869D98F}"/>
              </a:ext>
            </a:extLst>
          </p:cNvPr>
          <p:cNvSpPr txBox="1"/>
          <p:nvPr/>
        </p:nvSpPr>
        <p:spPr>
          <a:xfrm>
            <a:off x="360000" y="720001"/>
            <a:ext cx="6490743" cy="1722754"/>
          </a:xfrm>
          <a:prstGeom prst="rect">
            <a:avLst/>
          </a:prstGeom>
          <a:noFill/>
        </p:spPr>
        <p:txBody>
          <a:bodyPr wrap="square" rtlCol="0">
            <a:noAutofit/>
          </a:bodyPr>
          <a:lstStyle/>
          <a:p>
            <a:pPr marL="457200" indent="-457200">
              <a:buFont typeface="Wingdings" panose="05000000000000000000" pitchFamily="2" charset="2"/>
              <a:buChar char="Ø"/>
            </a:pPr>
            <a:r>
              <a:rPr lang="en-US" altLang="zh-CN" sz="2800" dirty="0">
                <a:latin typeface="Arial" panose="020B0604020202020204" pitchFamily="34" charset="0"/>
                <a:ea typeface="微软雅黑" panose="020B0503020204020204" pitchFamily="34" charset="-122"/>
                <a:cs typeface="Times New Roman Regular" panose="02020503050405090304" charset="0"/>
              </a:rPr>
              <a:t>A test PCB for </a:t>
            </a:r>
            <a:r>
              <a:rPr lang="en-US" altLang="zh-CN" sz="2800" dirty="0" err="1">
                <a:latin typeface="Arial" panose="020B0604020202020204" pitchFamily="34" charset="0"/>
                <a:ea typeface="微软雅黑" panose="020B0503020204020204" pitchFamily="34" charset="-122"/>
                <a:cs typeface="Times New Roman Regular" panose="02020503050405090304" charset="0"/>
              </a:rPr>
              <a:t>CHiR</a:t>
            </a:r>
            <a:r>
              <a:rPr lang="en-US" altLang="zh-CN" sz="2800" dirty="0">
                <a:latin typeface="Arial" panose="020B0604020202020204" pitchFamily="34" charset="0"/>
                <a:ea typeface="微软雅黑" panose="020B0503020204020204" pitchFamily="34" charset="-122"/>
                <a:cs typeface="Times New Roman Regular" panose="02020503050405090304" charset="0"/>
              </a:rPr>
              <a:t> is designed and currently being production</a:t>
            </a:r>
          </a:p>
          <a:p>
            <a:pPr marL="457200" indent="-457200">
              <a:buFont typeface="Wingdings" panose="05000000000000000000" pitchFamily="2" charset="2"/>
              <a:buChar char="Ø"/>
            </a:pPr>
            <a:endParaRPr lang="en-US" altLang="zh-CN" sz="2800" dirty="0">
              <a:latin typeface="Arial" panose="020B0604020202020204" pitchFamily="34" charset="0"/>
              <a:ea typeface="微软雅黑" panose="020B0503020204020204" pitchFamily="34" charset="-122"/>
              <a:cs typeface="Times New Roman Regular" panose="02020503050405090304" charset="0"/>
            </a:endParaRPr>
          </a:p>
          <a:p>
            <a:pPr marL="457200" indent="-457200">
              <a:buFont typeface="Wingdings" panose="05000000000000000000" pitchFamily="2" charset="2"/>
              <a:buChar char="Ø"/>
            </a:pPr>
            <a:r>
              <a:rPr lang="en-US" altLang="zh-CN" sz="2800" dirty="0">
                <a:latin typeface="Arial" panose="020B0604020202020204" pitchFamily="34" charset="0"/>
                <a:ea typeface="微软雅黑" panose="020B0503020204020204" pitchFamily="34" charset="-122"/>
                <a:cs typeface="Times New Roman Regular" panose="02020503050405090304" charset="0"/>
              </a:rPr>
              <a:t>Testing start in August 2026 </a:t>
            </a:r>
          </a:p>
          <a:p>
            <a:pPr marL="457200" indent="-457200">
              <a:buFont typeface="Wingdings" panose="05000000000000000000" pitchFamily="2" charset="2"/>
              <a:buChar char="Ø"/>
            </a:pPr>
            <a:endParaRPr lang="en-US" altLang="zh-CN" sz="2800" dirty="0">
              <a:latin typeface="Arial" panose="020B0604020202020204" pitchFamily="34" charset="0"/>
              <a:ea typeface="微软雅黑" panose="020B0503020204020204" pitchFamily="34" charset="-122"/>
              <a:cs typeface="Times New Roman Regular" panose="02020503050405090304" charset="0"/>
            </a:endParaRPr>
          </a:p>
          <a:p>
            <a:pPr marL="457200" indent="-457200" algn="just">
              <a:buFont typeface="Wingdings" panose="05000000000000000000" pitchFamily="2" charset="2"/>
              <a:buChar char="Ø"/>
            </a:pPr>
            <a:r>
              <a:rPr lang="en-US" altLang="zh-CN" sz="2800" dirty="0">
                <a:latin typeface="Arial" panose="020B0604020202020204" pitchFamily="34" charset="0"/>
                <a:ea typeface="微软雅黑" panose="020B0503020204020204" pitchFamily="34" charset="-122"/>
              </a:rPr>
              <a:t>Full functional test plan prepared: SLDO output characterization, serial-chain regulation, and load transient response will be measured</a:t>
            </a:r>
          </a:p>
          <a:p>
            <a:pPr marL="457200" indent="-457200">
              <a:buFont typeface="Wingdings" panose="05000000000000000000" pitchFamily="2" charset="2"/>
              <a:buChar char="Ø"/>
            </a:pPr>
            <a:endParaRPr lang="en-US" altLang="zh-CN" sz="2800" dirty="0">
              <a:latin typeface="Arial" panose="020B0604020202020204" pitchFamily="34" charset="0"/>
              <a:ea typeface="微软雅黑" panose="020B0503020204020204" pitchFamily="34" charset="-122"/>
              <a:cs typeface="Times New Roman Regular" panose="02020503050405090304" charset="0"/>
            </a:endParaRPr>
          </a:p>
          <a:p>
            <a:pPr marL="457200" indent="-457200">
              <a:buFont typeface="Arial" panose="020B0604020202090204" pitchFamily="34" charset="0"/>
              <a:buChar char="•"/>
            </a:pPr>
            <a:endParaRPr lang="en-US" altLang="zh-CN" sz="2000" dirty="0">
              <a:latin typeface="Arial" panose="020B0604020202020204" pitchFamily="34" charset="0"/>
              <a:ea typeface="微软雅黑" panose="020B0503020204020204" pitchFamily="34" charset="-122"/>
              <a:cs typeface="Times New Roman Regular" panose="02020503050405090304" charset="0"/>
            </a:endParaRPr>
          </a:p>
        </p:txBody>
      </p:sp>
      <p:pic>
        <p:nvPicPr>
          <p:cNvPr id="6" name="图片 5">
            <a:extLst>
              <a:ext uri="{FF2B5EF4-FFF2-40B4-BE49-F238E27FC236}">
                <a16:creationId xmlns:a16="http://schemas.microsoft.com/office/drawing/2014/main" id="{BD1E7CAD-1482-4218-99A3-234CD09DAA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60194" y="1581378"/>
            <a:ext cx="4383006" cy="3737250"/>
          </a:xfrm>
          <a:prstGeom prst="rect">
            <a:avLst/>
          </a:prstGeom>
        </p:spPr>
      </p:pic>
    </p:spTree>
    <p:extLst>
      <p:ext uri="{BB962C8B-B14F-4D97-AF65-F5344CB8AC3E}">
        <p14:creationId xmlns:p14="http://schemas.microsoft.com/office/powerpoint/2010/main" val="5849294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656E0-A902-1F02-C432-8C143ACEA979}"/>
            </a:ext>
          </a:extLst>
        </p:cNvPr>
        <p:cNvGrpSpPr/>
        <p:nvPr/>
      </p:nvGrpSpPr>
      <p:grpSpPr>
        <a:xfrm>
          <a:off x="0" y="0"/>
          <a:ext cx="0" cy="0"/>
          <a:chOff x="0" y="0"/>
          <a:chExt cx="0" cy="0"/>
        </a:xfrm>
      </p:grpSpPr>
      <p:sp>
        <p:nvSpPr>
          <p:cNvPr id="5" name="灯片编号占位符 4">
            <a:extLst>
              <a:ext uri="{FF2B5EF4-FFF2-40B4-BE49-F238E27FC236}">
                <a16:creationId xmlns:a16="http://schemas.microsoft.com/office/drawing/2014/main" id="{3D99E202-D4C5-2A1C-5E26-2C82BC032F50}"/>
              </a:ext>
            </a:extLst>
          </p:cNvPr>
          <p:cNvSpPr>
            <a:spLocks noGrp="1"/>
          </p:cNvSpPr>
          <p:nvPr>
            <p:ph type="sldNum" sz="quarter" idx="12"/>
          </p:nvPr>
        </p:nvSpPr>
        <p:spPr>
          <a:xfrm>
            <a:off x="9000000" y="6625250"/>
            <a:ext cx="2743200" cy="209303"/>
          </a:xfrm>
        </p:spPr>
        <p:txBody>
          <a:bodyPr/>
          <a:lstStyle/>
          <a:p>
            <a:fld id="{D56F8DC3-D7FA-4864-B8D2-5FAAF8951C3D}" type="slidenum">
              <a:rPr lang="zh-CN" altLang="en-US" sz="1200" smtClean="0">
                <a:latin typeface="Tempus Sans ITC" panose="04020404030D07020202" pitchFamily="82" charset="0"/>
                <a:ea typeface="微软雅黑" panose="020B0503020204020204" pitchFamily="34" charset="-122"/>
                <a:cs typeface="Times New Roman" panose="02020603050405020304" pitchFamily="18" charset="0"/>
              </a:rPr>
              <a:t>17</a:t>
            </a:fld>
            <a:endParaRPr lang="zh-CN" altLang="en-US" sz="1200" dirty="0">
              <a:latin typeface="Tempus Sans ITC" panose="04020404030D07020202" pitchFamily="82" charset="0"/>
              <a:ea typeface="微软雅黑" panose="020B0503020204020204" pitchFamily="34" charset="-122"/>
              <a:cs typeface="Times New Roman" panose="02020603050405020304" pitchFamily="18" charset="0"/>
            </a:endParaRPr>
          </a:p>
        </p:txBody>
      </p:sp>
      <p:sp>
        <p:nvSpPr>
          <p:cNvPr id="8" name="文本框 7">
            <a:extLst>
              <a:ext uri="{FF2B5EF4-FFF2-40B4-BE49-F238E27FC236}">
                <a16:creationId xmlns:a16="http://schemas.microsoft.com/office/drawing/2014/main" id="{AA4646F7-D59E-620F-A320-C86B88652F36}"/>
              </a:ext>
            </a:extLst>
          </p:cNvPr>
          <p:cNvSpPr txBox="1"/>
          <p:nvPr/>
        </p:nvSpPr>
        <p:spPr>
          <a:xfrm>
            <a:off x="720000" y="0"/>
            <a:ext cx="9000000" cy="720000"/>
          </a:xfrm>
          <a:prstGeom prst="rect">
            <a:avLst/>
          </a:prstGeom>
          <a:noFill/>
        </p:spPr>
        <p:txBody>
          <a:bodyPr wrap="square" rtlCol="0">
            <a:spAutoFit/>
          </a:bodyPr>
          <a:lstStyle/>
          <a:p>
            <a:pPr algn="l"/>
            <a:r>
              <a:rPr lang="en-US" altLang="zh-CN" sz="4000" dirty="0">
                <a:latin typeface="Times New Roman" panose="02020603050405020304" pitchFamily="18" charset="0"/>
                <a:ea typeface="微软雅黑" panose="020B0503020204020204" pitchFamily="34" charset="-122"/>
                <a:cs typeface="Times New Roman" panose="02020603050405020304" pitchFamily="18" charset="0"/>
              </a:rPr>
              <a:t>Ongoing</a:t>
            </a:r>
            <a:r>
              <a:rPr lang="zh-CN" altLang="en-US" sz="40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4000" dirty="0">
                <a:latin typeface="Times New Roman" panose="02020603050405020304" pitchFamily="18" charset="0"/>
                <a:ea typeface="微软雅黑" panose="020B0503020204020204" pitchFamily="34" charset="-122"/>
                <a:cs typeface="Times New Roman" panose="02020603050405020304" pitchFamily="18" charset="0"/>
              </a:rPr>
              <a:t>efforts</a:t>
            </a:r>
            <a:r>
              <a:rPr lang="zh-CN" altLang="en-US" sz="40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4000" dirty="0">
                <a:latin typeface="Times New Roman" panose="02020603050405020304" pitchFamily="18" charset="0"/>
                <a:ea typeface="微软雅黑" panose="020B0503020204020204" pitchFamily="34" charset="-122"/>
                <a:cs typeface="Times New Roman" panose="02020603050405020304" pitchFamily="18" charset="0"/>
              </a:rPr>
              <a:t>&amp;</a:t>
            </a:r>
            <a:r>
              <a:rPr lang="zh-CN" altLang="en-US" sz="40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4000" dirty="0">
                <a:latin typeface="Times New Roman" panose="02020603050405020304" pitchFamily="18" charset="0"/>
                <a:ea typeface="微软雅黑" panose="020B0503020204020204" pitchFamily="34" charset="-122"/>
                <a:cs typeface="Times New Roman" panose="02020603050405020304" pitchFamily="18" charset="0"/>
              </a:rPr>
              <a:t>plans</a:t>
            </a:r>
          </a:p>
        </p:txBody>
      </p:sp>
      <p:sp>
        <p:nvSpPr>
          <p:cNvPr id="2" name="文本框 1">
            <a:extLst>
              <a:ext uri="{FF2B5EF4-FFF2-40B4-BE49-F238E27FC236}">
                <a16:creationId xmlns:a16="http://schemas.microsoft.com/office/drawing/2014/main" id="{27F68173-67DF-8CF7-B17D-4BDC2869D98F}"/>
              </a:ext>
            </a:extLst>
          </p:cNvPr>
          <p:cNvSpPr txBox="1"/>
          <p:nvPr/>
        </p:nvSpPr>
        <p:spPr>
          <a:xfrm>
            <a:off x="360000" y="720000"/>
            <a:ext cx="11911060" cy="3548503"/>
          </a:xfrm>
          <a:prstGeom prst="rect">
            <a:avLst/>
          </a:prstGeom>
          <a:noFill/>
        </p:spPr>
        <p:txBody>
          <a:bodyPr wrap="square" rtlCol="0">
            <a:noAutofit/>
          </a:bodyPr>
          <a:lstStyle/>
          <a:p>
            <a:pPr marL="457200" indent="-457200">
              <a:buFont typeface="Wingdings" panose="05000000000000000000" pitchFamily="2" charset="2"/>
              <a:buChar char="Ø"/>
            </a:pPr>
            <a:r>
              <a:rPr lang="en-US" altLang="zh-CN" sz="2800" dirty="0">
                <a:latin typeface="Arial" panose="020B0604020202020204" pitchFamily="34" charset="0"/>
                <a:ea typeface="微软雅黑" panose="020B0503020204020204" pitchFamily="34" charset="-122"/>
                <a:cs typeface="Times New Roman Regular" panose="02020503050405090304" charset="0"/>
              </a:rPr>
              <a:t>ATLASPix3‑based modules</a:t>
            </a:r>
          </a:p>
          <a:p>
            <a:pPr marL="914400" lvl="1" indent="-457200">
              <a:buFont typeface="Wingdings" panose="05000000000000000000" pitchFamily="2" charset="2"/>
              <a:buChar char="ü"/>
            </a:pPr>
            <a:r>
              <a:rPr lang="en-US" altLang="zh-CN" sz="2400" dirty="0">
                <a:latin typeface="Arial" panose="020B0604020202020204" pitchFamily="34" charset="0"/>
                <a:ea typeface="微软雅黑" panose="020B0503020204020204" pitchFamily="34" charset="-122"/>
                <a:cs typeface="Times New Roman Regular" panose="02020503050405090304" charset="0"/>
              </a:rPr>
              <a:t>wire‑bonding of chips on the 1×4 PCB </a:t>
            </a:r>
          </a:p>
          <a:p>
            <a:pPr marL="914400" lvl="1" indent="-457200">
              <a:buFont typeface="Wingdings" panose="05000000000000000000" pitchFamily="2" charset="2"/>
              <a:buChar char="ü"/>
            </a:pPr>
            <a:r>
              <a:rPr lang="en-US" altLang="zh-CN" sz="2400" dirty="0">
                <a:latin typeface="Arial" panose="020B0604020202020204" pitchFamily="34" charset="0"/>
                <a:ea typeface="微软雅黑" panose="020B0503020204020204" pitchFamily="34" charset="-122"/>
                <a:cs typeface="Times New Roman Regular" panose="02020503050405090304" charset="0"/>
              </a:rPr>
              <a:t>full serial‑powering functional tests</a:t>
            </a:r>
          </a:p>
          <a:p>
            <a:pPr marL="457200" indent="-457200">
              <a:buFont typeface="Wingdings" panose="05000000000000000000" pitchFamily="2" charset="2"/>
              <a:buChar char="Ø"/>
            </a:pPr>
            <a:endParaRPr lang="en-US" altLang="zh-CN" sz="2800" dirty="0">
              <a:latin typeface="Arial" panose="020B0604020202020204" pitchFamily="34" charset="0"/>
              <a:ea typeface="微软雅黑" panose="020B0503020204020204" pitchFamily="34" charset="-122"/>
              <a:cs typeface="Times New Roman Regular" panose="02020503050405090304" charset="0"/>
            </a:endParaRPr>
          </a:p>
          <a:p>
            <a:pPr marL="457200" indent="-457200">
              <a:buFont typeface="Wingdings" panose="05000000000000000000" pitchFamily="2" charset="2"/>
              <a:buChar char="Ø"/>
            </a:pPr>
            <a:r>
              <a:rPr lang="en-US" altLang="zh-CN" sz="2800" dirty="0" err="1">
                <a:latin typeface="Arial" panose="020B0604020202020204" pitchFamily="34" charset="0"/>
                <a:ea typeface="微软雅黑" panose="020B0503020204020204" pitchFamily="34" charset="-122"/>
                <a:cs typeface="Times New Roman Regular" panose="02020503050405090304" charset="0"/>
              </a:rPr>
              <a:t>CHiR</a:t>
            </a:r>
            <a:r>
              <a:rPr lang="en-US" altLang="zh-CN" sz="2800" dirty="0">
                <a:latin typeface="Arial" panose="020B0604020202020204" pitchFamily="34" charset="0"/>
                <a:ea typeface="微软雅黑" panose="020B0503020204020204" pitchFamily="34" charset="-122"/>
                <a:cs typeface="Times New Roman Regular" panose="02020503050405090304" charset="0"/>
              </a:rPr>
              <a:t>‑based tests: </a:t>
            </a:r>
          </a:p>
          <a:p>
            <a:pPr marL="914400" lvl="1" indent="-457200">
              <a:buFont typeface="Wingdings" panose="05000000000000000000" pitchFamily="2" charset="2"/>
              <a:buChar char="ü"/>
            </a:pPr>
            <a:r>
              <a:rPr lang="en-US" altLang="zh-CN" sz="2400" dirty="0">
                <a:latin typeface="Arial" panose="020B0604020202020204" pitchFamily="34" charset="0"/>
                <a:ea typeface="微软雅黑" panose="020B0503020204020204" pitchFamily="34" charset="-122"/>
                <a:cs typeface="Times New Roman Regular" panose="02020503050405090304" charset="0"/>
              </a:rPr>
              <a:t>to begin as soon as chips become available (expected August 2026)</a:t>
            </a:r>
          </a:p>
          <a:p>
            <a:pPr marL="914400" lvl="1" indent="-457200">
              <a:buFont typeface="Wingdings" panose="05000000000000000000" pitchFamily="2" charset="2"/>
              <a:buChar char="ü"/>
            </a:pPr>
            <a:r>
              <a:rPr lang="en-US" altLang="zh-CN" sz="2400" dirty="0">
                <a:latin typeface="Arial" panose="020B0604020202020204" pitchFamily="34" charset="0"/>
                <a:ea typeface="微软雅黑" panose="020B0503020204020204" pitchFamily="34" charset="-122"/>
                <a:cs typeface="Times New Roman Regular" panose="02020503050405090304" charset="0"/>
              </a:rPr>
              <a:t>Hardware, firmware and software: ongoing preparation for the module DAQ</a:t>
            </a:r>
          </a:p>
          <a:p>
            <a:pPr marL="457200" indent="-457200">
              <a:buFont typeface="Arial" panose="020B0604020202090204" pitchFamily="34" charset="0"/>
              <a:buChar char="•"/>
            </a:pPr>
            <a:endParaRPr lang="en-US" altLang="zh-CN" sz="2000" dirty="0">
              <a:latin typeface="Arial" panose="020B0604020202020204" pitchFamily="34" charset="0"/>
              <a:ea typeface="微软雅黑" panose="020B0503020204020204" pitchFamily="34" charset="-122"/>
              <a:cs typeface="Times New Roman Regular" panose="02020503050405090304" charset="0"/>
            </a:endParaRPr>
          </a:p>
          <a:p>
            <a:pPr marL="457200" indent="-457200" algn="l">
              <a:buFont typeface="Arial" panose="020B0604020202090204" pitchFamily="34" charset="0"/>
              <a:buChar char="•"/>
            </a:pPr>
            <a:endParaRPr lang="en-US" altLang="zh-CN" sz="2000" dirty="0">
              <a:latin typeface="Arial" panose="020B0604020202020204" pitchFamily="34" charset="0"/>
              <a:ea typeface="微软雅黑" panose="020B0503020204020204" pitchFamily="34" charset="-122"/>
              <a:cs typeface="Times New Roman Regular" panose="02020503050405090304" charset="0"/>
            </a:endParaRPr>
          </a:p>
        </p:txBody>
      </p:sp>
    </p:spTree>
    <p:extLst>
      <p:ext uri="{BB962C8B-B14F-4D97-AF65-F5344CB8AC3E}">
        <p14:creationId xmlns:p14="http://schemas.microsoft.com/office/powerpoint/2010/main" val="26846548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656E0-A902-1F02-C432-8C143ACEA979}"/>
            </a:ext>
          </a:extLst>
        </p:cNvPr>
        <p:cNvGrpSpPr/>
        <p:nvPr/>
      </p:nvGrpSpPr>
      <p:grpSpPr>
        <a:xfrm>
          <a:off x="0" y="0"/>
          <a:ext cx="0" cy="0"/>
          <a:chOff x="0" y="0"/>
          <a:chExt cx="0" cy="0"/>
        </a:xfrm>
      </p:grpSpPr>
      <p:sp>
        <p:nvSpPr>
          <p:cNvPr id="5" name="灯片编号占位符 4">
            <a:extLst>
              <a:ext uri="{FF2B5EF4-FFF2-40B4-BE49-F238E27FC236}">
                <a16:creationId xmlns:a16="http://schemas.microsoft.com/office/drawing/2014/main" id="{3D99E202-D4C5-2A1C-5E26-2C82BC032F50}"/>
              </a:ext>
            </a:extLst>
          </p:cNvPr>
          <p:cNvSpPr>
            <a:spLocks noGrp="1"/>
          </p:cNvSpPr>
          <p:nvPr>
            <p:ph type="sldNum" sz="quarter" idx="12"/>
          </p:nvPr>
        </p:nvSpPr>
        <p:spPr>
          <a:xfrm>
            <a:off x="9000000" y="6625250"/>
            <a:ext cx="2743200" cy="209303"/>
          </a:xfrm>
        </p:spPr>
        <p:txBody>
          <a:bodyPr/>
          <a:lstStyle/>
          <a:p>
            <a:fld id="{D56F8DC3-D7FA-4864-B8D2-5FAAF8951C3D}" type="slidenum">
              <a:rPr lang="zh-CN" altLang="en-US" sz="1200" smtClean="0">
                <a:latin typeface="Tempus Sans ITC" panose="04020404030D07020202" pitchFamily="82" charset="0"/>
                <a:ea typeface="微软雅黑" panose="020B0503020204020204" pitchFamily="34" charset="-122"/>
                <a:cs typeface="Times New Roman" panose="02020603050405020304" pitchFamily="18" charset="0"/>
              </a:rPr>
              <a:t>18</a:t>
            </a:fld>
            <a:endParaRPr lang="zh-CN" altLang="en-US" sz="1200" dirty="0">
              <a:latin typeface="Tempus Sans ITC" panose="04020404030D07020202" pitchFamily="82" charset="0"/>
              <a:ea typeface="微软雅黑" panose="020B0503020204020204" pitchFamily="34" charset="-122"/>
              <a:cs typeface="Times New Roman" panose="02020603050405020304" pitchFamily="18" charset="0"/>
            </a:endParaRPr>
          </a:p>
        </p:txBody>
      </p:sp>
      <p:sp>
        <p:nvSpPr>
          <p:cNvPr id="8" name="文本框 7">
            <a:extLst>
              <a:ext uri="{FF2B5EF4-FFF2-40B4-BE49-F238E27FC236}">
                <a16:creationId xmlns:a16="http://schemas.microsoft.com/office/drawing/2014/main" id="{AA4646F7-D59E-620F-A320-C86B88652F36}"/>
              </a:ext>
            </a:extLst>
          </p:cNvPr>
          <p:cNvSpPr txBox="1"/>
          <p:nvPr/>
        </p:nvSpPr>
        <p:spPr>
          <a:xfrm>
            <a:off x="720000" y="0"/>
            <a:ext cx="9000000" cy="720000"/>
          </a:xfrm>
          <a:prstGeom prst="rect">
            <a:avLst/>
          </a:prstGeom>
          <a:noFill/>
        </p:spPr>
        <p:txBody>
          <a:bodyPr wrap="square" rtlCol="0">
            <a:spAutoFit/>
          </a:bodyPr>
          <a:lstStyle/>
          <a:p>
            <a:pPr algn="l"/>
            <a:r>
              <a:rPr lang="en-US" altLang="zh-CN" sz="4000" dirty="0">
                <a:latin typeface="Times New Roman" panose="02020603050405020304" pitchFamily="18" charset="0"/>
                <a:ea typeface="微软雅黑" panose="020B0503020204020204" pitchFamily="34" charset="-122"/>
                <a:cs typeface="Times New Roman" panose="02020603050405020304" pitchFamily="18" charset="0"/>
              </a:rPr>
              <a:t>Summary</a:t>
            </a:r>
          </a:p>
        </p:txBody>
      </p:sp>
      <p:sp>
        <p:nvSpPr>
          <p:cNvPr id="2" name="文本框 1">
            <a:extLst>
              <a:ext uri="{FF2B5EF4-FFF2-40B4-BE49-F238E27FC236}">
                <a16:creationId xmlns:a16="http://schemas.microsoft.com/office/drawing/2014/main" id="{27F68173-67DF-8CF7-B17D-4BDC2869D98F}"/>
              </a:ext>
            </a:extLst>
          </p:cNvPr>
          <p:cNvSpPr txBox="1"/>
          <p:nvPr/>
        </p:nvSpPr>
        <p:spPr>
          <a:xfrm>
            <a:off x="360000" y="720000"/>
            <a:ext cx="11911060" cy="3548503"/>
          </a:xfrm>
          <a:prstGeom prst="rect">
            <a:avLst/>
          </a:prstGeom>
          <a:noFill/>
        </p:spPr>
        <p:txBody>
          <a:bodyPr wrap="square" rtlCol="0">
            <a:noAutofit/>
          </a:bodyPr>
          <a:lstStyle/>
          <a:p>
            <a:pPr marL="457200" indent="-457200">
              <a:buFont typeface="Wingdings" panose="05000000000000000000" pitchFamily="2" charset="2"/>
              <a:buChar char="Ø"/>
            </a:pPr>
            <a:r>
              <a:rPr lang="en-US" altLang="zh-CN" sz="2600" dirty="0">
                <a:latin typeface="Arial" panose="020B0604020202020204" pitchFamily="34" charset="0"/>
                <a:ea typeface="微软雅黑" panose="020B0503020204020204" pitchFamily="34" charset="-122"/>
                <a:cs typeface="Times New Roman Regular" panose="02020503050405090304" charset="0"/>
              </a:rPr>
              <a:t>Long‑term collaboration with the </a:t>
            </a:r>
            <a:r>
              <a:rPr lang="en-US" altLang="zh-CN" sz="2600" dirty="0" err="1">
                <a:latin typeface="Arial" panose="020B0604020202020204" pitchFamily="34" charset="0"/>
                <a:ea typeface="微软雅黑" panose="020B0503020204020204" pitchFamily="34" charset="-122"/>
                <a:cs typeface="Times New Roman Regular" panose="02020503050405090304" charset="0"/>
              </a:rPr>
              <a:t>ATLASPix</a:t>
            </a:r>
            <a:r>
              <a:rPr lang="en-US" altLang="zh-CN" sz="2600" dirty="0">
                <a:latin typeface="Arial" panose="020B0604020202020204" pitchFamily="34" charset="0"/>
                <a:ea typeface="微软雅黑" panose="020B0503020204020204" pitchFamily="34" charset="-122"/>
                <a:cs typeface="Times New Roman Regular" panose="02020503050405090304" charset="0"/>
              </a:rPr>
              <a:t> community for future Higgs‑factory applications</a:t>
            </a:r>
          </a:p>
          <a:p>
            <a:pPr marL="457200" indent="-457200">
              <a:buFont typeface="Wingdings" panose="05000000000000000000" pitchFamily="2" charset="2"/>
              <a:buChar char="Ø"/>
            </a:pPr>
            <a:endParaRPr lang="en-US" altLang="zh-CN" sz="2600" dirty="0">
              <a:latin typeface="Arial" panose="020B0604020202020204" pitchFamily="34" charset="0"/>
              <a:ea typeface="微软雅黑" panose="020B0503020204020204" pitchFamily="34" charset="-122"/>
              <a:cs typeface="Times New Roman Regular" panose="02020503050405090304" charset="0"/>
            </a:endParaRPr>
          </a:p>
          <a:p>
            <a:pPr marL="457200" indent="-457200">
              <a:buFont typeface="Wingdings" panose="05000000000000000000" pitchFamily="2" charset="2"/>
              <a:buChar char="Ø"/>
            </a:pPr>
            <a:r>
              <a:rPr lang="en-US" altLang="zh-CN" sz="2600" dirty="0">
                <a:latin typeface="Arial" panose="020B0604020202020204" pitchFamily="34" charset="0"/>
                <a:ea typeface="微软雅黑" panose="020B0503020204020204" pitchFamily="34" charset="-122"/>
                <a:cs typeface="Times New Roman Regular" panose="02020503050405090304" charset="0"/>
              </a:rPr>
              <a:t>Active member of the DRD3 project on serial powering</a:t>
            </a:r>
          </a:p>
          <a:p>
            <a:pPr marL="457200" indent="-457200">
              <a:buFont typeface="Wingdings" panose="05000000000000000000" pitchFamily="2" charset="2"/>
              <a:buChar char="Ø"/>
            </a:pPr>
            <a:endParaRPr lang="en-US" altLang="zh-CN" sz="2600" dirty="0">
              <a:latin typeface="Arial" panose="020B0604020202020204" pitchFamily="34" charset="0"/>
              <a:ea typeface="微软雅黑" panose="020B0503020204020204" pitchFamily="34" charset="-122"/>
              <a:cs typeface="Times New Roman Regular" panose="02020503050405090304" charset="0"/>
            </a:endParaRPr>
          </a:p>
          <a:p>
            <a:pPr marL="457200" indent="-457200">
              <a:buFont typeface="Wingdings" panose="05000000000000000000" pitchFamily="2" charset="2"/>
              <a:buChar char="Ø"/>
            </a:pPr>
            <a:r>
              <a:rPr lang="en-US" altLang="zh-CN" sz="2600" dirty="0">
                <a:latin typeface="Arial" panose="020B0604020202020204" pitchFamily="34" charset="0"/>
                <a:ea typeface="微软雅黑" panose="020B0503020204020204" pitchFamily="34" charset="-122"/>
                <a:cs typeface="Times New Roman Regular" panose="02020503050405090304" charset="0"/>
              </a:rPr>
              <a:t>Concurrent development of serial‑powering compatibility in the COFFEE/</a:t>
            </a:r>
            <a:r>
              <a:rPr lang="en-US" altLang="zh-CN" sz="2600" dirty="0" err="1">
                <a:latin typeface="Arial" panose="020B0604020202020204" pitchFamily="34" charset="0"/>
                <a:ea typeface="微软雅黑" panose="020B0503020204020204" pitchFamily="34" charset="-122"/>
                <a:cs typeface="Times New Roman Regular" panose="02020503050405090304" charset="0"/>
              </a:rPr>
              <a:t>CHiR</a:t>
            </a:r>
            <a:r>
              <a:rPr lang="en-US" altLang="zh-CN" sz="2600" dirty="0">
                <a:latin typeface="Arial" panose="020B0604020202020204" pitchFamily="34" charset="0"/>
                <a:ea typeface="微软雅黑" panose="020B0503020204020204" pitchFamily="34" charset="-122"/>
                <a:cs typeface="Times New Roman Regular" panose="02020503050405090304" charset="0"/>
              </a:rPr>
              <a:t> chip series</a:t>
            </a:r>
          </a:p>
          <a:p>
            <a:pPr marL="457200" indent="-457200">
              <a:buFont typeface="Wingdings" panose="05000000000000000000" pitchFamily="2" charset="2"/>
              <a:buChar char="Ø"/>
            </a:pPr>
            <a:endParaRPr lang="en-US" altLang="zh-CN" sz="2600" dirty="0">
              <a:latin typeface="Arial" panose="020B0604020202020204" pitchFamily="34" charset="0"/>
              <a:ea typeface="微软雅黑" panose="020B0503020204020204" pitchFamily="34" charset="-122"/>
              <a:cs typeface="Times New Roman Regular" panose="02020503050405090304" charset="0"/>
            </a:endParaRPr>
          </a:p>
          <a:p>
            <a:pPr marL="457200" indent="-457200">
              <a:buFont typeface="Wingdings" panose="05000000000000000000" pitchFamily="2" charset="2"/>
              <a:buChar char="Ø"/>
            </a:pPr>
            <a:r>
              <a:rPr lang="en-US" altLang="zh-CN" sz="2600" dirty="0">
                <a:latin typeface="Arial" panose="020B0604020202020204" pitchFamily="34" charset="0"/>
                <a:ea typeface="微软雅黑" panose="020B0503020204020204" pitchFamily="34" charset="-122"/>
                <a:cs typeface="Times New Roman Regular" panose="02020503050405090304" charset="0"/>
              </a:rPr>
              <a:t>Module‑level demonstration is in progress</a:t>
            </a:r>
          </a:p>
          <a:p>
            <a:pPr marL="457200" indent="-457200">
              <a:buFont typeface="Wingdings" panose="05000000000000000000" pitchFamily="2" charset="2"/>
              <a:buChar char="Ø"/>
            </a:pPr>
            <a:endParaRPr lang="en-US" altLang="zh-CN" sz="2600" dirty="0">
              <a:latin typeface="Arial" panose="020B0604020202020204" pitchFamily="34" charset="0"/>
              <a:ea typeface="微软雅黑" panose="020B0503020204020204" pitchFamily="34" charset="-122"/>
              <a:cs typeface="Times New Roman Regular" panose="02020503050405090304" charset="0"/>
            </a:endParaRPr>
          </a:p>
          <a:p>
            <a:pPr marL="457200" indent="-457200">
              <a:buFont typeface="Wingdings" panose="05000000000000000000" pitchFamily="2" charset="2"/>
              <a:buChar char="Ø"/>
            </a:pPr>
            <a:r>
              <a:rPr lang="en-US" altLang="zh-CN" sz="2600" dirty="0">
                <a:latin typeface="Arial" panose="020B0604020202020204" pitchFamily="34" charset="0"/>
                <a:ea typeface="微软雅黑" panose="020B0503020204020204" pitchFamily="34" charset="-122"/>
                <a:cs typeface="Times New Roman Regular" panose="02020503050405090304" charset="0"/>
              </a:rPr>
              <a:t>Dual benefit: future colliders (FCC‑</a:t>
            </a:r>
            <a:r>
              <a:rPr lang="en-US" altLang="zh-CN" sz="2600" dirty="0" err="1">
                <a:latin typeface="Arial" panose="020B0604020202020204" pitchFamily="34" charset="0"/>
                <a:ea typeface="微软雅黑" panose="020B0503020204020204" pitchFamily="34" charset="-122"/>
                <a:cs typeface="Times New Roman Regular" panose="02020503050405090304" charset="0"/>
              </a:rPr>
              <a:t>ee</a:t>
            </a:r>
            <a:r>
              <a:rPr lang="en-US" altLang="zh-CN" sz="2600" dirty="0">
                <a:latin typeface="Arial" panose="020B0604020202020204" pitchFamily="34" charset="0"/>
                <a:ea typeface="微软雅黑" panose="020B0503020204020204" pitchFamily="34" charset="-122"/>
                <a:cs typeface="Times New Roman Regular" panose="02020503050405090304" charset="0"/>
              </a:rPr>
              <a:t>, CEPC) + existing experiments (</a:t>
            </a:r>
            <a:r>
              <a:rPr lang="en-US" altLang="zh-CN" sz="2600" dirty="0" err="1">
                <a:latin typeface="Arial" panose="020B0604020202020204" pitchFamily="34" charset="0"/>
                <a:ea typeface="微软雅黑" panose="020B0503020204020204" pitchFamily="34" charset="-122"/>
                <a:cs typeface="Times New Roman Regular" panose="02020503050405090304" charset="0"/>
              </a:rPr>
              <a:t>LHCb</a:t>
            </a:r>
            <a:r>
              <a:rPr lang="en-US" altLang="zh-CN" sz="2600" dirty="0">
                <a:latin typeface="Arial" panose="020B0604020202020204" pitchFamily="34" charset="0"/>
                <a:ea typeface="微软雅黑" panose="020B0503020204020204" pitchFamily="34" charset="-122"/>
                <a:cs typeface="Times New Roman Regular" panose="02020503050405090304" charset="0"/>
              </a:rPr>
              <a:t>)</a:t>
            </a:r>
          </a:p>
          <a:p>
            <a:pPr algn="l"/>
            <a:endParaRPr lang="en-US" altLang="zh-CN" sz="2800" dirty="0">
              <a:latin typeface="Arial" panose="020B0604020202020204" pitchFamily="34" charset="0"/>
              <a:ea typeface="微软雅黑" panose="020B0503020204020204" pitchFamily="34" charset="-122"/>
              <a:cs typeface="Times New Roman Regular" panose="02020503050405090304" charset="0"/>
            </a:endParaRPr>
          </a:p>
        </p:txBody>
      </p:sp>
    </p:spTree>
    <p:extLst>
      <p:ext uri="{BB962C8B-B14F-4D97-AF65-F5344CB8AC3E}">
        <p14:creationId xmlns:p14="http://schemas.microsoft.com/office/powerpoint/2010/main" val="22474409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26C20C-D3D9-49F5-B0DC-A4F554595DC2}"/>
              </a:ext>
            </a:extLst>
          </p:cNvPr>
          <p:cNvSpPr>
            <a:spLocks noGrp="1"/>
          </p:cNvSpPr>
          <p:nvPr>
            <p:ph type="ctrTitle"/>
          </p:nvPr>
        </p:nvSpPr>
        <p:spPr/>
        <p:txBody>
          <a:bodyPr>
            <a:normAutofit/>
          </a:bodyPr>
          <a:lstStyle/>
          <a:p>
            <a:r>
              <a:rPr lang="en-US" altLang="zh-CN" dirty="0">
                <a:latin typeface="Times New Roman" panose="02020603050405020304" pitchFamily="18" charset="0"/>
                <a:cs typeface="Times New Roman" panose="02020603050405020304" pitchFamily="18" charset="0"/>
              </a:rPr>
              <a:t>Thank you</a:t>
            </a:r>
            <a:endParaRPr lang="zh-CN" altLang="en-US" dirty="0">
              <a:latin typeface="Times New Roman" panose="02020603050405020304" pitchFamily="18" charset="0"/>
              <a:cs typeface="Times New Roman" panose="02020603050405020304" pitchFamily="18" charset="0"/>
            </a:endParaRPr>
          </a:p>
        </p:txBody>
      </p:sp>
      <p:sp>
        <p:nvSpPr>
          <p:cNvPr id="3" name="副标题 2">
            <a:extLst>
              <a:ext uri="{FF2B5EF4-FFF2-40B4-BE49-F238E27FC236}">
                <a16:creationId xmlns:a16="http://schemas.microsoft.com/office/drawing/2014/main" id="{E87537EC-E70B-48F5-AD7C-5B7180D7BE2F}"/>
              </a:ext>
            </a:extLst>
          </p:cNvPr>
          <p:cNvSpPr>
            <a:spLocks noGrp="1"/>
          </p:cNvSpPr>
          <p:nvPr>
            <p:ph type="subTitle" idx="1"/>
          </p:nvPr>
        </p:nvSpPr>
        <p:spPr/>
        <p:txBody>
          <a:bodyPr/>
          <a:lstStyle/>
          <a:p>
            <a:endParaRPr lang="zh-CN" altLang="en-US"/>
          </a:p>
        </p:txBody>
      </p:sp>
      <p:sp>
        <p:nvSpPr>
          <p:cNvPr id="5" name="灯片编号占位符 4">
            <a:extLst>
              <a:ext uri="{FF2B5EF4-FFF2-40B4-BE49-F238E27FC236}">
                <a16:creationId xmlns:a16="http://schemas.microsoft.com/office/drawing/2014/main" id="{58B30638-E93C-4AAC-863F-4EC5127F966A}"/>
              </a:ext>
            </a:extLst>
          </p:cNvPr>
          <p:cNvSpPr>
            <a:spLocks noGrp="1"/>
          </p:cNvSpPr>
          <p:nvPr>
            <p:ph type="sldNum" sz="quarter" idx="12"/>
          </p:nvPr>
        </p:nvSpPr>
        <p:spPr/>
        <p:txBody>
          <a:bodyPr/>
          <a:lstStyle/>
          <a:p>
            <a:fld id="{D56F8DC3-D7FA-4864-B8D2-5FAAF8951C3D}" type="slidenum">
              <a:rPr lang="zh-CN" altLang="en-US" smtClean="0"/>
              <a:t>19</a:t>
            </a:fld>
            <a:endParaRPr lang="zh-CN" altLang="en-US"/>
          </a:p>
        </p:txBody>
      </p:sp>
    </p:spTree>
    <p:extLst>
      <p:ext uri="{BB962C8B-B14F-4D97-AF65-F5344CB8AC3E}">
        <p14:creationId xmlns:p14="http://schemas.microsoft.com/office/powerpoint/2010/main" val="37089621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DCD034-1940-5F0F-D1F3-08380D48C625}"/>
            </a:ext>
          </a:extLst>
        </p:cNvPr>
        <p:cNvGrpSpPr/>
        <p:nvPr/>
      </p:nvGrpSpPr>
      <p:grpSpPr>
        <a:xfrm>
          <a:off x="0" y="0"/>
          <a:ext cx="0" cy="0"/>
          <a:chOff x="0" y="0"/>
          <a:chExt cx="0" cy="0"/>
        </a:xfrm>
      </p:grpSpPr>
      <p:sp>
        <p:nvSpPr>
          <p:cNvPr id="5" name="灯片编号占位符 4">
            <a:extLst>
              <a:ext uri="{FF2B5EF4-FFF2-40B4-BE49-F238E27FC236}">
                <a16:creationId xmlns:a16="http://schemas.microsoft.com/office/drawing/2014/main" id="{D5146D1F-B18F-74AE-C590-3CE39DDC90C7}"/>
              </a:ext>
            </a:extLst>
          </p:cNvPr>
          <p:cNvSpPr>
            <a:spLocks noGrp="1"/>
          </p:cNvSpPr>
          <p:nvPr>
            <p:ph type="sldNum" sz="quarter" idx="12"/>
          </p:nvPr>
        </p:nvSpPr>
        <p:spPr/>
        <p:txBody>
          <a:bodyPr/>
          <a:lstStyle/>
          <a:p>
            <a:fld id="{D56F8DC3-D7FA-4864-B8D2-5FAAF8951C3D}" type="slidenum">
              <a:rPr lang="zh-CN" altLang="en-US" smtClean="0">
                <a:latin typeface="Arial" panose="020B0604020202020204" pitchFamily="34" charset="0"/>
                <a:ea typeface="微软雅黑" panose="020B0503020204020204" pitchFamily="34" charset="-122"/>
              </a:rPr>
              <a:t>2</a:t>
            </a:fld>
            <a:endParaRPr lang="zh-CN" altLang="en-US" dirty="0">
              <a:latin typeface="Arial" panose="020B0604020202020204" pitchFamily="34" charset="0"/>
              <a:ea typeface="微软雅黑" panose="020B0503020204020204" pitchFamily="34" charset="-122"/>
            </a:endParaRPr>
          </a:p>
        </p:txBody>
      </p:sp>
      <p:sp>
        <p:nvSpPr>
          <p:cNvPr id="17" name="文本框 16">
            <a:extLst>
              <a:ext uri="{FF2B5EF4-FFF2-40B4-BE49-F238E27FC236}">
                <a16:creationId xmlns:a16="http://schemas.microsoft.com/office/drawing/2014/main" id="{C8C2042D-3E9D-46B7-8F55-0FE52CD4DADD}"/>
              </a:ext>
            </a:extLst>
          </p:cNvPr>
          <p:cNvSpPr txBox="1"/>
          <p:nvPr/>
        </p:nvSpPr>
        <p:spPr>
          <a:xfrm>
            <a:off x="360000" y="720000"/>
            <a:ext cx="10148504" cy="5264070"/>
          </a:xfrm>
          <a:prstGeom prst="rect">
            <a:avLst/>
          </a:prstGeom>
          <a:noFill/>
        </p:spPr>
        <p:txBody>
          <a:bodyPr wrap="square" rtlCol="0">
            <a:spAutoFit/>
          </a:bodyPr>
          <a:lstStyle/>
          <a:p>
            <a:pPr marL="342900" indent="-342900">
              <a:lnSpc>
                <a:spcPct val="150000"/>
              </a:lnSpc>
              <a:buFont typeface="Wingdings" panose="05000000000000000000" pitchFamily="2" charset="2"/>
              <a:buChar char="Ø"/>
            </a:pPr>
            <a:r>
              <a:rPr lang="en-US" altLang="zh-CN" sz="3200" dirty="0">
                <a:latin typeface="Arial" panose="020B0604020202020204" pitchFamily="34" charset="0"/>
                <a:ea typeface="微软雅黑" panose="020B0503020204020204" pitchFamily="34" charset="-122"/>
                <a:cs typeface="Arial" panose="020B0604020202020204" pitchFamily="34" charset="0"/>
              </a:rPr>
              <a:t>ATLASPix3-based</a:t>
            </a:r>
            <a:r>
              <a:rPr lang="zh-CN" altLang="en-US" sz="3200" dirty="0">
                <a:latin typeface="Arial" panose="020B0604020202020204" pitchFamily="34" charset="0"/>
                <a:ea typeface="微软雅黑" panose="020B0503020204020204" pitchFamily="34" charset="-122"/>
                <a:cs typeface="Arial" panose="020B0604020202020204" pitchFamily="34" charset="0"/>
              </a:rPr>
              <a:t> </a:t>
            </a:r>
            <a:r>
              <a:rPr lang="en-US" altLang="zh-CN" sz="3200" dirty="0">
                <a:latin typeface="Arial" panose="020B0604020202020204" pitchFamily="34" charset="0"/>
                <a:ea typeface="微软雅黑" panose="020B0503020204020204" pitchFamily="34" charset="-122"/>
                <a:cs typeface="Arial" panose="020B0604020202020204" pitchFamily="34" charset="0"/>
              </a:rPr>
              <a:t>SLDO</a:t>
            </a:r>
            <a:r>
              <a:rPr lang="zh-CN" altLang="en-US" sz="3200" dirty="0">
                <a:latin typeface="Arial" panose="020B0604020202020204" pitchFamily="34" charset="0"/>
                <a:ea typeface="微软雅黑" panose="020B0503020204020204" pitchFamily="34" charset="-122"/>
                <a:cs typeface="Arial" panose="020B0604020202020204" pitchFamily="34" charset="0"/>
              </a:rPr>
              <a:t> </a:t>
            </a:r>
            <a:r>
              <a:rPr lang="en-US" altLang="zh-CN" sz="3200" dirty="0">
                <a:latin typeface="Arial" panose="020B0604020202020204" pitchFamily="34" charset="0"/>
                <a:ea typeface="微软雅黑" panose="020B0503020204020204" pitchFamily="34" charset="-122"/>
                <a:cs typeface="Arial" panose="020B0604020202020204" pitchFamily="34" charset="0"/>
              </a:rPr>
              <a:t>tests</a:t>
            </a:r>
          </a:p>
          <a:p>
            <a:pPr marL="800100" lvl="1" indent="-342900">
              <a:lnSpc>
                <a:spcPct val="150000"/>
              </a:lnSpc>
              <a:buFont typeface="Wingdings" panose="05000000000000000000" pitchFamily="2" charset="2"/>
              <a:buChar char="Ø"/>
            </a:pPr>
            <a:r>
              <a:rPr lang="en-US" altLang="zh-CN" sz="2200" dirty="0">
                <a:latin typeface="Arial" panose="020B0604020202020204" pitchFamily="34" charset="0"/>
                <a:ea typeface="微软雅黑" panose="020B0503020204020204" pitchFamily="34" charset="-122"/>
                <a:cs typeface="Arial" panose="020B0604020202020204" pitchFamily="34" charset="0"/>
              </a:rPr>
              <a:t>Probe Card Design</a:t>
            </a:r>
          </a:p>
          <a:p>
            <a:pPr marL="800100" lvl="1" indent="-342900">
              <a:lnSpc>
                <a:spcPct val="150000"/>
              </a:lnSpc>
              <a:buFont typeface="Wingdings" panose="05000000000000000000" pitchFamily="2" charset="2"/>
              <a:buChar char="Ø"/>
            </a:pPr>
            <a:r>
              <a:rPr lang="en-US" altLang="zh-CN" sz="2200" dirty="0">
                <a:latin typeface="Arial" panose="020B0604020202020204" pitchFamily="34" charset="0"/>
                <a:ea typeface="微软雅黑" panose="020B0503020204020204" pitchFamily="34" charset="-122"/>
                <a:cs typeface="Arial" panose="020B0604020202020204" pitchFamily="34" charset="0"/>
              </a:rPr>
              <a:t>Chip Test with and without core cell</a:t>
            </a:r>
          </a:p>
          <a:p>
            <a:pPr marL="800100" lvl="1" indent="-342900">
              <a:lnSpc>
                <a:spcPct val="150000"/>
              </a:lnSpc>
              <a:buFont typeface="Wingdings" panose="05000000000000000000" pitchFamily="2" charset="2"/>
              <a:buChar char="Ø"/>
            </a:pPr>
            <a:r>
              <a:rPr lang="en-US" altLang="zh-CN" sz="2200" dirty="0">
                <a:latin typeface="Arial" panose="020B0604020202020204" pitchFamily="34" charset="0"/>
                <a:ea typeface="微软雅黑" panose="020B0503020204020204" pitchFamily="34" charset="-122"/>
                <a:cs typeface="Arial" panose="020B0604020202020204" pitchFamily="34" charset="0"/>
              </a:rPr>
              <a:t>ATLASPix3 PCB Test</a:t>
            </a:r>
          </a:p>
          <a:p>
            <a:pPr marL="342900" indent="-342900">
              <a:lnSpc>
                <a:spcPct val="150000"/>
              </a:lnSpc>
              <a:buFont typeface="Wingdings" panose="05000000000000000000" pitchFamily="2" charset="2"/>
              <a:buChar char="Ø"/>
            </a:pPr>
            <a:r>
              <a:rPr lang="en-US" altLang="zh-CN" sz="3200" dirty="0">
                <a:latin typeface="Arial" panose="020B0604020202020204" pitchFamily="34" charset="0"/>
                <a:ea typeface="微软雅黑" panose="020B0503020204020204" pitchFamily="34" charset="-122"/>
                <a:cs typeface="Arial" panose="020B0604020202020204" pitchFamily="34" charset="0"/>
              </a:rPr>
              <a:t>COFFEE/</a:t>
            </a:r>
            <a:r>
              <a:rPr lang="en-US" altLang="zh-CN" sz="3200" dirty="0" err="1">
                <a:latin typeface="Arial" panose="020B0604020202020204" pitchFamily="34" charset="0"/>
                <a:ea typeface="微软雅黑" panose="020B0503020204020204" pitchFamily="34" charset="-122"/>
                <a:cs typeface="Arial" panose="020B0604020202020204" pitchFamily="34" charset="0"/>
              </a:rPr>
              <a:t>CHiR</a:t>
            </a:r>
            <a:r>
              <a:rPr lang="en-US" altLang="zh-CN" sz="3200" dirty="0">
                <a:latin typeface="Arial" panose="020B0604020202020204" pitchFamily="34" charset="0"/>
                <a:ea typeface="微软雅黑" panose="020B0503020204020204" pitchFamily="34" charset="-122"/>
                <a:cs typeface="Arial" panose="020B0604020202020204" pitchFamily="34" charset="0"/>
              </a:rPr>
              <a:t> Chips with SLDO design</a:t>
            </a:r>
          </a:p>
          <a:p>
            <a:pPr marL="800100" lvl="1" indent="-342900">
              <a:lnSpc>
                <a:spcPct val="150000"/>
              </a:lnSpc>
              <a:buFont typeface="Wingdings" panose="05000000000000000000" pitchFamily="2" charset="2"/>
              <a:buChar char="Ø"/>
            </a:pPr>
            <a:r>
              <a:rPr lang="en-US" altLang="zh-CN" sz="2200" dirty="0">
                <a:latin typeface="Arial" panose="020B0604020202020204" pitchFamily="34" charset="0"/>
                <a:ea typeface="微软雅黑" panose="020B0503020204020204" pitchFamily="34" charset="-122"/>
                <a:cs typeface="Arial" panose="020B0604020202020204" pitchFamily="34" charset="0"/>
              </a:rPr>
              <a:t>Chip Design with two architecture</a:t>
            </a:r>
          </a:p>
          <a:p>
            <a:pPr marL="800100" lvl="1" indent="-342900">
              <a:lnSpc>
                <a:spcPct val="150000"/>
              </a:lnSpc>
              <a:buFont typeface="Wingdings" panose="05000000000000000000" pitchFamily="2" charset="2"/>
              <a:buChar char="Ø"/>
            </a:pPr>
            <a:r>
              <a:rPr lang="en-US" altLang="zh-CN" sz="2200" dirty="0">
                <a:latin typeface="Arial" panose="020B0604020202020204" pitchFamily="34" charset="0"/>
                <a:ea typeface="微软雅黑" panose="020B0503020204020204" pitchFamily="34" charset="-122"/>
                <a:cs typeface="Arial" panose="020B0604020202020204" pitchFamily="34" charset="0"/>
              </a:rPr>
              <a:t>Simulation results </a:t>
            </a:r>
          </a:p>
          <a:p>
            <a:pPr marL="800100" lvl="1" indent="-342900">
              <a:lnSpc>
                <a:spcPct val="150000"/>
              </a:lnSpc>
              <a:buFont typeface="Wingdings" panose="05000000000000000000" pitchFamily="2" charset="2"/>
              <a:buChar char="Ø"/>
            </a:pPr>
            <a:r>
              <a:rPr lang="en-US" altLang="zh-CN" sz="2200" dirty="0">
                <a:latin typeface="Arial" panose="020B0604020202020204" pitchFamily="34" charset="0"/>
                <a:ea typeface="微软雅黑" panose="020B0503020204020204" pitchFamily="34" charset="-122"/>
                <a:cs typeface="Arial" panose="020B0604020202020204" pitchFamily="34" charset="0"/>
              </a:rPr>
              <a:t>PCB design for chip testing</a:t>
            </a:r>
          </a:p>
          <a:p>
            <a:pPr marL="342900" indent="-342900">
              <a:lnSpc>
                <a:spcPct val="150000"/>
              </a:lnSpc>
              <a:buFont typeface="Wingdings" panose="05000000000000000000" pitchFamily="2" charset="2"/>
              <a:buChar char="Ø"/>
            </a:pPr>
            <a:r>
              <a:rPr lang="en-US" altLang="zh-CN" sz="3200" dirty="0">
                <a:latin typeface="Arial" panose="020B0604020202020204" pitchFamily="34" charset="0"/>
                <a:ea typeface="微软雅黑" panose="020B0503020204020204" pitchFamily="34" charset="-122"/>
                <a:cs typeface="Arial" panose="020B0604020202020204" pitchFamily="34" charset="0"/>
              </a:rPr>
              <a:t>Plans</a:t>
            </a:r>
            <a:r>
              <a:rPr lang="zh-CN" altLang="en-US" sz="3200" dirty="0">
                <a:latin typeface="Arial" panose="020B0604020202020204" pitchFamily="34" charset="0"/>
                <a:ea typeface="微软雅黑" panose="020B0503020204020204" pitchFamily="34" charset="-122"/>
                <a:cs typeface="Arial" panose="020B0604020202020204" pitchFamily="34" charset="0"/>
              </a:rPr>
              <a:t> </a:t>
            </a:r>
            <a:r>
              <a:rPr lang="en-US" altLang="zh-CN" sz="3200" dirty="0">
                <a:latin typeface="Arial" panose="020B0604020202020204" pitchFamily="34" charset="0"/>
                <a:ea typeface="微软雅黑" panose="020B0503020204020204" pitchFamily="34" charset="-122"/>
                <a:cs typeface="Arial" panose="020B0604020202020204" pitchFamily="34" charset="0"/>
              </a:rPr>
              <a:t>for</a:t>
            </a:r>
            <a:r>
              <a:rPr lang="zh-CN" altLang="en-US" sz="3200" dirty="0">
                <a:latin typeface="Arial" panose="020B0604020202020204" pitchFamily="34" charset="0"/>
                <a:ea typeface="微软雅黑" panose="020B0503020204020204" pitchFamily="34" charset="-122"/>
                <a:cs typeface="Arial" panose="020B0604020202020204" pitchFamily="34" charset="0"/>
              </a:rPr>
              <a:t> </a:t>
            </a:r>
            <a:r>
              <a:rPr lang="en-US" altLang="zh-CN" sz="3200" dirty="0">
                <a:latin typeface="Arial" panose="020B0604020202020204" pitchFamily="34" charset="0"/>
                <a:ea typeface="微软雅黑" panose="020B0503020204020204" pitchFamily="34" charset="-122"/>
                <a:cs typeface="Arial" panose="020B0604020202020204" pitchFamily="34" charset="0"/>
              </a:rPr>
              <a:t>module</a:t>
            </a:r>
            <a:r>
              <a:rPr lang="zh-CN" altLang="en-US" sz="3200" dirty="0">
                <a:latin typeface="Arial" panose="020B0604020202020204" pitchFamily="34" charset="0"/>
                <a:ea typeface="微软雅黑" panose="020B0503020204020204" pitchFamily="34" charset="-122"/>
                <a:cs typeface="Arial" panose="020B0604020202020204" pitchFamily="34" charset="0"/>
              </a:rPr>
              <a:t> </a:t>
            </a:r>
            <a:r>
              <a:rPr lang="en-US" altLang="zh-CN" sz="3200" dirty="0">
                <a:latin typeface="Arial" panose="020B0604020202020204" pitchFamily="34" charset="0"/>
                <a:ea typeface="微软雅黑" panose="020B0503020204020204" pitchFamily="34" charset="-122"/>
                <a:cs typeface="Arial" panose="020B0604020202020204" pitchFamily="34" charset="0"/>
              </a:rPr>
              <a:t>prototyping</a:t>
            </a:r>
          </a:p>
        </p:txBody>
      </p:sp>
      <p:sp>
        <p:nvSpPr>
          <p:cNvPr id="18" name="标题 1">
            <a:extLst>
              <a:ext uri="{FF2B5EF4-FFF2-40B4-BE49-F238E27FC236}">
                <a16:creationId xmlns:a16="http://schemas.microsoft.com/office/drawing/2014/main" id="{85D78795-5333-45E3-8DC9-79E3DD2211B0}"/>
              </a:ext>
            </a:extLst>
          </p:cNvPr>
          <p:cNvSpPr txBox="1">
            <a:spLocks/>
          </p:cNvSpPr>
          <p:nvPr/>
        </p:nvSpPr>
        <p:spPr>
          <a:xfrm>
            <a:off x="720000" y="0"/>
            <a:ext cx="9349486" cy="738664"/>
          </a:xfrm>
          <a:prstGeom prst="rect">
            <a:avLst/>
          </a:prstGeom>
        </p:spPr>
        <p:txBody>
          <a:bodyPr>
            <a:normAutofit/>
          </a:bodyPr>
          <a:lstStyle>
            <a:lvl1pPr algn="l" defTabSz="914400" rtl="0" eaLnBrk="1" latinLnBrk="0" hangingPunct="1">
              <a:lnSpc>
                <a:spcPct val="90000"/>
              </a:lnSpc>
              <a:spcBef>
                <a:spcPct val="0"/>
              </a:spcBef>
              <a:buNone/>
              <a:defRPr sz="4400" kern="1200" baseline="0">
                <a:solidFill>
                  <a:schemeClr val="tx1"/>
                </a:solidFill>
                <a:latin typeface="Arial" panose="020B0604020202090204" pitchFamily="34" charset="0"/>
                <a:ea typeface="微软雅黑" panose="020B0503020204020204" pitchFamily="34" charset="-122"/>
                <a:cs typeface="+mj-cs"/>
              </a:defRPr>
            </a:lvl1pPr>
          </a:lstStyle>
          <a:p>
            <a:r>
              <a:rPr lang="en-US" altLang="zh-CN" sz="4000" dirty="0">
                <a:latin typeface="Times New Roman" panose="02020603050405020304" pitchFamily="18" charset="0"/>
                <a:cs typeface="Times New Roman" panose="02020603050405020304" pitchFamily="18" charset="0"/>
              </a:rPr>
              <a:t>Content</a:t>
            </a:r>
            <a:endParaRPr lang="zh-CN" altLang="en-US" sz="4000" dirty="0">
              <a:latin typeface="Times New Roman" panose="02020603050405020304" pitchFamily="18" charset="0"/>
              <a:cs typeface="Times New Roman" panose="02020603050405020304" pitchFamily="18" charset="0"/>
            </a:endParaRPr>
          </a:p>
        </p:txBody>
      </p:sp>
      <p:sp>
        <p:nvSpPr>
          <p:cNvPr id="6" name="TextBox 1">
            <a:extLst>
              <a:ext uri="{FF2B5EF4-FFF2-40B4-BE49-F238E27FC236}">
                <a16:creationId xmlns:a16="http://schemas.microsoft.com/office/drawing/2014/main" id="{F7214E4D-0FDE-4297-BD7C-4348235F2E2B}"/>
              </a:ext>
            </a:extLst>
          </p:cNvPr>
          <p:cNvSpPr txBox="1"/>
          <p:nvPr/>
        </p:nvSpPr>
        <p:spPr>
          <a:xfrm>
            <a:off x="7531100" y="1148408"/>
            <a:ext cx="4229100" cy="923330"/>
          </a:xfrm>
          <a:prstGeom prst="rect">
            <a:avLst/>
          </a:prstGeom>
          <a:noFill/>
        </p:spPr>
        <p:txBody>
          <a:bodyPr wrap="square" rtlCol="0">
            <a:spAutoFit/>
          </a:bodyPr>
          <a:lstStyle/>
          <a:p>
            <a:pPr algn="l"/>
            <a:r>
              <a:rPr lang="en-US" altLang="zh-CN" dirty="0">
                <a:solidFill>
                  <a:srgbClr val="0070C0"/>
                </a:solidFill>
                <a:latin typeface="Arial" panose="020B0604020202090204" pitchFamily="34" charset="0"/>
                <a:ea typeface="宋体" pitchFamily="2" charset="-122"/>
                <a:cs typeface="Arial" panose="020B0604020202090204" pitchFamily="34" charset="0"/>
              </a:rPr>
              <a:t>Long-term</a:t>
            </a:r>
            <a:r>
              <a:rPr lang="zh-CN" altLang="en-US" dirty="0">
                <a:solidFill>
                  <a:srgbClr val="0070C0"/>
                </a:solidFill>
                <a:latin typeface="Arial" panose="020B0604020202090204" pitchFamily="34" charset="0"/>
                <a:ea typeface="宋体" pitchFamily="2" charset="-122"/>
                <a:cs typeface="Arial" panose="020B0604020202090204" pitchFamily="34" charset="0"/>
              </a:rPr>
              <a:t> </a:t>
            </a:r>
            <a:r>
              <a:rPr lang="en-US" altLang="zh-CN" dirty="0">
                <a:solidFill>
                  <a:srgbClr val="0070C0"/>
                </a:solidFill>
                <a:latin typeface="Arial" panose="020B0604020202090204" pitchFamily="34" charset="0"/>
                <a:ea typeface="宋体" pitchFamily="2" charset="-122"/>
                <a:cs typeface="Arial" panose="020B0604020202090204" pitchFamily="34" charset="0"/>
              </a:rPr>
              <a:t>collaboration</a:t>
            </a:r>
            <a:r>
              <a:rPr lang="zh-CN" altLang="en-US" dirty="0">
                <a:solidFill>
                  <a:srgbClr val="0070C0"/>
                </a:solidFill>
                <a:latin typeface="Arial" panose="020B0604020202090204" pitchFamily="34" charset="0"/>
                <a:ea typeface="宋体" pitchFamily="2" charset="-122"/>
                <a:cs typeface="Arial" panose="020B0604020202090204" pitchFamily="34" charset="0"/>
              </a:rPr>
              <a:t> </a:t>
            </a:r>
            <a:r>
              <a:rPr lang="en-US" altLang="zh-CN" dirty="0">
                <a:solidFill>
                  <a:srgbClr val="0070C0"/>
                </a:solidFill>
                <a:latin typeface="Arial" panose="020B0604020202090204" pitchFamily="34" charset="0"/>
                <a:ea typeface="宋体" pitchFamily="2" charset="-122"/>
                <a:cs typeface="Arial" panose="020B0604020202090204" pitchFamily="34" charset="0"/>
              </a:rPr>
              <a:t>with</a:t>
            </a:r>
            <a:r>
              <a:rPr lang="zh-CN" altLang="en-US" dirty="0">
                <a:solidFill>
                  <a:srgbClr val="0070C0"/>
                </a:solidFill>
                <a:latin typeface="Arial" panose="020B0604020202090204" pitchFamily="34" charset="0"/>
                <a:ea typeface="宋体" pitchFamily="2" charset="-122"/>
                <a:cs typeface="Arial" panose="020B0604020202090204" pitchFamily="34" charset="0"/>
              </a:rPr>
              <a:t> </a:t>
            </a:r>
            <a:r>
              <a:rPr lang="en-US" altLang="zh-CN" dirty="0" err="1">
                <a:solidFill>
                  <a:srgbClr val="0070C0"/>
                </a:solidFill>
                <a:latin typeface="Arial" panose="020B0604020202090204" pitchFamily="34" charset="0"/>
                <a:ea typeface="宋体" pitchFamily="2" charset="-122"/>
                <a:cs typeface="Arial" panose="020B0604020202090204" pitchFamily="34" charset="0"/>
              </a:rPr>
              <a:t>ATLASPix</a:t>
            </a:r>
            <a:r>
              <a:rPr lang="zh-CN" altLang="en-US" dirty="0">
                <a:solidFill>
                  <a:srgbClr val="0070C0"/>
                </a:solidFill>
                <a:latin typeface="Arial" panose="020B0604020202090204" pitchFamily="34" charset="0"/>
                <a:ea typeface="宋体" pitchFamily="2" charset="-122"/>
                <a:cs typeface="Arial" panose="020B0604020202090204" pitchFamily="34" charset="0"/>
              </a:rPr>
              <a:t> </a:t>
            </a:r>
            <a:r>
              <a:rPr lang="en-US" altLang="zh-CN" dirty="0">
                <a:solidFill>
                  <a:srgbClr val="0070C0"/>
                </a:solidFill>
                <a:latin typeface="Arial" panose="020B0604020202090204" pitchFamily="34" charset="0"/>
                <a:ea typeface="宋体" pitchFamily="2" charset="-122"/>
                <a:cs typeface="Arial" panose="020B0604020202090204" pitchFamily="34" charset="0"/>
              </a:rPr>
              <a:t>community</a:t>
            </a:r>
            <a:r>
              <a:rPr lang="zh-CN" altLang="en-US" dirty="0">
                <a:solidFill>
                  <a:srgbClr val="0070C0"/>
                </a:solidFill>
                <a:latin typeface="Arial" panose="020B0604020202090204" pitchFamily="34" charset="0"/>
                <a:ea typeface="宋体" pitchFamily="2" charset="-122"/>
                <a:cs typeface="Arial" panose="020B0604020202090204" pitchFamily="34" charset="0"/>
              </a:rPr>
              <a:t> </a:t>
            </a:r>
            <a:r>
              <a:rPr lang="en-US" altLang="zh-CN" dirty="0">
                <a:solidFill>
                  <a:srgbClr val="0070C0"/>
                </a:solidFill>
                <a:latin typeface="Arial" panose="020B0604020202090204" pitchFamily="34" charset="0"/>
                <a:ea typeface="宋体" pitchFamily="2" charset="-122"/>
                <a:cs typeface="Arial" panose="020B0604020202090204" pitchFamily="34" charset="0"/>
              </a:rPr>
              <a:t>for</a:t>
            </a:r>
            <a:r>
              <a:rPr lang="zh-CN" altLang="en-US" dirty="0">
                <a:solidFill>
                  <a:srgbClr val="0070C0"/>
                </a:solidFill>
                <a:latin typeface="Arial" panose="020B0604020202090204" pitchFamily="34" charset="0"/>
                <a:ea typeface="宋体" pitchFamily="2" charset="-122"/>
                <a:cs typeface="Arial" panose="020B0604020202090204" pitchFamily="34" charset="0"/>
              </a:rPr>
              <a:t> </a:t>
            </a:r>
            <a:r>
              <a:rPr lang="en-US" altLang="zh-CN" dirty="0">
                <a:solidFill>
                  <a:srgbClr val="0070C0"/>
                </a:solidFill>
                <a:latin typeface="Arial" panose="020B0604020202090204" pitchFamily="34" charset="0"/>
                <a:ea typeface="宋体" pitchFamily="2" charset="-122"/>
                <a:cs typeface="Arial" panose="020B0604020202090204" pitchFamily="34" charset="0"/>
              </a:rPr>
              <a:t>future</a:t>
            </a:r>
            <a:r>
              <a:rPr lang="zh-CN" altLang="en-US" dirty="0">
                <a:solidFill>
                  <a:srgbClr val="0070C0"/>
                </a:solidFill>
                <a:latin typeface="Arial" panose="020B0604020202090204" pitchFamily="34" charset="0"/>
                <a:ea typeface="宋体" pitchFamily="2" charset="-122"/>
                <a:cs typeface="Arial" panose="020B0604020202090204" pitchFamily="34" charset="0"/>
              </a:rPr>
              <a:t> </a:t>
            </a:r>
            <a:r>
              <a:rPr lang="en-US" altLang="zh-CN" dirty="0">
                <a:solidFill>
                  <a:srgbClr val="0070C0"/>
                </a:solidFill>
                <a:latin typeface="Arial" panose="020B0604020202090204" pitchFamily="34" charset="0"/>
                <a:ea typeface="宋体" pitchFamily="2" charset="-122"/>
                <a:cs typeface="Arial" panose="020B0604020202090204" pitchFamily="34" charset="0"/>
              </a:rPr>
              <a:t>Higgs</a:t>
            </a:r>
            <a:r>
              <a:rPr lang="zh-CN" altLang="en-US" dirty="0">
                <a:solidFill>
                  <a:srgbClr val="0070C0"/>
                </a:solidFill>
                <a:latin typeface="Arial" panose="020B0604020202090204" pitchFamily="34" charset="0"/>
                <a:ea typeface="宋体" pitchFamily="2" charset="-122"/>
                <a:cs typeface="Arial" panose="020B0604020202090204" pitchFamily="34" charset="0"/>
              </a:rPr>
              <a:t> </a:t>
            </a:r>
            <a:r>
              <a:rPr lang="en-US" altLang="zh-CN" dirty="0">
                <a:solidFill>
                  <a:srgbClr val="0070C0"/>
                </a:solidFill>
                <a:latin typeface="Arial" panose="020B0604020202090204" pitchFamily="34" charset="0"/>
                <a:ea typeface="宋体" pitchFamily="2" charset="-122"/>
                <a:cs typeface="Arial" panose="020B0604020202090204" pitchFamily="34" charset="0"/>
              </a:rPr>
              <a:t>factory.</a:t>
            </a:r>
          </a:p>
          <a:p>
            <a:pPr algn="l"/>
            <a:endParaRPr lang="en-US" altLang="zh-CN" dirty="0">
              <a:solidFill>
                <a:srgbClr val="0070C0"/>
              </a:solidFill>
              <a:latin typeface="Arial" panose="020B0604020202090204" pitchFamily="34" charset="0"/>
              <a:ea typeface="宋体" pitchFamily="2" charset="-122"/>
              <a:cs typeface="Arial" panose="020B0604020202090204" pitchFamily="34" charset="0"/>
            </a:endParaRPr>
          </a:p>
        </p:txBody>
      </p:sp>
      <p:sp>
        <p:nvSpPr>
          <p:cNvPr id="7" name="TextBox 6">
            <a:extLst>
              <a:ext uri="{FF2B5EF4-FFF2-40B4-BE49-F238E27FC236}">
                <a16:creationId xmlns:a16="http://schemas.microsoft.com/office/drawing/2014/main" id="{2E52714A-7C7B-4AA4-8D3B-06EE0388E427}"/>
              </a:ext>
            </a:extLst>
          </p:cNvPr>
          <p:cNvSpPr txBox="1"/>
          <p:nvPr/>
        </p:nvSpPr>
        <p:spPr>
          <a:xfrm>
            <a:off x="7447085" y="3778784"/>
            <a:ext cx="4229100" cy="646331"/>
          </a:xfrm>
          <a:prstGeom prst="rect">
            <a:avLst/>
          </a:prstGeom>
          <a:noFill/>
        </p:spPr>
        <p:txBody>
          <a:bodyPr wrap="square" rtlCol="0">
            <a:spAutoFit/>
          </a:bodyPr>
          <a:lstStyle/>
          <a:p>
            <a:pPr algn="l"/>
            <a:r>
              <a:rPr lang="en-US" altLang="zh-CN" dirty="0">
                <a:solidFill>
                  <a:srgbClr val="0070C0"/>
                </a:solidFill>
                <a:latin typeface="Arial" panose="020B0604020202090204" pitchFamily="34" charset="0"/>
                <a:ea typeface="宋体" pitchFamily="2" charset="-122"/>
                <a:cs typeface="Arial" panose="020B0604020202090204" pitchFamily="34" charset="0"/>
              </a:rPr>
              <a:t>Meanwhile</a:t>
            </a:r>
            <a:r>
              <a:rPr lang="zh-CN" altLang="en-US" dirty="0">
                <a:solidFill>
                  <a:srgbClr val="0070C0"/>
                </a:solidFill>
                <a:latin typeface="Arial" panose="020B0604020202090204" pitchFamily="34" charset="0"/>
                <a:ea typeface="宋体" pitchFamily="2" charset="-122"/>
                <a:cs typeface="Arial" panose="020B0604020202090204" pitchFamily="34" charset="0"/>
              </a:rPr>
              <a:t> </a:t>
            </a:r>
            <a:r>
              <a:rPr lang="en-US" altLang="zh-CN" dirty="0">
                <a:solidFill>
                  <a:srgbClr val="0070C0"/>
                </a:solidFill>
                <a:latin typeface="Arial" panose="020B0604020202090204" pitchFamily="34" charset="0"/>
                <a:ea typeface="宋体" pitchFamily="2" charset="-122"/>
                <a:cs typeface="Arial" panose="020B0604020202090204" pitchFamily="34" charset="0"/>
              </a:rPr>
              <a:t>developing</a:t>
            </a:r>
            <a:r>
              <a:rPr lang="zh-CN" altLang="en-US" dirty="0">
                <a:solidFill>
                  <a:srgbClr val="0070C0"/>
                </a:solidFill>
                <a:latin typeface="Arial" panose="020B0604020202090204" pitchFamily="34" charset="0"/>
                <a:ea typeface="宋体" pitchFamily="2" charset="-122"/>
                <a:cs typeface="Arial" panose="020B0604020202090204" pitchFamily="34" charset="0"/>
              </a:rPr>
              <a:t> </a:t>
            </a:r>
            <a:r>
              <a:rPr lang="en-US" altLang="zh-CN" dirty="0">
                <a:solidFill>
                  <a:srgbClr val="0070C0"/>
                </a:solidFill>
                <a:latin typeface="Arial" panose="020B0604020202090204" pitchFamily="34" charset="0"/>
                <a:ea typeface="宋体" pitchFamily="2" charset="-122"/>
                <a:cs typeface="Arial" panose="020B0604020202090204" pitchFamily="34" charset="0"/>
              </a:rPr>
              <a:t>SP-compatibility</a:t>
            </a:r>
            <a:r>
              <a:rPr lang="zh-CN" altLang="en-US" dirty="0">
                <a:solidFill>
                  <a:srgbClr val="0070C0"/>
                </a:solidFill>
                <a:latin typeface="Arial" panose="020B0604020202090204" pitchFamily="34" charset="0"/>
                <a:ea typeface="宋体" pitchFamily="2" charset="-122"/>
                <a:cs typeface="Arial" panose="020B0604020202090204" pitchFamily="34" charset="0"/>
              </a:rPr>
              <a:t> </a:t>
            </a:r>
            <a:r>
              <a:rPr lang="en-US" altLang="zh-CN" dirty="0">
                <a:solidFill>
                  <a:srgbClr val="0070C0"/>
                </a:solidFill>
                <a:latin typeface="Arial" panose="020B0604020202090204" pitchFamily="34" charset="0"/>
                <a:ea typeface="宋体" pitchFamily="2" charset="-122"/>
                <a:cs typeface="Arial" panose="020B0604020202090204" pitchFamily="34" charset="0"/>
              </a:rPr>
              <a:t>in</a:t>
            </a:r>
            <a:r>
              <a:rPr lang="zh-CN" altLang="en-US" dirty="0">
                <a:solidFill>
                  <a:srgbClr val="0070C0"/>
                </a:solidFill>
                <a:latin typeface="Arial" panose="020B0604020202090204" pitchFamily="34" charset="0"/>
                <a:ea typeface="宋体" pitchFamily="2" charset="-122"/>
                <a:cs typeface="Arial" panose="020B0604020202090204" pitchFamily="34" charset="0"/>
              </a:rPr>
              <a:t> </a:t>
            </a:r>
            <a:r>
              <a:rPr lang="en-US" altLang="zh-CN" dirty="0">
                <a:solidFill>
                  <a:srgbClr val="0070C0"/>
                </a:solidFill>
                <a:latin typeface="Arial" panose="020B0604020202090204" pitchFamily="34" charset="0"/>
                <a:ea typeface="宋体" pitchFamily="2" charset="-122"/>
                <a:cs typeface="Arial" panose="020B0604020202090204" pitchFamily="34" charset="0"/>
              </a:rPr>
              <a:t>COFFEE</a:t>
            </a:r>
            <a:r>
              <a:rPr lang="zh-CN" altLang="en-US" dirty="0">
                <a:solidFill>
                  <a:srgbClr val="0070C0"/>
                </a:solidFill>
                <a:latin typeface="Arial" panose="020B0604020202090204" pitchFamily="34" charset="0"/>
                <a:ea typeface="宋体" pitchFamily="2" charset="-122"/>
                <a:cs typeface="Arial" panose="020B0604020202090204" pitchFamily="34" charset="0"/>
              </a:rPr>
              <a:t> </a:t>
            </a:r>
            <a:r>
              <a:rPr lang="en-US" altLang="zh-CN" dirty="0">
                <a:solidFill>
                  <a:srgbClr val="0070C0"/>
                </a:solidFill>
                <a:latin typeface="Arial" panose="020B0604020202090204" pitchFamily="34" charset="0"/>
                <a:ea typeface="宋体" pitchFamily="2" charset="-122"/>
                <a:cs typeface="Arial" panose="020B0604020202090204" pitchFamily="34" charset="0"/>
              </a:rPr>
              <a:t>series</a:t>
            </a:r>
            <a:endParaRPr lang="en-US" dirty="0">
              <a:solidFill>
                <a:srgbClr val="0070C0"/>
              </a:solidFill>
              <a:latin typeface="Arial" panose="020B0604020202090204" pitchFamily="34" charset="0"/>
              <a:ea typeface="宋体" pitchFamily="2" charset="-122"/>
              <a:cs typeface="Arial" panose="020B0604020202090204" pitchFamily="34" charset="0"/>
            </a:endParaRPr>
          </a:p>
        </p:txBody>
      </p:sp>
      <p:sp>
        <p:nvSpPr>
          <p:cNvPr id="8" name="TextBox 7">
            <a:extLst>
              <a:ext uri="{FF2B5EF4-FFF2-40B4-BE49-F238E27FC236}">
                <a16:creationId xmlns:a16="http://schemas.microsoft.com/office/drawing/2014/main" id="{DE45925D-EF47-4F32-A04B-7563F7E7F731}"/>
              </a:ext>
            </a:extLst>
          </p:cNvPr>
          <p:cNvSpPr txBox="1"/>
          <p:nvPr/>
        </p:nvSpPr>
        <p:spPr>
          <a:xfrm>
            <a:off x="7447085" y="5524926"/>
            <a:ext cx="4229100" cy="369332"/>
          </a:xfrm>
          <a:prstGeom prst="rect">
            <a:avLst/>
          </a:prstGeom>
          <a:noFill/>
        </p:spPr>
        <p:txBody>
          <a:bodyPr wrap="square" rtlCol="0">
            <a:spAutoFit/>
          </a:bodyPr>
          <a:lstStyle/>
          <a:p>
            <a:pPr algn="l"/>
            <a:r>
              <a:rPr lang="en-US" altLang="zh-CN" dirty="0">
                <a:solidFill>
                  <a:srgbClr val="0070C0"/>
                </a:solidFill>
                <a:latin typeface="Arial" panose="020B0604020202090204" pitchFamily="34" charset="0"/>
                <a:ea typeface="宋体" pitchFamily="2" charset="-122"/>
                <a:cs typeface="Arial" panose="020B0604020202090204" pitchFamily="34" charset="0"/>
              </a:rPr>
              <a:t>Module-level</a:t>
            </a:r>
            <a:r>
              <a:rPr lang="zh-CN" altLang="en-US" dirty="0">
                <a:solidFill>
                  <a:srgbClr val="0070C0"/>
                </a:solidFill>
                <a:latin typeface="Arial" panose="020B0604020202090204" pitchFamily="34" charset="0"/>
                <a:ea typeface="宋体" pitchFamily="2" charset="-122"/>
                <a:cs typeface="Arial" panose="020B0604020202090204" pitchFamily="34" charset="0"/>
              </a:rPr>
              <a:t> </a:t>
            </a:r>
            <a:r>
              <a:rPr lang="en-US" altLang="zh-CN" dirty="0">
                <a:solidFill>
                  <a:srgbClr val="0070C0"/>
                </a:solidFill>
                <a:latin typeface="Arial" panose="020B0604020202090204" pitchFamily="34" charset="0"/>
                <a:ea typeface="宋体" pitchFamily="2" charset="-122"/>
                <a:cs typeface="Arial" panose="020B0604020202090204" pitchFamily="34" charset="0"/>
              </a:rPr>
              <a:t>demonstration</a:t>
            </a:r>
            <a:r>
              <a:rPr lang="zh-CN" altLang="en-US" dirty="0">
                <a:solidFill>
                  <a:srgbClr val="0070C0"/>
                </a:solidFill>
                <a:latin typeface="Arial" panose="020B0604020202090204" pitchFamily="34" charset="0"/>
                <a:ea typeface="宋体" pitchFamily="2" charset="-122"/>
                <a:cs typeface="Arial" panose="020B0604020202090204" pitchFamily="34" charset="0"/>
              </a:rPr>
              <a:t> </a:t>
            </a:r>
            <a:r>
              <a:rPr lang="en-US" altLang="zh-CN" dirty="0">
                <a:solidFill>
                  <a:srgbClr val="0070C0"/>
                </a:solidFill>
                <a:latin typeface="Arial" panose="020B0604020202090204" pitchFamily="34" charset="0"/>
                <a:ea typeface="宋体" pitchFamily="2" charset="-122"/>
                <a:cs typeface="Arial" panose="020B0604020202090204" pitchFamily="34" charset="0"/>
              </a:rPr>
              <a:t>ongoing</a:t>
            </a:r>
            <a:endParaRPr lang="en-US" dirty="0">
              <a:solidFill>
                <a:srgbClr val="0070C0"/>
              </a:solidFill>
              <a:latin typeface="Arial" panose="020B0604020202090204" pitchFamily="34" charset="0"/>
              <a:ea typeface="宋体" pitchFamily="2" charset="-122"/>
              <a:cs typeface="Arial" panose="020B0604020202090204" pitchFamily="34" charset="0"/>
            </a:endParaRPr>
          </a:p>
        </p:txBody>
      </p:sp>
    </p:spTree>
    <p:extLst>
      <p:ext uri="{BB962C8B-B14F-4D97-AF65-F5344CB8AC3E}">
        <p14:creationId xmlns:p14="http://schemas.microsoft.com/office/powerpoint/2010/main" val="2676269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a:extLst>
              <a:ext uri="{FF2B5EF4-FFF2-40B4-BE49-F238E27FC236}">
                <a16:creationId xmlns:a16="http://schemas.microsoft.com/office/drawing/2014/main" id="{5D6FE1F6-78B0-4F53-8A6D-E013844B3E78}"/>
              </a:ext>
            </a:extLst>
          </p:cNvPr>
          <p:cNvSpPr>
            <a:spLocks noGrp="1"/>
          </p:cNvSpPr>
          <p:nvPr>
            <p:ph type="sldNum" sz="quarter" idx="12"/>
          </p:nvPr>
        </p:nvSpPr>
        <p:spPr/>
        <p:txBody>
          <a:bodyPr/>
          <a:lstStyle/>
          <a:p>
            <a:fld id="{D56F8DC3-D7FA-4864-B8D2-5FAAF8951C3D}" type="slidenum">
              <a:rPr lang="zh-CN" altLang="en-US" smtClean="0"/>
              <a:t>3</a:t>
            </a:fld>
            <a:endParaRPr lang="zh-CN" altLang="en-US"/>
          </a:p>
        </p:txBody>
      </p:sp>
      <p:sp>
        <p:nvSpPr>
          <p:cNvPr id="4" name="标题 1">
            <a:extLst>
              <a:ext uri="{FF2B5EF4-FFF2-40B4-BE49-F238E27FC236}">
                <a16:creationId xmlns:a16="http://schemas.microsoft.com/office/drawing/2014/main" id="{9A9CAAA4-6472-4B3F-BEA2-B3C4F4D56C68}"/>
              </a:ext>
            </a:extLst>
          </p:cNvPr>
          <p:cNvSpPr txBox="1">
            <a:spLocks/>
          </p:cNvSpPr>
          <p:nvPr/>
        </p:nvSpPr>
        <p:spPr>
          <a:xfrm>
            <a:off x="720000" y="0"/>
            <a:ext cx="9349486" cy="738664"/>
          </a:xfrm>
          <a:prstGeom prst="rect">
            <a:avLst/>
          </a:prstGeom>
        </p:spPr>
        <p:txBody>
          <a:bodyPr>
            <a:normAutofit/>
          </a:bodyPr>
          <a:lstStyle>
            <a:lvl1pPr algn="l" defTabSz="914400" rtl="0" eaLnBrk="1" latinLnBrk="0" hangingPunct="1">
              <a:lnSpc>
                <a:spcPct val="90000"/>
              </a:lnSpc>
              <a:spcBef>
                <a:spcPct val="0"/>
              </a:spcBef>
              <a:buNone/>
              <a:defRPr sz="4400" kern="1200" baseline="0">
                <a:solidFill>
                  <a:schemeClr val="tx1"/>
                </a:solidFill>
                <a:latin typeface="Arial" panose="020B0604020202090204" pitchFamily="34" charset="0"/>
                <a:ea typeface="微软雅黑" panose="020B0503020204020204" pitchFamily="34" charset="-122"/>
                <a:cs typeface="+mj-cs"/>
              </a:defRPr>
            </a:lvl1pPr>
          </a:lstStyle>
          <a:p>
            <a:r>
              <a:rPr lang="en-US" altLang="zh-CN" sz="4000" dirty="0">
                <a:latin typeface="Times New Roman" panose="02020603050405020304" pitchFamily="18" charset="0"/>
                <a:cs typeface="Times New Roman" panose="02020603050405020304" pitchFamily="18" charset="0"/>
              </a:rPr>
              <a:t>Serial Powering Concept</a:t>
            </a:r>
            <a:endParaRPr lang="zh-CN" altLang="en-US" sz="4000" dirty="0">
              <a:latin typeface="Times New Roman" panose="02020603050405020304" pitchFamily="18" charset="0"/>
              <a:cs typeface="Times New Roman" panose="02020603050405020304" pitchFamily="18" charset="0"/>
            </a:endParaRPr>
          </a:p>
        </p:txBody>
      </p:sp>
      <p:sp>
        <p:nvSpPr>
          <p:cNvPr id="6" name="文本框 5">
            <a:extLst>
              <a:ext uri="{FF2B5EF4-FFF2-40B4-BE49-F238E27FC236}">
                <a16:creationId xmlns:a16="http://schemas.microsoft.com/office/drawing/2014/main" id="{D3E9CC3D-24A5-48E7-8444-FE335BF249D7}"/>
              </a:ext>
            </a:extLst>
          </p:cNvPr>
          <p:cNvSpPr txBox="1"/>
          <p:nvPr/>
        </p:nvSpPr>
        <p:spPr>
          <a:xfrm>
            <a:off x="359999" y="720000"/>
            <a:ext cx="11563777" cy="4086503"/>
          </a:xfrm>
          <a:prstGeom prst="rect">
            <a:avLst/>
          </a:prstGeom>
          <a:noFill/>
        </p:spPr>
        <p:txBody>
          <a:bodyPr wrap="square" rtlCol="0">
            <a:spAutoFit/>
          </a:bodyPr>
          <a:lstStyle/>
          <a:p>
            <a:pPr marL="342900" indent="-342900" algn="just">
              <a:lnSpc>
                <a:spcPct val="150000"/>
              </a:lnSpc>
              <a:buFont typeface="Wingdings" panose="05000000000000000000" pitchFamily="2" charset="2"/>
              <a:buChar char="Ø"/>
            </a:pPr>
            <a:r>
              <a:rPr lang="en-US" altLang="zh-CN" sz="2600" dirty="0">
                <a:latin typeface="Arial" panose="020B0604020202020204" pitchFamily="34" charset="0"/>
                <a:ea typeface="微软雅黑" panose="020B0503020204020204" pitchFamily="34" charset="-122"/>
                <a:cs typeface="Arial" panose="020B0604020202020204" pitchFamily="34" charset="0"/>
              </a:rPr>
              <a:t>Serial powering is a current based powering scheme, where modules are powered in series by a constant current</a:t>
            </a:r>
          </a:p>
          <a:p>
            <a:pPr marL="342900" indent="-342900" algn="just">
              <a:lnSpc>
                <a:spcPct val="150000"/>
              </a:lnSpc>
              <a:buFont typeface="Wingdings" panose="05000000000000000000" pitchFamily="2" charset="2"/>
              <a:buChar char="Ø"/>
            </a:pPr>
            <a:r>
              <a:rPr lang="en-US" altLang="zh-CN" sz="2600" dirty="0">
                <a:latin typeface="Arial" panose="020B0604020202020204" pitchFamily="34" charset="0"/>
                <a:ea typeface="微软雅黑" panose="020B0503020204020204" pitchFamily="34" charset="-122"/>
                <a:cs typeface="Arial" panose="020B0604020202020204" pitchFamily="34" charset="0"/>
              </a:rPr>
              <a:t>The current to voltage conversion is done by regulators close to module </a:t>
            </a:r>
          </a:p>
          <a:p>
            <a:pPr marL="342900" indent="-342900" algn="just">
              <a:lnSpc>
                <a:spcPct val="150000"/>
              </a:lnSpc>
              <a:buFont typeface="Wingdings" panose="05000000000000000000" pitchFamily="2" charset="2"/>
              <a:buChar char="Ø"/>
            </a:pPr>
            <a:r>
              <a:rPr lang="en-US" altLang="zh-CN" sz="2600" dirty="0">
                <a:latin typeface="Arial" panose="020B0604020202020204" pitchFamily="34" charset="0"/>
                <a:ea typeface="微软雅黑" panose="020B0503020204020204" pitchFamily="34" charset="-122"/>
                <a:cs typeface="Arial" panose="020B0604020202020204" pitchFamily="34" charset="0"/>
              </a:rPr>
              <a:t>The Serial Powering supply scheme significantly reduces</a:t>
            </a:r>
          </a:p>
          <a:p>
            <a:pPr marL="800100" lvl="1" indent="-342900" algn="just">
              <a:lnSpc>
                <a:spcPct val="150000"/>
              </a:lnSpc>
              <a:buFont typeface="Wingdings" panose="05000000000000000000" pitchFamily="2" charset="2"/>
              <a:buChar char="ü"/>
            </a:pPr>
            <a:r>
              <a:rPr lang="en-US" altLang="zh-CN" sz="2400" dirty="0">
                <a:latin typeface="Arial" panose="020B0604020202020204" pitchFamily="34" charset="0"/>
                <a:ea typeface="微软雅黑" panose="020B0503020204020204" pitchFamily="34" charset="-122"/>
                <a:cs typeface="Arial" panose="020B0604020202020204" pitchFamily="34" charset="0"/>
              </a:rPr>
              <a:t>The number of cables</a:t>
            </a:r>
          </a:p>
          <a:p>
            <a:pPr marL="800100" lvl="1" indent="-342900" algn="just">
              <a:lnSpc>
                <a:spcPct val="150000"/>
              </a:lnSpc>
              <a:buFont typeface="Wingdings" panose="05000000000000000000" pitchFamily="2" charset="2"/>
              <a:buChar char="ü"/>
            </a:pPr>
            <a:r>
              <a:rPr lang="en-US" altLang="zh-CN" sz="2400" dirty="0">
                <a:latin typeface="Arial" panose="020B0604020202020204" pitchFamily="34" charset="0"/>
                <a:ea typeface="微软雅黑" panose="020B0503020204020204" pitchFamily="34" charset="-122"/>
                <a:cs typeface="Arial" panose="020B0604020202020204" pitchFamily="34" charset="0"/>
              </a:rPr>
              <a:t>Total supply current</a:t>
            </a:r>
          </a:p>
          <a:p>
            <a:pPr marL="800100" lvl="1" indent="-342900" algn="just">
              <a:lnSpc>
                <a:spcPct val="150000"/>
              </a:lnSpc>
              <a:buFont typeface="Wingdings" panose="05000000000000000000" pitchFamily="2" charset="2"/>
              <a:buChar char="ü"/>
            </a:pPr>
            <a:r>
              <a:rPr lang="en-US" altLang="zh-CN" sz="2400" dirty="0">
                <a:latin typeface="Arial" panose="020B0604020202020204" pitchFamily="34" charset="0"/>
                <a:ea typeface="微软雅黑" panose="020B0503020204020204" pitchFamily="34" charset="-122"/>
                <a:cs typeface="Arial" panose="020B0604020202020204" pitchFamily="34" charset="0"/>
              </a:rPr>
              <a:t>Material costs </a:t>
            </a:r>
          </a:p>
        </p:txBody>
      </p:sp>
      <p:pic>
        <p:nvPicPr>
          <p:cNvPr id="7" name="Picture 18">
            <a:extLst>
              <a:ext uri="{FF2B5EF4-FFF2-40B4-BE49-F238E27FC236}">
                <a16:creationId xmlns:a16="http://schemas.microsoft.com/office/drawing/2014/main" id="{B83E7831-9AAE-4414-9826-AFED6F70495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969354" y="3615023"/>
            <a:ext cx="6186070" cy="2938621"/>
          </a:xfrm>
          <a:prstGeom prst="rect">
            <a:avLst/>
          </a:prstGeom>
          <a:noFill/>
          <a:ln>
            <a:noFill/>
          </a:ln>
        </p:spPr>
      </p:pic>
    </p:spTree>
    <p:extLst>
      <p:ext uri="{BB962C8B-B14F-4D97-AF65-F5344CB8AC3E}">
        <p14:creationId xmlns:p14="http://schemas.microsoft.com/office/powerpoint/2010/main" val="15751139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id="{91002DB8-8E17-4786-AC02-155CDE1FD922}"/>
              </a:ext>
            </a:extLst>
          </p:cNvPr>
          <p:cNvPicPr>
            <a:picLocks noChangeAspect="1"/>
          </p:cNvPicPr>
          <p:nvPr/>
        </p:nvPicPr>
        <p:blipFill>
          <a:blip r:embed="rId3"/>
          <a:stretch>
            <a:fillRect/>
          </a:stretch>
        </p:blipFill>
        <p:spPr>
          <a:xfrm>
            <a:off x="8205796" y="3928839"/>
            <a:ext cx="3863009" cy="2523900"/>
          </a:xfrm>
          <a:prstGeom prst="rect">
            <a:avLst/>
          </a:prstGeom>
        </p:spPr>
      </p:pic>
      <p:sp>
        <p:nvSpPr>
          <p:cNvPr id="3" name="灯片编号占位符 2">
            <a:extLst>
              <a:ext uri="{FF2B5EF4-FFF2-40B4-BE49-F238E27FC236}">
                <a16:creationId xmlns:a16="http://schemas.microsoft.com/office/drawing/2014/main" id="{5D6FE1F6-78B0-4F53-8A6D-E013844B3E78}"/>
              </a:ext>
            </a:extLst>
          </p:cNvPr>
          <p:cNvSpPr>
            <a:spLocks noGrp="1"/>
          </p:cNvSpPr>
          <p:nvPr>
            <p:ph type="sldNum" sz="quarter" idx="12"/>
          </p:nvPr>
        </p:nvSpPr>
        <p:spPr/>
        <p:txBody>
          <a:bodyPr/>
          <a:lstStyle/>
          <a:p>
            <a:fld id="{D56F8DC3-D7FA-4864-B8D2-5FAAF8951C3D}" type="slidenum">
              <a:rPr lang="zh-CN" altLang="en-US" smtClean="0"/>
              <a:t>4</a:t>
            </a:fld>
            <a:endParaRPr lang="zh-CN" altLang="en-US"/>
          </a:p>
        </p:txBody>
      </p:sp>
      <p:sp>
        <p:nvSpPr>
          <p:cNvPr id="4" name="标题 1">
            <a:extLst>
              <a:ext uri="{FF2B5EF4-FFF2-40B4-BE49-F238E27FC236}">
                <a16:creationId xmlns:a16="http://schemas.microsoft.com/office/drawing/2014/main" id="{9A9CAAA4-6472-4B3F-BEA2-B3C4F4D56C68}"/>
              </a:ext>
            </a:extLst>
          </p:cNvPr>
          <p:cNvSpPr txBox="1">
            <a:spLocks/>
          </p:cNvSpPr>
          <p:nvPr/>
        </p:nvSpPr>
        <p:spPr>
          <a:xfrm>
            <a:off x="720000" y="0"/>
            <a:ext cx="9349486" cy="738664"/>
          </a:xfrm>
          <a:prstGeom prst="rect">
            <a:avLst/>
          </a:prstGeom>
        </p:spPr>
        <p:txBody>
          <a:bodyPr>
            <a:normAutofit/>
          </a:bodyPr>
          <a:lstStyle>
            <a:lvl1pPr algn="l" defTabSz="914400" rtl="0" eaLnBrk="1" latinLnBrk="0" hangingPunct="1">
              <a:lnSpc>
                <a:spcPct val="90000"/>
              </a:lnSpc>
              <a:spcBef>
                <a:spcPct val="0"/>
              </a:spcBef>
              <a:buNone/>
              <a:defRPr sz="4400" kern="1200" baseline="0">
                <a:solidFill>
                  <a:schemeClr val="tx1"/>
                </a:solidFill>
                <a:latin typeface="Arial" panose="020B0604020202090204" pitchFamily="34" charset="0"/>
                <a:ea typeface="微软雅黑" panose="020B0503020204020204" pitchFamily="34" charset="-122"/>
                <a:cs typeface="+mj-cs"/>
              </a:defRPr>
            </a:lvl1pPr>
          </a:lstStyle>
          <a:p>
            <a:r>
              <a:rPr lang="en-US" altLang="zh-CN" sz="4000" dirty="0">
                <a:latin typeface="Times New Roman" panose="02020603050405020304" pitchFamily="18" charset="0"/>
                <a:cs typeface="Times New Roman" panose="02020603050405020304" pitchFamily="18" charset="0"/>
              </a:rPr>
              <a:t>Serial Powering – motivation and challenges</a:t>
            </a:r>
            <a:endParaRPr lang="zh-CN" altLang="en-US" sz="4000" dirty="0">
              <a:latin typeface="Times New Roman" panose="02020603050405020304" pitchFamily="18" charset="0"/>
              <a:cs typeface="Times New Roman" panose="02020603050405020304" pitchFamily="18" charset="0"/>
            </a:endParaRPr>
          </a:p>
        </p:txBody>
      </p:sp>
      <p:sp>
        <p:nvSpPr>
          <p:cNvPr id="6" name="文本框 5">
            <a:extLst>
              <a:ext uri="{FF2B5EF4-FFF2-40B4-BE49-F238E27FC236}">
                <a16:creationId xmlns:a16="http://schemas.microsoft.com/office/drawing/2014/main" id="{D3E9CC3D-24A5-48E7-8444-FE335BF249D7}"/>
              </a:ext>
            </a:extLst>
          </p:cNvPr>
          <p:cNvSpPr txBox="1"/>
          <p:nvPr/>
        </p:nvSpPr>
        <p:spPr>
          <a:xfrm>
            <a:off x="359998" y="720000"/>
            <a:ext cx="11708807" cy="4005648"/>
          </a:xfrm>
          <a:prstGeom prst="rect">
            <a:avLst/>
          </a:prstGeom>
          <a:noFill/>
        </p:spPr>
        <p:txBody>
          <a:bodyPr wrap="square" rtlCol="0">
            <a:spAutoFit/>
          </a:bodyPr>
          <a:lstStyle/>
          <a:p>
            <a:pPr marL="342900" indent="-342900" algn="just">
              <a:lnSpc>
                <a:spcPct val="150000"/>
              </a:lnSpc>
              <a:buFont typeface="Wingdings" panose="05000000000000000000" pitchFamily="2" charset="2"/>
              <a:buChar char="Ø"/>
            </a:pPr>
            <a:r>
              <a:rPr lang="en-US" altLang="zh-CN" sz="2000" dirty="0">
                <a:latin typeface="Arial" panose="020B0604020202020204" pitchFamily="34" charset="0"/>
                <a:ea typeface="微软雅黑" panose="020B0503020204020204" pitchFamily="34" charset="-122"/>
                <a:cs typeface="Arial" panose="020B0604020202020204" pitchFamily="34" charset="0"/>
              </a:rPr>
              <a:t>The material budget in trackers is dominated by services; minimize this material is essential</a:t>
            </a:r>
          </a:p>
          <a:p>
            <a:pPr marL="342900" indent="-342900" algn="just">
              <a:lnSpc>
                <a:spcPct val="150000"/>
              </a:lnSpc>
              <a:buFont typeface="Wingdings" panose="05000000000000000000" pitchFamily="2" charset="2"/>
              <a:buChar char="Ø"/>
            </a:pPr>
            <a:r>
              <a:rPr lang="sv-SE" altLang="zh-CN" sz="2000" dirty="0">
                <a:latin typeface="Arial" panose="020B0604020202020204" pitchFamily="34" charset="0"/>
                <a:ea typeface="微软雅黑" panose="020B0503020204020204" pitchFamily="34" charset="-122"/>
                <a:cs typeface="Arial" panose="020B0604020202020204" pitchFamily="34" charset="0"/>
              </a:rPr>
              <a:t>LHCb Upstream Tracker (UT) Upgrade:</a:t>
            </a:r>
          </a:p>
          <a:p>
            <a:pPr marL="800100" lvl="1" indent="-342900" algn="just">
              <a:lnSpc>
                <a:spcPct val="150000"/>
              </a:lnSpc>
              <a:buFont typeface="Wingdings" panose="05000000000000000000" pitchFamily="2" charset="2"/>
              <a:buChar char="Ø"/>
            </a:pPr>
            <a:r>
              <a:rPr lang="en-US" altLang="zh-CN" dirty="0">
                <a:latin typeface="Arial" panose="020B0604020202020204" pitchFamily="34" charset="0"/>
                <a:ea typeface="微软雅黑" panose="020B0503020204020204" pitchFamily="34" charset="-122"/>
                <a:cs typeface="Arial" panose="020B0604020202020204" pitchFamily="34" charset="0"/>
              </a:rPr>
              <a:t>The UT requires a low-material-budget tracking system to minimize multiple scattering</a:t>
            </a:r>
          </a:p>
          <a:p>
            <a:pPr marL="800100" lvl="1" indent="-342900" algn="just">
              <a:lnSpc>
                <a:spcPct val="150000"/>
              </a:lnSpc>
              <a:buFont typeface="Wingdings" panose="05000000000000000000" pitchFamily="2" charset="2"/>
              <a:buChar char="Ø"/>
            </a:pPr>
            <a:r>
              <a:rPr lang="en-US" altLang="zh-CN" dirty="0">
                <a:latin typeface="Arial" panose="020B0604020202020204" pitchFamily="34" charset="0"/>
                <a:ea typeface="微软雅黑" panose="020B0503020204020204" pitchFamily="34" charset="-122"/>
                <a:cs typeface="Arial" panose="020B0604020202020204" pitchFamily="34" charset="0"/>
              </a:rPr>
              <a:t> Serial powering is identified as a baseline solution to reduce cable mass and cooling load</a:t>
            </a:r>
            <a:endParaRPr lang="sv-SE" altLang="zh-CN" dirty="0">
              <a:latin typeface="Arial" panose="020B0604020202020204" pitchFamily="34" charset="0"/>
              <a:ea typeface="微软雅黑" panose="020B0503020204020204" pitchFamily="34" charset="-122"/>
              <a:cs typeface="Arial" panose="020B0604020202020204" pitchFamily="34" charset="0"/>
            </a:endParaRPr>
          </a:p>
          <a:p>
            <a:pPr marL="342900" indent="-342900" algn="just">
              <a:lnSpc>
                <a:spcPct val="150000"/>
              </a:lnSpc>
              <a:buFont typeface="Wingdings" panose="05000000000000000000" pitchFamily="2" charset="2"/>
              <a:buChar char="Ø"/>
            </a:pPr>
            <a:r>
              <a:rPr lang="en-US" altLang="zh-CN" sz="2000" dirty="0">
                <a:latin typeface="Arial" panose="020B0604020202020204" pitchFamily="34" charset="0"/>
                <a:ea typeface="微软雅黑" panose="020B0503020204020204" pitchFamily="34" charset="-122"/>
                <a:cs typeface="Arial" panose="020B0604020202020204" pitchFamily="34" charset="0"/>
              </a:rPr>
              <a:t>CEPC Inner Tracker (ITK): </a:t>
            </a:r>
          </a:p>
          <a:p>
            <a:pPr marL="800100" lvl="1" indent="-342900" algn="just">
              <a:lnSpc>
                <a:spcPct val="150000"/>
              </a:lnSpc>
              <a:buFont typeface="Wingdings" panose="05000000000000000000" pitchFamily="2" charset="2"/>
              <a:buChar char="Ø"/>
            </a:pPr>
            <a:r>
              <a:rPr lang="en-US" altLang="zh-CN" dirty="0">
                <a:latin typeface="Arial" panose="020B0604020202020204" pitchFamily="34" charset="0"/>
                <a:ea typeface="微软雅黑" panose="020B0503020204020204" pitchFamily="34" charset="-122"/>
                <a:cs typeface="Arial" panose="020B0604020202020204" pitchFamily="34" charset="0"/>
              </a:rPr>
              <a:t>The CEPC ITK, equipped with CMOS pixel sensors, faces stringent material budget constraints</a:t>
            </a:r>
          </a:p>
          <a:p>
            <a:pPr marL="800100" lvl="1" indent="-342900" algn="just">
              <a:lnSpc>
                <a:spcPct val="150000"/>
              </a:lnSpc>
              <a:buFont typeface="Wingdings" panose="05000000000000000000" pitchFamily="2" charset="2"/>
              <a:buChar char="Ø"/>
            </a:pPr>
            <a:r>
              <a:rPr lang="en-US" altLang="zh-CN" dirty="0">
                <a:latin typeface="Arial" panose="020B0604020202020204" pitchFamily="34" charset="0"/>
                <a:ea typeface="微软雅黑" panose="020B0503020204020204" pitchFamily="34" charset="-122"/>
                <a:cs typeface="Arial" panose="020B0604020202020204" pitchFamily="34" charset="0"/>
              </a:rPr>
              <a:t>Serial powering is under active exploration as a candidate powering scheme</a:t>
            </a:r>
          </a:p>
          <a:p>
            <a:pPr marL="342900" indent="-342900" algn="just">
              <a:lnSpc>
                <a:spcPct val="150000"/>
              </a:lnSpc>
              <a:buFont typeface="Wingdings" panose="05000000000000000000" pitchFamily="2" charset="2"/>
              <a:buChar char="Ø"/>
            </a:pPr>
            <a:r>
              <a:rPr lang="en-US" altLang="zh-CN" sz="2000" dirty="0">
                <a:latin typeface="Arial" panose="020B0604020202020204" pitchFamily="34" charset="0"/>
                <a:ea typeface="微软雅黑" panose="020B0503020204020204" pitchFamily="34" charset="-122"/>
                <a:cs typeface="Arial" panose="020B0604020202020204" pitchFamily="34" charset="0"/>
              </a:rPr>
              <a:t>Serial powering is assumed as baseline for ongoing designs</a:t>
            </a:r>
          </a:p>
          <a:p>
            <a:pPr marL="342900" indent="-342900" algn="just">
              <a:lnSpc>
                <a:spcPct val="150000"/>
              </a:lnSpc>
              <a:buFont typeface="Wingdings" panose="05000000000000000000" pitchFamily="2" charset="2"/>
              <a:buChar char="Ø"/>
            </a:pPr>
            <a:endParaRPr lang="en-US" altLang="zh-CN" sz="2000" dirty="0">
              <a:latin typeface="Arial" panose="020B0604020202020204" pitchFamily="34" charset="0"/>
              <a:ea typeface="微软雅黑" panose="020B0503020204020204" pitchFamily="34" charset="-122"/>
              <a:cs typeface="Arial" panose="020B0604020202020204" pitchFamily="34" charset="0"/>
            </a:endParaRPr>
          </a:p>
        </p:txBody>
      </p:sp>
      <p:grpSp>
        <p:nvGrpSpPr>
          <p:cNvPr id="7" name="组合 6">
            <a:extLst>
              <a:ext uri="{FF2B5EF4-FFF2-40B4-BE49-F238E27FC236}">
                <a16:creationId xmlns:a16="http://schemas.microsoft.com/office/drawing/2014/main" id="{078B287B-A3E9-4788-A0A9-EC44137D96AE}"/>
              </a:ext>
            </a:extLst>
          </p:cNvPr>
          <p:cNvGrpSpPr/>
          <p:nvPr/>
        </p:nvGrpSpPr>
        <p:grpSpPr>
          <a:xfrm>
            <a:off x="271199" y="4292635"/>
            <a:ext cx="3715004" cy="2160104"/>
            <a:chOff x="8157077" y="3995029"/>
            <a:chExt cx="3861154" cy="2384554"/>
          </a:xfrm>
        </p:grpSpPr>
        <p:pic>
          <p:nvPicPr>
            <p:cNvPr id="8" name="object 8">
              <a:extLst>
                <a:ext uri="{FF2B5EF4-FFF2-40B4-BE49-F238E27FC236}">
                  <a16:creationId xmlns:a16="http://schemas.microsoft.com/office/drawing/2014/main" id="{60B1CF28-BEB7-4C70-A616-7F2B4C1DA8A8}"/>
                </a:ext>
              </a:extLst>
            </p:cNvPr>
            <p:cNvPicPr/>
            <p:nvPr/>
          </p:nvPicPr>
          <p:blipFill>
            <a:blip r:embed="rId4" cstate="print"/>
            <a:stretch>
              <a:fillRect/>
            </a:stretch>
          </p:blipFill>
          <p:spPr>
            <a:xfrm>
              <a:off x="8157077" y="3995029"/>
              <a:ext cx="3403293" cy="2212742"/>
            </a:xfrm>
            <a:prstGeom prst="rect">
              <a:avLst/>
            </a:prstGeom>
          </p:spPr>
        </p:pic>
        <p:pic>
          <p:nvPicPr>
            <p:cNvPr id="10" name="object 12">
              <a:extLst>
                <a:ext uri="{FF2B5EF4-FFF2-40B4-BE49-F238E27FC236}">
                  <a16:creationId xmlns:a16="http://schemas.microsoft.com/office/drawing/2014/main" id="{B61BDD4C-AF5B-4AC1-9346-7891586AFE70}"/>
                </a:ext>
              </a:extLst>
            </p:cNvPr>
            <p:cNvPicPr/>
            <p:nvPr/>
          </p:nvPicPr>
          <p:blipFill>
            <a:blip r:embed="rId5" cstate="print"/>
            <a:stretch>
              <a:fillRect/>
            </a:stretch>
          </p:blipFill>
          <p:spPr>
            <a:xfrm>
              <a:off x="10205214" y="5301442"/>
              <a:ext cx="1813017" cy="1078141"/>
            </a:xfrm>
            <a:prstGeom prst="rect">
              <a:avLst/>
            </a:prstGeom>
          </p:spPr>
        </p:pic>
      </p:grpSp>
      <p:pic>
        <p:nvPicPr>
          <p:cNvPr id="11" name="Picture 6" descr="A diagram of a diagram of a house&#10;&#10;AI-generated content may be incorrect.">
            <a:extLst>
              <a:ext uri="{FF2B5EF4-FFF2-40B4-BE49-F238E27FC236}">
                <a16:creationId xmlns:a16="http://schemas.microsoft.com/office/drawing/2014/main" id="{ED94AA6E-DF0B-2866-F190-2126908F6E11}"/>
              </a:ext>
            </a:extLst>
          </p:cNvPr>
          <p:cNvPicPr>
            <a:picLocks noChangeAspect="1"/>
          </p:cNvPicPr>
          <p:nvPr/>
        </p:nvPicPr>
        <p:blipFill>
          <a:blip r:embed="rId6" cstate="print">
            <a:extLst>
              <a:ext uri="{28A0092B-C50C-407E-A947-70E740481C1C}">
                <a14:useLocalDpi xmlns:a14="http://schemas.microsoft.com/office/drawing/2010/main" val="0"/>
              </a:ext>
            </a:extLst>
          </a:blip>
          <a:srcRect l="-1" t="49889" r="40233" b="-2"/>
          <a:stretch/>
        </p:blipFill>
        <p:spPr>
          <a:xfrm>
            <a:off x="4289470" y="4234222"/>
            <a:ext cx="3613059" cy="2316362"/>
          </a:xfrm>
          <a:prstGeom prst="rect">
            <a:avLst/>
          </a:prstGeom>
        </p:spPr>
      </p:pic>
    </p:spTree>
    <p:extLst>
      <p:ext uri="{BB962C8B-B14F-4D97-AF65-F5344CB8AC3E}">
        <p14:creationId xmlns:p14="http://schemas.microsoft.com/office/powerpoint/2010/main" val="2288105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2F95E0C-B96E-42A4-A23F-E87C886F0621}"/>
              </a:ext>
            </a:extLst>
          </p:cNvPr>
          <p:cNvSpPr>
            <a:spLocks noGrp="1"/>
          </p:cNvSpPr>
          <p:nvPr>
            <p:ph type="title"/>
          </p:nvPr>
        </p:nvSpPr>
        <p:spPr>
          <a:xfrm>
            <a:off x="720000" y="0"/>
            <a:ext cx="9000000" cy="720000"/>
          </a:xfrm>
        </p:spPr>
        <p:txBody>
          <a:bodyPr>
            <a:normAutofit/>
          </a:bodyPr>
          <a:lstStyle/>
          <a:p>
            <a:r>
              <a:rPr lang="en-US" altLang="zh-CN" sz="4000" b="0" dirty="0">
                <a:latin typeface="Times New Roman" panose="02020603050405020304" pitchFamily="18" charset="0"/>
                <a:cs typeface="Times New Roman" panose="02020603050405020304" pitchFamily="18" charset="0"/>
              </a:rPr>
              <a:t>Probe Card Design</a:t>
            </a:r>
            <a:endParaRPr lang="zh-CN" altLang="en-US" sz="4000" b="0" dirty="0">
              <a:latin typeface="Times New Roman" panose="02020603050405020304" pitchFamily="18" charset="0"/>
              <a:cs typeface="Times New Roman" panose="02020603050405020304" pitchFamily="18" charset="0"/>
            </a:endParaRPr>
          </a:p>
        </p:txBody>
      </p:sp>
      <p:sp>
        <p:nvSpPr>
          <p:cNvPr id="4" name="灯片编号占位符 3">
            <a:extLst>
              <a:ext uri="{FF2B5EF4-FFF2-40B4-BE49-F238E27FC236}">
                <a16:creationId xmlns:a16="http://schemas.microsoft.com/office/drawing/2014/main" id="{AB41347D-7948-4CF9-BC98-AC2BAEB25C4E}"/>
              </a:ext>
            </a:extLst>
          </p:cNvPr>
          <p:cNvSpPr>
            <a:spLocks noGrp="1"/>
          </p:cNvSpPr>
          <p:nvPr>
            <p:ph type="sldNum" sz="quarter" idx="7"/>
          </p:nvPr>
        </p:nvSpPr>
        <p:spPr>
          <a:xfrm>
            <a:off x="9000000" y="6624000"/>
            <a:ext cx="2743200" cy="208800"/>
          </a:xfrm>
        </p:spPr>
        <p:txBody>
          <a:bodyPr/>
          <a:lstStyle/>
          <a:p>
            <a:pPr marL="38100">
              <a:lnSpc>
                <a:spcPct val="100000"/>
              </a:lnSpc>
              <a:spcBef>
                <a:spcPts val="5"/>
              </a:spcBef>
            </a:pPr>
            <a:fld id="{81D60167-4931-47E6-BA6A-407CBD079E47}" type="slidenum">
              <a:rPr lang="en-US" altLang="zh-CN" sz="1200" spc="-25" smtClean="0">
                <a:latin typeface="Times New Roman" panose="02020603050405020304" pitchFamily="18" charset="0"/>
                <a:cs typeface="Times New Roman" panose="02020603050405020304" pitchFamily="18" charset="0"/>
              </a:rPr>
              <a:t>5</a:t>
            </a:fld>
            <a:endParaRPr lang="en-US" altLang="zh-CN" sz="1200" spc="-25" dirty="0">
              <a:latin typeface="Times New Roman" panose="02020603050405020304" pitchFamily="18" charset="0"/>
              <a:cs typeface="Times New Roman" panose="02020603050405020304" pitchFamily="18" charset="0"/>
            </a:endParaRPr>
          </a:p>
        </p:txBody>
      </p:sp>
      <p:pic>
        <p:nvPicPr>
          <p:cNvPr id="7" name="图片 6">
            <a:extLst>
              <a:ext uri="{FF2B5EF4-FFF2-40B4-BE49-F238E27FC236}">
                <a16:creationId xmlns:a16="http://schemas.microsoft.com/office/drawing/2014/main" id="{0E05666C-4E43-4045-890F-0685BD169AB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55501" y="767870"/>
            <a:ext cx="2541116" cy="3388155"/>
          </a:xfrm>
          <a:prstGeom prst="rect">
            <a:avLst/>
          </a:prstGeom>
        </p:spPr>
      </p:pic>
      <p:pic>
        <p:nvPicPr>
          <p:cNvPr id="9" name="图片 8">
            <a:extLst>
              <a:ext uri="{FF2B5EF4-FFF2-40B4-BE49-F238E27FC236}">
                <a16:creationId xmlns:a16="http://schemas.microsoft.com/office/drawing/2014/main" id="{532035A3-65AD-435A-9707-CA45F358C3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45268" y="767871"/>
            <a:ext cx="2541116" cy="3388155"/>
          </a:xfrm>
          <a:prstGeom prst="rect">
            <a:avLst/>
          </a:prstGeom>
        </p:spPr>
      </p:pic>
      <p:sp>
        <p:nvSpPr>
          <p:cNvPr id="15" name="文本占位符 2">
            <a:extLst>
              <a:ext uri="{FF2B5EF4-FFF2-40B4-BE49-F238E27FC236}">
                <a16:creationId xmlns:a16="http://schemas.microsoft.com/office/drawing/2014/main" id="{0D04E3D4-D0B1-4368-8D85-B4B66ACEC552}"/>
              </a:ext>
            </a:extLst>
          </p:cNvPr>
          <p:cNvSpPr txBox="1">
            <a:spLocks/>
          </p:cNvSpPr>
          <p:nvPr/>
        </p:nvSpPr>
        <p:spPr>
          <a:xfrm>
            <a:off x="360657" y="1080000"/>
            <a:ext cx="5481638" cy="489040"/>
          </a:xfrm>
          <a:prstGeom prst="rect">
            <a:avLst/>
          </a:prstGeom>
        </p:spPr>
        <p:txBody>
          <a:bodyPr>
            <a:normAutofit fontScale="25000" lnSpcReduction="20000"/>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baseline="0">
                <a:solidFill>
                  <a:schemeClr val="tx1"/>
                </a:solidFill>
                <a:latin typeface="Arial" panose="020B0604020202090204" pitchFamily="34" charset="0"/>
                <a:ea typeface="宋体" pitchFamily="2" charset="-122"/>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baseline="0">
                <a:solidFill>
                  <a:schemeClr val="tx1"/>
                </a:solidFill>
                <a:latin typeface="Arial" panose="020B0604020202090204" pitchFamily="34" charset="0"/>
                <a:ea typeface="宋体" pitchFamily="2" charset="-122"/>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baseline="0">
                <a:solidFill>
                  <a:schemeClr val="tx1"/>
                </a:solidFill>
                <a:latin typeface="Arial" panose="020B0604020202090204" pitchFamily="34" charset="0"/>
                <a:ea typeface="宋体" pitchFamily="2" charset="-122"/>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baseline="0">
                <a:solidFill>
                  <a:schemeClr val="tx1"/>
                </a:solidFill>
                <a:latin typeface="Arial" panose="020B0604020202090204" pitchFamily="34" charset="0"/>
                <a:ea typeface="宋体" pitchFamily="2" charset="-122"/>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baseline="0">
                <a:solidFill>
                  <a:schemeClr val="tx1"/>
                </a:solidFill>
                <a:latin typeface="Arial" panose="020B0604020202090204" pitchFamily="34" charset="0"/>
                <a:ea typeface="宋体" pitchFamily="2" charset="-122"/>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342900" indent="-342900">
              <a:lnSpc>
                <a:spcPct val="120000"/>
              </a:lnSpc>
              <a:spcBef>
                <a:spcPts val="0"/>
              </a:spcBef>
              <a:buFont typeface="Arial" panose="020B0604020202090204" pitchFamily="34" charset="0"/>
              <a:buAutoNum type="arabicPeriod"/>
            </a:pPr>
            <a:r>
              <a:rPr lang="en-US" altLang="zh-CN" sz="7200">
                <a:latin typeface="Times New Roman" panose="02020603050405020304" pitchFamily="18" charset="0"/>
                <a:cs typeface="Times New Roman" panose="02020603050405020304" pitchFamily="18" charset="0"/>
              </a:rPr>
              <a:t>b0</a:t>
            </a:r>
          </a:p>
          <a:p>
            <a:pPr marL="342900" indent="-342900">
              <a:lnSpc>
                <a:spcPct val="120000"/>
              </a:lnSpc>
              <a:spcBef>
                <a:spcPts val="0"/>
              </a:spcBef>
              <a:buFont typeface="Arial" panose="020B0604020202090204" pitchFamily="34" charset="0"/>
              <a:buAutoNum type="arabicPeriod"/>
            </a:pPr>
            <a:r>
              <a:rPr lang="en-US" altLang="zh-CN" sz="7200">
                <a:latin typeface="Times New Roman" panose="02020603050405020304" pitchFamily="18" charset="0"/>
                <a:cs typeface="Times New Roman" panose="02020603050405020304" pitchFamily="18" charset="0"/>
              </a:rPr>
              <a:t>b1</a:t>
            </a:r>
          </a:p>
          <a:p>
            <a:pPr marL="342900" indent="-342900">
              <a:lnSpc>
                <a:spcPct val="120000"/>
              </a:lnSpc>
              <a:spcBef>
                <a:spcPts val="0"/>
              </a:spcBef>
              <a:buFont typeface="Arial" panose="020B0604020202090204" pitchFamily="34" charset="0"/>
              <a:buAutoNum type="arabicPeriod"/>
            </a:pPr>
            <a:r>
              <a:rPr lang="en-US" altLang="zh-CN" sz="7200">
                <a:latin typeface="Times New Roman" panose="02020603050405020304" pitchFamily="18" charset="0"/>
                <a:cs typeface="Times New Roman" panose="02020603050405020304" pitchFamily="18" charset="0"/>
              </a:rPr>
              <a:t>b2</a:t>
            </a:r>
          </a:p>
          <a:p>
            <a:pPr marL="342900" indent="-342900">
              <a:lnSpc>
                <a:spcPct val="120000"/>
              </a:lnSpc>
              <a:spcBef>
                <a:spcPts val="0"/>
              </a:spcBef>
              <a:buFont typeface="Arial" panose="020B0604020202090204" pitchFamily="34" charset="0"/>
              <a:buAutoNum type="arabicPeriod"/>
            </a:pPr>
            <a:r>
              <a:rPr lang="en-US" altLang="zh-CN" sz="7200">
                <a:latin typeface="Times New Roman" panose="02020603050405020304" pitchFamily="18" charset="0"/>
                <a:cs typeface="Times New Roman" panose="02020603050405020304" pitchFamily="18" charset="0"/>
              </a:rPr>
              <a:t>b3</a:t>
            </a:r>
          </a:p>
          <a:p>
            <a:pPr marL="342900" indent="-342900">
              <a:lnSpc>
                <a:spcPct val="120000"/>
              </a:lnSpc>
              <a:spcBef>
                <a:spcPts val="0"/>
              </a:spcBef>
              <a:buFont typeface="Arial" panose="020B0604020202090204" pitchFamily="34" charset="0"/>
              <a:buAutoNum type="arabicPeriod"/>
            </a:pPr>
            <a:r>
              <a:rPr lang="en-US" altLang="zh-CN" sz="7200">
                <a:latin typeface="Times New Roman" panose="02020603050405020304" pitchFamily="18" charset="0"/>
                <a:cs typeface="Times New Roman" panose="02020603050405020304" pitchFamily="18" charset="0"/>
              </a:rPr>
              <a:t>b4</a:t>
            </a:r>
          </a:p>
          <a:p>
            <a:pPr marL="342900" indent="-342900">
              <a:lnSpc>
                <a:spcPct val="120000"/>
              </a:lnSpc>
              <a:spcBef>
                <a:spcPts val="0"/>
              </a:spcBef>
              <a:buFont typeface="Arial" panose="020B0604020202090204" pitchFamily="34" charset="0"/>
              <a:buAutoNum type="arabicPeriod"/>
            </a:pPr>
            <a:r>
              <a:rPr lang="en-US" altLang="zh-CN" sz="7200">
                <a:latin typeface="Times New Roman" panose="02020603050405020304" pitchFamily="18" charset="0"/>
                <a:cs typeface="Times New Roman" panose="02020603050405020304" pitchFamily="18" charset="0"/>
              </a:rPr>
              <a:t>b5</a:t>
            </a:r>
          </a:p>
          <a:p>
            <a:pPr marL="342900" indent="-342900">
              <a:lnSpc>
                <a:spcPct val="120000"/>
              </a:lnSpc>
              <a:spcBef>
                <a:spcPts val="0"/>
              </a:spcBef>
              <a:buFont typeface="Arial" panose="020B0604020202090204" pitchFamily="34" charset="0"/>
              <a:buAutoNum type="arabicPeriod"/>
            </a:pPr>
            <a:r>
              <a:rPr lang="en-US" altLang="zh-CN" sz="7200">
                <a:latin typeface="Times New Roman" panose="02020603050405020304" pitchFamily="18" charset="0"/>
                <a:cs typeface="Times New Roman" panose="02020603050405020304" pitchFamily="18" charset="0"/>
              </a:rPr>
              <a:t>outref</a:t>
            </a:r>
          </a:p>
          <a:p>
            <a:pPr marL="342900" indent="-342900">
              <a:lnSpc>
                <a:spcPct val="120000"/>
              </a:lnSpc>
              <a:spcBef>
                <a:spcPts val="0"/>
              </a:spcBef>
              <a:buFont typeface="Arial" panose="020B0604020202090204" pitchFamily="34" charset="0"/>
              <a:buAutoNum type="arabicPeriod"/>
            </a:pPr>
            <a:r>
              <a:rPr lang="en-US" altLang="zh-CN" sz="7200">
                <a:latin typeface="Times New Roman" panose="02020603050405020304" pitchFamily="18" charset="0"/>
                <a:cs typeface="Times New Roman" panose="02020603050405020304" pitchFamily="18" charset="0"/>
              </a:rPr>
              <a:t>gatenmos</a:t>
            </a:r>
          </a:p>
          <a:p>
            <a:pPr marL="342900" indent="-342900">
              <a:lnSpc>
                <a:spcPct val="120000"/>
              </a:lnSpc>
              <a:spcBef>
                <a:spcPts val="0"/>
              </a:spcBef>
              <a:buFont typeface="Arial" panose="020B0604020202090204" pitchFamily="34" charset="0"/>
              <a:buAutoNum type="arabicPeriod"/>
            </a:pPr>
            <a:r>
              <a:rPr lang="en-US" altLang="zh-CN" sz="7200">
                <a:latin typeface="Times New Roman" panose="02020603050405020304" pitchFamily="18" charset="0"/>
                <a:cs typeface="Times New Roman" panose="02020603050405020304" pitchFamily="18" charset="0"/>
              </a:rPr>
              <a:t>gatepmos</a:t>
            </a:r>
          </a:p>
          <a:p>
            <a:pPr marL="342900" indent="-342900">
              <a:lnSpc>
                <a:spcPct val="120000"/>
              </a:lnSpc>
              <a:spcBef>
                <a:spcPts val="0"/>
              </a:spcBef>
              <a:buFont typeface="Arial" panose="020B0604020202090204" pitchFamily="34" charset="0"/>
              <a:buAutoNum type="arabicPeriod"/>
            </a:pPr>
            <a:r>
              <a:rPr lang="en-US" altLang="zh-CN" sz="7200">
                <a:latin typeface="Times New Roman" panose="02020603050405020304" pitchFamily="18" charset="0"/>
                <a:cs typeface="Times New Roman" panose="02020603050405020304" pitchFamily="18" charset="0"/>
              </a:rPr>
              <a:t>b0</a:t>
            </a:r>
          </a:p>
          <a:p>
            <a:pPr marL="342900" indent="-342900">
              <a:lnSpc>
                <a:spcPct val="120000"/>
              </a:lnSpc>
              <a:spcBef>
                <a:spcPts val="0"/>
              </a:spcBef>
              <a:buFont typeface="Arial" panose="020B0604020202090204" pitchFamily="34" charset="0"/>
              <a:buAutoNum type="arabicPeriod"/>
            </a:pPr>
            <a:r>
              <a:rPr lang="en-US" altLang="zh-CN" sz="7200">
                <a:latin typeface="Times New Roman" panose="02020603050405020304" pitchFamily="18" charset="0"/>
                <a:cs typeface="Times New Roman" panose="02020603050405020304" pitchFamily="18" charset="0"/>
              </a:rPr>
              <a:t>b1</a:t>
            </a:r>
          </a:p>
          <a:p>
            <a:pPr marL="342900" indent="-342900">
              <a:lnSpc>
                <a:spcPct val="120000"/>
              </a:lnSpc>
              <a:spcBef>
                <a:spcPts val="0"/>
              </a:spcBef>
              <a:buFont typeface="Arial" panose="020B0604020202090204" pitchFamily="34" charset="0"/>
              <a:buAutoNum type="arabicPeriod"/>
            </a:pPr>
            <a:r>
              <a:rPr lang="en-US" altLang="zh-CN" sz="7200">
                <a:latin typeface="Times New Roman" panose="02020603050405020304" pitchFamily="18" charset="0"/>
                <a:cs typeface="Times New Roman" panose="02020603050405020304" pitchFamily="18" charset="0"/>
              </a:rPr>
              <a:t>b2</a:t>
            </a:r>
          </a:p>
          <a:p>
            <a:pPr marL="342900" indent="-342900">
              <a:lnSpc>
                <a:spcPct val="120000"/>
              </a:lnSpc>
              <a:spcBef>
                <a:spcPts val="0"/>
              </a:spcBef>
              <a:buFont typeface="Arial" panose="020B0604020202090204" pitchFamily="34" charset="0"/>
              <a:buAutoNum type="arabicPeriod"/>
            </a:pPr>
            <a:r>
              <a:rPr lang="en-US" altLang="zh-CN" sz="7200">
                <a:latin typeface="Times New Roman" panose="02020603050405020304" pitchFamily="18" charset="0"/>
                <a:cs typeface="Times New Roman" panose="02020603050405020304" pitchFamily="18" charset="0"/>
              </a:rPr>
              <a:t>b3</a:t>
            </a:r>
          </a:p>
          <a:p>
            <a:pPr marL="342900" indent="-342900">
              <a:lnSpc>
                <a:spcPct val="120000"/>
              </a:lnSpc>
              <a:spcBef>
                <a:spcPts val="0"/>
              </a:spcBef>
              <a:buFont typeface="Arial" panose="020B0604020202090204" pitchFamily="34" charset="0"/>
              <a:buAutoNum type="arabicPeriod"/>
            </a:pPr>
            <a:r>
              <a:rPr lang="en-US" altLang="zh-CN" sz="7200">
                <a:latin typeface="Times New Roman" panose="02020603050405020304" pitchFamily="18" charset="0"/>
                <a:cs typeface="Times New Roman" panose="02020603050405020304" pitchFamily="18" charset="0"/>
              </a:rPr>
              <a:t>b4</a:t>
            </a:r>
          </a:p>
          <a:p>
            <a:pPr marL="342900" indent="-342900">
              <a:lnSpc>
                <a:spcPct val="120000"/>
              </a:lnSpc>
              <a:spcBef>
                <a:spcPts val="0"/>
              </a:spcBef>
              <a:buFont typeface="Arial" panose="020B0604020202090204" pitchFamily="34" charset="0"/>
              <a:buAutoNum type="arabicPeriod"/>
            </a:pPr>
            <a:r>
              <a:rPr lang="en-US" altLang="zh-CN" sz="7200">
                <a:latin typeface="Times New Roman" panose="02020603050405020304" pitchFamily="18" charset="0"/>
                <a:cs typeface="Times New Roman" panose="02020603050405020304" pitchFamily="18" charset="0"/>
              </a:rPr>
              <a:t>b5</a:t>
            </a:r>
          </a:p>
          <a:p>
            <a:pPr marL="342900" indent="-342900">
              <a:lnSpc>
                <a:spcPct val="120000"/>
              </a:lnSpc>
              <a:spcBef>
                <a:spcPts val="0"/>
              </a:spcBef>
              <a:buFont typeface="Arial" panose="020B0604020202090204" pitchFamily="34" charset="0"/>
              <a:buAutoNum type="arabicPeriod"/>
            </a:pPr>
            <a:r>
              <a:rPr lang="en-US" altLang="zh-CN" sz="7200">
                <a:latin typeface="Times New Roman" panose="02020603050405020304" pitchFamily="18" charset="0"/>
                <a:cs typeface="Times New Roman" panose="02020603050405020304" pitchFamily="18" charset="0"/>
              </a:rPr>
              <a:t>outref</a:t>
            </a:r>
          </a:p>
          <a:p>
            <a:pPr marL="342900" indent="-342900">
              <a:lnSpc>
                <a:spcPct val="120000"/>
              </a:lnSpc>
              <a:spcBef>
                <a:spcPts val="0"/>
              </a:spcBef>
              <a:buFont typeface="Arial" panose="020B0604020202090204" pitchFamily="34" charset="0"/>
              <a:buAutoNum type="arabicPeriod"/>
            </a:pPr>
            <a:r>
              <a:rPr lang="en-US" altLang="zh-CN" sz="7200">
                <a:latin typeface="Times New Roman" panose="02020603050405020304" pitchFamily="18" charset="0"/>
                <a:cs typeface="Times New Roman" panose="02020603050405020304" pitchFamily="18" charset="0"/>
              </a:rPr>
              <a:t>gatenmos</a:t>
            </a:r>
          </a:p>
          <a:p>
            <a:pPr marL="342900" indent="-342900">
              <a:lnSpc>
                <a:spcPct val="120000"/>
              </a:lnSpc>
              <a:spcBef>
                <a:spcPts val="0"/>
              </a:spcBef>
              <a:buFont typeface="Arial" panose="020B0604020202090204" pitchFamily="34" charset="0"/>
              <a:buAutoNum type="arabicPeriod"/>
            </a:pPr>
            <a:r>
              <a:rPr lang="en-US" altLang="zh-CN" sz="7200">
                <a:latin typeface="Times New Roman" panose="02020603050405020304" pitchFamily="18" charset="0"/>
                <a:cs typeface="Times New Roman" panose="02020603050405020304" pitchFamily="18" charset="0"/>
              </a:rPr>
              <a:t>gatepmos</a:t>
            </a:r>
          </a:p>
          <a:p>
            <a:endParaRPr lang="zh-CN" altLang="en-US" dirty="0"/>
          </a:p>
        </p:txBody>
      </p:sp>
      <p:sp>
        <p:nvSpPr>
          <p:cNvPr id="18" name="右大括号 17">
            <a:extLst>
              <a:ext uri="{FF2B5EF4-FFF2-40B4-BE49-F238E27FC236}">
                <a16:creationId xmlns:a16="http://schemas.microsoft.com/office/drawing/2014/main" id="{9698CC35-2D8E-43D6-850E-E9D44F1553AC}"/>
              </a:ext>
            </a:extLst>
          </p:cNvPr>
          <p:cNvSpPr/>
          <p:nvPr/>
        </p:nvSpPr>
        <p:spPr>
          <a:xfrm>
            <a:off x="1981200" y="1210023"/>
            <a:ext cx="304800" cy="2364283"/>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1" name="右大括号 20">
            <a:extLst>
              <a:ext uri="{FF2B5EF4-FFF2-40B4-BE49-F238E27FC236}">
                <a16:creationId xmlns:a16="http://schemas.microsoft.com/office/drawing/2014/main" id="{4B2402A7-9D39-49C6-AB35-C22077EBD3EF}"/>
              </a:ext>
            </a:extLst>
          </p:cNvPr>
          <p:cNvSpPr/>
          <p:nvPr/>
        </p:nvSpPr>
        <p:spPr>
          <a:xfrm>
            <a:off x="1981200" y="3654699"/>
            <a:ext cx="304800" cy="2364283"/>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2" name="文本框 21">
            <a:extLst>
              <a:ext uri="{FF2B5EF4-FFF2-40B4-BE49-F238E27FC236}">
                <a16:creationId xmlns:a16="http://schemas.microsoft.com/office/drawing/2014/main" id="{43828FF3-155B-4ACA-BE90-69059CC27879}"/>
              </a:ext>
            </a:extLst>
          </p:cNvPr>
          <p:cNvSpPr txBox="1"/>
          <p:nvPr/>
        </p:nvSpPr>
        <p:spPr>
          <a:xfrm>
            <a:off x="2362405" y="4651830"/>
            <a:ext cx="954107" cy="461665"/>
          </a:xfrm>
          <a:prstGeom prst="rect">
            <a:avLst/>
          </a:prstGeom>
          <a:noFill/>
        </p:spPr>
        <p:txBody>
          <a:bodyPr wrap="none" rtlCol="0">
            <a:spAutoFit/>
          </a:bodyPr>
          <a:lstStyle/>
          <a:p>
            <a:r>
              <a:rPr lang="en-US" altLang="zh-CN" sz="2400" dirty="0" err="1">
                <a:latin typeface="Times New Roman" panose="02020603050405020304" pitchFamily="18" charset="0"/>
                <a:cs typeface="Times New Roman" panose="02020603050405020304" pitchFamily="18" charset="0"/>
              </a:rPr>
              <a:t>Vdda</a:t>
            </a:r>
            <a:r>
              <a:rPr lang="en-US" altLang="zh-CN" sz="2400" dirty="0">
                <a:latin typeface="Times New Roman" panose="02020603050405020304" pitchFamily="18" charset="0"/>
                <a:cs typeface="Times New Roman" panose="02020603050405020304" pitchFamily="18" charset="0"/>
              </a:rPr>
              <a:t>!</a:t>
            </a:r>
            <a:endParaRPr lang="zh-CN" altLang="en-US" sz="2400" dirty="0">
              <a:latin typeface="Times New Roman" panose="02020603050405020304" pitchFamily="18" charset="0"/>
              <a:cs typeface="Times New Roman" panose="02020603050405020304" pitchFamily="18" charset="0"/>
            </a:endParaRPr>
          </a:p>
        </p:txBody>
      </p:sp>
      <p:sp>
        <p:nvSpPr>
          <p:cNvPr id="23" name="文本框 22">
            <a:extLst>
              <a:ext uri="{FF2B5EF4-FFF2-40B4-BE49-F238E27FC236}">
                <a16:creationId xmlns:a16="http://schemas.microsoft.com/office/drawing/2014/main" id="{E0B7EE06-F211-41DD-AF9A-9C3D43560FE0}"/>
              </a:ext>
            </a:extLst>
          </p:cNvPr>
          <p:cNvSpPr txBox="1"/>
          <p:nvPr/>
        </p:nvSpPr>
        <p:spPr>
          <a:xfrm>
            <a:off x="2365242" y="2122041"/>
            <a:ext cx="817853" cy="461665"/>
          </a:xfrm>
          <a:prstGeom prst="rect">
            <a:avLst/>
          </a:prstGeom>
          <a:noFill/>
        </p:spPr>
        <p:txBody>
          <a:bodyPr wrap="none" rtlCol="0">
            <a:spAutoFit/>
          </a:bodyPr>
          <a:lstStyle/>
          <a:p>
            <a:r>
              <a:rPr lang="en-US" altLang="zh-CN" sz="2400" dirty="0" err="1">
                <a:latin typeface="Times New Roman" panose="02020603050405020304" pitchFamily="18" charset="0"/>
                <a:cs typeface="Times New Roman" panose="02020603050405020304" pitchFamily="18" charset="0"/>
              </a:rPr>
              <a:t>Vdd</a:t>
            </a:r>
            <a:r>
              <a:rPr lang="en-US" altLang="zh-CN" sz="2400" dirty="0">
                <a:latin typeface="Times New Roman" panose="02020603050405020304" pitchFamily="18" charset="0"/>
                <a:cs typeface="Times New Roman" panose="02020603050405020304" pitchFamily="18" charset="0"/>
              </a:rPr>
              <a:t>!</a:t>
            </a:r>
            <a:endParaRPr lang="zh-CN" altLang="en-US" sz="2400" dirty="0">
              <a:latin typeface="Times New Roman" panose="02020603050405020304" pitchFamily="18" charset="0"/>
              <a:cs typeface="Times New Roman" panose="02020603050405020304" pitchFamily="18" charset="0"/>
            </a:endParaRPr>
          </a:p>
        </p:txBody>
      </p:sp>
      <p:sp>
        <p:nvSpPr>
          <p:cNvPr id="24" name="文本占位符 2">
            <a:extLst>
              <a:ext uri="{FF2B5EF4-FFF2-40B4-BE49-F238E27FC236}">
                <a16:creationId xmlns:a16="http://schemas.microsoft.com/office/drawing/2014/main" id="{7109B81E-786C-473F-8C5B-120172FA13C9}"/>
              </a:ext>
            </a:extLst>
          </p:cNvPr>
          <p:cNvSpPr txBox="1">
            <a:spLocks/>
          </p:cNvSpPr>
          <p:nvPr/>
        </p:nvSpPr>
        <p:spPr>
          <a:xfrm>
            <a:off x="3429000" y="1080000"/>
            <a:ext cx="2209799" cy="4154984"/>
          </a:xfrm>
          <a:prstGeom prst="rect">
            <a:avLst/>
          </a:prstGeom>
        </p:spPr>
        <p:txBody>
          <a:bodyPr wrap="square" lIns="0" tIns="0" rIns="0" bIns="0">
            <a:spAutoFit/>
          </a:bodyPr>
          <a:lstStyle>
            <a:lvl1pPr marL="0">
              <a:defRPr b="0" i="0">
                <a:solidFill>
                  <a:schemeClr val="tx1"/>
                </a:solidFill>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altLang="zh-CN" dirty="0">
                <a:latin typeface="Times New Roman" panose="02020603050405020304" pitchFamily="18" charset="0"/>
                <a:cs typeface="Times New Roman" panose="02020603050405020304" pitchFamily="18" charset="0"/>
              </a:rPr>
              <a:t>19. </a:t>
            </a:r>
            <a:r>
              <a:rPr lang="en-US" altLang="zh-CN" dirty="0" err="1">
                <a:latin typeface="Times New Roman" panose="02020603050405020304" pitchFamily="18" charset="0"/>
                <a:cs typeface="Times New Roman" panose="02020603050405020304" pitchFamily="18" charset="0"/>
              </a:rPr>
              <a:t>vdda</a:t>
            </a:r>
            <a:r>
              <a:rPr lang="en-US" altLang="zh-CN" dirty="0">
                <a:latin typeface="Times New Roman" panose="02020603050405020304" pitchFamily="18" charset="0"/>
                <a:cs typeface="Times New Roman" panose="02020603050405020304" pitchFamily="18" charset="0"/>
              </a:rPr>
              <a:t>! </a:t>
            </a:r>
          </a:p>
          <a:p>
            <a:r>
              <a:rPr lang="en-US" altLang="zh-CN" dirty="0">
                <a:latin typeface="Times New Roman" panose="02020603050405020304" pitchFamily="18" charset="0"/>
                <a:cs typeface="Times New Roman" panose="02020603050405020304" pitchFamily="18" charset="0"/>
              </a:rPr>
              <a:t>20. vdda1</a:t>
            </a:r>
          </a:p>
          <a:p>
            <a:r>
              <a:rPr lang="en-US" altLang="zh-CN" dirty="0">
                <a:latin typeface="Times New Roman" panose="02020603050405020304" pitchFamily="18" charset="0"/>
                <a:cs typeface="Times New Roman" panose="02020603050405020304" pitchFamily="18" charset="0"/>
              </a:rPr>
              <a:t>21. vina1</a:t>
            </a:r>
          </a:p>
          <a:p>
            <a:r>
              <a:rPr lang="en-US" altLang="zh-CN" dirty="0">
                <a:latin typeface="Times New Roman" panose="02020603050405020304" pitchFamily="18" charset="0"/>
                <a:cs typeface="Times New Roman" panose="02020603050405020304" pitchFamily="18" charset="0"/>
              </a:rPr>
              <a:t>22. </a:t>
            </a:r>
            <a:r>
              <a:rPr lang="en-US" altLang="zh-CN" dirty="0" err="1">
                <a:latin typeface="Times New Roman" panose="02020603050405020304" pitchFamily="18" charset="0"/>
                <a:cs typeface="Times New Roman" panose="02020603050405020304" pitchFamily="18" charset="0"/>
              </a:rPr>
              <a:t>gnda</a:t>
            </a:r>
            <a:r>
              <a:rPr lang="en-US" altLang="zh-CN" dirty="0">
                <a:latin typeface="Times New Roman" panose="02020603050405020304" pitchFamily="18" charset="0"/>
                <a:cs typeface="Times New Roman" panose="02020603050405020304" pitchFamily="18" charset="0"/>
              </a:rPr>
              <a:t>!</a:t>
            </a:r>
          </a:p>
          <a:p>
            <a:r>
              <a:rPr lang="en-US" altLang="zh-CN" dirty="0">
                <a:latin typeface="Times New Roman" panose="02020603050405020304" pitchFamily="18" charset="0"/>
                <a:cs typeface="Times New Roman" panose="02020603050405020304" pitchFamily="18" charset="0"/>
              </a:rPr>
              <a:t>23. </a:t>
            </a:r>
            <a:r>
              <a:rPr lang="en-US" altLang="zh-CN" dirty="0" err="1">
                <a:latin typeface="Times New Roman" panose="02020603050405020304" pitchFamily="18" charset="0"/>
                <a:cs typeface="Times New Roman" panose="02020603050405020304" pitchFamily="18" charset="0"/>
              </a:rPr>
              <a:t>gnd</a:t>
            </a:r>
            <a:r>
              <a:rPr lang="en-US" altLang="zh-CN" dirty="0">
                <a:latin typeface="Times New Roman" panose="02020603050405020304" pitchFamily="18" charset="0"/>
                <a:cs typeface="Times New Roman" panose="02020603050405020304" pitchFamily="18" charset="0"/>
              </a:rPr>
              <a:t>!</a:t>
            </a:r>
          </a:p>
          <a:p>
            <a:r>
              <a:rPr lang="en-US" altLang="zh-CN" dirty="0">
                <a:latin typeface="Times New Roman" panose="02020603050405020304" pitchFamily="18" charset="0"/>
                <a:cs typeface="Times New Roman" panose="02020603050405020304" pitchFamily="18" charset="0"/>
              </a:rPr>
              <a:t>24. </a:t>
            </a:r>
            <a:r>
              <a:rPr lang="en-US" altLang="zh-CN" dirty="0" err="1">
                <a:latin typeface="Times New Roman" panose="02020603050405020304" pitchFamily="18" charset="0"/>
                <a:cs typeface="Times New Roman" panose="02020603050405020304" pitchFamily="18" charset="0"/>
              </a:rPr>
              <a:t>vdd</a:t>
            </a:r>
            <a:r>
              <a:rPr lang="en-US" altLang="zh-CN" dirty="0">
                <a:latin typeface="Times New Roman" panose="02020603050405020304" pitchFamily="18" charset="0"/>
                <a:cs typeface="Times New Roman" panose="02020603050405020304" pitchFamily="18" charset="0"/>
              </a:rPr>
              <a:t>!</a:t>
            </a:r>
          </a:p>
          <a:p>
            <a:r>
              <a:rPr lang="en-US" altLang="zh-CN" dirty="0">
                <a:latin typeface="Times New Roman" panose="02020603050405020304" pitchFamily="18" charset="0"/>
                <a:cs typeface="Times New Roman" panose="02020603050405020304" pitchFamily="18" charset="0"/>
              </a:rPr>
              <a:t>25. vdd1</a:t>
            </a:r>
          </a:p>
          <a:p>
            <a:r>
              <a:rPr lang="en-US" altLang="zh-CN" dirty="0">
                <a:latin typeface="Times New Roman" panose="02020603050405020304" pitchFamily="18" charset="0"/>
                <a:cs typeface="Times New Roman" panose="02020603050405020304" pitchFamily="18" charset="0"/>
              </a:rPr>
              <a:t>26. vin1</a:t>
            </a:r>
          </a:p>
          <a:p>
            <a:r>
              <a:rPr lang="en-US" altLang="zh-CN" dirty="0">
                <a:latin typeface="Times New Roman" panose="02020603050405020304" pitchFamily="18" charset="0"/>
                <a:cs typeface="Times New Roman" panose="02020603050405020304" pitchFamily="18" charset="0"/>
              </a:rPr>
              <a:t>27. </a:t>
            </a:r>
            <a:r>
              <a:rPr lang="en-US" altLang="zh-CN" dirty="0" err="1">
                <a:latin typeface="Times New Roman" panose="02020603050405020304" pitchFamily="18" charset="0"/>
                <a:cs typeface="Times New Roman" panose="02020603050405020304" pitchFamily="18" charset="0"/>
              </a:rPr>
              <a:t>vdd</a:t>
            </a:r>
            <a:r>
              <a:rPr lang="en-US" altLang="zh-CN" dirty="0">
                <a:latin typeface="Times New Roman" panose="02020603050405020304" pitchFamily="18" charset="0"/>
                <a:cs typeface="Times New Roman" panose="02020603050405020304" pitchFamily="18" charset="0"/>
              </a:rPr>
              <a:t>!</a:t>
            </a:r>
          </a:p>
          <a:p>
            <a:r>
              <a:rPr lang="en-US" altLang="zh-CN" dirty="0">
                <a:latin typeface="Times New Roman" panose="02020603050405020304" pitchFamily="18" charset="0"/>
                <a:cs typeface="Times New Roman" panose="02020603050405020304" pitchFamily="18" charset="0"/>
              </a:rPr>
              <a:t>28. </a:t>
            </a:r>
            <a:r>
              <a:rPr lang="en-US" altLang="zh-CN" dirty="0" err="1">
                <a:latin typeface="Times New Roman" panose="02020603050405020304" pitchFamily="18" charset="0"/>
                <a:cs typeface="Times New Roman" panose="02020603050405020304" pitchFamily="18" charset="0"/>
              </a:rPr>
              <a:t>gnd</a:t>
            </a:r>
            <a:r>
              <a:rPr lang="en-US" altLang="zh-CN" dirty="0">
                <a:latin typeface="Times New Roman" panose="02020603050405020304" pitchFamily="18" charset="0"/>
                <a:cs typeface="Times New Roman" panose="02020603050405020304" pitchFamily="18" charset="0"/>
              </a:rPr>
              <a:t>!</a:t>
            </a:r>
          </a:p>
          <a:p>
            <a:r>
              <a:rPr lang="en-US" altLang="zh-CN" dirty="0">
                <a:latin typeface="Times New Roman" panose="02020603050405020304" pitchFamily="18" charset="0"/>
                <a:cs typeface="Times New Roman" panose="02020603050405020304" pitchFamily="18" charset="0"/>
              </a:rPr>
              <a:t>29. vdda2</a:t>
            </a:r>
          </a:p>
          <a:p>
            <a:r>
              <a:rPr lang="en-US" altLang="zh-CN" dirty="0">
                <a:latin typeface="Times New Roman" panose="02020603050405020304" pitchFamily="18" charset="0"/>
                <a:cs typeface="Times New Roman" panose="02020603050405020304" pitchFamily="18" charset="0"/>
              </a:rPr>
              <a:t>30. vina2</a:t>
            </a:r>
          </a:p>
          <a:p>
            <a:r>
              <a:rPr lang="en-US" altLang="zh-CN" dirty="0">
                <a:latin typeface="Times New Roman" panose="02020603050405020304" pitchFamily="18" charset="0"/>
                <a:cs typeface="Times New Roman" panose="02020603050405020304" pitchFamily="18" charset="0"/>
              </a:rPr>
              <a:t>31. vdd2</a:t>
            </a:r>
          </a:p>
          <a:p>
            <a:r>
              <a:rPr lang="en-US" altLang="zh-CN" dirty="0">
                <a:latin typeface="Times New Roman" panose="02020603050405020304" pitchFamily="18" charset="0"/>
                <a:cs typeface="Times New Roman" panose="02020603050405020304" pitchFamily="18" charset="0"/>
              </a:rPr>
              <a:t>32. vin2</a:t>
            </a:r>
          </a:p>
          <a:p>
            <a:endParaRPr lang="zh-CN" altLang="en-US" dirty="0"/>
          </a:p>
        </p:txBody>
      </p:sp>
      <p:pic>
        <p:nvPicPr>
          <p:cNvPr id="12" name="图片 11">
            <a:extLst>
              <a:ext uri="{FF2B5EF4-FFF2-40B4-BE49-F238E27FC236}">
                <a16:creationId xmlns:a16="http://schemas.microsoft.com/office/drawing/2014/main" id="{E03376BB-76DF-4845-AEBC-6E63CA9169D2}"/>
              </a:ext>
            </a:extLst>
          </p:cNvPr>
          <p:cNvPicPr>
            <a:picLocks noChangeAspect="1"/>
          </p:cNvPicPr>
          <p:nvPr/>
        </p:nvPicPr>
        <p:blipFill>
          <a:blip r:embed="rId4"/>
          <a:stretch>
            <a:fillRect/>
          </a:stretch>
        </p:blipFill>
        <p:spPr>
          <a:xfrm>
            <a:off x="5842295" y="4156025"/>
            <a:ext cx="5943600" cy="2436110"/>
          </a:xfrm>
          <a:prstGeom prst="rect">
            <a:avLst/>
          </a:prstGeom>
        </p:spPr>
      </p:pic>
    </p:spTree>
    <p:extLst>
      <p:ext uri="{BB962C8B-B14F-4D97-AF65-F5344CB8AC3E}">
        <p14:creationId xmlns:p14="http://schemas.microsoft.com/office/powerpoint/2010/main" val="2997252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002EEB-1A27-9857-C1D0-A25871F68C27}"/>
            </a:ext>
          </a:extLst>
        </p:cNvPr>
        <p:cNvGrpSpPr/>
        <p:nvPr/>
      </p:nvGrpSpPr>
      <p:grpSpPr>
        <a:xfrm>
          <a:off x="0" y="0"/>
          <a:ext cx="0" cy="0"/>
          <a:chOff x="0" y="0"/>
          <a:chExt cx="0" cy="0"/>
        </a:xfrm>
      </p:grpSpPr>
      <p:sp>
        <p:nvSpPr>
          <p:cNvPr id="5" name="灯片编号占位符 4">
            <a:extLst>
              <a:ext uri="{FF2B5EF4-FFF2-40B4-BE49-F238E27FC236}">
                <a16:creationId xmlns:a16="http://schemas.microsoft.com/office/drawing/2014/main" id="{E7A5AA96-8D84-D32B-BD4B-65E092F7D43B}"/>
              </a:ext>
            </a:extLst>
          </p:cNvPr>
          <p:cNvSpPr>
            <a:spLocks noGrp="1"/>
          </p:cNvSpPr>
          <p:nvPr>
            <p:ph type="sldNum" sz="quarter" idx="12"/>
          </p:nvPr>
        </p:nvSpPr>
        <p:spPr/>
        <p:txBody>
          <a:bodyPr/>
          <a:lstStyle/>
          <a:p>
            <a:fld id="{D56F8DC3-D7FA-4864-B8D2-5FAAF8951C3D}" type="slidenum">
              <a:rPr lang="zh-CN" altLang="en-US" sz="1200" smtClean="0">
                <a:latin typeface="Arial" panose="020B0604020202020204" pitchFamily="34" charset="0"/>
                <a:ea typeface="微软雅黑" panose="020B0503020204020204" pitchFamily="34" charset="-122"/>
              </a:rPr>
              <a:t>6</a:t>
            </a:fld>
            <a:endParaRPr lang="zh-CN" altLang="en-US" sz="1200" dirty="0">
              <a:latin typeface="Arial" panose="020B0604020202020204" pitchFamily="34" charset="0"/>
              <a:ea typeface="微软雅黑" panose="020B0503020204020204" pitchFamily="34" charset="-122"/>
            </a:endParaRPr>
          </a:p>
        </p:txBody>
      </p:sp>
      <p:sp>
        <p:nvSpPr>
          <p:cNvPr id="8" name="文本框 7">
            <a:extLst>
              <a:ext uri="{FF2B5EF4-FFF2-40B4-BE49-F238E27FC236}">
                <a16:creationId xmlns:a16="http://schemas.microsoft.com/office/drawing/2014/main" id="{0E2BAC1C-E59D-31D1-96B4-62869E594D0E}"/>
              </a:ext>
            </a:extLst>
          </p:cNvPr>
          <p:cNvSpPr txBox="1"/>
          <p:nvPr/>
        </p:nvSpPr>
        <p:spPr>
          <a:xfrm>
            <a:off x="719999" y="0"/>
            <a:ext cx="5601287" cy="720000"/>
          </a:xfrm>
          <a:prstGeom prst="rect">
            <a:avLst/>
          </a:prstGeom>
          <a:noFill/>
        </p:spPr>
        <p:txBody>
          <a:bodyPr wrap="square" rtlCol="0">
            <a:spAutoFit/>
          </a:bodyPr>
          <a:lstStyle/>
          <a:p>
            <a:pPr algn="l"/>
            <a:r>
              <a:rPr lang="en-US" altLang="zh-CN" sz="4000" dirty="0">
                <a:latin typeface="Times New Roman" panose="02020603050405020304" pitchFamily="18" charset="0"/>
                <a:ea typeface="微软雅黑" panose="020B0503020204020204" pitchFamily="34" charset="-122"/>
                <a:cs typeface="Times New Roman" panose="02020603050405020304" pitchFamily="18" charset="0"/>
              </a:rPr>
              <a:t>Bare chip (SLDO) test</a:t>
            </a:r>
          </a:p>
        </p:txBody>
      </p:sp>
      <p:pic>
        <p:nvPicPr>
          <p:cNvPr id="38" name="图片 37">
            <a:extLst>
              <a:ext uri="{FF2B5EF4-FFF2-40B4-BE49-F238E27FC236}">
                <a16:creationId xmlns:a16="http://schemas.microsoft.com/office/drawing/2014/main" id="{E0D2B31B-81C4-60F3-180E-B4D4DF44FE4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637" y="2102440"/>
            <a:ext cx="4433987" cy="3326789"/>
          </a:xfrm>
          <a:prstGeom prst="rect">
            <a:avLst/>
          </a:prstGeom>
        </p:spPr>
      </p:pic>
      <p:sp>
        <p:nvSpPr>
          <p:cNvPr id="43" name="文本框 42">
            <a:extLst>
              <a:ext uri="{FF2B5EF4-FFF2-40B4-BE49-F238E27FC236}">
                <a16:creationId xmlns:a16="http://schemas.microsoft.com/office/drawing/2014/main" id="{0A98552C-D4B6-03D6-D0F1-EBBE8E8ED542}"/>
              </a:ext>
            </a:extLst>
          </p:cNvPr>
          <p:cNvSpPr txBox="1"/>
          <p:nvPr/>
        </p:nvSpPr>
        <p:spPr>
          <a:xfrm>
            <a:off x="193431" y="770562"/>
            <a:ext cx="6835442" cy="1569660"/>
          </a:xfrm>
          <a:prstGeom prst="rect">
            <a:avLst/>
          </a:prstGeom>
          <a:noFill/>
        </p:spPr>
        <p:txBody>
          <a:bodyPr wrap="square">
            <a:spAutoFit/>
          </a:bodyPr>
          <a:lstStyle/>
          <a:p>
            <a:pPr marL="457200" indent="-457200" algn="l">
              <a:buFont typeface="Arial" panose="020B0604020202090204" pitchFamily="34" charset="0"/>
              <a:buChar char="•"/>
            </a:pPr>
            <a:r>
              <a:rPr lang="en-US" altLang="zh-CN" sz="2400" dirty="0">
                <a:latin typeface="Arial" panose="020B0604020202020204" pitchFamily="34" charset="0"/>
                <a:ea typeface="微软雅黑" panose="020B0503020204020204" pitchFamily="34" charset="-122"/>
                <a:cs typeface="Times New Roman Regular" panose="02020503050405090304" charset="0"/>
              </a:rPr>
              <a:t>Testing bare chips with the probe card</a:t>
            </a:r>
          </a:p>
          <a:p>
            <a:pPr marL="457200" indent="-457200" algn="l">
              <a:buFont typeface="Arial" panose="020B0604020202090204" pitchFamily="34" charset="0"/>
              <a:buChar char="•"/>
            </a:pPr>
            <a:endParaRPr lang="en-US" altLang="zh-CN" sz="2400" dirty="0">
              <a:latin typeface="Arial" panose="020B0604020202020204" pitchFamily="34" charset="0"/>
              <a:ea typeface="微软雅黑" panose="020B0503020204020204" pitchFamily="34" charset="-122"/>
              <a:cs typeface="Times New Roman Regular" panose="02020503050405090304" charset="0"/>
            </a:endParaRPr>
          </a:p>
          <a:p>
            <a:pPr marL="457200" indent="-457200" algn="l">
              <a:buFont typeface="Arial" panose="020B0604020202090204" pitchFamily="34" charset="0"/>
              <a:buChar char="•"/>
            </a:pPr>
            <a:r>
              <a:rPr lang="en-US" altLang="zh-CN" sz="2400" dirty="0">
                <a:latin typeface="Arial" panose="020B0604020202020204" pitchFamily="34" charset="0"/>
                <a:ea typeface="微软雅黑" panose="020B0503020204020204" pitchFamily="34" charset="-122"/>
                <a:cs typeface="Times New Roman Regular" panose="02020503050405090304" charset="0"/>
              </a:rPr>
              <a:t>Analog and digital output are both tested</a:t>
            </a:r>
          </a:p>
          <a:p>
            <a:pPr marL="457200" indent="-457200" algn="l">
              <a:buFont typeface="Arial" panose="020B0604020202090204" pitchFamily="34" charset="0"/>
              <a:buChar char="•"/>
            </a:pPr>
            <a:endParaRPr lang="en-US" altLang="zh-CN" sz="2400" dirty="0">
              <a:latin typeface="Arial" panose="020B0604020202020204" pitchFamily="34" charset="0"/>
              <a:ea typeface="微软雅黑" panose="020B0503020204020204" pitchFamily="34" charset="-122"/>
              <a:cs typeface="Times New Roman Regular" panose="02020503050405090304" charset="0"/>
            </a:endParaRPr>
          </a:p>
        </p:txBody>
      </p:sp>
      <p:pic>
        <p:nvPicPr>
          <p:cNvPr id="6" name="图片 5">
            <a:extLst>
              <a:ext uri="{FF2B5EF4-FFF2-40B4-BE49-F238E27FC236}">
                <a16:creationId xmlns:a16="http://schemas.microsoft.com/office/drawing/2014/main" id="{9934710D-3D17-4284-8666-BE42A29356F9}"/>
              </a:ext>
            </a:extLst>
          </p:cNvPr>
          <p:cNvPicPr>
            <a:picLocks noChangeAspect="1"/>
          </p:cNvPicPr>
          <p:nvPr/>
        </p:nvPicPr>
        <p:blipFill>
          <a:blip r:embed="rId4"/>
          <a:stretch>
            <a:fillRect/>
          </a:stretch>
        </p:blipFill>
        <p:spPr>
          <a:xfrm>
            <a:off x="725296" y="5606027"/>
            <a:ext cx="10950889" cy="838273"/>
          </a:xfrm>
          <a:prstGeom prst="rect">
            <a:avLst/>
          </a:prstGeom>
        </p:spPr>
      </p:pic>
      <p:pic>
        <p:nvPicPr>
          <p:cNvPr id="9" name="图片 8">
            <a:extLst>
              <a:ext uri="{FF2B5EF4-FFF2-40B4-BE49-F238E27FC236}">
                <a16:creationId xmlns:a16="http://schemas.microsoft.com/office/drawing/2014/main" id="{25B62A9D-1C99-4655-87E1-4F71D9BBBE1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92655" y="890635"/>
            <a:ext cx="3483530" cy="4642892"/>
          </a:xfrm>
          <a:prstGeom prst="rect">
            <a:avLst/>
          </a:prstGeom>
        </p:spPr>
      </p:pic>
    </p:spTree>
    <p:extLst>
      <p:ext uri="{BB962C8B-B14F-4D97-AF65-F5344CB8AC3E}">
        <p14:creationId xmlns:p14="http://schemas.microsoft.com/office/powerpoint/2010/main" val="16193549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002EEB-1A27-9857-C1D0-A25871F68C27}"/>
            </a:ext>
          </a:extLst>
        </p:cNvPr>
        <p:cNvGrpSpPr/>
        <p:nvPr/>
      </p:nvGrpSpPr>
      <p:grpSpPr>
        <a:xfrm>
          <a:off x="0" y="0"/>
          <a:ext cx="0" cy="0"/>
          <a:chOff x="0" y="0"/>
          <a:chExt cx="0" cy="0"/>
        </a:xfrm>
      </p:grpSpPr>
      <p:sp>
        <p:nvSpPr>
          <p:cNvPr id="5" name="灯片编号占位符 4">
            <a:extLst>
              <a:ext uri="{FF2B5EF4-FFF2-40B4-BE49-F238E27FC236}">
                <a16:creationId xmlns:a16="http://schemas.microsoft.com/office/drawing/2014/main" id="{E7A5AA96-8D84-D32B-BD4B-65E092F7D43B}"/>
              </a:ext>
            </a:extLst>
          </p:cNvPr>
          <p:cNvSpPr>
            <a:spLocks noGrp="1"/>
          </p:cNvSpPr>
          <p:nvPr>
            <p:ph type="sldNum" sz="quarter" idx="12"/>
          </p:nvPr>
        </p:nvSpPr>
        <p:spPr/>
        <p:txBody>
          <a:bodyPr/>
          <a:lstStyle/>
          <a:p>
            <a:fld id="{D56F8DC3-D7FA-4864-B8D2-5FAAF8951C3D}" type="slidenum">
              <a:rPr lang="zh-CN" altLang="en-US" sz="1200" smtClean="0">
                <a:latin typeface="Arial" panose="020B0604020202020204" pitchFamily="34" charset="0"/>
                <a:ea typeface="微软雅黑" panose="020B0503020204020204" pitchFamily="34" charset="-122"/>
              </a:rPr>
              <a:t>7</a:t>
            </a:fld>
            <a:endParaRPr lang="zh-CN" altLang="en-US" sz="1200" dirty="0">
              <a:latin typeface="Arial" panose="020B0604020202020204" pitchFamily="34" charset="0"/>
              <a:ea typeface="微软雅黑" panose="020B0503020204020204" pitchFamily="34" charset="-122"/>
            </a:endParaRPr>
          </a:p>
        </p:txBody>
      </p:sp>
      <p:sp>
        <p:nvSpPr>
          <p:cNvPr id="8" name="文本框 7">
            <a:extLst>
              <a:ext uri="{FF2B5EF4-FFF2-40B4-BE49-F238E27FC236}">
                <a16:creationId xmlns:a16="http://schemas.microsoft.com/office/drawing/2014/main" id="{0E2BAC1C-E59D-31D1-96B4-62869E594D0E}"/>
              </a:ext>
            </a:extLst>
          </p:cNvPr>
          <p:cNvSpPr txBox="1"/>
          <p:nvPr/>
        </p:nvSpPr>
        <p:spPr>
          <a:xfrm>
            <a:off x="720000" y="0"/>
            <a:ext cx="5163516" cy="707886"/>
          </a:xfrm>
          <a:prstGeom prst="rect">
            <a:avLst/>
          </a:prstGeom>
          <a:noFill/>
        </p:spPr>
        <p:txBody>
          <a:bodyPr wrap="square" rtlCol="0">
            <a:spAutoFit/>
          </a:bodyPr>
          <a:lstStyle/>
          <a:p>
            <a:pPr algn="l"/>
            <a:r>
              <a:rPr lang="en-US" altLang="zh-CN" sz="4000" dirty="0">
                <a:latin typeface="Times New Roman" panose="02020603050405020304" pitchFamily="18" charset="0"/>
                <a:ea typeface="微软雅黑" panose="020B0503020204020204" pitchFamily="34" charset="-122"/>
                <a:cs typeface="Times New Roman" panose="02020603050405020304" pitchFamily="18" charset="0"/>
              </a:rPr>
              <a:t>SLDO with core Chip</a:t>
            </a:r>
          </a:p>
        </p:txBody>
      </p:sp>
      <p:cxnSp>
        <p:nvCxnSpPr>
          <p:cNvPr id="6" name="直接连接符 5">
            <a:extLst>
              <a:ext uri="{FF2B5EF4-FFF2-40B4-BE49-F238E27FC236}">
                <a16:creationId xmlns:a16="http://schemas.microsoft.com/office/drawing/2014/main" id="{480C7EC4-E65C-4B7B-9CB7-84E0C9FBA655}"/>
              </a:ext>
            </a:extLst>
          </p:cNvPr>
          <p:cNvCxnSpPr/>
          <p:nvPr/>
        </p:nvCxnSpPr>
        <p:spPr>
          <a:xfrm>
            <a:off x="6056462" y="645160"/>
            <a:ext cx="0" cy="5879849"/>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4" name="直接连接符 23">
            <a:extLst>
              <a:ext uri="{FF2B5EF4-FFF2-40B4-BE49-F238E27FC236}">
                <a16:creationId xmlns:a16="http://schemas.microsoft.com/office/drawing/2014/main" id="{8B5B7487-07C5-4916-B766-F5EB957F0649}"/>
              </a:ext>
            </a:extLst>
          </p:cNvPr>
          <p:cNvCxnSpPr/>
          <p:nvPr/>
        </p:nvCxnSpPr>
        <p:spPr>
          <a:xfrm>
            <a:off x="191672" y="4523235"/>
            <a:ext cx="11887733" cy="70496"/>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pic>
        <p:nvPicPr>
          <p:cNvPr id="7" name="图片 6">
            <a:extLst>
              <a:ext uri="{FF2B5EF4-FFF2-40B4-BE49-F238E27FC236}">
                <a16:creationId xmlns:a16="http://schemas.microsoft.com/office/drawing/2014/main" id="{A6108C64-9A17-472C-9677-DBD9A41955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28231" y="707886"/>
            <a:ext cx="2998800" cy="1783808"/>
          </a:xfrm>
          <a:prstGeom prst="rect">
            <a:avLst/>
          </a:prstGeom>
        </p:spPr>
      </p:pic>
      <p:pic>
        <p:nvPicPr>
          <p:cNvPr id="9" name="图片 8">
            <a:extLst>
              <a:ext uri="{FF2B5EF4-FFF2-40B4-BE49-F238E27FC236}">
                <a16:creationId xmlns:a16="http://schemas.microsoft.com/office/drawing/2014/main" id="{31B45F7C-DBCF-45CF-8FF3-7445977777E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707886"/>
            <a:ext cx="2998800" cy="1783808"/>
          </a:xfrm>
          <a:prstGeom prst="rect">
            <a:avLst/>
          </a:prstGeom>
        </p:spPr>
      </p:pic>
      <p:pic>
        <p:nvPicPr>
          <p:cNvPr id="10" name="图片 9">
            <a:extLst>
              <a:ext uri="{FF2B5EF4-FFF2-40B4-BE49-F238E27FC236}">
                <a16:creationId xmlns:a16="http://schemas.microsoft.com/office/drawing/2014/main" id="{905395BE-F976-4268-8D25-03B4569FF0C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98800" y="2565429"/>
            <a:ext cx="2998800" cy="1783808"/>
          </a:xfrm>
          <a:prstGeom prst="rect">
            <a:avLst/>
          </a:prstGeom>
        </p:spPr>
      </p:pic>
      <p:pic>
        <p:nvPicPr>
          <p:cNvPr id="11" name="图片 10">
            <a:extLst>
              <a:ext uri="{FF2B5EF4-FFF2-40B4-BE49-F238E27FC236}">
                <a16:creationId xmlns:a16="http://schemas.microsoft.com/office/drawing/2014/main" id="{30942F45-7E1D-47AA-B910-1F57761BFC2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11" y="2591957"/>
            <a:ext cx="2998800" cy="1783808"/>
          </a:xfrm>
          <a:prstGeom prst="rect">
            <a:avLst/>
          </a:prstGeom>
        </p:spPr>
      </p:pic>
      <p:cxnSp>
        <p:nvCxnSpPr>
          <p:cNvPr id="12" name="直接连接符 11">
            <a:extLst>
              <a:ext uri="{FF2B5EF4-FFF2-40B4-BE49-F238E27FC236}">
                <a16:creationId xmlns:a16="http://schemas.microsoft.com/office/drawing/2014/main" id="{FB9668CB-F621-4E7B-AF14-D356B141808E}"/>
              </a:ext>
            </a:extLst>
          </p:cNvPr>
          <p:cNvCxnSpPr/>
          <p:nvPr/>
        </p:nvCxnSpPr>
        <p:spPr>
          <a:xfrm>
            <a:off x="152133" y="2510536"/>
            <a:ext cx="11887733" cy="70496"/>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pic>
        <p:nvPicPr>
          <p:cNvPr id="13" name="图片 12">
            <a:extLst>
              <a:ext uri="{FF2B5EF4-FFF2-40B4-BE49-F238E27FC236}">
                <a16:creationId xmlns:a16="http://schemas.microsoft.com/office/drawing/2014/main" id="{AC2C3E41-E21B-405A-BE59-032F5760CBB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028231" y="4752126"/>
            <a:ext cx="2998800" cy="1783808"/>
          </a:xfrm>
          <a:prstGeom prst="rect">
            <a:avLst/>
          </a:prstGeom>
        </p:spPr>
      </p:pic>
      <p:pic>
        <p:nvPicPr>
          <p:cNvPr id="14" name="图片 13">
            <a:extLst>
              <a:ext uri="{FF2B5EF4-FFF2-40B4-BE49-F238E27FC236}">
                <a16:creationId xmlns:a16="http://schemas.microsoft.com/office/drawing/2014/main" id="{FA00B22C-DD84-4C04-8819-6CBB73FDA87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7220" y="4709406"/>
            <a:ext cx="2998800" cy="1783808"/>
          </a:xfrm>
          <a:prstGeom prst="rect">
            <a:avLst/>
          </a:prstGeom>
        </p:spPr>
      </p:pic>
      <p:pic>
        <p:nvPicPr>
          <p:cNvPr id="15" name="图片 14">
            <a:extLst>
              <a:ext uri="{FF2B5EF4-FFF2-40B4-BE49-F238E27FC236}">
                <a16:creationId xmlns:a16="http://schemas.microsoft.com/office/drawing/2014/main" id="{E1D9EF68-36B8-4973-A61C-A059B9D64E9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083682" y="691694"/>
            <a:ext cx="3026020" cy="1800000"/>
          </a:xfrm>
          <a:prstGeom prst="rect">
            <a:avLst/>
          </a:prstGeom>
        </p:spPr>
      </p:pic>
      <p:pic>
        <p:nvPicPr>
          <p:cNvPr id="16" name="图片 15">
            <a:extLst>
              <a:ext uri="{FF2B5EF4-FFF2-40B4-BE49-F238E27FC236}">
                <a16:creationId xmlns:a16="http://schemas.microsoft.com/office/drawing/2014/main" id="{B9F418C8-404D-4ACB-8048-2291BDA454E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053051" y="2723213"/>
            <a:ext cx="2998800" cy="1783808"/>
          </a:xfrm>
          <a:prstGeom prst="rect">
            <a:avLst/>
          </a:prstGeom>
        </p:spPr>
      </p:pic>
      <p:pic>
        <p:nvPicPr>
          <p:cNvPr id="17" name="图片 16">
            <a:extLst>
              <a:ext uri="{FF2B5EF4-FFF2-40B4-BE49-F238E27FC236}">
                <a16:creationId xmlns:a16="http://schemas.microsoft.com/office/drawing/2014/main" id="{652F25FC-3D36-461D-93B2-C7C0F7B7D94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115325" y="2665692"/>
            <a:ext cx="2998800" cy="1783808"/>
          </a:xfrm>
          <a:prstGeom prst="rect">
            <a:avLst/>
          </a:prstGeom>
        </p:spPr>
      </p:pic>
      <p:pic>
        <p:nvPicPr>
          <p:cNvPr id="18" name="图片 17">
            <a:extLst>
              <a:ext uri="{FF2B5EF4-FFF2-40B4-BE49-F238E27FC236}">
                <a16:creationId xmlns:a16="http://schemas.microsoft.com/office/drawing/2014/main" id="{57345F6A-0523-41AC-97E1-48543FE8889C}"/>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083682" y="4767729"/>
            <a:ext cx="2998800" cy="1783808"/>
          </a:xfrm>
          <a:prstGeom prst="rect">
            <a:avLst/>
          </a:prstGeom>
        </p:spPr>
      </p:pic>
      <p:pic>
        <p:nvPicPr>
          <p:cNvPr id="19" name="图片 18">
            <a:extLst>
              <a:ext uri="{FF2B5EF4-FFF2-40B4-BE49-F238E27FC236}">
                <a16:creationId xmlns:a16="http://schemas.microsoft.com/office/drawing/2014/main" id="{0B7F6547-949F-443C-899B-A7AB97638F42}"/>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139133" y="4681019"/>
            <a:ext cx="2998800" cy="1783808"/>
          </a:xfrm>
          <a:prstGeom prst="rect">
            <a:avLst/>
          </a:prstGeom>
        </p:spPr>
      </p:pic>
      <p:pic>
        <p:nvPicPr>
          <p:cNvPr id="20" name="图片 19">
            <a:extLst>
              <a:ext uri="{FF2B5EF4-FFF2-40B4-BE49-F238E27FC236}">
                <a16:creationId xmlns:a16="http://schemas.microsoft.com/office/drawing/2014/main" id="{EAE10EBB-DFEA-454A-81E7-CAB2BC9A2FD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136921" y="681776"/>
            <a:ext cx="3026020" cy="1800000"/>
          </a:xfrm>
          <a:prstGeom prst="rect">
            <a:avLst/>
          </a:prstGeom>
        </p:spPr>
      </p:pic>
    </p:spTree>
    <p:extLst>
      <p:ext uri="{BB962C8B-B14F-4D97-AF65-F5344CB8AC3E}">
        <p14:creationId xmlns:p14="http://schemas.microsoft.com/office/powerpoint/2010/main" val="32250102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22D037-2787-BA64-776E-1E4DDE31A95F}"/>
            </a:ext>
          </a:extLst>
        </p:cNvPr>
        <p:cNvGrpSpPr/>
        <p:nvPr/>
      </p:nvGrpSpPr>
      <p:grpSpPr>
        <a:xfrm>
          <a:off x="0" y="0"/>
          <a:ext cx="0" cy="0"/>
          <a:chOff x="0" y="0"/>
          <a:chExt cx="0" cy="0"/>
        </a:xfrm>
      </p:grpSpPr>
      <p:sp>
        <p:nvSpPr>
          <p:cNvPr id="5" name="灯片编号占位符 4">
            <a:extLst>
              <a:ext uri="{FF2B5EF4-FFF2-40B4-BE49-F238E27FC236}">
                <a16:creationId xmlns:a16="http://schemas.microsoft.com/office/drawing/2014/main" id="{7381DD56-FD1F-72F2-918D-333412A1A533}"/>
              </a:ext>
            </a:extLst>
          </p:cNvPr>
          <p:cNvSpPr>
            <a:spLocks noGrp="1"/>
          </p:cNvSpPr>
          <p:nvPr>
            <p:ph type="sldNum" sz="quarter" idx="12"/>
          </p:nvPr>
        </p:nvSpPr>
        <p:spPr/>
        <p:txBody>
          <a:bodyPr/>
          <a:lstStyle/>
          <a:p>
            <a:fld id="{D56F8DC3-D7FA-4864-B8D2-5FAAF8951C3D}" type="slidenum">
              <a:rPr lang="zh-CN" altLang="en-US" sz="1200" smtClean="0">
                <a:latin typeface="Arial" panose="020B0604020202020204" pitchFamily="34" charset="0"/>
                <a:ea typeface="微软雅黑" panose="020B0503020204020204" pitchFamily="34" charset="-122"/>
              </a:rPr>
              <a:t>8</a:t>
            </a:fld>
            <a:endParaRPr lang="zh-CN" altLang="en-US" sz="1200" dirty="0">
              <a:latin typeface="Arial" panose="020B0604020202020204" pitchFamily="34" charset="0"/>
              <a:ea typeface="微软雅黑" panose="020B0503020204020204" pitchFamily="34" charset="-122"/>
            </a:endParaRPr>
          </a:p>
        </p:txBody>
      </p:sp>
      <p:sp>
        <p:nvSpPr>
          <p:cNvPr id="8" name="文本框 7">
            <a:extLst>
              <a:ext uri="{FF2B5EF4-FFF2-40B4-BE49-F238E27FC236}">
                <a16:creationId xmlns:a16="http://schemas.microsoft.com/office/drawing/2014/main" id="{35A5F081-FAC6-6553-EACD-AEA6D26622FB}"/>
              </a:ext>
            </a:extLst>
          </p:cNvPr>
          <p:cNvSpPr txBox="1"/>
          <p:nvPr/>
        </p:nvSpPr>
        <p:spPr>
          <a:xfrm>
            <a:off x="720000" y="0"/>
            <a:ext cx="9273086" cy="707886"/>
          </a:xfrm>
          <a:prstGeom prst="rect">
            <a:avLst/>
          </a:prstGeom>
          <a:noFill/>
        </p:spPr>
        <p:txBody>
          <a:bodyPr wrap="square" rtlCol="0">
            <a:spAutoFit/>
          </a:bodyPr>
          <a:lstStyle/>
          <a:p>
            <a:r>
              <a:rPr lang="en-US" altLang="zh-CN" sz="4000" dirty="0">
                <a:latin typeface="Times New Roman" panose="02020603050405020304" pitchFamily="18" charset="0"/>
                <a:ea typeface="微软雅黑" panose="020B0503020204020204" pitchFamily="34" charset="-122"/>
                <a:cs typeface="Times New Roman" panose="02020603050405020304" pitchFamily="18" charset="0"/>
              </a:rPr>
              <a:t>Multi-chip Testing</a:t>
            </a:r>
            <a:r>
              <a:rPr lang="zh-CN" altLang="en-US" sz="40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4000" dirty="0">
                <a:latin typeface="Times New Roman" panose="02020603050405020304" pitchFamily="18" charset="0"/>
                <a:ea typeface="微软雅黑" panose="020B0503020204020204" pitchFamily="34" charset="-122"/>
                <a:cs typeface="Times New Roman" panose="02020603050405020304" pitchFamily="18" charset="0"/>
              </a:rPr>
              <a:t>Setup with SCC</a:t>
            </a:r>
          </a:p>
        </p:txBody>
      </p:sp>
      <p:grpSp>
        <p:nvGrpSpPr>
          <p:cNvPr id="2" name="组合 1">
            <a:extLst>
              <a:ext uri="{FF2B5EF4-FFF2-40B4-BE49-F238E27FC236}">
                <a16:creationId xmlns:a16="http://schemas.microsoft.com/office/drawing/2014/main" id="{92CFCF7D-5230-4A88-A850-7C4F9539CBB0}"/>
              </a:ext>
            </a:extLst>
          </p:cNvPr>
          <p:cNvGrpSpPr/>
          <p:nvPr/>
        </p:nvGrpSpPr>
        <p:grpSpPr>
          <a:xfrm>
            <a:off x="5873176" y="2199891"/>
            <a:ext cx="6119617" cy="4203494"/>
            <a:chOff x="3087565" y="964912"/>
            <a:chExt cx="6541808" cy="4734775"/>
          </a:xfrm>
        </p:grpSpPr>
        <p:pic>
          <p:nvPicPr>
            <p:cNvPr id="11" name="图片 10">
              <a:extLst>
                <a:ext uri="{FF2B5EF4-FFF2-40B4-BE49-F238E27FC236}">
                  <a16:creationId xmlns:a16="http://schemas.microsoft.com/office/drawing/2014/main" id="{FEAF8E09-2F92-E35F-581A-8F7D4B1AFD8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13871" y="964912"/>
              <a:ext cx="6315502" cy="4734775"/>
            </a:xfrm>
            <a:prstGeom prst="rect">
              <a:avLst/>
            </a:prstGeom>
          </p:spPr>
        </p:pic>
        <p:grpSp>
          <p:nvGrpSpPr>
            <p:cNvPr id="101" name="组合 100">
              <a:extLst>
                <a:ext uri="{FF2B5EF4-FFF2-40B4-BE49-F238E27FC236}">
                  <a16:creationId xmlns:a16="http://schemas.microsoft.com/office/drawing/2014/main" id="{0779952F-BD8C-E378-5EE1-9642119BDA22}"/>
                </a:ext>
              </a:extLst>
            </p:cNvPr>
            <p:cNvGrpSpPr/>
            <p:nvPr/>
          </p:nvGrpSpPr>
          <p:grpSpPr>
            <a:xfrm>
              <a:off x="3087565" y="964912"/>
              <a:ext cx="3225827" cy="4258522"/>
              <a:chOff x="6590393" y="1448812"/>
              <a:chExt cx="3225827" cy="4258522"/>
            </a:xfrm>
          </p:grpSpPr>
          <p:sp>
            <p:nvSpPr>
              <p:cNvPr id="96" name="文本框 95">
                <a:extLst>
                  <a:ext uri="{FF2B5EF4-FFF2-40B4-BE49-F238E27FC236}">
                    <a16:creationId xmlns:a16="http://schemas.microsoft.com/office/drawing/2014/main" id="{5300BEE9-3049-F4A9-8A77-3BD77DAC0F3A}"/>
                  </a:ext>
                </a:extLst>
              </p:cNvPr>
              <p:cNvSpPr txBox="1"/>
              <p:nvPr/>
            </p:nvSpPr>
            <p:spPr>
              <a:xfrm>
                <a:off x="7574252" y="1448812"/>
                <a:ext cx="1477443" cy="381344"/>
              </a:xfrm>
              <a:prstGeom prst="rect">
                <a:avLst/>
              </a:prstGeom>
              <a:solidFill>
                <a:srgbClr val="FAFC06"/>
              </a:solidFill>
            </p:spPr>
            <p:txBody>
              <a:bodyPr wrap="square" rtlCol="0">
                <a:spAutoFit/>
              </a:bodyPr>
              <a:lstStyle/>
              <a:p>
                <a:r>
                  <a:rPr lang="en-US" altLang="zh-CN" sz="1600" dirty="0">
                    <a:solidFill>
                      <a:srgbClr val="FF0000"/>
                    </a:solidFill>
                    <a:latin typeface="Arial" panose="020B0604020202020204" pitchFamily="34" charset="0"/>
                    <a:ea typeface="微软雅黑" panose="020B0503020204020204" pitchFamily="34" charset="-122"/>
                  </a:rPr>
                  <a:t>Oscilloscope</a:t>
                </a:r>
                <a:endParaRPr lang="en-US" altLang="zh-CN" sz="1600" dirty="0">
                  <a:solidFill>
                    <a:srgbClr val="FF0000"/>
                  </a:solidFill>
                  <a:latin typeface="Arial" panose="020B0604020202020204" pitchFamily="34" charset="0"/>
                  <a:ea typeface="微软雅黑" panose="020B0503020204020204" pitchFamily="34" charset="-122"/>
                  <a:cs typeface="Times New Roman Regular" panose="02020503050405090304" charset="0"/>
                </a:endParaRPr>
              </a:p>
            </p:txBody>
          </p:sp>
          <p:sp>
            <p:nvSpPr>
              <p:cNvPr id="97" name="文本框 96">
                <a:extLst>
                  <a:ext uri="{FF2B5EF4-FFF2-40B4-BE49-F238E27FC236}">
                    <a16:creationId xmlns:a16="http://schemas.microsoft.com/office/drawing/2014/main" id="{202BAC67-A23E-A0CC-BCF6-5E58B09E28FC}"/>
                  </a:ext>
                </a:extLst>
              </p:cNvPr>
              <p:cNvSpPr txBox="1"/>
              <p:nvPr/>
            </p:nvSpPr>
            <p:spPr>
              <a:xfrm>
                <a:off x="6590393" y="2919388"/>
                <a:ext cx="983859" cy="658685"/>
              </a:xfrm>
              <a:prstGeom prst="rect">
                <a:avLst/>
              </a:prstGeom>
              <a:solidFill>
                <a:srgbClr val="FAFC06"/>
              </a:solidFill>
            </p:spPr>
            <p:txBody>
              <a:bodyPr wrap="square" rtlCol="0">
                <a:spAutoFit/>
              </a:bodyPr>
              <a:lstStyle/>
              <a:p>
                <a:pPr lvl="0"/>
                <a:r>
                  <a:rPr lang="en-US" altLang="zh-CN" sz="1600" dirty="0">
                    <a:solidFill>
                      <a:srgbClr val="FF0000"/>
                    </a:solidFill>
                    <a:latin typeface="Arial" panose="020B0604020202020204" pitchFamily="34" charset="0"/>
                    <a:ea typeface="微软雅黑" panose="020B0503020204020204" pitchFamily="34" charset="-122"/>
                    <a:cs typeface="Times New Roman Regular" panose="02020503050405090304" charset="0"/>
                  </a:rPr>
                  <a:t>Current Source</a:t>
                </a:r>
              </a:p>
            </p:txBody>
          </p:sp>
          <p:sp>
            <p:nvSpPr>
              <p:cNvPr id="98" name="文本框 97">
                <a:extLst>
                  <a:ext uri="{FF2B5EF4-FFF2-40B4-BE49-F238E27FC236}">
                    <a16:creationId xmlns:a16="http://schemas.microsoft.com/office/drawing/2014/main" id="{29701A2E-BA50-4687-9C79-00F1605755C4}"/>
                  </a:ext>
                </a:extLst>
              </p:cNvPr>
              <p:cNvSpPr txBox="1"/>
              <p:nvPr/>
            </p:nvSpPr>
            <p:spPr>
              <a:xfrm>
                <a:off x="9051696" y="5325990"/>
                <a:ext cx="764524" cy="381344"/>
              </a:xfrm>
              <a:prstGeom prst="rect">
                <a:avLst/>
              </a:prstGeom>
              <a:solidFill>
                <a:srgbClr val="FAFC06"/>
              </a:solidFill>
            </p:spPr>
            <p:txBody>
              <a:bodyPr wrap="square" rtlCol="0">
                <a:spAutoFit/>
              </a:bodyPr>
              <a:lstStyle/>
              <a:p>
                <a:r>
                  <a:rPr lang="en-US" altLang="zh-CN" sz="1600" dirty="0">
                    <a:solidFill>
                      <a:srgbClr val="FF0000"/>
                    </a:solidFill>
                    <a:latin typeface="Arial" panose="020B0604020202020204" pitchFamily="34" charset="0"/>
                    <a:ea typeface="微软雅黑" panose="020B0503020204020204" pitchFamily="34" charset="-122"/>
                    <a:cs typeface="Times New Roman Regular" panose="02020503050405090304" charset="0"/>
                  </a:rPr>
                  <a:t>Chips</a:t>
                </a:r>
              </a:p>
            </p:txBody>
          </p:sp>
        </p:grpSp>
      </p:grpSp>
      <p:sp>
        <p:nvSpPr>
          <p:cNvPr id="13" name="文本框 12">
            <a:extLst>
              <a:ext uri="{FF2B5EF4-FFF2-40B4-BE49-F238E27FC236}">
                <a16:creationId xmlns:a16="http://schemas.microsoft.com/office/drawing/2014/main" id="{275BC3D7-96E2-4426-BBA2-A6D1AD2D201A}"/>
              </a:ext>
            </a:extLst>
          </p:cNvPr>
          <p:cNvSpPr txBox="1"/>
          <p:nvPr/>
        </p:nvSpPr>
        <p:spPr>
          <a:xfrm>
            <a:off x="360000" y="720000"/>
            <a:ext cx="11632793" cy="1815882"/>
          </a:xfrm>
          <a:prstGeom prst="rect">
            <a:avLst/>
          </a:prstGeom>
          <a:noFill/>
        </p:spPr>
        <p:txBody>
          <a:bodyPr wrap="square">
            <a:spAutoFit/>
          </a:bodyPr>
          <a:lstStyle/>
          <a:p>
            <a:pPr marL="457200" indent="-457200">
              <a:buFont typeface="Wingdings" panose="05000000000000000000" pitchFamily="2" charset="2"/>
              <a:buChar char="Ø"/>
            </a:pPr>
            <a:r>
              <a:rPr lang="en-US" altLang="zh-CN" sz="2800" dirty="0">
                <a:latin typeface="Times New Roman" panose="02020603050405020304" pitchFamily="18" charset="0"/>
                <a:ea typeface="微软雅黑" panose="020B0503020204020204" pitchFamily="34" charset="-122"/>
                <a:cs typeface="Times New Roman" panose="02020603050405020304" pitchFamily="18" charset="0"/>
              </a:rPr>
              <a:t>Four </a:t>
            </a:r>
            <a:r>
              <a:rPr lang="en-US" altLang="zh-CN" sz="2800" dirty="0" err="1">
                <a:latin typeface="Times New Roman" panose="02020603050405020304" pitchFamily="18" charset="0"/>
                <a:ea typeface="微软雅黑" panose="020B0503020204020204" pitchFamily="34" charset="-122"/>
                <a:cs typeface="Times New Roman" panose="02020603050405020304" pitchFamily="18" charset="0"/>
              </a:rPr>
              <a:t>ATLASPix</a:t>
            </a:r>
            <a:r>
              <a:rPr lang="en-US" altLang="zh-CN" sz="2800" dirty="0">
                <a:latin typeface="Times New Roman" panose="02020603050405020304" pitchFamily="18" charset="0"/>
                <a:ea typeface="微软雅黑" panose="020B0503020204020204" pitchFamily="34" charset="-122"/>
                <a:cs typeface="Times New Roman" panose="02020603050405020304" pitchFamily="18" charset="0"/>
              </a:rPr>
              <a:t> (3.0) chips on Single‑Chip Carrier (SCC) used for multi-chip testing</a:t>
            </a:r>
          </a:p>
          <a:p>
            <a:pPr marL="457200" indent="-457200">
              <a:buFont typeface="Wingdings" panose="05000000000000000000" pitchFamily="2" charset="2"/>
              <a:buChar char="Ø"/>
            </a:pPr>
            <a:r>
              <a:rPr lang="en-US" altLang="zh-CN" sz="2800" dirty="0">
                <a:latin typeface="Times New Roman" panose="02020603050405020304" pitchFamily="18" charset="0"/>
                <a:ea typeface="微软雅黑" panose="020B0503020204020204" pitchFamily="34" charset="-122"/>
                <a:cs typeface="Times New Roman" panose="02020603050405020304" pitchFamily="18" charset="0"/>
              </a:rPr>
              <a:t>Test the analog and digital output of all chips</a:t>
            </a:r>
            <a:endParaRPr lang="zh-CN" altLang="en-US" sz="2800" dirty="0">
              <a:latin typeface="Arial" panose="020B0604020202020204" pitchFamily="34" charset="0"/>
              <a:ea typeface="微软雅黑" panose="020B0503020204020204" pitchFamily="34" charset="-122"/>
            </a:endParaRPr>
          </a:p>
          <a:p>
            <a:pPr marL="457200" indent="-457200">
              <a:buFont typeface="Wingdings" panose="05000000000000000000" pitchFamily="2" charset="2"/>
              <a:buChar char="Ø"/>
            </a:pPr>
            <a:endParaRPr lang="en-US" altLang="zh-CN" sz="2800" dirty="0">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6" name="图片 5">
            <a:extLst>
              <a:ext uri="{FF2B5EF4-FFF2-40B4-BE49-F238E27FC236}">
                <a16:creationId xmlns:a16="http://schemas.microsoft.com/office/drawing/2014/main" id="{903C1C8C-8EFE-4054-8463-C81D44DF4CC8}"/>
              </a:ext>
            </a:extLst>
          </p:cNvPr>
          <p:cNvPicPr>
            <a:picLocks noChangeAspect="1"/>
          </p:cNvPicPr>
          <p:nvPr/>
        </p:nvPicPr>
        <p:blipFill>
          <a:blip r:embed="rId4"/>
          <a:stretch>
            <a:fillRect/>
          </a:stretch>
        </p:blipFill>
        <p:spPr>
          <a:xfrm>
            <a:off x="1371600" y="3313757"/>
            <a:ext cx="4112142" cy="3194253"/>
          </a:xfrm>
          <a:prstGeom prst="rect">
            <a:avLst/>
          </a:prstGeom>
        </p:spPr>
      </p:pic>
    </p:spTree>
    <p:extLst>
      <p:ext uri="{BB962C8B-B14F-4D97-AF65-F5344CB8AC3E}">
        <p14:creationId xmlns:p14="http://schemas.microsoft.com/office/powerpoint/2010/main" val="30194989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D5EAFC-DB13-0973-6CDF-B2FCA71FA79C}"/>
            </a:ext>
          </a:extLst>
        </p:cNvPr>
        <p:cNvGrpSpPr/>
        <p:nvPr/>
      </p:nvGrpSpPr>
      <p:grpSpPr>
        <a:xfrm>
          <a:off x="0" y="0"/>
          <a:ext cx="0" cy="0"/>
          <a:chOff x="0" y="0"/>
          <a:chExt cx="0" cy="0"/>
        </a:xfrm>
      </p:grpSpPr>
      <p:sp>
        <p:nvSpPr>
          <p:cNvPr id="5" name="灯片编号占位符 4">
            <a:extLst>
              <a:ext uri="{FF2B5EF4-FFF2-40B4-BE49-F238E27FC236}">
                <a16:creationId xmlns:a16="http://schemas.microsoft.com/office/drawing/2014/main" id="{3B4093DE-985E-5A12-9ABC-15FF88135C2D}"/>
              </a:ext>
            </a:extLst>
          </p:cNvPr>
          <p:cNvSpPr>
            <a:spLocks noGrp="1"/>
          </p:cNvSpPr>
          <p:nvPr>
            <p:ph type="sldNum" sz="quarter" idx="12"/>
          </p:nvPr>
        </p:nvSpPr>
        <p:spPr/>
        <p:txBody>
          <a:bodyPr/>
          <a:lstStyle/>
          <a:p>
            <a:fld id="{D56F8DC3-D7FA-4864-B8D2-5FAAF8951C3D}" type="slidenum">
              <a:rPr lang="zh-CN" altLang="en-US" sz="1200" smtClean="0">
                <a:latin typeface="Times New Roman" panose="02020603050405020304" pitchFamily="18" charset="0"/>
                <a:ea typeface="微软雅黑" panose="020B0503020204020204" pitchFamily="34" charset="-122"/>
                <a:cs typeface="Times New Roman" panose="02020603050405020304" pitchFamily="18" charset="0"/>
              </a:rPr>
              <a:t>9</a:t>
            </a:fld>
            <a:endParaRPr lang="zh-CN" altLang="en-US" sz="12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8" name="文本框 7">
            <a:extLst>
              <a:ext uri="{FF2B5EF4-FFF2-40B4-BE49-F238E27FC236}">
                <a16:creationId xmlns:a16="http://schemas.microsoft.com/office/drawing/2014/main" id="{95E3EE17-29EB-952D-B827-0E07CDFB39D6}"/>
              </a:ext>
            </a:extLst>
          </p:cNvPr>
          <p:cNvSpPr txBox="1"/>
          <p:nvPr/>
        </p:nvSpPr>
        <p:spPr>
          <a:xfrm>
            <a:off x="720000" y="0"/>
            <a:ext cx="10226674" cy="707886"/>
          </a:xfrm>
          <a:prstGeom prst="rect">
            <a:avLst/>
          </a:prstGeom>
          <a:noFill/>
        </p:spPr>
        <p:txBody>
          <a:bodyPr wrap="square" rtlCol="0">
            <a:spAutoFit/>
          </a:bodyPr>
          <a:lstStyle/>
          <a:p>
            <a:r>
              <a:rPr lang="en-US" altLang="zh-CN" sz="4000" dirty="0">
                <a:latin typeface="Times New Roman" panose="02020603050405020304" pitchFamily="18" charset="0"/>
                <a:ea typeface="微软雅黑" panose="020B0503020204020204" pitchFamily="34" charset="-122"/>
                <a:cs typeface="Times New Roman" panose="02020603050405020304" pitchFamily="18" charset="0"/>
              </a:rPr>
              <a:t>Multi-chip Testing with SCC</a:t>
            </a:r>
          </a:p>
        </p:txBody>
      </p:sp>
      <p:pic>
        <p:nvPicPr>
          <p:cNvPr id="35" name="图片 34">
            <a:extLst>
              <a:ext uri="{FF2B5EF4-FFF2-40B4-BE49-F238E27FC236}">
                <a16:creationId xmlns:a16="http://schemas.microsoft.com/office/drawing/2014/main" id="{A77B1D87-2145-A227-E85B-0FF5DD2C3C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927623"/>
            <a:ext cx="5998647" cy="3599188"/>
          </a:xfrm>
          <a:prstGeom prst="rect">
            <a:avLst/>
          </a:prstGeom>
        </p:spPr>
      </p:pic>
      <p:sp>
        <p:nvSpPr>
          <p:cNvPr id="64" name="文本框 63">
            <a:extLst>
              <a:ext uri="{FF2B5EF4-FFF2-40B4-BE49-F238E27FC236}">
                <a16:creationId xmlns:a16="http://schemas.microsoft.com/office/drawing/2014/main" id="{2E861523-C871-4788-86CD-3F919FF20346}"/>
              </a:ext>
            </a:extLst>
          </p:cNvPr>
          <p:cNvSpPr txBox="1"/>
          <p:nvPr/>
        </p:nvSpPr>
        <p:spPr>
          <a:xfrm>
            <a:off x="262822" y="707886"/>
            <a:ext cx="8992549" cy="2217771"/>
          </a:xfrm>
          <a:prstGeom prst="rect">
            <a:avLst/>
          </a:prstGeom>
          <a:noFill/>
        </p:spPr>
        <p:txBody>
          <a:bodyPr wrap="square" rtlCol="0">
            <a:noAutofit/>
          </a:bodyPr>
          <a:lstStyle/>
          <a:p>
            <a:pPr marL="457200" indent="-457200">
              <a:buFont typeface="Wingdings" panose="05000000000000000000" pitchFamily="2" charset="2"/>
              <a:buChar char="Ø"/>
            </a:pPr>
            <a:r>
              <a:rPr lang="en-US" altLang="zh-CN" sz="2400" dirty="0">
                <a:latin typeface="Arial" panose="020B0604020202020204" pitchFamily="34" charset="0"/>
                <a:ea typeface="微软雅黑" panose="020B0503020204020204" pitchFamily="34" charset="-122"/>
                <a:cs typeface="Times New Roman Regular" panose="02020503050405090304" charset="0"/>
              </a:rPr>
              <a:t>Stable regulation is achieved in both cases</a:t>
            </a:r>
          </a:p>
          <a:p>
            <a:pPr marL="914400" lvl="1" indent="-457200">
              <a:buFont typeface="Wingdings" panose="05000000000000000000" pitchFamily="2" charset="2"/>
              <a:buChar char="ü"/>
            </a:pPr>
            <a:r>
              <a:rPr lang="en-US" altLang="zh-CN" sz="2400" dirty="0">
                <a:latin typeface="Arial" panose="020B0604020202020204" pitchFamily="34" charset="0"/>
                <a:ea typeface="微软雅黑" panose="020B0503020204020204" pitchFamily="34" charset="-122"/>
                <a:cs typeface="Times New Roman Regular" panose="02020503050405090304" charset="0"/>
              </a:rPr>
              <a:t>~150 mA input current yields 2.2–2.8 V (without core cell)</a:t>
            </a:r>
          </a:p>
          <a:p>
            <a:pPr marL="914400" lvl="1" indent="-457200">
              <a:buFont typeface="Wingdings" panose="05000000000000000000" pitchFamily="2" charset="2"/>
              <a:buChar char="ü"/>
            </a:pPr>
            <a:r>
              <a:rPr lang="en-US" altLang="zh-CN" sz="2400" dirty="0">
                <a:latin typeface="Arial" panose="020B0604020202020204" pitchFamily="34" charset="0"/>
                <a:ea typeface="微软雅黑" panose="020B0503020204020204" pitchFamily="34" charset="-122"/>
                <a:cs typeface="Times New Roman Regular" panose="02020503050405090304" charset="0"/>
              </a:rPr>
              <a:t>~160 mA input current yields 2.0 V (with core cell)</a:t>
            </a:r>
          </a:p>
          <a:p>
            <a:pPr marL="457200" indent="-457200">
              <a:buFont typeface="Wingdings" panose="05000000000000000000" pitchFamily="2" charset="2"/>
              <a:buChar char="Ø"/>
            </a:pPr>
            <a:r>
              <a:rPr lang="en-US" altLang="zh-CN" sz="2400" dirty="0">
                <a:latin typeface="Arial" panose="020B0604020202020204" pitchFamily="34" charset="0"/>
                <a:ea typeface="微软雅黑" panose="020B0503020204020204" pitchFamily="34" charset="-122"/>
                <a:cs typeface="Times New Roman Regular" panose="02020503050405090304" charset="0"/>
              </a:rPr>
              <a:t>Both scenarios demonstrate good regulation and fully meet our expectations</a:t>
            </a:r>
          </a:p>
        </p:txBody>
      </p:sp>
      <p:pic>
        <p:nvPicPr>
          <p:cNvPr id="3" name="图片 2">
            <a:extLst>
              <a:ext uri="{FF2B5EF4-FFF2-40B4-BE49-F238E27FC236}">
                <a16:creationId xmlns:a16="http://schemas.microsoft.com/office/drawing/2014/main" id="{BB9D8491-DC6E-4B4E-BAF6-6945956500E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04622" y="3050037"/>
            <a:ext cx="5824556" cy="3494733"/>
          </a:xfrm>
          <a:prstGeom prst="rect">
            <a:avLst/>
          </a:prstGeom>
        </p:spPr>
      </p:pic>
      <p:sp>
        <p:nvSpPr>
          <p:cNvPr id="11" name="文本框 10">
            <a:extLst>
              <a:ext uri="{FF2B5EF4-FFF2-40B4-BE49-F238E27FC236}">
                <a16:creationId xmlns:a16="http://schemas.microsoft.com/office/drawing/2014/main" id="{B1B9E6CE-054A-46A2-A795-39BFC49F2362}"/>
              </a:ext>
            </a:extLst>
          </p:cNvPr>
          <p:cNvSpPr txBox="1"/>
          <p:nvPr/>
        </p:nvSpPr>
        <p:spPr>
          <a:xfrm>
            <a:off x="3330540" y="4467082"/>
            <a:ext cx="2821979" cy="453580"/>
          </a:xfrm>
          <a:prstGeom prst="rect">
            <a:avLst/>
          </a:prstGeom>
          <a:noFill/>
        </p:spPr>
        <p:txBody>
          <a:bodyPr wrap="square" rtlCol="0">
            <a:noAutofit/>
          </a:bodyPr>
          <a:lstStyle/>
          <a:p>
            <a:r>
              <a:rPr lang="en-US" altLang="zh-CN" sz="2400" dirty="0">
                <a:solidFill>
                  <a:srgbClr val="FF0000"/>
                </a:solidFill>
                <a:latin typeface="Arial" panose="020B0604020202020204" pitchFamily="34" charset="0"/>
                <a:ea typeface="微软雅黑" panose="020B0503020204020204" pitchFamily="34" charset="-122"/>
                <a:cs typeface="Times New Roman Regular" panose="02020503050405090304" charset="0"/>
              </a:rPr>
              <a:t>without core cell</a:t>
            </a:r>
          </a:p>
        </p:txBody>
      </p:sp>
      <p:sp>
        <p:nvSpPr>
          <p:cNvPr id="12" name="文本框 11">
            <a:extLst>
              <a:ext uri="{FF2B5EF4-FFF2-40B4-BE49-F238E27FC236}">
                <a16:creationId xmlns:a16="http://schemas.microsoft.com/office/drawing/2014/main" id="{09C27855-C367-4D4D-8A32-EBF16297127D}"/>
              </a:ext>
            </a:extLst>
          </p:cNvPr>
          <p:cNvSpPr txBox="1"/>
          <p:nvPr/>
        </p:nvSpPr>
        <p:spPr>
          <a:xfrm>
            <a:off x="9176589" y="4549765"/>
            <a:ext cx="2821979" cy="453580"/>
          </a:xfrm>
          <a:prstGeom prst="rect">
            <a:avLst/>
          </a:prstGeom>
          <a:noFill/>
        </p:spPr>
        <p:txBody>
          <a:bodyPr wrap="square" rtlCol="0">
            <a:noAutofit/>
          </a:bodyPr>
          <a:lstStyle/>
          <a:p>
            <a:r>
              <a:rPr lang="en-US" altLang="zh-CN" sz="2400" dirty="0">
                <a:solidFill>
                  <a:srgbClr val="FF0000"/>
                </a:solidFill>
                <a:latin typeface="Arial" panose="020B0604020202020204" pitchFamily="34" charset="0"/>
                <a:ea typeface="微软雅黑" panose="020B0503020204020204" pitchFamily="34" charset="-122"/>
                <a:cs typeface="Times New Roman Regular" panose="02020503050405090304" charset="0"/>
              </a:rPr>
              <a:t>with core cell</a:t>
            </a:r>
          </a:p>
        </p:txBody>
      </p:sp>
    </p:spTree>
    <p:extLst>
      <p:ext uri="{BB962C8B-B14F-4D97-AF65-F5344CB8AC3E}">
        <p14:creationId xmlns:p14="http://schemas.microsoft.com/office/powerpoint/2010/main" val="417172564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RESOURCE_RECORD_KEY" val="{&quot;13&quot;:[4364884]}"/>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font">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lgn="l">
          <a:defRPr smtClean="0">
            <a:latin typeface="Arial" panose="020B0604020202090204" pitchFamily="34" charset="0"/>
            <a:ea typeface="宋体" pitchFamily="2" charset="-122"/>
            <a:cs typeface="Arial" panose="020B060402020209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font">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a:spAutoFit/>
      </a:bodyPr>
      <a:lstStyle>
        <a:defPPr marL="457200" indent="-457200" algn="l">
          <a:buFont typeface="Wingdings" panose="05000000000000000000" pitchFamily="2" charset="2"/>
          <a:buChar char="Ø"/>
          <a:defRPr sz="2800" b="1" dirty="0">
            <a:latin typeface="Arial" panose="020B0604020202020204" pitchFamily="34" charset="0"/>
            <a:ea typeface="微软雅黑" panose="020B0503020204020204" pitchFamily="34" charset="-122"/>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5689</TotalTime>
  <Words>1458</Words>
  <Application>Microsoft Office PowerPoint</Application>
  <PresentationFormat>宽屏</PresentationFormat>
  <Paragraphs>226</Paragraphs>
  <Slides>19</Slides>
  <Notes>16</Notes>
  <HiddenSlides>0</HiddenSlides>
  <MMClips>0</MMClips>
  <ScaleCrop>false</ScaleCrop>
  <HeadingPairs>
    <vt:vector size="6" baseType="variant">
      <vt:variant>
        <vt:lpstr>已用的字体</vt:lpstr>
      </vt:variant>
      <vt:variant>
        <vt:i4>7</vt:i4>
      </vt:variant>
      <vt:variant>
        <vt:lpstr>主题</vt:lpstr>
      </vt:variant>
      <vt:variant>
        <vt:i4>2</vt:i4>
      </vt:variant>
      <vt:variant>
        <vt:lpstr>幻灯片标题</vt:lpstr>
      </vt:variant>
      <vt:variant>
        <vt:i4>19</vt:i4>
      </vt:variant>
    </vt:vector>
  </HeadingPairs>
  <TitlesOfParts>
    <vt:vector size="28" baseType="lpstr">
      <vt:lpstr>Arial</vt:lpstr>
      <vt:lpstr>quote-cjk-patch</vt:lpstr>
      <vt:lpstr>Tempus Sans ITC</vt:lpstr>
      <vt:lpstr>Times New Roman</vt:lpstr>
      <vt:lpstr>Wingdings</vt:lpstr>
      <vt:lpstr>Abadi</vt:lpstr>
      <vt:lpstr>等线</vt:lpstr>
      <vt:lpstr>Office 主题​​</vt:lpstr>
      <vt:lpstr>1_Office 主题​​</vt:lpstr>
      <vt:lpstr>PowerPoint 演示文稿</vt:lpstr>
      <vt:lpstr>PowerPoint 演示文稿</vt:lpstr>
      <vt:lpstr>PowerPoint 演示文稿</vt:lpstr>
      <vt:lpstr>PowerPoint 演示文稿</vt:lpstr>
      <vt:lpstr>Probe Card Design</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Sensor development with SLDO</vt:lpstr>
      <vt:lpstr>Sensor development with SLDO</vt:lpstr>
      <vt:lpstr>Sensor development with SLDO</vt:lpstr>
      <vt:lpstr>PowerPoint 演示文稿</vt:lpstr>
      <vt:lpstr>PowerPoint 演示文稿</vt:lpstr>
      <vt:lpstr>PowerPoint 演示文稿</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Office</dc:creator>
  <cp:lastModifiedBy>ADMIN</cp:lastModifiedBy>
  <cp:revision>271</cp:revision>
  <dcterms:created xsi:type="dcterms:W3CDTF">2025-09-29T08:49:50Z</dcterms:created>
  <dcterms:modified xsi:type="dcterms:W3CDTF">2026-09-01T03:52:51Z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4F4F64F51EBD92202D48DA6801FAE25D_43</vt:lpwstr>
  </property>
  <property fmtid="{D5CDD505-2E9C-101B-9397-08002B2CF9AE}" pid="3" name="KSOProductBuildVer">
    <vt:lpwstr>2052-7.4.1.8983</vt:lpwstr>
  </property>
</Properties>
</file>