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0"/>
  </p:notesMasterIdLst>
  <p:handoutMasterIdLst>
    <p:handoutMasterId r:id="rId11"/>
  </p:handoutMasterIdLst>
  <p:sldIdLst>
    <p:sldId id="953" r:id="rId2"/>
    <p:sldId id="1010" r:id="rId3"/>
    <p:sldId id="1014" r:id="rId4"/>
    <p:sldId id="998" r:id="rId5"/>
    <p:sldId id="999" r:id="rId6"/>
    <p:sldId id="1011" r:id="rId7"/>
    <p:sldId id="1004" r:id="rId8"/>
    <p:sldId id="932" r:id="rId9"/>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沙 鹏" initials="沙" lastIdx="1" clrIdx="0">
    <p:extLst>
      <p:ext uri="{19B8F6BF-5375-455C-9EA6-DF929625EA0E}">
        <p15:presenceInfo xmlns:p15="http://schemas.microsoft.com/office/powerpoint/2012/main" userId="b8608ec0e979a9e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FFFF"/>
    <a:srgbClr val="003399"/>
    <a:srgbClr val="E6E6E6"/>
    <a:srgbClr val="0070C0"/>
    <a:srgbClr val="4D8357"/>
    <a:srgbClr val="005800"/>
    <a:srgbClr val="008400"/>
    <a:srgbClr val="FDCC6D"/>
    <a:srgbClr val="00A2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度样式 1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833" autoAdjust="0"/>
    <p:restoredTop sz="81720" autoAdjust="0"/>
  </p:normalViewPr>
  <p:slideViewPr>
    <p:cSldViewPr>
      <p:cViewPr varScale="1">
        <p:scale>
          <a:sx n="132" d="100"/>
          <a:sy n="132" d="100"/>
        </p:scale>
        <p:origin x="1128" y="132"/>
      </p:cViewPr>
      <p:guideLst>
        <p:guide orient="horz" pos="2160"/>
        <p:guide pos="3840"/>
      </p:guideLst>
    </p:cSldViewPr>
  </p:slideViewPr>
  <p:notesTextViewPr>
    <p:cViewPr>
      <p:scale>
        <a:sx n="3" d="2"/>
        <a:sy n="3" d="2"/>
      </p:scale>
      <p:origin x="0" y="0"/>
    </p:cViewPr>
  </p:notesTextViewPr>
  <p:sorterViewPr>
    <p:cViewPr>
      <p:scale>
        <a:sx n="90" d="100"/>
        <a:sy n="90" d="100"/>
      </p:scale>
      <p:origin x="0" y="9182"/>
    </p:cViewPr>
  </p:sorterViewPr>
  <p:notesViewPr>
    <p:cSldViewPr>
      <p:cViewPr varScale="1">
        <p:scale>
          <a:sx n="53" d="100"/>
          <a:sy n="53" d="100"/>
        </p:scale>
        <p:origin x="3312"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7F9E6D00-2C1C-47F1-8495-043F093F9ED6}" type="datetimeFigureOut">
              <a:rPr lang="zh-CN" altLang="en-US" smtClean="0"/>
              <a:t>2026/8/28</a:t>
            </a:fld>
            <a:endParaRPr lang="zh-CN" altLang="en-US"/>
          </a:p>
        </p:txBody>
      </p:sp>
      <p:sp>
        <p:nvSpPr>
          <p:cNvPr id="4" name="Footer Placeholder 3"/>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5" name="Slide Number Placeholder 4"/>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EB5A05AE-EECD-457A-A033-312F4EB81B8B}" type="slidenum">
              <a:rPr lang="zh-CN" altLang="en-US" smtClean="0"/>
              <a:t>‹#›</a:t>
            </a:fld>
            <a:endParaRPr lang="zh-CN" altLang="en-US"/>
          </a:p>
        </p:txBody>
      </p:sp>
    </p:spTree>
    <p:extLst>
      <p:ext uri="{BB962C8B-B14F-4D97-AF65-F5344CB8AC3E}">
        <p14:creationId xmlns:p14="http://schemas.microsoft.com/office/powerpoint/2010/main" val="1638617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zh-CN" altLang="en-US"/>
          </a:p>
        </p:txBody>
      </p:sp>
      <p:sp>
        <p:nvSpPr>
          <p:cNvPr id="3" name="日期占位符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A3E0D183-6031-4C32-B44B-14746A336CF0}" type="datetimeFigureOut">
              <a:rPr lang="zh-CN" altLang="en-US" smtClean="0"/>
              <a:pPr/>
              <a:t>2026/8/28</a:t>
            </a:fld>
            <a:endParaRPr lang="zh-CN" altLang="en-US"/>
          </a:p>
        </p:txBody>
      </p:sp>
      <p:sp>
        <p:nvSpPr>
          <p:cNvPr id="4" name="幻灯片图像占位符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zh-CN" altLang="en-US"/>
          </a:p>
        </p:txBody>
      </p:sp>
      <p:sp>
        <p:nvSpPr>
          <p:cNvPr id="5" name="备注占位符 4"/>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zh-CN" altLang="en-US"/>
          </a:p>
        </p:txBody>
      </p:sp>
      <p:sp>
        <p:nvSpPr>
          <p:cNvPr id="7" name="灯片编号占位符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03A1DF17-A28C-4D46-829F-D8D110C09314}" type="slidenum">
              <a:rPr lang="zh-CN" altLang="en-US" smtClean="0"/>
              <a:pPr/>
              <a:t>‹#›</a:t>
            </a:fld>
            <a:endParaRPr lang="zh-CN" altLang="en-US"/>
          </a:p>
        </p:txBody>
      </p:sp>
    </p:spTree>
    <p:extLst>
      <p:ext uri="{BB962C8B-B14F-4D97-AF65-F5344CB8AC3E}">
        <p14:creationId xmlns:p14="http://schemas.microsoft.com/office/powerpoint/2010/main" val="2919462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2</a:t>
            </a:fld>
            <a:endParaRPr lang="zh-CN" altLang="en-US"/>
          </a:p>
        </p:txBody>
      </p:sp>
    </p:spTree>
    <p:extLst>
      <p:ext uri="{BB962C8B-B14F-4D97-AF65-F5344CB8AC3E}">
        <p14:creationId xmlns:p14="http://schemas.microsoft.com/office/powerpoint/2010/main" val="4255550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3</a:t>
            </a:fld>
            <a:endParaRPr lang="zh-CN" altLang="en-US"/>
          </a:p>
        </p:txBody>
      </p:sp>
    </p:spTree>
    <p:extLst>
      <p:ext uri="{BB962C8B-B14F-4D97-AF65-F5344CB8AC3E}">
        <p14:creationId xmlns:p14="http://schemas.microsoft.com/office/powerpoint/2010/main" val="479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4</a:t>
            </a:fld>
            <a:endParaRPr lang="zh-CN" altLang="en-US"/>
          </a:p>
        </p:txBody>
      </p:sp>
    </p:spTree>
    <p:extLst>
      <p:ext uri="{BB962C8B-B14F-4D97-AF65-F5344CB8AC3E}">
        <p14:creationId xmlns:p14="http://schemas.microsoft.com/office/powerpoint/2010/main" val="1728153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5</a:t>
            </a:fld>
            <a:endParaRPr lang="zh-CN" altLang="en-US"/>
          </a:p>
        </p:txBody>
      </p:sp>
    </p:spTree>
    <p:extLst>
      <p:ext uri="{BB962C8B-B14F-4D97-AF65-F5344CB8AC3E}">
        <p14:creationId xmlns:p14="http://schemas.microsoft.com/office/powerpoint/2010/main" val="4037177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t>
            </a:r>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6</a:t>
            </a:fld>
            <a:endParaRPr lang="zh-CN" altLang="en-US"/>
          </a:p>
        </p:txBody>
      </p:sp>
    </p:spTree>
    <p:extLst>
      <p:ext uri="{BB962C8B-B14F-4D97-AF65-F5344CB8AC3E}">
        <p14:creationId xmlns:p14="http://schemas.microsoft.com/office/powerpoint/2010/main" val="2332630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7</a:t>
            </a:fld>
            <a:endParaRPr lang="zh-CN" altLang="en-US"/>
          </a:p>
        </p:txBody>
      </p:sp>
    </p:spTree>
    <p:extLst>
      <p:ext uri="{BB962C8B-B14F-4D97-AF65-F5344CB8AC3E}">
        <p14:creationId xmlns:p14="http://schemas.microsoft.com/office/powerpoint/2010/main" val="3452663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3A1DF17-A28C-4D46-829F-D8D110C09314}" type="slidenum">
              <a:rPr lang="zh-CN" altLang="en-US" smtClean="0"/>
              <a:pPr/>
              <a:t>8</a:t>
            </a:fld>
            <a:endParaRPr lang="zh-CN" altLang="en-US"/>
          </a:p>
        </p:txBody>
      </p:sp>
    </p:spTree>
    <p:extLst>
      <p:ext uri="{BB962C8B-B14F-4D97-AF65-F5344CB8AC3E}">
        <p14:creationId xmlns:p14="http://schemas.microsoft.com/office/powerpoint/2010/main" val="2455732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21308" y="1718148"/>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EEB30B2B-8DAF-4635-9F01-0B9C458933E3}" type="datetime1">
              <a:rPr lang="zh-CN" altLang="en-US" smtClean="0"/>
              <a:t>2026/8/28</a:t>
            </a:fld>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733552" y="6356351"/>
            <a:ext cx="4738712" cy="365125"/>
          </a:xfrm>
        </p:spPr>
        <p:txBody>
          <a:bodyPr/>
          <a:lstStyle>
            <a:lvl1pPr>
              <a:defRPr>
                <a:solidFill>
                  <a:schemeClr val="tx1"/>
                </a:solidFill>
              </a:defRPr>
            </a:lvl1pPr>
          </a:lstStyle>
          <a:p>
            <a:r>
              <a:rPr lang="en-US" altLang="zh-CN"/>
              <a:t>CEPC Accelerator TDR International Review</a:t>
            </a:r>
            <a:endParaRPr lang="zh-CN" altLang="en-US" dirty="0"/>
          </a:p>
        </p:txBody>
      </p:sp>
    </p:spTree>
    <p:extLst>
      <p:ext uri="{BB962C8B-B14F-4D97-AF65-F5344CB8AC3E}">
        <p14:creationId xmlns:p14="http://schemas.microsoft.com/office/powerpoint/2010/main" val="179179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ACAB315D-5845-4E10-96EE-900B6420E4E9}" type="datetime1">
              <a:rPr lang="zh-CN" altLang="en-US" smtClean="0"/>
              <a:t>2026/8/28</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586586" y="6386391"/>
            <a:ext cx="5040560" cy="354977"/>
          </a:xfrm>
        </p:spPr>
        <p:txBody>
          <a:bodyPr/>
          <a:lstStyle/>
          <a:p>
            <a:r>
              <a:rPr lang="en-US" altLang="zh-CN"/>
              <a:t>CEPC Accelerator TDR International Review</a:t>
            </a:r>
            <a:endParaRPr lang="zh-CN" altLang="en-US" dirty="0"/>
          </a:p>
        </p:txBody>
      </p:sp>
      <p:sp>
        <p:nvSpPr>
          <p:cNvPr id="6" name="灯片编号占位符 5"/>
          <p:cNvSpPr>
            <a:spLocks noGrp="1"/>
          </p:cNvSpPr>
          <p:nvPr>
            <p:ph type="sldNum" sz="quarter" idx="12"/>
          </p:nvPr>
        </p:nvSpPr>
        <p:spPr/>
        <p:txBody>
          <a:bodyPr/>
          <a:lstStyle>
            <a:lvl1pPr>
              <a:defRPr sz="2400"/>
            </a:lvl1pPr>
          </a:lstStyle>
          <a:p>
            <a:fld id="{F15E9139-A00B-4B2A-98A6-095DC08F1345}"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AE8D2C3-E4EE-4507-8B92-8AE7B7B616F4}" type="datetime1">
              <a:rPr lang="zh-CN" altLang="en-US" smtClean="0"/>
              <a:t>2026/8/28</a:t>
            </a:fld>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6" name="页脚占位符 4"/>
          <p:cNvSpPr>
            <a:spLocks noGrp="1"/>
          </p:cNvSpPr>
          <p:nvPr>
            <p:ph type="ftr" sz="quarter" idx="11"/>
          </p:nvPr>
        </p:nvSpPr>
        <p:spPr>
          <a:xfrm>
            <a:off x="3586586" y="6386391"/>
            <a:ext cx="5040560" cy="354977"/>
          </a:xfrm>
        </p:spPr>
        <p:txBody>
          <a:bodyPr/>
          <a:lstStyle/>
          <a:p>
            <a:r>
              <a:rPr lang="en-US" altLang="zh-CN"/>
              <a:t>CEPC Accelerator TDR International Review</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62D92942-8651-4956-B7C0-A7B74FFC6096}" type="datetime1">
              <a:rPr lang="zh-CN" altLang="en-US" smtClean="0"/>
              <a:t>2026/8/28</a:t>
            </a:fld>
            <a:endParaRPr lang="zh-CN" altLang="en-US"/>
          </a:p>
        </p:txBody>
      </p:sp>
      <p:sp>
        <p:nvSpPr>
          <p:cNvPr id="5" name="Footer Placeholder 4"/>
          <p:cNvSpPr>
            <a:spLocks noGrp="1"/>
          </p:cNvSpPr>
          <p:nvPr>
            <p:ph type="ftr" sz="quarter" idx="11"/>
          </p:nvPr>
        </p:nvSpPr>
        <p:spPr/>
        <p:txBody>
          <a:bodyPr/>
          <a:lstStyle/>
          <a:p>
            <a:r>
              <a:rPr lang="en-US" altLang="zh-CN"/>
              <a:t>CEPC Accelerator TDR International Review</a:t>
            </a:r>
            <a:endParaRPr lang="zh-CN" altLang="en-US"/>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extLst>
      <p:ext uri="{BB962C8B-B14F-4D97-AF65-F5344CB8AC3E}">
        <p14:creationId xmlns:p14="http://schemas.microsoft.com/office/powerpoint/2010/main" val="6896756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1CE2C9-0858-40D0-852F-2215466EB8FC}" type="datetime1">
              <a:rPr lang="zh-CN" altLang="en-US" smtClean="0"/>
              <a:t>2026/8/28</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dirty="0"/>
              <a:t>CEPC Accelerator TDR International Review</a:t>
            </a:r>
            <a:endParaRPr lang="zh-CN" altLang="en-US" dirty="0"/>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73" r:id="rId1"/>
    <p:sldLayoutId id="2147483650" r:id="rId2"/>
    <p:sldLayoutId id="2147483655" r:id="rId3"/>
    <p:sldLayoutId id="2147483674" r:id="rId4"/>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9.png"/><Relationship Id="rId7" Type="http://schemas.openxmlformats.org/officeDocument/2006/relationships/image" Target="../media/image19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25.png"/><Relationship Id="rId5" Type="http://schemas.openxmlformats.org/officeDocument/2006/relationships/image" Target="../media/image11.png"/><Relationship Id="rId10" Type="http://schemas.openxmlformats.org/officeDocument/2006/relationships/image" Target="../media/image220.png"/><Relationship Id="rId4" Type="http://schemas.openxmlformats.org/officeDocument/2006/relationships/image" Target="../media/image10.png"/><Relationship Id="rId9" Type="http://schemas.openxmlformats.org/officeDocument/2006/relationships/image" Target="../media/image21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3"/>
          <p:cNvSpPr txBox="1">
            <a:spLocks/>
          </p:cNvSpPr>
          <p:nvPr/>
        </p:nvSpPr>
        <p:spPr>
          <a:xfrm>
            <a:off x="587387" y="2099948"/>
            <a:ext cx="11017224" cy="2388590"/>
          </a:xfrm>
          <a:prstGeom prst="rect">
            <a:avLst/>
          </a:prstGeom>
        </p:spPr>
        <p:txBody>
          <a:bodyPr vert="horz" lIns="68580" tIns="34290" rIns="68580" bIns="34290" rtlCol="0" anchor="ctr">
            <a:noAutofit/>
          </a:bodyPr>
          <a:lstStyle>
            <a:lvl1pPr algn="ctr" defTabSz="914354"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zh-CN" dirty="0">
                <a:solidFill>
                  <a:srgbClr val="C00000"/>
                </a:solidFill>
              </a:rPr>
              <a:t>Status of the error correction to the Higgs lattice with local solenoid compensation</a:t>
            </a:r>
            <a:endParaRPr lang="zh-CN" altLang="en-US" dirty="0">
              <a:solidFill>
                <a:srgbClr val="C00000"/>
              </a:solidFill>
            </a:endParaRPr>
          </a:p>
        </p:txBody>
      </p:sp>
      <p:sp>
        <p:nvSpPr>
          <p:cNvPr id="7" name="文本框 7">
            <a:extLst>
              <a:ext uri="{FF2B5EF4-FFF2-40B4-BE49-F238E27FC236}">
                <a16:creationId xmlns:a16="http://schemas.microsoft.com/office/drawing/2014/main" id="{785816F2-AEF2-4FFE-A0DA-84B4490709A4}"/>
              </a:ext>
            </a:extLst>
          </p:cNvPr>
          <p:cNvSpPr txBox="1"/>
          <p:nvPr/>
        </p:nvSpPr>
        <p:spPr>
          <a:xfrm>
            <a:off x="2306640" y="4250875"/>
            <a:ext cx="7578719" cy="523220"/>
          </a:xfrm>
          <a:prstGeom prst="rect">
            <a:avLst/>
          </a:prstGeom>
          <a:noFill/>
        </p:spPr>
        <p:txBody>
          <a:bodyPr wrap="square" rtlCol="0">
            <a:spAutoFit/>
          </a:bodyPr>
          <a:lstStyle/>
          <a:p>
            <a:pPr algn="ctr"/>
            <a:r>
              <a:rPr lang="en-US" altLang="zh-CN" sz="2800" dirty="0">
                <a:latin typeface="Times New Roman" panose="02020603050405020304" pitchFamily="18" charset="0"/>
                <a:ea typeface="微软雅黑" panose="020B0503020204020204" pitchFamily="34" charset="-122"/>
              </a:rPr>
              <a:t>Bin Wang</a:t>
            </a:r>
          </a:p>
        </p:txBody>
      </p:sp>
      <p:sp>
        <p:nvSpPr>
          <p:cNvPr id="9" name="TextBox 8"/>
          <p:cNvSpPr txBox="1"/>
          <p:nvPr/>
        </p:nvSpPr>
        <p:spPr>
          <a:xfrm>
            <a:off x="635" y="6457890"/>
            <a:ext cx="12191365" cy="369332"/>
          </a:xfrm>
          <a:prstGeom prst="rect">
            <a:avLst/>
          </a:prstGeom>
          <a:solidFill>
            <a:schemeClr val="accent1"/>
          </a:solidFill>
        </p:spPr>
        <p:txBody>
          <a:bodyPr wrap="square" rtlCol="0">
            <a:spAutoFit/>
          </a:bodyPr>
          <a:lstStyle/>
          <a:p>
            <a:pPr algn="ctr"/>
            <a:r>
              <a:rPr lang="en-US" altLang="zh-CN" dirty="0">
                <a:solidFill>
                  <a:schemeClr val="bg1"/>
                </a:solidFill>
              </a:rPr>
              <a:t>2026.08.28</a:t>
            </a:r>
            <a:endParaRPr lang="en-US" altLang="zh-CN" sz="1800" b="0" i="0" dirty="0">
              <a:solidFill>
                <a:srgbClr val="F9F9F9"/>
              </a:solidFill>
              <a:effectLst/>
              <a:latin typeface="Roboto" panose="02000000000000000000" pitchFamily="2" charset="0"/>
            </a:endParaRPr>
          </a:p>
        </p:txBody>
      </p:sp>
      <p:pic>
        <p:nvPicPr>
          <p:cNvPr id="10" name="Picture 2" descr="C:\Users\Administrator\Desktop\1111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342" y="35979"/>
            <a:ext cx="1548428" cy="91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2391731"/>
      </p:ext>
    </p:extLst>
  </p:cSld>
  <p:clrMapOvr>
    <a:masterClrMapping/>
  </p:clrMapOvr>
  <mc:AlternateContent xmlns:mc="http://schemas.openxmlformats.org/markup-compatibility/2006" xmlns:p14="http://schemas.microsoft.com/office/powerpoint/2010/main">
    <mc:Choice Requires="p14">
      <p:transition spd="slow" p14:dur="2000" advTm="8556"/>
    </mc:Choice>
    <mc:Fallback xmlns="">
      <p:transition spd="slow" advTm="855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2</a:t>
            </a:fld>
            <a:endParaRPr lang="zh-CN" altLang="en-US" dirty="0"/>
          </a:p>
        </p:txBody>
      </p:sp>
      <p:sp>
        <p:nvSpPr>
          <p:cNvPr id="7" name="文本框 23">
            <a:extLst>
              <a:ext uri="{FF2B5EF4-FFF2-40B4-BE49-F238E27FC236}">
                <a16:creationId xmlns:a16="http://schemas.microsoft.com/office/drawing/2014/main" id="{3545BBB0-F5A1-4124-8C5A-A942C707EE66}"/>
              </a:ext>
            </a:extLst>
          </p:cNvPr>
          <p:cNvSpPr txBox="1"/>
          <p:nvPr/>
        </p:nvSpPr>
        <p:spPr>
          <a:xfrm>
            <a:off x="407368" y="73386"/>
            <a:ext cx="11690652" cy="733031"/>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pPr>
              <a:lnSpc>
                <a:spcPct val="200000"/>
              </a:lnSpc>
            </a:pP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Error Correction to the Higgs lattice</a:t>
            </a:r>
            <a:endParaRPr lang="en-US" altLang="zh-CN" sz="4400" dirty="0">
              <a:solidFill>
                <a:srgbClr val="0000FF"/>
              </a:solidFill>
              <a:latin typeface="Arial" panose="020B0604020202020204" pitchFamily="34" charset="0"/>
              <a:ea typeface="微软雅黑" panose="020B0503020204020204" pitchFamily="34" charset="-122"/>
              <a:cs typeface="Arial" panose="020B0604020202020204" pitchFamily="34" charset="0"/>
            </a:endParaRPr>
          </a:p>
        </p:txBody>
      </p:sp>
      <p:sp>
        <p:nvSpPr>
          <p:cNvPr id="9" name="内容占位符 2">
            <a:extLst>
              <a:ext uri="{FF2B5EF4-FFF2-40B4-BE49-F238E27FC236}">
                <a16:creationId xmlns:a16="http://schemas.microsoft.com/office/drawing/2014/main" id="{4C8DD78D-1E88-4CA7-96D7-03BC377F33ED}"/>
              </a:ext>
            </a:extLst>
          </p:cNvPr>
          <p:cNvSpPr>
            <a:spLocks noGrp="1"/>
          </p:cNvSpPr>
          <p:nvPr>
            <p:ph idx="1"/>
          </p:nvPr>
        </p:nvSpPr>
        <p:spPr>
          <a:xfrm>
            <a:off x="465440" y="967117"/>
            <a:ext cx="11233248" cy="4535594"/>
          </a:xfrm>
        </p:spPr>
        <p:txBody>
          <a:bodyPr>
            <a:noAutofit/>
          </a:bodyPr>
          <a:lstStyle/>
          <a:p>
            <a:pPr algn="just">
              <a:lnSpc>
                <a:spcPct val="130000"/>
              </a:lnSpc>
              <a:buFont typeface="Wingdings" panose="05000000000000000000" pitchFamily="2" charset="2"/>
              <a:buChar char="n"/>
            </a:pPr>
            <a:r>
              <a:rPr lang="en-US" altLang="zh-CN" sz="2000" dirty="0"/>
              <a:t> Software: SAD and </a:t>
            </a:r>
            <a:r>
              <a:rPr lang="en-US" altLang="zh-CN" sz="2000" dirty="0" err="1"/>
              <a:t>Matlab</a:t>
            </a:r>
            <a:r>
              <a:rPr lang="en-US" altLang="zh-CN" sz="2000" dirty="0"/>
              <a:t>-based accelerator toolbox (AT)</a:t>
            </a:r>
          </a:p>
          <a:p>
            <a:pPr marL="0" indent="0" algn="just">
              <a:lnSpc>
                <a:spcPct val="130000"/>
              </a:lnSpc>
              <a:spcBef>
                <a:spcPts val="0"/>
              </a:spcBef>
              <a:buFont typeface="+mj-lt"/>
              <a:buAutoNum type="arabicPeriod"/>
            </a:pPr>
            <a:r>
              <a:rPr lang="en-US" altLang="zh-CN" sz="2000" dirty="0"/>
              <a:t> Closed-orbit distortion (COD) correction was performed  with sextupoles off, then the sextupoles were turned on and the COD correction repeated.</a:t>
            </a:r>
          </a:p>
          <a:p>
            <a:pPr marL="0" indent="0" algn="just">
              <a:lnSpc>
                <a:spcPct val="130000"/>
              </a:lnSpc>
              <a:spcBef>
                <a:spcPts val="0"/>
              </a:spcBef>
              <a:buFont typeface="+mj-lt"/>
              <a:buAutoNum type="arabicPeriod"/>
            </a:pPr>
            <a:r>
              <a:rPr lang="en-US" altLang="zh-CN" sz="2000" dirty="0"/>
              <a:t> The dispersion correction (DISP) and beta-beating correction are also used for optics correction.</a:t>
            </a:r>
          </a:p>
          <a:p>
            <a:pPr marL="0" indent="0" algn="just">
              <a:lnSpc>
                <a:spcPct val="130000"/>
              </a:lnSpc>
              <a:spcBef>
                <a:spcPts val="0"/>
              </a:spcBef>
              <a:buFont typeface="+mj-lt"/>
              <a:buAutoNum type="arabicPeriod"/>
            </a:pPr>
            <a:r>
              <a:rPr lang="en-US" altLang="zh-CN" sz="2000" dirty="0"/>
              <a:t> The coupling and vertical dispersion correction are used to decrease the vertical emittance.</a:t>
            </a:r>
          </a:p>
          <a:p>
            <a:pPr marL="0" indent="0" algn="just">
              <a:lnSpc>
                <a:spcPct val="130000"/>
              </a:lnSpc>
              <a:spcBef>
                <a:spcPts val="0"/>
              </a:spcBef>
              <a:buFont typeface="+mj-lt"/>
              <a:buAutoNum type="arabicPeriod"/>
            </a:pPr>
            <a:r>
              <a:rPr lang="zh-CN" altLang="en-US" sz="2000" dirty="0"/>
              <a:t> </a:t>
            </a:r>
            <a:r>
              <a:rPr lang="en-US" altLang="zh-CN" sz="2000" dirty="0"/>
              <a:t>The above correction scheme is iterated until the emittance and tracking dynamic aperture satisfy the design requirements. </a:t>
            </a:r>
          </a:p>
          <a:p>
            <a:pPr algn="just">
              <a:lnSpc>
                <a:spcPct val="130000"/>
              </a:lnSpc>
              <a:buFont typeface="Wingdings" panose="05000000000000000000" pitchFamily="2" charset="2"/>
              <a:buChar char="u"/>
            </a:pPr>
            <a:r>
              <a:rPr lang="en-US" altLang="zh-CN" sz="2000" dirty="0">
                <a:solidFill>
                  <a:srgbClr val="0000FF"/>
                </a:solidFill>
              </a:rPr>
              <a:t>The correction target is 50 </a:t>
            </a:r>
            <a:r>
              <a:rPr lang="en-US" altLang="zh-CN" sz="2000" dirty="0">
                <a:solidFill>
                  <a:srgbClr val="0000FF"/>
                </a:solidFill>
                <a:latin typeface="Symbol" panose="05050102010706020507" pitchFamily="18" charset="2"/>
              </a:rPr>
              <a:t>m</a:t>
            </a:r>
            <a:r>
              <a:rPr lang="en-US" altLang="zh-CN" sz="2000" dirty="0">
                <a:solidFill>
                  <a:srgbClr val="0000FF"/>
                </a:solidFill>
              </a:rPr>
              <a:t>m for COD correction, 2mm for DISP  correction and 3% for beta beating correction. </a:t>
            </a:r>
            <a:r>
              <a:rPr lang="en-US" altLang="zh-CN" sz="2000" b="1" dirty="0">
                <a:effectLst/>
                <a:highlight>
                  <a:srgbClr val="FFFF00"/>
                </a:highlight>
                <a:latin typeface="Calibri Light" panose="020F0302020204030204" pitchFamily="34" charset="0"/>
                <a:ea typeface="Times New Roman" panose="02020603050405020304" pitchFamily="18" charset="0"/>
                <a:cs typeface="Calibri Light" panose="020F0302020204030204" pitchFamily="34" charset="0"/>
              </a:rPr>
              <a:t>‌Taking the Higgs mode correction as an example‌.</a:t>
            </a:r>
          </a:p>
          <a:p>
            <a:pPr algn="just">
              <a:lnSpc>
                <a:spcPct val="130000"/>
              </a:lnSpc>
              <a:spcBef>
                <a:spcPts val="0"/>
              </a:spcBef>
              <a:buFont typeface="Wingdings" panose="05000000000000000000" pitchFamily="2" charset="2"/>
              <a:buChar char="u"/>
            </a:pPr>
            <a:endParaRPr lang="zh-CN" altLang="en-US" sz="2000" dirty="0">
              <a:solidFill>
                <a:srgbClr val="0000FF"/>
              </a:solidFill>
            </a:endParaRPr>
          </a:p>
        </p:txBody>
      </p:sp>
      <p:graphicFrame>
        <p:nvGraphicFramePr>
          <p:cNvPr id="11" name="表格 10">
            <a:extLst>
              <a:ext uri="{FF2B5EF4-FFF2-40B4-BE49-F238E27FC236}">
                <a16:creationId xmlns:a16="http://schemas.microsoft.com/office/drawing/2014/main" id="{E941AEE3-06BF-4DD8-83E4-F0FC90C359C2}"/>
              </a:ext>
            </a:extLst>
          </p:cNvPr>
          <p:cNvGraphicFramePr>
            <a:graphicFrameLocks noGrp="1"/>
          </p:cNvGraphicFramePr>
          <p:nvPr/>
        </p:nvGraphicFramePr>
        <p:xfrm>
          <a:off x="180087" y="5576404"/>
          <a:ext cx="5674107" cy="1281596"/>
        </p:xfrm>
        <a:graphic>
          <a:graphicData uri="http://schemas.openxmlformats.org/drawingml/2006/table">
            <a:tbl>
              <a:tblPr>
                <a:tableStyleId>{5C22544A-7EE6-4342-B048-85BDC9FD1C3A}</a:tableStyleId>
              </a:tblPr>
              <a:tblGrid>
                <a:gridCol w="1563354">
                  <a:extLst>
                    <a:ext uri="{9D8B030D-6E8A-4147-A177-3AD203B41FA5}">
                      <a16:colId xmlns:a16="http://schemas.microsoft.com/office/drawing/2014/main" val="20000"/>
                    </a:ext>
                  </a:extLst>
                </a:gridCol>
                <a:gridCol w="967790">
                  <a:extLst>
                    <a:ext uri="{9D8B030D-6E8A-4147-A177-3AD203B41FA5}">
                      <a16:colId xmlns:a16="http://schemas.microsoft.com/office/drawing/2014/main" val="20001"/>
                    </a:ext>
                  </a:extLst>
                </a:gridCol>
                <a:gridCol w="967790">
                  <a:extLst>
                    <a:ext uri="{9D8B030D-6E8A-4147-A177-3AD203B41FA5}">
                      <a16:colId xmlns:a16="http://schemas.microsoft.com/office/drawing/2014/main" val="20002"/>
                    </a:ext>
                  </a:extLst>
                </a:gridCol>
                <a:gridCol w="1116681">
                  <a:extLst>
                    <a:ext uri="{9D8B030D-6E8A-4147-A177-3AD203B41FA5}">
                      <a16:colId xmlns:a16="http://schemas.microsoft.com/office/drawing/2014/main" val="20006"/>
                    </a:ext>
                  </a:extLst>
                </a:gridCol>
                <a:gridCol w="1058492">
                  <a:extLst>
                    <a:ext uri="{9D8B030D-6E8A-4147-A177-3AD203B41FA5}">
                      <a16:colId xmlns:a16="http://schemas.microsoft.com/office/drawing/2014/main" val="20007"/>
                    </a:ext>
                  </a:extLst>
                </a:gridCol>
              </a:tblGrid>
              <a:tr h="320399">
                <a:tc>
                  <a:txBody>
                    <a:bodyPr/>
                    <a:lstStyle/>
                    <a:p>
                      <a:pPr algn="l">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Component</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r>
                        <a:rPr lang="en-GB" sz="1600" b="0" dirty="0">
                          <a:solidFill>
                            <a:schemeClr val="tx1"/>
                          </a:solidFill>
                          <a:effectLst/>
                          <a:latin typeface="Times New Roman" panose="02020603050405020304" pitchFamily="18" charset="0"/>
                          <a:cs typeface="Times New Roman" panose="02020603050405020304" pitchFamily="18" charset="0"/>
                        </a:rPr>
                        <a:t>x (mm)</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r>
                        <a:rPr lang="en-GB" sz="1600" b="0" dirty="0">
                          <a:solidFill>
                            <a:schemeClr val="tx1"/>
                          </a:solidFill>
                          <a:effectLst/>
                          <a:latin typeface="Times New Roman" panose="02020603050405020304" pitchFamily="18" charset="0"/>
                          <a:cs typeface="Times New Roman" panose="02020603050405020304" pitchFamily="18" charset="0"/>
                        </a:rPr>
                        <a:t>y (mm)</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sym typeface="Symbol" panose="05050102010706020507" pitchFamily="18" charset="2"/>
                        </a:rPr>
                        <a:t></a:t>
                      </a:r>
                      <a:r>
                        <a:rPr lang="en-GB" sz="1600" b="0" baseline="-25000" dirty="0">
                          <a:solidFill>
                            <a:schemeClr val="tx1"/>
                          </a:solidFill>
                          <a:effectLst/>
                          <a:latin typeface="Times New Roman" panose="02020603050405020304" pitchFamily="18" charset="0"/>
                          <a:cs typeface="Times New Roman" panose="02020603050405020304" pitchFamily="18" charset="0"/>
                        </a:rPr>
                        <a:t>z</a:t>
                      </a:r>
                      <a:r>
                        <a:rPr lang="en-GB" sz="1600" b="0" dirty="0">
                          <a:solidFill>
                            <a:schemeClr val="tx1"/>
                          </a:solidFill>
                          <a:effectLst/>
                          <a:latin typeface="Times New Roman" panose="02020603050405020304" pitchFamily="18" charset="0"/>
                          <a:cs typeface="Times New Roman" panose="02020603050405020304" pitchFamily="18" charset="0"/>
                        </a:rPr>
                        <a:t> (mrad)</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Field error </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20399">
                <a:tc>
                  <a:txBody>
                    <a:bodyPr/>
                    <a:lstStyle/>
                    <a:p>
                      <a:pPr algn="l">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Dipole</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GB" sz="1600" b="0" dirty="0">
                          <a:solidFill>
                            <a:schemeClr val="tx1"/>
                          </a:solidFill>
                          <a:effectLst/>
                          <a:latin typeface="Times New Roman" panose="02020603050405020304" pitchFamily="18" charset="0"/>
                          <a:cs typeface="Times New Roman" panose="02020603050405020304" pitchFamily="18" charset="0"/>
                        </a:rPr>
                        <a:t>0.01%</a:t>
                      </a:r>
                      <a:endParaRPr lang="zh-CN" sz="1600" b="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0399">
                <a:tc>
                  <a:txBody>
                    <a:bodyPr/>
                    <a:lstStyle/>
                    <a:p>
                      <a:pPr algn="l">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Quadrupole</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GB" sz="1600" b="0" dirty="0">
                          <a:solidFill>
                            <a:schemeClr val="tx1"/>
                          </a:solidFill>
                          <a:effectLst/>
                          <a:latin typeface="Times New Roman" panose="02020603050405020304" pitchFamily="18" charset="0"/>
                          <a:cs typeface="Times New Roman" panose="02020603050405020304" pitchFamily="18" charset="0"/>
                        </a:rPr>
                        <a:t>0.02%</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20399">
                <a:tc>
                  <a:txBody>
                    <a:bodyPr/>
                    <a:lstStyle/>
                    <a:p>
                      <a:pPr marL="0" marR="0" indent="0" algn="l" defTabSz="914400" rtl="0" eaLnBrk="1" fontAlgn="auto" latinLnBrk="0" hangingPunct="1">
                        <a:lnSpc>
                          <a:spcPct val="100000"/>
                        </a:lnSpc>
                        <a:spcBef>
                          <a:spcPts val="120"/>
                        </a:spcBef>
                        <a:spcAft>
                          <a:spcPts val="120"/>
                        </a:spcAft>
                        <a:buClrTx/>
                        <a:buSzTx/>
                        <a:buFontTx/>
                        <a:buNone/>
                        <a:tabLst/>
                        <a:defRPr/>
                      </a:pPr>
                      <a:r>
                        <a:rPr lang="en-US" alt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Sextupole</a:t>
                      </a:r>
                      <a:endParaRPr lang="zh-CN" alt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Bef>
                          <a:spcPts val="120"/>
                        </a:spcBef>
                        <a:spcAft>
                          <a:spcPts val="120"/>
                        </a:spcAft>
                      </a:pPr>
                      <a:r>
                        <a:rPr lang="en-GB" sz="1600" b="0" dirty="0">
                          <a:solidFill>
                            <a:schemeClr val="tx1"/>
                          </a:solidFill>
                          <a:effectLst/>
                          <a:latin typeface="Times New Roman" panose="02020603050405020304" pitchFamily="18" charset="0"/>
                          <a:cs typeface="Times New Roman" panose="02020603050405020304" pitchFamily="18" charset="0"/>
                        </a:rPr>
                        <a:t>0.10</a:t>
                      </a:r>
                      <a:endParaRPr 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tLang="zh-CN" sz="1600" b="0" dirty="0">
                          <a:solidFill>
                            <a:schemeClr val="tx1"/>
                          </a:solidFill>
                          <a:effectLst/>
                          <a:latin typeface="Times New Roman" panose="02020603050405020304" pitchFamily="18" charset="0"/>
                          <a:cs typeface="Times New Roman" panose="02020603050405020304" pitchFamily="18" charset="0"/>
                        </a:rPr>
                        <a:t>0.02%</a:t>
                      </a:r>
                      <a:endParaRPr lang="zh-CN" altLang="zh-CN" sz="1600" b="0" dirty="0">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pic>
        <p:nvPicPr>
          <p:cNvPr id="13" name="图片 12">
            <a:extLst>
              <a:ext uri="{FF2B5EF4-FFF2-40B4-BE49-F238E27FC236}">
                <a16:creationId xmlns:a16="http://schemas.microsoft.com/office/drawing/2014/main" id="{78FAC09A-FE27-41EF-A80F-4043ABBBDBBC}"/>
              </a:ext>
            </a:extLst>
          </p:cNvPr>
          <p:cNvPicPr>
            <a:picLocks noChangeAspect="1"/>
          </p:cNvPicPr>
          <p:nvPr/>
        </p:nvPicPr>
        <p:blipFill rotWithShape="1">
          <a:blip r:embed="rId3"/>
          <a:srcRect l="1572" t="16033" r="-1572"/>
          <a:stretch/>
        </p:blipFill>
        <p:spPr>
          <a:xfrm>
            <a:off x="6372461" y="5276095"/>
            <a:ext cx="5807968" cy="1508519"/>
          </a:xfrm>
          <a:prstGeom prst="rect">
            <a:avLst/>
          </a:prstGeom>
        </p:spPr>
      </p:pic>
      <p:sp>
        <p:nvSpPr>
          <p:cNvPr id="14" name="文本框 13">
            <a:extLst>
              <a:ext uri="{FF2B5EF4-FFF2-40B4-BE49-F238E27FC236}">
                <a16:creationId xmlns:a16="http://schemas.microsoft.com/office/drawing/2014/main" id="{AB915604-5C9B-47CD-A2F0-75374938A070}"/>
              </a:ext>
            </a:extLst>
          </p:cNvPr>
          <p:cNvSpPr txBox="1"/>
          <p:nvPr/>
        </p:nvSpPr>
        <p:spPr>
          <a:xfrm>
            <a:off x="8068309" y="4999096"/>
            <a:ext cx="3853006"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Correction performance for lattices without solenoid. </a:t>
            </a:r>
          </a:p>
        </p:txBody>
      </p:sp>
      <p:sp>
        <p:nvSpPr>
          <p:cNvPr id="2" name="矩形: 圆角 1">
            <a:extLst>
              <a:ext uri="{FF2B5EF4-FFF2-40B4-BE49-F238E27FC236}">
                <a16:creationId xmlns:a16="http://schemas.microsoft.com/office/drawing/2014/main" id="{93C90F1D-DF40-42FC-89BB-CCBC548A2084}"/>
              </a:ext>
            </a:extLst>
          </p:cNvPr>
          <p:cNvSpPr/>
          <p:nvPr/>
        </p:nvSpPr>
        <p:spPr>
          <a:xfrm>
            <a:off x="8068309" y="5294235"/>
            <a:ext cx="936104" cy="150851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C9AC07FC-472C-428A-8955-9D9CE66540C8}"/>
              </a:ext>
            </a:extLst>
          </p:cNvPr>
          <p:cNvSpPr txBox="1"/>
          <p:nvPr/>
        </p:nvSpPr>
        <p:spPr>
          <a:xfrm>
            <a:off x="1271463" y="5262558"/>
            <a:ext cx="3193641"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Misalignment and field error requirements.</a:t>
            </a:r>
          </a:p>
        </p:txBody>
      </p:sp>
    </p:spTree>
    <p:extLst>
      <p:ext uri="{BB962C8B-B14F-4D97-AF65-F5344CB8AC3E}">
        <p14:creationId xmlns:p14="http://schemas.microsoft.com/office/powerpoint/2010/main" val="329224673"/>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3</a:t>
            </a:fld>
            <a:endParaRPr lang="zh-CN" altLang="en-US" dirty="0"/>
          </a:p>
        </p:txBody>
      </p:sp>
      <p:sp>
        <p:nvSpPr>
          <p:cNvPr id="7" name="文本框 23">
            <a:extLst>
              <a:ext uri="{FF2B5EF4-FFF2-40B4-BE49-F238E27FC236}">
                <a16:creationId xmlns:a16="http://schemas.microsoft.com/office/drawing/2014/main" id="{3545BBB0-F5A1-4124-8C5A-A942C707EE66}"/>
              </a:ext>
            </a:extLst>
          </p:cNvPr>
          <p:cNvSpPr txBox="1"/>
          <p:nvPr/>
        </p:nvSpPr>
        <p:spPr>
          <a:xfrm>
            <a:off x="407368" y="73386"/>
            <a:ext cx="11690652" cy="733031"/>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pPr>
              <a:lnSpc>
                <a:spcPct val="200000"/>
              </a:lnSpc>
            </a:pPr>
            <a:r>
              <a:rPr lang="en-US" altLang="zh-CN" b="1" dirty="0">
                <a:solidFill>
                  <a:srgbClr val="C00000"/>
                </a:solidFill>
                <a:latin typeface="Arial" panose="020B0604020202020204" pitchFamily="34" charset="0"/>
                <a:ea typeface="微软雅黑" panose="020B0503020204020204" pitchFamily="34" charset="-122"/>
                <a:cs typeface="Arial" panose="020B0604020202020204" pitchFamily="34" charset="0"/>
              </a:rPr>
              <a:t>Closed-orbit distortion correction </a:t>
            </a:r>
            <a:r>
              <a:rPr lang="en-US" altLang="zh-CN" b="1" dirty="0">
                <a:solidFill>
                  <a:srgbClr val="C00000"/>
                </a:solidFill>
                <a:ea typeface="微软雅黑" panose="020B0503020204020204" pitchFamily="34" charset="-122"/>
              </a:rPr>
              <a:t>(Higgs mode)</a:t>
            </a:r>
            <a:endParaRPr lang="en-US" altLang="zh-CN" sz="4400" dirty="0">
              <a:solidFill>
                <a:srgbClr val="0000FF"/>
              </a:solidFill>
              <a:latin typeface="Arial" panose="020B0604020202020204" pitchFamily="34" charset="0"/>
              <a:ea typeface="微软雅黑" panose="020B0503020204020204" pitchFamily="34" charset="-122"/>
              <a:cs typeface="Arial" panose="020B0604020202020204" pitchFamily="34" charset="0"/>
            </a:endParaRPr>
          </a:p>
        </p:txBody>
      </p:sp>
      <p:sp>
        <p:nvSpPr>
          <p:cNvPr id="11" name="Content Placeholder 2">
            <a:extLst>
              <a:ext uri="{FF2B5EF4-FFF2-40B4-BE49-F238E27FC236}">
                <a16:creationId xmlns:a16="http://schemas.microsoft.com/office/drawing/2014/main" id="{FECADF0E-AC7E-4D09-8071-041F6D8C70AF}"/>
              </a:ext>
            </a:extLst>
          </p:cNvPr>
          <p:cNvSpPr>
            <a:spLocks noGrp="1"/>
          </p:cNvSpPr>
          <p:nvPr>
            <p:ph idx="1"/>
          </p:nvPr>
        </p:nvSpPr>
        <p:spPr>
          <a:xfrm>
            <a:off x="155340" y="1148491"/>
            <a:ext cx="11089232" cy="5112569"/>
          </a:xfrm>
        </p:spPr>
        <p:txBody>
          <a:bodyPr>
            <a:normAutofit/>
          </a:bodyPr>
          <a:lstStyle/>
          <a:p>
            <a:pPr>
              <a:lnSpc>
                <a:spcPct val="150000"/>
              </a:lnSpc>
            </a:pP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The Lattice starts at the injection point.</a:t>
            </a:r>
          </a:p>
          <a:p>
            <a:pPr>
              <a:lnSpc>
                <a:spcPct val="150000"/>
              </a:lnSpc>
            </a:pP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100 random </a:t>
            </a: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Higgs lattice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seeds are generated, there are 85 lattice seeds have convergent solutions.</a:t>
            </a:r>
          </a:p>
          <a:p>
            <a:pPr>
              <a:lnSpc>
                <a:spcPct val="15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Correction target: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The green line is marked with the correction target (50 </a:t>
            </a:r>
            <a:r>
              <a:rPr lang="en-US" altLang="zh-CN" sz="2000" dirty="0">
                <a:latin typeface="Symbol" panose="05050102010706020507" pitchFamily="18" charset="2"/>
                <a:ea typeface="Times New Roman" panose="02020603050405020304" pitchFamily="18" charset="0"/>
                <a:cs typeface="Times New Roman" panose="02020603050405020304" pitchFamily="18" charset="0"/>
              </a:rPr>
              <a:t>m</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m), corresponding to the correction performance without solenoid.</a:t>
            </a:r>
          </a:p>
          <a:p>
            <a:pPr>
              <a:lnSpc>
                <a:spcPct val="15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Correction result (</a:t>
            </a:r>
            <a:r>
              <a:rPr lang="en-US" altLang="zh-CN" sz="2000" b="1" dirty="0">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85 seeds</a:t>
            </a: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Most of the RMS values for horizontal and vertical orbits are within 50 </a:t>
            </a:r>
            <a:r>
              <a:rPr lang="en-US" altLang="zh-CN" sz="2000" dirty="0">
                <a:latin typeface="Symbol" panose="05050102010706020507" pitchFamily="18" charset="2"/>
                <a:ea typeface="Times New Roman" panose="02020603050405020304" pitchFamily="18" charset="0"/>
                <a:cs typeface="Times New Roman" panose="02020603050405020304" pitchFamily="18" charset="0"/>
              </a:rPr>
              <a:t>m</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m, while some orbits near the IP are significantly larger, exceeding 200 </a:t>
            </a:r>
            <a:r>
              <a:rPr lang="en-US" altLang="zh-CN" sz="2000" dirty="0">
                <a:latin typeface="Symbol" panose="05050102010706020507" pitchFamily="18" charset="2"/>
                <a:ea typeface="Times New Roman" panose="02020603050405020304" pitchFamily="18" charset="0"/>
                <a:cs typeface="Times New Roman" panose="02020603050405020304" pitchFamily="18" charset="0"/>
              </a:rPr>
              <a:t>m</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m. </a:t>
            </a:r>
          </a:p>
          <a:p>
            <a:pPr>
              <a:lnSpc>
                <a:spcPct val="15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Conclusion: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Move to the next dispersion correction, which also include the </a:t>
            </a:r>
            <a:r>
              <a:rPr lang="en-US" altLang="zh-CN" sz="2000" b="1" u="sng" dirty="0">
                <a:latin typeface="Times New Roman" panose="02020603050405020304" pitchFamily="18" charset="0"/>
                <a:ea typeface="Times New Roman" panose="02020603050405020304" pitchFamily="18" charset="0"/>
                <a:cs typeface="Times New Roman" panose="02020603050405020304" pitchFamily="18" charset="0"/>
              </a:rPr>
              <a:t>orbit adjustment</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图片 5">
            <a:extLst>
              <a:ext uri="{FF2B5EF4-FFF2-40B4-BE49-F238E27FC236}">
                <a16:creationId xmlns:a16="http://schemas.microsoft.com/office/drawing/2014/main" id="{C42ED84B-9A2E-4321-AFE4-3A5647FD2C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694" y="4833376"/>
            <a:ext cx="5149375" cy="1980000"/>
          </a:xfrm>
          <a:prstGeom prst="rect">
            <a:avLst/>
          </a:prstGeom>
        </p:spPr>
      </p:pic>
      <p:pic>
        <p:nvPicPr>
          <p:cNvPr id="15" name="图片 14">
            <a:extLst>
              <a:ext uri="{FF2B5EF4-FFF2-40B4-BE49-F238E27FC236}">
                <a16:creationId xmlns:a16="http://schemas.microsoft.com/office/drawing/2014/main" id="{8BA6BFCE-7F91-4F7A-9DAD-D70F9E35F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1992" y="4833376"/>
            <a:ext cx="5149375" cy="1980000"/>
          </a:xfrm>
          <a:prstGeom prst="rect">
            <a:avLst/>
          </a:prstGeom>
        </p:spPr>
      </p:pic>
      <p:sp>
        <p:nvSpPr>
          <p:cNvPr id="23" name="文本框 22">
            <a:extLst>
              <a:ext uri="{FF2B5EF4-FFF2-40B4-BE49-F238E27FC236}">
                <a16:creationId xmlns:a16="http://schemas.microsoft.com/office/drawing/2014/main" id="{AEA81CB0-FD92-475F-ABA4-40D50D482FC3}"/>
              </a:ext>
            </a:extLst>
          </p:cNvPr>
          <p:cNvSpPr txBox="1"/>
          <p:nvPr/>
        </p:nvSpPr>
        <p:spPr>
          <a:xfrm>
            <a:off x="5555940" y="1126439"/>
            <a:ext cx="1080120"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85 seeds</a:t>
            </a:r>
          </a:p>
        </p:txBody>
      </p:sp>
      <p:sp>
        <p:nvSpPr>
          <p:cNvPr id="12" name="文本框 11">
            <a:extLst>
              <a:ext uri="{FF2B5EF4-FFF2-40B4-BE49-F238E27FC236}">
                <a16:creationId xmlns:a16="http://schemas.microsoft.com/office/drawing/2014/main" id="{232B7719-95FF-482A-87D0-E7F5DDD46E9F}"/>
              </a:ext>
            </a:extLst>
          </p:cNvPr>
          <p:cNvSpPr txBox="1"/>
          <p:nvPr/>
        </p:nvSpPr>
        <p:spPr>
          <a:xfrm>
            <a:off x="1264377" y="5069975"/>
            <a:ext cx="1080120"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85 seeds</a:t>
            </a:r>
          </a:p>
        </p:txBody>
      </p:sp>
    </p:spTree>
    <p:extLst>
      <p:ext uri="{BB962C8B-B14F-4D97-AF65-F5344CB8AC3E}">
        <p14:creationId xmlns:p14="http://schemas.microsoft.com/office/powerpoint/2010/main" val="680738481"/>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CB868BEB-BF45-4277-9CAA-EBB884087A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9464" y="3789040"/>
            <a:ext cx="4213125" cy="1620000"/>
          </a:xfrm>
          <a:prstGeom prst="rect">
            <a:avLst/>
          </a:prstGeom>
        </p:spPr>
      </p:pic>
      <p:pic>
        <p:nvPicPr>
          <p:cNvPr id="17" name="图片 16">
            <a:extLst>
              <a:ext uri="{FF2B5EF4-FFF2-40B4-BE49-F238E27FC236}">
                <a16:creationId xmlns:a16="http://schemas.microsoft.com/office/drawing/2014/main" id="{34F3D23E-4CE3-4491-97F8-3F2D7F4E51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9936" y="3789040"/>
            <a:ext cx="4213125" cy="1620000"/>
          </a:xfrm>
          <a:prstGeom prst="rect">
            <a:avLst/>
          </a:prstGeom>
        </p:spPr>
      </p:pic>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4</a:t>
            </a:fld>
            <a:endParaRPr lang="zh-CN" altLang="en-US" dirty="0"/>
          </a:p>
        </p:txBody>
      </p:sp>
      <p:sp>
        <p:nvSpPr>
          <p:cNvPr id="7" name="文本框 23">
            <a:extLst>
              <a:ext uri="{FF2B5EF4-FFF2-40B4-BE49-F238E27FC236}">
                <a16:creationId xmlns:a16="http://schemas.microsoft.com/office/drawing/2014/main" id="{3545BBB0-F5A1-4124-8C5A-A942C707EE66}"/>
              </a:ext>
            </a:extLst>
          </p:cNvPr>
          <p:cNvSpPr txBox="1"/>
          <p:nvPr/>
        </p:nvSpPr>
        <p:spPr>
          <a:xfrm>
            <a:off x="407368" y="73386"/>
            <a:ext cx="11690652" cy="733031"/>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r>
              <a:rPr lang="en-US" altLang="zh-CN" b="1" dirty="0">
                <a:solidFill>
                  <a:srgbClr val="C00000"/>
                </a:solidFill>
              </a:rPr>
              <a:t>Dispersion correction (Higgs mode)</a:t>
            </a:r>
            <a:endParaRPr lang="zh-CN" altLang="en-US" b="1" dirty="0">
              <a:solidFill>
                <a:srgbClr val="C00000"/>
              </a:solidFill>
            </a:endParaRPr>
          </a:p>
        </p:txBody>
      </p:sp>
      <p:sp>
        <p:nvSpPr>
          <p:cNvPr id="9" name="文本框 8">
            <a:extLst>
              <a:ext uri="{FF2B5EF4-FFF2-40B4-BE49-F238E27FC236}">
                <a16:creationId xmlns:a16="http://schemas.microsoft.com/office/drawing/2014/main" id="{7BBB9D00-3E67-4B90-B646-D392F65E1E65}"/>
              </a:ext>
            </a:extLst>
          </p:cNvPr>
          <p:cNvSpPr txBox="1"/>
          <p:nvPr/>
        </p:nvSpPr>
        <p:spPr>
          <a:xfrm>
            <a:off x="4782172" y="3512041"/>
            <a:ext cx="1080120"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One seed</a:t>
            </a:r>
          </a:p>
        </p:txBody>
      </p:sp>
      <p:pic>
        <p:nvPicPr>
          <p:cNvPr id="4" name="图片 3">
            <a:extLst>
              <a:ext uri="{FF2B5EF4-FFF2-40B4-BE49-F238E27FC236}">
                <a16:creationId xmlns:a16="http://schemas.microsoft.com/office/drawing/2014/main" id="{BECBFEA0-4E6E-499C-BE1B-310B7CC44BE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464" y="5171575"/>
            <a:ext cx="4213125" cy="1620000"/>
          </a:xfrm>
          <a:prstGeom prst="rect">
            <a:avLst/>
          </a:prstGeom>
        </p:spPr>
      </p:pic>
      <p:pic>
        <p:nvPicPr>
          <p:cNvPr id="6" name="图片 5">
            <a:extLst>
              <a:ext uri="{FF2B5EF4-FFF2-40B4-BE49-F238E27FC236}">
                <a16:creationId xmlns:a16="http://schemas.microsoft.com/office/drawing/2014/main" id="{9BD8595B-DC81-4D8E-A658-16892F2358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9936" y="5171575"/>
            <a:ext cx="4213125" cy="1620000"/>
          </a:xfrm>
          <a:prstGeom prst="rect">
            <a:avLst/>
          </a:prstGeom>
        </p:spPr>
      </p:pic>
      <p:sp>
        <p:nvSpPr>
          <p:cNvPr id="20" name="文本框 19">
            <a:extLst>
              <a:ext uri="{FF2B5EF4-FFF2-40B4-BE49-F238E27FC236}">
                <a16:creationId xmlns:a16="http://schemas.microsoft.com/office/drawing/2014/main" id="{20DFF9E5-2A02-4762-B819-8F7D64055791}"/>
              </a:ext>
            </a:extLst>
          </p:cNvPr>
          <p:cNvSpPr txBox="1"/>
          <p:nvPr/>
        </p:nvSpPr>
        <p:spPr>
          <a:xfrm>
            <a:off x="9805248" y="3861048"/>
            <a:ext cx="2160240" cy="608821"/>
          </a:xfrm>
          <a:prstGeom prst="rect">
            <a:avLst/>
          </a:prstGeom>
          <a:ln/>
        </p:spPr>
        <p:style>
          <a:lnRef idx="2">
            <a:schemeClr val="dk1"/>
          </a:lnRef>
          <a:fillRef idx="1">
            <a:schemeClr val="lt1"/>
          </a:fillRef>
          <a:effectRef idx="0">
            <a:schemeClr val="dk1"/>
          </a:effectRef>
          <a:fontRef idx="minor">
            <a:schemeClr val="dk1"/>
          </a:fontRef>
        </p:style>
        <p:txBody>
          <a:bodyPr wrap="square" anchor="ctr">
            <a:spAutoFit/>
          </a:bodyPr>
          <a:lstStyle/>
          <a:p>
            <a:pPr>
              <a:lnSpc>
                <a:spcPct val="150000"/>
              </a:lnSpc>
            </a:pPr>
            <a:r>
              <a:rPr lang="en-US" altLang="zh-CN" sz="1200" dirty="0">
                <a:solidFill>
                  <a:srgbClr val="0000FF"/>
                </a:solidFill>
                <a:latin typeface="Bahnschrift Light" panose="020B0502040204020203" pitchFamily="34" charset="0"/>
                <a:ea typeface="Times New Roman" panose="02020603050405020304" pitchFamily="18" charset="0"/>
                <a:cs typeface="Times New Roman" panose="02020603050405020304" pitchFamily="18" charset="0"/>
              </a:rPr>
              <a:t>Blue: before DISP correction </a:t>
            </a:r>
          </a:p>
          <a:p>
            <a:pPr>
              <a:lnSpc>
                <a:spcPct val="150000"/>
              </a:lnSpc>
            </a:pPr>
            <a:r>
              <a:rPr lang="en-US" altLang="zh-CN" sz="1200" dirty="0">
                <a:solidFill>
                  <a:srgbClr val="FF0000"/>
                </a:solidFill>
                <a:latin typeface="Bahnschrift Light" panose="020B0502040204020203" pitchFamily="34" charset="0"/>
                <a:ea typeface="Times New Roman" panose="02020603050405020304" pitchFamily="18" charset="0"/>
                <a:cs typeface="Times New Roman" panose="02020603050405020304" pitchFamily="18" charset="0"/>
              </a:rPr>
              <a:t>Red: After DISP correction</a:t>
            </a:r>
          </a:p>
        </p:txBody>
      </p:sp>
      <p:sp>
        <p:nvSpPr>
          <p:cNvPr id="14" name="Content Placeholder 2">
            <a:extLst>
              <a:ext uri="{FF2B5EF4-FFF2-40B4-BE49-F238E27FC236}">
                <a16:creationId xmlns:a16="http://schemas.microsoft.com/office/drawing/2014/main" id="{6A87530B-FCB4-4E93-A24F-06C386D220B8}"/>
              </a:ext>
            </a:extLst>
          </p:cNvPr>
          <p:cNvSpPr txBox="1">
            <a:spLocks/>
          </p:cNvSpPr>
          <p:nvPr/>
        </p:nvSpPr>
        <p:spPr>
          <a:xfrm>
            <a:off x="263322" y="1052736"/>
            <a:ext cx="11089232" cy="5112569"/>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85 Higgs lattice seeds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with COD correction are used to do the dispersion correction.</a:t>
            </a:r>
          </a:p>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Correction target: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The green line is marked with the correction target (2 mm), corresponding to the correction performance without solenoid.</a:t>
            </a:r>
          </a:p>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Correction result: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Both horizontal and vertical dispersion deviation after correction are lower than the correction target, 2mm. The application of the DISP correction resolved the large fluctuations in the vertical dispersion near the IP.</a:t>
            </a:r>
          </a:p>
        </p:txBody>
      </p:sp>
    </p:spTree>
    <p:extLst>
      <p:ext uri="{BB962C8B-B14F-4D97-AF65-F5344CB8AC3E}">
        <p14:creationId xmlns:p14="http://schemas.microsoft.com/office/powerpoint/2010/main" val="2054338742"/>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5678353-293B-4E3B-BBD5-8ADD415E24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038381"/>
            <a:ext cx="4681250" cy="1800000"/>
          </a:xfrm>
          <a:prstGeom prst="rect">
            <a:avLst/>
          </a:prstGeom>
        </p:spPr>
      </p:pic>
      <p:pic>
        <p:nvPicPr>
          <p:cNvPr id="6" name="图片 5">
            <a:extLst>
              <a:ext uri="{FF2B5EF4-FFF2-40B4-BE49-F238E27FC236}">
                <a16:creationId xmlns:a16="http://schemas.microsoft.com/office/drawing/2014/main" id="{476EBFCF-7412-4ED8-ACBA-BFDCA176B8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7579" y="5041967"/>
            <a:ext cx="4681250" cy="1800000"/>
          </a:xfrm>
          <a:prstGeom prst="rect">
            <a:avLst/>
          </a:prstGeom>
        </p:spPr>
      </p:pic>
      <p:pic>
        <p:nvPicPr>
          <p:cNvPr id="16" name="图片 15">
            <a:extLst>
              <a:ext uri="{FF2B5EF4-FFF2-40B4-BE49-F238E27FC236}">
                <a16:creationId xmlns:a16="http://schemas.microsoft.com/office/drawing/2014/main" id="{556E5BA7-2985-42FB-A3E1-B1D776ED2E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313848"/>
            <a:ext cx="4681250" cy="1800000"/>
          </a:xfrm>
          <a:prstGeom prst="rect">
            <a:avLst/>
          </a:prstGeom>
        </p:spPr>
      </p:pic>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5</a:t>
            </a:fld>
            <a:endParaRPr lang="zh-CN" altLang="en-US" dirty="0"/>
          </a:p>
        </p:txBody>
      </p:sp>
      <p:sp>
        <p:nvSpPr>
          <p:cNvPr id="7" name="文本框 23">
            <a:extLst>
              <a:ext uri="{FF2B5EF4-FFF2-40B4-BE49-F238E27FC236}">
                <a16:creationId xmlns:a16="http://schemas.microsoft.com/office/drawing/2014/main" id="{3545BBB0-F5A1-4124-8C5A-A942C707EE66}"/>
              </a:ext>
            </a:extLst>
          </p:cNvPr>
          <p:cNvSpPr txBox="1"/>
          <p:nvPr/>
        </p:nvSpPr>
        <p:spPr>
          <a:xfrm>
            <a:off x="407368" y="73386"/>
            <a:ext cx="11690652" cy="733031"/>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r>
              <a:rPr lang="en-US" altLang="zh-CN" sz="3600" b="1" dirty="0">
                <a:solidFill>
                  <a:srgbClr val="C00000"/>
                </a:solidFill>
              </a:rPr>
              <a:t>Closed orbit after dispersion correction (Higgs mode)</a:t>
            </a:r>
            <a:endParaRPr lang="zh-CN" altLang="en-US" sz="3600" b="1" dirty="0">
              <a:solidFill>
                <a:srgbClr val="C00000"/>
              </a:solidFill>
            </a:endParaRPr>
          </a:p>
        </p:txBody>
      </p:sp>
      <p:pic>
        <p:nvPicPr>
          <p:cNvPr id="15" name="图片 14">
            <a:extLst>
              <a:ext uri="{FF2B5EF4-FFF2-40B4-BE49-F238E27FC236}">
                <a16:creationId xmlns:a16="http://schemas.microsoft.com/office/drawing/2014/main" id="{9CA02315-3FB4-4C6B-8FCE-1E8D41D8F0E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90471" y="3313848"/>
            <a:ext cx="4681250" cy="1800000"/>
          </a:xfrm>
          <a:prstGeom prst="rect">
            <a:avLst/>
          </a:prstGeom>
        </p:spPr>
      </p:pic>
      <p:sp>
        <p:nvSpPr>
          <p:cNvPr id="19" name="文本框 18">
            <a:extLst>
              <a:ext uri="{FF2B5EF4-FFF2-40B4-BE49-F238E27FC236}">
                <a16:creationId xmlns:a16="http://schemas.microsoft.com/office/drawing/2014/main" id="{D4DC2DDD-CC8B-4EBA-B5CC-2253A9D082F5}"/>
              </a:ext>
            </a:extLst>
          </p:cNvPr>
          <p:cNvSpPr txBox="1"/>
          <p:nvPr/>
        </p:nvSpPr>
        <p:spPr>
          <a:xfrm>
            <a:off x="3143324" y="3470520"/>
            <a:ext cx="1080120"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One seed</a:t>
            </a:r>
          </a:p>
        </p:txBody>
      </p:sp>
      <p:sp>
        <p:nvSpPr>
          <p:cNvPr id="12" name="Content Placeholder 2">
            <a:extLst>
              <a:ext uri="{FF2B5EF4-FFF2-40B4-BE49-F238E27FC236}">
                <a16:creationId xmlns:a16="http://schemas.microsoft.com/office/drawing/2014/main" id="{7761E49F-3164-4F25-B3DA-A8C90F16F250}"/>
              </a:ext>
            </a:extLst>
          </p:cNvPr>
          <p:cNvSpPr txBox="1">
            <a:spLocks/>
          </p:cNvSpPr>
          <p:nvPr/>
        </p:nvSpPr>
        <p:spPr>
          <a:xfrm>
            <a:off x="263322" y="1052736"/>
            <a:ext cx="11737334" cy="5112569"/>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Correction result: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The large fluctuation of closed orbit is also corrected. </a:t>
            </a:r>
          </a:p>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Explanation</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 During the DISP/DFS correction, the closed orbit deviations are used as weighting factors in the response matrix inversion to prioritize correcting dispersion errors where the orbit is most distorted.</a:t>
            </a:r>
          </a:p>
        </p:txBody>
      </p:sp>
      <p:grpSp>
        <p:nvGrpSpPr>
          <p:cNvPr id="13" name="组合 12">
            <a:extLst>
              <a:ext uri="{FF2B5EF4-FFF2-40B4-BE49-F238E27FC236}">
                <a16:creationId xmlns:a16="http://schemas.microsoft.com/office/drawing/2014/main" id="{70360DF6-1A4A-487A-84A1-4E632A8DD97C}"/>
              </a:ext>
            </a:extLst>
          </p:cNvPr>
          <p:cNvGrpSpPr/>
          <p:nvPr/>
        </p:nvGrpSpPr>
        <p:grpSpPr>
          <a:xfrm>
            <a:off x="627164" y="2530490"/>
            <a:ext cx="8108171" cy="772641"/>
            <a:chOff x="376250" y="1737109"/>
            <a:chExt cx="8108171" cy="772641"/>
          </a:xfrm>
        </p:grpSpPr>
        <p:sp>
          <p:nvSpPr>
            <p:cNvPr id="14" name="矩形 13">
              <a:extLst>
                <a:ext uri="{FF2B5EF4-FFF2-40B4-BE49-F238E27FC236}">
                  <a16:creationId xmlns:a16="http://schemas.microsoft.com/office/drawing/2014/main" id="{496CDC81-50BD-4E61-90A4-DE7D725A8014}"/>
                </a:ext>
              </a:extLst>
            </p:cNvPr>
            <p:cNvSpPr/>
            <p:nvPr/>
          </p:nvSpPr>
          <p:spPr>
            <a:xfrm>
              <a:off x="376250" y="1737109"/>
              <a:ext cx="8108171" cy="772641"/>
            </a:xfrm>
            <a:prstGeom prst="rect">
              <a:avLst/>
            </a:prstGeom>
            <a:noFill/>
            <a:ln w="25400" cap="flat" cmpd="sng" algn="ctr">
              <a:solidFill>
                <a:srgbClr val="BBE0E3">
                  <a:shade val="50000"/>
                </a:srgbClr>
              </a:solid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Arial"/>
                <a:ea typeface="+mn-ea"/>
                <a:cs typeface="Arial"/>
              </a:endParaRPr>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B20811A9-9CA2-42F3-B5AC-8F9C9B18B5AE}"/>
                    </a:ext>
                  </a:extLst>
                </p:cNvPr>
                <p:cNvSpPr txBox="1"/>
                <p:nvPr/>
              </p:nvSpPr>
              <p:spPr>
                <a:xfrm>
                  <a:off x="653190" y="1824062"/>
                  <a:ext cx="2601842" cy="646331"/>
                </a:xfrm>
                <a:prstGeom prst="rect">
                  <a:avLst/>
                </a:prstGeom>
                <a:noFill/>
              </p:spPr>
              <p:txBody>
                <a:bodyPr wrap="square" rtlCol="0">
                  <a:spAutoFit/>
                </a:bodyPr>
                <a:lstStyle/>
                <a:p>
                  <a:pPr eaLnBrk="0" fontAlgn="base" hangingPunct="0">
                    <a:spcBef>
                      <a:spcPct val="0"/>
                    </a:spcBef>
                    <a:spcAft>
                      <a:spcPct val="0"/>
                    </a:spcAft>
                  </a:pPr>
                  <a:r>
                    <a:rPr lang="en-US" altLang="zh-CN" b="1" dirty="0">
                      <a:solidFill>
                        <a:srgbClr val="0000FF"/>
                      </a:solidFill>
                      <a:latin typeface="Agency FB" panose="020B0503020202020204" pitchFamily="34" charset="0"/>
                      <a:cs typeface="Arial" panose="020B0604020202020204" pitchFamily="34" charset="0"/>
                    </a:rPr>
                    <a:t>Dispersion free steering principle (DFS):</a:t>
                  </a:r>
                  <a14:m>
                    <m:oMath xmlns:m="http://schemas.openxmlformats.org/officeDocument/2006/math">
                      <m:r>
                        <a:rPr lang="en-US" altLang="zh-CN" b="1" smtClean="0">
                          <a:solidFill>
                            <a:srgbClr val="0000FF"/>
                          </a:solidFill>
                          <a:latin typeface="Cambria Math" panose="02040503050406030204" pitchFamily="18" charset="0"/>
                        </a:rPr>
                        <m:t>   </m:t>
                      </m:r>
                      <m:r>
                        <a:rPr lang="zh-CN" altLang="en-US" b="1" i="1" smtClean="0">
                          <a:solidFill>
                            <a:srgbClr val="0000FF"/>
                          </a:solidFill>
                          <a:latin typeface="Cambria Math" panose="02040503050406030204" pitchFamily="18" charset="0"/>
                        </a:rPr>
                        <m:t>𝜽</m:t>
                      </m:r>
                    </m:oMath>
                  </a14:m>
                  <a:r>
                    <a:rPr lang="en-US" altLang="zh-CN" sz="1400" b="1" baseline="-25000" dirty="0">
                      <a:solidFill>
                        <a:srgbClr val="0000FF"/>
                      </a:solidFill>
                      <a:latin typeface="Agency FB" panose="020B0503020202020204" pitchFamily="34" charset="0"/>
                      <a:cs typeface="Arial" panose="020B0604020202020204" pitchFamily="34" charset="0"/>
                    </a:rPr>
                    <a:t>c</a:t>
                  </a:r>
                  <a:endParaRPr lang="zh-CN" altLang="en-US" sz="1400" b="1" dirty="0">
                    <a:solidFill>
                      <a:srgbClr val="0000FF"/>
                    </a:solidFill>
                    <a:latin typeface="Agency FB" panose="020B0503020202020204" pitchFamily="34" charset="0"/>
                    <a:cs typeface="Arial" panose="020B0604020202020204" pitchFamily="34" charset="0"/>
                  </a:endParaRPr>
                </a:p>
              </p:txBody>
            </p:sp>
          </mc:Choice>
          <mc:Fallback xmlns="">
            <p:sp>
              <p:nvSpPr>
                <p:cNvPr id="14" name="文本框 13">
                  <a:extLst>
                    <a:ext uri="{FF2B5EF4-FFF2-40B4-BE49-F238E27FC236}">
                      <a16:creationId xmlns:a16="http://schemas.microsoft.com/office/drawing/2014/main" id="{D75D0DB8-399F-41B5-9D7B-B966E7751A0C}"/>
                    </a:ext>
                  </a:extLst>
                </p:cNvPr>
                <p:cNvSpPr txBox="1">
                  <a:spLocks noRot="1" noChangeAspect="1" noMove="1" noResize="1" noEditPoints="1" noAdjustHandles="1" noChangeArrowheads="1" noChangeShapeType="1" noTextEdit="1"/>
                </p:cNvSpPr>
                <p:nvPr/>
              </p:nvSpPr>
              <p:spPr>
                <a:xfrm>
                  <a:off x="653190" y="1824062"/>
                  <a:ext cx="2601842" cy="646331"/>
                </a:xfrm>
                <a:prstGeom prst="rect">
                  <a:avLst/>
                </a:prstGeom>
                <a:blipFill>
                  <a:blip r:embed="rId7"/>
                  <a:stretch>
                    <a:fillRect l="-1874" t="-4717" b="-1415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F6D97D98-8B6A-4FB7-9FBE-8A3DBC3A7C9F}"/>
                    </a:ext>
                  </a:extLst>
                </p:cNvPr>
                <p:cNvSpPr txBox="1"/>
                <p:nvPr/>
              </p:nvSpPr>
              <p:spPr>
                <a:xfrm>
                  <a:off x="3413735" y="1785849"/>
                  <a:ext cx="1613262" cy="557460"/>
                </a:xfrm>
                <a:prstGeom prst="rect">
                  <a:avLst/>
                </a:prstGeom>
                <a:noFill/>
              </p:spPr>
              <p:txBody>
                <a:bodyPr wrap="none" lIns="0" tIns="0" rIns="0" bIns="0" rtlCol="0">
                  <a:spAutoFit/>
                </a:bodyPr>
                <a:lstStyle/>
                <a:p>
                  <a:pPr eaLnBrk="0" fontAlgn="base" hangingPunct="0">
                    <a:spcBef>
                      <a:spcPct val="0"/>
                    </a:spcBef>
                    <a:spcAft>
                      <a:spcPct val="0"/>
                    </a:spcAft>
                  </a:pPr>
                  <a14:m>
                    <m:oMathPara xmlns:m="http://schemas.openxmlformats.org/officeDocument/2006/math">
                      <m:oMathParaPr>
                        <m:jc m:val="centerGroup"/>
                      </m:oMathParaPr>
                      <m:oMath xmlns:m="http://schemas.openxmlformats.org/officeDocument/2006/math">
                        <m:acc>
                          <m:accPr>
                            <m:chr m:val="⃗"/>
                            <m:ctrlPr>
                              <a:rPr lang="en-US" altLang="zh-CN" i="1" smtClean="0">
                                <a:solidFill>
                                  <a:srgbClr val="000000"/>
                                </a:solidFill>
                                <a:latin typeface="Cambria Math" panose="02040503050406030204" pitchFamily="18" charset="0"/>
                              </a:rPr>
                            </m:ctrlPr>
                          </m:accPr>
                          <m:e>
                            <m:r>
                              <a:rPr lang="en-US" altLang="zh-CN" i="1" smtClean="0">
                                <a:solidFill>
                                  <a:srgbClr val="000000"/>
                                </a:solidFill>
                                <a:latin typeface="Cambria Math" panose="02040503050406030204" pitchFamily="18" charset="0"/>
                              </a:rPr>
                              <m:t>𝑑</m:t>
                            </m:r>
                          </m:e>
                        </m:acc>
                        <m:r>
                          <a:rPr lang="en-US" altLang="zh-CN" i="1" smtClean="0">
                            <a:solidFill>
                              <a:srgbClr val="000000"/>
                            </a:solidFill>
                            <a:latin typeface="Cambria Math" panose="02040503050406030204" pitchFamily="18" charset="0"/>
                          </a:rPr>
                          <m:t>=</m:t>
                        </m:r>
                        <m:d>
                          <m:dPr>
                            <m:ctrlPr>
                              <a:rPr lang="en-US" altLang="zh-CN" i="1" smtClean="0">
                                <a:solidFill>
                                  <a:srgbClr val="000000"/>
                                </a:solidFill>
                                <a:latin typeface="Cambria Math" panose="02040503050406030204" pitchFamily="18" charset="0"/>
                              </a:rPr>
                            </m:ctrlPr>
                          </m:dPr>
                          <m:e>
                            <m:eqArr>
                              <m:eqArrPr>
                                <m:ctrlPr>
                                  <a:rPr lang="en-US" altLang="zh-CN" i="1">
                                    <a:solidFill>
                                      <a:srgbClr val="000000"/>
                                    </a:solidFill>
                                    <a:latin typeface="Cambria Math" panose="02040503050406030204" pitchFamily="18" charset="0"/>
                                  </a:rPr>
                                </m:ctrlPr>
                              </m:eqArrPr>
                              <m:e>
                                <m:d>
                                  <m:dPr>
                                    <m:ctrlPr>
                                      <a:rPr lang="en-US" altLang="zh-CN" i="1">
                                        <a:solidFill>
                                          <a:srgbClr val="000000"/>
                                        </a:solidFill>
                                        <a:latin typeface="Cambria Math" panose="02040503050406030204" pitchFamily="18" charset="0"/>
                                      </a:rPr>
                                    </m:ctrlPr>
                                  </m:dPr>
                                  <m:e>
                                    <m:r>
                                      <a:rPr lang="en-US" altLang="zh-CN" i="1">
                                        <a:solidFill>
                                          <a:srgbClr val="000000"/>
                                        </a:solidFill>
                                        <a:latin typeface="Cambria Math" panose="02040503050406030204" pitchFamily="18" charset="0"/>
                                      </a:rPr>
                                      <m:t>1−</m:t>
                                    </m:r>
                                    <m:r>
                                      <a:rPr lang="zh-CN" altLang="en-US" i="1">
                                        <a:solidFill>
                                          <a:srgbClr val="000000"/>
                                        </a:solidFill>
                                        <a:latin typeface="Cambria Math" panose="02040503050406030204" pitchFamily="18" charset="0"/>
                                      </a:rPr>
                                      <m:t>𝛼</m:t>
                                    </m:r>
                                  </m:e>
                                </m:d>
                                <m:acc>
                                  <m:accPr>
                                    <m:chr m:val="⃗"/>
                                    <m:ctrlPr>
                                      <a:rPr lang="en-US" altLang="zh-CN" i="1">
                                        <a:solidFill>
                                          <a:srgbClr val="000000"/>
                                        </a:solidFill>
                                        <a:latin typeface="Cambria Math" panose="02040503050406030204" pitchFamily="18" charset="0"/>
                                      </a:rPr>
                                    </m:ctrlPr>
                                  </m:accPr>
                                  <m:e>
                                    <m:r>
                                      <a:rPr lang="en-US" altLang="zh-CN" i="1">
                                        <a:solidFill>
                                          <a:srgbClr val="000000"/>
                                        </a:solidFill>
                                        <a:latin typeface="Cambria Math" panose="02040503050406030204" pitchFamily="18" charset="0"/>
                                      </a:rPr>
                                      <m:t>𝑢</m:t>
                                    </m:r>
                                  </m:e>
                                </m:acc>
                              </m:e>
                              <m:e>
                                <m:r>
                                  <a:rPr lang="zh-CN" altLang="en-US" i="1" smtClean="0">
                                    <a:solidFill>
                                      <a:srgbClr val="000000"/>
                                    </a:solidFill>
                                    <a:latin typeface="Cambria Math" panose="02040503050406030204" pitchFamily="18" charset="0"/>
                                  </a:rPr>
                                  <m:t>𝛼</m:t>
                                </m:r>
                                <m:acc>
                                  <m:accPr>
                                    <m:chr m:val="⃗"/>
                                    <m:ctrlPr>
                                      <a:rPr lang="zh-CN" altLang="en-US" i="1" smtClean="0">
                                        <a:solidFill>
                                          <a:srgbClr val="000000"/>
                                        </a:solidFill>
                                        <a:latin typeface="Cambria Math" panose="02040503050406030204" pitchFamily="18" charset="0"/>
                                      </a:rPr>
                                    </m:ctrlPr>
                                  </m:accPr>
                                  <m:e>
                                    <m:r>
                                      <a:rPr lang="en-US" altLang="zh-CN" i="1" smtClean="0">
                                        <a:solidFill>
                                          <a:srgbClr val="000000"/>
                                        </a:solidFill>
                                        <a:latin typeface="Cambria Math" panose="02040503050406030204" pitchFamily="18" charset="0"/>
                                      </a:rPr>
                                      <m:t>𝐷</m:t>
                                    </m:r>
                                  </m:e>
                                </m:acc>
                                <m:r>
                                  <a:rPr lang="en-US" altLang="zh-CN" i="1" baseline="-25000" smtClean="0">
                                    <a:solidFill>
                                      <a:srgbClr val="000000"/>
                                    </a:solidFill>
                                    <a:latin typeface="Cambria Math" panose="02040503050406030204" pitchFamily="18" charset="0"/>
                                  </a:rPr>
                                  <m:t>𝑢</m:t>
                                </m:r>
                              </m:e>
                            </m:eqArr>
                          </m:e>
                        </m:d>
                      </m:oMath>
                    </m:oMathPara>
                  </a14:m>
                  <a:endParaRPr lang="zh-CN" altLang="en-US" dirty="0">
                    <a:solidFill>
                      <a:srgbClr val="000000"/>
                    </a:solidFill>
                    <a:latin typeface="Arial" panose="020B0604020202020204" pitchFamily="34" charset="0"/>
                    <a:cs typeface="Arial" panose="020B0604020202020204" pitchFamily="34" charset="0"/>
                  </a:endParaRPr>
                </a:p>
              </p:txBody>
            </p:sp>
          </mc:Choice>
          <mc:Fallback xmlns="">
            <p:sp>
              <p:nvSpPr>
                <p:cNvPr id="15" name="文本框 14">
                  <a:extLst>
                    <a:ext uri="{FF2B5EF4-FFF2-40B4-BE49-F238E27FC236}">
                      <a16:creationId xmlns:a16="http://schemas.microsoft.com/office/drawing/2014/main" id="{5673D364-2B28-4BE9-9F92-9D6CF00C0499}"/>
                    </a:ext>
                  </a:extLst>
                </p:cNvPr>
                <p:cNvSpPr txBox="1">
                  <a:spLocks noRot="1" noChangeAspect="1" noMove="1" noResize="1" noEditPoints="1" noAdjustHandles="1" noChangeArrowheads="1" noChangeShapeType="1" noTextEdit="1"/>
                </p:cNvSpPr>
                <p:nvPr/>
              </p:nvSpPr>
              <p:spPr>
                <a:xfrm>
                  <a:off x="3413735" y="1785849"/>
                  <a:ext cx="1613262" cy="557460"/>
                </a:xfrm>
                <a:prstGeom prst="rect">
                  <a:avLst/>
                </a:prstGeom>
                <a:blipFill>
                  <a:blip r:embed="rId8"/>
                  <a:stretch>
                    <a:fillRect b="-989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70CD63A4-B151-40C8-82EB-13C8DB1E718A}"/>
                    </a:ext>
                  </a:extLst>
                </p:cNvPr>
                <p:cNvSpPr txBox="1"/>
                <p:nvPr/>
              </p:nvSpPr>
              <p:spPr>
                <a:xfrm>
                  <a:off x="5352325" y="1847990"/>
                  <a:ext cx="1544462" cy="479042"/>
                </a:xfrm>
                <a:prstGeom prst="rect">
                  <a:avLst/>
                </a:prstGeom>
                <a:noFill/>
              </p:spPr>
              <p:txBody>
                <a:bodyPr wrap="none" lIns="0" tIns="0" rIns="0" bIns="0" rtlCol="0">
                  <a:spAutoFit/>
                </a:bodyPr>
                <a:lstStyle/>
                <a:p>
                  <a:pPr eaLnBrk="0" fontAlgn="base" hangingPunct="0">
                    <a:spcBef>
                      <a:spcPct val="0"/>
                    </a:spcBef>
                    <a:spcAft>
                      <a:spcPct val="0"/>
                    </a:spcAft>
                  </a:pPr>
                  <a:r>
                    <a:rPr lang="en-US" altLang="zh-CN" i="1" dirty="0">
                      <a:solidFill>
                        <a:srgbClr val="000000"/>
                      </a:solidFill>
                      <a:latin typeface="Arial" panose="020B0604020202020204" pitchFamily="34" charset="0"/>
                      <a:cs typeface="Arial" panose="020B0604020202020204" pitchFamily="34" charset="0"/>
                    </a:rPr>
                    <a:t>M</a:t>
                  </a:r>
                  <a14:m>
                    <m:oMath xmlns:m="http://schemas.openxmlformats.org/officeDocument/2006/math">
                      <m:r>
                        <a:rPr lang="en-US" altLang="zh-CN" i="1" smtClean="0">
                          <a:solidFill>
                            <a:srgbClr val="000000"/>
                          </a:solidFill>
                          <a:latin typeface="Cambria Math" panose="02040503050406030204" pitchFamily="18" charset="0"/>
                        </a:rPr>
                        <m:t>=</m:t>
                      </m:r>
                      <m:d>
                        <m:dPr>
                          <m:ctrlPr>
                            <a:rPr lang="en-US" altLang="zh-CN" i="1" smtClean="0">
                              <a:solidFill>
                                <a:srgbClr val="000000"/>
                              </a:solidFill>
                              <a:latin typeface="Cambria Math" panose="02040503050406030204" pitchFamily="18" charset="0"/>
                            </a:rPr>
                          </m:ctrlPr>
                        </m:dPr>
                        <m:e>
                          <m:eqArr>
                            <m:eqArrPr>
                              <m:ctrlPr>
                                <a:rPr lang="en-US" altLang="zh-CN" i="1">
                                  <a:solidFill>
                                    <a:srgbClr val="000000"/>
                                  </a:solidFill>
                                  <a:latin typeface="Cambria Math" panose="02040503050406030204" pitchFamily="18" charset="0"/>
                                </a:rPr>
                              </m:ctrlPr>
                            </m:eqArrPr>
                            <m:e>
                              <m:d>
                                <m:dPr>
                                  <m:ctrlPr>
                                    <a:rPr lang="en-US" altLang="zh-CN" i="1">
                                      <a:solidFill>
                                        <a:srgbClr val="000000"/>
                                      </a:solidFill>
                                      <a:latin typeface="Cambria Math" panose="02040503050406030204" pitchFamily="18" charset="0"/>
                                    </a:rPr>
                                  </m:ctrlPr>
                                </m:dPr>
                                <m:e>
                                  <m:r>
                                    <a:rPr lang="en-US" altLang="zh-CN" i="1">
                                      <a:solidFill>
                                        <a:srgbClr val="000000"/>
                                      </a:solidFill>
                                      <a:latin typeface="Cambria Math" panose="02040503050406030204" pitchFamily="18" charset="0"/>
                                    </a:rPr>
                                    <m:t>1−</m:t>
                                  </m:r>
                                  <m:r>
                                    <a:rPr lang="zh-CN" altLang="en-US" i="1">
                                      <a:solidFill>
                                        <a:srgbClr val="000000"/>
                                      </a:solidFill>
                                      <a:latin typeface="Cambria Math" panose="02040503050406030204" pitchFamily="18" charset="0"/>
                                    </a:rPr>
                                    <m:t>𝛼</m:t>
                                  </m:r>
                                </m:e>
                              </m:d>
                              <m:r>
                                <a:rPr lang="en-US" altLang="zh-CN" i="1" smtClean="0">
                                  <a:solidFill>
                                    <a:srgbClr val="000000"/>
                                  </a:solidFill>
                                  <a:latin typeface="Cambria Math" panose="02040503050406030204" pitchFamily="18" charset="0"/>
                                </a:rPr>
                                <m:t>𝐴</m:t>
                              </m:r>
                            </m:e>
                            <m:e>
                              <m:r>
                                <a:rPr lang="zh-CN" altLang="en-US" i="1">
                                  <a:solidFill>
                                    <a:srgbClr val="000000"/>
                                  </a:solidFill>
                                  <a:latin typeface="Cambria Math" panose="02040503050406030204" pitchFamily="18" charset="0"/>
                                </a:rPr>
                                <m:t>𝛼</m:t>
                              </m:r>
                              <m:r>
                                <a:rPr lang="en-US" altLang="zh-CN" i="1" smtClean="0">
                                  <a:solidFill>
                                    <a:srgbClr val="000000"/>
                                  </a:solidFill>
                                  <a:latin typeface="Cambria Math" panose="02040503050406030204" pitchFamily="18" charset="0"/>
                                </a:rPr>
                                <m:t>𝐵</m:t>
                              </m:r>
                            </m:e>
                          </m:eqArr>
                        </m:e>
                      </m:d>
                    </m:oMath>
                  </a14:m>
                  <a:endParaRPr lang="zh-CN" altLang="en-US" dirty="0">
                    <a:solidFill>
                      <a:srgbClr val="000000"/>
                    </a:solidFill>
                    <a:latin typeface="Arial" panose="020B0604020202020204" pitchFamily="34" charset="0"/>
                    <a:cs typeface="Arial" panose="020B0604020202020204" pitchFamily="34" charset="0"/>
                  </a:endParaRPr>
                </a:p>
              </p:txBody>
            </p:sp>
          </mc:Choice>
          <mc:Fallback xmlns="">
            <p:sp>
              <p:nvSpPr>
                <p:cNvPr id="16" name="文本框 15">
                  <a:extLst>
                    <a:ext uri="{FF2B5EF4-FFF2-40B4-BE49-F238E27FC236}">
                      <a16:creationId xmlns:a16="http://schemas.microsoft.com/office/drawing/2014/main" id="{A17F0B3D-7B56-484B-B499-10ECAAAB329B}"/>
                    </a:ext>
                  </a:extLst>
                </p:cNvPr>
                <p:cNvSpPr txBox="1">
                  <a:spLocks noRot="1" noChangeAspect="1" noMove="1" noResize="1" noEditPoints="1" noAdjustHandles="1" noChangeArrowheads="1" noChangeShapeType="1" noTextEdit="1"/>
                </p:cNvSpPr>
                <p:nvPr/>
              </p:nvSpPr>
              <p:spPr>
                <a:xfrm>
                  <a:off x="5352325" y="1847990"/>
                  <a:ext cx="1544462" cy="479042"/>
                </a:xfrm>
                <a:prstGeom prst="rect">
                  <a:avLst/>
                </a:prstGeom>
                <a:blipFill>
                  <a:blip r:embed="rId9"/>
                  <a:stretch>
                    <a:fillRect l="-9486" b="-75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0246F5CA-47EF-4D7D-A2B4-9749DA2F4A93}"/>
                    </a:ext>
                  </a:extLst>
                </p:cNvPr>
                <p:cNvSpPr txBox="1"/>
                <p:nvPr/>
              </p:nvSpPr>
              <p:spPr>
                <a:xfrm>
                  <a:off x="7021071" y="1934990"/>
                  <a:ext cx="1339066" cy="317972"/>
                </a:xfrm>
                <a:prstGeom prst="rect">
                  <a:avLst/>
                </a:prstGeom>
                <a:noFill/>
              </p:spPr>
              <p:txBody>
                <a:bodyPr wrap="square" lIns="0" tIns="0" rIns="0" bIns="0" rtlCol="0">
                  <a:spAutoFit/>
                </a:bodyPr>
                <a:lstStyle/>
                <a:p>
                  <a:pPr eaLnBrk="0" fontAlgn="base" hangingPunct="0">
                    <a:spcBef>
                      <a:spcPct val="0"/>
                    </a:spcBef>
                    <a:spcAft>
                      <a:spcPct val="0"/>
                    </a:spcAft>
                  </a:pPr>
                  <a14:m>
                    <m:oMathPara xmlns:m="http://schemas.openxmlformats.org/officeDocument/2006/math">
                      <m:oMathParaPr>
                        <m:jc m:val="centerGroup"/>
                      </m:oMathParaPr>
                      <m:oMath xmlns:m="http://schemas.openxmlformats.org/officeDocument/2006/math">
                        <m:acc>
                          <m:accPr>
                            <m:chr m:val="⃗"/>
                            <m:ctrlPr>
                              <a:rPr lang="en-US" altLang="zh-CN" i="1" smtClean="0">
                                <a:solidFill>
                                  <a:srgbClr val="000000"/>
                                </a:solidFill>
                                <a:latin typeface="Cambria Math" panose="02040503050406030204" pitchFamily="18" charset="0"/>
                              </a:rPr>
                            </m:ctrlPr>
                          </m:accPr>
                          <m:e>
                            <m:r>
                              <a:rPr lang="en-US" altLang="zh-CN" i="1" smtClean="0">
                                <a:solidFill>
                                  <a:srgbClr val="000000"/>
                                </a:solidFill>
                                <a:latin typeface="Cambria Math" panose="02040503050406030204" pitchFamily="18" charset="0"/>
                              </a:rPr>
                              <m:t>𝑑</m:t>
                            </m:r>
                          </m:e>
                        </m:acc>
                        <m:r>
                          <a:rPr lang="en-US" altLang="zh-CN" i="1" smtClean="0">
                            <a:solidFill>
                              <a:srgbClr val="000000"/>
                            </a:solidFill>
                            <a:latin typeface="Cambria Math" panose="02040503050406030204" pitchFamily="18" charset="0"/>
                          </a:rPr>
                          <m:t>+</m:t>
                        </m:r>
                        <m:r>
                          <a:rPr lang="en-US" altLang="zh-CN" i="1" smtClean="0">
                            <a:solidFill>
                              <a:srgbClr val="000000"/>
                            </a:solidFill>
                            <a:latin typeface="Cambria Math" panose="02040503050406030204" pitchFamily="18" charset="0"/>
                          </a:rPr>
                          <m:t>𝑀</m:t>
                        </m:r>
                        <m:acc>
                          <m:accPr>
                            <m:chr m:val="⃗"/>
                            <m:ctrlPr>
                              <a:rPr lang="en-US" altLang="zh-CN" i="1" smtClean="0">
                                <a:solidFill>
                                  <a:srgbClr val="000000"/>
                                </a:solidFill>
                                <a:latin typeface="Cambria Math" panose="02040503050406030204" pitchFamily="18" charset="0"/>
                              </a:rPr>
                            </m:ctrlPr>
                          </m:accPr>
                          <m:e>
                            <m:r>
                              <a:rPr lang="zh-CN" altLang="en-US" i="1" smtClean="0">
                                <a:solidFill>
                                  <a:srgbClr val="000000"/>
                                </a:solidFill>
                                <a:latin typeface="Cambria Math" panose="02040503050406030204" pitchFamily="18" charset="0"/>
                              </a:rPr>
                              <m:t>𝜃</m:t>
                            </m:r>
                          </m:e>
                        </m:acc>
                        <m:r>
                          <a:rPr lang="en-US" altLang="zh-CN" i="1" smtClean="0">
                            <a:solidFill>
                              <a:srgbClr val="000000"/>
                            </a:solidFill>
                            <a:latin typeface="Cambria Math" panose="02040503050406030204" pitchFamily="18" charset="0"/>
                          </a:rPr>
                          <m:t>=0</m:t>
                        </m:r>
                      </m:oMath>
                    </m:oMathPara>
                  </a14:m>
                  <a:endParaRPr lang="zh-CN" altLang="en-US" dirty="0">
                    <a:solidFill>
                      <a:srgbClr val="000000"/>
                    </a:solidFill>
                    <a:latin typeface="Arial" panose="020B0604020202020204" pitchFamily="34" charset="0"/>
                    <a:cs typeface="Arial" panose="020B0604020202020204" pitchFamily="34" charset="0"/>
                  </a:endParaRPr>
                </a:p>
              </p:txBody>
            </p:sp>
          </mc:Choice>
          <mc:Fallback xmlns="">
            <p:sp>
              <p:nvSpPr>
                <p:cNvPr id="17" name="文本框 16">
                  <a:extLst>
                    <a:ext uri="{FF2B5EF4-FFF2-40B4-BE49-F238E27FC236}">
                      <a16:creationId xmlns:a16="http://schemas.microsoft.com/office/drawing/2014/main" id="{14203ADC-9371-462A-8729-E5E04BFD5FA8}"/>
                    </a:ext>
                  </a:extLst>
                </p:cNvPr>
                <p:cNvSpPr txBox="1">
                  <a:spLocks noRot="1" noChangeAspect="1" noMove="1" noResize="1" noEditPoints="1" noAdjustHandles="1" noChangeArrowheads="1" noChangeShapeType="1" noTextEdit="1"/>
                </p:cNvSpPr>
                <p:nvPr/>
              </p:nvSpPr>
              <p:spPr>
                <a:xfrm>
                  <a:off x="7021071" y="1934990"/>
                  <a:ext cx="1339066" cy="317972"/>
                </a:xfrm>
                <a:prstGeom prst="rect">
                  <a:avLst/>
                </a:prstGeom>
                <a:blipFill>
                  <a:blip r:embed="rId10"/>
                  <a:stretch>
                    <a:fillRect t="-39623" b="-7547"/>
                  </a:stretch>
                </a:blipFill>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832592C8-0263-47B0-8E33-E4932ACB0CB9}"/>
                  </a:ext>
                </a:extLst>
              </p:cNvPr>
              <p:cNvSpPr txBox="1"/>
              <p:nvPr/>
            </p:nvSpPr>
            <p:spPr>
              <a:xfrm>
                <a:off x="9461427" y="2638396"/>
                <a:ext cx="2649523" cy="2080762"/>
              </a:xfrm>
              <a:prstGeom prst="rect">
                <a:avLst/>
              </a:prstGeom>
              <a:noFill/>
            </p:spPr>
            <p:txBody>
              <a:bodyPr wrap="square" rtlCol="0">
                <a:spAutoFit/>
              </a:bodyPr>
              <a:lstStyle/>
              <a:p>
                <a:pPr>
                  <a:lnSpc>
                    <a:spcPct val="150000"/>
                  </a:lnSpc>
                </a:pPr>
                <a14:m>
                  <m:oMath xmlns:m="http://schemas.openxmlformats.org/officeDocument/2006/math">
                    <m:acc>
                      <m:accPr>
                        <m:chr m:val="⃗"/>
                        <m:ctrlPr>
                          <a:rPr lang="en-US" altLang="zh-CN" sz="1400" i="1" smtClean="0">
                            <a:latin typeface="Cambria Math" panose="02040503050406030204" pitchFamily="18" charset="0"/>
                          </a:rPr>
                        </m:ctrlPr>
                      </m:accPr>
                      <m:e>
                        <m:r>
                          <a:rPr lang="en-US" altLang="zh-CN" sz="1400" b="0" i="1" smtClean="0">
                            <a:latin typeface="Cambria Math" panose="02040503050406030204" pitchFamily="18" charset="0"/>
                          </a:rPr>
                          <m:t>𝑢</m:t>
                        </m:r>
                      </m:e>
                    </m:acc>
                  </m:oMath>
                </a14:m>
                <a:r>
                  <a:rPr lang="en-US" altLang="zh-CN" sz="1400" dirty="0">
                    <a:latin typeface="Calibri" panose="020F0502020204030204" pitchFamily="34" charset="0"/>
                    <a:cs typeface="Calibri" panose="020F0502020204030204" pitchFamily="34" charset="0"/>
                  </a:rPr>
                  <a:t>:   Orbit vector</a:t>
                </a:r>
              </a:p>
              <a:p>
                <a:pPr>
                  <a:lnSpc>
                    <a:spcPct val="150000"/>
                  </a:lnSpc>
                </a:pPr>
                <a14:m>
                  <m:oMath xmlns:m="http://schemas.openxmlformats.org/officeDocument/2006/math">
                    <m:acc>
                      <m:accPr>
                        <m:chr m:val="⃗"/>
                        <m:ctrlPr>
                          <a:rPr lang="zh-CN" altLang="en-US" sz="1400" i="1">
                            <a:latin typeface="Cambria Math" panose="02040503050406030204" pitchFamily="18" charset="0"/>
                          </a:rPr>
                        </m:ctrlPr>
                      </m:accPr>
                      <m:e>
                        <m:r>
                          <a:rPr lang="en-US" altLang="zh-CN" sz="1400" b="0" i="1">
                            <a:latin typeface="Cambria Math" panose="02040503050406030204" pitchFamily="18" charset="0"/>
                          </a:rPr>
                          <m:t>𝐷</m:t>
                        </m:r>
                      </m:e>
                    </m:acc>
                    <m:r>
                      <a:rPr lang="en-US" altLang="zh-CN" sz="1400" b="0" i="1" baseline="-25000">
                        <a:latin typeface="Cambria Math" panose="02040503050406030204" pitchFamily="18" charset="0"/>
                      </a:rPr>
                      <m:t>𝑢</m:t>
                    </m:r>
                    <m:r>
                      <a:rPr lang="en-US" altLang="zh-CN" sz="1400" b="0" i="1" baseline="-25000">
                        <a:latin typeface="Cambria Math" panose="02040503050406030204" pitchFamily="18" charset="0"/>
                      </a:rPr>
                      <m:t> </m:t>
                    </m:r>
                  </m:oMath>
                </a14:m>
                <a:r>
                  <a:rPr lang="en-US" altLang="zh-CN" sz="1400" dirty="0">
                    <a:latin typeface="Calibri" panose="020F0502020204030204" pitchFamily="34" charset="0"/>
                    <a:cs typeface="Calibri" panose="020F0502020204030204" pitchFamily="34" charset="0"/>
                  </a:rPr>
                  <a:t>: Dispersion vector</a:t>
                </a:r>
              </a:p>
              <a:p>
                <a:pPr>
                  <a:lnSpc>
                    <a:spcPct val="150000"/>
                  </a:lnSpc>
                </a:pPr>
                <a14:m>
                  <m:oMath xmlns:m="http://schemas.openxmlformats.org/officeDocument/2006/math">
                    <m:acc>
                      <m:accPr>
                        <m:chr m:val="⃗"/>
                        <m:ctrlPr>
                          <a:rPr lang="en-US" altLang="zh-CN" sz="1400" i="1" smtClean="0">
                            <a:latin typeface="Cambria Math" panose="02040503050406030204" pitchFamily="18" charset="0"/>
                          </a:rPr>
                        </m:ctrlPr>
                      </m:accPr>
                      <m:e>
                        <m:r>
                          <a:rPr lang="zh-CN" altLang="en-US" sz="1400" b="0" i="1">
                            <a:latin typeface="Cambria Math" panose="02040503050406030204" pitchFamily="18" charset="0"/>
                          </a:rPr>
                          <m:t>𝜃</m:t>
                        </m:r>
                      </m:e>
                    </m:acc>
                  </m:oMath>
                </a14:m>
                <a:r>
                  <a:rPr lang="en-US" altLang="zh-CN" sz="1400" dirty="0">
                    <a:latin typeface="Calibri" panose="020F0502020204030204" pitchFamily="34" charset="0"/>
                    <a:cs typeface="Calibri" panose="020F0502020204030204" pitchFamily="34" charset="0"/>
                  </a:rPr>
                  <a:t>:   Corrector strengths vector</a:t>
                </a:r>
              </a:p>
              <a:p>
                <a:pPr>
                  <a:lnSpc>
                    <a:spcPct val="150000"/>
                  </a:lnSpc>
                </a:pPr>
                <a14:m>
                  <m:oMath xmlns:m="http://schemas.openxmlformats.org/officeDocument/2006/math">
                    <m:r>
                      <a:rPr lang="zh-CN" altLang="en-US" sz="1400" b="0" i="1" smtClean="0">
                        <a:solidFill>
                          <a:srgbClr val="FF0000"/>
                        </a:solidFill>
                        <a:latin typeface="Cambria Math" panose="02040503050406030204" pitchFamily="18" charset="0"/>
                      </a:rPr>
                      <m:t>𝛼</m:t>
                    </m:r>
                  </m:oMath>
                </a14:m>
                <a:r>
                  <a:rPr lang="en-US" altLang="zh-CN" sz="1400" dirty="0">
                    <a:solidFill>
                      <a:srgbClr val="FF0000"/>
                    </a:solidFill>
                    <a:latin typeface="Calibri" panose="020F0502020204030204" pitchFamily="34" charset="0"/>
                    <a:cs typeface="Calibri" panose="020F0502020204030204" pitchFamily="34" charset="0"/>
                  </a:rPr>
                  <a:t>:   Weight factor</a:t>
                </a:r>
              </a:p>
              <a:p>
                <a:pPr>
                  <a:lnSpc>
                    <a:spcPct val="150000"/>
                  </a:lnSpc>
                </a:pPr>
                <a14:m>
                  <m:oMath xmlns:m="http://schemas.openxmlformats.org/officeDocument/2006/math">
                    <m:r>
                      <a:rPr lang="en-US" altLang="zh-CN" sz="1400" b="0" i="1" smtClean="0">
                        <a:latin typeface="Cambria Math" panose="02040503050406030204" pitchFamily="18" charset="0"/>
                      </a:rPr>
                      <m:t>𝐴</m:t>
                    </m:r>
                  </m:oMath>
                </a14:m>
                <a:r>
                  <a:rPr lang="en-US" altLang="zh-CN" sz="1400" dirty="0">
                    <a:latin typeface="Calibri" panose="020F0502020204030204" pitchFamily="34" charset="0"/>
                    <a:cs typeface="Calibri" panose="020F0502020204030204" pitchFamily="34" charset="0"/>
                  </a:rPr>
                  <a:t>:   Orbit response matrix</a:t>
                </a:r>
              </a:p>
              <a:p>
                <a:pPr>
                  <a:lnSpc>
                    <a:spcPct val="150000"/>
                  </a:lnSpc>
                </a:pPr>
                <a14:m>
                  <m:oMath xmlns:m="http://schemas.openxmlformats.org/officeDocument/2006/math">
                    <m:r>
                      <a:rPr lang="en-US" altLang="zh-CN" sz="1400" b="0" i="1" smtClean="0">
                        <a:latin typeface="Cambria Math" panose="02040503050406030204" pitchFamily="18" charset="0"/>
                      </a:rPr>
                      <m:t>𝐵</m:t>
                    </m:r>
                  </m:oMath>
                </a14:m>
                <a:r>
                  <a:rPr lang="en-US" altLang="zh-CN" sz="1400" dirty="0">
                    <a:latin typeface="Calibri" panose="020F0502020204030204" pitchFamily="34" charset="0"/>
                    <a:cs typeface="Calibri" panose="020F0502020204030204" pitchFamily="34" charset="0"/>
                  </a:rPr>
                  <a:t>:   Dispersion response matrix</a:t>
                </a:r>
                <a:endParaRPr lang="zh-CN" altLang="en-US" sz="1400" dirty="0">
                  <a:latin typeface="Calibri" panose="020F0502020204030204" pitchFamily="34" charset="0"/>
                  <a:cs typeface="Calibri" panose="020F0502020204030204" pitchFamily="34" charset="0"/>
                </a:endParaRPr>
              </a:p>
            </p:txBody>
          </p:sp>
        </mc:Choice>
        <mc:Fallback xmlns="">
          <p:sp>
            <p:nvSpPr>
              <p:cNvPr id="25" name="文本框 24">
                <a:extLst>
                  <a:ext uri="{FF2B5EF4-FFF2-40B4-BE49-F238E27FC236}">
                    <a16:creationId xmlns:a16="http://schemas.microsoft.com/office/drawing/2014/main" id="{832592C8-0263-47B0-8E33-E4932ACB0CB9}"/>
                  </a:ext>
                </a:extLst>
              </p:cNvPr>
              <p:cNvSpPr txBox="1">
                <a:spLocks noRot="1" noChangeAspect="1" noMove="1" noResize="1" noEditPoints="1" noAdjustHandles="1" noChangeArrowheads="1" noChangeShapeType="1" noTextEdit="1"/>
              </p:cNvSpPr>
              <p:nvPr/>
            </p:nvSpPr>
            <p:spPr>
              <a:xfrm>
                <a:off x="9461427" y="2638396"/>
                <a:ext cx="2649523" cy="2080762"/>
              </a:xfrm>
              <a:prstGeom prst="rect">
                <a:avLst/>
              </a:prstGeom>
              <a:blipFill>
                <a:blip r:embed="rId11"/>
                <a:stretch>
                  <a:fillRect b="-2053"/>
                </a:stretch>
              </a:blipFill>
            </p:spPr>
            <p:txBody>
              <a:bodyPr/>
              <a:lstStyle/>
              <a:p>
                <a:r>
                  <a:rPr lang="zh-CN" altLang="en-US">
                    <a:noFill/>
                  </a:rPr>
                  <a:t> </a:t>
                </a:r>
              </a:p>
            </p:txBody>
          </p:sp>
        </mc:Fallback>
      </mc:AlternateContent>
      <p:sp>
        <p:nvSpPr>
          <p:cNvPr id="23" name="文本框 22">
            <a:extLst>
              <a:ext uri="{FF2B5EF4-FFF2-40B4-BE49-F238E27FC236}">
                <a16:creationId xmlns:a16="http://schemas.microsoft.com/office/drawing/2014/main" id="{A1DD6036-5200-4842-9B12-37C405A38741}"/>
              </a:ext>
            </a:extLst>
          </p:cNvPr>
          <p:cNvSpPr txBox="1"/>
          <p:nvPr/>
        </p:nvSpPr>
        <p:spPr>
          <a:xfrm>
            <a:off x="5519936" y="3549450"/>
            <a:ext cx="2037403" cy="3077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1400" dirty="0">
                <a:latin typeface="Times New Roman" panose="02020603050405020304" pitchFamily="18" charset="0"/>
                <a:ea typeface="Times New Roman" panose="02020603050405020304" pitchFamily="18" charset="0"/>
                <a:cs typeface="Times New Roman" panose="02020603050405020304" pitchFamily="18" charset="0"/>
              </a:rPr>
              <a:t>Before DISP correction</a:t>
            </a:r>
            <a:endParaRPr lang="zh-CN" altLang="en-US" sz="1400" dirty="0"/>
          </a:p>
        </p:txBody>
      </p:sp>
      <p:sp>
        <p:nvSpPr>
          <p:cNvPr id="22" name="文本框 21">
            <a:extLst>
              <a:ext uri="{FF2B5EF4-FFF2-40B4-BE49-F238E27FC236}">
                <a16:creationId xmlns:a16="http://schemas.microsoft.com/office/drawing/2014/main" id="{F0AD2A2B-8432-4B53-8C30-BA7B477DA84B}"/>
              </a:ext>
            </a:extLst>
          </p:cNvPr>
          <p:cNvSpPr txBox="1"/>
          <p:nvPr/>
        </p:nvSpPr>
        <p:spPr>
          <a:xfrm>
            <a:off x="5519936" y="5096845"/>
            <a:ext cx="1893387" cy="30777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zh-CN" sz="1400" dirty="0">
                <a:latin typeface="Times New Roman" panose="02020603050405020304" pitchFamily="18" charset="0"/>
                <a:ea typeface="Times New Roman" panose="02020603050405020304" pitchFamily="18" charset="0"/>
                <a:cs typeface="Times New Roman" panose="02020603050405020304" pitchFamily="18" charset="0"/>
              </a:rPr>
              <a:t>After DISP correction</a:t>
            </a:r>
            <a:endParaRPr lang="zh-CN" altLang="en-US" sz="1400" dirty="0"/>
          </a:p>
        </p:txBody>
      </p:sp>
    </p:spTree>
    <p:extLst>
      <p:ext uri="{BB962C8B-B14F-4D97-AF65-F5344CB8AC3E}">
        <p14:creationId xmlns:p14="http://schemas.microsoft.com/office/powerpoint/2010/main" val="1636718030"/>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6</a:t>
            </a:fld>
            <a:endParaRPr lang="zh-CN" altLang="en-US" dirty="0"/>
          </a:p>
        </p:txBody>
      </p:sp>
      <p:sp>
        <p:nvSpPr>
          <p:cNvPr id="7" name="文本框 23">
            <a:extLst>
              <a:ext uri="{FF2B5EF4-FFF2-40B4-BE49-F238E27FC236}">
                <a16:creationId xmlns:a16="http://schemas.microsoft.com/office/drawing/2014/main" id="{3545BBB0-F5A1-4124-8C5A-A942C707EE66}"/>
              </a:ext>
            </a:extLst>
          </p:cNvPr>
          <p:cNvSpPr txBox="1"/>
          <p:nvPr/>
        </p:nvSpPr>
        <p:spPr>
          <a:xfrm>
            <a:off x="407368" y="73386"/>
            <a:ext cx="11690652" cy="733031"/>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r>
              <a:rPr lang="en-US" altLang="zh-CN" b="1" dirty="0">
                <a:solidFill>
                  <a:srgbClr val="C00000"/>
                </a:solidFill>
              </a:rPr>
              <a:t>Dispersion correction (85 seeds)</a:t>
            </a:r>
            <a:endParaRPr lang="zh-CN" altLang="en-US" b="1" dirty="0">
              <a:solidFill>
                <a:srgbClr val="C00000"/>
              </a:solidFill>
            </a:endParaRPr>
          </a:p>
        </p:txBody>
      </p:sp>
      <p:sp>
        <p:nvSpPr>
          <p:cNvPr id="9" name="文本框 8">
            <a:extLst>
              <a:ext uri="{FF2B5EF4-FFF2-40B4-BE49-F238E27FC236}">
                <a16:creationId xmlns:a16="http://schemas.microsoft.com/office/drawing/2014/main" id="{7BBB9D00-3E67-4B90-B646-D392F65E1E65}"/>
              </a:ext>
            </a:extLst>
          </p:cNvPr>
          <p:cNvSpPr txBox="1"/>
          <p:nvPr/>
        </p:nvSpPr>
        <p:spPr>
          <a:xfrm>
            <a:off x="11017900" y="1049162"/>
            <a:ext cx="1080120"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85 seeds</a:t>
            </a:r>
          </a:p>
        </p:txBody>
      </p:sp>
      <p:pic>
        <p:nvPicPr>
          <p:cNvPr id="14" name="图片 13">
            <a:extLst>
              <a:ext uri="{FF2B5EF4-FFF2-40B4-BE49-F238E27FC236}">
                <a16:creationId xmlns:a16="http://schemas.microsoft.com/office/drawing/2014/main" id="{57CCDA91-6F3E-48B9-951C-87A63BCE87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26" y="3405078"/>
            <a:ext cx="4213125" cy="1620000"/>
          </a:xfrm>
          <a:prstGeom prst="rect">
            <a:avLst/>
          </a:prstGeom>
        </p:spPr>
      </p:pic>
      <p:pic>
        <p:nvPicPr>
          <p:cNvPr id="16" name="图片 15">
            <a:extLst>
              <a:ext uri="{FF2B5EF4-FFF2-40B4-BE49-F238E27FC236}">
                <a16:creationId xmlns:a16="http://schemas.microsoft.com/office/drawing/2014/main" id="{FC79C35E-4E70-4DE5-BB8B-DDF24889EF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54773" y="3396978"/>
            <a:ext cx="4213125" cy="1620000"/>
          </a:xfrm>
          <a:prstGeom prst="rect">
            <a:avLst/>
          </a:prstGeom>
        </p:spPr>
      </p:pic>
      <p:pic>
        <p:nvPicPr>
          <p:cNvPr id="5" name="图片 4">
            <a:extLst>
              <a:ext uri="{FF2B5EF4-FFF2-40B4-BE49-F238E27FC236}">
                <a16:creationId xmlns:a16="http://schemas.microsoft.com/office/drawing/2014/main" id="{2183B23F-60B6-4139-A0CA-413EA339B9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37" y="4951633"/>
            <a:ext cx="4213125" cy="1620000"/>
          </a:xfrm>
          <a:prstGeom prst="rect">
            <a:avLst/>
          </a:prstGeom>
        </p:spPr>
      </p:pic>
      <p:pic>
        <p:nvPicPr>
          <p:cNvPr id="10" name="图片 9">
            <a:extLst>
              <a:ext uri="{FF2B5EF4-FFF2-40B4-BE49-F238E27FC236}">
                <a16:creationId xmlns:a16="http://schemas.microsoft.com/office/drawing/2014/main" id="{59E495F4-5F1F-41E1-8CA1-B530B8DB14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1784" y="4951633"/>
            <a:ext cx="4213125" cy="1620000"/>
          </a:xfrm>
          <a:prstGeom prst="rect">
            <a:avLst/>
          </a:prstGeom>
        </p:spPr>
      </p:pic>
      <p:sp>
        <p:nvSpPr>
          <p:cNvPr id="22" name="文本框 21">
            <a:extLst>
              <a:ext uri="{FF2B5EF4-FFF2-40B4-BE49-F238E27FC236}">
                <a16:creationId xmlns:a16="http://schemas.microsoft.com/office/drawing/2014/main" id="{AD0D8FFA-DBA1-47DE-B2A9-78A36A14C439}"/>
              </a:ext>
            </a:extLst>
          </p:cNvPr>
          <p:cNvSpPr txBox="1"/>
          <p:nvPr/>
        </p:nvSpPr>
        <p:spPr>
          <a:xfrm>
            <a:off x="6261335" y="3518159"/>
            <a:ext cx="1872208" cy="522707"/>
          </a:xfrm>
          <a:prstGeom prst="rect">
            <a:avLst/>
          </a:prstGeom>
          <a:ln/>
        </p:spPr>
        <p:style>
          <a:lnRef idx="2">
            <a:schemeClr val="dk1"/>
          </a:lnRef>
          <a:fillRef idx="1">
            <a:schemeClr val="lt1"/>
          </a:fillRef>
          <a:effectRef idx="0">
            <a:schemeClr val="dk1"/>
          </a:effectRef>
          <a:fontRef idx="minor">
            <a:schemeClr val="dk1"/>
          </a:fontRef>
        </p:style>
        <p:txBody>
          <a:bodyPr wrap="square" anchor="ctr">
            <a:spAutoFit/>
          </a:bodyPr>
          <a:lstStyle/>
          <a:p>
            <a:pPr>
              <a:lnSpc>
                <a:spcPct val="150000"/>
              </a:lnSpc>
            </a:pPr>
            <a:r>
              <a:rPr lang="en-US" altLang="zh-CN" sz="1000" dirty="0">
                <a:solidFill>
                  <a:srgbClr val="0000FF"/>
                </a:solidFill>
                <a:latin typeface="Bahnschrift Light" panose="020B0502040204020203" pitchFamily="34" charset="0"/>
                <a:ea typeface="Times New Roman" panose="02020603050405020304" pitchFamily="18" charset="0"/>
                <a:cs typeface="Times New Roman" panose="02020603050405020304" pitchFamily="18" charset="0"/>
              </a:rPr>
              <a:t>Blue: before DISP correction </a:t>
            </a:r>
          </a:p>
          <a:p>
            <a:pPr>
              <a:lnSpc>
                <a:spcPct val="150000"/>
              </a:lnSpc>
            </a:pPr>
            <a:r>
              <a:rPr lang="en-US" altLang="zh-CN" sz="1000" dirty="0">
                <a:solidFill>
                  <a:srgbClr val="FF0000"/>
                </a:solidFill>
                <a:latin typeface="Bahnschrift Light" panose="020B0502040204020203" pitchFamily="34" charset="0"/>
                <a:ea typeface="Times New Roman" panose="02020603050405020304" pitchFamily="18" charset="0"/>
                <a:cs typeface="Times New Roman" panose="02020603050405020304" pitchFamily="18" charset="0"/>
              </a:rPr>
              <a:t>Red: After DISP correction</a:t>
            </a:r>
          </a:p>
        </p:txBody>
      </p:sp>
      <p:sp>
        <p:nvSpPr>
          <p:cNvPr id="12" name="Content Placeholder 2">
            <a:extLst>
              <a:ext uri="{FF2B5EF4-FFF2-40B4-BE49-F238E27FC236}">
                <a16:creationId xmlns:a16="http://schemas.microsoft.com/office/drawing/2014/main" id="{95B2CFF9-FDF5-425E-86CB-57976BFF58FD}"/>
              </a:ext>
            </a:extLst>
          </p:cNvPr>
          <p:cNvSpPr txBox="1">
            <a:spLocks/>
          </p:cNvSpPr>
          <p:nvPr/>
        </p:nvSpPr>
        <p:spPr>
          <a:xfrm>
            <a:off x="263322" y="1268760"/>
            <a:ext cx="11449302" cy="2465423"/>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Correction result: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All </a:t>
            </a: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85 seeds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are converged, the horizontal dispersion RMS value is reduced from 15.6 mm to 0.6 mm, and the vertical dispersion RMS value is reduced from 3.5 mm to 0.2 mm. The RMS horizontal and vertical orbits are lower than 50 </a:t>
            </a:r>
            <a:r>
              <a:rPr lang="en-US" altLang="zh-CN" sz="2000" dirty="0">
                <a:latin typeface="Symbol" panose="05050102010706020507" pitchFamily="18" charset="2"/>
                <a:ea typeface="Times New Roman" panose="02020603050405020304" pitchFamily="18" charset="0"/>
                <a:cs typeface="Times New Roman" panose="02020603050405020304" pitchFamily="18" charset="0"/>
              </a:rPr>
              <a:t>m</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m.</a:t>
            </a:r>
          </a:p>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Conclusion: </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After DISP correction, closed orbit and dispersion deviation are lower than those correction targets, respectively. We move to the next beta beating correction.</a:t>
            </a:r>
          </a:p>
          <a:p>
            <a:pPr>
              <a:lnSpc>
                <a:spcPct val="130000"/>
              </a:lnSpc>
            </a:pPr>
            <a:endParaRPr lang="en-US" altLang="zh-CN"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图片 7">
            <a:extLst>
              <a:ext uri="{FF2B5EF4-FFF2-40B4-BE49-F238E27FC236}">
                <a16:creationId xmlns:a16="http://schemas.microsoft.com/office/drawing/2014/main" id="{29DDABAC-8D7A-4263-8FD2-A6C438DB61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24" y="3386633"/>
            <a:ext cx="3932250" cy="1512000"/>
          </a:xfrm>
          <a:prstGeom prst="rect">
            <a:avLst/>
          </a:prstGeom>
        </p:spPr>
      </p:pic>
      <p:pic>
        <p:nvPicPr>
          <p:cNvPr id="15" name="图片 14">
            <a:extLst>
              <a:ext uri="{FF2B5EF4-FFF2-40B4-BE49-F238E27FC236}">
                <a16:creationId xmlns:a16="http://schemas.microsoft.com/office/drawing/2014/main" id="{9CF6D2C5-B386-4567-BA6A-D0F6526BEF9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36424" y="4919910"/>
            <a:ext cx="3932250" cy="1512000"/>
          </a:xfrm>
          <a:prstGeom prst="rect">
            <a:avLst/>
          </a:prstGeom>
        </p:spPr>
      </p:pic>
      <p:sp>
        <p:nvSpPr>
          <p:cNvPr id="19" name="文本框 18">
            <a:extLst>
              <a:ext uri="{FF2B5EF4-FFF2-40B4-BE49-F238E27FC236}">
                <a16:creationId xmlns:a16="http://schemas.microsoft.com/office/drawing/2014/main" id="{BF3ECA57-99BF-49BF-B63E-6D38C865D86B}"/>
              </a:ext>
            </a:extLst>
          </p:cNvPr>
          <p:cNvSpPr txBox="1"/>
          <p:nvPr/>
        </p:nvSpPr>
        <p:spPr>
          <a:xfrm>
            <a:off x="9840415" y="3582145"/>
            <a:ext cx="1177485"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b="1" dirty="0">
                <a:latin typeface="Bahnschrift Light" panose="020B0502040204020203" pitchFamily="34" charset="0"/>
                <a:ea typeface="Times New Roman" panose="02020603050405020304" pitchFamily="18" charset="0"/>
                <a:cs typeface="Times New Roman" panose="02020603050405020304" pitchFamily="18" charset="0"/>
              </a:rPr>
              <a:t>Closed orbit</a:t>
            </a:r>
          </a:p>
        </p:txBody>
      </p:sp>
    </p:spTree>
    <p:extLst>
      <p:ext uri="{BB962C8B-B14F-4D97-AF65-F5344CB8AC3E}">
        <p14:creationId xmlns:p14="http://schemas.microsoft.com/office/powerpoint/2010/main" val="3196474953"/>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8" name="Content Placeholder 2">
                <a:extLst>
                  <a:ext uri="{FF2B5EF4-FFF2-40B4-BE49-F238E27FC236}">
                    <a16:creationId xmlns:a16="http://schemas.microsoft.com/office/drawing/2014/main" id="{79854E1B-89CA-4BD0-A924-A392C5E1278F}"/>
                  </a:ext>
                </a:extLst>
              </p:cNvPr>
              <p:cNvSpPr txBox="1">
                <a:spLocks/>
              </p:cNvSpPr>
              <p:nvPr/>
            </p:nvSpPr>
            <p:spPr>
              <a:xfrm>
                <a:off x="263322" y="1268759"/>
                <a:ext cx="8676511" cy="3758495"/>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We check the relative beta beating, emittance and dynamic aperture (DA) before beta beating.</a:t>
                </a:r>
              </a:p>
              <a:p>
                <a:pPr>
                  <a:lnSpc>
                    <a:spcPct val="130000"/>
                  </a:lnSpc>
                </a:pP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Beta beating: the rms horizontal and vertical relative beat beating are </a:t>
                </a:r>
                <a:r>
                  <a:rPr lang="en-US" altLang="zh-CN"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4.4%</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 and 2.4%. The horizontal relative beta beating is higher than the correction target.</a:t>
                </a:r>
              </a:p>
              <a:p>
                <a:pPr>
                  <a:lnSpc>
                    <a:spcPct val="130000"/>
                  </a:lnSpc>
                </a:pP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Emittance: </a:t>
                </a:r>
                <a:r>
                  <a:rPr lang="en-US" altLang="zh-CN" sz="2000" dirty="0" err="1">
                    <a:latin typeface="Times New Roman" panose="02020603050405020304" pitchFamily="18" charset="0"/>
                    <a:ea typeface="Times New Roman" panose="02020603050405020304" pitchFamily="18" charset="0"/>
                    <a:cs typeface="Times New Roman" panose="02020603050405020304" pitchFamily="18" charset="0"/>
                  </a:rPr>
                  <a:t>emitx</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=0.667 nm, </a:t>
                </a:r>
                <a:r>
                  <a:rPr lang="en-US" altLang="zh-CN" sz="2000" dirty="0" err="1">
                    <a:latin typeface="Times New Roman" panose="02020603050405020304" pitchFamily="18" charset="0"/>
                    <a:ea typeface="Times New Roman" panose="02020603050405020304" pitchFamily="18" charset="0"/>
                    <a:cs typeface="Times New Roman" panose="02020603050405020304" pitchFamily="18" charset="0"/>
                  </a:rPr>
                  <a:t>emity</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=0.34 pm, </a:t>
                </a:r>
                <a:r>
                  <a:rPr lang="en-US" altLang="zh-CN" sz="2000" dirty="0" err="1">
                    <a:latin typeface="Times New Roman" panose="02020603050405020304" pitchFamily="18" charset="0"/>
                    <a:ea typeface="Times New Roman" panose="02020603050405020304" pitchFamily="18" charset="0"/>
                    <a:cs typeface="Times New Roman" panose="02020603050405020304" pitchFamily="18" charset="0"/>
                  </a:rPr>
                  <a:t>etmiy</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a:t>
                </a:r>
                <a:r>
                  <a:rPr lang="en-US" altLang="zh-CN" sz="2000" dirty="0" err="1">
                    <a:latin typeface="Times New Roman" panose="02020603050405020304" pitchFamily="18" charset="0"/>
                    <a:ea typeface="Times New Roman" panose="02020603050405020304" pitchFamily="18" charset="0"/>
                    <a:cs typeface="Times New Roman" panose="02020603050405020304" pitchFamily="18" charset="0"/>
                  </a:rPr>
                  <a:t>emitx</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 = 0.05%</a:t>
                </a:r>
                <a:r>
                  <a:rPr lang="zh-CN" altLang="en-US" sz="2000" dirty="0">
                    <a:latin typeface="Times New Roman" panose="02020603050405020304" pitchFamily="18" charset="0"/>
                    <a:ea typeface="Times New Roman" panose="02020603050405020304" pitchFamily="18" charset="0"/>
                    <a:cs typeface="Times New Roman" panose="02020603050405020304" pitchFamily="18" charset="0"/>
                  </a:rPr>
                  <a:t>；</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[satisfied]</a:t>
                </a:r>
              </a:p>
              <a:p>
                <a:pPr>
                  <a:lnSpc>
                    <a:spcPct val="130000"/>
                  </a:lnSpc>
                </a:pP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DA: </a:t>
                </a:r>
                <a14:m>
                  <m:oMath xmlns:m="http://schemas.openxmlformats.org/officeDocument/2006/math">
                    <m:r>
                      <a:rPr lang="en-US" altLang="zh-CN" sz="2000" b="1" i="0" smtClean="0">
                        <a:solidFill>
                          <a:srgbClr val="FF0000"/>
                        </a:solidFill>
                        <a:latin typeface="Cambria Math" panose="02040503050406030204" pitchFamily="18" charset="0"/>
                        <a:cs typeface="Times New Roman" panose="02020603050405020304" pitchFamily="18" charset="0"/>
                      </a:rPr>
                      <m:t>𝟏</m:t>
                    </m:r>
                    <m:r>
                      <a:rPr lang="en-US" altLang="zh-CN" sz="2000" b="1" i="0" smtClean="0">
                        <a:solidFill>
                          <a:srgbClr val="FF0000"/>
                        </a:solidFill>
                        <a:latin typeface="Cambria Math" panose="02040503050406030204" pitchFamily="18" charset="0"/>
                        <a:cs typeface="Times New Roman" panose="02020603050405020304" pitchFamily="18" charset="0"/>
                      </a:rPr>
                      <m:t>.</m:t>
                    </m:r>
                    <m:r>
                      <a:rPr lang="en-US" altLang="zh-CN" sz="2000" b="1" i="0" smtClean="0">
                        <a:solidFill>
                          <a:srgbClr val="FF0000"/>
                        </a:solidFill>
                        <a:latin typeface="Cambria Math" panose="02040503050406030204" pitchFamily="18" charset="0"/>
                        <a:cs typeface="Times New Roman" panose="02020603050405020304" pitchFamily="18" charset="0"/>
                      </a:rPr>
                      <m:t>𝟐</m:t>
                    </m:r>
                    <m:r>
                      <a:rPr lang="en-US" altLang="zh-CN" sz="2000" b="1" i="0" smtClean="0">
                        <a:solidFill>
                          <a:srgbClr val="FF0000"/>
                        </a:solidFill>
                        <a:latin typeface="Cambria Math" panose="02040503050406030204" pitchFamily="18" charset="0"/>
                        <a:cs typeface="Times New Roman" panose="02020603050405020304" pitchFamily="18" charset="0"/>
                      </a:rPr>
                      <m:t>%</m:t>
                    </m:r>
                    <m:r>
                      <a:rPr lang="en-US" altLang="zh-CN" sz="2000" b="1" i="1" smtClean="0">
                        <a:solidFill>
                          <a:srgbClr val="FF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1" i="0" smtClean="0">
                        <a:solidFill>
                          <a:schemeClr val="tx1"/>
                        </a:solidFill>
                        <a:latin typeface="Cambria Math" panose="02040503050406030204" pitchFamily="18" charset="0"/>
                        <a:cs typeface="Times New Roman" panose="02020603050405020304" pitchFamily="18" charset="0"/>
                      </a:rPr>
                      <m:t>𝟏𝟏</m:t>
                    </m:r>
                    <m:sSub>
                      <m:sSubPr>
                        <m:ctrlPr>
                          <a:rPr lang="es-ES" altLang="zh-CN" sz="2000" b="1" i="1" smtClean="0">
                            <a:solidFill>
                              <a:schemeClr val="tx1"/>
                            </a:solidFill>
                            <a:latin typeface="Cambria Math" panose="02040503050406030204" pitchFamily="18" charset="0"/>
                            <a:cs typeface="Times New Roman" panose="02020603050405020304" pitchFamily="18" charset="0"/>
                          </a:rPr>
                        </m:ctrlPr>
                      </m:sSubPr>
                      <m:e>
                        <m:r>
                          <a:rPr lang="zh-CN" altLang="es-ES" sz="2000" b="1" i="1">
                            <a:solidFill>
                              <a:schemeClr val="tx1"/>
                            </a:solidFill>
                            <a:latin typeface="Cambria Math" panose="02040503050406030204" pitchFamily="18" charset="0"/>
                            <a:cs typeface="Times New Roman" panose="02020603050405020304" pitchFamily="18" charset="0"/>
                          </a:rPr>
                          <m:t>𝝈</m:t>
                        </m:r>
                      </m:e>
                      <m:sub>
                        <m:r>
                          <a:rPr lang="en-US" altLang="zh-CN" sz="2000" b="1" i="1" smtClean="0">
                            <a:solidFill>
                              <a:schemeClr val="tx1"/>
                            </a:solidFill>
                            <a:latin typeface="Cambria Math" panose="02040503050406030204" pitchFamily="18" charset="0"/>
                            <a:cs typeface="Times New Roman" panose="02020603050405020304" pitchFamily="18" charset="0"/>
                          </a:rPr>
                          <m:t>𝒙</m:t>
                        </m:r>
                      </m:sub>
                    </m:sSub>
                    <m:r>
                      <a:rPr lang="es-ES" altLang="zh-CN" sz="2000" b="1">
                        <a:solidFill>
                          <a:schemeClr val="tx1"/>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CN" sz="2000" b="1" i="1" smtClean="0">
                        <a:solidFill>
                          <a:schemeClr val="tx1"/>
                        </a:solidFill>
                        <a:latin typeface="Cambria Math" panose="02040503050406030204" pitchFamily="18" charset="0"/>
                        <a:ea typeface="Cambria Math" panose="02040503050406030204" pitchFamily="18" charset="0"/>
                        <a:cs typeface="Times New Roman" panose="02020603050405020304" pitchFamily="18" charset="0"/>
                      </a:rPr>
                      <m:t>𝟐𝟎</m:t>
                    </m:r>
                    <m:sSub>
                      <m:sSubPr>
                        <m:ctrlPr>
                          <a:rPr lang="es-ES" altLang="zh-CN" sz="2000" b="1" i="1">
                            <a:solidFill>
                              <a:schemeClr val="tx1"/>
                            </a:solidFill>
                            <a:latin typeface="Cambria Math" panose="02040503050406030204" pitchFamily="18" charset="0"/>
                            <a:cs typeface="Times New Roman" panose="02020603050405020304" pitchFamily="18" charset="0"/>
                          </a:rPr>
                        </m:ctrlPr>
                      </m:sSubPr>
                      <m:e>
                        <m:r>
                          <a:rPr lang="zh-CN" altLang="es-ES" sz="2000" b="1" i="1">
                            <a:solidFill>
                              <a:schemeClr val="tx1"/>
                            </a:solidFill>
                            <a:latin typeface="Cambria Math" panose="02040503050406030204" pitchFamily="18" charset="0"/>
                            <a:cs typeface="Times New Roman" panose="02020603050405020304" pitchFamily="18" charset="0"/>
                          </a:rPr>
                          <m:t>𝝈</m:t>
                        </m:r>
                      </m:e>
                      <m:sub>
                        <m:r>
                          <a:rPr lang="en-US" altLang="zh-CN" sz="2000" b="1" i="1" smtClean="0">
                            <a:solidFill>
                              <a:schemeClr val="tx1"/>
                            </a:solidFill>
                            <a:latin typeface="Cambria Math" panose="02040503050406030204" pitchFamily="18" charset="0"/>
                            <a:cs typeface="Times New Roman" panose="02020603050405020304" pitchFamily="18" charset="0"/>
                          </a:rPr>
                          <m:t>𝒚</m:t>
                        </m:r>
                      </m:sub>
                    </m:sSub>
                    <m:r>
                      <a:rPr lang="en-US" altLang="zh-CN" sz="2000" b="1" i="1">
                        <a:solidFill>
                          <a:schemeClr val="tx1"/>
                        </a:solidFill>
                        <a:latin typeface="Cambria Math" panose="02040503050406030204" pitchFamily="18" charset="0"/>
                        <a:cs typeface="Times New Roman" panose="02020603050405020304" pitchFamily="18" charset="0"/>
                      </a:rPr>
                      <m:t> </m:t>
                    </m:r>
                  </m:oMath>
                </a14:m>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 the momentum acceptance is lower than that of the on-axis injection requirement.</a:t>
                </a:r>
              </a:p>
              <a:p>
                <a:pPr>
                  <a:lnSpc>
                    <a:spcPct val="130000"/>
                  </a:lnSpc>
                </a:pP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Conclusion:</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 After orbit and dispersion corrections, the DA has improved but still fails to meet​ the on-axis injection requirement. </a:t>
                </a:r>
                <a:r>
                  <a:rPr lang="en-US" altLang="zh-CN" sz="2000" b="1" dirty="0">
                    <a:latin typeface="Times New Roman" panose="02020603050405020304" pitchFamily="18" charset="0"/>
                    <a:ea typeface="Times New Roman" panose="02020603050405020304" pitchFamily="18" charset="0"/>
                    <a:cs typeface="Times New Roman" panose="02020603050405020304" pitchFamily="18" charset="0"/>
                  </a:rPr>
                  <a:t>Further improvement in DA is expected once beta-beating is addressed.</a:t>
                </a:r>
              </a:p>
            </p:txBody>
          </p:sp>
        </mc:Choice>
        <mc:Fallback xmlns="">
          <p:sp>
            <p:nvSpPr>
              <p:cNvPr id="18" name="Content Placeholder 2">
                <a:extLst>
                  <a:ext uri="{FF2B5EF4-FFF2-40B4-BE49-F238E27FC236}">
                    <a16:creationId xmlns:a16="http://schemas.microsoft.com/office/drawing/2014/main" id="{79854E1B-89CA-4BD0-A924-A392C5E1278F}"/>
                  </a:ext>
                </a:extLst>
              </p:cNvPr>
              <p:cNvSpPr txBox="1">
                <a:spLocks noRot="1" noChangeAspect="1" noMove="1" noResize="1" noEditPoints="1" noAdjustHandles="1" noChangeArrowheads="1" noChangeShapeType="1" noTextEdit="1"/>
              </p:cNvSpPr>
              <p:nvPr/>
            </p:nvSpPr>
            <p:spPr>
              <a:xfrm>
                <a:off x="263322" y="1268759"/>
                <a:ext cx="8676511" cy="3758495"/>
              </a:xfrm>
              <a:prstGeom prst="rect">
                <a:avLst/>
              </a:prstGeom>
              <a:blipFill>
                <a:blip r:embed="rId3"/>
                <a:stretch>
                  <a:fillRect l="-70" b="-972"/>
                </a:stretch>
              </a:blipFill>
            </p:spPr>
            <p:txBody>
              <a:bodyPr/>
              <a:lstStyle/>
              <a:p>
                <a:r>
                  <a:rPr lang="zh-CN" altLang="en-US">
                    <a:noFill/>
                  </a:rPr>
                  <a:t> </a:t>
                </a:r>
              </a:p>
            </p:txBody>
          </p:sp>
        </mc:Fallback>
      </mc:AlternateContent>
      <p:sp>
        <p:nvSpPr>
          <p:cNvPr id="3" name="Slide Number Placeholder 2"/>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7</a:t>
            </a:fld>
            <a:endParaRPr lang="zh-CN" altLang="en-US" dirty="0"/>
          </a:p>
        </p:txBody>
      </p:sp>
      <p:sp>
        <p:nvSpPr>
          <p:cNvPr id="7" name="文本框 23">
            <a:extLst>
              <a:ext uri="{FF2B5EF4-FFF2-40B4-BE49-F238E27FC236}">
                <a16:creationId xmlns:a16="http://schemas.microsoft.com/office/drawing/2014/main" id="{3545BBB0-F5A1-4124-8C5A-A942C707EE66}"/>
              </a:ext>
            </a:extLst>
          </p:cNvPr>
          <p:cNvSpPr txBox="1"/>
          <p:nvPr/>
        </p:nvSpPr>
        <p:spPr>
          <a:xfrm>
            <a:off x="191344" y="73386"/>
            <a:ext cx="11906676" cy="733031"/>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r>
              <a:rPr lang="en-US" altLang="zh-CN" b="1" dirty="0">
                <a:solidFill>
                  <a:srgbClr val="C00000"/>
                </a:solidFill>
              </a:rPr>
              <a:t>Beat beating and DA after dispersion correction</a:t>
            </a:r>
            <a:endParaRPr lang="zh-CN" altLang="en-US" b="1" dirty="0">
              <a:solidFill>
                <a:srgbClr val="C00000"/>
              </a:solidFill>
            </a:endParaRPr>
          </a:p>
        </p:txBody>
      </p:sp>
      <p:sp>
        <p:nvSpPr>
          <p:cNvPr id="13" name="文本框 12">
            <a:extLst>
              <a:ext uri="{FF2B5EF4-FFF2-40B4-BE49-F238E27FC236}">
                <a16:creationId xmlns:a16="http://schemas.microsoft.com/office/drawing/2014/main" id="{E85CECAB-69DD-4260-8305-C0E9F7B67B4E}"/>
              </a:ext>
            </a:extLst>
          </p:cNvPr>
          <p:cNvSpPr txBox="1"/>
          <p:nvPr/>
        </p:nvSpPr>
        <p:spPr>
          <a:xfrm>
            <a:off x="10827236" y="1050444"/>
            <a:ext cx="1080120" cy="276999"/>
          </a:xfrm>
          <a:prstGeom prst="rect">
            <a:avLst/>
          </a:prstGeom>
        </p:spPr>
        <p:style>
          <a:lnRef idx="1">
            <a:schemeClr val="accent6"/>
          </a:lnRef>
          <a:fillRef idx="2">
            <a:schemeClr val="accent6"/>
          </a:fillRef>
          <a:effectRef idx="1">
            <a:schemeClr val="accent6"/>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One seed</a:t>
            </a:r>
          </a:p>
        </p:txBody>
      </p:sp>
      <p:pic>
        <p:nvPicPr>
          <p:cNvPr id="12" name="图片 11">
            <a:extLst>
              <a:ext uri="{FF2B5EF4-FFF2-40B4-BE49-F238E27FC236}">
                <a16:creationId xmlns:a16="http://schemas.microsoft.com/office/drawing/2014/main" id="{4C0393CB-19FB-4F33-B012-3CA85673C7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9808" y="2541643"/>
            <a:ext cx="3005874" cy="2160000"/>
          </a:xfrm>
          <a:prstGeom prst="rect">
            <a:avLst/>
          </a:prstGeom>
        </p:spPr>
      </p:pic>
      <p:pic>
        <p:nvPicPr>
          <p:cNvPr id="17" name="图片 16">
            <a:extLst>
              <a:ext uri="{FF2B5EF4-FFF2-40B4-BE49-F238E27FC236}">
                <a16:creationId xmlns:a16="http://schemas.microsoft.com/office/drawing/2014/main" id="{19112AED-2EAC-4A36-961E-CAE5FA0A7D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45089" y="4639237"/>
            <a:ext cx="3005874" cy="2160000"/>
          </a:xfrm>
          <a:prstGeom prst="rect">
            <a:avLst/>
          </a:prstGeom>
        </p:spPr>
      </p:pic>
      <p:sp>
        <p:nvSpPr>
          <p:cNvPr id="22" name="文本框 21">
            <a:extLst>
              <a:ext uri="{FF2B5EF4-FFF2-40B4-BE49-F238E27FC236}">
                <a16:creationId xmlns:a16="http://schemas.microsoft.com/office/drawing/2014/main" id="{205F3F90-4CDA-44DF-9011-8F8A0F178CF6}"/>
              </a:ext>
            </a:extLst>
          </p:cNvPr>
          <p:cNvSpPr txBox="1"/>
          <p:nvPr/>
        </p:nvSpPr>
        <p:spPr>
          <a:xfrm>
            <a:off x="9257230" y="1889112"/>
            <a:ext cx="2772155"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nchor="ctr">
            <a:spAutoFit/>
          </a:bodyPr>
          <a:lstStyle/>
          <a:p>
            <a:pPr algn="ctr"/>
            <a:r>
              <a:rPr lang="en-US" altLang="zh-CN" sz="1200" dirty="0">
                <a:latin typeface="Bahnschrift Light" panose="020B0502040204020203" pitchFamily="34" charset="0"/>
                <a:ea typeface="Times New Roman" panose="02020603050405020304" pitchFamily="18" charset="0"/>
                <a:cs typeface="Times New Roman" panose="02020603050405020304" pitchFamily="18" charset="0"/>
              </a:rPr>
              <a:t>The green arrow indicates the Dynamic Aperture requirement for on-axis injection.</a:t>
            </a:r>
          </a:p>
        </p:txBody>
      </p:sp>
      <p:pic>
        <p:nvPicPr>
          <p:cNvPr id="20" name="图片 19">
            <a:extLst>
              <a:ext uri="{FF2B5EF4-FFF2-40B4-BE49-F238E27FC236}">
                <a16:creationId xmlns:a16="http://schemas.microsoft.com/office/drawing/2014/main" id="{F0325AFA-0147-49E1-A63E-A8A07C1C761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607" y="5023800"/>
            <a:ext cx="4494000" cy="1728000"/>
          </a:xfrm>
          <a:prstGeom prst="rect">
            <a:avLst/>
          </a:prstGeom>
        </p:spPr>
      </p:pic>
      <p:pic>
        <p:nvPicPr>
          <p:cNvPr id="30" name="图片 29">
            <a:extLst>
              <a:ext uri="{FF2B5EF4-FFF2-40B4-BE49-F238E27FC236}">
                <a16:creationId xmlns:a16="http://schemas.microsoft.com/office/drawing/2014/main" id="{41D809C5-F8B2-4119-BA73-36BE6118592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2596" y="5027255"/>
            <a:ext cx="4494000" cy="1728000"/>
          </a:xfrm>
          <a:prstGeom prst="rect">
            <a:avLst/>
          </a:prstGeom>
        </p:spPr>
      </p:pic>
    </p:spTree>
    <p:extLst>
      <p:ext uri="{BB962C8B-B14F-4D97-AF65-F5344CB8AC3E}">
        <p14:creationId xmlns:p14="http://schemas.microsoft.com/office/powerpoint/2010/main" val="2910560485"/>
      </p:ext>
    </p:extLst>
  </p:cSld>
  <p:clrMapOvr>
    <a:masterClrMapping/>
  </p:clrMapOvr>
  <mc:AlternateContent xmlns:mc="http://schemas.openxmlformats.org/markup-compatibility/2006" xmlns:p14="http://schemas.microsoft.com/office/powerpoint/2010/main">
    <mc:Choice Requires="p14">
      <p:transition spd="slow" p14:dur="2000" advTm="155837"/>
    </mc:Choice>
    <mc:Fallback xmlns="">
      <p:transition spd="slow" advTm="15583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23">
            <a:extLst>
              <a:ext uri="{FF2B5EF4-FFF2-40B4-BE49-F238E27FC236}">
                <a16:creationId xmlns:a16="http://schemas.microsoft.com/office/drawing/2014/main" id="{3545BBB0-F5A1-4124-8C5A-A942C707EE66}"/>
              </a:ext>
            </a:extLst>
          </p:cNvPr>
          <p:cNvSpPr txBox="1"/>
          <p:nvPr/>
        </p:nvSpPr>
        <p:spPr>
          <a:xfrm>
            <a:off x="349140" y="116632"/>
            <a:ext cx="11690652" cy="733031"/>
          </a:xfrm>
          <a:prstGeom prst="rect">
            <a:avLst/>
          </a:prstGeom>
          <a:solidFill>
            <a:schemeClr val="bg1"/>
          </a:solidFill>
        </p:spPr>
        <p:txBody>
          <a:bodyPr vert="horz" lIns="91440" tIns="45720" rIns="91440" bIns="45720" rtlCol="0" anchor="ctr">
            <a:noAutofit/>
          </a:bodyPr>
          <a:lstStyle>
            <a:lvl1pPr algn="ctr" defTabSz="914400">
              <a:lnSpc>
                <a:spcPct val="90000"/>
              </a:lnSpc>
              <a:spcBef>
                <a:spcPct val="0"/>
              </a:spcBef>
              <a:buNone/>
              <a:defRPr sz="4000">
                <a:latin typeface="Arial" panose="020B0604020202020204" pitchFamily="34" charset="0"/>
                <a:ea typeface="+mj-ea"/>
                <a:cs typeface="Arial" panose="020B0604020202020204" pitchFamily="34" charset="0"/>
              </a:defRPr>
            </a:lvl1pPr>
          </a:lstStyle>
          <a:p>
            <a:r>
              <a:rPr lang="en-US" altLang="zh-CN" b="1" dirty="0">
                <a:solidFill>
                  <a:srgbClr val="C00000"/>
                </a:solidFill>
              </a:rPr>
              <a:t>Beta beating</a:t>
            </a:r>
            <a:r>
              <a:rPr lang="zh-CN" altLang="en-US" b="1" dirty="0">
                <a:solidFill>
                  <a:srgbClr val="C00000"/>
                </a:solidFill>
              </a:rPr>
              <a:t>校正更新尝试</a:t>
            </a:r>
          </a:p>
        </p:txBody>
      </p:sp>
      <p:sp>
        <p:nvSpPr>
          <p:cNvPr id="10" name="Content Placeholder 2"/>
          <p:cNvSpPr txBox="1">
            <a:spLocks/>
          </p:cNvSpPr>
          <p:nvPr/>
        </p:nvSpPr>
        <p:spPr>
          <a:xfrm>
            <a:off x="983432" y="1412776"/>
            <a:ext cx="10153128" cy="4207721"/>
          </a:xfrm>
          <a:prstGeom prst="rect">
            <a:avLst/>
          </a:prstGeom>
        </p:spPr>
        <p:txBody>
          <a:bodyPr vert="horz" lIns="91440" tIns="45720" rIns="91440" bIns="45720" rtlCol="0">
            <a:normAutofit/>
          </a:bodyPr>
          <a:lstStyle>
            <a:lvl1pPr marL="342900" indent="-342900" algn="l" defTabSz="914400" rtl="0" eaLnBrk="1" latinLnBrk="0" hangingPunct="1">
              <a:lnSpc>
                <a:spcPct val="110000"/>
              </a:lnSpc>
              <a:spcBef>
                <a:spcPts val="0"/>
              </a:spcBef>
              <a:spcAft>
                <a:spcPts val="1000"/>
              </a:spcAft>
              <a:buClr>
                <a:srgbClr val="FFC000"/>
              </a:buClr>
              <a:buSzPct val="80000"/>
              <a:buFont typeface="Wingdings" pitchFamily="2" charset="2"/>
              <a:buChar char="n"/>
              <a:defRPr sz="2800" b="0" kern="1200" baseline="0">
                <a:solidFill>
                  <a:schemeClr val="tx1"/>
                </a:solidFill>
                <a:latin typeface="Arial" panose="020B0604020202020204" pitchFamily="34" charset="0"/>
                <a:ea typeface="微软雅黑" pitchFamily="34" charset="-122"/>
                <a:cs typeface="+mn-cs"/>
              </a:defRPr>
            </a:lvl1pPr>
            <a:lvl2pPr marL="742950" indent="-285750" algn="l" defTabSz="914400" rtl="0" eaLnBrk="1" latinLnBrk="0" hangingPunct="1">
              <a:spcBef>
                <a:spcPct val="20000"/>
              </a:spcBef>
              <a:buFont typeface="Arial" pitchFamily="34" charset="0"/>
              <a:buChar char="–"/>
              <a:defRPr sz="2400" kern="1200" baseline="0">
                <a:solidFill>
                  <a:schemeClr val="tx1"/>
                </a:solidFill>
                <a:latin typeface="Arial" panose="020B0604020202020204" pitchFamily="34" charset="0"/>
                <a:ea typeface="微软雅黑" pitchFamily="34" charset="-122"/>
                <a:cs typeface="+mn-cs"/>
              </a:defRPr>
            </a:lvl2pPr>
            <a:lvl3pPr marL="1143000" indent="-228600" algn="l" defTabSz="914400" rtl="0" eaLnBrk="1" latinLnBrk="0" hangingPunct="1">
              <a:spcBef>
                <a:spcPct val="20000"/>
              </a:spcBef>
              <a:buFont typeface="Arial" pitchFamily="34" charset="0"/>
              <a:buChar char="•"/>
              <a:defRPr sz="2400" kern="1200" baseline="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baseline="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5F7DF2D3-923D-449A-B585-31AA47EB3828}"/>
              </a:ext>
            </a:extLst>
          </p:cNvPr>
          <p:cNvSpPr>
            <a:spLocks noGrp="1"/>
          </p:cNvSpPr>
          <p:nvPr>
            <p:ph idx="1"/>
          </p:nvPr>
        </p:nvSpPr>
        <p:spPr>
          <a:xfrm>
            <a:off x="263352" y="1412775"/>
            <a:ext cx="11651256" cy="5112569"/>
          </a:xfrm>
        </p:spPr>
        <p:txBody>
          <a:bodyPr>
            <a:normAutofit/>
          </a:bodyPr>
          <a:lstStyle/>
          <a:p>
            <a:pPr>
              <a:lnSpc>
                <a:spcPct val="150000"/>
              </a:lnSpc>
            </a:pPr>
            <a:r>
              <a:rPr lang="zh-CN" altLang="en-US" sz="2400" dirty="0">
                <a:latin typeface="Times New Roman" panose="02020603050405020304" pitchFamily="18" charset="0"/>
                <a:ea typeface="Times New Roman" panose="02020603050405020304" pitchFamily="18" charset="0"/>
                <a:cs typeface="Times New Roman" panose="02020603050405020304" pitchFamily="18" charset="0"/>
              </a:rPr>
              <a:t>在</a:t>
            </a:r>
            <a:r>
              <a:rPr lang="en-US" altLang="zh-CN" sz="2400" dirty="0">
                <a:latin typeface="Times New Roman" panose="02020603050405020304" pitchFamily="18" charset="0"/>
                <a:ea typeface="Times New Roman" panose="02020603050405020304" pitchFamily="18" charset="0"/>
                <a:cs typeface="Times New Roman" panose="02020603050405020304" pitchFamily="18" charset="0"/>
              </a:rPr>
              <a:t>AT1.4</a:t>
            </a:r>
            <a:r>
              <a:rPr lang="zh-CN" altLang="en-US" sz="2400" dirty="0">
                <a:latin typeface="Times New Roman" panose="02020603050405020304" pitchFamily="18" charset="0"/>
                <a:ea typeface="Times New Roman" panose="02020603050405020304" pitchFamily="18" charset="0"/>
                <a:cs typeface="Times New Roman" panose="02020603050405020304" pitchFamily="18" charset="0"/>
              </a:rPr>
              <a:t>中使用无</a:t>
            </a:r>
            <a:r>
              <a:rPr lang="en-US" altLang="zh-CN" sz="2400" dirty="0">
                <a:latin typeface="Times New Roman" panose="02020603050405020304" pitchFamily="18" charset="0"/>
                <a:ea typeface="Times New Roman" panose="02020603050405020304" pitchFamily="18" charset="0"/>
                <a:cs typeface="Times New Roman" panose="02020603050405020304" pitchFamily="18" charset="0"/>
              </a:rPr>
              <a:t>solenoid</a:t>
            </a:r>
            <a:r>
              <a:rPr lang="zh-CN" altLang="en-US" sz="2400" dirty="0">
                <a:latin typeface="Times New Roman" panose="02020603050405020304" pitchFamily="18" charset="0"/>
                <a:ea typeface="Times New Roman" panose="02020603050405020304" pitchFamily="18" charset="0"/>
                <a:cs typeface="Times New Roman" panose="02020603050405020304" pitchFamily="18" charset="0"/>
              </a:rPr>
              <a:t>校正来进行</a:t>
            </a:r>
            <a:r>
              <a:rPr lang="en-US" altLang="zh-CN" sz="2400" dirty="0">
                <a:latin typeface="Times New Roman" panose="02020603050405020304" pitchFamily="18" charset="0"/>
                <a:ea typeface="Times New Roman" panose="02020603050405020304" pitchFamily="18" charset="0"/>
                <a:cs typeface="Times New Roman" panose="02020603050405020304" pitchFamily="18" charset="0"/>
              </a:rPr>
              <a:t>beta beating</a:t>
            </a:r>
            <a:r>
              <a:rPr lang="zh-CN" altLang="en-US" sz="2400" dirty="0">
                <a:latin typeface="Times New Roman" panose="02020603050405020304" pitchFamily="18" charset="0"/>
                <a:ea typeface="Times New Roman" panose="02020603050405020304" pitchFamily="18" charset="0"/>
                <a:cs typeface="Times New Roman" panose="02020603050405020304" pitchFamily="18" charset="0"/>
              </a:rPr>
              <a:t>校正，计算得到四极磁铁强度的校正量之后输入到含有</a:t>
            </a:r>
            <a:r>
              <a:rPr lang="en-US" altLang="zh-CN" sz="2400" dirty="0">
                <a:latin typeface="Times New Roman" panose="02020603050405020304" pitchFamily="18" charset="0"/>
                <a:ea typeface="Times New Roman" panose="02020603050405020304" pitchFamily="18" charset="0"/>
                <a:cs typeface="Times New Roman" panose="02020603050405020304" pitchFamily="18" charset="0"/>
              </a:rPr>
              <a:t>solenoid</a:t>
            </a:r>
            <a:r>
              <a:rPr lang="zh-CN" altLang="en-US" sz="2400" dirty="0">
                <a:latin typeface="Times New Roman" panose="02020603050405020304" pitchFamily="18" charset="0"/>
                <a:ea typeface="Times New Roman" panose="02020603050405020304" pitchFamily="18" charset="0"/>
                <a:cs typeface="Times New Roman" panose="02020603050405020304" pitchFamily="18" charset="0"/>
              </a:rPr>
              <a:t>的</a:t>
            </a:r>
            <a:r>
              <a:rPr lang="en-US" altLang="zh-CN" sz="2400" dirty="0">
                <a:latin typeface="Times New Roman" panose="02020603050405020304" pitchFamily="18" charset="0"/>
                <a:ea typeface="Times New Roman" panose="02020603050405020304" pitchFamily="18" charset="0"/>
                <a:cs typeface="Times New Roman" panose="02020603050405020304" pitchFamily="18" charset="0"/>
              </a:rPr>
              <a:t>lattice</a:t>
            </a:r>
            <a:r>
              <a:rPr lang="zh-CN" altLang="en-US" sz="2400" dirty="0">
                <a:latin typeface="Times New Roman" panose="02020603050405020304" pitchFamily="18" charset="0"/>
                <a:ea typeface="Times New Roman" panose="02020603050405020304" pitchFamily="18" charset="0"/>
                <a:cs typeface="Times New Roman" panose="02020603050405020304" pitchFamily="18" charset="0"/>
              </a:rPr>
              <a:t>，在测量</a:t>
            </a:r>
            <a:r>
              <a:rPr lang="en-US" altLang="zh-CN" sz="2400" dirty="0">
                <a:latin typeface="Times New Roman" panose="02020603050405020304" pitchFamily="18" charset="0"/>
                <a:ea typeface="Times New Roman" panose="02020603050405020304" pitchFamily="18" charset="0"/>
                <a:cs typeface="Times New Roman" panose="02020603050405020304" pitchFamily="18" charset="0"/>
              </a:rPr>
              <a:t>beta beating</a:t>
            </a:r>
            <a:r>
              <a:rPr lang="zh-CN" altLang="en-US" sz="2400" dirty="0">
                <a:latin typeface="Times New Roman" panose="02020603050405020304" pitchFamily="18" charset="0"/>
                <a:ea typeface="Times New Roman" panose="02020603050405020304" pitchFamily="18" charset="0"/>
                <a:cs typeface="Times New Roman" panose="02020603050405020304" pitchFamily="18" charset="0"/>
              </a:rPr>
              <a:t>的变化情况。</a:t>
            </a:r>
            <a:endParaRPr lang="en-US" altLang="zh-CN" sz="2400" dirty="0">
              <a:latin typeface="Times New Roman" panose="02020603050405020304" pitchFamily="18" charset="0"/>
              <a:ea typeface="Times New Roman" panose="02020603050405020304" pitchFamily="18" charset="0"/>
              <a:cs typeface="Times New Roman" panose="02020603050405020304" pitchFamily="18" charset="0"/>
            </a:endParaRPr>
          </a:p>
          <a:p>
            <a:pPr lvl="1">
              <a:lnSpc>
                <a:spcPct val="150000"/>
              </a:lnSpc>
            </a:pPr>
            <a:r>
              <a:rPr lang="zh-CN" altLang="en-US" sz="2000" dirty="0">
                <a:latin typeface="Times New Roman" panose="02020603050405020304" pitchFamily="18" charset="0"/>
                <a:ea typeface="Times New Roman" panose="02020603050405020304" pitchFamily="18" charset="0"/>
                <a:cs typeface="Times New Roman" panose="02020603050405020304" pitchFamily="18" charset="0"/>
              </a:rPr>
              <a:t>校正结果不收敛，无法得到正常的四极铁强度的校正量。</a:t>
            </a:r>
            <a:endParaRPr lang="en-US" altLang="zh-CN" sz="2000" dirty="0">
              <a:latin typeface="Times New Roman" panose="02020603050405020304" pitchFamily="18" charset="0"/>
              <a:ea typeface="Times New Roman" panose="02020603050405020304" pitchFamily="18" charset="0"/>
              <a:cs typeface="Times New Roman" panose="02020603050405020304" pitchFamily="18" charset="0"/>
            </a:endParaRPr>
          </a:p>
          <a:p>
            <a:pPr lvl="1">
              <a:lnSpc>
                <a:spcPct val="150000"/>
              </a:lnSpc>
            </a:pPr>
            <a:r>
              <a:rPr lang="zh-CN" altLang="en-US" sz="2000" dirty="0">
                <a:latin typeface="Times New Roman" panose="02020603050405020304" pitchFamily="18" charset="0"/>
                <a:ea typeface="Times New Roman" panose="02020603050405020304" pitchFamily="18" charset="0"/>
                <a:cs typeface="Times New Roman" panose="02020603050405020304" pitchFamily="18" charset="0"/>
              </a:rPr>
              <a:t>屏蔽</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solenoid</a:t>
            </a:r>
            <a:r>
              <a:rPr lang="zh-CN" altLang="en-US" sz="2000" dirty="0">
                <a:latin typeface="Times New Roman" panose="02020603050405020304" pitchFamily="18" charset="0"/>
                <a:ea typeface="Times New Roman" panose="02020603050405020304" pitchFamily="18" charset="0"/>
                <a:cs typeface="Times New Roman" panose="02020603050405020304" pitchFamily="18" charset="0"/>
              </a:rPr>
              <a:t>元件做</a:t>
            </a:r>
            <a:r>
              <a:rPr lang="en-US" altLang="zh-CN" sz="2000" dirty="0">
                <a:latin typeface="Times New Roman" panose="02020603050405020304" pitchFamily="18" charset="0"/>
                <a:ea typeface="Times New Roman" panose="02020603050405020304" pitchFamily="18" charset="0"/>
                <a:cs typeface="Times New Roman" panose="02020603050405020304" pitchFamily="18" charset="0"/>
              </a:rPr>
              <a:t>beta beating</a:t>
            </a:r>
            <a:r>
              <a:rPr lang="zh-CN" altLang="en-US" sz="2000" dirty="0">
                <a:latin typeface="Times New Roman" panose="02020603050405020304" pitchFamily="18" charset="0"/>
                <a:ea typeface="Times New Roman" panose="02020603050405020304" pitchFamily="18" charset="0"/>
                <a:cs typeface="Times New Roman" panose="02020603050405020304" pitchFamily="18" charset="0"/>
              </a:rPr>
              <a:t>，结果也没有收敛。</a:t>
            </a:r>
            <a:endParaRPr lang="en-US" altLang="zh-CN" sz="20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zh-CN" alt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最新的</a:t>
            </a:r>
            <a:r>
              <a:rPr lang="en-US" altLang="zh-CN"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AT2.6</a:t>
            </a:r>
            <a:r>
              <a:rPr lang="zh-CN" alt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有考虑</a:t>
            </a:r>
            <a:r>
              <a:rPr lang="en-US" altLang="zh-CN"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solenoid</a:t>
            </a:r>
            <a:r>
              <a:rPr lang="zh-CN" altLang="en-US"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元件，这个目前正在进行推进。</a:t>
            </a:r>
            <a:endParaRPr lang="en-US" altLang="zh-CN"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lvl="1">
              <a:lnSpc>
                <a:spcPct val="150000"/>
              </a:lnSpc>
            </a:pPr>
            <a:r>
              <a:rPr lang="zh-CN" alt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预期下周汇报一下进展。</a:t>
            </a:r>
            <a:endParaRPr lang="en-US" altLang="zh-CN"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lvl="1">
              <a:lnSpc>
                <a:spcPct val="150000"/>
              </a:lnSpc>
            </a:pPr>
            <a:r>
              <a:rPr lang="zh-CN" alt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给出</a:t>
            </a:r>
            <a:r>
              <a:rPr lang="en-US" altLang="zh-CN" sz="20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twiss</a:t>
            </a:r>
            <a:r>
              <a:rPr lang="zh-CN" alt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参数的一些对比以及</a:t>
            </a:r>
            <a:r>
              <a:rPr lang="en-US" altLang="zh-CN"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LOCO</a:t>
            </a:r>
            <a:r>
              <a:rPr lang="zh-CN" alt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校正的情况。</a:t>
            </a:r>
            <a:endParaRPr lang="en-US" altLang="zh-CN"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Slide Number Placeholder 2">
            <a:extLst>
              <a:ext uri="{FF2B5EF4-FFF2-40B4-BE49-F238E27FC236}">
                <a16:creationId xmlns:a16="http://schemas.microsoft.com/office/drawing/2014/main" id="{9A4A1DA9-7283-4826-9A85-96497C2FBB51}"/>
              </a:ext>
            </a:extLst>
          </p:cNvPr>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8</a:t>
            </a:fld>
            <a:endParaRPr lang="zh-CN" altLang="en-US" dirty="0"/>
          </a:p>
        </p:txBody>
      </p:sp>
    </p:spTree>
    <p:extLst>
      <p:ext uri="{BB962C8B-B14F-4D97-AF65-F5344CB8AC3E}">
        <p14:creationId xmlns:p14="http://schemas.microsoft.com/office/powerpoint/2010/main" val="2476455374"/>
      </p:ext>
    </p:extLst>
  </p:cSld>
  <p:clrMapOvr>
    <a:masterClrMapping/>
  </p:clrMapOvr>
  <mc:AlternateContent xmlns:mc="http://schemas.openxmlformats.org/markup-compatibility/2006" xmlns:p14="http://schemas.microsoft.com/office/powerpoint/2010/main">
    <mc:Choice Requires="p14">
      <p:transition spd="slow" p14:dur="2000" advTm="41147"/>
    </mc:Choice>
    <mc:Fallback xmlns="">
      <p:transition spd="slow" advTm="41147"/>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35264</TotalTime>
  <Words>875</Words>
  <Application>Microsoft Office PowerPoint</Application>
  <PresentationFormat>宽屏</PresentationFormat>
  <Paragraphs>100</Paragraphs>
  <Slides>8</Slides>
  <Notes>7</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8</vt:i4>
      </vt:variant>
    </vt:vector>
  </HeadingPairs>
  <TitlesOfParts>
    <vt:vector size="22" baseType="lpstr">
      <vt:lpstr>等线</vt:lpstr>
      <vt:lpstr>微软雅黑</vt:lpstr>
      <vt:lpstr>Agency FB</vt:lpstr>
      <vt:lpstr>Arial</vt:lpstr>
      <vt:lpstr>Arial Black</vt:lpstr>
      <vt:lpstr>Bahnschrift Light</vt:lpstr>
      <vt:lpstr>Calibri</vt:lpstr>
      <vt:lpstr>Calibri Light</vt:lpstr>
      <vt:lpstr>Cambria Math</vt:lpstr>
      <vt:lpstr>Roboto</vt:lpstr>
      <vt:lpstr>Symbol</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vivi</dc:creator>
  <cp:lastModifiedBy>Bin Wang</cp:lastModifiedBy>
  <cp:revision>2397</cp:revision>
  <cp:lastPrinted>2022-11-06T05:19:21Z</cp:lastPrinted>
  <dcterms:created xsi:type="dcterms:W3CDTF">2012-09-04T11:33:36Z</dcterms:created>
  <dcterms:modified xsi:type="dcterms:W3CDTF">2026-08-28T02:56:41Z</dcterms:modified>
</cp:coreProperties>
</file>