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665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B0F0"/>
    <a:srgbClr val="FF80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7406" autoAdjust="0"/>
  </p:normalViewPr>
  <p:slideViewPr>
    <p:cSldViewPr snapToGrid="0" showGuides="1">
      <p:cViewPr varScale="1">
        <p:scale>
          <a:sx n="72" d="100"/>
          <a:sy n="72" d="100"/>
        </p:scale>
        <p:origin x="173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819B1-87F0-48C0-B2F3-7E7C0C077183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1FAD4-ADF4-44C6-A6DC-1097D2B482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79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G:\keyan\</a:t>
            </a:r>
            <a:r>
              <a:rPr lang="zh-CN" altLang="en-US" dirty="0"/>
              <a:t>科研任务</a:t>
            </a:r>
            <a:r>
              <a:rPr lang="en-US" altLang="zh-CN" dirty="0"/>
              <a:t>\260627_</a:t>
            </a:r>
            <a:r>
              <a:rPr lang="zh-CN" altLang="en-US" dirty="0"/>
              <a:t>新版本</a:t>
            </a:r>
            <a:r>
              <a:rPr lang="en-US" altLang="zh-CN" dirty="0"/>
              <a:t>Z</a:t>
            </a:r>
            <a:r>
              <a:rPr lang="zh-CN" altLang="en-US" dirty="0"/>
              <a:t>型高密走线板的设计</a:t>
            </a:r>
            <a:r>
              <a:rPr lang="en-US" altLang="zh-CN" dirty="0"/>
              <a:t>\</a:t>
            </a:r>
            <a:r>
              <a:rPr lang="en-US" altLang="zh-CN" dirty="0" err="1"/>
              <a:t>combined_LZ.gds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G:\keyan\</a:t>
            </a:r>
            <a:r>
              <a:rPr lang="zh-CN" altLang="en-US" dirty="0"/>
              <a:t>科研任务</a:t>
            </a:r>
            <a:r>
              <a:rPr lang="en-US" altLang="zh-CN" dirty="0"/>
              <a:t>\260627_</a:t>
            </a:r>
            <a:r>
              <a:rPr lang="zh-CN" altLang="en-US" dirty="0"/>
              <a:t>新版本</a:t>
            </a:r>
            <a:r>
              <a:rPr lang="en-US" altLang="zh-CN" dirty="0"/>
              <a:t>Z</a:t>
            </a:r>
            <a:r>
              <a:rPr lang="zh-CN" altLang="en-US" dirty="0"/>
              <a:t>型高密走线板的设计</a:t>
            </a:r>
            <a:r>
              <a:rPr lang="en-US" altLang="zh-CN" dirty="0"/>
              <a:t>\</a:t>
            </a:r>
            <a:r>
              <a:rPr lang="en-US" altLang="zh-CN" dirty="0" err="1"/>
              <a:t>combined_TZ.gds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1FAD4-ADF4-44C6-A6DC-1097D2B4826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389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1FAD4-ADF4-44C6-A6DC-1097D2B4826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889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G:\keyan\</a:t>
            </a:r>
            <a:r>
              <a:rPr lang="zh-CN" altLang="en-US" dirty="0"/>
              <a:t>科研任务</a:t>
            </a:r>
            <a:r>
              <a:rPr lang="en-US" altLang="zh-CN" dirty="0"/>
              <a:t>\260627_</a:t>
            </a:r>
            <a:r>
              <a:rPr lang="zh-CN" altLang="en-US" dirty="0"/>
              <a:t>新版本</a:t>
            </a:r>
            <a:r>
              <a:rPr lang="en-US" altLang="zh-CN" dirty="0"/>
              <a:t>Z</a:t>
            </a:r>
            <a:r>
              <a:rPr lang="zh-CN" altLang="en-US" dirty="0"/>
              <a:t>型高密走线板的设计</a:t>
            </a:r>
            <a:r>
              <a:rPr lang="en-US" altLang="zh-CN" dirty="0"/>
              <a:t>\</a:t>
            </a:r>
            <a:r>
              <a:rPr lang="en-US" altLang="zh-CN" dirty="0" err="1"/>
              <a:t>combined_LZ.gds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G:\keyan\</a:t>
            </a:r>
            <a:r>
              <a:rPr lang="zh-CN" altLang="en-US" dirty="0"/>
              <a:t>科研任务</a:t>
            </a:r>
            <a:r>
              <a:rPr lang="en-US" altLang="zh-CN" dirty="0"/>
              <a:t>\260627_</a:t>
            </a:r>
            <a:r>
              <a:rPr lang="zh-CN" altLang="en-US" dirty="0"/>
              <a:t>新版本</a:t>
            </a:r>
            <a:r>
              <a:rPr lang="en-US" altLang="zh-CN" dirty="0"/>
              <a:t>Z</a:t>
            </a:r>
            <a:r>
              <a:rPr lang="zh-CN" altLang="en-US" dirty="0"/>
              <a:t>型高密走线板的设计</a:t>
            </a:r>
            <a:r>
              <a:rPr lang="en-US" altLang="zh-CN" dirty="0"/>
              <a:t>\</a:t>
            </a:r>
            <a:r>
              <a:rPr lang="en-US" altLang="zh-CN" dirty="0" err="1"/>
              <a:t>combined_TZ.gds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1FAD4-ADF4-44C6-A6DC-1097D2B4826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181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高能所图标-单色.tif"/>
          <p:cNvPicPr>
            <a:picLocks noChangeAspect="1"/>
          </p:cNvPicPr>
          <p:nvPr/>
        </p:nvPicPr>
        <p:blipFill>
          <a:blip r:embed="rId2">
            <a:lum brigh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349501"/>
            <a:ext cx="7440084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2159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39251" y="1"/>
            <a:ext cx="2952749" cy="215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645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2"/>
            <a:ext cx="10972800" cy="4840303"/>
          </a:xfrm>
        </p:spPr>
        <p:txBody>
          <a:bodyPr/>
          <a:lstStyle>
            <a:lvl1pPr>
              <a:buClr>
                <a:srgbClr val="E38700"/>
              </a:buClr>
              <a:buSzPct val="80000"/>
              <a:buFont typeface="Wingdings" panose="05000000000000000000" pitchFamily="2" charset="2"/>
              <a:buChar char="n"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418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515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7B5FA-0921-464F-AAE1-844C04324D75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804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42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976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196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77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240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32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245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4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328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880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426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D997B5FA-0921-464F-AAE1-844C04324D75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59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70BF5-8568-4370-8A90-8BCFCD973452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39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23135-8DF4-4BD1-8ACC-CCD39E99E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130427"/>
            <a:ext cx="12192000" cy="1470025"/>
          </a:xfrm>
        </p:spPr>
        <p:txBody>
          <a:bodyPr/>
          <a:lstStyle/>
          <a:p>
            <a:r>
              <a:rPr lang="zh-CN" altLang="en-US" sz="6000" dirty="0"/>
              <a:t>初样</a:t>
            </a:r>
            <a:r>
              <a:rPr lang="en-US" altLang="zh-CN" sz="6000" dirty="0"/>
              <a:t>Z</a:t>
            </a:r>
            <a:r>
              <a:rPr lang="zh-CN" altLang="en-US" sz="6000" dirty="0"/>
              <a:t>型高密走线板</a:t>
            </a:r>
            <a:r>
              <a:rPr lang="en-US" altLang="zh-CN" sz="6000" dirty="0"/>
              <a:t>(Z-flex)</a:t>
            </a:r>
            <a:r>
              <a:rPr lang="zh-CN" altLang="en-US" sz="6000" dirty="0"/>
              <a:t>设计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26AC2BE-9ECF-4615-BDD9-B90A554242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乔锐 唐远平 车永娥</a:t>
            </a:r>
            <a:endParaRPr lang="en-US" altLang="zh-CN" dirty="0"/>
          </a:p>
          <a:p>
            <a:r>
              <a:rPr lang="zh-CN" altLang="en-US" dirty="0"/>
              <a:t>金梁程龙 王聪聪</a:t>
            </a:r>
            <a:endParaRPr lang="en-US" altLang="zh-CN" dirty="0"/>
          </a:p>
          <a:p>
            <a:r>
              <a:rPr lang="zh-CN" altLang="en-US" dirty="0"/>
              <a:t>韦家驹</a:t>
            </a:r>
          </a:p>
        </p:txBody>
      </p:sp>
    </p:spTree>
    <p:extLst>
      <p:ext uri="{BB962C8B-B14F-4D97-AF65-F5344CB8AC3E}">
        <p14:creationId xmlns:p14="http://schemas.microsoft.com/office/powerpoint/2010/main" val="332975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88C8F5A-89D7-49FD-8152-F2F11D3BF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整体设计思路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FB6809-877C-4C49-93CA-9C335DB5B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17273"/>
            <a:ext cx="12192000" cy="2397873"/>
          </a:xfrm>
          <a:prstGeom prst="rect">
            <a:avLst/>
          </a:prstGeom>
        </p:spPr>
      </p:pic>
      <p:graphicFrame>
        <p:nvGraphicFramePr>
          <p:cNvPr id="7" name="表格 7">
            <a:extLst>
              <a:ext uri="{FF2B5EF4-FFF2-40B4-BE49-F238E27FC236}">
                <a16:creationId xmlns:a16="http://schemas.microsoft.com/office/drawing/2014/main" id="{4E8F2514-E342-4A97-BA37-A1333A0FE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981332"/>
              </p:ext>
            </p:extLst>
          </p:nvPr>
        </p:nvGraphicFramePr>
        <p:xfrm>
          <a:off x="193040" y="1229360"/>
          <a:ext cx="11501120" cy="265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60640">
                  <a:extLst>
                    <a:ext uri="{9D8B030D-6E8A-4147-A177-3AD203B41FA5}">
                      <a16:colId xmlns:a16="http://schemas.microsoft.com/office/drawing/2014/main" val="3079159549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1377245925"/>
                    </a:ext>
                  </a:extLst>
                </a:gridCol>
              </a:tblGrid>
              <a:tr h="434615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设计思路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目的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531243"/>
                  </a:ext>
                </a:extLst>
              </a:tr>
              <a:tr h="4346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dirty="0"/>
                        <a:t>使用</a:t>
                      </a:r>
                      <a:r>
                        <a:rPr lang="en-US" altLang="zh-CN" sz="2400" dirty="0"/>
                        <a:t>SCD</a:t>
                      </a:r>
                      <a:r>
                        <a:rPr lang="zh-CN" altLang="en-US" sz="2400" dirty="0"/>
                        <a:t>初样硅微条探测器的焊盘布局</a:t>
                      </a:r>
                      <a:endParaRPr lang="en-US" altLang="zh-C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统一升级到初样设计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80241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增大</a:t>
                      </a:r>
                      <a:r>
                        <a:rPr lang="en-US" altLang="zh-CN" sz="2400" dirty="0"/>
                        <a:t>Z-flex</a:t>
                      </a:r>
                      <a:r>
                        <a:rPr lang="zh-CN" altLang="en-US" sz="2400" dirty="0"/>
                        <a:t>边缘与硅微条焊盘的安全距离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避免溢胶污染焊盘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379349"/>
                  </a:ext>
                </a:extLst>
              </a:tr>
              <a:tr h="434615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增大</a:t>
                      </a:r>
                      <a:r>
                        <a:rPr lang="en-US" altLang="zh-CN" sz="2400" dirty="0"/>
                        <a:t>Z-flex</a:t>
                      </a:r>
                      <a:r>
                        <a:rPr lang="zh-CN" altLang="en-US" sz="2400" dirty="0"/>
                        <a:t>边缘与</a:t>
                      </a:r>
                      <a:r>
                        <a:rPr lang="en-US" altLang="zh-CN" sz="2400" dirty="0"/>
                        <a:t>Z-flex</a:t>
                      </a:r>
                      <a:r>
                        <a:rPr lang="zh-CN" altLang="en-US" sz="2400" dirty="0"/>
                        <a:t>焊盘的安全距离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为胶线宽度涨落留下冗余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73154"/>
                  </a:ext>
                </a:extLst>
              </a:tr>
              <a:tr h="750158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每组（硅微条</a:t>
                      </a:r>
                      <a:r>
                        <a:rPr lang="en-US" altLang="zh-CN" sz="2400" dirty="0"/>
                        <a:t>640ch</a:t>
                      </a:r>
                      <a:r>
                        <a:rPr lang="zh-CN" altLang="en-US" sz="2400" dirty="0"/>
                        <a:t>、硅电容</a:t>
                      </a:r>
                      <a:r>
                        <a:rPr lang="en-US" altLang="zh-CN" sz="2400" dirty="0"/>
                        <a:t>64ch</a:t>
                      </a:r>
                      <a:r>
                        <a:rPr lang="zh-CN" altLang="en-US" sz="2400" dirty="0"/>
                        <a:t>）键合的首尾通道增加键合机识别图案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提高键合效率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5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251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58F4460-D3D1-45DD-8EEB-9B5E59F89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点胶</a:t>
            </a:r>
            <a:r>
              <a:rPr lang="en-US" altLang="zh-CN" dirty="0"/>
              <a:t>/</a:t>
            </a:r>
            <a:r>
              <a:rPr lang="zh-CN" altLang="en-US" dirty="0"/>
              <a:t>防溢胶优化</a:t>
            </a:r>
          </a:p>
        </p:txBody>
      </p: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78DE8627-B28F-4000-BFCD-66B903B5F63C}"/>
              </a:ext>
            </a:extLst>
          </p:cNvPr>
          <p:cNvGrpSpPr/>
          <p:nvPr/>
        </p:nvGrpSpPr>
        <p:grpSpPr>
          <a:xfrm>
            <a:off x="284480" y="1066800"/>
            <a:ext cx="3495040" cy="4897120"/>
            <a:chOff x="284480" y="1066800"/>
            <a:chExt cx="3495040" cy="4897120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FE9F802-4E71-4EC1-BE18-72DFDA531BC8}"/>
                </a:ext>
              </a:extLst>
            </p:cNvPr>
            <p:cNvSpPr/>
            <p:nvPr/>
          </p:nvSpPr>
          <p:spPr>
            <a:xfrm>
              <a:off x="284480" y="1066800"/>
              <a:ext cx="3495040" cy="24587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D8AFAD07-7EE6-4090-AB1D-2A81032417C8}"/>
                </a:ext>
              </a:extLst>
            </p:cNvPr>
            <p:cNvSpPr/>
            <p:nvPr/>
          </p:nvSpPr>
          <p:spPr>
            <a:xfrm>
              <a:off x="1564640" y="2164230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AF5E3DD-CCF8-4AB6-B23D-6D542433D8F2}"/>
                </a:ext>
              </a:extLst>
            </p:cNvPr>
            <p:cNvSpPr/>
            <p:nvPr/>
          </p:nvSpPr>
          <p:spPr>
            <a:xfrm>
              <a:off x="2372916" y="2164230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742E3AE-86C5-4173-B649-E287F74E8941}"/>
                </a:ext>
              </a:extLst>
            </p:cNvPr>
            <p:cNvSpPr/>
            <p:nvPr/>
          </p:nvSpPr>
          <p:spPr>
            <a:xfrm>
              <a:off x="3181192" y="2164230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9F04030-9DDA-4D0C-9364-D29F9937D415}"/>
                </a:ext>
              </a:extLst>
            </p:cNvPr>
            <p:cNvSpPr/>
            <p:nvPr/>
          </p:nvSpPr>
          <p:spPr>
            <a:xfrm>
              <a:off x="284480" y="3525520"/>
              <a:ext cx="3495040" cy="2438400"/>
            </a:xfrm>
            <a:prstGeom prst="rect">
              <a:avLst/>
            </a:prstGeom>
            <a:solidFill>
              <a:srgbClr val="FF80A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52CC1B6-77E1-4C9A-A46B-E6388AA816BF}"/>
                </a:ext>
              </a:extLst>
            </p:cNvPr>
            <p:cNvSpPr txBox="1"/>
            <p:nvPr/>
          </p:nvSpPr>
          <p:spPr>
            <a:xfrm>
              <a:off x="284480" y="1111866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02060"/>
                  </a:solidFill>
                  <a:ea typeface="黑体" panose="02010609060101010101" pitchFamily="2" charset="-122"/>
                  <a:cs typeface="Arial" panose="020B0604020202020204" pitchFamily="34" charset="0"/>
                </a:rPr>
                <a:t>硅微条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27B62F0-52BE-4983-B5A2-5D4A173B18BE}"/>
                </a:ext>
              </a:extLst>
            </p:cNvPr>
            <p:cNvSpPr txBox="1"/>
            <p:nvPr/>
          </p:nvSpPr>
          <p:spPr>
            <a:xfrm>
              <a:off x="361426" y="5132923"/>
              <a:ext cx="9541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ea typeface="黑体" panose="02010609060101010101" pitchFamily="2" charset="-122"/>
                  <a:cs typeface="Arial" panose="020B0604020202020204" pitchFamily="34" charset="0"/>
                </a:rPr>
                <a:t>Z-flex</a:t>
              </a:r>
              <a:endParaRPr lang="zh-CN" altLang="en-US" sz="24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DF0A678-60A5-46E3-A022-4BA359D14969}"/>
                </a:ext>
              </a:extLst>
            </p:cNvPr>
            <p:cNvSpPr/>
            <p:nvPr/>
          </p:nvSpPr>
          <p:spPr>
            <a:xfrm>
              <a:off x="1564640" y="3663591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089FD87-4086-4ACE-8F30-85B8EDC7F519}"/>
                </a:ext>
              </a:extLst>
            </p:cNvPr>
            <p:cNvSpPr/>
            <p:nvPr/>
          </p:nvSpPr>
          <p:spPr>
            <a:xfrm>
              <a:off x="2372916" y="3663591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26591D2-2BDE-473A-AD6F-459C6356A57E}"/>
                </a:ext>
              </a:extLst>
            </p:cNvPr>
            <p:cNvSpPr/>
            <p:nvPr/>
          </p:nvSpPr>
          <p:spPr>
            <a:xfrm>
              <a:off x="3181192" y="3663591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9155B53-768F-4EF1-99F8-3242FC35AD93}"/>
                </a:ext>
              </a:extLst>
            </p:cNvPr>
            <p:cNvSpPr txBox="1"/>
            <p:nvPr/>
          </p:nvSpPr>
          <p:spPr>
            <a:xfrm>
              <a:off x="438368" y="2475728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02060"/>
                  </a:solidFill>
                  <a:ea typeface="黑体" panose="02010609060101010101" pitchFamily="2" charset="-122"/>
                  <a:cs typeface="Arial" panose="020B0604020202020204" pitchFamily="34" charset="0"/>
                </a:rPr>
                <a:t>焊盘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42D372A-9DB6-4973-9993-9E0380D9F252}"/>
                </a:ext>
              </a:extLst>
            </p:cNvPr>
            <p:cNvSpPr txBox="1"/>
            <p:nvPr/>
          </p:nvSpPr>
          <p:spPr>
            <a:xfrm>
              <a:off x="438368" y="4048910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02060"/>
                  </a:solidFill>
                  <a:ea typeface="黑体" panose="02010609060101010101" pitchFamily="2" charset="-122"/>
                  <a:cs typeface="Arial" panose="020B0604020202020204" pitchFamily="34" charset="0"/>
                </a:rPr>
                <a:t>焊盘</a:t>
              </a:r>
            </a:p>
          </p:txBody>
        </p:sp>
      </p:grp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ADCA9C71-7F6E-4C28-8BD1-D528EBC68690}"/>
              </a:ext>
            </a:extLst>
          </p:cNvPr>
          <p:cNvSpPr/>
          <p:nvPr/>
        </p:nvSpPr>
        <p:spPr>
          <a:xfrm>
            <a:off x="1238586" y="2387600"/>
            <a:ext cx="2540933" cy="3495040"/>
          </a:xfrm>
          <a:prstGeom prst="roundRect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0959AE5-8E27-4B67-9B19-DD79DE410013}"/>
              </a:ext>
            </a:extLst>
          </p:cNvPr>
          <p:cNvSpPr txBox="1"/>
          <p:nvPr/>
        </p:nvSpPr>
        <p:spPr>
          <a:xfrm>
            <a:off x="284480" y="6090382"/>
            <a:ext cx="3495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旧方案：溢胶</a:t>
            </a:r>
          </a:p>
        </p:txBody>
      </p: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A69A9DB8-8435-4AFD-B13A-EF7981DBB1FC}"/>
              </a:ext>
            </a:extLst>
          </p:cNvPr>
          <p:cNvGrpSpPr/>
          <p:nvPr/>
        </p:nvGrpSpPr>
        <p:grpSpPr>
          <a:xfrm>
            <a:off x="8696960" y="1066800"/>
            <a:ext cx="3495040" cy="4897120"/>
            <a:chOff x="8696960" y="1066800"/>
            <a:chExt cx="3495040" cy="4897120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E1B4B59C-E662-457C-B91C-188273178ABE}"/>
                </a:ext>
              </a:extLst>
            </p:cNvPr>
            <p:cNvSpPr/>
            <p:nvPr/>
          </p:nvSpPr>
          <p:spPr>
            <a:xfrm>
              <a:off x="8696960" y="1066800"/>
              <a:ext cx="3495040" cy="24587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7AC9FBB3-EF45-4903-96EF-64C531B57CEA}"/>
                </a:ext>
              </a:extLst>
            </p:cNvPr>
            <p:cNvSpPr/>
            <p:nvPr/>
          </p:nvSpPr>
          <p:spPr>
            <a:xfrm>
              <a:off x="9977120" y="1089205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E9BEFE1B-6CE9-4A97-9F7E-977D757CB81D}"/>
                </a:ext>
              </a:extLst>
            </p:cNvPr>
            <p:cNvSpPr/>
            <p:nvPr/>
          </p:nvSpPr>
          <p:spPr>
            <a:xfrm>
              <a:off x="10785396" y="1089205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340E6628-4C5B-4E70-BB4B-075CA6160505}"/>
                </a:ext>
              </a:extLst>
            </p:cNvPr>
            <p:cNvSpPr/>
            <p:nvPr/>
          </p:nvSpPr>
          <p:spPr>
            <a:xfrm>
              <a:off x="11593672" y="1089205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6EFEC9DF-00B7-4B9C-8F35-8F9CADB5F91A}"/>
                </a:ext>
              </a:extLst>
            </p:cNvPr>
            <p:cNvSpPr/>
            <p:nvPr/>
          </p:nvSpPr>
          <p:spPr>
            <a:xfrm>
              <a:off x="8696960" y="3525520"/>
              <a:ext cx="3495040" cy="2438400"/>
            </a:xfrm>
            <a:prstGeom prst="rect">
              <a:avLst/>
            </a:prstGeom>
            <a:solidFill>
              <a:srgbClr val="FF80A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7BF361FF-BF9A-4E74-BEAF-9E10C27A2275}"/>
                </a:ext>
              </a:extLst>
            </p:cNvPr>
            <p:cNvSpPr txBox="1"/>
            <p:nvPr/>
          </p:nvSpPr>
          <p:spPr>
            <a:xfrm>
              <a:off x="8696960" y="1111866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02060"/>
                  </a:solidFill>
                  <a:ea typeface="黑体" panose="02010609060101010101" pitchFamily="2" charset="-122"/>
                  <a:cs typeface="Arial" panose="020B0604020202020204" pitchFamily="34" charset="0"/>
                </a:rPr>
                <a:t>硅微条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22CBC9D4-D27B-4097-9811-45E403D1598A}"/>
                </a:ext>
              </a:extLst>
            </p:cNvPr>
            <p:cNvSpPr txBox="1"/>
            <p:nvPr/>
          </p:nvSpPr>
          <p:spPr>
            <a:xfrm>
              <a:off x="8773906" y="5132923"/>
              <a:ext cx="9541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ea typeface="黑体" panose="02010609060101010101" pitchFamily="2" charset="-122"/>
                  <a:cs typeface="Arial" panose="020B0604020202020204" pitchFamily="34" charset="0"/>
                </a:rPr>
                <a:t>Z-flex</a:t>
              </a:r>
              <a:endParaRPr lang="zh-CN" altLang="en-US" sz="24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DDEA7AF4-278E-4426-9D29-4EC014B43AAC}"/>
                </a:ext>
              </a:extLst>
            </p:cNvPr>
            <p:cNvSpPr/>
            <p:nvPr/>
          </p:nvSpPr>
          <p:spPr>
            <a:xfrm>
              <a:off x="9977120" y="4719470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BBF9F5B1-5185-4916-9008-8A25494FADF5}"/>
                </a:ext>
              </a:extLst>
            </p:cNvPr>
            <p:cNvSpPr/>
            <p:nvPr/>
          </p:nvSpPr>
          <p:spPr>
            <a:xfrm>
              <a:off x="10785396" y="4719470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90B85083-809D-4D4E-9EDC-2F84CE5A8D12}"/>
                </a:ext>
              </a:extLst>
            </p:cNvPr>
            <p:cNvSpPr/>
            <p:nvPr/>
          </p:nvSpPr>
          <p:spPr>
            <a:xfrm>
              <a:off x="11593672" y="4719470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C78BC69B-2B0D-4D97-A10A-C06D1B9E9497}"/>
                </a:ext>
              </a:extLst>
            </p:cNvPr>
            <p:cNvSpPr txBox="1"/>
            <p:nvPr/>
          </p:nvSpPr>
          <p:spPr>
            <a:xfrm>
              <a:off x="8850848" y="2475728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02060"/>
                  </a:solidFill>
                  <a:ea typeface="黑体" panose="02010609060101010101" pitchFamily="2" charset="-122"/>
                  <a:cs typeface="Arial" panose="020B0604020202020204" pitchFamily="34" charset="0"/>
                </a:rPr>
                <a:t>焊盘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1026371A-72FA-4859-AB0C-8DF3B0F0AEC0}"/>
                </a:ext>
              </a:extLst>
            </p:cNvPr>
            <p:cNvSpPr txBox="1"/>
            <p:nvPr/>
          </p:nvSpPr>
          <p:spPr>
            <a:xfrm>
              <a:off x="8850848" y="4048910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02060"/>
                  </a:solidFill>
                  <a:ea typeface="黑体" panose="02010609060101010101" pitchFamily="2" charset="-122"/>
                  <a:cs typeface="Arial" panose="020B0604020202020204" pitchFamily="34" charset="0"/>
                </a:rPr>
                <a:t>焊盘</a:t>
              </a:r>
            </a:p>
          </p:txBody>
        </p:sp>
      </p:grpSp>
      <p:sp>
        <p:nvSpPr>
          <p:cNvPr id="62" name="矩形: 圆角 61">
            <a:extLst>
              <a:ext uri="{FF2B5EF4-FFF2-40B4-BE49-F238E27FC236}">
                <a16:creationId xmlns:a16="http://schemas.microsoft.com/office/drawing/2014/main" id="{389C4DC7-9D77-4978-A7D5-D47D17E2AF04}"/>
              </a:ext>
            </a:extLst>
          </p:cNvPr>
          <p:cNvSpPr/>
          <p:nvPr/>
        </p:nvSpPr>
        <p:spPr>
          <a:xfrm>
            <a:off x="9621609" y="3600737"/>
            <a:ext cx="2540933" cy="3495040"/>
          </a:xfrm>
          <a:prstGeom prst="roundRect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9042A50-6B6D-4615-A536-87CD43B11BBA}"/>
              </a:ext>
            </a:extLst>
          </p:cNvPr>
          <p:cNvSpPr txBox="1"/>
          <p:nvPr/>
        </p:nvSpPr>
        <p:spPr>
          <a:xfrm>
            <a:off x="8696960" y="6090382"/>
            <a:ext cx="3495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新方案：高冗余</a:t>
            </a:r>
          </a:p>
        </p:txBody>
      </p: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A99C0FBB-201A-477B-8126-9220164C4909}"/>
              </a:ext>
            </a:extLst>
          </p:cNvPr>
          <p:cNvGrpSpPr/>
          <p:nvPr/>
        </p:nvGrpSpPr>
        <p:grpSpPr>
          <a:xfrm>
            <a:off x="4490719" y="1066800"/>
            <a:ext cx="3495040" cy="4897120"/>
            <a:chOff x="4490719" y="1066800"/>
            <a:chExt cx="3495040" cy="4897120"/>
          </a:xfrm>
        </p:grpSpPr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3AE20AD7-D601-4127-865A-831DA954B756}"/>
                </a:ext>
              </a:extLst>
            </p:cNvPr>
            <p:cNvSpPr/>
            <p:nvPr/>
          </p:nvSpPr>
          <p:spPr>
            <a:xfrm>
              <a:off x="4490719" y="1066800"/>
              <a:ext cx="3495040" cy="245872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13AD3F64-02DC-4174-BD71-C64B746309E9}"/>
                </a:ext>
              </a:extLst>
            </p:cNvPr>
            <p:cNvSpPr/>
            <p:nvPr/>
          </p:nvSpPr>
          <p:spPr>
            <a:xfrm>
              <a:off x="5770879" y="2164230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E08DCAAF-386C-416E-B085-04554E7C016A}"/>
                </a:ext>
              </a:extLst>
            </p:cNvPr>
            <p:cNvSpPr/>
            <p:nvPr/>
          </p:nvSpPr>
          <p:spPr>
            <a:xfrm>
              <a:off x="6579155" y="2164230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5C3DCEA8-7F0A-48B3-8716-40ABB779958C}"/>
                </a:ext>
              </a:extLst>
            </p:cNvPr>
            <p:cNvSpPr/>
            <p:nvPr/>
          </p:nvSpPr>
          <p:spPr>
            <a:xfrm>
              <a:off x="7387431" y="2164230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3622CCD-C8C4-4C86-AF1F-99DB5CB63721}"/>
                </a:ext>
              </a:extLst>
            </p:cNvPr>
            <p:cNvSpPr/>
            <p:nvPr/>
          </p:nvSpPr>
          <p:spPr>
            <a:xfrm>
              <a:off x="4490719" y="3525520"/>
              <a:ext cx="3495040" cy="2438400"/>
            </a:xfrm>
            <a:prstGeom prst="rect">
              <a:avLst/>
            </a:prstGeom>
            <a:solidFill>
              <a:srgbClr val="FF80A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DB076E92-6C5A-4010-84D5-08E816389865}"/>
                </a:ext>
              </a:extLst>
            </p:cNvPr>
            <p:cNvSpPr txBox="1"/>
            <p:nvPr/>
          </p:nvSpPr>
          <p:spPr>
            <a:xfrm>
              <a:off x="4490719" y="1111866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02060"/>
                  </a:solidFill>
                  <a:ea typeface="黑体" panose="02010609060101010101" pitchFamily="2" charset="-122"/>
                  <a:cs typeface="Arial" panose="020B0604020202020204" pitchFamily="34" charset="0"/>
                </a:rPr>
                <a:t>硅微条</a:t>
              </a: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E4071236-7015-467B-A637-C2B0323034F6}"/>
                </a:ext>
              </a:extLst>
            </p:cNvPr>
            <p:cNvSpPr txBox="1"/>
            <p:nvPr/>
          </p:nvSpPr>
          <p:spPr>
            <a:xfrm>
              <a:off x="4567665" y="5132923"/>
              <a:ext cx="9541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002060"/>
                  </a:solidFill>
                  <a:ea typeface="黑体" panose="02010609060101010101" pitchFamily="2" charset="-122"/>
                  <a:cs typeface="Arial" panose="020B0604020202020204" pitchFamily="34" charset="0"/>
                </a:rPr>
                <a:t>Z-flex</a:t>
              </a:r>
              <a:endParaRPr lang="zh-CN" altLang="en-US" sz="24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3CFD0ABC-107E-4BA8-A543-82D9174D9274}"/>
                </a:ext>
              </a:extLst>
            </p:cNvPr>
            <p:cNvSpPr/>
            <p:nvPr/>
          </p:nvSpPr>
          <p:spPr>
            <a:xfrm>
              <a:off x="5770879" y="3663591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29814279-CDD4-48FE-A3AA-FFCBE4BF4010}"/>
                </a:ext>
              </a:extLst>
            </p:cNvPr>
            <p:cNvSpPr/>
            <p:nvPr/>
          </p:nvSpPr>
          <p:spPr>
            <a:xfrm>
              <a:off x="6579155" y="3663591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EB3A86BE-BACA-4576-9FCE-6E7B76E35ACB}"/>
                </a:ext>
              </a:extLst>
            </p:cNvPr>
            <p:cNvSpPr/>
            <p:nvPr/>
          </p:nvSpPr>
          <p:spPr>
            <a:xfrm>
              <a:off x="7387431" y="3663591"/>
              <a:ext cx="213360" cy="122936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21794DBA-5C91-4782-820B-6B2B2EFEF8EB}"/>
                </a:ext>
              </a:extLst>
            </p:cNvPr>
            <p:cNvSpPr txBox="1"/>
            <p:nvPr/>
          </p:nvSpPr>
          <p:spPr>
            <a:xfrm>
              <a:off x="4644607" y="2475728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02060"/>
                  </a:solidFill>
                  <a:ea typeface="黑体" panose="02010609060101010101" pitchFamily="2" charset="-122"/>
                  <a:cs typeface="Arial" panose="020B0604020202020204" pitchFamily="34" charset="0"/>
                </a:rPr>
                <a:t>焊盘</a:t>
              </a: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4B7D84C7-129F-4AC1-9296-A71CDE865A39}"/>
                </a:ext>
              </a:extLst>
            </p:cNvPr>
            <p:cNvSpPr txBox="1"/>
            <p:nvPr/>
          </p:nvSpPr>
          <p:spPr>
            <a:xfrm>
              <a:off x="4644607" y="4048910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002060"/>
                  </a:solidFill>
                  <a:ea typeface="黑体" panose="02010609060101010101" pitchFamily="2" charset="-122"/>
                  <a:cs typeface="Arial" panose="020B0604020202020204" pitchFamily="34" charset="0"/>
                </a:rPr>
                <a:t>焊盘</a:t>
              </a:r>
            </a:p>
          </p:txBody>
        </p:sp>
      </p:grpSp>
      <p:sp>
        <p:nvSpPr>
          <p:cNvPr id="76" name="矩形: 圆角 75">
            <a:extLst>
              <a:ext uri="{FF2B5EF4-FFF2-40B4-BE49-F238E27FC236}">
                <a16:creationId xmlns:a16="http://schemas.microsoft.com/office/drawing/2014/main" id="{50773E26-940F-48FA-BFEA-B69011151DA1}"/>
              </a:ext>
            </a:extLst>
          </p:cNvPr>
          <p:cNvSpPr/>
          <p:nvPr/>
        </p:nvSpPr>
        <p:spPr>
          <a:xfrm>
            <a:off x="5444825" y="4295786"/>
            <a:ext cx="2540933" cy="1586853"/>
          </a:xfrm>
          <a:prstGeom prst="roundRect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A5DD2A98-3B6E-4D1A-A769-A799F80F1FA9}"/>
              </a:ext>
            </a:extLst>
          </p:cNvPr>
          <p:cNvSpPr txBox="1"/>
          <p:nvPr/>
        </p:nvSpPr>
        <p:spPr>
          <a:xfrm>
            <a:off x="4490719" y="6090382"/>
            <a:ext cx="3495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旧方案：缺胶</a:t>
            </a:r>
          </a:p>
        </p:txBody>
      </p:sp>
    </p:spTree>
    <p:extLst>
      <p:ext uri="{BB962C8B-B14F-4D97-AF65-F5344CB8AC3E}">
        <p14:creationId xmlns:p14="http://schemas.microsoft.com/office/powerpoint/2010/main" val="316588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62" grpId="0" animBg="1"/>
      <p:bldP spid="63" grpId="0"/>
      <p:bldP spid="7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表格 18">
            <a:extLst>
              <a:ext uri="{FF2B5EF4-FFF2-40B4-BE49-F238E27FC236}">
                <a16:creationId xmlns:a16="http://schemas.microsoft.com/office/drawing/2014/main" id="{75B07254-68C2-404C-A104-753AED8F1B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9146104"/>
              </p:ext>
            </p:extLst>
          </p:nvPr>
        </p:nvGraphicFramePr>
        <p:xfrm>
          <a:off x="6522720" y="1676573"/>
          <a:ext cx="5273040" cy="352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77920">
                  <a:extLst>
                    <a:ext uri="{9D8B030D-6E8A-4147-A177-3AD203B41FA5}">
                      <a16:colId xmlns:a16="http://schemas.microsoft.com/office/drawing/2014/main" val="3849843712"/>
                    </a:ext>
                  </a:extLst>
                </a:gridCol>
                <a:gridCol w="1595120">
                  <a:extLst>
                    <a:ext uri="{9D8B030D-6E8A-4147-A177-3AD203B41FA5}">
                      <a16:colId xmlns:a16="http://schemas.microsoft.com/office/drawing/2014/main" val="13041999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参数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值 </a:t>
                      </a:r>
                      <a:r>
                        <a:rPr lang="en-US" altLang="zh-CN" dirty="0"/>
                        <a:t>[um]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808093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Z-Flex</a:t>
                      </a:r>
                      <a:r>
                        <a:rPr lang="zh-CN" altLang="en-US" dirty="0"/>
                        <a:t>边缘到硅微条焊盘最短距离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1000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555670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Z-Flex</a:t>
                      </a:r>
                      <a:r>
                        <a:rPr lang="zh-CN" altLang="en-US" dirty="0"/>
                        <a:t>边缘到</a:t>
                      </a:r>
                      <a:r>
                        <a:rPr lang="en-US" altLang="zh-CN" dirty="0"/>
                        <a:t>Z-Flex</a:t>
                      </a:r>
                      <a:r>
                        <a:rPr lang="zh-CN" altLang="en-US" dirty="0"/>
                        <a:t>焊盘最短距离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1000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466839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Z-Flex</a:t>
                      </a:r>
                      <a:r>
                        <a:rPr lang="zh-CN" altLang="en-US" dirty="0"/>
                        <a:t>焊盘长度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450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796086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Z-Flex</a:t>
                      </a:r>
                      <a:r>
                        <a:rPr lang="zh-CN" altLang="en-US" dirty="0"/>
                        <a:t>焊盘宽度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60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649023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硅微条焊盘长度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640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545287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硅微条焊盘宽度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8801169"/>
                  </a:ext>
                </a:extLst>
              </a:tr>
            </a:tbl>
          </a:graphicData>
        </a:graphic>
      </p:graphicFrame>
      <p:sp>
        <p:nvSpPr>
          <p:cNvPr id="3" name="标题 2">
            <a:extLst>
              <a:ext uri="{FF2B5EF4-FFF2-40B4-BE49-F238E27FC236}">
                <a16:creationId xmlns:a16="http://schemas.microsoft.com/office/drawing/2014/main" id="{D3014CDF-622A-424B-B468-20B36A8E1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初样设计的防溢胶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2FBE72-9C8B-4D16-A98C-77CE4DA17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140" y="1121558"/>
            <a:ext cx="4721860" cy="559358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D40DADA-4378-457B-906A-1AD19D06E4CD}"/>
              </a:ext>
            </a:extLst>
          </p:cNvPr>
          <p:cNvSpPr txBox="1"/>
          <p:nvPr/>
        </p:nvSpPr>
        <p:spPr>
          <a:xfrm>
            <a:off x="512365" y="1828800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硅微条焊盘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8B82701-D138-4B4D-8D0C-BBAA6A0BC2FF}"/>
              </a:ext>
            </a:extLst>
          </p:cNvPr>
          <p:cNvSpPr txBox="1"/>
          <p:nvPr/>
        </p:nvSpPr>
        <p:spPr>
          <a:xfrm>
            <a:off x="512365" y="3244348"/>
            <a:ext cx="1672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Z-Flex</a:t>
            </a:r>
            <a:r>
              <a:rPr lang="zh-CN" altLang="en-US" sz="24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边缘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55FA0C6-EBC8-49B0-AC07-2A960C734582}"/>
              </a:ext>
            </a:extLst>
          </p:cNvPr>
          <p:cNvSpPr txBox="1"/>
          <p:nvPr/>
        </p:nvSpPr>
        <p:spPr>
          <a:xfrm>
            <a:off x="512365" y="5098394"/>
            <a:ext cx="1672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Z-Flex</a:t>
            </a:r>
            <a:r>
              <a:rPr lang="zh-CN" altLang="en-US" sz="24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焊盘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56E1A898-90D5-4848-975B-F77A3D2B7578}"/>
              </a:ext>
            </a:extLst>
          </p:cNvPr>
          <p:cNvCxnSpPr>
            <a:stCxn id="6" idx="3"/>
          </p:cNvCxnSpPr>
          <p:nvPr/>
        </p:nvCxnSpPr>
        <p:spPr>
          <a:xfrm>
            <a:off x="2235914" y="2059633"/>
            <a:ext cx="852726" cy="231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08ECA0A3-389A-4260-ADD5-79367B87CE2A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184618" y="3475181"/>
            <a:ext cx="810478" cy="6192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816E71CA-282D-41E3-ADDE-DC021B9C951B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2184618" y="5329227"/>
            <a:ext cx="1025942" cy="3197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678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87096C3C-72CC-4524-9FC6-BFE662C12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2483" y="1412240"/>
            <a:ext cx="3767117" cy="4713925"/>
          </a:xfrm>
        </p:spPr>
        <p:txBody>
          <a:bodyPr/>
          <a:lstStyle/>
          <a:p>
            <a:r>
              <a:rPr lang="zh-CN" altLang="en-US" dirty="0"/>
              <a:t>一个视场内独一无二的‘</a:t>
            </a:r>
            <a:r>
              <a:rPr lang="en-US" altLang="zh-CN" dirty="0"/>
              <a:t>T</a:t>
            </a:r>
            <a:r>
              <a:rPr lang="zh-CN" altLang="en-US" dirty="0"/>
              <a:t>’字形作为识别图案。</a:t>
            </a:r>
            <a:endParaRPr lang="en-US" altLang="zh-CN" dirty="0"/>
          </a:p>
          <a:p>
            <a:r>
              <a:rPr lang="zh-CN" altLang="en-US" dirty="0"/>
              <a:t>图案在键合焊盘外，不容易被键合丝污染。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322AC05-100D-41E7-80DC-0904FB473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键合机识别图案设计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85DAA54-CA06-4C6C-83C3-5F8CA1D31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615" y="1123301"/>
            <a:ext cx="7161868" cy="539116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CE686F29-65C2-4B40-90B1-9F249DACC418}"/>
              </a:ext>
            </a:extLst>
          </p:cNvPr>
          <p:cNvSpPr/>
          <p:nvPr/>
        </p:nvSpPr>
        <p:spPr>
          <a:xfrm>
            <a:off x="795912" y="2936240"/>
            <a:ext cx="1764960" cy="1764960"/>
          </a:xfrm>
          <a:prstGeom prst="rect">
            <a:avLst/>
          </a:prstGeom>
          <a:solidFill>
            <a:srgbClr val="00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69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0B1F53C1-895B-4B8B-B8D4-495EC1390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新版本</a:t>
            </a:r>
            <a:r>
              <a:rPr lang="en-US" altLang="zh-CN" dirty="0"/>
              <a:t>Z-flex</a:t>
            </a:r>
            <a:r>
              <a:rPr lang="zh-CN" altLang="en-US" dirty="0"/>
              <a:t>回应了旧</a:t>
            </a:r>
            <a:r>
              <a:rPr lang="en-US" altLang="zh-CN" dirty="0"/>
              <a:t>Z-flex</a:t>
            </a:r>
            <a:r>
              <a:rPr lang="zh-CN" altLang="en-US" dirty="0"/>
              <a:t>装配时遇到的问题：</a:t>
            </a:r>
            <a:endParaRPr lang="en-US" altLang="zh-CN" dirty="0"/>
          </a:p>
          <a:p>
            <a:pPr lvl="1"/>
            <a:r>
              <a:rPr lang="zh-CN" altLang="en-US" dirty="0"/>
              <a:t>如果胶水太多，则溢胶会污染硅微条焊盘，导致无法键合。</a:t>
            </a:r>
            <a:endParaRPr lang="en-US" altLang="zh-CN" dirty="0"/>
          </a:p>
          <a:p>
            <a:pPr lvl="1"/>
            <a:r>
              <a:rPr lang="zh-CN" altLang="en-US" dirty="0"/>
              <a:t>如果胶水太少，则</a:t>
            </a:r>
            <a:r>
              <a:rPr lang="en-US" altLang="zh-CN" dirty="0"/>
              <a:t>Z-flex</a:t>
            </a:r>
            <a:r>
              <a:rPr lang="zh-CN" altLang="en-US" dirty="0"/>
              <a:t>焊盘缺胶，增加自动键合失败的风险。</a:t>
            </a:r>
            <a:endParaRPr lang="en-US" altLang="zh-CN" dirty="0"/>
          </a:p>
          <a:p>
            <a:r>
              <a:rPr lang="zh-CN" altLang="en-US" dirty="0"/>
              <a:t>目前电子学组</a:t>
            </a:r>
            <a:r>
              <a:rPr lang="en-US" altLang="zh-CN" dirty="0"/>
              <a:t>(</a:t>
            </a:r>
            <a:r>
              <a:rPr lang="zh-CN" altLang="en-US" dirty="0"/>
              <a:t>张子良</a:t>
            </a:r>
            <a:r>
              <a:rPr lang="en-US" altLang="zh-CN" dirty="0"/>
              <a:t>)</a:t>
            </a:r>
            <a:r>
              <a:rPr lang="zh-CN" altLang="en-US" dirty="0"/>
              <a:t>正在办理采购流程，大家可以并行反馈设计问题。</a:t>
            </a:r>
            <a:endParaRPr lang="en-US" altLang="zh-CN" dirty="0"/>
          </a:p>
          <a:p>
            <a:r>
              <a:rPr lang="zh-CN" altLang="en-US" dirty="0"/>
              <a:t>后续评估新版本</a:t>
            </a:r>
            <a:r>
              <a:rPr lang="en-US" altLang="zh-CN" dirty="0"/>
              <a:t>Z-flex</a:t>
            </a:r>
            <a:r>
              <a:rPr lang="zh-CN" altLang="en-US"/>
              <a:t>是否能够与旧探测器适配、从而可以测试。</a:t>
            </a:r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8E45FF3-62FC-4CAA-B7F9-9981CF33F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总结与展望</a:t>
            </a:r>
          </a:p>
        </p:txBody>
      </p:sp>
    </p:spTree>
    <p:extLst>
      <p:ext uri="{BB962C8B-B14F-4D97-AF65-F5344CB8AC3E}">
        <p14:creationId xmlns:p14="http://schemas.microsoft.com/office/powerpoint/2010/main" val="3688166779"/>
      </p:ext>
    </p:extLst>
  </p:cSld>
  <p:clrMapOvr>
    <a:masterClrMapping/>
  </p:clrMapOvr>
</p:sld>
</file>

<file path=ppt/theme/theme1.xml><?xml version="1.0" encoding="utf-8"?>
<a:theme xmlns:a="http://schemas.openxmlformats.org/drawingml/2006/main" name="IHE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rgbClr val="002060"/>
            </a:solidFill>
            <a:ea typeface="黑体" panose="02010609060101010101" pitchFamily="2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HEP" id="{1B0B717B-B345-4556-8931-A4D9E266528D}" vid="{B471213F-AC63-4C40-9683-2EC057EFCA7F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83</TotalTime>
  <Words>435</Words>
  <Application>Microsoft Office PowerPoint</Application>
  <PresentationFormat>宽屏</PresentationFormat>
  <Paragraphs>65</Paragraphs>
  <Slides>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等线</vt:lpstr>
      <vt:lpstr>微软雅黑</vt:lpstr>
      <vt:lpstr>Arial</vt:lpstr>
      <vt:lpstr>Calibri</vt:lpstr>
      <vt:lpstr>Calibri Light</vt:lpstr>
      <vt:lpstr>Wingdings</vt:lpstr>
      <vt:lpstr>IHEP</vt:lpstr>
      <vt:lpstr>自定义设计方案</vt:lpstr>
      <vt:lpstr>初样Z型高密走线板(Z-flex)设计</vt:lpstr>
      <vt:lpstr>整体设计思路</vt:lpstr>
      <vt:lpstr>点胶/防溢胶优化</vt:lpstr>
      <vt:lpstr>初样设计的防溢胶</vt:lpstr>
      <vt:lpstr>键合机识别图案设计</vt:lpstr>
      <vt:lpstr>总结与展望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初样Z型高密走线板设计</dc:title>
  <dc:creator>Yuodaa</dc:creator>
  <cp:lastModifiedBy>乔锐0830</cp:lastModifiedBy>
  <cp:revision>24</cp:revision>
  <dcterms:created xsi:type="dcterms:W3CDTF">2023-08-09T12:44:00Z</dcterms:created>
  <dcterms:modified xsi:type="dcterms:W3CDTF">2026-09-03T15:16:56Z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</Properties>
</file>