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68" r:id="rId1"/>
    <p:sldMasterId id="2147483675" r:id="rId2"/>
  </p:sld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7099300" cy="10234613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 descr="高能所图标-单色.tif"/>
          <p:cNvPicPr>
            <a:picLocks noChangeAspect="1"/>
          </p:cNvPicPr>
          <p:nvPr/>
        </p:nvPicPr>
        <p:blipFill>
          <a:blip r:embed="rId2">
            <a:lum bright="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2349501"/>
            <a:ext cx="7440084" cy="4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6750051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76503" y="6750051"/>
            <a:ext cx="9715500" cy="10795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1"/>
            <a:ext cx="12192000" cy="2159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239251" y="1"/>
            <a:ext cx="2952749" cy="2159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>
            <a:noAutofit/>
          </a:bodyPr>
          <a:lstStyle>
            <a:lvl1pPr>
              <a:defRPr lang="zh-CN" altLang="en-US" sz="6600" b="1" kern="1200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3CCB9-9F30-459A-803F-FAD9F97EF211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2026/9/3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pPr>
              <a:defRPr/>
            </a:pPr>
            <a:fld id="{C3097149-1E52-4B4B-8ACA-C18CD0D55D8A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750051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76503" y="6750051"/>
            <a:ext cx="9715500" cy="10795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938215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" y="3"/>
            <a:ext cx="285751" cy="917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85862"/>
            <a:ext cx="10972800" cy="4840303"/>
          </a:xfrm>
        </p:spPr>
        <p:txBody>
          <a:bodyPr/>
          <a:lstStyle>
            <a:lvl1pPr>
              <a:buClr>
                <a:srgbClr val="E38700"/>
              </a:buClr>
              <a:buSzPct val="80000"/>
              <a:buFont typeface="Wingdings" panose="05000000000000000000" pitchFamily="2" charset="2"/>
              <a:buChar char="n"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6712" y="142854"/>
            <a:ext cx="10763325" cy="725471"/>
          </a:xfrm>
        </p:spPr>
        <p:txBody>
          <a:bodyPr>
            <a:normAutofit/>
          </a:bodyPr>
          <a:lstStyle>
            <a:lvl1pPr algn="ctr">
              <a:defRPr sz="4000" b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DFE2A-79FC-4795-9CC3-35CB5041FFEB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2026/9/3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pPr>
              <a:defRPr/>
            </a:pPr>
            <a:fld id="{C3097149-1E52-4B4B-8ACA-C18CD0D55D8A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750051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76503" y="6750051"/>
            <a:ext cx="9715500" cy="10795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938215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" y="3"/>
            <a:ext cx="285751" cy="917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6712" y="142854"/>
            <a:ext cx="10763325" cy="725471"/>
          </a:xfrm>
        </p:spPr>
        <p:txBody>
          <a:bodyPr>
            <a:normAutofit/>
          </a:bodyPr>
          <a:lstStyle>
            <a:lvl1pPr algn="ctr">
              <a:defRPr sz="4000" b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5B590-A8F9-4327-B653-6C6CFA60FB67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2026/9/3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pPr>
              <a:defRPr/>
            </a:pPr>
            <a:fld id="{C3097149-1E52-4B4B-8ACA-C18CD0D55D8A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90650-8048-4598-A81E-F41FCC17F953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2026/9/3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pPr>
              <a:defRPr/>
            </a:pPr>
            <a:fld id="{C3097149-1E52-4B4B-8ACA-C18CD0D55D8A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7464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42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702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919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218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3562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5387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50666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9943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17400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9063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09600" y="1600202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FC85911-15C7-405B-8894-9DA52E3D9C2D}" type="datetime1">
              <a:rPr kumimoji="0" lang="zh-CN" altLang="en-US" smtClean="0">
                <a:solidFill>
                  <a:prstClr val="black">
                    <a:tint val="75000"/>
                  </a:prstClr>
                </a:solidFill>
              </a:rPr>
              <a:t>2026/9/3</a:t>
            </a:fld>
            <a:endParaRPr kumimoji="0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kumimoji="0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pPr>
              <a:defRPr/>
            </a:pPr>
            <a:fld id="{C3097149-1E52-4B4B-8ACA-C18CD0D55D8A}" type="slidenum">
              <a:rPr kumimoji="0" lang="zh-CN" altLang="en-US" smtClean="0"/>
              <a:t>‹#›</a:t>
            </a:fld>
            <a:endParaRPr kumimoji="0"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770BF5-8568-4370-8A90-8BCFCD973452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046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7BA176-CD7E-4768-ABF0-3AE06CA57C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AIREX</a:t>
            </a:r>
            <a:r>
              <a:rPr lang="zh-CN" altLang="en-US" dirty="0"/>
              <a:t>热膨胀系数及</a:t>
            </a:r>
            <a:br>
              <a:rPr lang="zh-CN" altLang="en-US" dirty="0"/>
            </a:br>
            <a:r>
              <a:rPr lang="en-US" altLang="zh-CN" dirty="0"/>
              <a:t>ATLAS</a:t>
            </a:r>
            <a:r>
              <a:rPr lang="zh-CN" altLang="en-US" dirty="0"/>
              <a:t>硅被应力撕裂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026220B-D2C9-4ACB-B39B-CC81E5630A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乔锐 徐元迪 唐远平</a:t>
            </a:r>
          </a:p>
        </p:txBody>
      </p:sp>
    </p:spTree>
    <p:extLst>
      <p:ext uri="{BB962C8B-B14F-4D97-AF65-F5344CB8AC3E}">
        <p14:creationId xmlns:p14="http://schemas.microsoft.com/office/powerpoint/2010/main" val="3664199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5B93D2BB-9142-482A-8BE0-F22713B89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背景：</a:t>
            </a:r>
            <a:r>
              <a:rPr lang="en-US" altLang="zh-CN" dirty="0"/>
              <a:t>ATLAS ITK</a:t>
            </a:r>
            <a:r>
              <a:rPr lang="zh-CN" altLang="en-US" dirty="0"/>
              <a:t>硅微条碎裂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4D77E60-61F1-4637-805A-F71825E9C8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C3097149-1E52-4B4B-8ACA-C18CD0D55D8A}" type="slidenum">
              <a:rPr lang="zh-CN" altLang="en-US" smtClean="0"/>
              <a:t>2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B3B52AC-5B69-4B85-8607-D231C4E67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8215"/>
            <a:ext cx="6096000" cy="306997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F194B4B6-718C-4442-AE1E-CC0E2BF4DC23}"/>
              </a:ext>
            </a:extLst>
          </p:cNvPr>
          <p:cNvSpPr txBox="1"/>
          <p:nvPr/>
        </p:nvSpPr>
        <p:spPr>
          <a:xfrm>
            <a:off x="0" y="4778188"/>
            <a:ext cx="6543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002060"/>
                </a:solidFill>
                <a:ea typeface="黑体" panose="02010609060101010101" pitchFamily="2" charset="-122"/>
                <a:cs typeface="Arial" panose="020B0604020202020204" pitchFamily="34" charset="0"/>
              </a:rPr>
              <a:t>ATLAS ITK</a:t>
            </a:r>
            <a:r>
              <a:rPr lang="zh-CN" altLang="en-US" sz="2400" dirty="0">
                <a:solidFill>
                  <a:srgbClr val="002060"/>
                </a:solidFill>
                <a:ea typeface="黑体" panose="02010609060101010101" pitchFamily="2" charset="-122"/>
                <a:cs typeface="Arial" panose="020B0604020202020204" pitchFamily="34" charset="0"/>
              </a:rPr>
              <a:t>在硅微条上粘接</a:t>
            </a:r>
            <a:r>
              <a:rPr lang="en-US" altLang="zh-CN" sz="2400" dirty="0">
                <a:solidFill>
                  <a:srgbClr val="002060"/>
                </a:solidFill>
                <a:ea typeface="黑体" panose="02010609060101010101" pitchFamily="2" charset="-122"/>
                <a:cs typeface="Arial" panose="020B0604020202020204" pitchFamily="34" charset="0"/>
              </a:rPr>
              <a:t>PCB</a:t>
            </a:r>
            <a:endParaRPr lang="zh-CN" altLang="en-US" sz="2400" dirty="0">
              <a:solidFill>
                <a:srgbClr val="002060"/>
              </a:solidFill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EBEDD04-E635-4BB0-A5F5-DA6A9E4753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9435" y="1477261"/>
            <a:ext cx="5904244" cy="385405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2AB7E89-06CE-4E49-8EEB-A17E1DB7522E}"/>
              </a:ext>
            </a:extLst>
          </p:cNvPr>
          <p:cNvSpPr txBox="1"/>
          <p:nvPr/>
        </p:nvSpPr>
        <p:spPr>
          <a:xfrm>
            <a:off x="6239435" y="5380739"/>
            <a:ext cx="61184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i="0" dirty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降温到</a:t>
            </a:r>
            <a:r>
              <a:rPr lang="en-US" altLang="zh-CN" sz="1800" b="0" i="0" dirty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-35</a:t>
            </a:r>
            <a:r>
              <a:rPr lang="en-US" altLang="en-US" sz="1800" b="0" i="0" dirty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°</a:t>
            </a:r>
            <a:r>
              <a:rPr lang="en-US" altLang="zh-CN" sz="1800" b="0" i="0" dirty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C</a:t>
            </a:r>
            <a:r>
              <a:rPr lang="zh-CN" altLang="en-US" sz="1800" b="0" i="0" dirty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的工作温度进行测试，发现一部分</a:t>
            </a:r>
            <a:r>
              <a:rPr lang="zh-CN" altLang="en-US" sz="1800" b="0" i="0" dirty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硅传感器上出现了裂纹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41802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B17488B5-F6BA-493F-992E-E9985CD43E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810" y="1285862"/>
            <a:ext cx="6580766" cy="4840303"/>
          </a:xfrm>
        </p:spPr>
        <p:txBody>
          <a:bodyPr/>
          <a:lstStyle/>
          <a:p>
            <a:r>
              <a:rPr lang="zh-CN" altLang="en-US" dirty="0"/>
              <a:t>原因：</a:t>
            </a:r>
            <a:endParaRPr lang="en-US" altLang="zh-CN" dirty="0"/>
          </a:p>
          <a:p>
            <a:pPr lvl="1"/>
            <a:r>
              <a:rPr lang="zh-CN" altLang="en-US" dirty="0"/>
              <a:t>硅微条和</a:t>
            </a:r>
            <a:r>
              <a:rPr lang="en-US" altLang="zh-CN" dirty="0"/>
              <a:t>PCB</a:t>
            </a:r>
            <a:r>
              <a:rPr lang="zh-CN" altLang="en-US" dirty="0"/>
              <a:t>热膨胀系数</a:t>
            </a:r>
            <a:r>
              <a:rPr lang="en-US" altLang="zh-CN" dirty="0"/>
              <a:t>(CTE)</a:t>
            </a:r>
            <a:r>
              <a:rPr lang="zh-CN" altLang="en-US" dirty="0"/>
              <a:t>有差异</a:t>
            </a:r>
            <a:endParaRPr lang="en-US" altLang="zh-CN" dirty="0"/>
          </a:p>
          <a:p>
            <a:pPr lvl="1"/>
            <a:r>
              <a:rPr lang="zh-CN" altLang="en-US" dirty="0"/>
              <a:t>在室温装配、应用到低温</a:t>
            </a:r>
            <a:r>
              <a:rPr lang="en-US" altLang="zh-CN" dirty="0"/>
              <a:t>(-35</a:t>
            </a:r>
            <a:r>
              <a:rPr lang="zh-CN" altLang="en-US" dirty="0"/>
              <a:t>℃）</a:t>
            </a:r>
            <a:endParaRPr lang="en-US" altLang="zh-CN" dirty="0"/>
          </a:p>
          <a:p>
            <a:pPr lvl="1"/>
            <a:r>
              <a:rPr lang="el-GR" altLang="zh-CN" dirty="0"/>
              <a:t>Δ</a:t>
            </a:r>
            <a:r>
              <a:rPr lang="en-US" altLang="zh-CN" dirty="0"/>
              <a:t>CTE × </a:t>
            </a:r>
            <a:r>
              <a:rPr lang="el-GR" altLang="zh-CN" dirty="0"/>
              <a:t>Δ</a:t>
            </a:r>
            <a:r>
              <a:rPr lang="en-US" altLang="zh-CN" dirty="0"/>
              <a:t>T = </a:t>
            </a:r>
            <a:r>
              <a:rPr lang="el-GR" altLang="zh-CN" dirty="0"/>
              <a:t>Δ</a:t>
            </a:r>
            <a:r>
              <a:rPr lang="en-US" altLang="zh-CN" dirty="0"/>
              <a:t>L</a:t>
            </a:r>
            <a:r>
              <a:rPr lang="zh-CN" altLang="en-US" dirty="0"/>
              <a:t>。这个位移差撕碎了硅微条</a:t>
            </a:r>
            <a:endParaRPr lang="en-US" altLang="zh-CN" dirty="0"/>
          </a:p>
          <a:p>
            <a:r>
              <a:rPr lang="zh-CN" altLang="en-US" dirty="0"/>
              <a:t>解决方案：</a:t>
            </a:r>
            <a:endParaRPr lang="en-US" altLang="zh-CN" dirty="0"/>
          </a:p>
          <a:p>
            <a:pPr lvl="1"/>
            <a:r>
              <a:rPr lang="zh-CN" altLang="en-US" dirty="0"/>
              <a:t>在</a:t>
            </a:r>
            <a:r>
              <a:rPr lang="zh-CN" altLang="en-US" b="1" dirty="0">
                <a:solidFill>
                  <a:srgbClr val="FF0000"/>
                </a:solidFill>
              </a:rPr>
              <a:t>环氧树脂</a:t>
            </a:r>
            <a:r>
              <a:rPr lang="en-US" altLang="zh-CN" b="1" dirty="0">
                <a:solidFill>
                  <a:srgbClr val="FF0000"/>
                </a:solidFill>
              </a:rPr>
              <a:t>(</a:t>
            </a:r>
            <a:r>
              <a:rPr lang="zh-CN" altLang="en-US" b="1" dirty="0">
                <a:solidFill>
                  <a:srgbClr val="FF0000"/>
                </a:solidFill>
              </a:rPr>
              <a:t>硬</a:t>
            </a:r>
            <a:r>
              <a:rPr lang="en-US" altLang="zh-CN" b="1" dirty="0">
                <a:solidFill>
                  <a:srgbClr val="FF0000"/>
                </a:solidFill>
              </a:rPr>
              <a:t>)</a:t>
            </a:r>
            <a:r>
              <a:rPr lang="zh-CN" altLang="en-US" dirty="0"/>
              <a:t>以外，额外添加了</a:t>
            </a:r>
            <a:r>
              <a:rPr lang="en-US" altLang="zh-CN" dirty="0"/>
              <a:t>100 um</a:t>
            </a:r>
            <a:r>
              <a:rPr lang="zh-CN" altLang="en-US" dirty="0"/>
              <a:t>厚的</a:t>
            </a:r>
            <a:r>
              <a:rPr lang="en-US" altLang="zh-CN" sz="2400" b="1" dirty="0" err="1">
                <a:solidFill>
                  <a:srgbClr val="00B05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Dowsil</a:t>
            </a:r>
            <a:r>
              <a:rPr lang="en-US" altLang="zh-CN" sz="2400" b="1" dirty="0">
                <a:solidFill>
                  <a:srgbClr val="00B05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 SE 4445</a:t>
            </a:r>
            <a:r>
              <a:rPr lang="zh-CN" altLang="en-US" sz="2400" b="1" dirty="0">
                <a:solidFill>
                  <a:srgbClr val="00B05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硅橡胶</a:t>
            </a:r>
            <a:r>
              <a:rPr lang="en-US" altLang="zh-CN" sz="2400" b="1" dirty="0">
                <a:solidFill>
                  <a:srgbClr val="00B05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(</a:t>
            </a:r>
            <a:r>
              <a:rPr lang="zh-CN" altLang="en-US" sz="2400" b="1" dirty="0">
                <a:solidFill>
                  <a:srgbClr val="00B05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软</a:t>
            </a:r>
            <a:r>
              <a:rPr lang="en-US" altLang="zh-CN" sz="2400" b="1" dirty="0">
                <a:solidFill>
                  <a:srgbClr val="00B05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)</a:t>
            </a:r>
            <a:r>
              <a:rPr lang="zh-CN" altLang="en-US" sz="24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，并增加</a:t>
            </a:r>
            <a:r>
              <a:rPr lang="en-US" altLang="zh-CN" sz="24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50 um</a:t>
            </a:r>
            <a:r>
              <a:rPr lang="zh-CN" altLang="en-US" sz="24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的</a:t>
            </a:r>
            <a:r>
              <a:rPr lang="en-US" altLang="zh-CN" sz="2400" dirty="0" err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kapton</a:t>
            </a:r>
            <a:r>
              <a:rPr lang="zh-CN" altLang="en-US" sz="24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隔离。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DB556A2-28DE-4EF7-9369-F4F53EBA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背景：</a:t>
            </a:r>
            <a:r>
              <a:rPr lang="en-US" altLang="zh-CN" dirty="0"/>
              <a:t>ATLAS ITK</a:t>
            </a:r>
            <a:r>
              <a:rPr lang="zh-CN" altLang="en-US" dirty="0"/>
              <a:t>硅微条碎裂分析及解决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5ACCA68-0F90-4EE5-AC0D-66E050D990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C3097149-1E52-4B4B-8ACA-C18CD0D55D8A}" type="slidenum">
              <a:rPr lang="zh-CN" altLang="en-US" smtClean="0"/>
              <a:t>3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E7B237F-EE32-4E06-BED7-DF9F4ED37A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26" t="6261"/>
          <a:stretch>
            <a:fillRect/>
          </a:stretch>
        </p:blipFill>
        <p:spPr>
          <a:xfrm>
            <a:off x="7044055" y="1940581"/>
            <a:ext cx="5147945" cy="38601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96075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8DBB40F6-1C29-4467-9BF4-1DD5BB421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SCD</a:t>
            </a:r>
            <a:r>
              <a:rPr lang="zh-CN" altLang="en-US" dirty="0"/>
              <a:t>的线性热膨胀系数</a:t>
            </a:r>
            <a:r>
              <a:rPr lang="en-US" altLang="zh-CN" dirty="0"/>
              <a:t>(CTE)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8DAB68F-F87B-4B5B-B14C-2347561639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C3097149-1E52-4B4B-8ACA-C18CD0D55D8A}" type="slidenum">
              <a:rPr lang="zh-CN" altLang="en-US" smtClean="0"/>
              <a:t>4</a:t>
            </a:fld>
            <a:endParaRPr lang="zh-CN" altLang="en-US" dirty="0"/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B2960FE4-0741-4084-8A15-FFBB048133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4388195"/>
              </p:ext>
            </p:extLst>
          </p:nvPr>
        </p:nvGraphicFramePr>
        <p:xfrm>
          <a:off x="0" y="1155588"/>
          <a:ext cx="12012708" cy="3505140"/>
        </p:xfrm>
        <a:graphic>
          <a:graphicData uri="http://schemas.openxmlformats.org/drawingml/2006/table">
            <a:tbl>
              <a:tblPr/>
              <a:tblGrid>
                <a:gridCol w="1568824">
                  <a:extLst>
                    <a:ext uri="{9D8B030D-6E8A-4147-A177-3AD203B41FA5}">
                      <a16:colId xmlns:a16="http://schemas.microsoft.com/office/drawing/2014/main" val="1017681947"/>
                    </a:ext>
                  </a:extLst>
                </a:gridCol>
                <a:gridCol w="1416423">
                  <a:extLst>
                    <a:ext uri="{9D8B030D-6E8A-4147-A177-3AD203B41FA5}">
                      <a16:colId xmlns:a16="http://schemas.microsoft.com/office/drawing/2014/main" val="4056546043"/>
                    </a:ext>
                  </a:extLst>
                </a:gridCol>
                <a:gridCol w="6024284">
                  <a:extLst>
                    <a:ext uri="{9D8B030D-6E8A-4147-A177-3AD203B41FA5}">
                      <a16:colId xmlns:a16="http://schemas.microsoft.com/office/drawing/2014/main" val="1585662348"/>
                    </a:ext>
                  </a:extLst>
                </a:gridCol>
                <a:gridCol w="3003177">
                  <a:extLst>
                    <a:ext uri="{9D8B030D-6E8A-4147-A177-3AD203B41FA5}">
                      <a16:colId xmlns:a16="http://schemas.microsoft.com/office/drawing/2014/main" val="74992581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zh-CN" altLang="en-US" sz="1600"/>
                        <a:t>部组件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/>
                        <a:t>材料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/>
                        <a:t>型号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zh-CN" altLang="en-US" sz="1600"/>
                        <a:t>线性</a:t>
                      </a:r>
                      <a:r>
                        <a:rPr lang="en-US" sz="1600"/>
                        <a:t>CTE</a:t>
                      </a:r>
                      <a:r>
                        <a:rPr lang="zh-CN" altLang="en-US" sz="1600"/>
                        <a:t>典型值</a:t>
                      </a:r>
                      <a:r>
                        <a:rPr lang="en-US" altLang="zh-CN" sz="1600"/>
                        <a:t>(</a:t>
                      </a:r>
                      <a:r>
                        <a:rPr lang="en-US" sz="1600"/>
                        <a:t>PPM/℃)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968249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1600"/>
                        <a:t>硅微条传感器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/>
                        <a:t>硅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/>
                        <a:t>尺寸</a:t>
                      </a:r>
                      <a:r>
                        <a:rPr lang="en-US" altLang="zh-CN" sz="1600"/>
                        <a:t>98</a:t>
                      </a:r>
                      <a:r>
                        <a:rPr lang="en-US" sz="1600"/>
                        <a:t>mm*98mm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sz="1600" dirty="0"/>
                        <a:t>2.5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400975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1600"/>
                        <a:t>硅钝化层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SiO2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sz="1600"/>
                        <a:t>0.5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951981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1600"/>
                        <a:t>偏压柔性板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FR-4</a:t>
                      </a:r>
                      <a:r>
                        <a:rPr lang="zh-CN" altLang="en-US" sz="1600"/>
                        <a:t>柔性</a:t>
                      </a:r>
                      <a:r>
                        <a:rPr lang="en-US" sz="1600"/>
                        <a:t>PCB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/>
                        <a:t>厚度</a:t>
                      </a:r>
                      <a:r>
                        <a:rPr lang="en-US" altLang="zh-CN" sz="1600"/>
                        <a:t>150</a:t>
                      </a:r>
                      <a:r>
                        <a:rPr lang="el-GR" sz="1600"/>
                        <a:t>μ</a:t>
                      </a:r>
                      <a:r>
                        <a:rPr lang="en-US" sz="1600"/>
                        <a:t>m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sz="1600" dirty="0"/>
                        <a:t>15.0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3112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altLang="zh-CN" sz="1600"/>
                        <a:t>Z</a:t>
                      </a:r>
                      <a:r>
                        <a:rPr lang="zh-CN" altLang="en-US" sz="1600"/>
                        <a:t>型高密走线板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FR-4</a:t>
                      </a:r>
                      <a:r>
                        <a:rPr lang="zh-CN" altLang="en-US" sz="1600"/>
                        <a:t>柔性</a:t>
                      </a:r>
                      <a:r>
                        <a:rPr lang="en-US" sz="1600"/>
                        <a:t>PCB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600"/>
                        <a:t>FR-4</a:t>
                      </a:r>
                      <a:r>
                        <a:rPr lang="zh-CN" altLang="en-US" sz="1600"/>
                        <a:t>厚度</a:t>
                      </a:r>
                      <a:r>
                        <a:rPr lang="en-US" altLang="zh-CN" sz="1600"/>
                        <a:t>100μm</a:t>
                      </a:r>
                      <a:r>
                        <a:rPr lang="zh-CN" altLang="en-US" sz="1600"/>
                        <a:t>、表面有</a:t>
                      </a:r>
                      <a:r>
                        <a:rPr lang="en-US" altLang="zh-CN" sz="1600"/>
                        <a:t>12.5μm</a:t>
                      </a:r>
                      <a:r>
                        <a:rPr lang="zh-CN" altLang="en-US" sz="1600"/>
                        <a:t>的</a:t>
                      </a:r>
                      <a:r>
                        <a:rPr lang="en-US" altLang="zh-CN" sz="1600"/>
                        <a:t>PI</a:t>
                      </a:r>
                      <a:r>
                        <a:rPr lang="zh-CN" altLang="en-US" sz="1600"/>
                        <a:t>绝缘膜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sz="1600" dirty="0"/>
                        <a:t>15.0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66267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1600"/>
                        <a:t>储存盒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/>
                        <a:t>铝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sz="1600"/>
                        <a:t>23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555688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/>
                        <a:t>AIREX</a:t>
                      </a:r>
                      <a:r>
                        <a:rPr lang="zh-CN" altLang="en-US" sz="1600"/>
                        <a:t>支撑材料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AIREX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R82.60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zh-CN" altLang="en-US" sz="1600" dirty="0"/>
                        <a:t>实测值</a:t>
                      </a:r>
                      <a:r>
                        <a:rPr lang="en-US" altLang="zh-CN" sz="1600" dirty="0"/>
                        <a:t>33.1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97337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/>
                        <a:t>SFE</a:t>
                      </a:r>
                      <a:r>
                        <a:rPr lang="zh-CN" altLang="en-US" sz="1600"/>
                        <a:t>板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 dirty="0"/>
                        <a:t>硬质</a:t>
                      </a:r>
                      <a:r>
                        <a:rPr lang="en-US" sz="1600" dirty="0"/>
                        <a:t>FR-4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/>
                        <a:t>尺寸约</a:t>
                      </a:r>
                      <a:r>
                        <a:rPr lang="en-US" altLang="zh-CN" sz="1600"/>
                        <a:t>98mm*50mm</a:t>
                      </a:r>
                      <a:r>
                        <a:rPr lang="zh-CN" altLang="en-US" sz="1600"/>
                        <a:t>，厚度</a:t>
                      </a:r>
                      <a:r>
                        <a:rPr lang="en-US" altLang="zh-CN" sz="1600"/>
                        <a:t>1.6mm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sz="1600"/>
                        <a:t>15.0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437583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1600"/>
                        <a:t>导热索冷端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/>
                        <a:t>铝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sz="1600"/>
                        <a:t>22.5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5914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1600"/>
                        <a:t>碳纤维蒙皮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/>
                        <a:t>碳纤维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M55J/</a:t>
                      </a:r>
                      <a:r>
                        <a:rPr lang="zh-CN" altLang="en-US" sz="1600" dirty="0"/>
                        <a:t>氰酸酯，</a:t>
                      </a:r>
                      <a:r>
                        <a:rPr lang="en-US" altLang="zh-CN" sz="1600" dirty="0"/>
                        <a:t>4</a:t>
                      </a:r>
                      <a:r>
                        <a:rPr lang="zh-CN" altLang="en-US" sz="1600" dirty="0"/>
                        <a:t>层（方向</a:t>
                      </a:r>
                      <a:r>
                        <a:rPr lang="en-US" altLang="zh-CN" sz="1600" dirty="0"/>
                        <a:t>0/90/+45/−45</a:t>
                      </a:r>
                      <a:r>
                        <a:rPr lang="zh-CN" altLang="en-US" sz="1600" dirty="0"/>
                        <a:t>）。每一层厚度</a:t>
                      </a:r>
                      <a:r>
                        <a:rPr lang="en-US" altLang="zh-CN" sz="1600" dirty="0"/>
                        <a:t>0.1mm</a:t>
                      </a:r>
                      <a:r>
                        <a:rPr lang="zh-CN" altLang="en-US" sz="1600" dirty="0"/>
                        <a:t>、总厚度</a:t>
                      </a:r>
                      <a:r>
                        <a:rPr lang="en-US" altLang="zh-CN" sz="1600" dirty="0"/>
                        <a:t>0.4 mm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sz="1600" dirty="0"/>
                        <a:t>0.9</a:t>
                      </a:r>
                    </a:p>
                  </a:txBody>
                  <a:tcPr marL="82290" marR="82290" marT="41145" marB="411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3811007"/>
                  </a:ext>
                </a:extLst>
              </a:tr>
            </a:tbl>
          </a:graphicData>
        </a:graphic>
      </p:graphicFrame>
      <p:sp>
        <p:nvSpPr>
          <p:cNvPr id="7" name="内容占位符 1">
            <a:extLst>
              <a:ext uri="{FF2B5EF4-FFF2-40B4-BE49-F238E27FC236}">
                <a16:creationId xmlns:a16="http://schemas.microsoft.com/office/drawing/2014/main" id="{F9DDF22F-A82E-49A8-97A6-2BEA32C8D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835" y="4822484"/>
            <a:ext cx="11537577" cy="1666283"/>
          </a:xfrm>
        </p:spPr>
        <p:txBody>
          <a:bodyPr/>
          <a:lstStyle/>
          <a:p>
            <a:r>
              <a:rPr lang="zh-CN" altLang="en-US" dirty="0"/>
              <a:t>好消息：硅微条和碳纤维的</a:t>
            </a:r>
            <a:r>
              <a:rPr lang="en-US" altLang="zh-CN" dirty="0"/>
              <a:t>CTE</a:t>
            </a:r>
            <a:r>
              <a:rPr lang="zh-CN" altLang="en-US" dirty="0"/>
              <a:t>相近。</a:t>
            </a:r>
            <a:endParaRPr lang="en-US" altLang="zh-CN" dirty="0"/>
          </a:p>
          <a:p>
            <a:r>
              <a:rPr lang="zh-CN" altLang="en-US" dirty="0"/>
              <a:t>好消息：虽然偏压柔性板和</a:t>
            </a:r>
            <a:r>
              <a:rPr lang="en-US" altLang="zh-CN" dirty="0"/>
              <a:t>Z</a:t>
            </a:r>
            <a:r>
              <a:rPr lang="zh-CN" altLang="en-US" dirty="0"/>
              <a:t>型高密走线板的</a:t>
            </a:r>
            <a:r>
              <a:rPr lang="en-US" altLang="zh-CN" dirty="0"/>
              <a:t>CTE</a:t>
            </a:r>
            <a:r>
              <a:rPr lang="zh-CN" altLang="en-US" dirty="0"/>
              <a:t>较大，但它们薄</a:t>
            </a:r>
            <a:endParaRPr lang="en-US" altLang="zh-CN" dirty="0"/>
          </a:p>
          <a:p>
            <a:r>
              <a:rPr lang="zh-CN" altLang="en-US" dirty="0">
                <a:solidFill>
                  <a:srgbClr val="FF0000"/>
                </a:solidFill>
              </a:rPr>
              <a:t>坏消息：</a:t>
            </a:r>
            <a:r>
              <a:rPr lang="en-US" altLang="zh-CN" dirty="0">
                <a:solidFill>
                  <a:srgbClr val="FF0000"/>
                </a:solidFill>
              </a:rPr>
              <a:t>AIREX</a:t>
            </a:r>
            <a:r>
              <a:rPr lang="zh-CN" altLang="en-US" dirty="0">
                <a:solidFill>
                  <a:srgbClr val="FF0000"/>
                </a:solidFill>
              </a:rPr>
              <a:t>又厚又硬，</a:t>
            </a:r>
            <a:r>
              <a:rPr lang="en-US" altLang="zh-CN" dirty="0">
                <a:solidFill>
                  <a:srgbClr val="FF0000"/>
                </a:solidFill>
              </a:rPr>
              <a:t>CTE</a:t>
            </a:r>
            <a:r>
              <a:rPr lang="zh-CN" altLang="en-US" dirty="0">
                <a:solidFill>
                  <a:srgbClr val="FF0000"/>
                </a:solidFill>
              </a:rPr>
              <a:t>竟然比</a:t>
            </a:r>
            <a:r>
              <a:rPr lang="en-US" altLang="zh-CN" dirty="0">
                <a:solidFill>
                  <a:srgbClr val="FF0000"/>
                </a:solidFill>
              </a:rPr>
              <a:t>PCB</a:t>
            </a:r>
            <a:r>
              <a:rPr lang="zh-CN" altLang="en-US" dirty="0">
                <a:solidFill>
                  <a:srgbClr val="FF0000"/>
                </a:solidFill>
              </a:rPr>
              <a:t>还大</a:t>
            </a:r>
            <a:r>
              <a:rPr lang="zh-CN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007896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49C2A4CF-D9B4-47A9-B252-78A6C73B7A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ATLAS ITK</a:t>
            </a:r>
            <a:r>
              <a:rPr lang="zh-CN" altLang="en-US" dirty="0"/>
              <a:t>的硅微条应用到低温</a:t>
            </a:r>
            <a:r>
              <a:rPr lang="en-US" altLang="zh-CN" dirty="0"/>
              <a:t>(-35</a:t>
            </a:r>
            <a:r>
              <a:rPr lang="zh-CN" altLang="en-US" dirty="0"/>
              <a:t>℃</a:t>
            </a:r>
            <a:r>
              <a:rPr lang="en-US" altLang="zh-CN" dirty="0"/>
              <a:t>)</a:t>
            </a:r>
            <a:r>
              <a:rPr lang="zh-CN" altLang="en-US" dirty="0"/>
              <a:t>时发生碎裂：</a:t>
            </a:r>
            <a:endParaRPr lang="en-US" altLang="zh-CN" dirty="0"/>
          </a:p>
          <a:p>
            <a:pPr lvl="1"/>
            <a:r>
              <a:rPr lang="zh-CN" altLang="en-US" dirty="0"/>
              <a:t>原因：使用硬环氧树脂</a:t>
            </a:r>
            <a:r>
              <a:rPr lang="en-US" altLang="zh-CN" dirty="0"/>
              <a:t>+</a:t>
            </a:r>
            <a:r>
              <a:rPr lang="zh-CN" altLang="en-US" dirty="0"/>
              <a:t>硅微条和</a:t>
            </a:r>
            <a:r>
              <a:rPr lang="en-US" altLang="zh-CN" dirty="0"/>
              <a:t>PCB</a:t>
            </a:r>
            <a:r>
              <a:rPr lang="zh-CN" altLang="en-US" dirty="0"/>
              <a:t>的</a:t>
            </a:r>
            <a:r>
              <a:rPr lang="en-US" altLang="zh-CN" dirty="0"/>
              <a:t>CTE</a:t>
            </a:r>
            <a:r>
              <a:rPr lang="zh-CN" altLang="en-US" dirty="0"/>
              <a:t>差别大</a:t>
            </a:r>
            <a:r>
              <a:rPr lang="en-US" altLang="zh-CN" dirty="0">
                <a:highlight>
                  <a:srgbClr val="FFFF00"/>
                </a:highlight>
              </a:rPr>
              <a:t>(~10 ppm</a:t>
            </a:r>
            <a:r>
              <a:rPr lang="en-US" altLang="zh-CN" dirty="0"/>
              <a:t>)</a:t>
            </a:r>
          </a:p>
          <a:p>
            <a:pPr lvl="1"/>
            <a:r>
              <a:rPr lang="zh-CN" altLang="en-US" dirty="0"/>
              <a:t>解决方案：额外使用软的硅橡胶来缓解应力。</a:t>
            </a:r>
            <a:endParaRPr lang="en-US" altLang="zh-CN" dirty="0"/>
          </a:p>
          <a:p>
            <a:r>
              <a:rPr lang="en-US" altLang="zh-CN" dirty="0"/>
              <a:t>SCD</a:t>
            </a:r>
            <a:r>
              <a:rPr lang="zh-CN" altLang="en-US" dirty="0"/>
              <a:t>更恶劣</a:t>
            </a:r>
            <a:endParaRPr lang="en-US" altLang="zh-CN" dirty="0"/>
          </a:p>
          <a:p>
            <a:pPr lvl="1"/>
            <a:r>
              <a:rPr lang="zh-CN" altLang="en-US" dirty="0"/>
              <a:t>储存温度暂定为</a:t>
            </a:r>
            <a:r>
              <a:rPr lang="en-US" altLang="zh-CN" dirty="0"/>
              <a:t>-30</a:t>
            </a:r>
            <a:r>
              <a:rPr lang="zh-CN" altLang="en-US" dirty="0"/>
              <a:t>℃，总体希望进一步下降到</a:t>
            </a:r>
            <a:r>
              <a:rPr lang="en-US" altLang="zh-CN" dirty="0"/>
              <a:t>-40</a:t>
            </a:r>
            <a:r>
              <a:rPr lang="zh-CN" altLang="en-US" dirty="0"/>
              <a:t> ℃ </a:t>
            </a:r>
            <a:endParaRPr lang="en-US" altLang="zh-CN" dirty="0"/>
          </a:p>
          <a:p>
            <a:pPr lvl="1"/>
            <a:r>
              <a:rPr lang="en-US" altLang="zh-CN" dirty="0"/>
              <a:t>AIREX</a:t>
            </a:r>
            <a:r>
              <a:rPr lang="zh-CN" altLang="en-US" dirty="0"/>
              <a:t>实测</a:t>
            </a:r>
            <a:r>
              <a:rPr lang="en-US" altLang="zh-CN" dirty="0"/>
              <a:t>CTE</a:t>
            </a:r>
            <a:r>
              <a:rPr lang="zh-CN" altLang="en-US" dirty="0"/>
              <a:t>为</a:t>
            </a:r>
            <a:r>
              <a:rPr lang="en-US" altLang="zh-CN" dirty="0"/>
              <a:t>33 ppm</a:t>
            </a:r>
            <a:r>
              <a:rPr lang="zh-CN" altLang="en-US" dirty="0"/>
              <a:t>，与硅微条的</a:t>
            </a:r>
            <a:r>
              <a:rPr lang="en-US" altLang="zh-CN" dirty="0"/>
              <a:t>CTE</a:t>
            </a:r>
            <a:r>
              <a:rPr lang="zh-CN" altLang="en-US" dirty="0"/>
              <a:t>差别更大（</a:t>
            </a:r>
            <a:r>
              <a:rPr lang="en-US" altLang="zh-CN" dirty="0">
                <a:highlight>
                  <a:srgbClr val="FF0000"/>
                </a:highlight>
              </a:rPr>
              <a:t>~30 ppm</a:t>
            </a:r>
            <a:r>
              <a:rPr lang="zh-CN" altLang="en-US" dirty="0"/>
              <a:t>）。</a:t>
            </a:r>
            <a:endParaRPr lang="en-US" altLang="zh-CN" dirty="0"/>
          </a:p>
          <a:p>
            <a:pPr lvl="1"/>
            <a:r>
              <a:rPr lang="en-US" altLang="zh-CN" dirty="0"/>
              <a:t>AIREX</a:t>
            </a:r>
            <a:r>
              <a:rPr lang="zh-CN" altLang="en-US" dirty="0"/>
              <a:t>厚度达</a:t>
            </a:r>
            <a:r>
              <a:rPr lang="en-US" altLang="zh-CN" dirty="0"/>
              <a:t>5mm</a:t>
            </a:r>
            <a:r>
              <a:rPr lang="zh-CN" altLang="en-US" dirty="0"/>
              <a:t>，远大于柔性</a:t>
            </a:r>
            <a:r>
              <a:rPr lang="en-US" altLang="zh-CN" dirty="0"/>
              <a:t>PCB</a:t>
            </a:r>
            <a:r>
              <a:rPr lang="zh-CN" altLang="en-US" dirty="0"/>
              <a:t>厚度</a:t>
            </a:r>
            <a:r>
              <a:rPr lang="en-US" altLang="zh-CN" dirty="0"/>
              <a:t>150um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zh-CN" altLang="en-US" dirty="0"/>
              <a:t>展望：</a:t>
            </a:r>
            <a:r>
              <a:rPr lang="en-US" altLang="zh-CN" dirty="0"/>
              <a:t>super-ladder</a:t>
            </a:r>
            <a:r>
              <a:rPr lang="zh-CN" altLang="en-US"/>
              <a:t>除了进行力学摸底试验，还需要高低温试验！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0986940-859A-46A3-AB22-50AFC4151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总结与展望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317B6B5-87AA-4DF2-9A27-3D28492405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C3097149-1E52-4B4B-8ACA-C18CD0D55D8A}" type="slidenum">
              <a:rPr lang="zh-CN" altLang="en-US" smtClean="0"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39882826"/>
      </p:ext>
    </p:extLst>
  </p:cSld>
  <p:clrMapOvr>
    <a:masterClrMapping/>
  </p:clrMapOvr>
</p:sld>
</file>

<file path=ppt/theme/theme1.xml><?xml version="1.0" encoding="utf-8"?>
<a:theme xmlns:a="http://schemas.openxmlformats.org/drawingml/2006/main" name="IHE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2400" dirty="0" smtClean="0">
            <a:solidFill>
              <a:srgbClr val="002060"/>
            </a:solidFill>
            <a:ea typeface="黑体" panose="02010609060101010101" pitchFamily="2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HEP" id="{1B0B717B-B345-4556-8931-A4D9E266528D}" vid="{B471213F-AC63-4C40-9683-2EC057EFCA7F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22</TotalTime>
  <Words>433</Words>
  <Application>Microsoft Office PowerPoint</Application>
  <PresentationFormat>宽屏</PresentationFormat>
  <Paragraphs>66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微软雅黑</vt:lpstr>
      <vt:lpstr>Arial</vt:lpstr>
      <vt:lpstr>Calibri</vt:lpstr>
      <vt:lpstr>Calibri Light</vt:lpstr>
      <vt:lpstr>Times New Roman</vt:lpstr>
      <vt:lpstr>Wingdings</vt:lpstr>
      <vt:lpstr>IHEP</vt:lpstr>
      <vt:lpstr>自定义设计方案</vt:lpstr>
      <vt:lpstr>AIREX热膨胀系数及 ATLAS硅被应力撕裂</vt:lpstr>
      <vt:lpstr>背景：ATLAS ITK硅微条碎裂</vt:lpstr>
      <vt:lpstr>背景：ATLAS ITK硅微条碎裂分析及解决</vt:lpstr>
      <vt:lpstr>SCD的线性热膨胀系数(CTE)</vt:lpstr>
      <vt:lpstr>总结与展望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AIREX热膨胀系数及 ATLAS硅被应力撕裂</dc:title>
  <dc:creator>乔锐0830</dc:creator>
  <cp:lastModifiedBy>乔锐0830</cp:lastModifiedBy>
  <cp:revision>7</cp:revision>
  <dcterms:created xsi:type="dcterms:W3CDTF">2026-09-03T15:37:58Z</dcterms:created>
  <dcterms:modified xsi:type="dcterms:W3CDTF">2026-09-03T16:00:38Z</dcterms:modified>
</cp:coreProperties>
</file>