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8" r:id="rId1"/>
    <p:sldMasterId id="2147483675" r:id="rId2"/>
  </p:sldMasterIdLst>
  <p:sldIdLst>
    <p:sldId id="256" r:id="rId3"/>
    <p:sldId id="260" r:id="rId4"/>
    <p:sldId id="261" r:id="rId5"/>
    <p:sldId id="263" r:id="rId6"/>
    <p:sldId id="262" r:id="rId7"/>
  </p:sldIdLst>
  <p:sldSz cx="12192000" cy="6858000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B2FFB2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395" autoAdjust="0"/>
  </p:normalViewPr>
  <p:slideViewPr>
    <p:cSldViewPr snapToGrid="0">
      <p:cViewPr varScale="1">
        <p:scale>
          <a:sx n="97" d="100"/>
          <a:sy n="97" d="100"/>
        </p:scale>
        <p:origin x="111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3CCB9-9F30-459A-803F-FAD9F97EF211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DFE2A-79FC-4795-9CC3-35CB5041FFEB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5B590-A8F9-4327-B653-6C6CFA60FB6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90650-8048-4598-A81E-F41FCC17F953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2026/9/4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46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4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702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21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562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387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066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943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740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06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FC85911-15C7-405B-8894-9DA52E3D9C2D}" type="datetime1">
              <a:rPr kumimoji="0" lang="zh-CN" altLang="en-US" smtClean="0">
                <a:solidFill>
                  <a:prstClr val="black">
                    <a:tint val="75000"/>
                  </a:prstClr>
                </a:solidFill>
              </a:rPr>
              <a:t>2026/9/4</a:t>
            </a:fld>
            <a:endParaRPr kumimoji="0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kumimoji="0"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pPr>
              <a:defRPr/>
            </a:pPr>
            <a:fld id="{C3097149-1E52-4B4B-8ACA-C18CD0D55D8A}" type="slidenum">
              <a:rPr kumimoji="0" lang="zh-CN" altLang="en-US" smtClean="0"/>
              <a:t>‹#›</a:t>
            </a:fld>
            <a:endParaRPr kumimoji="0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70BF5-8568-4370-8A90-8BCFCD973452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046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7BA176-CD7E-4768-ABF0-3AE06CA57C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胶水选型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26220B-D2C9-4ACB-B39B-CC81E5630A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</a:t>
            </a:r>
          </a:p>
        </p:txBody>
      </p:sp>
    </p:spTree>
    <p:extLst>
      <p:ext uri="{BB962C8B-B14F-4D97-AF65-F5344CB8AC3E}">
        <p14:creationId xmlns:p14="http://schemas.microsoft.com/office/powerpoint/2010/main" val="366419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6008D21C-2BCC-40E5-AC9C-D0A44995AD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35357"/>
              </p:ext>
            </p:extLst>
          </p:nvPr>
        </p:nvGraphicFramePr>
        <p:xfrm>
          <a:off x="609599" y="1465739"/>
          <a:ext cx="6806269" cy="4480560"/>
        </p:xfrm>
        <a:graphic>
          <a:graphicData uri="http://schemas.openxmlformats.org/drawingml/2006/table">
            <a:tbl>
              <a:tblPr/>
              <a:tblGrid>
                <a:gridCol w="1868932">
                  <a:extLst>
                    <a:ext uri="{9D8B030D-6E8A-4147-A177-3AD203B41FA5}">
                      <a16:colId xmlns:a16="http://schemas.microsoft.com/office/drawing/2014/main" val="21194196"/>
                    </a:ext>
                  </a:extLst>
                </a:gridCol>
                <a:gridCol w="4937337">
                  <a:extLst>
                    <a:ext uri="{9D8B030D-6E8A-4147-A177-3AD203B41FA5}">
                      <a16:colId xmlns:a16="http://schemas.microsoft.com/office/drawing/2014/main" val="30581908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/>
                        <a:t>分类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考量因素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5734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空间环境耐受性</a:t>
                      </a:r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真空释气（</a:t>
                      </a:r>
                      <a:r>
                        <a:rPr lang="en-US" altLang="zh-CN"/>
                        <a:t>TML &lt; 1.0%, CVCM &lt; 0.1%</a:t>
                      </a:r>
                      <a:r>
                        <a:rPr lang="zh-CN" altLang="en-US"/>
                        <a:t>）；</a:t>
                      </a:r>
                      <a:br>
                        <a:rPr lang="zh-CN" altLang="en-US"/>
                      </a:br>
                      <a:r>
                        <a:rPr lang="zh-CN" altLang="en-US"/>
                        <a:t>耐辐射、耐紫外辐射；</a:t>
                      </a:r>
                      <a:br>
                        <a:rPr lang="zh-CN" altLang="en-US"/>
                      </a:br>
                      <a:r>
                        <a:rPr lang="zh-CN" altLang="en-US"/>
                        <a:t>耐热真空循环我的；</a:t>
                      </a:r>
                      <a:br>
                        <a:rPr lang="zh-CN" altLang="en-US"/>
                      </a:br>
                      <a:r>
                        <a:rPr lang="zh-CN" altLang="en-US"/>
                        <a:t>吸收盐雾、导致硅微条漏电流增加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277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力学与热物理匹配</a:t>
                      </a:r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弹性模量与柔韧性，用于缓冲热应力；</a:t>
                      </a:r>
                      <a:br>
                        <a:rPr lang="zh-CN" altLang="en-US"/>
                      </a:br>
                      <a:r>
                        <a:rPr lang="zh-CN" altLang="en-US"/>
                        <a:t>粘接强度高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1774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工艺与可操作性</a:t>
                      </a:r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常温固化</a:t>
                      </a:r>
                      <a:br>
                        <a:rPr lang="zh-CN" altLang="en-US" dirty="0"/>
                      </a:br>
                      <a:r>
                        <a:rPr lang="zh-CN" altLang="en-US" dirty="0"/>
                        <a:t>时间：表干时间长、可操作时间短；</a:t>
                      </a:r>
                      <a:br>
                        <a:rPr lang="zh-CN" altLang="en-US" dirty="0"/>
                      </a:br>
                      <a:r>
                        <a:rPr lang="zh-CN" altLang="en-US" dirty="0"/>
                        <a:t>工艺匹配：粘度与施胶方式适合工艺</a:t>
                      </a:r>
                      <a:r>
                        <a:rPr lang="en-US" altLang="zh-CN" dirty="0"/>
                        <a:t>;</a:t>
                      </a:r>
                      <a:r>
                        <a:rPr lang="zh-CN" altLang="en-US"/>
                        <a:t>单双组份</a:t>
                      </a:r>
                      <a:br>
                        <a:rPr lang="zh-CN" altLang="en-US"/>
                      </a:br>
                      <a:r>
                        <a:rPr lang="zh-CN" altLang="en-US"/>
                        <a:t>储存与保质期环氧树脂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4958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电气性能</a:t>
                      </a:r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高绝缘性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709473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认证与成熟度</a:t>
                      </a:r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航天资质与飞行历史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6342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成本与采购</a:t>
                      </a:r>
                      <a:endParaRPr lang="zh-CN" alt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批量采购可及性；成本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225347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20986940-859A-46A3-AB22-50AFC4151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结构胶水的选型考量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17B6B5-87AA-4DF2-9A27-3D2849240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EE9EDCE-68B1-4427-961D-54A788055898}"/>
              </a:ext>
            </a:extLst>
          </p:cNvPr>
          <p:cNvSpPr txBox="1"/>
          <p:nvPr/>
        </p:nvSpPr>
        <p:spPr>
          <a:xfrm>
            <a:off x="7613080" y="1807986"/>
            <a:ext cx="442781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一票否决：</a:t>
            </a:r>
            <a:r>
              <a:rPr lang="en-US" altLang="zh-CN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TML&gt;1% </a:t>
            </a:r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或 </a:t>
            </a:r>
            <a:r>
              <a:rPr lang="en-US" altLang="zh-CN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CVCM&gt;0.1% </a:t>
            </a:r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直接淘汰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177088A-3E0D-4BE2-95CD-D3ED6FDEF3B2}"/>
              </a:ext>
            </a:extLst>
          </p:cNvPr>
          <p:cNvSpPr txBox="1"/>
          <p:nvPr/>
        </p:nvSpPr>
        <p:spPr>
          <a:xfrm>
            <a:off x="7613080" y="2742759"/>
            <a:ext cx="442781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优先选择有空间项目经验的型号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3C76ED-25DE-4470-AA82-84DBC73E4745}"/>
              </a:ext>
            </a:extLst>
          </p:cNvPr>
          <p:cNvSpPr txBox="1"/>
          <p:nvPr/>
        </p:nvSpPr>
        <p:spPr>
          <a:xfrm>
            <a:off x="7613080" y="3677532"/>
            <a:ext cx="442781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CTE </a:t>
            </a:r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匹配、模量、热循环测试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1ADD373-7C53-41AB-85F3-D7B59C4AB980}"/>
              </a:ext>
            </a:extLst>
          </p:cNvPr>
          <p:cNvSpPr txBox="1"/>
          <p:nvPr/>
        </p:nvSpPr>
        <p:spPr>
          <a:xfrm>
            <a:off x="7613080" y="4612305"/>
            <a:ext cx="4427815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工艺可行性验证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A0A30EA-FD8B-41D9-B342-FF49DA5E654B}"/>
              </a:ext>
            </a:extLst>
          </p:cNvPr>
          <p:cNvSpPr txBox="1"/>
          <p:nvPr/>
        </p:nvSpPr>
        <p:spPr>
          <a:xfrm>
            <a:off x="7613080" y="5547077"/>
            <a:ext cx="4427815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002060"/>
                </a:solidFill>
                <a:ea typeface="黑体" panose="02010609060101010101" pitchFamily="2" charset="-122"/>
                <a:cs typeface="Arial" panose="020B0604020202020204" pitchFamily="34" charset="0"/>
              </a:rPr>
              <a:t>辐照、寿命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F041CDB4-1562-4E5A-8225-7E440D19E34E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9826988" y="2146540"/>
            <a:ext cx="0" cy="596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6CBFD4AB-0BF6-4288-B63D-EF88A0C464DE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9826988" y="3081313"/>
            <a:ext cx="0" cy="596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591DABA6-57B3-4DA8-9785-B0440430D243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>
            <a:off x="9826988" y="4016086"/>
            <a:ext cx="0" cy="596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63F8A52-6486-4297-8F81-EAF58946ECCF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9826988" y="4950859"/>
            <a:ext cx="0" cy="596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82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6282AB0B-B74F-4A64-A8DC-DE41D032E1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9644800"/>
              </p:ext>
            </p:extLst>
          </p:nvPr>
        </p:nvGraphicFramePr>
        <p:xfrm>
          <a:off x="108155" y="1198793"/>
          <a:ext cx="11906865" cy="5577840"/>
        </p:xfrm>
        <a:graphic>
          <a:graphicData uri="http://schemas.openxmlformats.org/drawingml/2006/table">
            <a:tbl>
              <a:tblPr/>
              <a:tblGrid>
                <a:gridCol w="658761">
                  <a:extLst>
                    <a:ext uri="{9D8B030D-6E8A-4147-A177-3AD203B41FA5}">
                      <a16:colId xmlns:a16="http://schemas.microsoft.com/office/drawing/2014/main" val="1817574429"/>
                    </a:ext>
                  </a:extLst>
                </a:gridCol>
                <a:gridCol w="1907458">
                  <a:extLst>
                    <a:ext uri="{9D8B030D-6E8A-4147-A177-3AD203B41FA5}">
                      <a16:colId xmlns:a16="http://schemas.microsoft.com/office/drawing/2014/main" val="1081190496"/>
                    </a:ext>
                  </a:extLst>
                </a:gridCol>
                <a:gridCol w="1710813">
                  <a:extLst>
                    <a:ext uri="{9D8B030D-6E8A-4147-A177-3AD203B41FA5}">
                      <a16:colId xmlns:a16="http://schemas.microsoft.com/office/drawing/2014/main" val="2370486151"/>
                    </a:ext>
                  </a:extLst>
                </a:gridCol>
                <a:gridCol w="2212258">
                  <a:extLst>
                    <a:ext uri="{9D8B030D-6E8A-4147-A177-3AD203B41FA5}">
                      <a16:colId xmlns:a16="http://schemas.microsoft.com/office/drawing/2014/main" val="629261875"/>
                    </a:ext>
                  </a:extLst>
                </a:gridCol>
                <a:gridCol w="3877933">
                  <a:extLst>
                    <a:ext uri="{9D8B030D-6E8A-4147-A177-3AD203B41FA5}">
                      <a16:colId xmlns:a16="http://schemas.microsoft.com/office/drawing/2014/main" val="3939045256"/>
                    </a:ext>
                  </a:extLst>
                </a:gridCol>
                <a:gridCol w="1539642">
                  <a:extLst>
                    <a:ext uri="{9D8B030D-6E8A-4147-A177-3AD203B41FA5}">
                      <a16:colId xmlns:a16="http://schemas.microsoft.com/office/drawing/2014/main" val="7298615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#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项目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运行时间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载荷平台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结构胶水型号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等级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161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SOHO ERNE-HED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1995–</a:t>
                      </a:r>
                      <a:r>
                        <a:rPr lang="zh-CN" altLang="en-US"/>
                        <a:t>至今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卫星（</a:t>
                      </a:r>
                      <a:r>
                        <a:rPr lang="en-US" dirty="0"/>
                        <a:t>SOHO, L1</a:t>
                      </a:r>
                      <a:r>
                        <a:rPr lang="zh-CN" altLang="en-US" dirty="0"/>
                        <a:t>点）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1708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SilEye-2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1997–2001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空间站（</a:t>
                      </a:r>
                      <a:r>
                        <a:rPr lang="en-US" dirty="0"/>
                        <a:t>Mir）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1232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SilEye-3 / Alteino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2002–</a:t>
                      </a:r>
                      <a:r>
                        <a:rPr lang="zh-CN" altLang="en-US"/>
                        <a:t>至今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空间站（</a:t>
                      </a:r>
                      <a:r>
                        <a:rPr lang="en-US" dirty="0"/>
                        <a:t>ISS）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1413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PAMELA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2006–2016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卫星（</a:t>
                      </a:r>
                      <a:r>
                        <a:rPr lang="en-US" dirty="0"/>
                        <a:t>Resurs-DK1）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7195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AGILE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2007–2024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卫星（</a:t>
                      </a:r>
                      <a:r>
                        <a:rPr lang="en-US" dirty="0"/>
                        <a:t>AGILE）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="1" dirty="0" err="1"/>
                        <a:t>Dowsil</a:t>
                      </a:r>
                      <a:r>
                        <a:rPr lang="en-US" altLang="zh-CN" b="1" dirty="0"/>
                        <a:t> 3145 RTV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工业级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5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Fermi-LAT (GLAST)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2008–</a:t>
                      </a:r>
                      <a:r>
                        <a:rPr lang="zh-CN" altLang="en-US"/>
                        <a:t>至今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卫星（</a:t>
                      </a:r>
                      <a:r>
                        <a:rPr lang="en-US" dirty="0"/>
                        <a:t>Fermi）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3M™ Scotch-Weld™ 2216 B/A </a:t>
                      </a:r>
                      <a:r>
                        <a:rPr lang="en-US" b="1" dirty="0" err="1"/>
                        <a:t>Gray</a:t>
                      </a:r>
                      <a:r>
                        <a:rPr lang="en-US" dirty="0" err="1"/>
                        <a:t>（Ladder</a:t>
                      </a:r>
                      <a:r>
                        <a:rPr lang="zh-CN" altLang="en-US" dirty="0"/>
                        <a:t>结构粘接）</a:t>
                      </a:r>
                      <a:br>
                        <a:rPr lang="zh-CN" altLang="en-US" dirty="0"/>
                      </a:br>
                      <a:r>
                        <a:rPr lang="en-US" b="1" dirty="0" err="1">
                          <a:highlight>
                            <a:srgbClr val="FFFF00"/>
                          </a:highlight>
                        </a:rPr>
                        <a:t>NuSil</a:t>
                      </a: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 CV-1142</a:t>
                      </a:r>
                      <a:r>
                        <a:rPr lang="en-US" dirty="0"/>
                        <a:t>（Dam</a:t>
                      </a:r>
                      <a:r>
                        <a:rPr lang="zh-CN" altLang="en-US" dirty="0"/>
                        <a:t>坝封装）</a:t>
                      </a:r>
                      <a:br>
                        <a:rPr lang="zh-CN" altLang="en-US" dirty="0"/>
                      </a:br>
                      <a:r>
                        <a:rPr lang="en-US" b="1" dirty="0" err="1"/>
                        <a:t>NuSil</a:t>
                      </a:r>
                      <a:r>
                        <a:rPr lang="en-US" b="1" dirty="0"/>
                        <a:t> CV-2500</a:t>
                      </a:r>
                      <a:r>
                        <a:rPr lang="en-US" dirty="0"/>
                        <a:t>（Fill</a:t>
                      </a:r>
                      <a:r>
                        <a:rPr lang="zh-CN" altLang="en-US" dirty="0"/>
                        <a:t>灌封）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宇航级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3355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AMS-02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2011–</a:t>
                      </a:r>
                      <a:r>
                        <a:rPr lang="zh-CN" altLang="en-US"/>
                        <a:t>至今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空间站（</a:t>
                      </a:r>
                      <a:r>
                        <a:rPr lang="en-US" dirty="0"/>
                        <a:t>ISS）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b="1" dirty="0"/>
                        <a:t>Araldite 2011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工业级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048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NUCLEON (KLEM)</a:t>
                      </a:r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2014–2017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卫星（</a:t>
                      </a:r>
                      <a:r>
                        <a:rPr lang="en-US"/>
                        <a:t>NUCLEON）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710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DAMPE (</a:t>
                      </a:r>
                      <a:r>
                        <a:rPr lang="zh-CN" altLang="en-US" b="1" dirty="0"/>
                        <a:t>悟空</a:t>
                      </a:r>
                      <a:r>
                        <a:rPr lang="en-US" altLang="zh-CN" b="1" dirty="0"/>
                        <a:t>)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/>
                        <a:t>2015–</a:t>
                      </a:r>
                      <a:r>
                        <a:rPr lang="zh-CN" altLang="en-US"/>
                        <a:t>至今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卫星（</a:t>
                      </a:r>
                      <a:r>
                        <a:rPr lang="en-US" dirty="0"/>
                        <a:t>DAMPE）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/>
                        <a:t>Dowsil</a:t>
                      </a:r>
                      <a:r>
                        <a:rPr lang="en-US" b="1" dirty="0"/>
                        <a:t> SE 9186 L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工业级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541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AMS-L0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空间站（</a:t>
                      </a:r>
                      <a:r>
                        <a:rPr lang="en-US" altLang="zh-CN" dirty="0"/>
                        <a:t>ISS）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 err="1"/>
                        <a:t>Dowsil</a:t>
                      </a:r>
                      <a:r>
                        <a:rPr lang="en-US" altLang="zh-CN" b="1" dirty="0"/>
                        <a:t> 3145 RTV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工业级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7831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HERD CALO&amp;PSD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Dowsil</a:t>
                      </a:r>
                      <a:r>
                        <a:rPr lang="en-US" altLang="zh-CN" dirty="0"/>
                        <a:t> 93-500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宇航级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718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国内常用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GD414c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目录内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603940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C19C83BF-163C-43E6-B8CC-B04FF2193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空间项目及胶水型号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DB2B10-71D0-441F-BBA8-476B909DCA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3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F5565F8-E7E1-4F3F-94AF-9D4D159D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胶水评价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4D5B07-65AF-4390-B7F0-81F07413A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4</a:t>
            </a:fld>
            <a:endParaRPr lang="zh-CN" altLang="en-US" dirty="0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BAA1E654-434F-4BC8-9CBF-8B016DFAAD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551982"/>
              </p:ext>
            </p:extLst>
          </p:nvPr>
        </p:nvGraphicFramePr>
        <p:xfrm>
          <a:off x="216310" y="1059733"/>
          <a:ext cx="11838039" cy="4647800"/>
        </p:xfrm>
        <a:graphic>
          <a:graphicData uri="http://schemas.openxmlformats.org/drawingml/2006/table">
            <a:tbl>
              <a:tblPr/>
              <a:tblGrid>
                <a:gridCol w="1887083">
                  <a:extLst>
                    <a:ext uri="{9D8B030D-6E8A-4147-A177-3AD203B41FA5}">
                      <a16:colId xmlns:a16="http://schemas.microsoft.com/office/drawing/2014/main" val="1081190496"/>
                    </a:ext>
                  </a:extLst>
                </a:gridCol>
                <a:gridCol w="1559963">
                  <a:extLst>
                    <a:ext uri="{9D8B030D-6E8A-4147-A177-3AD203B41FA5}">
                      <a16:colId xmlns:a16="http://schemas.microsoft.com/office/drawing/2014/main" val="2370486151"/>
                    </a:ext>
                  </a:extLst>
                </a:gridCol>
                <a:gridCol w="2629289">
                  <a:extLst>
                    <a:ext uri="{9D8B030D-6E8A-4147-A177-3AD203B41FA5}">
                      <a16:colId xmlns:a16="http://schemas.microsoft.com/office/drawing/2014/main" val="856971577"/>
                    </a:ext>
                  </a:extLst>
                </a:gridCol>
                <a:gridCol w="1730478">
                  <a:extLst>
                    <a:ext uri="{9D8B030D-6E8A-4147-A177-3AD203B41FA5}">
                      <a16:colId xmlns:a16="http://schemas.microsoft.com/office/drawing/2014/main" val="2147329199"/>
                    </a:ext>
                  </a:extLst>
                </a:gridCol>
                <a:gridCol w="2016586">
                  <a:extLst>
                    <a:ext uri="{9D8B030D-6E8A-4147-A177-3AD203B41FA5}">
                      <a16:colId xmlns:a16="http://schemas.microsoft.com/office/drawing/2014/main" val="629261875"/>
                    </a:ext>
                  </a:extLst>
                </a:gridCol>
                <a:gridCol w="2014640">
                  <a:extLst>
                    <a:ext uri="{9D8B030D-6E8A-4147-A177-3AD203B41FA5}">
                      <a16:colId xmlns:a16="http://schemas.microsoft.com/office/drawing/2014/main" val="1454036976"/>
                    </a:ext>
                  </a:extLst>
                </a:gridCol>
              </a:tblGrid>
              <a:tr h="402714">
                <a:tc>
                  <a:txBody>
                    <a:bodyPr/>
                    <a:lstStyle/>
                    <a:p>
                      <a:r>
                        <a:rPr lang="zh-CN" altLang="en-US" dirty="0"/>
                        <a:t>胶水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等级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应用经验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材质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应用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采购价格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161905"/>
                  </a:ext>
                </a:extLst>
              </a:tr>
              <a:tr h="10067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/>
                        <a:t>Araldite 2011</a:t>
                      </a:r>
                      <a:endParaRPr 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工业级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AMS-02</a:t>
                      </a:r>
                      <a:r>
                        <a:rPr lang="zh-CN" altLang="en-US" dirty="0"/>
                        <a:t>，粘贴硅微条正面与</a:t>
                      </a:r>
                      <a:r>
                        <a:rPr lang="en-US" altLang="zh-CN" dirty="0"/>
                        <a:t>AIREX</a:t>
                      </a:r>
                      <a:r>
                        <a:rPr lang="zh-CN" altLang="en-US" dirty="0"/>
                        <a:t>；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环氧树脂</a:t>
                      </a:r>
                      <a:r>
                        <a:rPr lang="en-US" altLang="zh-CN" dirty="0"/>
                        <a:t>(</a:t>
                      </a:r>
                      <a:r>
                        <a:rPr lang="zh-CN" altLang="en-US" dirty="0"/>
                        <a:t>硬</a:t>
                      </a:r>
                      <a:r>
                        <a:rPr lang="en-US" altLang="zh-CN" dirty="0"/>
                        <a:t>)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双组份</a:t>
                      </a:r>
                      <a:r>
                        <a:rPr lang="zh-CN" altLang="en-US" dirty="0"/>
                        <a:t>；很稀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价格便宜；京东可以买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708318"/>
                  </a:ext>
                </a:extLst>
              </a:tr>
              <a:tr h="5626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err="1"/>
                        <a:t>Dowsil</a:t>
                      </a:r>
                      <a:r>
                        <a:rPr lang="en-US" altLang="zh-CN" b="0" dirty="0"/>
                        <a:t> SE 9186 L</a:t>
                      </a:r>
                      <a:endParaRPr lang="zh-CN" alt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工业级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暗物质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环氧树脂</a:t>
                      </a:r>
                      <a:r>
                        <a:rPr lang="en-US" altLang="zh-CN" dirty="0"/>
                        <a:t>(</a:t>
                      </a:r>
                      <a:r>
                        <a:rPr lang="zh-CN" altLang="en-US" dirty="0"/>
                        <a:t>硬</a:t>
                      </a:r>
                      <a:r>
                        <a:rPr lang="en-US" altLang="zh-CN" dirty="0"/>
                        <a:t>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表干时间约</a:t>
                      </a:r>
                      <a:r>
                        <a:rPr lang="en-US" altLang="zh-CN" dirty="0"/>
                        <a:t>5min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价格便宜；京东可以买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4123246"/>
                  </a:ext>
                </a:extLst>
              </a:tr>
              <a:tr h="704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 err="1"/>
                        <a:t>Dowsil</a:t>
                      </a:r>
                      <a:r>
                        <a:rPr lang="en-US" altLang="zh-CN" b="0" dirty="0"/>
                        <a:t> 3145 RTV</a:t>
                      </a:r>
                      <a:endParaRPr lang="zh-CN" altLang="en-US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工业级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AMS-L0</a:t>
                      </a:r>
                      <a:r>
                        <a:rPr lang="zh-CN" altLang="en-US" dirty="0"/>
                        <a:t>；</a:t>
                      </a:r>
                      <a:r>
                        <a:rPr lang="en-US" altLang="zh-CN" dirty="0"/>
                        <a:t>AGILE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硅橡胶</a:t>
                      </a:r>
                      <a:r>
                        <a:rPr lang="en-US" altLang="zh-CN" dirty="0"/>
                        <a:t>(</a:t>
                      </a:r>
                      <a:r>
                        <a:rPr lang="zh-CN" altLang="en-US" dirty="0"/>
                        <a:t>软</a:t>
                      </a:r>
                      <a:r>
                        <a:rPr lang="en-US" altLang="zh-CN" dirty="0"/>
                        <a:t>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很粘稠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价格便宜；京东可以买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413293"/>
                  </a:ext>
                </a:extLst>
              </a:tr>
              <a:tr h="7047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GD414c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目录内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国内常用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硅橡胶</a:t>
                      </a:r>
                      <a:r>
                        <a:rPr lang="en-US" altLang="zh-CN" dirty="0"/>
                        <a:t>(</a:t>
                      </a:r>
                      <a:r>
                        <a:rPr lang="zh-CN" altLang="en-US" dirty="0"/>
                        <a:t>软</a:t>
                      </a:r>
                      <a:r>
                        <a:rPr lang="en-US" altLang="zh-CN" dirty="0"/>
                        <a:t>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价格便宜；京东可以买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195889"/>
                  </a:ext>
                </a:extLst>
              </a:tr>
              <a:tr h="10449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Dowsil</a:t>
                      </a:r>
                      <a:r>
                        <a:rPr lang="en-US" altLang="zh-CN" dirty="0"/>
                        <a:t> 93-500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宇航级</a:t>
                      </a:r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altLang="zh-CN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硅橡胶</a:t>
                      </a:r>
                      <a:r>
                        <a:rPr lang="en-US" altLang="zh-CN" dirty="0"/>
                        <a:t>(</a:t>
                      </a:r>
                      <a:r>
                        <a:rPr lang="zh-CN" altLang="en-US" dirty="0"/>
                        <a:t>软</a:t>
                      </a:r>
                      <a:r>
                        <a:rPr lang="en-US" altLang="zh-CN" dirty="0"/>
                        <a:t>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双组份</a:t>
                      </a:r>
                      <a:r>
                        <a:rPr lang="zh-CN" altLang="en-US" dirty="0"/>
                        <a:t>；中等粘度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很贵很贵；国内只有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个代理有渠道、且要提交很多审批材料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513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E41BCE48-7337-4C43-83DA-0C32E22FA0B5}"/>
              </a:ext>
            </a:extLst>
          </p:cNvPr>
          <p:cNvSpPr txBox="1"/>
          <p:nvPr/>
        </p:nvSpPr>
        <p:spPr>
          <a:xfrm>
            <a:off x="666712" y="6066503"/>
            <a:ext cx="6938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AI</a:t>
            </a:r>
            <a:r>
              <a:rPr lang="zh-CN" altLang="en-US" sz="2400" dirty="0">
                <a:solidFill>
                  <a:srgbClr val="FF0000"/>
                </a:solidFill>
              </a:rPr>
              <a:t>说盐雾与环氧树脂会导致不可逆的漏电流增加。</a:t>
            </a:r>
            <a:endParaRPr lang="zh-CN" altLang="en-US" sz="2400" dirty="0">
              <a:solidFill>
                <a:srgbClr val="FF0000"/>
              </a:solidFill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817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0D3C395-C3CC-49E4-BB31-39F240FD6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SCD/STK</a:t>
            </a:r>
            <a:r>
              <a:rPr lang="zh-CN" altLang="en-US" dirty="0"/>
              <a:t>的粘接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CA79BD-1E74-44A8-938E-2A5D31EF6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C3097149-1E52-4B4B-8ACA-C18CD0D55D8A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D1C730-9B88-457B-8B30-99AA7F896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655" y="1230929"/>
            <a:ext cx="6930653" cy="3183310"/>
          </a:xfrm>
          <a:prstGeom prst="rect">
            <a:avLst/>
          </a:prstGeom>
        </p:spPr>
      </p:pic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id="{5729A7F8-7203-45DE-B9B1-665C29664E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785795"/>
              </p:ext>
            </p:extLst>
          </p:nvPr>
        </p:nvGraphicFramePr>
        <p:xfrm>
          <a:off x="1105320" y="4521758"/>
          <a:ext cx="10460334" cy="212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86778">
                  <a:extLst>
                    <a:ext uri="{9D8B030D-6E8A-4147-A177-3AD203B41FA5}">
                      <a16:colId xmlns:a16="http://schemas.microsoft.com/office/drawing/2014/main" val="1904871828"/>
                    </a:ext>
                  </a:extLst>
                </a:gridCol>
                <a:gridCol w="1929282">
                  <a:extLst>
                    <a:ext uri="{9D8B030D-6E8A-4147-A177-3AD203B41FA5}">
                      <a16:colId xmlns:a16="http://schemas.microsoft.com/office/drawing/2014/main" val="2439518909"/>
                    </a:ext>
                  </a:extLst>
                </a:gridCol>
                <a:gridCol w="5044274">
                  <a:extLst>
                    <a:ext uri="{9D8B030D-6E8A-4147-A177-3AD203B41FA5}">
                      <a16:colId xmlns:a16="http://schemas.microsoft.com/office/drawing/2014/main" val="51764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粘接界面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子系统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考虑因素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7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硅微条背面 </a:t>
                      </a:r>
                      <a:r>
                        <a:rPr lang="en-US" altLang="zh-CN" dirty="0"/>
                        <a:t>VS </a:t>
                      </a:r>
                      <a:r>
                        <a:rPr lang="zh-CN" altLang="en-US" dirty="0"/>
                        <a:t>偏压柔性板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SCD/STK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不脱胶；缓冲振动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00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Ladder vs </a:t>
                      </a:r>
                      <a:r>
                        <a:rPr lang="zh-CN" altLang="en-US" dirty="0"/>
                        <a:t>蜂窝板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SCD/STK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不脱胶；缓冲振动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6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Ladder vs ASIC</a:t>
                      </a:r>
                      <a:r>
                        <a:rPr lang="zh-CN" altLang="en-US" dirty="0"/>
                        <a:t>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SCD/STK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不脱胶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硅微条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正面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vs Z-flex/AIREX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SCD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不脱胶；缓冲振动；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缓解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CTE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热应力</a:t>
                      </a:r>
                      <a:endParaRPr lang="en-US" altLang="zh-CN" b="1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对硅微条电学性能影响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048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526395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128</TotalTime>
  <Words>568</Words>
  <Application>Microsoft Office PowerPoint</Application>
  <PresentationFormat>宽屏</PresentationFormat>
  <Paragraphs>143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胶水选型</vt:lpstr>
      <vt:lpstr>结构胶水的选型考量</vt:lpstr>
      <vt:lpstr>空间项目及胶水型号</vt:lpstr>
      <vt:lpstr>胶水评价</vt:lpstr>
      <vt:lpstr>SCD/STK的粘接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AIREX热膨胀系数及 ATLAS硅被应力撕裂</dc:title>
  <dc:creator>乔锐0830</dc:creator>
  <cp:lastModifiedBy>乔锐0830</cp:lastModifiedBy>
  <cp:revision>33</cp:revision>
  <dcterms:created xsi:type="dcterms:W3CDTF">2026-09-03T15:37:58Z</dcterms:created>
  <dcterms:modified xsi:type="dcterms:W3CDTF">2026-09-04T02:27:16Z</dcterms:modified>
</cp:coreProperties>
</file>