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78" r:id="rId5"/>
    <p:sldId id="285" r:id="rId6"/>
    <p:sldId id="289" r:id="rId7"/>
    <p:sldId id="284" r:id="rId8"/>
    <p:sldId id="277" r:id="rId9"/>
    <p:sldId id="286" r:id="rId10"/>
    <p:sldId id="280" r:id="rId11"/>
    <p:sldId id="276" r:id="rId12"/>
    <p:sldId id="295" r:id="rId14"/>
    <p:sldId id="312" r:id="rId15"/>
    <p:sldId id="290" r:id="rId16"/>
    <p:sldId id="303" r:id="rId17"/>
    <p:sldId id="308" r:id="rId18"/>
    <p:sldId id="309" r:id="rId19"/>
    <p:sldId id="331" r:id="rId20"/>
    <p:sldId id="314" r:id="rId21"/>
    <p:sldId id="322" r:id="rId22"/>
    <p:sldId id="326" r:id="rId23"/>
    <p:sldId id="320" r:id="rId24"/>
    <p:sldId id="318" r:id="rId25"/>
    <p:sldId id="315" r:id="rId26"/>
    <p:sldId id="325" r:id="rId27"/>
    <p:sldId id="330" r:id="rId28"/>
    <p:sldId id="329" r:id="rId29"/>
    <p:sldId id="270" r:id="rId30"/>
    <p:sldId id="328" r:id="rId31"/>
    <p:sldId id="313" r:id="rId32"/>
    <p:sldId id="327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0" userDrawn="1">
          <p15:clr>
            <a:srgbClr val="A4A3A4"/>
          </p15:clr>
        </p15:guide>
        <p15:guide id="2" pos="2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040"/>
        <p:guide pos="29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iobium_axion_pp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rcRect l="30226" t="54124"/>
          <a:stretch>
            <a:fillRect/>
          </a:stretch>
        </p:blipFill>
        <p:spPr>
          <a:xfrm>
            <a:off x="0" y="0"/>
            <a:ext cx="1305921" cy="858638"/>
          </a:xfrm>
          <a:custGeom>
            <a:avLst/>
            <a:gdLst>
              <a:gd name="connsiteX0" fmla="*/ 0 w 1305921"/>
              <a:gd name="connsiteY0" fmla="*/ 0 h 858638"/>
              <a:gd name="connsiteX1" fmla="*/ 1305921 w 1305921"/>
              <a:gd name="connsiteY1" fmla="*/ 0 h 858638"/>
              <a:gd name="connsiteX2" fmla="*/ 1305921 w 1305921"/>
              <a:gd name="connsiteY2" fmla="*/ 858638 h 858638"/>
              <a:gd name="connsiteX3" fmla="*/ 0 w 1305921"/>
              <a:gd name="connsiteY3" fmla="*/ 858638 h 85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5921" h="858638">
                <a:moveTo>
                  <a:pt x="0" y="0"/>
                </a:moveTo>
                <a:lnTo>
                  <a:pt x="1305921" y="0"/>
                </a:lnTo>
                <a:lnTo>
                  <a:pt x="1305921" y="858638"/>
                </a:lnTo>
                <a:lnTo>
                  <a:pt x="0" y="858638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rcRect t="62945"/>
          <a:stretch>
            <a:fillRect/>
          </a:stretch>
        </p:blipFill>
        <p:spPr>
          <a:xfrm>
            <a:off x="5120000" y="0"/>
            <a:ext cx="2322777" cy="862954"/>
          </a:xfrm>
          <a:custGeom>
            <a:avLst/>
            <a:gdLst>
              <a:gd name="connsiteX0" fmla="*/ 0 w 2322777"/>
              <a:gd name="connsiteY0" fmla="*/ 0 h 862954"/>
              <a:gd name="connsiteX1" fmla="*/ 2322777 w 2322777"/>
              <a:gd name="connsiteY1" fmla="*/ 0 h 862954"/>
              <a:gd name="connsiteX2" fmla="*/ 2322777 w 2322777"/>
              <a:gd name="connsiteY2" fmla="*/ 862954 h 862954"/>
              <a:gd name="connsiteX3" fmla="*/ 0 w 2322777"/>
              <a:gd name="connsiteY3" fmla="*/ 862954 h 8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2777" h="862954">
                <a:moveTo>
                  <a:pt x="0" y="0"/>
                </a:moveTo>
                <a:lnTo>
                  <a:pt x="2322777" y="0"/>
                </a:lnTo>
                <a:lnTo>
                  <a:pt x="2322777" y="862954"/>
                </a:lnTo>
                <a:lnTo>
                  <a:pt x="0" y="862954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15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14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png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4.jpeg"/><Relationship Id="rId10" Type="http://schemas.openxmlformats.org/officeDocument/2006/relationships/image" Target="../media/image63.jpeg"/><Relationship Id="rId1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png"/><Relationship Id="rId8" Type="http://schemas.openxmlformats.org/officeDocument/2006/relationships/image" Target="../media/image108.png"/><Relationship Id="rId7" Type="http://schemas.openxmlformats.org/officeDocument/2006/relationships/image" Target="../media/image107.png"/><Relationship Id="rId6" Type="http://schemas.openxmlformats.org/officeDocument/2006/relationships/image" Target="../media/image106.emf"/><Relationship Id="rId5" Type="http://schemas.openxmlformats.org/officeDocument/2006/relationships/image" Target="../media/image105.emf"/><Relationship Id="rId4" Type="http://schemas.openxmlformats.org/officeDocument/2006/relationships/image" Target="../media/image104.emf"/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0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image" Target="../media/image111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915035" y="1374775"/>
            <a:ext cx="10685780" cy="864235"/>
            <a:chOff x="742950" y="1724025"/>
            <a:chExt cx="9467215" cy="864235"/>
          </a:xfrm>
        </p:grpSpPr>
        <p:sp>
          <p:nvSpPr>
            <p:cNvPr id="9" name="TextBox 9"/>
            <p:cNvSpPr txBox="1"/>
            <p:nvPr/>
          </p:nvSpPr>
          <p:spPr>
            <a:xfrm>
              <a:off x="742950" y="1724025"/>
              <a:ext cx="9467215" cy="8642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/>
            <a:lstStyle/>
            <a:p>
              <a:pPr algn="l">
                <a:lnSpc>
                  <a:spcPts val="5400"/>
                </a:lnSpc>
              </a:pPr>
              <a:r>
                <a:rPr lang="zh-CN" sz="4500" b="1" dirty="0">
                  <a:solidFill>
                    <a:schemeClr val="bg1"/>
                  </a:solidFill>
                  <a:effectLst>
                    <a:glow rad="57150">
                      <a:srgbClr val="0284C7">
                        <a:alpha val="16000"/>
                      </a:srgbClr>
                    </a:glow>
                  </a:effectLst>
                  <a:latin typeface="+mn-lt"/>
                  <a:ea typeface="+mn-ea"/>
                  <a:cs typeface="+mn-cs"/>
                </a:rPr>
                <a:t>超导器件原理</a:t>
              </a:r>
              <a:r>
                <a:rPr lang="zh-CN" sz="4500" b="1" dirty="0">
                  <a:solidFill>
                    <a:schemeClr val="bg1"/>
                  </a:solidFill>
                  <a:effectLst>
                    <a:glow rad="57150">
                      <a:srgbClr val="0284C7">
                        <a:alpha val="16000"/>
                      </a:srgbClr>
                    </a:glow>
                  </a:effectLst>
                  <a:latin typeface="+mn-lt"/>
                  <a:ea typeface="+mn-ea"/>
                  <a:cs typeface="+mn-cs"/>
                </a:rPr>
                <a:t>及其在暗物质探测中的应用</a:t>
              </a:r>
              <a:endParaRPr lang="zh-CN" sz="4500" b="1" dirty="0">
                <a:solidFill>
                  <a:schemeClr val="bg1"/>
                </a:solidFill>
                <a:effectLst>
                  <a:glow rad="57150">
                    <a:srgbClr val="0284C7">
                      <a:alpha val="16000"/>
                    </a:srgbClr>
                  </a:glow>
                </a:effectLst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8479" y="2992755"/>
            <a:ext cx="3604895" cy="368935"/>
            <a:chOff x="774954" y="4591685"/>
            <a:chExt cx="3604895" cy="368935"/>
          </a:xfrm>
        </p:grpSpPr>
        <p:sp>
          <p:nvSpPr>
            <p:cNvPr id="16" name="TextBox 16"/>
            <p:cNvSpPr txBox="1"/>
            <p:nvPr/>
          </p:nvSpPr>
          <p:spPr>
            <a:xfrm>
              <a:off x="774954" y="4591685"/>
              <a:ext cx="3604895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杨瑾屏　|　南京邮电大学</a:t>
              </a:r>
              <a:r>
                <a:rPr lang="zh-CN" sz="1200" b="1" dirty="0">
                  <a:solidFill>
                    <a:srgbClr val="566275"/>
                  </a:solidFill>
                  <a:latin typeface="+mn-lt"/>
                  <a:ea typeface="+mn-ea"/>
                  <a:cs typeface="+mn-cs"/>
                </a:rPr>
                <a:t>　</a:t>
              </a:r>
              <a:endParaRPr lang="zh-CN" sz="1200" b="1" dirty="0">
                <a:solidFill>
                  <a:srgbClr val="566275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37490" y="71755"/>
            <a:ext cx="2263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09/04</a:t>
            </a:r>
            <a:r>
              <a:rPr lang="zh-CN" altLang="en-US">
                <a:solidFill>
                  <a:srgbClr val="FF0000"/>
                </a:solidFill>
              </a:rPr>
              <a:t>，</a:t>
            </a:r>
            <a:r>
              <a:rPr lang="zh-CN" altLang="en-US">
                <a:solidFill>
                  <a:srgbClr val="FF0000"/>
                </a:solidFill>
              </a:rPr>
              <a:t>北京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57150" cy="68580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55498" y="593408"/>
            <a:ext cx="1813027" cy="808481"/>
            <a:chOff x="555498" y="593408"/>
            <a:chExt cx="1813027" cy="808481"/>
          </a:xfrm>
        </p:grpSpPr>
        <p:sp>
          <p:nvSpPr>
            <p:cNvPr id="5" name="TextBox 5"/>
            <p:cNvSpPr txBox="1"/>
            <p:nvPr/>
          </p:nvSpPr>
          <p:spPr>
            <a:xfrm>
              <a:off x="555498" y="593408"/>
              <a:ext cx="181302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内容目录</a:t>
              </a:r>
              <a:endParaRPr lang="zh-CN" sz="315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82168" y="1079182"/>
              <a:ext cx="12457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spc="150" dirty="0">
                  <a:solidFill>
                    <a:srgbClr val="566275"/>
                  </a:solidFill>
                  <a:latin typeface="+mn-lt"/>
                  <a:ea typeface="+mn-ea"/>
                  <a:cs typeface="+mn-cs"/>
                </a:rPr>
                <a:t>CONTENTS</a:t>
              </a:r>
              <a:endParaRPr lang="en-US" sz="1650" spc="150" dirty="0">
                <a:solidFill>
                  <a:srgbClr val="56627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571500" y="1047750"/>
              <a:ext cx="666750" cy="3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3" name="Group 13"/>
          <p:cNvGrpSpPr/>
          <p:nvPr>
            <p:custDataLst>
              <p:tags r:id="rId1"/>
            </p:custDataLst>
          </p:nvPr>
        </p:nvGrpSpPr>
        <p:grpSpPr>
          <a:xfrm>
            <a:off x="857250" y="2019300"/>
            <a:ext cx="3931920" cy="578167"/>
            <a:chOff x="857250" y="2019300"/>
            <a:chExt cx="3931920" cy="578167"/>
          </a:xfrm>
        </p:grpSpPr>
        <p:sp>
          <p:nvSpPr>
            <p:cNvPr id="9" name="Ellipse 9"/>
            <p:cNvSpPr/>
            <p:nvPr>
              <p:custDataLst>
                <p:tags r:id="rId2"/>
              </p:custDataLst>
            </p:nvPr>
          </p:nvSpPr>
          <p:spPr>
            <a:xfrm>
              <a:off x="857250" y="2019300"/>
              <a:ext cx="571500" cy="571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>
              <p:custDataLst>
                <p:tags r:id="rId3"/>
              </p:custDataLst>
            </p:nvPr>
          </p:nvSpPr>
          <p:spPr>
            <a:xfrm>
              <a:off x="1039158" y="2157412"/>
              <a:ext cx="2076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endParaRPr lang="en-US" sz="225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>
              <p:custDataLst>
                <p:tags r:id="rId4"/>
              </p:custDataLst>
            </p:nvPr>
          </p:nvSpPr>
          <p:spPr>
            <a:xfrm>
              <a:off x="1741170" y="2157412"/>
              <a:ext cx="3048000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超导性质和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超导探测器</a:t>
              </a:r>
              <a:endParaRPr lang="zh-CN" sz="240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>
            <p:custDataLst>
              <p:tags r:id="rId5"/>
            </p:custDataLst>
          </p:nvPr>
        </p:nvGrpSpPr>
        <p:grpSpPr>
          <a:xfrm>
            <a:off x="857250" y="2971800"/>
            <a:ext cx="5455920" cy="578167"/>
            <a:chOff x="857250" y="2971800"/>
            <a:chExt cx="5455920" cy="578167"/>
          </a:xfrm>
        </p:grpSpPr>
        <p:sp>
          <p:nvSpPr>
            <p:cNvPr id="14" name="Ellipse 14"/>
            <p:cNvSpPr/>
            <p:nvPr>
              <p:custDataLst>
                <p:tags r:id="rId6"/>
              </p:custDataLst>
            </p:nvPr>
          </p:nvSpPr>
          <p:spPr>
            <a:xfrm>
              <a:off x="857250" y="2971800"/>
              <a:ext cx="571500" cy="571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>
              <p:custDataLst>
                <p:tags r:id="rId7"/>
              </p:custDataLst>
            </p:nvPr>
          </p:nvSpPr>
          <p:spPr>
            <a:xfrm>
              <a:off x="1039158" y="3109912"/>
              <a:ext cx="2076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  <a:endParaRPr lang="en-US" sz="225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>
              <p:custDataLst>
                <p:tags r:id="rId8"/>
              </p:custDataLst>
            </p:nvPr>
          </p:nvSpPr>
          <p:spPr>
            <a:xfrm>
              <a:off x="1741170" y="3109912"/>
              <a:ext cx="4572000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超导探测器在暗物质探测中的应用</a:t>
              </a:r>
              <a:endParaRPr lang="zh-CN" sz="240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 23"/>
          <p:cNvGrpSpPr/>
          <p:nvPr>
            <p:custDataLst>
              <p:tags r:id="rId9"/>
            </p:custDataLst>
          </p:nvPr>
        </p:nvGrpSpPr>
        <p:grpSpPr>
          <a:xfrm>
            <a:off x="919480" y="3802380"/>
            <a:ext cx="4236720" cy="578167"/>
            <a:chOff x="857250" y="3924300"/>
            <a:chExt cx="4236720" cy="578167"/>
          </a:xfrm>
        </p:grpSpPr>
        <p:sp>
          <p:nvSpPr>
            <p:cNvPr id="19" name="Ellipse 19"/>
            <p:cNvSpPr/>
            <p:nvPr>
              <p:custDataLst>
                <p:tags r:id="rId10"/>
              </p:custDataLst>
            </p:nvPr>
          </p:nvSpPr>
          <p:spPr>
            <a:xfrm>
              <a:off x="857250" y="3924300"/>
              <a:ext cx="571500" cy="571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>
              <p:custDataLst>
                <p:tags r:id="rId11"/>
              </p:custDataLst>
            </p:nvPr>
          </p:nvSpPr>
          <p:spPr>
            <a:xfrm>
              <a:off x="1039158" y="4062412"/>
              <a:ext cx="2076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  <a:endParaRPr lang="en-US" sz="225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>
              <p:custDataLst>
                <p:tags r:id="rId12"/>
              </p:custDataLst>
            </p:nvPr>
          </p:nvSpPr>
          <p:spPr>
            <a:xfrm>
              <a:off x="1741170" y="4056697"/>
              <a:ext cx="3352800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超导暗物质探测器的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分野</a:t>
              </a:r>
              <a:endParaRPr lang="zh-CN" sz="240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矩形 40"/>
          <p:cNvSpPr/>
          <p:nvPr/>
        </p:nvSpPr>
        <p:spPr>
          <a:xfrm>
            <a:off x="330480" y="212915"/>
            <a:ext cx="1783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超导电性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835696" y="16288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</a:rPr>
              <a:t>＋</a:t>
            </a:r>
            <a:endParaRPr lang="zh-CN" alt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76375" y="925830"/>
            <a:ext cx="1610360" cy="4083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零电阻（超流）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501775"/>
            <a:ext cx="4963795" cy="204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566795" y="925830"/>
            <a:ext cx="3001645" cy="45402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Meissner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效应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完全抗磁性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zh-CN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" y="4777740"/>
            <a:ext cx="4083685" cy="13582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6445885"/>
            <a:ext cx="63271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库珀对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(Cooper pair)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：自旋和动量都相反的电子之间的束缚态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470" y="3755390"/>
            <a:ext cx="33274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BCS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理论：能隙和临界性质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4"/>
              <p:cNvSpPr txBox="1"/>
              <p:nvPr/>
            </p:nvSpPr>
            <p:spPr>
              <a:xfrm>
                <a:off x="8397875" y="3724910"/>
                <a:ext cx="1814195" cy="61785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/>
                        </a:rPr>
                        <m:t>𝟐</m:t>
                      </m:r>
                      <m:sSub>
                        <m:sSubPr>
                          <m:ctrlP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/>
                            </a:rPr>
                            <m:t>𝒇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/>
                            </a:rPr>
                            <m:t>𝒈𝒂𝒑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/>
                        </a:rPr>
                        <m:t>=</m:t>
                      </m:r>
                      <m:f>
                        <m:fPr>
                          <m:ctrlP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/>
                            </a:rPr>
                            <m:t>𝟐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/>
                            </a:rPr>
                            <m:t>𝒆</m:t>
                          </m:r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chemeClr val="tx1"/>
                                  </a:solidFill>
                                  <a:latin typeface="Cambria Math" panose="02040503050406030204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chemeClr val="tx1"/>
                                  </a:solidFill>
                                  <a:latin typeface="Cambria Math" panose="02040503050406030204"/>
                                </a:rPr>
                                <m:t>𝒈𝒂𝒑</m:t>
                              </m:r>
                            </m:sub>
                          </m:sSub>
                        </m:num>
                        <m:den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/>
                            </a:rPr>
                            <m:t>𝒉</m:t>
                          </m:r>
                        </m:den>
                      </m:f>
                    </m:oMath>
                  </m:oMathPara>
                </a14:m>
                <a:endParaRPr lang="en-US" altLang="zh-CN" b="1" i="1" dirty="0" smtClean="0">
                  <a:solidFill>
                    <a:schemeClr val="tx1"/>
                  </a:solidFill>
                  <a:latin typeface="Cambria Math" panose="02040503050406030204"/>
                  <a:ea typeface="宋体" panose="02010600030101010101" pitchFamily="2" charset="-122"/>
                  <a:cs typeface="Cambria Math" panose="02040503050406030204"/>
                </a:endParaRPr>
              </a:p>
            </p:txBody>
          </p:sp>
        </mc:Choice>
        <mc:Fallback>
          <p:sp>
            <p:nvSpPr>
              <p:cNvPr id="34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875" y="3724910"/>
                <a:ext cx="1814195" cy="617855"/>
              </a:xfrm>
              <a:prstGeom prst="rect">
                <a:avLst/>
              </a:prstGeom>
              <a:blipFill rotWithShape="1">
                <a:blip r:embed="rId3"/>
                <a:stretch>
                  <a:fillRect l="-280" t="-822" r="-245" b="-71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05" y="4221480"/>
            <a:ext cx="3395345" cy="2277745"/>
          </a:xfrm>
          <a:prstGeom prst="rect">
            <a:avLst/>
          </a:prstGeom>
        </p:spPr>
      </p:pic>
      <p:pic>
        <p:nvPicPr>
          <p:cNvPr id="126" name="图片 125" descr="222732oq4vq44rl5aqq1e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875" y="4476750"/>
            <a:ext cx="2815590" cy="202247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440680" y="3795395"/>
            <a:ext cx="1847850" cy="3651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Δ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～0.1-1meV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925830"/>
            <a:ext cx="142176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基本性质：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4" descr="See the source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235" y="1629410"/>
            <a:ext cx="2197100" cy="14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925830"/>
            <a:ext cx="4323080" cy="261175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070" y="3715385"/>
            <a:ext cx="978535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矩形 40"/>
          <p:cNvSpPr/>
          <p:nvPr/>
        </p:nvSpPr>
        <p:spPr>
          <a:xfrm>
            <a:off x="330480" y="212915"/>
            <a:ext cx="71894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超导转变边缘敏感器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(TES)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部分图片来自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PMO）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3" y="930028"/>
            <a:ext cx="5483877" cy="25171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85" y="3519170"/>
            <a:ext cx="3742055" cy="575310"/>
          </a:xfrm>
          <a:prstGeom prst="rect">
            <a:avLst/>
          </a:prstGeom>
        </p:spPr>
      </p:pic>
      <p:pic>
        <p:nvPicPr>
          <p:cNvPr id="21" name="图片 20" descr="图片包含 屏幕截图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80" y="4441825"/>
            <a:ext cx="1184275" cy="118999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033260" y="5942330"/>
            <a:ext cx="17837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dirty="0">
                <a:solidFill>
                  <a:schemeClr val="tx1"/>
                </a:solidFill>
                <a:sym typeface="+mn-ea"/>
              </a:rPr>
              <a:t>100um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*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100um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085" y="4000500"/>
            <a:ext cx="1854835" cy="185166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9502775" y="6188075"/>
            <a:ext cx="24104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dirty="0">
                <a:solidFill>
                  <a:schemeClr val="tx1"/>
                </a:solidFill>
                <a:sym typeface="+mn-ea"/>
              </a:rPr>
              <a:t>16*16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阵列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  <a:sym typeface="+mn-ea"/>
              </a:rPr>
              <a:t>17mm</a:t>
            </a:r>
            <a:r>
              <a:rPr lang="zh-CN" altLang="en-US" dirty="0">
                <a:solidFill>
                  <a:schemeClr val="tx1"/>
                </a:solidFill>
                <a:sym typeface="+mn-ea"/>
              </a:rPr>
              <a:t>*</a:t>
            </a:r>
            <a:r>
              <a:rPr lang="en-US" altLang="zh-CN" dirty="0">
                <a:solidFill>
                  <a:schemeClr val="tx1"/>
                </a:solidFill>
                <a:sym typeface="+mn-ea"/>
              </a:rPr>
              <a:t>17mm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33260" y="6405245"/>
            <a:ext cx="19856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X-ray TES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探测器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6" name="Picture 2" descr="C:\Users\Administrator\Desktop\背景图片\Ti-T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993775"/>
            <a:ext cx="3678555" cy="23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26"/>
          <p:cNvSpPr txBox="1"/>
          <p:nvPr/>
        </p:nvSpPr>
        <p:spPr>
          <a:xfrm>
            <a:off x="6799580" y="3462655"/>
            <a:ext cx="30689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THz TES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探测器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6"/>
          <a:srcRect l="31407" t="57398" r="30689" b="21695"/>
          <a:stretch>
            <a:fillRect/>
          </a:stretch>
        </p:blipFill>
        <p:spPr>
          <a:xfrm>
            <a:off x="447675" y="4139565"/>
            <a:ext cx="4951095" cy="254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6235" y="400685"/>
            <a:ext cx="4163060" cy="360553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30480" y="212915"/>
            <a:ext cx="51073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超导纳米线单光子探测器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(SNSPD)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955040"/>
            <a:ext cx="4656455" cy="2777490"/>
          </a:xfrm>
          <a:prstGeom prst="rect">
            <a:avLst/>
          </a:prstGeom>
        </p:spPr>
      </p:pic>
      <p:pic>
        <p:nvPicPr>
          <p:cNvPr id="6" name="图片 5" descr="SNSPD准粒子数随波长变化曲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95" y="3902075"/>
            <a:ext cx="3506470" cy="2333625"/>
          </a:xfrm>
          <a:prstGeom prst="rect">
            <a:avLst/>
          </a:prstGeom>
        </p:spPr>
      </p:pic>
      <p:pic>
        <p:nvPicPr>
          <p:cNvPr id="7" name="图片 6" descr="SNSPD_hotspot_resistance"/>
          <p:cNvPicPr>
            <a:picLocks noChangeAspect="1"/>
          </p:cNvPicPr>
          <p:nvPr/>
        </p:nvPicPr>
        <p:blipFill>
          <a:blip r:embed="rId4"/>
          <a:srcRect l="51126" t="1980"/>
          <a:stretch>
            <a:fillRect/>
          </a:stretch>
        </p:blipFill>
        <p:spPr>
          <a:xfrm>
            <a:off x="3886200" y="4276725"/>
            <a:ext cx="2363470" cy="1760855"/>
          </a:xfrm>
          <a:prstGeom prst="rect">
            <a:avLst/>
          </a:prstGeom>
        </p:spPr>
      </p:pic>
      <p:pic>
        <p:nvPicPr>
          <p:cNvPr id="8" name="图片 7" descr="SNSPD_quasiparticle_formula"/>
          <p:cNvPicPr>
            <a:picLocks noChangeAspect="1"/>
          </p:cNvPicPr>
          <p:nvPr/>
        </p:nvPicPr>
        <p:blipFill>
          <a:blip r:embed="rId5"/>
          <a:srcRect l="30644" t="33420" r="30399" b="53125"/>
          <a:stretch>
            <a:fillRect/>
          </a:stretch>
        </p:blipFill>
        <p:spPr>
          <a:xfrm>
            <a:off x="871855" y="3757930"/>
            <a:ext cx="2089150" cy="452755"/>
          </a:xfrm>
          <a:prstGeom prst="rect">
            <a:avLst/>
          </a:prstGeom>
        </p:spPr>
      </p:pic>
      <p:pic>
        <p:nvPicPr>
          <p:cNvPr id="270" name="图片 269"/>
          <p:cNvPicPr>
            <a:picLocks noChangeAspect="1"/>
          </p:cNvPicPr>
          <p:nvPr/>
        </p:nvPicPr>
        <p:blipFill>
          <a:blip r:embed="rId6"/>
          <a:srcRect l="12128" t="61958" r="55830" b="16289"/>
          <a:stretch>
            <a:fillRect/>
          </a:stretch>
        </p:blipFill>
        <p:spPr>
          <a:xfrm>
            <a:off x="9564370" y="4210685"/>
            <a:ext cx="2416810" cy="1695450"/>
          </a:xfrm>
          <a:prstGeom prst="rect">
            <a:avLst/>
          </a:prstGeom>
        </p:spPr>
      </p:pic>
      <p:pic>
        <p:nvPicPr>
          <p:cNvPr id="555" name="图片 554"/>
          <p:cNvPicPr>
            <a:picLocks noChangeAspect="1"/>
          </p:cNvPicPr>
          <p:nvPr/>
        </p:nvPicPr>
        <p:blipFill>
          <a:blip r:embed="rId7"/>
          <a:srcRect l="17226" t="51553" r="49543" b="28977"/>
          <a:stretch>
            <a:fillRect/>
          </a:stretch>
        </p:blipFill>
        <p:spPr>
          <a:xfrm>
            <a:off x="6991985" y="4234180"/>
            <a:ext cx="2324735" cy="17926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5741" y="4411210"/>
            <a:ext cx="3550583" cy="2478703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30480" y="212915"/>
            <a:ext cx="66992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动态电感探测器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(KIDs)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部分图片来自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PMO）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7" y="4394278"/>
            <a:ext cx="2524712" cy="1983702"/>
          </a:xfrm>
          <a:prstGeom prst="rect">
            <a:avLst/>
          </a:prstGeom>
        </p:spPr>
      </p:pic>
      <p:pic>
        <p:nvPicPr>
          <p:cNvPr id="16" name="图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645" y="4560608"/>
            <a:ext cx="2572841" cy="203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C:\Users\Administrator\Desktop\背景图片\1024layou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10" y="4347217"/>
            <a:ext cx="2205980" cy="213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7"/>
          <p:cNvSpPr txBox="1"/>
          <p:nvPr/>
        </p:nvSpPr>
        <p:spPr>
          <a:xfrm>
            <a:off x="3298771" y="6488668"/>
            <a:ext cx="1340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32x32 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芯片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20" y="869315"/>
            <a:ext cx="6029960" cy="34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0985" y="2574925"/>
            <a:ext cx="2547620" cy="600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7485" y="858520"/>
            <a:ext cx="2527300" cy="189928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8"/>
          <a:srcRect l="-53" t="33897" r="19367" b="2643"/>
          <a:stretch>
            <a:fillRect/>
          </a:stretch>
        </p:blipFill>
        <p:spPr>
          <a:xfrm>
            <a:off x="8575675" y="3175000"/>
            <a:ext cx="3442335" cy="1028700"/>
          </a:xfrm>
          <a:prstGeom prst="roundRect">
            <a:avLst>
              <a:gd name="adj" fmla="val 2381"/>
            </a:avLst>
          </a:prstGeom>
        </p:spPr>
      </p:pic>
      <p:sp>
        <p:nvSpPr>
          <p:cNvPr id="4" name="矩形 3"/>
          <p:cNvSpPr/>
          <p:nvPr/>
        </p:nvSpPr>
        <p:spPr>
          <a:xfrm>
            <a:off x="5833110" y="1539240"/>
            <a:ext cx="730250" cy="3657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光子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87385" y="1624965"/>
            <a:ext cx="541020" cy="4197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热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17410" y="3510915"/>
            <a:ext cx="1171575" cy="4102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声子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介导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矩形 40"/>
          <p:cNvSpPr/>
          <p:nvPr/>
        </p:nvSpPr>
        <p:spPr>
          <a:xfrm>
            <a:off x="330480" y="21291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超导隧穿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效应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88620" y="1877060"/>
            <a:ext cx="3472815" cy="1444625"/>
            <a:chOff x="899592" y="1578800"/>
            <a:chExt cx="3255807" cy="1512000"/>
          </a:xfrm>
        </p:grpSpPr>
        <p:pic>
          <p:nvPicPr>
            <p:cNvPr id="8" name="图片 7" descr="nature10122-i1.0.jp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99592" y="1578800"/>
              <a:ext cx="3255807" cy="1512000"/>
            </a:xfrm>
            <a:prstGeom prst="rect">
              <a:avLst/>
            </a:prstGeom>
          </p:spPr>
        </p:pic>
        <p:cxnSp>
          <p:nvCxnSpPr>
            <p:cNvPr id="10" name="直接箭头连接符 9"/>
            <p:cNvCxnSpPr/>
            <p:nvPr/>
          </p:nvCxnSpPr>
          <p:spPr>
            <a:xfrm>
              <a:off x="1700472" y="2420888"/>
              <a:ext cx="1440160" cy="0"/>
            </a:xfrm>
            <a:prstGeom prst="straightConnector1">
              <a:avLst/>
            </a:prstGeom>
            <a:ln>
              <a:solidFill>
                <a:srgbClr val="4BD0FF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4"/>
            <p:cNvSpPr txBox="1"/>
            <p:nvPr/>
          </p:nvSpPr>
          <p:spPr>
            <a:xfrm>
              <a:off x="1793408" y="2108152"/>
              <a:ext cx="432048" cy="321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/>
                  </a:solidFill>
                  <a:latin typeface="Symbol" panose="05050102010706020507" pitchFamily="18" charset="2"/>
                </a:rPr>
                <a:t>2x</a:t>
              </a:r>
              <a:endParaRPr lang="en-US" altLang="zh-CN" sz="1400" dirty="0" smtClean="0">
                <a:solidFill>
                  <a:schemeClr val="tx1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5" name="右大括号 4"/>
          <p:cNvSpPr/>
          <p:nvPr/>
        </p:nvSpPr>
        <p:spPr>
          <a:xfrm rot="10800000">
            <a:off x="3940175" y="1350010"/>
            <a:ext cx="471170" cy="4705350"/>
          </a:xfrm>
          <a:prstGeom prst="rightBrac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670" y="4636135"/>
            <a:ext cx="2279015" cy="201485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341755" y="6436995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直流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I-V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曲线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0200" y="3462020"/>
            <a:ext cx="3632835" cy="5384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超导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绝缘体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超导（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S-I-S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）隧道结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390" y="988060"/>
            <a:ext cx="1695450" cy="17049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3931285"/>
            <a:ext cx="3607435" cy="25057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50010"/>
            <a:ext cx="1995805" cy="4673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460" y="2530475"/>
            <a:ext cx="1718310" cy="79121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437380" y="1690370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库珀对隧穿：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42460" y="3676015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准粒子隧穿：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11345" y="2705100"/>
            <a:ext cx="37242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Ambegaokar-Baratoff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公式：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635" y="3493770"/>
            <a:ext cx="6426835" cy="80391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矩形 30"/>
          <p:cNvSpPr/>
          <p:nvPr/>
        </p:nvSpPr>
        <p:spPr>
          <a:xfrm>
            <a:off x="9498965" y="6338570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光子</a:t>
            </a:r>
            <a:r>
              <a:rPr lang="zh-CN" altLang="en-US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辅助隧穿</a:t>
            </a:r>
            <a:endParaRPr lang="zh-CN" altLang="en-US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498965" y="5098415"/>
            <a:ext cx="2247265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（光子辅助隧穿）</a:t>
            </a:r>
            <a:endParaRPr lang="zh-CN" altLang="en-US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485" y="871855"/>
            <a:ext cx="3632835" cy="5384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宏观量子相位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差：（三次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量子化）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36330" y="1012190"/>
            <a:ext cx="252603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（直流约瑟夫森</a:t>
            </a:r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方程）</a:t>
            </a:r>
            <a:endParaRPr lang="zh-CN" altLang="en-US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36330" y="1939290"/>
            <a:ext cx="252603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交流流约瑟夫森</a:t>
            </a:r>
            <a:r>
              <a:rPr lang="zh-CN" altLang="en-US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方程）</a:t>
            </a:r>
            <a:endParaRPr lang="zh-CN" altLang="en-US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矩形 40"/>
          <p:cNvSpPr/>
          <p:nvPr/>
        </p:nvSpPr>
        <p:spPr>
          <a:xfrm>
            <a:off x="330480" y="212915"/>
            <a:ext cx="68091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高灵敏度超导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SIS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混频器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部分图片来自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PMO）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45" name="任意多边形 44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平行四边形 48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39744" y="3646488"/>
            <a:ext cx="6983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3435" y="1502410"/>
            <a:ext cx="3249930" cy="263779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89" y="910910"/>
            <a:ext cx="4780615" cy="235520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682" y="3854385"/>
            <a:ext cx="3036263" cy="2952214"/>
          </a:xfrm>
          <a:prstGeom prst="rect">
            <a:avLst/>
          </a:prstGeom>
        </p:spPr>
      </p:pic>
      <p:cxnSp>
        <p:nvCxnSpPr>
          <p:cNvPr id="53" name="直接连接符 52"/>
          <p:cNvCxnSpPr/>
          <p:nvPr/>
        </p:nvCxnSpPr>
        <p:spPr>
          <a:xfrm>
            <a:off x="3268697" y="5544691"/>
            <a:ext cx="1266331" cy="7792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4509790" y="4274107"/>
            <a:ext cx="3825160" cy="2104761"/>
            <a:chOff x="1034488" y="4059085"/>
            <a:chExt cx="4630588" cy="2248906"/>
          </a:xfrm>
        </p:grpSpPr>
        <p:pic>
          <p:nvPicPr>
            <p:cNvPr id="55" name="Picture 4" descr="chip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488" y="4059085"/>
              <a:ext cx="4630588" cy="224890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矩形 55"/>
            <p:cNvSpPr/>
            <p:nvPr/>
          </p:nvSpPr>
          <p:spPr>
            <a:xfrm>
              <a:off x="2831376" y="4870858"/>
              <a:ext cx="720080" cy="6000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 flipH="1" flipV="1">
            <a:off x="7139041" y="3014103"/>
            <a:ext cx="2023110" cy="920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 flipV="1">
            <a:off x="6602221" y="5598910"/>
            <a:ext cx="1984248" cy="796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3268697" y="4320432"/>
            <a:ext cx="1266331" cy="8538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8570639" y="4345430"/>
            <a:ext cx="3203531" cy="2072427"/>
            <a:chOff x="228913" y="1628800"/>
            <a:chExt cx="3312757" cy="2013872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913" y="1628800"/>
              <a:ext cx="3312757" cy="2013872"/>
            </a:xfrm>
            <a:prstGeom prst="rect">
              <a:avLst/>
            </a:prstGeom>
          </p:spPr>
        </p:pic>
        <p:sp>
          <p:nvSpPr>
            <p:cNvPr id="62" name="上箭头 25"/>
            <p:cNvSpPr>
              <a:spLocks noChangeArrowheads="1"/>
            </p:cNvSpPr>
            <p:nvPr/>
          </p:nvSpPr>
          <p:spPr bwMode="auto">
            <a:xfrm rot="18900000">
              <a:off x="2335985" y="2095522"/>
              <a:ext cx="166032" cy="499180"/>
            </a:xfrm>
            <a:prstGeom prst="upArrow">
              <a:avLst>
                <a:gd name="adj1" fmla="val 50000"/>
                <a:gd name="adj2" fmla="val 50095"/>
              </a:avLst>
            </a:prstGeom>
            <a:solidFill>
              <a:srgbClr val="FF0000">
                <a:alpha val="6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1290079" y="1922243"/>
              <a:ext cx="1059050" cy="358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PCTJ</a:t>
              </a:r>
              <a:endPara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3" name="TextBox 106"/>
          <p:cNvSpPr txBox="1"/>
          <p:nvPr/>
        </p:nvSpPr>
        <p:spPr>
          <a:xfrm>
            <a:off x="1309573" y="6447015"/>
            <a:ext cx="2592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0.85 THz SIS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混频器</a:t>
            </a:r>
            <a:endParaRPr lang="zh-CN" altLang="en-US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3052673" y="5174248"/>
            <a:ext cx="432048" cy="3704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067" y="3378271"/>
            <a:ext cx="1979417" cy="1269134"/>
          </a:xfrm>
          <a:prstGeom prst="rect">
            <a:avLst/>
          </a:prstGeom>
        </p:spPr>
      </p:pic>
      <p:cxnSp>
        <p:nvCxnSpPr>
          <p:cNvPr id="77" name="直接连接符 76"/>
          <p:cNvCxnSpPr/>
          <p:nvPr/>
        </p:nvCxnSpPr>
        <p:spPr>
          <a:xfrm flipH="1">
            <a:off x="6679495" y="4481241"/>
            <a:ext cx="2043544" cy="7070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10927019" y="3014148"/>
            <a:ext cx="0" cy="3892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超导相干探测器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850" y="930275"/>
            <a:ext cx="4639945" cy="2852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30480" y="212915"/>
            <a:ext cx="36207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RCSJ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模型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和超导量子比特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839744" y="3646488"/>
            <a:ext cx="6983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17" name="图片 16" descr="v2-b542361dd6bb3c04e2eb014cc859794f_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0" y="1038860"/>
            <a:ext cx="3626485" cy="26117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4340"/>
            <a:ext cx="2837180" cy="577215"/>
          </a:xfrm>
          <a:prstGeom prst="rect">
            <a:avLst/>
          </a:prstGeom>
        </p:spPr>
      </p:pic>
      <p:pic>
        <p:nvPicPr>
          <p:cNvPr id="23" name="图片 22" descr="xm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916940"/>
            <a:ext cx="4150995" cy="3665855"/>
          </a:xfrm>
          <a:prstGeom prst="rect">
            <a:avLst/>
          </a:prstGeom>
        </p:spPr>
      </p:pic>
      <p:pic>
        <p:nvPicPr>
          <p:cNvPr id="24" name="图片 23" descr="S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160" y="4692015"/>
            <a:ext cx="3972560" cy="21196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45" y="1038225"/>
            <a:ext cx="1819275" cy="1756410"/>
          </a:xfrm>
          <a:prstGeom prst="rect">
            <a:avLst/>
          </a:prstGeom>
        </p:spPr>
      </p:pic>
      <p:pic>
        <p:nvPicPr>
          <p:cNvPr id="4" name="图片 3" descr="拓展量子比特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5650" y="3830955"/>
            <a:ext cx="3543935" cy="28327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6095" y="3646805"/>
            <a:ext cx="1698625" cy="440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RCSJ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5" y="5715635"/>
            <a:ext cx="2837180" cy="5772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95" y="4086860"/>
            <a:ext cx="1643380" cy="158686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06450" y="6417945"/>
            <a:ext cx="1135380" cy="440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CSJ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682750" y="4692015"/>
            <a:ext cx="466725" cy="49530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268095" y="5792470"/>
            <a:ext cx="466725" cy="440055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30200" y="212725"/>
            <a:ext cx="698246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超导参量放大器和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SQUID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放大器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839744" y="3646488"/>
            <a:ext cx="6983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820" y="1462405"/>
            <a:ext cx="2837180" cy="57721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2039620"/>
            <a:ext cx="3060700" cy="241490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4382770"/>
            <a:ext cx="3040380" cy="22498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1965" y="869950"/>
            <a:ext cx="2837180" cy="577215"/>
          </a:xfrm>
          <a:prstGeom prst="rect">
            <a:avLst/>
          </a:prstGeom>
        </p:spPr>
      </p:pic>
      <p:cxnSp>
        <p:nvCxnSpPr>
          <p:cNvPr id="27" name="直接连接符 26"/>
          <p:cNvCxnSpPr/>
          <p:nvPr/>
        </p:nvCxnSpPr>
        <p:spPr>
          <a:xfrm flipV="1">
            <a:off x="5788660" y="971550"/>
            <a:ext cx="466725" cy="440055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420" y="1447165"/>
            <a:ext cx="3652520" cy="14236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50" y="3615055"/>
            <a:ext cx="2943860" cy="911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785" y="3021965"/>
            <a:ext cx="3132455" cy="26733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515360" y="2987040"/>
            <a:ext cx="135064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 dirty="0" smtClean="0">
                <a:sym typeface="+mn-ea"/>
              </a:rPr>
              <a:t>磁通量子化</a:t>
            </a:r>
            <a:endParaRPr lang="zh-CN" altLang="en-US" sz="1600" b="1" dirty="0" smtClean="0"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90940" y="1012190"/>
            <a:ext cx="3081020" cy="5873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2800" b="1" dirty="0" smtClean="0"/>
              <a:t>SQUID</a:t>
            </a:r>
            <a:r>
              <a:rPr lang="zh-CN" altLang="en-US" sz="2800" b="1" dirty="0" smtClean="0"/>
              <a:t>微波</a:t>
            </a:r>
            <a:r>
              <a:rPr lang="zh-CN" altLang="en-US" sz="2800" b="1" dirty="0" smtClean="0"/>
              <a:t>放大器</a:t>
            </a:r>
            <a:endParaRPr lang="zh-CN" altLang="en-US" sz="2800" b="1" dirty="0" smtClean="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365" y="3636010"/>
            <a:ext cx="1958975" cy="101663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4060" y="1788160"/>
            <a:ext cx="3740150" cy="26695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4060" y="4646295"/>
            <a:ext cx="3759835" cy="1518920"/>
          </a:xfrm>
          <a:prstGeom prst="rect">
            <a:avLst/>
          </a:prstGeom>
        </p:spPr>
      </p:pic>
      <p:cxnSp>
        <p:nvCxnSpPr>
          <p:cNvPr id="39" name="直接连接符 38"/>
          <p:cNvCxnSpPr/>
          <p:nvPr/>
        </p:nvCxnSpPr>
        <p:spPr>
          <a:xfrm flipV="1">
            <a:off x="1209675" y="1530985"/>
            <a:ext cx="466725" cy="440055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93040" y="789305"/>
            <a:ext cx="967105" cy="5873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2800" b="1" dirty="0" smtClean="0"/>
              <a:t>JPA</a:t>
            </a:r>
            <a:endParaRPr lang="en-US" altLang="zh-CN" sz="2800" b="1" dirty="0" smtClean="0"/>
          </a:p>
        </p:txBody>
      </p:sp>
      <p:sp>
        <p:nvSpPr>
          <p:cNvPr id="41" name="文本框 40"/>
          <p:cNvSpPr txBox="1"/>
          <p:nvPr/>
        </p:nvSpPr>
        <p:spPr>
          <a:xfrm>
            <a:off x="3429635" y="935990"/>
            <a:ext cx="23590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 dirty="0" smtClean="0">
                <a:sym typeface="+mn-ea"/>
              </a:rPr>
              <a:t>DC-SQUID</a:t>
            </a:r>
            <a:endParaRPr lang="zh-CN" altLang="en-US" sz="2800" b="1" dirty="0" smtClean="0">
              <a:sym typeface="+mn-ea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635" y="4783455"/>
            <a:ext cx="1920240" cy="144018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50" y="4652645"/>
            <a:ext cx="2599690" cy="16446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504180" y="433070"/>
            <a:ext cx="3587750" cy="31115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 anchor="t">
            <a:spAutoFit/>
          </a:bodyPr>
          <a:p>
            <a:r>
              <a:rPr lang="en-US" sz="1425" b="1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DC-SQUID</a:t>
            </a:r>
            <a:r>
              <a:rPr lang="zh-CN" sz="1425" b="1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是磁通测量的终极灵敏度器件</a:t>
            </a:r>
            <a:endParaRPr lang="zh-CN" altLang="en-US" sz="1425" b="1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796" t="-328" r="922"/>
          <a:stretch>
            <a:fillRect/>
          </a:stretch>
        </p:blipFill>
        <p:spPr>
          <a:xfrm>
            <a:off x="330200" y="1122045"/>
            <a:ext cx="6069965" cy="37484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0200" y="212725"/>
            <a:ext cx="698246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暗物质是什么？如何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探测？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950" y="1179195"/>
            <a:ext cx="3691255" cy="36912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B: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轴子探测机制和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原理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105" y="935990"/>
            <a:ext cx="7581900" cy="59055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/>
        </p:nvSpPr>
        <p:spPr>
          <a:xfrm>
            <a:off x="77470" y="935990"/>
            <a:ext cx="1863725" cy="5645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基本</a:t>
            </a:r>
            <a:r>
              <a:rPr lang="zh-CN" altLang="en-US" dirty="0"/>
              <a:t>原理：</a:t>
            </a:r>
            <a:endParaRPr lang="zh-CN" altLang="en-US" dirty="0"/>
          </a:p>
        </p:txBody>
      </p:sp>
      <p:sp>
        <p:nvSpPr>
          <p:cNvPr id="23" name="Content Placeholder 2"/>
          <p:cNvSpPr>
            <a:spLocks noGrp="1"/>
          </p:cNvSpPr>
          <p:nvPr/>
        </p:nvSpPr>
        <p:spPr>
          <a:xfrm>
            <a:off x="77470" y="1383665"/>
            <a:ext cx="2562860" cy="833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逆 </a:t>
            </a:r>
            <a:r>
              <a:rPr lang="en-US" altLang="zh-CN" dirty="0"/>
              <a:t>Primakoff </a:t>
            </a:r>
            <a:r>
              <a:rPr lang="zh-CN" altLang="en-US" dirty="0"/>
              <a:t>效应</a:t>
            </a:r>
            <a:endParaRPr lang="zh-CN" altLang="en-US" dirty="0"/>
          </a:p>
          <a:p>
            <a:r>
              <a:rPr lang="zh-CN" altLang="en-US" dirty="0"/>
              <a:t>修正</a:t>
            </a:r>
            <a:r>
              <a:rPr lang="zh-CN" altLang="en-US" dirty="0"/>
              <a:t>麦克斯韦方程</a:t>
            </a:r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11"/>
              <p:cNvSpPr txBox="1"/>
              <p:nvPr/>
            </p:nvSpPr>
            <p:spPr>
              <a:xfrm>
                <a:off x="253602" y="2296996"/>
                <a:ext cx="3376502" cy="1521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i="1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altLang="zh-CN" b="0" dirty="0"/>
              </a:p>
              <a:p>
                <a:endParaRPr lang="en-US" altLang="zh-CN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i="1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02" y="2296996"/>
                <a:ext cx="3376502" cy="1521699"/>
              </a:xfrm>
              <a:prstGeom prst="rect">
                <a:avLst/>
              </a:prstGeom>
              <a:blipFill rotWithShape="1">
                <a:blip r:embed="rId2"/>
                <a:stretch>
                  <a:fillRect l="-7" t="-13" r="13" b="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" y="4022090"/>
            <a:ext cx="4333875" cy="283591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8869045" y="2887345"/>
            <a:ext cx="1819910" cy="3005455"/>
          </a:xfrm>
          <a:prstGeom prst="ellipse">
            <a:avLst/>
          </a:prstGeom>
          <a:solidFill>
            <a:schemeClr val="accent2">
              <a:alpha val="1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750697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使用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TES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的暗物质实验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indent="0" algn="l">
              <a:buFont typeface="Wingdings" panose="05000000000000000000" pitchFamily="2" charset="2"/>
              <a:buNone/>
            </a:pP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985" name="表格 2984"/>
          <p:cNvGraphicFramePr/>
          <p:nvPr/>
        </p:nvGraphicFramePr>
        <p:xfrm>
          <a:off x="430530" y="1209040"/>
          <a:ext cx="5293360" cy="3524250"/>
        </p:xfrm>
        <a:graphic>
          <a:graphicData uri="http://schemas.openxmlformats.org/drawingml/2006/table">
            <a:tbl>
              <a:tblPr/>
              <a:tblGrid>
                <a:gridCol w="408305"/>
                <a:gridCol w="1165860"/>
                <a:gridCol w="1344295"/>
                <a:gridCol w="968375"/>
                <a:gridCol w="1406525"/>
              </a:tblGrid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实验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靶材料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阈值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目标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CRESST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CaWO4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~30 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轻 WIMP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SuperCDMS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Si/Ge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~eV(CPD)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WIMP/轻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COSINUS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NaI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DAMA 区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NUCLEUS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CaWO4/Al2O3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CEvNS/轻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RES-NOVA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PbWO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kg 级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MeV DM/超新星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EDELWEISS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Ge(NbSi)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低阈值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WIMP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MINER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Si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低阈值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CEvNS/轻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ALPS II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(再生光子)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光学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轴子-光子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BabyIAXO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(X 射线)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低温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太阳轴子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20386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TESSERACT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Si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eV 级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轻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 descr="NEP_vs_energy_me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7725" y="1209040"/>
            <a:ext cx="5368290" cy="34969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6724015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SNSPD/KID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暗物质实验汇总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759" name="表格 2758"/>
          <p:cNvGraphicFramePr/>
          <p:nvPr/>
        </p:nvGraphicFramePr>
        <p:xfrm>
          <a:off x="612140" y="1207135"/>
          <a:ext cx="6296025" cy="2995295"/>
        </p:xfrm>
        <a:graphic>
          <a:graphicData uri="http://schemas.openxmlformats.org/drawingml/2006/table">
            <a:tbl>
              <a:tblPr/>
              <a:tblGrid>
                <a:gridCol w="514350"/>
                <a:gridCol w="1503680"/>
                <a:gridCol w="1400810"/>
                <a:gridCol w="1718310"/>
                <a:gridCol w="1158875"/>
              </a:tblGrid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实验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目标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探测器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频段/阈值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BREAD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轴子(宽带)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SNSPD/KID 光子计数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10–100 GHz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MADMAX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SNSPD/KID + 介电腔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20–100 GHz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QUALIPHIDE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暗光子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KID 阵列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10–20 GHz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Dandelion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暗光子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KID/腔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低频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KIPM/NEXUS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sub-GeV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声子介导 KID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eV 级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BULLKID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轻 DM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体吸收体+KID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低阈值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CADEx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轴子(电子耦合)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KID 量热计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~90 GHz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617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CALDER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轻 DM/声子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双芯片 KID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低阈值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6724015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超导放大器（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SQUID / JPA / KIPA）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暗物质实验汇总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717675" y="1176655"/>
          <a:ext cx="6549390" cy="3789680"/>
        </p:xfrm>
        <a:graphic>
          <a:graphicData uri="http://schemas.openxmlformats.org/drawingml/2006/table">
            <a:tbl>
              <a:tblPr/>
              <a:tblGrid>
                <a:gridCol w="314325"/>
                <a:gridCol w="1438275"/>
                <a:gridCol w="1711325"/>
                <a:gridCol w="1738630"/>
                <a:gridCol w="1346835"/>
              </a:tblGrid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实验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 / 目标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超导放大器 / 读出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频段 / 阈值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ADMX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轴子腔式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量子极限 SQUID 放大器 / JPA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0.6–1.3 μeV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HAYSTAC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轴子腔式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JPA + 量子压缩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4–25 μeV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CAPP / CULTASK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轴子腔式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JPA / JTWPA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1–40 μeV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ORGAN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轴子腔式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JPA / JTWPA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15–50 GHz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QUAX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轴子铁磁(FMR)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SQUID 读出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~40–200 μeV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ABRACADABRA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 LC 回路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DC SQUID 磁强计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10^-12–10^-6 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DMRadio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轴子磁量 / 介电 haloscope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SQUID / JPA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&lt;10^-6 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SHAFT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轴子腔式 haloscope 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~10^-7 eV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768">
                <a:tc>
                  <a:txBody>
                    <a:bodyPr/>
                    <a:p>
                      <a:pPr marL="114300" marR="114300"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NEXUS / KIPM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sub-GeV DM（KID 声子读出）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KI-TWPA / KIPA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A22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eV 级</a:t>
                      </a:r>
                      <a:endParaRPr sz="1200">
                        <a:solidFill>
                          <a:srgbClr val="1A223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49377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使用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QuBIT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的暗物质实验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indent="0" algn="l">
              <a:buFont typeface="Wingdings" panose="05000000000000000000" pitchFamily="2" charset="2"/>
              <a:buNone/>
            </a:pP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qubit_dm_table"/>
          <p:cNvPicPr>
            <a:picLocks noChangeAspect="1"/>
          </p:cNvPicPr>
          <p:nvPr/>
        </p:nvPicPr>
        <p:blipFill>
          <a:blip r:embed="rId1"/>
          <a:srcRect b="44899"/>
          <a:stretch>
            <a:fillRect/>
          </a:stretch>
        </p:blipFill>
        <p:spPr>
          <a:xfrm>
            <a:off x="0" y="885190"/>
            <a:ext cx="12192000" cy="1752600"/>
          </a:xfrm>
          <a:prstGeom prst="rect">
            <a:avLst/>
          </a:prstGeom>
        </p:spPr>
      </p:pic>
      <p:sp>
        <p:nvSpPr>
          <p:cNvPr id="315" name="文本框 314" descr="{&quot;isTemplate&quot;:true,&quot;type&quot;:&quot;text&quot;}"/>
          <p:cNvSpPr txBox="1"/>
          <p:nvPr/>
        </p:nvSpPr>
        <p:spPr>
          <a:xfrm>
            <a:off x="692785" y="2933700"/>
            <a:ext cx="15144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① 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量子极限能量分辨率</a:t>
            </a:r>
            <a:endParaRPr lang="zh-CN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6" name="文本框 315" descr="{&quot;isTemplate&quot;:true,&quot;type&quot;:&quot;text&quot;}"/>
          <p:cNvSpPr txBox="1"/>
          <p:nvPr/>
        </p:nvSpPr>
        <p:spPr>
          <a:xfrm>
            <a:off x="883285" y="3143250"/>
            <a:ext cx="33051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qutrit ~0.1 peV · transmon ~1 peV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远低于传统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keV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阈值</a:t>
            </a:r>
            <a:endParaRPr lang="zh-CN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" name="文本框 316" descr="{&quot;isTemplate&quot;:true,&quot;type&quot;:&quot;text&quot;}"/>
          <p:cNvSpPr txBox="1"/>
          <p:nvPr/>
        </p:nvSpPr>
        <p:spPr>
          <a:xfrm>
            <a:off x="692785" y="3457575"/>
            <a:ext cx="27051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② 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长相干时间（</a:t>
            </a: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Place 2020 ≳ 0.3 ms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8" name="文本框 317" descr="{&quot;isTemplate&quot;:true,&quot;type&quot;:&quot;text&quot;}"/>
          <p:cNvSpPr txBox="1"/>
          <p:nvPr/>
        </p:nvSpPr>
        <p:spPr>
          <a:xfrm>
            <a:off x="883285" y="3667125"/>
            <a:ext cx="28098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Ta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衬底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干净界面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重复测量可达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≈ 10⁶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量子操作</a:t>
            </a:r>
            <a:endParaRPr lang="zh-CN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9" name="文本框 318" descr="{&quot;isTemplate&quot;:true,&quot;type&quot;:&quot;text&quot;}"/>
          <p:cNvSpPr txBox="1"/>
          <p:nvPr/>
        </p:nvSpPr>
        <p:spPr>
          <a:xfrm>
            <a:off x="692785" y="3971925"/>
            <a:ext cx="21240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③ 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量子态读出（色散</a:t>
            </a: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 readout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883285" y="4181475"/>
            <a:ext cx="31242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腔色散耦合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单次测量区分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|g⟩/|e⟩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保真度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&gt;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99%</a:t>
            </a:r>
            <a:endParaRPr lang="en-US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1" name="文本框 320" descr="{&quot;isTemplate&quot;:true,&quot;type&quot;:&quot;text&quot;}"/>
          <p:cNvSpPr txBox="1"/>
          <p:nvPr/>
        </p:nvSpPr>
        <p:spPr>
          <a:xfrm>
            <a:off x="692785" y="4486275"/>
            <a:ext cx="19431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④ 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频率可调（电荷噪声免疫）</a:t>
            </a:r>
            <a:endParaRPr lang="zh-CN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2" name="文本框 321" descr="{&quot;isTemplate&quot;:true,&quot;type&quot;:&quot;text&quot;}"/>
          <p:cNvSpPr txBox="1"/>
          <p:nvPr/>
        </p:nvSpPr>
        <p:spPr>
          <a:xfrm>
            <a:off x="883285" y="4695825"/>
            <a:ext cx="27336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E_J/E_C ≫ 1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对电荷涨落不敏感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可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SQUID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调频</a:t>
            </a:r>
            <a:endParaRPr lang="zh-CN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3" name="文本框 322" descr="{&quot;isTemplate&quot;:true,&quot;type&quot;:&quot;text&quot;}"/>
          <p:cNvSpPr txBox="1"/>
          <p:nvPr/>
        </p:nvSpPr>
        <p:spPr>
          <a:xfrm>
            <a:off x="692785" y="5000625"/>
            <a:ext cx="1524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⑤ 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可扩展</a:t>
            </a: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量子比特化</a:t>
            </a:r>
            <a:endParaRPr lang="zh-CN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4" name="文本框 323" descr="{&quot;isTemplate&quot;:true,&quot;type&quot;:&quot;text&quot;}"/>
          <p:cNvSpPr txBox="1"/>
          <p:nvPr/>
        </p:nvSpPr>
        <p:spPr>
          <a:xfrm>
            <a:off x="883285" y="5210175"/>
            <a:ext cx="24193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可光刻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1000+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比特阵列</a:t>
            </a:r>
            <a:r>
              <a:rPr lang="en-US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975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</a:rPr>
              <a:t>量子误差校正成熟</a:t>
            </a:r>
            <a:endParaRPr lang="zh-CN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859155" y="6238875"/>
            <a:ext cx="4191000" cy="9525"/>
          </a:xfrm>
          <a:prstGeom prst="rect">
            <a:avLst/>
          </a:prstGeom>
          <a:solidFill>
            <a:srgbClr val="D8D8D8"/>
          </a:solidFill>
        </p:spPr>
        <p:txBody>
          <a:bodyPr/>
          <a:p/>
        </p:txBody>
      </p:sp>
      <p:sp>
        <p:nvSpPr>
          <p:cNvPr id="3" name="文本框 2"/>
          <p:cNvSpPr txBox="1"/>
          <p:nvPr/>
        </p:nvSpPr>
        <p:spPr>
          <a:xfrm>
            <a:off x="10545445" y="7962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6590665" y="5676900"/>
            <a:ext cx="24193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endParaRPr lang="en-US" altLang="zh-CN" sz="975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692785" y="5477510"/>
            <a:ext cx="1524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alt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r>
              <a:rPr 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量子增强：</a:t>
            </a:r>
            <a:r>
              <a:rPr lang="en-US" altLang="zh-CN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QND,</a:t>
            </a:r>
            <a:r>
              <a:rPr lang="zh-CN" alt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宇称</a:t>
            </a:r>
            <a:r>
              <a:rPr lang="zh-CN" altLang="en-US" sz="1125" b="1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反转</a:t>
            </a:r>
            <a:endParaRPr lang="zh-CN" altLang="en-US" sz="1125" b="1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496570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超导探测器的排除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曲线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 descr="排除曲线_轴子_gag_v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" y="915670"/>
            <a:ext cx="4198620" cy="2918460"/>
          </a:xfrm>
          <a:prstGeom prst="rect">
            <a:avLst/>
          </a:prstGeom>
        </p:spPr>
      </p:pic>
      <p:pic>
        <p:nvPicPr>
          <p:cNvPr id="18" name="图片 17" descr="排除曲线_轴子WIMP_统一量纲_v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4046220"/>
            <a:ext cx="4154805" cy="2776220"/>
          </a:xfrm>
          <a:prstGeom prst="rect">
            <a:avLst/>
          </a:prstGeom>
        </p:spPr>
      </p:pic>
      <p:pic>
        <p:nvPicPr>
          <p:cNvPr id="19" name="图片 18" descr="排除曲线_WIMP_sigmaSI_v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5795" y="3834130"/>
            <a:ext cx="4398010" cy="3048000"/>
          </a:xfrm>
          <a:prstGeom prst="rect">
            <a:avLst/>
          </a:prstGeom>
        </p:spPr>
      </p:pic>
      <p:pic>
        <p:nvPicPr>
          <p:cNvPr id="20" name="图片 19" descr="排除曲线_暗光子_epsilon_v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950" y="1008380"/>
            <a:ext cx="4069715" cy="282575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8749665" y="915670"/>
            <a:ext cx="3619500" cy="2419350"/>
          </a:xfrm>
          <a:prstGeom prst="roundRect">
            <a:avLst>
              <a:gd name="adj" fmla="val 3937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8921115" y="1008380"/>
            <a:ext cx="32766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</a:rPr>
              <a:t>典型灵敏度指标</a:t>
            </a:r>
            <a:endParaRPr lang="zh-CN" sz="135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8921115" y="1332230"/>
            <a:ext cx="3276600" cy="361950"/>
          </a:xfrm>
          <a:custGeom>
            <a:avLst/>
            <a:gdLst/>
            <a:ahLst/>
            <a:cxnLst/>
            <a:pathLst>
              <a:path w="344" h="38">
                <a:moveTo>
                  <a:pt x="0" y="37"/>
                </a:moveTo>
                <a:lnTo>
                  <a:pt x="344" y="37"/>
                </a:lnTo>
                <a:lnTo>
                  <a:pt x="344" y="38"/>
                </a:lnTo>
                <a:lnTo>
                  <a:pt x="0" y="38"/>
                </a:lnTo>
                <a:close/>
              </a:path>
            </a:pathLst>
          </a:custGeom>
          <a:solidFill>
            <a:srgbClr val="E5E7EB"/>
          </a:solidFill>
        </p:spPr>
        <p:txBody>
          <a:bodyPr/>
          <a:p/>
        </p:txBody>
      </p:sp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8921115" y="1408430"/>
            <a:ext cx="8477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SNSPD SDE</a:t>
            </a:r>
            <a:endParaRPr lang="en-US" sz="120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10826115" y="1408430"/>
            <a:ext cx="13716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</a:rPr>
              <a:t>≈98% @ 1550 nm</a:t>
            </a:r>
            <a:endParaRPr lang="en-US" sz="120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8921115" y="1798955"/>
            <a:ext cx="3276600" cy="361950"/>
          </a:xfrm>
          <a:custGeom>
            <a:avLst/>
            <a:gdLst/>
            <a:ahLst/>
            <a:cxnLst/>
            <a:pathLst>
              <a:path w="344" h="38">
                <a:moveTo>
                  <a:pt x="0" y="37"/>
                </a:moveTo>
                <a:lnTo>
                  <a:pt x="344" y="37"/>
                </a:lnTo>
                <a:lnTo>
                  <a:pt x="344" y="38"/>
                </a:lnTo>
                <a:lnTo>
                  <a:pt x="0" y="38"/>
                </a:lnTo>
                <a:close/>
              </a:path>
            </a:pathLst>
          </a:custGeom>
          <a:solidFill>
            <a:srgbClr val="E5E7EB"/>
          </a:solidFill>
        </p:spPr>
        <p:txBody>
          <a:bodyPr/>
          <a:p/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8921115" y="1875155"/>
            <a:ext cx="7620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MKID NEP</a:t>
            </a:r>
            <a:endParaRPr lang="en-US" sz="120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10759440" y="1875155"/>
            <a:ext cx="14382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</a:rPr>
              <a:t>~3.8×10⁻¹⁹ W/√Hz</a:t>
            </a:r>
            <a:endParaRPr lang="en-US" sz="120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8921115" y="2265680"/>
            <a:ext cx="3276600" cy="361950"/>
          </a:xfrm>
          <a:custGeom>
            <a:avLst/>
            <a:gdLst/>
            <a:ahLst/>
            <a:cxnLst/>
            <a:pathLst>
              <a:path w="344" h="38">
                <a:moveTo>
                  <a:pt x="0" y="37"/>
                </a:moveTo>
                <a:lnTo>
                  <a:pt x="344" y="37"/>
                </a:lnTo>
                <a:lnTo>
                  <a:pt x="344" y="38"/>
                </a:lnTo>
                <a:lnTo>
                  <a:pt x="0" y="38"/>
                </a:lnTo>
                <a:close/>
              </a:path>
            </a:pathLst>
          </a:custGeom>
          <a:solidFill>
            <a:srgbClr val="E5E7EB"/>
          </a:solidFill>
        </p:spPr>
        <p:txBody>
          <a:bodyPr/>
          <a:p/>
        </p:txBody>
      </p:sp>
      <p:sp>
        <p:nvSpPr>
          <p:cNvPr id="27" name="文本框 26" descr="{&quot;isTemplate&quot;:true,&quot;type&quot;:&quot;text&quot;}"/>
          <p:cNvSpPr txBox="1"/>
          <p:nvPr/>
        </p:nvSpPr>
        <p:spPr>
          <a:xfrm>
            <a:off x="8921115" y="2341880"/>
            <a:ext cx="10668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TES ΔE_FWHM</a:t>
            </a:r>
            <a:endParaRPr lang="en-US" sz="120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10788015" y="2341880"/>
            <a:ext cx="14097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</a:rPr>
              <a:t>≤0.7 eV @ 1.5 keV</a:t>
            </a:r>
            <a:endParaRPr lang="en-US" sz="120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8921115" y="2732405"/>
            <a:ext cx="3276600" cy="361950"/>
          </a:xfrm>
          <a:custGeom>
            <a:avLst/>
            <a:gdLst/>
            <a:ahLst/>
            <a:cxnLst/>
            <a:pathLst>
              <a:path w="344" h="38">
                <a:moveTo>
                  <a:pt x="0" y="37"/>
                </a:moveTo>
                <a:lnTo>
                  <a:pt x="344" y="37"/>
                </a:lnTo>
                <a:lnTo>
                  <a:pt x="344" y="38"/>
                </a:lnTo>
                <a:lnTo>
                  <a:pt x="0" y="38"/>
                </a:lnTo>
                <a:close/>
              </a:path>
            </a:pathLst>
          </a:custGeom>
          <a:solidFill>
            <a:srgbClr val="E5E7EB"/>
          </a:solidFill>
        </p:spPr>
        <p:txBody>
          <a:bodyPr/>
          <a:p/>
        </p:txBody>
      </p:sp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8921115" y="2808605"/>
            <a:ext cx="11144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SQUID Φ_noise</a:t>
            </a:r>
            <a:endParaRPr lang="en-US" sz="120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 descr="{&quot;isTemplate&quot;:true,&quot;type&quot;:&quot;text&quot;}"/>
          <p:cNvSpPr txBox="1"/>
          <p:nvPr/>
        </p:nvSpPr>
        <p:spPr>
          <a:xfrm>
            <a:off x="10664190" y="2808605"/>
            <a:ext cx="15335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</a:rPr>
              <a:t>&lt;1 μΦ₀/√Hz @ 1 Hz</a:t>
            </a:r>
            <a:endParaRPr lang="en-US" sz="120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 descr="{&quot;isTemplate&quot;:true,&quot;type&quot;:&quot;text&quot;}"/>
          <p:cNvSpPr txBox="1"/>
          <p:nvPr/>
        </p:nvSpPr>
        <p:spPr>
          <a:xfrm>
            <a:off x="9048115" y="3094355"/>
            <a:ext cx="11144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JPA/KITWPA</a:t>
            </a:r>
            <a:endParaRPr lang="en-US" sz="120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 descr="{&quot;isTemplate&quot;:true,&quot;type&quot;:&quot;text&quot;}"/>
          <p:cNvSpPr txBox="1"/>
          <p:nvPr/>
        </p:nvSpPr>
        <p:spPr>
          <a:xfrm>
            <a:off x="11054715" y="3091180"/>
            <a:ext cx="847725" cy="243840"/>
          </a:xfrm>
          <a:prstGeom prst="rect">
            <a:avLst/>
          </a:prstGeom>
        </p:spPr>
        <p:txBody>
          <a:bodyPr wrap="none" lIns="0" tIns="0" rIns="0" bIns="0"/>
          <a:p>
            <a:pPr algn="l">
              <a:lnSpc>
                <a:spcPct val="100000"/>
              </a:lnSpc>
            </a:pPr>
            <a:r>
              <a:rPr 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0.5~2</a:t>
            </a:r>
            <a:r>
              <a:rPr lang="zh-CN" altLang="en-US" sz="1200" b="1">
                <a:solidFill>
                  <a:srgbClr val="0E3F8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光子</a:t>
            </a:r>
            <a:endParaRPr lang="zh-CN" altLang="en-US" sz="1200" b="1">
              <a:solidFill>
                <a:srgbClr val="0E3F8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ADMX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实验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装置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8326" t="4889" r="14961" b="3954"/>
          <a:stretch>
            <a:fillRect/>
          </a:stretch>
        </p:blipFill>
        <p:spPr>
          <a:xfrm>
            <a:off x="257810" y="972820"/>
            <a:ext cx="2957195" cy="45535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1280" y="5840730"/>
            <a:ext cx="1467485" cy="40322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SFRM1200"/>
                <a:ea typeface="SFRM1200"/>
              </a:rPr>
              <a:t>ADMX </a:t>
            </a:r>
            <a:endParaRPr lang="en-US" altLang="zh-CN" sz="1600">
              <a:solidFill>
                <a:srgbClr val="000000"/>
              </a:solidFill>
              <a:latin typeface="SFRM1200"/>
              <a:ea typeface="SFRM120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880" y="1381125"/>
            <a:ext cx="3137535" cy="35058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QUAX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实验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装置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35990"/>
            <a:ext cx="2916555" cy="44805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300" y="830580"/>
            <a:ext cx="5575300" cy="2267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540" y="3098165"/>
            <a:ext cx="3688080" cy="337883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935990"/>
            <a:ext cx="3430905" cy="44850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507619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国内的暗物质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暗光子探测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APEX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9995" y="858520"/>
            <a:ext cx="3982720" cy="29394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" y="935990"/>
            <a:ext cx="3457575" cy="58845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160" y="3804920"/>
            <a:ext cx="3992880" cy="29165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610" y="858520"/>
            <a:ext cx="4025265" cy="318325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82610" y="4843780"/>
            <a:ext cx="1123315" cy="401320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en-US" altLang="zh-CN" sz="1600" b="0" i="0">
                <a:latin typeface="-apple-system"/>
                <a:ea typeface="-apple-system"/>
              </a:rPr>
              <a:t>~153 h</a:t>
            </a:r>
            <a:endParaRPr lang="en-US" altLang="zh-CN" sz="1600" b="0" i="0">
              <a:latin typeface="-apple-system"/>
              <a:ea typeface="-apple-syste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540512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国内的暗物质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暗光子探测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SHANHE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35990"/>
            <a:ext cx="5457190" cy="56876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320" y="3244850"/>
            <a:ext cx="6177280" cy="33788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385" y="871855"/>
            <a:ext cx="5796915" cy="21812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5766435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国内的暗物质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暗光子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探测（荣星，焦曼）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0" y="935990"/>
            <a:ext cx="6153785" cy="37941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" y="4730115"/>
            <a:ext cx="2400300" cy="2038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850" y="4807585"/>
            <a:ext cx="2025015" cy="1340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570" y="858520"/>
            <a:ext cx="5373370" cy="43389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507619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国内的暗物质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暗光子探测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（荣星，焦曼）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indent="0" algn="l">
              <a:buFont typeface="Wingdings" panose="05000000000000000000" pitchFamily="2" charset="2"/>
              <a:buNone/>
            </a:pP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6925" y="3852545"/>
            <a:ext cx="3425825" cy="3005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270" y="935990"/>
            <a:ext cx="4029075" cy="326009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/>
        </p:nvSpPr>
        <p:spPr>
          <a:xfrm>
            <a:off x="77470" y="935990"/>
            <a:ext cx="2900045" cy="564515"/>
          </a:xfrm>
          <a:prstGeom prst="rect">
            <a:avLst/>
          </a:prstGeom>
        </p:spPr>
        <p:txBody>
          <a:bodyPr vert="horz" lIns="91440" tIns="45720" rIns="91440" bIns="45720" rtlCol="0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毫米波段</a:t>
            </a:r>
            <a:r>
              <a:rPr lang="zh-CN" altLang="en-US" dirty="0"/>
              <a:t>分室温</a:t>
            </a:r>
            <a:r>
              <a:rPr lang="zh-CN" altLang="en-US" dirty="0"/>
              <a:t>探测：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55" y="1351915"/>
            <a:ext cx="2835275" cy="25006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965" y="1853565"/>
            <a:ext cx="2790825" cy="11906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30" y="3852545"/>
            <a:ext cx="4478655" cy="282194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556000" y="3260725"/>
            <a:ext cx="657225" cy="325120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en-US" altLang="zh-CN" sz="1600" b="0" i="0">
                <a:latin typeface="-apple-system"/>
                <a:ea typeface="-apple-system"/>
              </a:rPr>
              <a:t>12 h</a:t>
            </a:r>
            <a:endParaRPr lang="en-US" altLang="zh-CN" sz="1600" b="0" i="0">
              <a:latin typeface="-apple-system"/>
              <a:ea typeface="-apple-system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69600" y="5205730"/>
            <a:ext cx="1422400" cy="299085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en-US" altLang="zh-CN" sz="1600" b="0" i="0">
                <a:latin typeface="-apple-system"/>
                <a:ea typeface="-apple-system"/>
              </a:rPr>
              <a:t>8 </a:t>
            </a:r>
            <a:r>
              <a:rPr lang="zh-CN" altLang="en-US" sz="1600" b="0" i="0">
                <a:latin typeface="-apple-system"/>
                <a:ea typeface="-apple-system"/>
              </a:rPr>
              <a:t>频段</a:t>
            </a:r>
            <a:r>
              <a:rPr lang="en-US" altLang="zh-CN" sz="1600" b="0" i="0">
                <a:latin typeface="-apple-system"/>
                <a:ea typeface="-apple-system"/>
              </a:rPr>
              <a:t>×24 h</a:t>
            </a:r>
            <a:endParaRPr lang="en-US" altLang="zh-CN" sz="1600" b="0" i="0">
              <a:latin typeface="-apple-system"/>
              <a:ea typeface="-apple-syste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507619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国内的暗物质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暗光子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探测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6235" y="858520"/>
            <a:ext cx="5306060" cy="31216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" y="935990"/>
            <a:ext cx="6245860" cy="26320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5" y="3801110"/>
            <a:ext cx="4695825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超导探测器的极限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与分野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l="29669" t="-454" r="28159"/>
          <a:stretch>
            <a:fillRect/>
          </a:stretch>
        </p:blipFill>
        <p:spPr>
          <a:xfrm>
            <a:off x="186055" y="1270635"/>
            <a:ext cx="4664710" cy="84391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rcRect l="30666" t="2601" r="29934"/>
          <a:stretch>
            <a:fillRect/>
          </a:stretch>
        </p:blipFill>
        <p:spPr>
          <a:xfrm>
            <a:off x="6003925" y="1306195"/>
            <a:ext cx="4305300" cy="80835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" name="矩形 1"/>
          <p:cNvSpPr/>
          <p:nvPr/>
        </p:nvSpPr>
        <p:spPr>
          <a:xfrm>
            <a:off x="0" y="858520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非相干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探测器：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27115" y="858520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相干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探测器：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6055" y="2606675"/>
            <a:ext cx="15951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KSVZ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模型：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l="41718" r="41410"/>
          <a:stretch>
            <a:fillRect/>
          </a:stretch>
        </p:blipFill>
        <p:spPr>
          <a:xfrm>
            <a:off x="1917065" y="2557145"/>
            <a:ext cx="1819275" cy="461645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6003925" y="2606675"/>
            <a:ext cx="2256155" cy="3905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标准量子极限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噪声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rcRect l="40880" t="-12800" r="41640" b="-23467"/>
          <a:stretch>
            <a:fillRect/>
          </a:stretch>
        </p:blipFill>
        <p:spPr>
          <a:xfrm>
            <a:off x="8054340" y="2526665"/>
            <a:ext cx="2021205" cy="71247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rcRect l="15744" t="-18307" r="16275" b="-9418"/>
          <a:stretch>
            <a:fillRect/>
          </a:stretch>
        </p:blipFill>
        <p:spPr>
          <a:xfrm>
            <a:off x="186055" y="4419600"/>
            <a:ext cx="5589905" cy="124523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6"/>
          <a:srcRect l="22833" t="-847" r="22182" b="-7196"/>
          <a:stretch>
            <a:fillRect/>
          </a:stretch>
        </p:blipFill>
        <p:spPr>
          <a:xfrm>
            <a:off x="6220460" y="4381500"/>
            <a:ext cx="5151120" cy="115316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3" name="矩形 42"/>
          <p:cNvSpPr/>
          <p:nvPr/>
        </p:nvSpPr>
        <p:spPr>
          <a:xfrm>
            <a:off x="186055" y="3575685"/>
            <a:ext cx="3812540" cy="4152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基于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QCD-Axion 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扫描速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率：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765" y="3428365"/>
            <a:ext cx="4227830" cy="870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rcRect r="8369"/>
          <a:stretch>
            <a:fillRect/>
          </a:stretch>
        </p:blipFill>
        <p:spPr>
          <a:xfrm>
            <a:off x="3998595" y="3428365"/>
            <a:ext cx="3246755" cy="7670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4" name="文本框 33"/>
              <p:cNvSpPr txBox="1"/>
              <p:nvPr/>
            </p:nvSpPr>
            <p:spPr>
              <a:xfrm>
                <a:off x="4076636" y="6009894"/>
                <a:ext cx="2602865" cy="36830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𝑚𝑒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𝑉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242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𝐺𝐻𝑧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5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.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8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altLang="zh-CN" i="1"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636" y="6009894"/>
                <a:ext cx="2602865" cy="368300"/>
              </a:xfrm>
              <a:prstGeom prst="rect">
                <a:avLst/>
              </a:prstGeom>
              <a:blipFill rotWithShape="1">
                <a:blip r:embed="rId9"/>
                <a:stretch>
                  <a:fillRect l="-193" t="-1448" r="-173" b="-1138"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超导探测器在暗物质探测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中分野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775" y="835025"/>
            <a:ext cx="9515475" cy="594233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742950" y="1023938"/>
            <a:ext cx="2688431" cy="919162"/>
            <a:chOff x="742950" y="1023938"/>
            <a:chExt cx="2688431" cy="919162"/>
          </a:xfrm>
        </p:grpSpPr>
        <p:sp>
          <p:nvSpPr>
            <p:cNvPr id="6" name="TextBox 6"/>
            <p:cNvSpPr txBox="1"/>
            <p:nvPr/>
          </p:nvSpPr>
          <p:spPr>
            <a:xfrm>
              <a:off x="742950" y="1023938"/>
              <a:ext cx="2688431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750" b="1" dirty="0">
                  <a:solidFill>
                    <a:schemeClr val="dk1"/>
                  </a:solidFill>
                  <a:effectLst>
                    <a:glow rad="57150">
                      <a:srgbClr val="0284C7">
                        <a:alpha val="16000"/>
                      </a:srgbClr>
                    </a:glow>
                  </a:effectLst>
                  <a:latin typeface="+mn-lt"/>
                  <a:ea typeface="+mn-ea"/>
                  <a:cs typeface="+mn-cs"/>
                </a:rPr>
                <a:t>总结与展望</a:t>
              </a:r>
              <a:endParaRPr lang="zh-CN" sz="3750" b="1" dirty="0">
                <a:solidFill>
                  <a:schemeClr val="dk1"/>
                </a:solidFill>
                <a:effectLst>
                  <a:glow rad="57150">
                    <a:srgbClr val="0284C7">
                      <a:alpha val="16000"/>
                    </a:srgbClr>
                  </a:glow>
                </a:effectLst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2668" y="1593532"/>
              <a:ext cx="2076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66275"/>
                  </a:solidFill>
                  <a:latin typeface="+mn-lt"/>
                  <a:ea typeface="+mn-ea"/>
                  <a:cs typeface="+mn-cs"/>
                </a:rPr>
                <a:t>Summary &amp; Outlook</a:t>
              </a:r>
              <a:endParaRPr lang="en-US" sz="1650" dirty="0">
                <a:solidFill>
                  <a:srgbClr val="56627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Rectangle 8"/>
            <p:cNvSpPr/>
            <p:nvPr/>
          </p:nvSpPr>
          <p:spPr>
            <a:xfrm>
              <a:off x="762000" y="1905000"/>
              <a:ext cx="666750" cy="3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sp>
        <p:nvSpPr>
          <p:cNvPr id="28" name="文本框 27"/>
          <p:cNvSpPr txBox="1"/>
          <p:nvPr/>
        </p:nvSpPr>
        <p:spPr>
          <a:xfrm>
            <a:off x="6980555" y="4572000"/>
            <a:ext cx="4538345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36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抛砖引玉，</a:t>
            </a:r>
            <a:r>
              <a:rPr lang="zh-CN" altLang="en-US" sz="36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恭请赐教</a:t>
            </a:r>
            <a:endParaRPr lang="zh-CN" altLang="en-US" sz="360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2" name="图片 41" descr="0a41c4e879a86d8dd4a26a6257dc14e"/>
          <p:cNvPicPr>
            <a:picLocks noChangeAspect="1"/>
          </p:cNvPicPr>
          <p:nvPr/>
        </p:nvPicPr>
        <p:blipFill>
          <a:blip r:embed="rId1"/>
          <a:srcRect l="10612" t="22926" r="12149" b="17167"/>
          <a:stretch>
            <a:fillRect/>
          </a:stretch>
        </p:blipFill>
        <p:spPr>
          <a:xfrm>
            <a:off x="8061325" y="1865630"/>
            <a:ext cx="2010410" cy="2127250"/>
          </a:xfrm>
          <a:prstGeom prst="rect">
            <a:avLst/>
          </a:prstGeom>
        </p:spPr>
      </p:pic>
      <p:grpSp>
        <p:nvGrpSpPr>
          <p:cNvPr id="13" name="Group 13"/>
          <p:cNvGrpSpPr/>
          <p:nvPr>
            <p:custDataLst>
              <p:tags r:id="rId2"/>
            </p:custDataLst>
          </p:nvPr>
        </p:nvGrpSpPr>
        <p:grpSpPr>
          <a:xfrm>
            <a:off x="819150" y="2438400"/>
            <a:ext cx="6316218" cy="430339"/>
            <a:chOff x="819150" y="2438400"/>
            <a:chExt cx="6316218" cy="430339"/>
          </a:xfrm>
        </p:grpSpPr>
        <p:sp>
          <p:nvSpPr>
            <p:cNvPr id="10" name="Ellipse 10"/>
            <p:cNvSpPr/>
            <p:nvPr>
              <p:custDataLst>
                <p:tags r:id="rId3"/>
              </p:custDataLst>
            </p:nvPr>
          </p:nvSpPr>
          <p:spPr>
            <a:xfrm>
              <a:off x="819150" y="2438400"/>
              <a:ext cx="419100" cy="4191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>
              <p:custDataLst>
                <p:tags r:id="rId4"/>
              </p:custDataLst>
            </p:nvPr>
          </p:nvSpPr>
          <p:spPr>
            <a:xfrm>
              <a:off x="956180" y="25460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endPara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>
              <p:custDataLst>
                <p:tags r:id="rId5"/>
              </p:custDataLst>
            </p:nvPr>
          </p:nvSpPr>
          <p:spPr>
            <a:xfrm>
              <a:off x="1420368" y="2546032"/>
              <a:ext cx="5715000" cy="253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alt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超导探测器具有超高的灵敏度是实现暗物质探测的关键器件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endPara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>
            <p:custDataLst>
              <p:tags r:id="rId6"/>
            </p:custDataLst>
          </p:nvPr>
        </p:nvGrpSpPr>
        <p:grpSpPr>
          <a:xfrm>
            <a:off x="819150" y="3295650"/>
            <a:ext cx="5630418" cy="430339"/>
            <a:chOff x="819150" y="3295650"/>
            <a:chExt cx="5630418" cy="430339"/>
          </a:xfrm>
        </p:grpSpPr>
        <p:sp>
          <p:nvSpPr>
            <p:cNvPr id="14" name="Ellipse 14"/>
            <p:cNvSpPr/>
            <p:nvPr>
              <p:custDataLst>
                <p:tags r:id="rId7"/>
              </p:custDataLst>
            </p:nvPr>
          </p:nvSpPr>
          <p:spPr>
            <a:xfrm>
              <a:off x="819150" y="3295650"/>
              <a:ext cx="419100" cy="4191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5" name="TextBox 15"/>
            <p:cNvSpPr txBox="1"/>
            <p:nvPr>
              <p:custDataLst>
                <p:tags r:id="rId8"/>
              </p:custDataLst>
            </p:nvPr>
          </p:nvSpPr>
          <p:spPr>
            <a:xfrm>
              <a:off x="956180" y="34032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endParaRPr lang="en-US" sz="1650" b="1" dirty="0">
                <a:solidFill>
                  <a:schemeClr val="accent2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>
              <p:custDataLst>
                <p:tags r:id="rId9"/>
              </p:custDataLst>
            </p:nvPr>
          </p:nvSpPr>
          <p:spPr>
            <a:xfrm>
              <a:off x="1420368" y="3403282"/>
              <a:ext cx="5029200" cy="253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目前基于超导器件的各种暗物质方案正在快速发展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中；</a:t>
              </a:r>
              <a:endPara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>
            <p:custDataLst>
              <p:tags r:id="rId10"/>
            </p:custDataLst>
          </p:nvPr>
        </p:nvGrpSpPr>
        <p:grpSpPr>
          <a:xfrm>
            <a:off x="819150" y="4152900"/>
            <a:ext cx="810768" cy="430339"/>
            <a:chOff x="819150" y="4152900"/>
            <a:chExt cx="810768" cy="430339"/>
          </a:xfrm>
        </p:grpSpPr>
        <p:sp>
          <p:nvSpPr>
            <p:cNvPr id="18" name="Ellipse 18"/>
            <p:cNvSpPr/>
            <p:nvPr>
              <p:custDataLst>
                <p:tags r:id="rId11"/>
              </p:custDataLst>
            </p:nvPr>
          </p:nvSpPr>
          <p:spPr>
            <a:xfrm>
              <a:off x="819150" y="4152900"/>
              <a:ext cx="419100" cy="4191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>
              <p:custDataLst>
                <p:tags r:id="rId12"/>
              </p:custDataLst>
            </p:nvPr>
          </p:nvSpPr>
          <p:spPr>
            <a:xfrm>
              <a:off x="956180" y="42605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  <a:endParaRPr lang="en-US" sz="1650" b="1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>
              <p:custDataLst>
                <p:tags r:id="rId13"/>
              </p:custDataLst>
            </p:nvPr>
          </p:nvSpPr>
          <p:spPr>
            <a:xfrm>
              <a:off x="1420368" y="4260532"/>
              <a:ext cx="209550" cy="253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endPara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954645" y="3992880"/>
            <a:ext cx="2223770" cy="288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2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联系方式：</a:t>
            </a:r>
            <a:r>
              <a:rPr lang="en-US" sz="1275" b="1" u="sng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17366187943</a:t>
            </a:r>
            <a:endParaRPr lang="en-US" altLang="en-US" sz="1275" b="1" u="sng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超导探测器在暗物质探测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中分野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Group 23"/>
          <p:cNvGrpSpPr/>
          <p:nvPr>
            <p:custDataLst>
              <p:tags r:id="rId1"/>
            </p:custDataLst>
          </p:nvPr>
        </p:nvGrpSpPr>
        <p:grpSpPr>
          <a:xfrm>
            <a:off x="919480" y="4632960"/>
            <a:ext cx="4846320" cy="571500"/>
            <a:chOff x="857250" y="3924300"/>
            <a:chExt cx="4846320" cy="571500"/>
          </a:xfrm>
        </p:grpSpPr>
        <p:sp>
          <p:nvSpPr>
            <p:cNvPr id="22" name="Ellipse 19"/>
            <p:cNvSpPr/>
            <p:nvPr>
              <p:custDataLst>
                <p:tags r:id="rId2"/>
              </p:custDataLst>
            </p:nvPr>
          </p:nvSpPr>
          <p:spPr>
            <a:xfrm>
              <a:off x="857250" y="3924300"/>
              <a:ext cx="571500" cy="571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0"/>
            <p:cNvSpPr txBox="1"/>
            <p:nvPr>
              <p:custDataLst>
                <p:tags r:id="rId3"/>
              </p:custDataLst>
            </p:nvPr>
          </p:nvSpPr>
          <p:spPr>
            <a:xfrm>
              <a:off x="1037590" y="4062412"/>
              <a:ext cx="210820" cy="346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  <a:endParaRPr lang="en-US" sz="225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1"/>
            <p:cNvSpPr txBox="1"/>
            <p:nvPr>
              <p:custDataLst>
                <p:tags r:id="rId4"/>
              </p:custDataLst>
            </p:nvPr>
          </p:nvSpPr>
          <p:spPr>
            <a:xfrm>
              <a:off x="1741170" y="4050982"/>
              <a:ext cx="3962400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国内超导轴子探测装置的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情况</a:t>
              </a:r>
              <a:endParaRPr lang="zh-CN" sz="240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39611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C: 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超导探测器在暗物质探测</a:t>
            </a: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中分野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665" y="900430"/>
            <a:ext cx="4446270" cy="32823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30200" y="212725"/>
            <a:ext cx="4939030" cy="490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indent="0" algn="l">
              <a:buFont typeface="Wingdings" panose="05000000000000000000" pitchFamily="2" charset="2"/>
              <a:buNone/>
            </a:pP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FLASH</a:t>
            </a:r>
            <a:endParaRPr lang="en-US" altLang="zh-CN" sz="2400" dirty="0">
              <a:gradFill>
                <a:gsLst>
                  <a:gs pos="0">
                    <a:schemeClr val="bg1"/>
                  </a:gs>
                  <a:gs pos="100000">
                    <a:srgbClr val="2A9995"/>
                  </a:gs>
                </a:gsLst>
                <a:lin ang="5400000" scaled="1"/>
              </a:gradFill>
              <a:effectLst>
                <a:glow rad="88900">
                  <a:srgbClr val="073780">
                    <a:alpha val="58000"/>
                  </a:srgbClr>
                </a:glo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9" name="任意多边形 8"/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" y="998855"/>
            <a:ext cx="4858385" cy="58223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2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3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4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5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6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7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8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9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10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11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12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13.xml><?xml version="1.0" encoding="utf-8"?>
<p:tagLst xmlns:p="http://schemas.openxmlformats.org/presentationml/2006/main">
  <p:tag name="TABLE_ENDDRAG_ORIGIN_RECT" val="515*298"/>
  <p:tag name="TABLE_ENDDRAG_RECT" val="181*88*515*298"/>
</p:tagLst>
</file>

<file path=ppt/tags/tag14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15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16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17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18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19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0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1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2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3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4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5.xml><?xml version="1.0" encoding="utf-8"?>
<p:tagLst xmlns:p="http://schemas.openxmlformats.org/presentationml/2006/main">
  <p:tag name="KSO_WM_DIAGRAM_VIRTUALLY_FRAME" val="{&quot;height&quot;:168.88496062992127,&quot;left&quot;:64.49999999999996,&quot;top&quot;:192,&quot;width&quot;:584.9399999999999}"/>
</p:tagLst>
</file>

<file path=ppt/tags/tag26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27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28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ags/tag29.xml><?xml version="1.0" encoding="utf-8"?>
<p:tagLst xmlns:p="http://schemas.openxmlformats.org/presentationml/2006/main">
  <p:tag name="KSO_WM_DIAGRAM_VIRTUALLY_FRAME" val="{&quot;height&quot;:276.4050393700788,&quot;left&quot;:67.5,&quot;top&quot;:157.87496062992125,&quot;width&quot;:447.0374803149606}"/>
</p:tagLst>
</file>

<file path=ppt/theme/theme1.xml><?xml version="1.0" encoding="utf-8"?>
<a:theme xmlns:a="http://schemas.openxmlformats.org/drawingml/2006/main" name="niobium_axion_ppt">
  <a:themeElements>
    <a:clrScheme name="niobium_axion_ppt">
      <a:dk1>
        <a:srgbClr val="0F172A"/>
      </a:dk1>
      <a:lt1>
        <a:srgbClr val="FFFFFF"/>
      </a:lt1>
      <a:dk2>
        <a:srgbClr val="0F172A"/>
      </a:dk2>
      <a:lt2>
        <a:srgbClr val="EEF3F9"/>
      </a:lt2>
      <a:accent1>
        <a:srgbClr val="0284C7"/>
      </a:accent1>
      <a:accent2>
        <a:srgbClr val="7C3AED"/>
      </a:accent2>
      <a:accent3>
        <a:srgbClr val="EA580C"/>
      </a:accent3>
      <a:accent4>
        <a:srgbClr val="0284C7"/>
      </a:accent4>
      <a:accent5>
        <a:srgbClr val="F3F7FC"/>
      </a:accent5>
      <a:accent6>
        <a:srgbClr val="CBD5E1"/>
      </a:accent6>
      <a:hlink>
        <a:srgbClr val="7C3AED"/>
      </a:hlink>
      <a:folHlink>
        <a:srgbClr val="EA580C"/>
      </a:folHlink>
    </a:clrScheme>
    <a:fontScheme name="niobium_axion_pp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iobium_axion_p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2536</Words>
  <Application>WPS 演示</Application>
  <PresentationFormat>On-screen Show (16:9)</PresentationFormat>
  <Paragraphs>546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3" baseType="lpstr">
      <vt:lpstr>Arial</vt:lpstr>
      <vt:lpstr>宋体</vt:lpstr>
      <vt:lpstr>Wingdings</vt:lpstr>
      <vt:lpstr>Arial</vt:lpstr>
      <vt:lpstr>Times New Roman</vt:lpstr>
      <vt:lpstr>微软雅黑</vt:lpstr>
      <vt:lpstr>Cambria Math</vt:lpstr>
      <vt:lpstr>Cambria Math</vt:lpstr>
      <vt:lpstr>Symbol</vt:lpstr>
      <vt:lpstr>Segoe UI</vt:lpstr>
      <vt:lpstr>Arial Unicode MS</vt:lpstr>
      <vt:lpstr>Calibri</vt:lpstr>
      <vt:lpstr>SFRM1200</vt:lpstr>
      <vt:lpstr>FFont-Family</vt:lpstr>
      <vt:lpstr>-apple-system</vt:lpstr>
      <vt:lpstr>MS Mincho</vt:lpstr>
      <vt:lpstr>-apple-system</vt:lpstr>
      <vt:lpstr>SFRM1200</vt:lpstr>
      <vt:lpstr>Symbol</vt:lpstr>
      <vt:lpstr>Wingdings</vt:lpstr>
      <vt:lpstr>Be Happy</vt:lpstr>
      <vt:lpstr>Ms.Luce</vt:lpstr>
      <vt:lpstr>niobium_axion_ppt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杨瑾屏</cp:lastModifiedBy>
  <cp:revision>192</cp:revision>
  <dcterms:created xsi:type="dcterms:W3CDTF">2026-07-22T04:08:00Z</dcterms:created>
  <dcterms:modified xsi:type="dcterms:W3CDTF">2026-09-04T01:22:00Z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346C333FE01249849D4ED577D75CEC65_13</vt:lpwstr>
  </property>
  <property fmtid="{D5CDD505-2E9C-101B-9397-08002B2CF9AE}" pid="3" name="KSOProductBuildVer">
    <vt:lpwstr>2052-12.1.0.28043</vt:lpwstr>
  </property>
</Properties>
</file>