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69" r:id="rId2"/>
    <p:sldId id="257" r:id="rId3"/>
    <p:sldId id="270" r:id="rId4"/>
    <p:sldId id="267" r:id="rId5"/>
    <p:sldId id="271" r:id="rId6"/>
    <p:sldId id="268" r:id="rId7"/>
    <p:sldId id="256" r:id="rId8"/>
    <p:sldId id="258" r:id="rId9"/>
    <p:sldId id="259" r:id="rId10"/>
    <p:sldId id="261" r:id="rId11"/>
    <p:sldId id="262" r:id="rId12"/>
    <p:sldId id="266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3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9689DB-9C4E-42A0-AA5C-3492698EC29B}" type="datetimeFigureOut">
              <a:rPr lang="zh-CN" altLang="en-US" smtClean="0"/>
              <a:t>2026/9/7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0B599B-6FC6-4FE0-BBBF-03DF061324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079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0B599B-6FC6-4FE0-BBBF-03DF0613241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1028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0B599B-6FC6-4FE0-BBBF-03DF0613241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298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B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4480560"/>
            <a:ext cx="12191695" cy="31750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2011680"/>
            <a:ext cx="10332720" cy="70788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dirty="0">
                <a:solidFill>
                  <a:srgbClr val="FFFFFF"/>
                </a:solidFill>
                <a:latin typeface="微软雅黑"/>
              </a:rPr>
              <a:t>BEAG </a:t>
            </a:r>
            <a:r>
              <a:rPr sz="4000" b="1" dirty="0" err="1">
                <a:solidFill>
                  <a:srgbClr val="FFFFFF"/>
                </a:solidFill>
                <a:latin typeface="微软雅黑"/>
              </a:rPr>
              <a:t>青训营学习实验汇报</a:t>
            </a:r>
            <a:endParaRPr sz="4000" b="1" dirty="0">
              <a:solidFill>
                <a:srgbClr val="FFFFFF"/>
              </a:solidFill>
              <a:latin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0" dirty="0" err="1">
                <a:solidFill>
                  <a:srgbClr val="BDD7EE"/>
                </a:solidFill>
                <a:latin typeface="微软雅黑"/>
              </a:rPr>
              <a:t>示波器与信号发生器</a:t>
            </a:r>
            <a:r>
              <a:rPr sz="1800" b="0" dirty="0">
                <a:solidFill>
                  <a:srgbClr val="BDD7EE"/>
                </a:solidFill>
                <a:latin typeface="微软雅黑"/>
              </a:rPr>
              <a:t> · </a:t>
            </a:r>
            <a:r>
              <a:rPr sz="1800" b="0" dirty="0" err="1">
                <a:solidFill>
                  <a:srgbClr val="BDD7EE"/>
                </a:solidFill>
                <a:latin typeface="微软雅黑"/>
              </a:rPr>
              <a:t>万用表与线性电源</a:t>
            </a:r>
            <a:r>
              <a:rPr sz="1800" b="0" dirty="0">
                <a:solidFill>
                  <a:srgbClr val="BDD7EE"/>
                </a:solidFill>
                <a:latin typeface="微软雅黑"/>
              </a:rPr>
              <a:t> · </a:t>
            </a:r>
            <a:r>
              <a:rPr sz="1800" b="0" dirty="0" err="1">
                <a:solidFill>
                  <a:srgbClr val="BDD7EE"/>
                </a:solidFill>
                <a:latin typeface="微软雅黑"/>
              </a:rPr>
              <a:t>硅探测器与</a:t>
            </a:r>
            <a:r>
              <a:rPr sz="1800" b="0" dirty="0">
                <a:solidFill>
                  <a:srgbClr val="BDD7EE"/>
                </a:solidFill>
                <a:latin typeface="微软雅黑"/>
              </a:rPr>
              <a:t> α </a:t>
            </a:r>
            <a:r>
              <a:rPr sz="1800" b="0" dirty="0" err="1">
                <a:solidFill>
                  <a:srgbClr val="BDD7EE"/>
                </a:solidFill>
                <a:latin typeface="微软雅黑"/>
              </a:rPr>
              <a:t>源实验测量</a:t>
            </a:r>
            <a:endParaRPr sz="1800" b="0" dirty="0">
              <a:solidFill>
                <a:srgbClr val="BDD7EE"/>
              </a:solidFill>
              <a:latin typeface="微软雅黑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484632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0">
                <a:solidFill>
                  <a:srgbClr val="BDD7EE"/>
                </a:solidFill>
                <a:latin typeface="微软雅黑"/>
              </a:rPr>
              <a:t>B 组：易祖建（组长）、吴帆、汪境兴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平行四边形 34"/>
          <p:cNvSpPr/>
          <p:nvPr/>
        </p:nvSpPr>
        <p:spPr>
          <a:xfrm>
            <a:off x="2391787" y="2388378"/>
            <a:ext cx="691214" cy="173784"/>
          </a:xfrm>
          <a:prstGeom prst="parallelogram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89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2417187" y="2047885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/>
              <a:t>01</a:t>
            </a:r>
            <a:endParaRPr lang="zh-CN" altLang="en-US" sz="3200" b="1" dirty="0"/>
          </a:p>
        </p:txBody>
      </p:sp>
      <p:sp>
        <p:nvSpPr>
          <p:cNvPr id="37" name="文本框 36"/>
          <p:cNvSpPr txBox="1"/>
          <p:nvPr/>
        </p:nvSpPr>
        <p:spPr>
          <a:xfrm>
            <a:off x="3140556" y="2100497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实验一</a:t>
            </a:r>
          </a:p>
        </p:txBody>
      </p:sp>
      <p:sp>
        <p:nvSpPr>
          <p:cNvPr id="32" name="平行四边形 31"/>
          <p:cNvSpPr/>
          <p:nvPr/>
        </p:nvSpPr>
        <p:spPr>
          <a:xfrm>
            <a:off x="6639614" y="2388378"/>
            <a:ext cx="691214" cy="173784"/>
          </a:xfrm>
          <a:prstGeom prst="parallelogram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89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6665014" y="2047885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/>
              <a:t>02</a:t>
            </a:r>
            <a:endParaRPr lang="zh-CN" altLang="en-US" sz="3200" b="1" dirty="0"/>
          </a:p>
        </p:txBody>
      </p:sp>
      <p:sp>
        <p:nvSpPr>
          <p:cNvPr id="34" name="文本框 33"/>
          <p:cNvSpPr txBox="1"/>
          <p:nvPr/>
        </p:nvSpPr>
        <p:spPr>
          <a:xfrm>
            <a:off x="3177672" y="4006982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实验三</a:t>
            </a:r>
          </a:p>
        </p:txBody>
      </p:sp>
      <p:sp>
        <p:nvSpPr>
          <p:cNvPr id="29" name="平行四边形 28"/>
          <p:cNvSpPr/>
          <p:nvPr/>
        </p:nvSpPr>
        <p:spPr>
          <a:xfrm>
            <a:off x="2391787" y="4294863"/>
            <a:ext cx="691214" cy="173784"/>
          </a:xfrm>
          <a:prstGeom prst="parallelogram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89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2417187" y="3954370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/>
              <a:t>03</a:t>
            </a:r>
            <a:endParaRPr lang="zh-CN" altLang="en-US" sz="3200" b="1" dirty="0"/>
          </a:p>
        </p:txBody>
      </p:sp>
      <p:sp>
        <p:nvSpPr>
          <p:cNvPr id="31" name="文本框 30"/>
          <p:cNvSpPr txBox="1"/>
          <p:nvPr/>
        </p:nvSpPr>
        <p:spPr>
          <a:xfrm>
            <a:off x="7608777" y="4015924"/>
            <a:ext cx="803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总结</a:t>
            </a:r>
          </a:p>
        </p:txBody>
      </p:sp>
      <p:sp>
        <p:nvSpPr>
          <p:cNvPr id="26" name="平行四边形 25"/>
          <p:cNvSpPr/>
          <p:nvPr/>
        </p:nvSpPr>
        <p:spPr>
          <a:xfrm>
            <a:off x="6639614" y="4294863"/>
            <a:ext cx="691214" cy="173784"/>
          </a:xfrm>
          <a:prstGeom prst="parallelogram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89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6665014" y="3954370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/>
              <a:t>04</a:t>
            </a:r>
            <a:endParaRPr lang="zh-CN" altLang="en-US" sz="3200" b="1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48D8424-B23D-B173-FF20-9C6DD69A6B48}"/>
              </a:ext>
            </a:extLst>
          </p:cNvPr>
          <p:cNvSpPr txBox="1"/>
          <p:nvPr/>
        </p:nvSpPr>
        <p:spPr>
          <a:xfrm>
            <a:off x="7483217" y="2109439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/>
              <a:t>实验二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B7655255-280C-E108-4C08-886C6CF11DED}"/>
              </a:ext>
            </a:extLst>
          </p:cNvPr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3B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9630768-F6D2-191A-9C27-D9A812D01F9B}"/>
              </a:ext>
            </a:extLst>
          </p:cNvPr>
          <p:cNvSpPr/>
          <p:nvPr/>
        </p:nvSpPr>
        <p:spPr>
          <a:xfrm>
            <a:off x="0" y="914400"/>
            <a:ext cx="12191695" cy="38100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文本框 10"/>
          <p:cNvSpPr txBox="1"/>
          <p:nvPr/>
        </p:nvSpPr>
        <p:spPr>
          <a:xfrm>
            <a:off x="5075716" y="0"/>
            <a:ext cx="12137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</a:rPr>
              <a:t>目录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185618" y="641866"/>
            <a:ext cx="993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CONTENT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000">
        <p:wipe/>
      </p:transition>
    </mc:Choice>
    <mc:Fallback xmlns="">
      <p:transition spd="slow" advTm="2000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8B244-EC11-BF28-715C-1CD112F07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46820F-02B7-2E93-821E-CE44FBCEB503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B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9F21BB-8ACC-F1BA-52C3-658AFC5D6780}"/>
              </a:ext>
            </a:extLst>
          </p:cNvPr>
          <p:cNvSpPr/>
          <p:nvPr/>
        </p:nvSpPr>
        <p:spPr>
          <a:xfrm>
            <a:off x="0" y="4480560"/>
            <a:ext cx="12191695" cy="31750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9AC080-4061-9379-808C-72F1467EFC2B}"/>
              </a:ext>
            </a:extLst>
          </p:cNvPr>
          <p:cNvSpPr txBox="1"/>
          <p:nvPr/>
        </p:nvSpPr>
        <p:spPr>
          <a:xfrm>
            <a:off x="914400" y="2011680"/>
            <a:ext cx="10332720" cy="738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</a:rPr>
              <a:t>实验一：示波器与信号发生器</a:t>
            </a:r>
            <a:endParaRPr lang="zh-CN" sz="4000" b="1" dirty="0">
              <a:solidFill>
                <a:srgbClr val="FFFFFF"/>
              </a:solidFill>
              <a:latin typeface="微软雅黑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368689-01F3-9F57-1D2A-368C974ED41D}"/>
              </a:ext>
            </a:extLst>
          </p:cNvPr>
          <p:cNvSpPr txBox="1"/>
          <p:nvPr/>
        </p:nvSpPr>
        <p:spPr>
          <a:xfrm>
            <a:off x="914400" y="4846320"/>
            <a:ext cx="10332720" cy="56861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zh-CN" altLang="en-US" sz="1400" dirty="0">
                <a:solidFill>
                  <a:srgbClr val="9DC3E6"/>
                </a:solidFill>
                <a:latin typeface="微软雅黑"/>
              </a:rPr>
              <a:t>示波器与信号发生器基本操作与规律、阻抗匹配实验</a:t>
            </a:r>
          </a:p>
          <a:p>
            <a:pPr algn="ctr">
              <a:lnSpc>
                <a:spcPct val="115000"/>
              </a:lnSpc>
            </a:pPr>
            <a:endParaRPr lang="zh-CN" altLang="en-US" sz="1400" dirty="0">
              <a:solidFill>
                <a:srgbClr val="9DC3E6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209309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3B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38100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18872"/>
            <a:ext cx="100584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dirty="0" err="1">
                <a:solidFill>
                  <a:srgbClr val="FFFFFF"/>
                </a:solidFill>
                <a:latin typeface="微软雅黑"/>
              </a:rPr>
              <a:t>实验一：示波器与信号发生器</a:t>
            </a:r>
            <a:endParaRPr sz="2600" b="1" dirty="0">
              <a:solidFill>
                <a:srgbClr val="FFFFFF"/>
              </a:solidFill>
              <a:latin typeface="微软雅黑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645920"/>
            <a:ext cx="5394960" cy="1474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 dirty="0" err="1">
                <a:solidFill>
                  <a:srgbClr val="1F3B66"/>
                </a:solidFill>
                <a:latin typeface="微软雅黑"/>
              </a:rPr>
              <a:t>基本操作与规律</a:t>
            </a:r>
            <a:endParaRPr sz="1800" b="1" dirty="0">
              <a:solidFill>
                <a:srgbClr val="1F3B66"/>
              </a:solidFill>
              <a:latin typeface="微软雅黑"/>
            </a:endParaRPr>
          </a:p>
          <a:p>
            <a:pPr>
              <a:lnSpc>
                <a:spcPct val="122000"/>
              </a:lnSpc>
              <a:spcAft>
                <a:spcPts val="600"/>
              </a:spcAft>
            </a:pPr>
            <a:r>
              <a:rPr sz="1400" b="1" dirty="0">
                <a:solidFill>
                  <a:srgbClr val="1F3B66"/>
                </a:solidFill>
                <a:latin typeface="微软雅黑"/>
              </a:rPr>
              <a:t>▪ </a:t>
            </a:r>
            <a:r>
              <a:rPr lang="zh-CN" altLang="en-US" sz="1400" b="1" dirty="0">
                <a:solidFill>
                  <a:srgbClr val="1F3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信号发生器</a:t>
            </a:r>
            <a:r>
              <a:rPr sz="1400" b="1" dirty="0" err="1">
                <a:solidFill>
                  <a:srgbClr val="1F3B66"/>
                </a:solidFill>
                <a:latin typeface="微软雅黑"/>
              </a:rPr>
              <a:t>波形输出</a:t>
            </a:r>
            <a:r>
              <a:rPr sz="1400" dirty="0">
                <a:solidFill>
                  <a:srgbClr val="595959"/>
                </a:solidFill>
                <a:latin typeface="微软雅黑"/>
              </a:rPr>
              <a:t>  10 kHz/1 </a:t>
            </a:r>
            <a:r>
              <a:rPr sz="1400" dirty="0" err="1">
                <a:solidFill>
                  <a:srgbClr val="595959"/>
                </a:solidFill>
                <a:latin typeface="微软雅黑"/>
              </a:rPr>
              <a:t>Vpp</a:t>
            </a:r>
            <a:r>
              <a:rPr sz="1400" dirty="0">
                <a:solidFill>
                  <a:srgbClr val="595959"/>
                </a:solidFill>
                <a:latin typeface="微软雅黑"/>
              </a:rPr>
              <a:t> 正弦波、100 kHz </a:t>
            </a:r>
            <a:r>
              <a:rPr sz="1400" dirty="0" err="1">
                <a:solidFill>
                  <a:srgbClr val="595959"/>
                </a:solidFill>
                <a:latin typeface="微软雅黑"/>
              </a:rPr>
              <a:t>方波（占空比与上升</a:t>
            </a:r>
            <a:r>
              <a:rPr sz="1400" dirty="0">
                <a:solidFill>
                  <a:srgbClr val="595959"/>
                </a:solidFill>
                <a:latin typeface="微软雅黑"/>
              </a:rPr>
              <a:t>/</a:t>
            </a:r>
            <a:r>
              <a:rPr sz="1400" dirty="0" err="1">
                <a:solidFill>
                  <a:srgbClr val="595959"/>
                </a:solidFill>
                <a:latin typeface="微软雅黑"/>
              </a:rPr>
              <a:t>下降时间</a:t>
            </a:r>
            <a:r>
              <a:rPr sz="1400" dirty="0">
                <a:solidFill>
                  <a:srgbClr val="595959"/>
                </a:solidFill>
                <a:latin typeface="微软雅黑"/>
              </a:rPr>
              <a:t>）、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高斯脉冲</a:t>
            </a: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 panose="020B0503020204020204" pitchFamily="34" charset="-122"/>
              </a:rPr>
              <a:t>等。</a:t>
            </a:r>
            <a:endParaRPr lang="zh-CN" altLang="en-US" sz="1400" dirty="0">
              <a:solidFill>
                <a:srgbClr val="595959"/>
              </a:solidFill>
              <a:latin typeface="微软雅黑"/>
            </a:endParaRPr>
          </a:p>
          <a:p>
            <a:pPr>
              <a:lnSpc>
                <a:spcPct val="122000"/>
              </a:lnSpc>
              <a:spcAft>
                <a:spcPts val="600"/>
              </a:spcAft>
            </a:pPr>
            <a:r>
              <a:rPr lang="zh-CN" altLang="en-US" sz="1400" b="1" dirty="0">
                <a:solidFill>
                  <a:srgbClr val="1F3B66"/>
                </a:solidFill>
                <a:latin typeface="微软雅黑"/>
              </a:rPr>
              <a:t>▪ </a:t>
            </a:r>
            <a:r>
              <a:rPr lang="zh-CN" altLang="en-US" sz="1400" b="1" dirty="0">
                <a:solidFill>
                  <a:srgbClr val="1F3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示波器触发与采样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边沿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脉宽触发、触发电平；存储深度、直流交流耦合等。</a:t>
            </a:r>
            <a:endParaRPr lang="en-US" altLang="zh-CN"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0" y="1645920"/>
            <a:ext cx="5212080" cy="2077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 dirty="0" err="1">
                <a:solidFill>
                  <a:srgbClr val="1F3B66"/>
                </a:solidFill>
                <a:latin typeface="微软雅黑"/>
              </a:rPr>
              <a:t>阻抗匹配实验</a:t>
            </a:r>
            <a:endParaRPr sz="1800" b="1" dirty="0">
              <a:solidFill>
                <a:srgbClr val="1F3B66"/>
              </a:solidFill>
              <a:latin typeface="微软雅黑"/>
            </a:endParaRPr>
          </a:p>
          <a:p>
            <a:pPr>
              <a:lnSpc>
                <a:spcPct val="122000"/>
              </a:lnSpc>
              <a:spcAft>
                <a:spcPts val="600"/>
              </a:spcAft>
            </a:pPr>
            <a:r>
              <a:rPr sz="1400" b="1" dirty="0">
                <a:solidFill>
                  <a:srgbClr val="1F3B66"/>
                </a:solidFill>
                <a:latin typeface="微软雅黑"/>
              </a:rPr>
              <a:t>▪ </a:t>
            </a:r>
            <a:r>
              <a:rPr sz="1400" b="1" dirty="0" err="1">
                <a:solidFill>
                  <a:srgbClr val="1F3B66"/>
                </a:solidFill>
                <a:latin typeface="微软雅黑"/>
              </a:rPr>
              <a:t>阻抗匹配</a:t>
            </a:r>
            <a:r>
              <a:rPr sz="1400" dirty="0">
                <a:solidFill>
                  <a:srgbClr val="595959"/>
                </a:solidFill>
                <a:latin typeface="微软雅黑"/>
              </a:rPr>
              <a:t>  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学习阻抗匹配原理</a:t>
            </a:r>
            <a:r>
              <a:rPr lang="zh-CN" altLang="en-US" sz="1400" dirty="0">
                <a:solidFill>
                  <a:srgbClr val="595959"/>
                </a:solidFill>
                <a:latin typeface="微软雅黑"/>
              </a:rPr>
              <a:t>。</a:t>
            </a:r>
            <a:endParaRPr lang="en-US" altLang="zh-CN" sz="1400" dirty="0">
              <a:solidFill>
                <a:srgbClr val="595959"/>
              </a:solidFill>
              <a:latin typeface="微软雅黑"/>
            </a:endParaRPr>
          </a:p>
          <a:p>
            <a:pPr>
              <a:lnSpc>
                <a:spcPct val="122000"/>
              </a:lnSpc>
              <a:spcAft>
                <a:spcPts val="600"/>
              </a:spcAft>
            </a:pPr>
            <a:r>
              <a:rPr sz="1400" b="1" dirty="0">
                <a:solidFill>
                  <a:srgbClr val="1F3B66"/>
                </a:solidFill>
                <a:latin typeface="微软雅黑"/>
              </a:rPr>
              <a:t>▪ 振</a:t>
            </a:r>
            <a:r>
              <a:rPr lang="zh-CN" altLang="en-US" sz="1400" b="1" dirty="0">
                <a:solidFill>
                  <a:srgbClr val="1F3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荡</a:t>
            </a:r>
            <a:r>
              <a:rPr sz="1400" b="1" dirty="0" err="1">
                <a:solidFill>
                  <a:srgbClr val="1F3B66"/>
                </a:solidFill>
                <a:latin typeface="微软雅黑"/>
              </a:rPr>
              <a:t>规律</a:t>
            </a:r>
            <a:r>
              <a:rPr sz="1400" dirty="0">
                <a:solidFill>
                  <a:srgbClr val="595959"/>
                </a:solidFill>
                <a:latin typeface="微软雅黑"/>
              </a:rPr>
              <a:t>  </a:t>
            </a:r>
            <a:r>
              <a:rPr sz="14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方波边沿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</a:t>
            </a:r>
            <a:r>
              <a:rPr sz="14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到约</a:t>
            </a:r>
            <a:r>
              <a:rPr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1 </a:t>
            </a:r>
            <a:r>
              <a:rPr sz="14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μs</a:t>
            </a:r>
            <a:r>
              <a:rPr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sz="14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后振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荡</a:t>
            </a:r>
            <a:r>
              <a:rPr sz="14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显著减弱</a:t>
            </a:r>
            <a:r>
              <a:rPr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sz="14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边沿变慢高频成分减少，不匹配效应随之减弱</a:t>
            </a:r>
            <a:r>
              <a:rPr lang="zh-CN" altLang="en-US" sz="1400" dirty="0">
                <a:solidFill>
                  <a:srgbClr val="595959"/>
                </a:solidFill>
                <a:latin typeface="微软雅黑"/>
              </a:rPr>
              <a:t>。</a:t>
            </a:r>
            <a:endParaRPr sz="1400" dirty="0">
              <a:solidFill>
                <a:srgbClr val="595959"/>
              </a:solidFill>
              <a:latin typeface="微软雅黑"/>
            </a:endParaRPr>
          </a:p>
          <a:p>
            <a:pPr>
              <a:lnSpc>
                <a:spcPct val="122000"/>
              </a:lnSpc>
              <a:spcAft>
                <a:spcPts val="600"/>
              </a:spcAft>
            </a:pPr>
            <a:r>
              <a:rPr sz="1400" b="1" dirty="0">
                <a:solidFill>
                  <a:srgbClr val="1F3B66"/>
                </a:solidFill>
                <a:latin typeface="微软雅黑"/>
              </a:rPr>
              <a:t>▪ </a:t>
            </a:r>
            <a:r>
              <a:rPr sz="1400" b="1" dirty="0" err="1">
                <a:solidFill>
                  <a:srgbClr val="1F3B66"/>
                </a:solidFill>
                <a:latin typeface="微软雅黑"/>
              </a:rPr>
              <a:t>结论</a:t>
            </a:r>
            <a:r>
              <a:rPr lang="zh-CN" altLang="en-US" sz="1400" b="1" dirty="0">
                <a:solidFill>
                  <a:srgbClr val="1F3B66"/>
                </a:solidFill>
                <a:latin typeface="微软雅黑"/>
              </a:rPr>
              <a:t>：</a:t>
            </a:r>
            <a:r>
              <a:rPr sz="1400" dirty="0">
                <a:solidFill>
                  <a:srgbClr val="595959"/>
                </a:solidFill>
                <a:latin typeface="微软雅黑"/>
              </a:rPr>
              <a:t>  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振荡的严重程度取决于方波边沿的陡峭度。阻抗不匹配时，高频分量在传输线上来回反射，叠加后形成振荡。高频信号测量必须重视阻抗匹配，以保证信号完整性。</a:t>
            </a:r>
            <a:endParaRPr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87ACC3D-683B-EAD5-D5B1-11AAFA297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429000"/>
            <a:ext cx="3843892" cy="314459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9049279-93EC-72AE-5F89-1ADB830BC0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857" y="3813647"/>
            <a:ext cx="3371983" cy="27599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40E7B-B234-3C38-BE30-2A83100AF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EE9E184-32ED-8B8B-9D91-C98F4364E5A9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B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F3D3A4-2E4C-F278-1313-E1DB28BC9D20}"/>
              </a:ext>
            </a:extLst>
          </p:cNvPr>
          <p:cNvSpPr/>
          <p:nvPr/>
        </p:nvSpPr>
        <p:spPr>
          <a:xfrm>
            <a:off x="0" y="4480560"/>
            <a:ext cx="12191695" cy="31750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7EC729-C831-9F8E-593B-81225C0067BD}"/>
              </a:ext>
            </a:extLst>
          </p:cNvPr>
          <p:cNvSpPr txBox="1"/>
          <p:nvPr/>
        </p:nvSpPr>
        <p:spPr>
          <a:xfrm>
            <a:off x="914400" y="2011680"/>
            <a:ext cx="10332720" cy="738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</a:rPr>
              <a:t>实验二：万用表与线性电源</a:t>
            </a:r>
            <a:endParaRPr lang="zh-CN" sz="4000" dirty="0">
              <a:solidFill>
                <a:srgbClr val="FFFFFF"/>
              </a:solidFill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276452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3B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38100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18872"/>
            <a:ext cx="100584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 dirty="0" err="1">
                <a:solidFill>
                  <a:srgbClr val="FFFFFF"/>
                </a:solidFill>
                <a:latin typeface="微软雅黑"/>
              </a:rPr>
              <a:t>实验二：万用表与线性电源</a:t>
            </a:r>
            <a:endParaRPr sz="2600" b="1" dirty="0">
              <a:solidFill>
                <a:srgbClr val="FFFFFF"/>
              </a:solidFill>
              <a:latin typeface="微软雅黑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0080" y="1645920"/>
            <a:ext cx="8281978" cy="1474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 dirty="0" err="1">
                <a:solidFill>
                  <a:srgbClr val="1F3B66"/>
                </a:solidFill>
                <a:latin typeface="微软雅黑"/>
              </a:rPr>
              <a:t>基本测量</a:t>
            </a:r>
            <a:endParaRPr sz="1800" b="1" dirty="0">
              <a:solidFill>
                <a:srgbClr val="1F3B66"/>
              </a:solidFill>
              <a:latin typeface="微软雅黑"/>
            </a:endParaRPr>
          </a:p>
          <a:p>
            <a:pPr>
              <a:lnSpc>
                <a:spcPct val="122000"/>
              </a:lnSpc>
              <a:spcAft>
                <a:spcPts val="600"/>
              </a:spcAft>
            </a:pPr>
            <a:r>
              <a:rPr sz="1400" b="1" dirty="0">
                <a:solidFill>
                  <a:srgbClr val="1F3B66"/>
                </a:solidFill>
                <a:latin typeface="微软雅黑"/>
              </a:rPr>
              <a:t>▪ </a:t>
            </a:r>
            <a:r>
              <a:rPr lang="zh-CN" altLang="en-US" sz="1400" b="1" dirty="0">
                <a:solidFill>
                  <a:srgbClr val="1F3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万用表的</a:t>
            </a:r>
            <a:r>
              <a:rPr sz="1400" b="1" dirty="0" err="1">
                <a:solidFill>
                  <a:srgbClr val="1F3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基本测量</a:t>
            </a:r>
            <a:r>
              <a:rPr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sz="14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人体电阻约</a:t>
            </a:r>
            <a:r>
              <a:rPr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1 </a:t>
            </a:r>
            <a:r>
              <a:rPr sz="14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MΩ、人体电容约</a:t>
            </a:r>
            <a:r>
              <a:rPr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5 nF；1N914 </a:t>
            </a:r>
            <a:r>
              <a:rPr sz="14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硅二极管表现明显单向导电性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、算万用表内阻等</a:t>
            </a:r>
            <a:endParaRPr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2000"/>
              </a:lnSpc>
              <a:spcAft>
                <a:spcPts val="600"/>
              </a:spcAft>
            </a:pPr>
            <a:r>
              <a:rPr sz="1400" b="1" dirty="0">
                <a:solidFill>
                  <a:srgbClr val="1F3B66"/>
                </a:solidFill>
                <a:latin typeface="微软雅黑"/>
              </a:rPr>
              <a:t>▪ </a:t>
            </a:r>
            <a:r>
              <a:rPr lang="zh-CN" altLang="en-US" sz="1400" b="1" dirty="0">
                <a:solidFill>
                  <a:srgbClr val="1F3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线性电源的使用  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直流电源浮地、真地概念、输出负端与机壳 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GND 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接地端的本质区别、搭建 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±6V 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双极性供电。</a:t>
            </a:r>
            <a:endParaRPr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32302A6-E243-5781-9477-48160CD37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93" y="3501815"/>
            <a:ext cx="3829257" cy="247800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FD7D6C7-8FDE-ACB8-7585-3F09601D2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236" y="2954223"/>
            <a:ext cx="4005821" cy="1719502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3D8FFBC-BA68-6196-5AEF-FBD5805CD6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2544" y="4586504"/>
            <a:ext cx="4766524" cy="21526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B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4480560"/>
            <a:ext cx="12191695" cy="31750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2011680"/>
            <a:ext cx="10332720" cy="73866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</a:rPr>
              <a:t>实验三：</a:t>
            </a:r>
            <a:r>
              <a:rPr lang="zh-CN" sz="4000" b="1" dirty="0">
                <a:solidFill>
                  <a:srgbClr val="FFFFFF"/>
                </a:solidFill>
                <a:latin typeface="微软雅黑"/>
              </a:rPr>
              <a:t>硅探测器</a:t>
            </a:r>
            <a:r>
              <a:rPr lang="zh-CN" altLang="zh-CN" sz="4000" b="1" dirty="0">
                <a:solidFill>
                  <a:srgbClr val="FFFFFF"/>
                </a:solidFill>
                <a:latin typeface="微软雅黑"/>
              </a:rPr>
              <a:t>测量</a:t>
            </a:r>
            <a:r>
              <a:rPr lang="zh-CN" sz="4000" b="1" dirty="0">
                <a:solidFill>
                  <a:srgbClr val="FFFFFF"/>
                </a:solidFill>
                <a:latin typeface="微软雅黑"/>
              </a:rPr>
              <a:t>α源实验</a:t>
            </a:r>
            <a:r>
              <a:rPr lang="zh-CN" altLang="en-US" sz="4000" b="1" dirty="0">
                <a:solidFill>
                  <a:srgbClr val="FFFFFF"/>
                </a:solidFill>
                <a:latin typeface="微软雅黑"/>
              </a:rPr>
              <a:t>数据分析</a:t>
            </a:r>
            <a:endParaRPr lang="zh-CN" sz="4000" b="1" dirty="0">
              <a:solidFill>
                <a:srgbClr val="FFFFFF"/>
              </a:solidFill>
              <a:latin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zh-CN" sz="1800" b="0" dirty="0">
                <a:solidFill>
                  <a:srgbClr val="BDD7EE"/>
                </a:solidFill>
                <a:latin typeface="微软雅黑"/>
              </a:rPr>
              <a:t>触发模式计数率特性  ·  波形时间常数拟合  ·  偏置高压幅度响应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84632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zh-CN" sz="1400" b="0">
                <a:solidFill>
                  <a:srgbClr val="9DC3E6"/>
                </a:solidFill>
                <a:latin typeface="微软雅黑"/>
              </a:rPr>
              <a:t>基于示波器 CSV 波形数据的信号处理与分析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3B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38100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05548"/>
            <a:ext cx="10058400" cy="5124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lang="zh-CN" sz="2600" b="1" dirty="0">
                <a:solidFill>
                  <a:srgbClr val="FFFFFF"/>
                </a:solidFill>
                <a:latin typeface="微软雅黑"/>
              </a:rPr>
              <a:t>任务一：</a:t>
            </a:r>
            <a:r>
              <a:rPr lang="zh-CN" altLang="en-US" sz="2600" b="1" dirty="0">
                <a:solidFill>
                  <a:srgbClr val="FFFFFF"/>
                </a:solidFill>
                <a:latin typeface="微软雅黑"/>
              </a:rPr>
              <a:t>用示波器前沿触发和脉宽触发测量</a:t>
            </a:r>
            <a:r>
              <a:rPr lang="zh-CN" sz="2600" b="1" dirty="0">
                <a:solidFill>
                  <a:srgbClr val="FFFFFF"/>
                </a:solidFill>
                <a:latin typeface="微软雅黑"/>
              </a:rPr>
              <a:t>计数率-阈值</a:t>
            </a:r>
            <a:r>
              <a:rPr lang="zh-CN" altLang="en-US" sz="2600" b="1" dirty="0">
                <a:solidFill>
                  <a:srgbClr val="FFFFFF"/>
                </a:solidFill>
                <a:latin typeface="微软雅黑"/>
              </a:rPr>
              <a:t>关系</a:t>
            </a:r>
            <a:endParaRPr lang="zh-CN" sz="2600" b="1" dirty="0">
              <a:solidFill>
                <a:srgbClr val="FFFFFF"/>
              </a:solidFill>
              <a:latin typeface="微软雅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920" y="1051560"/>
            <a:ext cx="11155680" cy="30232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zh-CN" altLang="en-US" sz="1300" b="1" dirty="0">
                <a:solidFill>
                  <a:srgbClr val="2E75B6"/>
                </a:solidFill>
                <a:latin typeface="微软雅黑"/>
              </a:rPr>
              <a:t>前</a:t>
            </a:r>
            <a:r>
              <a:rPr lang="zh-CN" sz="1300" b="1" dirty="0">
                <a:solidFill>
                  <a:srgbClr val="2E75B6"/>
                </a:solidFill>
                <a:latin typeface="微软雅黑"/>
              </a:rPr>
              <a:t>沿触发</a:t>
            </a:r>
            <a:r>
              <a:rPr lang="zh-CN" altLang="en-US" sz="1300" b="1" dirty="0">
                <a:solidFill>
                  <a:srgbClr val="2E75B6"/>
                </a:solidFill>
                <a:latin typeface="微软雅黑"/>
              </a:rPr>
              <a:t>最大</a:t>
            </a:r>
            <a:r>
              <a:rPr lang="zh-CN" sz="1300" b="1" dirty="0">
                <a:solidFill>
                  <a:srgbClr val="2E75B6"/>
                </a:solidFill>
                <a:latin typeface="微软雅黑"/>
              </a:rPr>
              <a:t>记录值约 28 kHz；同条件改脉宽触发(&gt;2 μs)降至约 662 Hz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737360"/>
            <a:ext cx="4114800" cy="14965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 dirty="0" err="1">
                <a:solidFill>
                  <a:srgbClr val="1F3B66"/>
                </a:solidFill>
                <a:latin typeface="微软雅黑"/>
              </a:rPr>
              <a:t>曲线差异</a:t>
            </a:r>
            <a:endParaRPr sz="1800" b="1" dirty="0">
              <a:solidFill>
                <a:srgbClr val="1F3B66"/>
              </a:solidFill>
              <a:latin typeface="微软雅黑"/>
            </a:endParaRPr>
          </a:p>
          <a:p>
            <a:pPr>
              <a:lnSpc>
                <a:spcPct val="125000"/>
              </a:lnSpc>
              <a:spcAft>
                <a:spcPts val="600"/>
              </a:spcAft>
            </a:pPr>
            <a:r>
              <a:rPr sz="1400" b="1" dirty="0">
                <a:solidFill>
                  <a:srgbClr val="1F3B66"/>
                </a:solidFill>
                <a:latin typeface="微软雅黑"/>
              </a:rPr>
              <a:t>▪ </a:t>
            </a:r>
            <a:r>
              <a:rPr lang="zh-CN" altLang="en-US" sz="1400" b="1" dirty="0">
                <a:solidFill>
                  <a:srgbClr val="1F3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r>
              <a:rPr sz="1400" b="1" dirty="0" err="1">
                <a:solidFill>
                  <a:srgbClr val="1F3B66"/>
                </a:solidFill>
                <a:latin typeface="微软雅黑"/>
              </a:rPr>
              <a:t>沿触发</a:t>
            </a:r>
            <a:r>
              <a:rPr sz="1400" dirty="0">
                <a:solidFill>
                  <a:srgbClr val="595959"/>
                </a:solidFill>
                <a:latin typeface="微软雅黑"/>
              </a:rPr>
              <a:t>  </a:t>
            </a:r>
            <a:r>
              <a:rPr sz="1400" dirty="0" err="1">
                <a:solidFill>
                  <a:srgbClr val="595959"/>
                </a:solidFill>
                <a:latin typeface="微软雅黑"/>
              </a:rPr>
              <a:t>低阈值区计数率高达</a:t>
            </a:r>
            <a:r>
              <a:rPr sz="1400" dirty="0">
                <a:solidFill>
                  <a:srgbClr val="595959"/>
                </a:solidFill>
                <a:latin typeface="微软雅黑"/>
              </a:rPr>
              <a:t> </a:t>
            </a:r>
            <a:r>
              <a:rPr lang="en-US" sz="1400" dirty="0">
                <a:solidFill>
                  <a:srgbClr val="595959"/>
                </a:solidFill>
                <a:latin typeface="微软雅黑"/>
              </a:rPr>
              <a:t>28</a:t>
            </a:r>
            <a:r>
              <a:rPr lang="en-US" altLang="zh-CN" sz="1400" dirty="0">
                <a:solidFill>
                  <a:srgbClr val="595959"/>
                </a:solidFill>
                <a:latin typeface="微软雅黑"/>
              </a:rPr>
              <a:t>kHz</a:t>
            </a:r>
            <a:r>
              <a:rPr lang="zh-CN" altLang="en-US" sz="1400" dirty="0">
                <a:solidFill>
                  <a:srgbClr val="595959"/>
                </a:solidFill>
                <a:latin typeface="微软雅黑"/>
              </a:rPr>
              <a:t>，有</a:t>
            </a:r>
            <a:r>
              <a:rPr sz="1400" dirty="0" err="1">
                <a:solidFill>
                  <a:srgbClr val="595959"/>
                </a:solidFill>
                <a:latin typeface="微软雅黑"/>
              </a:rPr>
              <a:t>大量噪声触发混入</a:t>
            </a:r>
            <a:r>
              <a:rPr sz="1400" dirty="0">
                <a:solidFill>
                  <a:srgbClr val="595959"/>
                </a:solidFill>
                <a:latin typeface="微软雅黑"/>
              </a:rPr>
              <a:t>；</a:t>
            </a:r>
            <a:endParaRPr lang="en-US" sz="1400" dirty="0">
              <a:solidFill>
                <a:srgbClr val="595959"/>
              </a:solidFill>
              <a:latin typeface="微软雅黑"/>
            </a:endParaRPr>
          </a:p>
          <a:p>
            <a:pPr>
              <a:lnSpc>
                <a:spcPct val="125000"/>
              </a:lnSpc>
              <a:spcAft>
                <a:spcPts val="600"/>
              </a:spcAft>
            </a:pPr>
            <a:r>
              <a:rPr sz="1400" b="1" dirty="0">
                <a:solidFill>
                  <a:srgbClr val="1F3B66"/>
                </a:solidFill>
                <a:latin typeface="微软雅黑"/>
              </a:rPr>
              <a:t>▪ </a:t>
            </a:r>
            <a:r>
              <a:rPr sz="1400" b="1" dirty="0" err="1">
                <a:solidFill>
                  <a:srgbClr val="1F3B66"/>
                </a:solidFill>
                <a:latin typeface="微软雅黑"/>
              </a:rPr>
              <a:t>脉宽触发</a:t>
            </a:r>
            <a:r>
              <a:rPr sz="1400" dirty="0">
                <a:solidFill>
                  <a:srgbClr val="595959"/>
                </a:solidFill>
                <a:latin typeface="微软雅黑"/>
              </a:rPr>
              <a:t>  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滤掉了</a:t>
            </a:r>
            <a:r>
              <a:rPr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</a:t>
            </a:r>
            <a:r>
              <a:rPr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sz="14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μs</a:t>
            </a:r>
            <a:r>
              <a:rPr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sz="14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的脉冲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宽度</a:t>
            </a:r>
            <a:r>
              <a:rPr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sz="14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计数率低一个量级</a:t>
            </a:r>
            <a:r>
              <a:rPr 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600Hz</a:t>
            </a:r>
            <a:r>
              <a:rPr lang="zh-CN" altLang="en-US" sz="14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左右。</a:t>
            </a:r>
            <a:endParaRPr sz="14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9a97f925af52e6d44d0cc75ab6a5f998">
            <a:extLst>
              <a:ext uri="{FF2B5EF4-FFF2-40B4-BE49-F238E27FC236}">
                <a16:creationId xmlns:a16="http://schemas.microsoft.com/office/drawing/2014/main" id="{87957770-F71F-AB77-9259-AE893E6F6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1482" y="4121089"/>
            <a:ext cx="3527425" cy="2646045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2FFF538-75D0-ACE6-CEE5-BEF81D157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4" y="1516380"/>
            <a:ext cx="752475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3B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38100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05548"/>
            <a:ext cx="10058400" cy="5124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lang="zh-CN" sz="2600" b="1" dirty="0">
                <a:solidFill>
                  <a:srgbClr val="FFFFFF"/>
                </a:solidFill>
                <a:latin typeface="微软雅黑"/>
              </a:rPr>
              <a:t>任务一：曲线差异的成因分析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05156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zh-CN" sz="1300" b="1" dirty="0">
                <a:solidFill>
                  <a:srgbClr val="2E75B6"/>
                </a:solidFill>
                <a:latin typeface="微软雅黑"/>
              </a:rPr>
              <a:t>PHYSICAL ORIGIN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52000" y="4809034"/>
                <a:ext cx="10789920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5000"/>
                  </a:lnSpc>
                  <a:spcAft>
                    <a:spcPts val="600"/>
                  </a:spcAft>
                </a:pPr>
                <a:r>
                  <a:rPr lang="zh-CN" altLang="en-US" sz="1600" b="1" dirty="0">
                    <a:solidFill>
                      <a:srgbClr val="1F3B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▪ 两条曲线的形态差异</a:t>
                </a:r>
                <a:r>
                  <a:rPr lang="zh-CN" altLang="en-US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边沿触发曲线呈</a:t>
                </a:r>
                <a:r>
                  <a:rPr lang="en-US" altLang="zh-CN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“</a:t>
                </a:r>
                <a:r>
                  <a:rPr lang="zh-CN" altLang="en-US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慢降</a:t>
                </a:r>
                <a:r>
                  <a:rPr lang="en-US" altLang="zh-CN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</a:t>
                </a:r>
                <a:r>
                  <a:rPr lang="zh-CN" altLang="en-US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陡降</a:t>
                </a:r>
                <a:r>
                  <a:rPr lang="en-US" altLang="zh-CN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”</a:t>
                </a:r>
                <a:r>
                  <a:rPr lang="zh-CN" altLang="en-US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两段；脉宽触发曲线在低阈值区平坦，直到</a:t>
                </a:r>
                <a:r>
                  <a:rPr lang="en-US" altLang="zh-CN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70mv</a:t>
                </a:r>
                <a:r>
                  <a:rPr lang="zh-CN" altLang="en-US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幅度才缓慢下降</a:t>
                </a:r>
                <a:r>
                  <a:rPr lang="en-US" altLang="zh-CN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</a:t>
                </a:r>
                <a:r>
                  <a:rPr lang="zh-CN" altLang="en-US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因为真实的</a:t>
                </a:r>
                <a14:m>
                  <m:oMath xmlns:m="http://schemas.openxmlformats.org/officeDocument/2006/math">
                    <m:r>
                      <a:rPr lang="zh-CN" altLang="en-US" sz="1600" i="1" smtClean="0">
                        <a:solidFill>
                          <a:srgbClr val="595959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𝛼</m:t>
                    </m:r>
                  </m:oMath>
                </a14:m>
                <a:r>
                  <a:rPr lang="zh-CN" altLang="en-US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脉冲信号幅度在</a:t>
                </a:r>
                <a:r>
                  <a:rPr lang="en-US" altLang="zh-CN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70 mV</a:t>
                </a:r>
                <a:r>
                  <a:rPr lang="zh-CN" altLang="en-US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左右。</a:t>
                </a:r>
                <a:endParaRPr lang="zh-CN" altLang="en-US" sz="1600" b="1" dirty="0">
                  <a:solidFill>
                    <a:srgbClr val="1F3B6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25000"/>
                  </a:lnSpc>
                  <a:spcAft>
                    <a:spcPts val="600"/>
                  </a:spcAft>
                </a:pPr>
                <a:r>
                  <a:rPr lang="zh-CN" altLang="en-US" sz="1600" b="1" dirty="0">
                    <a:solidFill>
                      <a:srgbClr val="1F3B66"/>
                    </a:solidFill>
                    <a:latin typeface="微软雅黑"/>
                  </a:rPr>
                  <a:t>▪ </a:t>
                </a:r>
                <a:r>
                  <a:rPr lang="zh-CN" altLang="en-US" sz="1600" b="1" dirty="0">
                    <a:solidFill>
                      <a:srgbClr val="1F3B66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前沿触发为何计数率虚高</a:t>
                </a:r>
                <a:r>
                  <a:rPr lang="zh-CN" altLang="en-US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 只判别</a:t>
                </a:r>
                <a:r>
                  <a:rPr lang="en-US" altLang="zh-CN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"</a:t>
                </a:r>
                <a:r>
                  <a:rPr lang="zh-CN" altLang="en-US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电平过触发阈值</a:t>
                </a:r>
                <a:r>
                  <a:rPr lang="en-US" altLang="zh-CN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"</a:t>
                </a:r>
                <a:r>
                  <a:rPr lang="zh-CN" altLang="en-US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，对脉冲宽度无要求；故计数率 中绝大部分是噪声触发。</a:t>
                </a:r>
              </a:p>
              <a:p>
                <a:pPr>
                  <a:lnSpc>
                    <a:spcPct val="125000"/>
                  </a:lnSpc>
                  <a:spcAft>
                    <a:spcPts val="600"/>
                  </a:spcAft>
                </a:pPr>
                <a:r>
                  <a:rPr sz="1600" b="1" dirty="0">
                    <a:solidFill>
                      <a:srgbClr val="1F3B66"/>
                    </a:solidFill>
                    <a:latin typeface="微软雅黑"/>
                  </a:rPr>
                  <a:t>▪ </a:t>
                </a:r>
                <a:r>
                  <a:rPr sz="1600" b="1" dirty="0" err="1">
                    <a:solidFill>
                      <a:srgbClr val="1F3B66"/>
                    </a:solidFill>
                    <a:latin typeface="微软雅黑"/>
                  </a:rPr>
                  <a:t>脉宽触发为何大幅降低计数率</a:t>
                </a:r>
                <a:r>
                  <a:rPr sz="1600" dirty="0">
                    <a:solidFill>
                      <a:srgbClr val="595959"/>
                    </a:solidFill>
                    <a:latin typeface="微软雅黑"/>
                  </a:rPr>
                  <a:t>  </a:t>
                </a:r>
                <a:r>
                  <a:rPr lang="zh-CN" altLang="en-US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不仅电平过触发阈值，还</a:t>
                </a:r>
                <a:r>
                  <a:rPr sz="1600" dirty="0" err="1">
                    <a:solidFill>
                      <a:srgbClr val="595959"/>
                    </a:solidFill>
                    <a:latin typeface="微软雅黑"/>
                  </a:rPr>
                  <a:t>增加</a:t>
                </a:r>
                <a:r>
                  <a:rPr lang="zh-CN" altLang="en-US" sz="1600" dirty="0">
                    <a:solidFill>
                      <a:srgbClr val="595959"/>
                    </a:solidFill>
                    <a:latin typeface="微软雅黑"/>
                  </a:rPr>
                  <a:t>了</a:t>
                </a:r>
                <a:r>
                  <a:rPr sz="1600" dirty="0">
                    <a:solidFill>
                      <a:srgbClr val="595959"/>
                    </a:solidFill>
                    <a:latin typeface="微软雅黑"/>
                  </a:rPr>
                  <a:t>"</a:t>
                </a:r>
                <a:r>
                  <a:rPr sz="1600" dirty="0" err="1">
                    <a:solidFill>
                      <a:srgbClr val="595959"/>
                    </a:solidFill>
                    <a:latin typeface="微软雅黑"/>
                  </a:rPr>
                  <a:t>脉宽</a:t>
                </a:r>
                <a:r>
                  <a:rPr sz="1600" dirty="0">
                    <a:solidFill>
                      <a:srgbClr val="595959"/>
                    </a:solidFill>
                    <a:latin typeface="微软雅黑"/>
                  </a:rPr>
                  <a:t> &gt;2 </a:t>
                </a:r>
                <a:r>
                  <a:rPr sz="1600" dirty="0" err="1">
                    <a:solidFill>
                      <a:srgbClr val="595959"/>
                    </a:solidFill>
                    <a:latin typeface="微软雅黑"/>
                  </a:rPr>
                  <a:t>μs"约束，计数率</a:t>
                </a:r>
                <a:r>
                  <a:rPr lang="zh-CN" altLang="en-US" sz="1600" dirty="0">
                    <a:solidFill>
                      <a:srgbClr val="59595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更加接近</a:t>
                </a:r>
                <a:r>
                  <a:rPr sz="1600" dirty="0" err="1">
                    <a:solidFill>
                      <a:srgbClr val="595959"/>
                    </a:solidFill>
                    <a:latin typeface="微软雅黑"/>
                  </a:rPr>
                  <a:t>真实</a:t>
                </a:r>
                <a:r>
                  <a:rPr sz="1600" dirty="0">
                    <a:solidFill>
                      <a:srgbClr val="595959"/>
                    </a:solidFill>
                    <a:latin typeface="微软雅黑"/>
                  </a:rPr>
                  <a:t> α </a:t>
                </a:r>
                <a:r>
                  <a:rPr sz="1600" dirty="0" err="1">
                    <a:solidFill>
                      <a:srgbClr val="595959"/>
                    </a:solidFill>
                    <a:latin typeface="微软雅黑"/>
                  </a:rPr>
                  <a:t>计数</a:t>
                </a:r>
                <a:r>
                  <a:rPr lang="zh-CN" altLang="en-US" sz="1600" dirty="0">
                    <a:solidFill>
                      <a:srgbClr val="595959"/>
                    </a:solidFill>
                    <a:latin typeface="微软雅黑"/>
                  </a:rPr>
                  <a:t>率。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000" y="4809034"/>
                <a:ext cx="10789920" cy="1446550"/>
              </a:xfrm>
              <a:prstGeom prst="rect">
                <a:avLst/>
              </a:prstGeom>
              <a:blipFill>
                <a:blip r:embed="rId2"/>
                <a:stretch>
                  <a:fillRect l="-339" b="-50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FD678DAC-DD7C-5E86-8BEA-B5E5BEA81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285" y="959773"/>
            <a:ext cx="5415059" cy="370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3B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38100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05548"/>
            <a:ext cx="10058400" cy="5124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lang="zh-CN" sz="2600" b="1" dirty="0">
                <a:solidFill>
                  <a:srgbClr val="FFFFFF"/>
                </a:solidFill>
                <a:latin typeface="微软雅黑"/>
              </a:rPr>
              <a:t>任务二：</a:t>
            </a:r>
            <a:r>
              <a:rPr lang="zh-CN" altLang="en-US" sz="2600" b="1" dirty="0">
                <a:solidFill>
                  <a:srgbClr val="FFFFFF"/>
                </a:solidFill>
                <a:latin typeface="微软雅黑"/>
              </a:rPr>
              <a:t>使用数学模型拟合</a:t>
            </a:r>
            <a:r>
              <a:rPr lang="zh-CN" sz="2600" b="1" dirty="0">
                <a:solidFill>
                  <a:srgbClr val="FFFFFF"/>
                </a:solidFill>
                <a:latin typeface="微软雅黑"/>
              </a:rPr>
              <a:t>波形</a:t>
            </a:r>
            <a:r>
              <a:rPr lang="zh-CN" altLang="en-US" sz="2600" b="1" dirty="0">
                <a:solidFill>
                  <a:srgbClr val="FFFFFF"/>
                </a:solidFill>
                <a:latin typeface="微软雅黑"/>
              </a:rPr>
              <a:t>与</a:t>
            </a:r>
            <a:r>
              <a:rPr lang="zh-CN" sz="2600" b="1" dirty="0">
                <a:solidFill>
                  <a:srgbClr val="FFFFFF"/>
                </a:solidFill>
                <a:latin typeface="微软雅黑"/>
              </a:rPr>
              <a:t>拟合结果</a:t>
            </a:r>
          </a:p>
        </p:txBody>
      </p:sp>
      <p:pic>
        <p:nvPicPr>
          <p:cNvPr id="6" name="Picture 5" descr="image(5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2201947"/>
            <a:ext cx="4955090" cy="4327864"/>
          </a:xfrm>
          <a:prstGeom prst="rect">
            <a:avLst/>
          </a:prstGeom>
          <a:ln w="12700">
            <a:solidFill>
              <a:srgbClr val="D0D0D0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273810" y="2103120"/>
                <a:ext cx="4114800" cy="19468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sz="1800" b="1" dirty="0" err="1">
                    <a:solidFill>
                      <a:srgbClr val="1F3B66"/>
                    </a:solidFill>
                    <a:latin typeface="微软雅黑"/>
                  </a:rPr>
                  <a:t>结果解读</a:t>
                </a:r>
                <a:endParaRPr sz="1800" b="1" dirty="0">
                  <a:solidFill>
                    <a:srgbClr val="1F3B66"/>
                  </a:solidFill>
                  <a:latin typeface="微软雅黑"/>
                </a:endParaRPr>
              </a:p>
              <a:p>
                <a:pPr>
                  <a:lnSpc>
                    <a:spcPct val="125000"/>
                  </a:lnSpc>
                  <a:spcAft>
                    <a:spcPts val="600"/>
                  </a:spcAft>
                </a:pPr>
                <a:r>
                  <a:rPr sz="1400" b="1" dirty="0">
                    <a:solidFill>
                      <a:srgbClr val="1F3B66"/>
                    </a:solidFill>
                    <a:latin typeface="微软雅黑"/>
                  </a:rPr>
                  <a:t>▪ </a:t>
                </a:r>
                <a:r>
                  <a:rPr sz="1400" b="1" dirty="0" err="1">
                    <a:solidFill>
                      <a:srgbClr val="1F3B66"/>
                    </a:solidFill>
                    <a:latin typeface="微软雅黑"/>
                  </a:rPr>
                  <a:t>拟合质量</a:t>
                </a:r>
                <a:r>
                  <a:rPr sz="1400" dirty="0">
                    <a:solidFill>
                      <a:srgbClr val="595959"/>
                    </a:solidFill>
                    <a:latin typeface="微软雅黑"/>
                  </a:rPr>
                  <a:t>  R²=0.9949，残差呈随机分布，模型</a:t>
                </a:r>
                <a:r>
                  <a:rPr lang="zh-CN" altLang="en-US" sz="1400" dirty="0">
                    <a:solidFill>
                      <a:srgbClr val="595959"/>
                    </a:solidFill>
                    <a:latin typeface="微软雅黑"/>
                  </a:rPr>
                  <a:t>拟合脉冲</a:t>
                </a:r>
                <a:r>
                  <a:rPr sz="1400" dirty="0" err="1">
                    <a:solidFill>
                      <a:srgbClr val="595959"/>
                    </a:solidFill>
                    <a:latin typeface="微软雅黑"/>
                  </a:rPr>
                  <a:t>可靠</a:t>
                </a:r>
                <a:r>
                  <a:rPr lang="zh-CN" altLang="en-US" sz="1400" dirty="0">
                    <a:solidFill>
                      <a:srgbClr val="595959"/>
                    </a:solidFill>
                    <a:latin typeface="微软雅黑"/>
                  </a:rPr>
                  <a:t>；</a:t>
                </a:r>
                <a:endParaRPr sz="1400" dirty="0">
                  <a:solidFill>
                    <a:srgbClr val="595959"/>
                  </a:solidFill>
                  <a:latin typeface="微软雅黑"/>
                </a:endParaRPr>
              </a:p>
              <a:p>
                <a:pPr>
                  <a:lnSpc>
                    <a:spcPct val="125000"/>
                  </a:lnSpc>
                  <a:spcAft>
                    <a:spcPts val="600"/>
                  </a:spcAft>
                </a:pPr>
                <a:r>
                  <a:rPr sz="1400" b="1" dirty="0">
                    <a:solidFill>
                      <a:srgbClr val="1F3B66"/>
                    </a:solidFill>
                    <a:latin typeface="微软雅黑"/>
                  </a:rPr>
                  <a:t>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rgbClr val="1F3B6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altLang="zh-CN" sz="1400" b="1" dirty="0">
                            <a:solidFill>
                              <a:srgbClr val="1F3B66"/>
                            </a:solidFill>
                            <a:latin typeface="微软雅黑"/>
                          </a:rPr>
                          <m:t>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400" b="1" i="1" smtClean="0">
                            <a:solidFill>
                              <a:srgbClr val="1F3B66"/>
                            </a:solidFill>
                            <a:latin typeface="Cambria Math" panose="02040503050406030204" pitchFamily="18" charset="0"/>
                          </a:rPr>
                          <m:t>rise</m:t>
                        </m:r>
                      </m:sub>
                    </m:sSub>
                  </m:oMath>
                </a14:m>
                <a:r>
                  <a:rPr sz="1400" b="1" dirty="0">
                    <a:solidFill>
                      <a:srgbClr val="1F3B66"/>
                    </a:solidFill>
                    <a:latin typeface="微软雅黑"/>
                  </a:rPr>
                  <a:t> = 11.3 ns</a:t>
                </a:r>
                <a:r>
                  <a:rPr lang="en-US" sz="1400" b="1" dirty="0">
                    <a:solidFill>
                      <a:srgbClr val="1F3B66"/>
                    </a:solidFill>
                    <a:latin typeface="微软雅黑"/>
                  </a:rPr>
                  <a:t> 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前沿上升时间常数。</a:t>
                </a:r>
                <a:endPara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25000"/>
                  </a:lnSpc>
                  <a:spcAft>
                    <a:spcPts val="600"/>
                  </a:spcAft>
                </a:pPr>
                <a:r>
                  <a:rPr sz="1400" dirty="0">
                    <a:solidFill>
                      <a:srgbClr val="595959"/>
                    </a:solidFill>
                    <a:latin typeface="微软雅黑"/>
                  </a:rPr>
                  <a:t> </a:t>
                </a:r>
                <a:r>
                  <a:rPr sz="1400" b="1" dirty="0">
                    <a:solidFill>
                      <a:srgbClr val="1F3B66"/>
                    </a:solidFill>
                    <a:latin typeface="微软雅黑"/>
                  </a:rPr>
                  <a:t>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rgbClr val="1F3B6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altLang="zh-CN" sz="1400" b="1" dirty="0">
                            <a:solidFill>
                              <a:srgbClr val="1F3B66"/>
                            </a:solidFill>
                            <a:latin typeface="微软雅黑"/>
                          </a:rPr>
                          <m:t>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400" b="1" i="1" smtClean="0">
                            <a:solidFill>
                              <a:srgbClr val="1F3B66"/>
                            </a:solidFill>
                            <a:latin typeface="Cambria Math" panose="02040503050406030204" pitchFamily="18" charset="0"/>
                          </a:rPr>
                          <m:t>decay</m:t>
                        </m:r>
                      </m:sub>
                    </m:sSub>
                  </m:oMath>
                </a14:m>
                <a:r>
                  <a:rPr sz="1400" b="1" dirty="0">
                    <a:solidFill>
                      <a:srgbClr val="1F3B66"/>
                    </a:solidFill>
                    <a:latin typeface="微软雅黑"/>
                  </a:rPr>
                  <a:t> = 261 ns</a:t>
                </a:r>
                <a:r>
                  <a:rPr lang="en-US" sz="1400" b="1" dirty="0">
                    <a:solidFill>
                      <a:srgbClr val="1F3B66"/>
                    </a:solidFill>
                    <a:latin typeface="微软雅黑"/>
                  </a:rPr>
                  <a:t> 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后沿衰减时间常数。</a:t>
                </a:r>
                <a:endPara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25000"/>
                  </a:lnSpc>
                  <a:spcAft>
                    <a:spcPts val="600"/>
                  </a:spcAft>
                </a:pPr>
                <a:r>
                  <a:rPr sz="1400" dirty="0">
                    <a:solidFill>
                      <a:srgbClr val="595959"/>
                    </a:solidFill>
                    <a:latin typeface="微软雅黑"/>
                  </a:rPr>
                  <a:t> </a:t>
                </a:r>
                <a:r>
                  <a:rPr sz="1400" b="1" dirty="0">
                    <a:solidFill>
                      <a:srgbClr val="1F3B66"/>
                    </a:solidFill>
                    <a:latin typeface="微软雅黑"/>
                  </a:rPr>
                  <a:t>▪ </a:t>
                </a:r>
                <a:r>
                  <a:rPr sz="1400" b="1" dirty="0" err="1">
                    <a:solidFill>
                      <a:srgbClr val="1F3B66"/>
                    </a:solidFill>
                    <a:latin typeface="微软雅黑"/>
                  </a:rPr>
                  <a:t>幅度</a:t>
                </a:r>
                <a:r>
                  <a:rPr sz="1400" b="1" dirty="0">
                    <a:solidFill>
                      <a:srgbClr val="1F3B66"/>
                    </a:solidFill>
                    <a:latin typeface="微软雅黑"/>
                  </a:rPr>
                  <a:t> A = 219 </a:t>
                </a:r>
                <a:r>
                  <a:rPr lang="en-US" altLang="zh-CN" sz="1400" b="1" dirty="0">
                    <a:solidFill>
                      <a:srgbClr val="1F3B66"/>
                    </a:solidFill>
                    <a:latin typeface="微软雅黑"/>
                  </a:rPr>
                  <a:t>m</a:t>
                </a:r>
                <a:r>
                  <a:rPr sz="1400" b="1" dirty="0">
                    <a:solidFill>
                      <a:srgbClr val="1F3B66"/>
                    </a:solidFill>
                    <a:latin typeface="微软雅黑"/>
                  </a:rPr>
                  <a:t>V</a:t>
                </a:r>
                <a:endParaRPr sz="1400" dirty="0">
                  <a:solidFill>
                    <a:srgbClr val="595959"/>
                  </a:solidFill>
                  <a:latin typeface="微软雅黑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3810" y="2103120"/>
                <a:ext cx="4114800" cy="1946815"/>
              </a:xfrm>
              <a:prstGeom prst="rect">
                <a:avLst/>
              </a:prstGeom>
              <a:blipFill>
                <a:blip r:embed="rId3"/>
                <a:stretch>
                  <a:fillRect l="-1185" t="-1567" b="-21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5F367023-0FBF-C15B-B37B-6BB51E500518}"/>
                  </a:ext>
                </a:extLst>
              </p:cNvPr>
              <p:cNvSpPr txBox="1"/>
              <p:nvPr/>
            </p:nvSpPr>
            <p:spPr>
              <a:xfrm>
                <a:off x="899160" y="1333500"/>
                <a:ext cx="10789920" cy="586507"/>
              </a:xfrm>
              <a:prstGeom prst="rect">
                <a:avLst/>
              </a:prstGeom>
              <a:noFill/>
            </p:spPr>
            <p:txBody>
              <a:bodyPr wrap="square" anchor="t">
                <a:spAutoFit/>
              </a:bodyPr>
              <a:lstStyle/>
              <a:p>
                <a:pPr algn="ctr">
                  <a:lnSpc>
                    <a:spcPct val="115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sz="2400" b="1" i="1" dirty="0" smtClean="0">
                          <a:solidFill>
                            <a:srgbClr val="1F3B66"/>
                          </a:solidFill>
                          <a:latin typeface="Cambria Math" panose="02040503050406030204" pitchFamily="18" charset="0"/>
                        </a:rPr>
                        <m:t>模型：</m:t>
                      </m:r>
                      <m:r>
                        <a:rPr lang="zh-CN" altLang="en-US" sz="2400" b="1" i="1" dirty="0">
                          <a:solidFill>
                            <a:srgbClr val="1F3B66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d>
                        <m:dPr>
                          <m:ctrlPr>
                            <a:rPr lang="zh-CN" altLang="en-US" sz="2400" b="1" i="1" dirty="0">
                              <a:solidFill>
                                <a:srgbClr val="1F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b="1" i="1" dirty="0">
                              <a:solidFill>
                                <a:srgbClr val="1F3B66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  <m:r>
                        <a:rPr lang="zh-CN" sz="2400" b="1" i="1" dirty="0">
                          <a:solidFill>
                            <a:srgbClr val="1F3B66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zh-CN" altLang="en-US" sz="2400" b="1" i="1" dirty="0">
                          <a:solidFill>
                            <a:srgbClr val="1F3B66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zh-CN" sz="2400" b="1" i="1" dirty="0">
                          <a:solidFill>
                            <a:srgbClr val="1F3B66"/>
                          </a:solidFill>
                          <a:latin typeface="Cambria Math" panose="02040503050406030204" pitchFamily="18" charset="0"/>
                        </a:rPr>
                        <m:t>·</m:t>
                      </m:r>
                      <m:d>
                        <m:dPr>
                          <m:ctrlPr>
                            <a:rPr lang="zh-CN" altLang="en-US" sz="2400" b="1" i="1" dirty="0">
                              <a:solidFill>
                                <a:srgbClr val="1F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400" b="1" i="1" dirty="0">
                              <a:solidFill>
                                <a:srgbClr val="1F3B66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zh-CN" sz="2400" b="1" i="1" dirty="0">
                              <a:solidFill>
                                <a:srgbClr val="1F3B66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zh-CN" altLang="en-US" sz="2400" b="1" i="1" dirty="0">
                              <a:solidFill>
                                <a:srgbClr val="1F3B66"/>
                              </a:solidFill>
                              <a:latin typeface="Cambria Math" panose="02040503050406030204" pitchFamily="18" charset="0"/>
                            </a:rPr>
                            <m:t>𝒆𝒙</m:t>
                          </m:r>
                          <m:func>
                            <m:funcPr>
                              <m:ctrlPr>
                                <a:rPr lang="zh-CN" altLang="en-US" sz="2400" b="1" i="1" dirty="0">
                                  <a:solidFill>
                                    <a:srgbClr val="1F3B6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a:rPr lang="zh-CN" altLang="en-US" sz="2400" b="1" i="1" dirty="0">
                                  <a:solidFill>
                                    <a:srgbClr val="1F3B66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zh-CN" altLang="en-US" sz="2400" b="1" i="1" dirty="0">
                                      <a:solidFill>
                                        <a:srgbClr val="1F3B6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b="1" i="1" dirty="0">
                                      <a:solidFill>
                                        <a:srgbClr val="1F3B66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zh-CN" altLang="en-US" sz="2400" b="1" i="1" dirty="0">
                                      <a:solidFill>
                                        <a:srgbClr val="1F3B66"/>
                                      </a:solidFill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  <m:r>
                                    <m:rPr>
                                      <m:lit/>
                                    </m:rPr>
                                    <a:rPr lang="zh-CN" sz="2400" b="1" i="1" dirty="0">
                                      <a:solidFill>
                                        <a:srgbClr val="1F3B66"/>
                                      </a:solidFill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sSub>
                                    <m:sSubPr>
                                      <m:ctrlPr>
                                        <a:rPr lang="zh-CN" altLang="en-US" sz="2400" b="1" i="1" dirty="0">
                                          <a:solidFill>
                                            <a:srgbClr val="1F3B6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zh-CN" altLang="en-US" sz="2400" b="1" i="1" dirty="0">
                                          <a:solidFill>
                                            <a:srgbClr val="1F3B6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𝝉</m:t>
                                      </m:r>
                                    </m:e>
                                    <m:sub>
                                      <m:r>
                                        <a:rPr lang="zh-CN" altLang="en-US" sz="2400" b="1" i="1" dirty="0">
                                          <a:solidFill>
                                            <a:srgbClr val="1F3B6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𝒓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2400" b="1" i="1" dirty="0" smtClean="0">
                                          <a:solidFill>
                                            <a:srgbClr val="1F3B6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ise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d>
                      <m:r>
                        <a:rPr lang="zh-CN" sz="2400" b="1" i="1" dirty="0">
                          <a:solidFill>
                            <a:srgbClr val="1F3B66"/>
                          </a:solidFill>
                          <a:latin typeface="Cambria Math" panose="02040503050406030204" pitchFamily="18" charset="0"/>
                        </a:rPr>
                        <m:t>·</m:t>
                      </m:r>
                      <m:r>
                        <a:rPr lang="zh-CN" altLang="en-US" sz="2400" b="1" i="1" dirty="0">
                          <a:solidFill>
                            <a:srgbClr val="1F3B66"/>
                          </a:solidFill>
                          <a:latin typeface="Cambria Math" panose="02040503050406030204" pitchFamily="18" charset="0"/>
                        </a:rPr>
                        <m:t>𝒆𝒙</m:t>
                      </m:r>
                      <m:func>
                        <m:funcPr>
                          <m:ctrlPr>
                            <a:rPr lang="zh-CN" altLang="en-US" sz="2400" b="1" i="1" dirty="0">
                              <a:solidFill>
                                <a:srgbClr val="1F3B66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zh-CN" altLang="en-US" sz="2400" b="1" i="1" dirty="0">
                              <a:solidFill>
                                <a:srgbClr val="1F3B66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fName>
                        <m:e>
                          <m:d>
                            <m:dPr>
                              <m:ctrlPr>
                                <a:rPr lang="zh-CN" altLang="en-US" sz="2400" b="1" i="1" dirty="0">
                                  <a:solidFill>
                                    <a:srgbClr val="1F3B6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sz="2400" b="1" i="1" dirty="0">
                                  <a:solidFill>
                                    <a:srgbClr val="1F3B66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zh-CN" altLang="en-US" sz="2400" b="1" i="1" dirty="0">
                                  <a:solidFill>
                                    <a:srgbClr val="1F3B66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  <m:r>
                                <m:rPr>
                                  <m:lit/>
                                </m:rPr>
                                <a:rPr lang="zh-CN" sz="2400" b="1" i="1" dirty="0">
                                  <a:solidFill>
                                    <a:srgbClr val="1F3B66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zh-CN" altLang="en-US" sz="2400" b="1" i="1" dirty="0">
                                      <a:solidFill>
                                        <a:srgbClr val="1F3B6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400" b="1" i="1" dirty="0">
                                      <a:solidFill>
                                        <a:srgbClr val="1F3B66"/>
                                      </a:solidFill>
                                      <a:latin typeface="Cambria Math" panose="02040503050406030204" pitchFamily="18" charset="0"/>
                                    </a:rPr>
                                    <m:t>𝝉</m:t>
                                  </m:r>
                                </m:e>
                                <m:sub>
                                  <m:r>
                                    <a:rPr lang="zh-CN" altLang="en-US" sz="2400" b="1" i="1" dirty="0">
                                      <a:solidFill>
                                        <a:srgbClr val="1F3B66"/>
                                      </a:solidFill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CN" sz="2400" b="1" i="1" dirty="0" smtClean="0">
                                      <a:solidFill>
                                        <a:srgbClr val="1F3B66"/>
                                      </a:solidFill>
                                      <a:latin typeface="Cambria Math" panose="02040503050406030204" pitchFamily="18" charset="0"/>
                                    </a:rPr>
                                    <m:t>ecay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zh-CN" sz="2400" b="1" i="1" dirty="0">
                          <a:solidFill>
                            <a:srgbClr val="1F3B66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zh-CN" altLang="en-US" sz="2400" b="1" i="1" dirty="0">
                          <a:solidFill>
                            <a:srgbClr val="1F3B66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8" name="TextBox 5">
                <a:extLst>
                  <a:ext uri="{FF2B5EF4-FFF2-40B4-BE49-F238E27FC236}">
                    <a16:creationId xmlns:a16="http://schemas.microsoft.com/office/drawing/2014/main" id="{5F367023-0FBF-C15B-B37B-6BB51E5005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160" y="1333500"/>
                <a:ext cx="10789920" cy="5865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3B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38100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18872"/>
            <a:ext cx="100584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lang="zh-CN" sz="2600" b="1">
                <a:solidFill>
                  <a:srgbClr val="FFFFFF"/>
                </a:solidFill>
                <a:latin typeface="微软雅黑"/>
              </a:rPr>
              <a:t>任务二：时间常数的物理含义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05156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zh-CN" sz="1300" b="1">
                <a:solidFill>
                  <a:srgbClr val="2E75B6"/>
                </a:solidFill>
                <a:latin typeface="微软雅黑"/>
              </a:rPr>
              <a:t>INTERPRETATION WITH PREAMP PRINCIPLE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737360"/>
            <a:ext cx="9264736" cy="2031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900" b="1" dirty="0" err="1">
                <a:solidFill>
                  <a:srgbClr val="1F3B66"/>
                </a:solidFill>
                <a:latin typeface="微软雅黑"/>
              </a:rPr>
              <a:t>从前放工作原理看</a:t>
            </a:r>
            <a:endParaRPr sz="1900" b="1" dirty="0">
              <a:solidFill>
                <a:srgbClr val="1F3B66"/>
              </a:solidFill>
              <a:latin typeface="微软雅黑"/>
            </a:endParaRPr>
          </a:p>
          <a:p>
            <a:pPr>
              <a:lnSpc>
                <a:spcPct val="125000"/>
              </a:lnSpc>
              <a:spcAft>
                <a:spcPts val="600"/>
              </a:spcAft>
            </a:pPr>
            <a:r>
              <a:rPr sz="1500" b="1" dirty="0">
                <a:solidFill>
                  <a:srgbClr val="1F3B66"/>
                </a:solidFill>
                <a:latin typeface="微软雅黑"/>
              </a:rPr>
              <a:t>▪ </a:t>
            </a:r>
            <a:r>
              <a:rPr sz="1500" b="1" dirty="0" err="1">
                <a:solidFill>
                  <a:srgbClr val="1F3B66"/>
                </a:solidFill>
                <a:latin typeface="微软雅黑"/>
              </a:rPr>
              <a:t>前沿上升时间常数</a:t>
            </a:r>
            <a:r>
              <a:rPr sz="1500" b="1" dirty="0">
                <a:solidFill>
                  <a:srgbClr val="1F3B66"/>
                </a:solidFill>
                <a:latin typeface="微软雅黑"/>
              </a:rPr>
              <a:t> </a:t>
            </a:r>
            <a:r>
              <a:rPr sz="1500" b="1" dirty="0" err="1">
                <a:solidFill>
                  <a:srgbClr val="1F3B66"/>
                </a:solidFill>
                <a:latin typeface="微软雅黑"/>
              </a:rPr>
              <a:t>τ_rise</a:t>
            </a:r>
            <a:r>
              <a:rPr sz="1500" dirty="0">
                <a:solidFill>
                  <a:srgbClr val="595959"/>
                </a:solidFill>
                <a:latin typeface="微软雅黑"/>
              </a:rPr>
              <a:t>  </a:t>
            </a:r>
            <a:r>
              <a:rPr sz="15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对应电荷收集与前放积分建立过程；τ_rise</a:t>
            </a:r>
            <a:r>
              <a:rPr sz="15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sz="15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越小，前</a:t>
            </a:r>
            <a:r>
              <a:rPr lang="zh-CN" altLang="en-US" sz="15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</a:t>
            </a:r>
            <a:r>
              <a:rPr sz="15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响应越快</a:t>
            </a:r>
            <a:r>
              <a:rPr sz="15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5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r>
              <a:rPr sz="15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精度越高</a:t>
            </a:r>
            <a:endParaRPr sz="15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Aft>
                <a:spcPts val="600"/>
              </a:spcAft>
            </a:pPr>
            <a:r>
              <a:rPr sz="1500" b="1" dirty="0">
                <a:solidFill>
                  <a:srgbClr val="1F3B66"/>
                </a:solidFill>
                <a:latin typeface="微软雅黑"/>
              </a:rPr>
              <a:t>▪ </a:t>
            </a:r>
            <a:r>
              <a:rPr sz="1500" b="1" dirty="0" err="1">
                <a:solidFill>
                  <a:srgbClr val="1F3B66"/>
                </a:solidFill>
                <a:latin typeface="微软雅黑"/>
              </a:rPr>
              <a:t>后沿衰减时间常数</a:t>
            </a:r>
            <a:r>
              <a:rPr sz="1500" b="1" dirty="0">
                <a:solidFill>
                  <a:srgbClr val="1F3B66"/>
                </a:solidFill>
                <a:latin typeface="微软雅黑"/>
              </a:rPr>
              <a:t> </a:t>
            </a:r>
            <a:r>
              <a:rPr sz="1500" b="1" dirty="0" err="1">
                <a:solidFill>
                  <a:srgbClr val="1F3B66"/>
                </a:solidFill>
                <a:latin typeface="微软雅黑"/>
              </a:rPr>
              <a:t>τ_decay</a:t>
            </a:r>
            <a:r>
              <a:rPr sz="1500" dirty="0">
                <a:solidFill>
                  <a:srgbClr val="595959"/>
                </a:solidFill>
                <a:latin typeface="微软雅黑"/>
              </a:rPr>
              <a:t>  </a:t>
            </a:r>
            <a:r>
              <a:rPr sz="15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对应</a:t>
            </a:r>
            <a:r>
              <a:rPr lang="en-US" sz="15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RC</a:t>
            </a:r>
            <a:r>
              <a:rPr sz="15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回路</a:t>
            </a:r>
            <a:r>
              <a:rPr lang="zh-CN" altLang="en-US" sz="15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的电荷泄放过程</a:t>
            </a:r>
            <a:r>
              <a:rPr sz="15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zh-CN" altLang="en-US" sz="15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</a:t>
            </a:r>
            <a:r>
              <a:rPr sz="15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决定</a:t>
            </a:r>
            <a:r>
              <a:rPr lang="zh-CN" altLang="en-US" sz="15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输出</a:t>
            </a:r>
            <a:r>
              <a:rPr sz="15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脉冲</a:t>
            </a:r>
            <a:r>
              <a:rPr lang="zh-CN" altLang="en-US" sz="15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sz="15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宽度，影响脉冲堆积和计数率上限</a:t>
            </a:r>
            <a:r>
              <a:rPr lang="zh-CN" altLang="en-US" sz="15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5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Aft>
                <a:spcPts val="600"/>
              </a:spcAft>
            </a:pPr>
            <a:r>
              <a:rPr lang="zh-CN" altLang="en-US" sz="1500" b="1" dirty="0">
                <a:solidFill>
                  <a:srgbClr val="1F3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▪ 测量性能上</a:t>
            </a:r>
            <a:r>
              <a:rPr lang="zh-CN" altLang="en-US" sz="15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5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τ_rise</a:t>
            </a:r>
            <a:r>
              <a:rPr lang="zh-CN" altLang="en-US" sz="15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影响时间分辨，</a:t>
            </a:r>
            <a:r>
              <a:rPr lang="en-US" altLang="zh-CN" sz="15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τ_decay</a:t>
            </a:r>
            <a:r>
              <a:rPr lang="zh-CN" altLang="en-US" sz="15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影响能量分辨与最大计数率</a:t>
            </a:r>
          </a:p>
          <a:p>
            <a:pPr>
              <a:lnSpc>
                <a:spcPct val="125000"/>
              </a:lnSpc>
              <a:spcAft>
                <a:spcPts val="600"/>
              </a:spcAft>
            </a:pPr>
            <a:r>
              <a:rPr lang="zh-CN" altLang="en-US" sz="15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这两参数是评估前放设计好坏的直接依据。</a:t>
            </a:r>
            <a:endParaRPr sz="15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425FB-4C9A-2D50-037B-DE6FC0BD4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776F65-2AF1-1870-A045-5911DA7392B9}"/>
              </a:ext>
            </a:extLst>
          </p:cNvPr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3B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558F42-AE23-68BA-4207-2A377011820C}"/>
              </a:ext>
            </a:extLst>
          </p:cNvPr>
          <p:cNvSpPr/>
          <p:nvPr/>
        </p:nvSpPr>
        <p:spPr>
          <a:xfrm>
            <a:off x="0" y="914400"/>
            <a:ext cx="12191695" cy="38100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F23560-0C37-8A79-94C1-8C64A9A557A6}"/>
              </a:ext>
            </a:extLst>
          </p:cNvPr>
          <p:cNvSpPr txBox="1"/>
          <p:nvPr/>
        </p:nvSpPr>
        <p:spPr>
          <a:xfrm>
            <a:off x="457200" y="205548"/>
            <a:ext cx="10058400" cy="5124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lang="zh-CN" sz="2600" b="1" dirty="0">
                <a:solidFill>
                  <a:srgbClr val="FFFFFF"/>
                </a:solidFill>
                <a:latin typeface="微软雅黑"/>
              </a:rPr>
              <a:t>任务三：幅度值随偏置高压的变化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68E915-4FE5-CF38-DDBE-5B4887906EDB}"/>
              </a:ext>
            </a:extLst>
          </p:cNvPr>
          <p:cNvSpPr txBox="1"/>
          <p:nvPr/>
        </p:nvSpPr>
        <p:spPr>
          <a:xfrm>
            <a:off x="502920" y="1051560"/>
            <a:ext cx="11155680" cy="30232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zh-CN" sz="1300" b="1" dirty="0">
                <a:solidFill>
                  <a:srgbClr val="2E75B6"/>
                </a:solidFill>
                <a:latin typeface="微软雅黑"/>
              </a:rPr>
              <a:t>偏置高压 0 ~ -50 V 扫描</a:t>
            </a:r>
          </a:p>
        </p:txBody>
      </p:sp>
      <p:pic>
        <p:nvPicPr>
          <p:cNvPr id="6" name="Picture 5" descr="image(6).png">
            <a:extLst>
              <a:ext uri="{FF2B5EF4-FFF2-40B4-BE49-F238E27FC236}">
                <a16:creationId xmlns:a16="http://schemas.microsoft.com/office/drawing/2014/main" id="{FF7957D8-67EA-4002-5746-8CEE3FC64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358" y="3127537"/>
            <a:ext cx="5283623" cy="3611591"/>
          </a:xfrm>
          <a:prstGeom prst="rect">
            <a:avLst/>
          </a:prstGeom>
          <a:ln w="12700">
            <a:solidFill>
              <a:srgbClr val="D0D0D0"/>
            </a:solidFill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58F36EA-5B1D-BC9C-597C-7CE7EF011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80" y="1417320"/>
            <a:ext cx="5668166" cy="1733792"/>
          </a:xfrm>
          <a:prstGeom prst="rect">
            <a:avLst/>
          </a:prstGeom>
        </p:spPr>
      </p:pic>
      <p:sp>
        <p:nvSpPr>
          <p:cNvPr id="10" name="椭圆 9">
            <a:extLst>
              <a:ext uri="{FF2B5EF4-FFF2-40B4-BE49-F238E27FC236}">
                <a16:creationId xmlns:a16="http://schemas.microsoft.com/office/drawing/2014/main" id="{646A1714-BA8F-1236-9280-BA526ED28112}"/>
              </a:ext>
            </a:extLst>
          </p:cNvPr>
          <p:cNvSpPr/>
          <p:nvPr/>
        </p:nvSpPr>
        <p:spPr>
          <a:xfrm>
            <a:off x="4847208" y="1322773"/>
            <a:ext cx="88776" cy="88776"/>
          </a:xfrm>
          <a:prstGeom prst="ellipse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BA92E923-6801-C2A4-689D-0709CEA17B4A}"/>
              </a:ext>
            </a:extLst>
          </p:cNvPr>
          <p:cNvCxnSpPr/>
          <p:nvPr/>
        </p:nvCxnSpPr>
        <p:spPr>
          <a:xfrm flipH="1">
            <a:off x="3373515" y="1417320"/>
            <a:ext cx="1473693" cy="87311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D6B20495-B824-E115-22C9-997D87749C68}"/>
                  </a:ext>
                </a:extLst>
              </p:cNvPr>
              <p:cNvSpPr txBox="1"/>
              <p:nvPr/>
            </p:nvSpPr>
            <p:spPr>
              <a:xfrm>
                <a:off x="4769417" y="1163516"/>
                <a:ext cx="11875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zh-CN" altLang="en-US" i="0" smtClean="0">
                          <a:latin typeface="Cambria Math" panose="02040503050406030204" pitchFamily="18" charset="0"/>
                        </a:rPr>
                        <m:t>α</m:t>
                      </m:r>
                      <m:r>
                        <a:rPr lang="zh-CN" altLang="en-US" i="0">
                          <a:latin typeface="Cambria Math" panose="02040503050406030204" pitchFamily="18" charset="0"/>
                        </a:rPr>
                        <m:t>粒子</m:t>
                      </m:r>
                    </m:oMath>
                  </m:oMathPara>
                </a14:m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D6B20495-B824-E115-22C9-997D87749C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9417" y="1163516"/>
                <a:ext cx="1187500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5">
            <a:extLst>
              <a:ext uri="{FF2B5EF4-FFF2-40B4-BE49-F238E27FC236}">
                <a16:creationId xmlns:a16="http://schemas.microsoft.com/office/drawing/2014/main" id="{622D4911-3FCF-5DFC-2CB7-BCA5E2E02DE0}"/>
              </a:ext>
            </a:extLst>
          </p:cNvPr>
          <p:cNvSpPr txBox="1"/>
          <p:nvPr/>
        </p:nvSpPr>
        <p:spPr>
          <a:xfrm>
            <a:off x="6131983" y="1133337"/>
            <a:ext cx="6081471" cy="2988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600"/>
              </a:spcAft>
            </a:pPr>
            <a:r>
              <a:rPr sz="1600" b="1" dirty="0">
                <a:solidFill>
                  <a:srgbClr val="1F3B66"/>
                </a:solidFill>
                <a:latin typeface="微软雅黑"/>
              </a:rPr>
              <a:t>▪ </a:t>
            </a:r>
            <a:r>
              <a:rPr sz="1600" b="1" dirty="0" err="1">
                <a:solidFill>
                  <a:srgbClr val="1F3B66"/>
                </a:solidFill>
                <a:latin typeface="微软雅黑"/>
              </a:rPr>
              <a:t>低偏压段</a:t>
            </a:r>
            <a:r>
              <a:rPr sz="1600" b="1" dirty="0">
                <a:solidFill>
                  <a:srgbClr val="1F3B66"/>
                </a:solidFill>
                <a:latin typeface="微软雅黑"/>
              </a:rPr>
              <a:t>(0 ~ -20 V)：</a:t>
            </a:r>
            <a:r>
              <a:rPr sz="1600" b="1" dirty="0" err="1">
                <a:solidFill>
                  <a:srgbClr val="1F3B66"/>
                </a:solidFill>
                <a:latin typeface="微软雅黑"/>
              </a:rPr>
              <a:t>上升缓慢</a:t>
            </a:r>
            <a:r>
              <a:rPr sz="1600" dirty="0">
                <a:solidFill>
                  <a:srgbClr val="595959"/>
                </a:solidFill>
                <a:latin typeface="微软雅黑"/>
              </a:rPr>
              <a:t>  </a:t>
            </a:r>
            <a:r>
              <a:rPr sz="1600" dirty="0" err="1">
                <a:solidFill>
                  <a:srgbClr val="595959"/>
                </a:solidFill>
                <a:latin typeface="微软雅黑"/>
              </a:rPr>
              <a:t>偏压低，耗尽层薄</a:t>
            </a:r>
            <a:r>
              <a:rPr sz="1600" dirty="0">
                <a:solidFill>
                  <a:srgbClr val="595959"/>
                </a:solidFill>
                <a:latin typeface="微软雅黑"/>
              </a:rPr>
              <a:t>，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内建</a:t>
            </a:r>
            <a:r>
              <a:rPr sz="1600" dirty="0" err="1">
                <a:solidFill>
                  <a:srgbClr val="595959"/>
                </a:solidFill>
                <a:latin typeface="微软雅黑"/>
              </a:rPr>
              <a:t>电场弱，电子-空穴对主要靠扩散运动被收集，速度慢、</a:t>
            </a:r>
            <a:r>
              <a:rPr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复合概率大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，输出电荷少，幅度也小。</a:t>
            </a:r>
            <a:endParaRPr lang="en-US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Aft>
                <a:spcPts val="600"/>
              </a:spcAft>
            </a:pPr>
            <a:r>
              <a:rPr lang="zh-CN" altLang="en-US" sz="1600" b="1" dirty="0">
                <a:solidFill>
                  <a:srgbClr val="1F3B66"/>
                </a:solidFill>
                <a:latin typeface="微软雅黑"/>
              </a:rPr>
              <a:t>▪ </a:t>
            </a:r>
            <a:r>
              <a:rPr lang="zh-CN" altLang="en-US" sz="1600" b="1" dirty="0">
                <a:solidFill>
                  <a:srgbClr val="1F3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过渡段</a:t>
            </a:r>
            <a:r>
              <a:rPr lang="en-US" altLang="zh-CN" sz="1600" b="1" dirty="0">
                <a:solidFill>
                  <a:srgbClr val="1F3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(-25 ~ -35 V)</a:t>
            </a:r>
            <a:r>
              <a:rPr lang="zh-CN" altLang="en-US" sz="1600" b="1" dirty="0">
                <a:solidFill>
                  <a:srgbClr val="1F3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：近指数陡升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偏压增大，耗尽区迅速展宽，强电场增强，使载流子漂移，收集时间远小于复合时间，收集效率指数提高，幅度快速上升。</a:t>
            </a:r>
          </a:p>
          <a:p>
            <a:pPr>
              <a:lnSpc>
                <a:spcPct val="125000"/>
              </a:lnSpc>
              <a:spcAft>
                <a:spcPts val="600"/>
              </a:spcAft>
            </a:pPr>
            <a:r>
              <a:rPr sz="1600" b="1" dirty="0">
                <a:solidFill>
                  <a:srgbClr val="1F3B66"/>
                </a:solidFill>
                <a:latin typeface="微软雅黑"/>
              </a:rPr>
              <a:t>▪ </a:t>
            </a:r>
            <a:r>
              <a:rPr sz="1600" b="1" dirty="0" err="1">
                <a:solidFill>
                  <a:srgbClr val="1F3B66"/>
                </a:solidFill>
                <a:latin typeface="微软雅黑"/>
              </a:rPr>
              <a:t>饱和段</a:t>
            </a:r>
            <a:r>
              <a:rPr sz="1600" b="1" dirty="0">
                <a:solidFill>
                  <a:srgbClr val="1F3B66"/>
                </a:solidFill>
                <a:latin typeface="微软雅黑"/>
              </a:rPr>
              <a:t>(&gt; -35 V)：</a:t>
            </a:r>
            <a:r>
              <a:rPr sz="1600" b="1" dirty="0" err="1">
                <a:solidFill>
                  <a:srgbClr val="1F3B66"/>
                </a:solidFill>
                <a:latin typeface="微软雅黑"/>
              </a:rPr>
              <a:t>平台</a:t>
            </a:r>
            <a:r>
              <a:rPr sz="1600" dirty="0">
                <a:solidFill>
                  <a:srgbClr val="595959"/>
                </a:solidFill>
                <a:latin typeface="微软雅黑"/>
              </a:rPr>
              <a:t>  </a:t>
            </a:r>
            <a:r>
              <a:rPr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耗尽区已扩展到整个灵敏区</a:t>
            </a:r>
            <a:r>
              <a:rPr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全耗尽</a:t>
            </a:r>
            <a:r>
              <a:rPr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)，</a:t>
            </a:r>
            <a:r>
              <a:rPr sz="16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载流子收集效率接近</a:t>
            </a:r>
            <a:r>
              <a:rPr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100%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，增加偏置电压对信号幅度提升已经不明显。</a:t>
            </a:r>
          </a:p>
        </p:txBody>
      </p:sp>
    </p:spTree>
    <p:extLst>
      <p:ext uri="{BB962C8B-B14F-4D97-AF65-F5344CB8AC3E}">
        <p14:creationId xmlns:p14="http://schemas.microsoft.com/office/powerpoint/2010/main" val="1548652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F3B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38100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18872"/>
            <a:ext cx="100584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lang="zh-CN" sz="2600" b="1">
                <a:solidFill>
                  <a:srgbClr val="FFFFFF"/>
                </a:solidFill>
                <a:latin typeface="微软雅黑"/>
              </a:rPr>
              <a:t>总结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051560"/>
            <a:ext cx="11155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lang="zh-CN" sz="1300" b="1">
                <a:solidFill>
                  <a:srgbClr val="2E75B6"/>
                </a:solidFill>
                <a:latin typeface="微软雅黑"/>
              </a:rPr>
              <a:t>CONCLUSIONS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035040"/>
            <a:ext cx="12191695" cy="822960"/>
          </a:xfrm>
          <a:prstGeom prst="rect">
            <a:avLst/>
          </a:prstGeom>
          <a:solidFill>
            <a:srgbClr val="1F3B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6126480"/>
            <a:ext cx="10332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lang="zh-CN" sz="2000" b="1" dirty="0">
                <a:solidFill>
                  <a:srgbClr val="FFFFFF"/>
                </a:solidFill>
                <a:latin typeface="微软雅黑"/>
              </a:rPr>
              <a:t>谢谢聆听  ·  敬请批评指正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57E7417-DEA9-CE29-3FB9-CA2CFB2F2A93}"/>
              </a:ext>
            </a:extLst>
          </p:cNvPr>
          <p:cNvSpPr txBox="1"/>
          <p:nvPr/>
        </p:nvSpPr>
        <p:spPr>
          <a:xfrm>
            <a:off x="457200" y="1741020"/>
            <a:ext cx="6094520" cy="198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700" b="1" dirty="0">
                <a:solidFill>
                  <a:srgbClr val="1F3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青训营收获</a:t>
            </a:r>
            <a:endParaRPr lang="en-US" altLang="zh-CN" sz="1700" b="1" dirty="0">
              <a:solidFill>
                <a:srgbClr val="1F3B6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rgbClr val="1F3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▪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7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掌握了示波器与信号发⽣器的基本操作</a:t>
            </a:r>
            <a:endParaRPr lang="en-US" altLang="zh-CN" sz="17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rgbClr val="1F3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▪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7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掌握了万⽤表和线性电源的基本操作</a:t>
            </a:r>
            <a:endParaRPr lang="en-US" altLang="zh-CN" sz="17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rgbClr val="1F3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▪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7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掌握了阻抗原理和阻抗匹配。</a:t>
            </a:r>
            <a:endParaRPr lang="en-US" altLang="zh-CN" sz="17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rgbClr val="1F3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▪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7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掌握了前置放⼤器的⼯作原理和使⽤ </a:t>
            </a:r>
            <a:br>
              <a:rPr lang="en-US" altLang="zh-CN" sz="17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600" b="1" dirty="0">
                <a:solidFill>
                  <a:srgbClr val="1F3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▪</a:t>
            </a:r>
            <a:r>
              <a:rPr lang="en-US" altLang="zh-CN" sz="1600" b="1" dirty="0">
                <a:solidFill>
                  <a:srgbClr val="1F3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7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经历了物理机制→电子学响应→数据处理→参数提取的全链条。建立一套粒子探测器信号链的定量分析思维。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803</Words>
  <Application>Microsoft Office PowerPoint</Application>
  <PresentationFormat>宽屏</PresentationFormat>
  <Paragraphs>71</Paragraphs>
  <Slides>13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等线</vt:lpstr>
      <vt:lpstr>微软雅黑</vt:lpstr>
      <vt:lpstr>Arial</vt:lpstr>
      <vt:lpstr>Calibri</vt:lpstr>
      <vt:lpstr>Cambria Math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祖建 易</cp:lastModifiedBy>
  <cp:revision>7</cp:revision>
  <dcterms:created xsi:type="dcterms:W3CDTF">2013-01-27T09:14:16Z</dcterms:created>
  <dcterms:modified xsi:type="dcterms:W3CDTF">2026-09-07T02:01:41Z</dcterms:modified>
  <cp:category/>
</cp:coreProperties>
</file>