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7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
[Sources]
- 用户提供的 c组汇报.pptx（本页文字、数据、表格与图片）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
[Sources]
- 用户提供的 c组汇报.pptx（本页文字、数据、表格与图片）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
[Sources]
- 用户提供的 c组汇报.pptx（本页文字、数据、表格与图片）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
[Sources]
- 用户提供的 c组汇报.pptx（本页文字、数据、表格与图片）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
[Sources]
- 用户提供的 c组汇报.pptx（本页文字、数据、表格与图片）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前沿采用分段指数模型：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𝑉</m:t>
                      </m:r>
                      <m:d>
                        <m:d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/>
                              <a:cs typeface="Cambria Math" panose="02040503050406030204"/>
                            </a:rPr>
                          </m:ctrlPr>
                        </m:d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/>
                              <a:ea typeface="Cambria Math" panose="02040503050406030204"/>
                              <a:cs typeface="Cambria Math" panose="02040503050406030204"/>
                            </a:rPr>
                            <m:t>𝑡</m:t>
                          </m:r>
                        </m:e>
                      </m:d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= </m:t>
                      </m:r>
                      <m:sSub>
                        <m:sSub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/>
                              <a:cs typeface="Cambria Math" panose="02040503050406030204"/>
                            </a:rPr>
                          </m:ctrlPr>
                        </m:sSub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/>
                              <a:ea typeface="Cambria Math" panose="02040503050406030204"/>
                              <a:cs typeface="Cambria Math" panose="02040503050406030204"/>
                            </a:rPr>
                            <m:t>𝑉</m:t>
                          </m:r>
                        </m:e>
                        <m:sub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/>
                              <a:ea typeface="Cambria Math" panose="02040503050406030204"/>
                              <a:cs typeface="Cambria Math" panose="02040503050406030204"/>
                            </a:rPr>
                            <m:t>0</m:t>
                          </m:r>
                        </m:sub>
                      </m:sSub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,  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𝑡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 &lt; </m:t>
                      </m:r>
                      <m:sSub>
                        <m:sSub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/>
                              <a:cs typeface="Cambria Math" panose="02040503050406030204"/>
                            </a:rPr>
                          </m:ctrlPr>
                        </m:sSub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/>
                              <a:ea typeface="Cambria Math" panose="02040503050406030204"/>
                              <a:cs typeface="Cambria Math" panose="02040503050406030204"/>
                            </a:rPr>
                            <m:t>𝑡</m:t>
                          </m:r>
                        </m:e>
                        <m:sub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/>
                              <a:ea typeface="Cambria Math" panose="02040503050406030204"/>
                              <a:cs typeface="Cambria Math" panose="02040503050406030204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sz="1200" kern="1200">
                  <a:solidFill>
                    <a:schemeClr val="tx1"/>
                  </a:solidFill>
                  <a:latin typeface="+mn-lt"/>
                  <a:ea typeface="+mn-lt"/>
                  <a:cs typeface="+mn-lt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𝑉</m:t>
                      </m:r>
                      <m:d>
                        <m:d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/>
                              <a:cs typeface="Cambria Math" panose="02040503050406030204"/>
                            </a:rPr>
                          </m:ctrlPr>
                        </m:d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/>
                              <a:ea typeface="Cambria Math" panose="02040503050406030204"/>
                              <a:cs typeface="Cambria Math" panose="02040503050406030204"/>
                            </a:rPr>
                            <m:t>𝑡</m:t>
                          </m:r>
                        </m:e>
                      </m:d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= </m:t>
                      </m:r>
                      <m:sSub>
                        <m:sSub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/>
                              <a:cs typeface="Cambria Math" panose="02040503050406030204"/>
                            </a:rPr>
                          </m:ctrlPr>
                        </m:sSub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/>
                              <a:ea typeface="Cambria Math" panose="02040503050406030204"/>
                              <a:cs typeface="Cambria Math" panose="02040503050406030204"/>
                            </a:rPr>
                            <m:t>𝑉</m:t>
                          </m:r>
                        </m:e>
                        <m:sub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/>
                              <a:ea typeface="Cambria Math" panose="02040503050406030204"/>
                              <a:cs typeface="Cambria Math" panose="02040503050406030204"/>
                            </a:rPr>
                            <m:t>0</m:t>
                          </m:r>
                        </m:sub>
                      </m:sSub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+ 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𝐴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ᵣ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/>
                              <a:cs typeface="Cambria Math" panose="02040503050406030204"/>
                            </a:rPr>
                          </m:ctrlPr>
                        </m:d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/>
                              <a:ea typeface="Cambria Math" panose="02040503050406030204"/>
                              <a:cs typeface="Cambria Math" panose="02040503050406030204"/>
                            </a:rPr>
                            <m:t>1 −</m:t>
                          </m:r>
                          <m:func>
                            <m:func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/>
                                  <a:cs typeface="Cambria Math" panose="02040503050406030204"/>
                                </a:rPr>
                              </m:ctrlPr>
                            </m:funcPr>
                            <m:fName>
                              <m:r>
                                <a:rPr lang="en-US" sz="1200">
                                  <a:solidFill>
                                    <a:schemeClr val="tx1"/>
                                  </a:solidFill>
                                  <a:latin typeface="Cambria Math" panose="02040503050406030204"/>
                                  <a:ea typeface="Cambria Math" panose="02040503050406030204"/>
                                  <a:cs typeface="Cambria Math" panose="02040503050406030204"/>
                                </a:rPr>
                                <m:t>𝑒𝑥𝑝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/>
                                      <a:cs typeface="Cambria Math" panose="02040503050406030204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/>
                                      <a:ea typeface="Cambria Math" panose="02040503050406030204"/>
                                      <a:cs typeface="Cambria Math" panose="02040503050406030204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/>
                                          <a:cs typeface="Cambria Math" panose="02040503050406030204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/>
                                          <a:ea typeface="Cambria Math" panose="02040503050406030204"/>
                                          <a:cs typeface="Cambria Math" panose="02040503050406030204"/>
                                        </a:rPr>
                                        <m:t>𝑡</m:t>
                                      </m:r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/>
                                          <a:ea typeface="Cambria Math" panose="02040503050406030204"/>
                                          <a:cs typeface="Cambria Math" panose="02040503050406030204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/>
                                              <a:cs typeface="Cambria Math" panose="02040503050406030204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/>
                                              <a:ea typeface="Cambria Math" panose="02040503050406030204"/>
                                              <a:cs typeface="Cambria Math" panose="02040503050406030204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12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/>
                                              <a:ea typeface="Cambria Math" panose="02040503050406030204"/>
                                              <a:cs typeface="Cambria Math" panose="02040503050406030204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/>
                                          <a:ea typeface="Cambria Math" panose="02040503050406030204"/>
                                          <a:cs typeface="Cambria Math" panose="02040503050406030204"/>
                                        </a:rPr>
                                        <m:t>𝜏</m:t>
                                      </m:r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/>
                                          <a:ea typeface="Cambria Math" panose="02040503050406030204"/>
                                          <a:cs typeface="Cambria Math" panose="02040503050406030204"/>
                                        </a:rPr>
                                        <m:t>ᵣ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,  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𝑡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/>
                          <a:ea typeface="Cambria Math" panose="02040503050406030204"/>
                          <a:cs typeface="Cambria Math" panose="02040503050406030204"/>
                        </a:rPr>
                        <m:t> ≥ </m:t>
                      </m:r>
                      <m:sSub>
                        <m:sSub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/>
                              <a:cs typeface="Cambria Math" panose="02040503050406030204"/>
                            </a:rPr>
                          </m:ctrlPr>
                        </m:sSub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/>
                              <a:ea typeface="Cambria Math" panose="02040503050406030204"/>
                              <a:cs typeface="Cambria Math" panose="02040503050406030204"/>
                            </a:rPr>
                            <m:t>𝑡</m:t>
                          </m:r>
                        </m:e>
                        <m:sub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/>
                              <a:ea typeface="Cambria Math" panose="02040503050406030204"/>
                              <a:cs typeface="Cambria Math" panose="02040503050406030204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sz="1200" kern="1200">
                  <a:solidFill>
                    <a:schemeClr val="tx1"/>
                  </a:solidFill>
                  <a:latin typeface="+mn-lt"/>
                  <a:ea typeface="+mn-lt"/>
                  <a:cs typeface="+mn-lt"/>
                </a:endParaRP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参数</a:t>
                </a: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拟合结果</a:t>
                </a: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基线 V₀</a:t>
                </a:r>
                <a:endParaRPr sz="1200" kern="1200">
                  <a:solidFill>
                    <a:schemeClr val="tx1"/>
                  </a:solidFill>
                  <a:latin typeface="+mn-lt"/>
                  <a:ea typeface="+mn-lt"/>
                  <a:cs typeface="+mn-lt"/>
                </a:endParaRP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0 mV（固定）</a:t>
                </a: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幅度参数 Aᵣ</a:t>
                </a:r>
                <a:endParaRPr sz="1200" kern="1200">
                  <a:solidFill>
                    <a:schemeClr val="tx1"/>
                  </a:solidFill>
                  <a:latin typeface="+mn-lt"/>
                  <a:ea typeface="+mn-lt"/>
                  <a:cs typeface="+mn-lt"/>
                </a:endParaRP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−99.07 ± 5.00 mV</a:t>
                </a:r>
                <a:endParaRPr sz="1200" kern="1200">
                  <a:solidFill>
                    <a:schemeClr val="tx1"/>
                  </a:solidFill>
                  <a:latin typeface="+mn-lt"/>
                  <a:ea typeface="+mn-lt"/>
                  <a:cs typeface="+mn-lt"/>
                </a:endParaRP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前沿时间常数 τᵣ</a:t>
                </a:r>
                <a:endParaRPr sz="1200" kern="1200">
                  <a:solidFill>
                    <a:schemeClr val="tx1"/>
                  </a:solidFill>
                  <a:latin typeface="+mn-lt"/>
                  <a:ea typeface="+mn-lt"/>
                  <a:cs typeface="+mn-lt"/>
                </a:endParaRP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1.252 ± 0.518 μs</a:t>
                </a:r>
                <a:endParaRPr sz="1200" kern="1200">
                  <a:solidFill>
                    <a:schemeClr val="tx1"/>
                  </a:solidFill>
                  <a:latin typeface="+mn-lt"/>
                  <a:ea typeface="+mn-lt"/>
                  <a:cs typeface="+mn-lt"/>
                </a:endParaRP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前沿开始时间 t₀</a:t>
                </a:r>
                <a:endParaRPr sz="1200" kern="1200">
                  <a:solidFill>
                    <a:schemeClr val="tx1"/>
                  </a:solidFill>
                  <a:latin typeface="+mn-lt"/>
                  <a:ea typeface="+mn-lt"/>
                  <a:cs typeface="+mn-lt"/>
                </a:endParaRP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0.026 ± 0.505 μs</a:t>
                </a:r>
                <a:endParaRPr sz="1200" kern="1200">
                  <a:solidFill>
                    <a:schemeClr val="tx1"/>
                  </a:solidFill>
                  <a:latin typeface="+mn-lt"/>
                  <a:ea typeface="+mn-lt"/>
                  <a:cs typeface="+mn-lt"/>
                </a:endParaRP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χ²/NDF</a:t>
                </a:r>
                <a:endParaRPr sz="1200" kern="1200">
                  <a:solidFill>
                    <a:schemeClr val="tx1"/>
                  </a:solidFill>
                  <a:latin typeface="+mn-lt"/>
                  <a:ea typeface="+mn-lt"/>
                  <a:cs typeface="+mn-lt"/>
                </a:endParaRP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92.2</a:t>
                </a:r>
                <a:endParaRPr sz="1200" kern="1200">
                  <a:solidFill>
                    <a:schemeClr val="tx1"/>
                  </a:solidFill>
                  <a:latin typeface="+mn-lt"/>
                  <a:ea typeface="+mn-lt"/>
                  <a:cs typeface="+mn-lt"/>
                </a:endParaRPr>
              </a:p>
              <a:p>
                <a:r>
                  <a:rPr sz="1200" b="1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前沿结果：</a:t>
                </a:r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τᵣ ≈ 1.25 μs。</a:t>
                </a:r>
              </a:p>
              <a:p>
                <a:r>
                  <a:rPr sz="1200">
                    <a:solidFill>
                      <a:schemeClr val="tx1"/>
                    </a:solidFill>
                    <a:latin typeface="+mn-lt"/>
                    <a:ea typeface="+mn-lt"/>
                    <a:cs typeface="+mn-lt"/>
                  </a:rPr>
                  <a:t>由于采样间隔本身为 1 μs，前沿只包含少量采样点，因此该结果更适合作为前沿时间尺度的近似估计。</a:t>
                </a:r>
              </a:p>
              <a:p>
                <a:endParaRPr sz="1200"/>
              </a:p>
              <a:p>
                <a:r>
                  <a:t>
[Sources]
- 用户提供的 c组汇报.pptx（本页文字、数据、表格与图片）
[/Sources]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
[Sources]
- 用户提供的 c组汇报.pptx（本页文字、数据、表格与图片）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
[Sources]
- 用户提供的 c组汇报.pptx（本页文字、数据、表格与图片）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
[Sources]
- 用户提供的 c组汇报.pptx（本页文字、数据、表格与图片）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1200" b="1" i="0" u="none">
                <a:solidFill>
                  <a:srgbClr val="2D374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仪表操作：</a:t>
            </a:r>
            <a:r>
              <a:rPr sz="1200" b="0" i="0" u="none">
                <a:solidFill>
                  <a:srgbClr val="2D374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掌握FLUKE 15B PRO测量电阻、交直流电压及电流的标准方法与量程规范</a:t>
            </a:r>
          </a:p>
          <a:p>
            <a:r>
              <a:t>
[Sources]
- 用户提供的 c组汇报.pptx（本页文字、数据、表格与图片）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
[Sources]
- 用户提供的 c组汇报.pptx（本页文字、数据、表格与图片）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
[Sources]
- 用户提供的 c组汇报.pptx（本页文字、数据、表格与图片）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8" name="页脚占位符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灯片编号占位符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4" name="页脚占位符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灯片编号占位符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3" name="页脚占位符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10491-1E71-459E-9C8B-C046FC4A1FF1}" type="datetimeFigureOut">
              <a:rPr lang="zh-CN" altLang="en-US"/>
              <a:t>2026/9/7</a:t>
            </a:fld>
            <a:endParaRPr/>
          </a:p>
        </p:txBody>
      </p:sp>
      <p:sp>
        <p:nvSpPr>
          <p:cNvPr id="5" name="页脚占位符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39034-F15D-4FF4-87E8-9063EFDB82E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1952625"/>
            <a:ext cx="10363200" cy="1143000"/>
          </a:xfrm>
        </p:spPr>
        <p:txBody>
          <a:bodyPr lIns="114300" tIns="38100" rIns="114300" bIns="38100" anchor="ctr">
            <a:normAutofit/>
          </a:bodyPr>
          <a:lstStyle/>
          <a:p>
            <a:pPr algn="ctr">
              <a:defRPr sz="525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525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青训营 C 组汇报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00250" y="3381375"/>
            <a:ext cx="8191500" cy="1047750"/>
          </a:xfrm>
        </p:spPr>
        <p:txBody>
          <a:bodyPr lIns="76200" tIns="38100" rIns="76200" bIns="38100" anchor="ctr"/>
          <a:lstStyle/>
          <a:p>
            <a:pPr algn="ctr">
              <a:lnSpc>
                <a:spcPct val="135000"/>
              </a:lnSpc>
              <a:buNone/>
              <a:defRPr sz="1800">
                <a:solidFill>
                  <a:srgbClr val="DCEAF5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>
                <a:solidFill>
                  <a:srgbClr val="DCEAF5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组长：孟子乐　｜　组员：尹铭杨、谭雨豪</a:t>
            </a:r>
          </a:p>
          <a:p>
            <a:pPr algn="ctr">
              <a:lnSpc>
                <a:spcPct val="135000"/>
              </a:lnSpc>
              <a:buNone/>
              <a:defRPr sz="1800">
                <a:solidFill>
                  <a:srgbClr val="DCEAF5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>
                <a:solidFill>
                  <a:srgbClr val="DCEAF5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2026.9.7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>
            <a:spLocks noGrp="1"/>
          </p:cNvSpPr>
          <p:nvPr/>
        </p:nvSpPr>
        <p:spPr>
          <a:xfrm>
            <a:off x="1428750" y="1476375"/>
            <a:ext cx="9334500" cy="4095750"/>
          </a:xfrm>
          <a:prstGeom prst="rect">
            <a:avLst/>
          </a:prstGeom>
          <a:solidFill>
            <a:srgbClr val="FFFFFF"/>
          </a:solidFill>
          <a:ln w="9525">
            <a:solidFill>
              <a:srgbClr val="D5E0EA"/>
            </a:solidFill>
            <a:prstDash val="solid"/>
          </a:ln>
        </p:spPr>
        <p:txBody>
          <a:bodyPr wrap="square" lIns="666750" tIns="285750" rIns="571500" bIns="285750" anchor="ctr">
            <a:normAutofit/>
          </a:bodyPr>
          <a:lstStyle/>
          <a:p>
            <a:pPr algn="l">
              <a:lnSpc>
                <a:spcPct val="150000"/>
              </a:lnSpc>
              <a:buNone/>
              <a:defRPr sz="23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2325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01  </a:t>
            </a:r>
            <a:r>
              <a:rPr sz="2325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训练完成情况与待完善事项</a:t>
            </a:r>
          </a:p>
          <a:p>
            <a:pPr algn="l">
              <a:lnSpc>
                <a:spcPct val="150000"/>
              </a:lnSpc>
              <a:buNone/>
              <a:defRPr sz="23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endParaRPr sz="2325" b="1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algn="l">
              <a:lnSpc>
                <a:spcPct val="150000"/>
              </a:lnSpc>
              <a:buNone/>
              <a:defRPr sz="23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2325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02  </a:t>
            </a:r>
            <a:r>
              <a:rPr sz="2325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</a:t>
            </a:r>
            <a:r>
              <a:rPr lang="zh-CN" altLang="en-US" sz="2325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25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</a:t>
            </a:r>
            <a:r>
              <a:rPr lang="zh-CN" altLang="en-US" sz="2325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2325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实验数据分析</a:t>
            </a:r>
          </a:p>
          <a:p>
            <a:pPr algn="l">
              <a:lnSpc>
                <a:spcPct val="150000"/>
              </a:lnSpc>
              <a:buNone/>
              <a:defRPr sz="23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endParaRPr sz="2325" b="1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algn="l">
              <a:lnSpc>
                <a:spcPct val="150000"/>
              </a:lnSpc>
              <a:buNone/>
              <a:defRPr sz="23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2325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03  </a:t>
            </a:r>
            <a:r>
              <a:rPr sz="2325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三项训练的收获</a:t>
            </a:r>
            <a:r>
              <a:rPr lang="zh-CN" altLang="en-US" sz="2325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与体会</a:t>
            </a:r>
            <a:endParaRPr sz="2325" b="1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609600" y="386602"/>
            <a:ext cx="10972800" cy="800100"/>
          </a:xfrm>
          <a:prstGeom prst="rect">
            <a:avLst/>
          </a:prstGeom>
          <a:solidFill>
            <a:srgbClr val="163A5F"/>
          </a:solidFill>
          <a:ln w="0">
            <a:noFill/>
            <a:prstDash val="solid"/>
          </a:ln>
        </p:spPr>
        <p:txBody>
          <a:bodyPr vert="horz" lIns="266700" tIns="57150" rIns="190500" bIns="5715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汇报内容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>
            <a:spLocks noGrp="1"/>
          </p:cNvSpPr>
          <p:nvPr/>
        </p:nvSpPr>
        <p:spPr>
          <a:xfrm>
            <a:off x="742950" y="1428750"/>
            <a:ext cx="10706100" cy="4524375"/>
          </a:xfrm>
          <a:prstGeom prst="rect">
            <a:avLst/>
          </a:prstGeom>
          <a:solidFill>
            <a:srgbClr val="FFFFFF"/>
          </a:solidFill>
          <a:ln w="9525">
            <a:solidFill>
              <a:srgbClr val="D5E0EA"/>
            </a:solidFill>
            <a:prstDash val="solid"/>
          </a:ln>
        </p:spPr>
        <p:txBody>
          <a:bodyPr wrap="square" lIns="361950" tIns="285750" rIns="361950" bIns="228600" anchor="t">
            <a:normAutofit/>
          </a:bodyPr>
          <a:lstStyle/>
          <a:p>
            <a:pPr algn="l">
              <a:lnSpc>
                <a:spcPct val="124000"/>
              </a:lnSpc>
              <a:buNone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总体情况｜</a:t>
            </a:r>
            <a:r>
              <a:rPr sz="1800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三项训练的主体内容均已完成，以下环节受器材或设备功能限制</a:t>
            </a:r>
            <a:r>
              <a:rPr lang="zh-CN" altLang="en-US"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未完成</a:t>
            </a:r>
            <a:r>
              <a: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  <a:endParaRPr sz="1800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algn="l">
              <a:lnSpc>
                <a:spcPct val="124000"/>
              </a:lnSpc>
              <a:buNone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endParaRPr sz="1800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0" indent="0" algn="l">
              <a:lnSpc>
                <a:spcPct val="124000"/>
              </a:lnSpc>
              <a:spcBef>
                <a:spcPts val="15"/>
              </a:spcBef>
              <a:buNone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</a:t>
            </a:r>
            <a:r>
              <a:rPr sz="1800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1—</a:t>
            </a:r>
            <a:r>
              <a:rPr sz="1800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外部触发：</a:t>
            </a:r>
            <a:r>
              <a:rPr sz="1800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单台信号发生器的前、后端接口互接尝试未能实现稳定触发</a:t>
            </a:r>
            <a:r>
              <a:rPr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  <a:p>
            <a:pPr marL="0" indent="0" algn="l">
              <a:lnSpc>
                <a:spcPct val="124000"/>
              </a:lnSpc>
              <a:spcBef>
                <a:spcPts val="15"/>
              </a:spcBef>
              <a:buNone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endParaRPr sz="1800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0" indent="0" algn="l">
              <a:lnSpc>
                <a:spcPct val="124000"/>
              </a:lnSpc>
              <a:spcBef>
                <a:spcPts val="10"/>
              </a:spcBef>
              <a:buNone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</a:t>
            </a:r>
            <a:r>
              <a:rPr sz="1800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2—</a:t>
            </a:r>
            <a:r>
              <a:rPr sz="1800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发光二极管：</a:t>
            </a:r>
            <a:r>
              <a:rPr sz="1800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交换万用表表笔后均无示数，推测</a:t>
            </a:r>
            <a:r>
              <a:rPr lang="zh-CN" altLang="en-US"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发光</a:t>
            </a:r>
            <a:r>
              <a:rPr sz="1800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二极管可能损坏</a:t>
            </a:r>
            <a:r>
              <a:rPr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  <a:p>
            <a:pPr marL="0" indent="0" algn="l">
              <a:lnSpc>
                <a:spcPct val="124000"/>
              </a:lnSpc>
              <a:spcBef>
                <a:spcPts val="10"/>
              </a:spcBef>
              <a:buNone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endParaRPr sz="1800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0" indent="0" algn="l">
              <a:lnSpc>
                <a:spcPct val="124000"/>
              </a:lnSpc>
              <a:spcBef>
                <a:spcPts val="10"/>
              </a:spcBef>
              <a:buNone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</a:t>
            </a:r>
            <a:r>
              <a:rPr sz="1800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3—</a:t>
            </a:r>
            <a:r>
              <a:rPr sz="1800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阈值与计数：</a:t>
            </a:r>
            <a:r>
              <a:rPr sz="1800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示波器无法直接显示计数，因此使用触发频率</a:t>
            </a:r>
            <a:r>
              <a:rPr lang="zh-CN" altLang="en-US"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代替</a:t>
            </a:r>
            <a:r>
              <a:rPr sz="1800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计数率</a:t>
            </a:r>
            <a:r>
              <a:rPr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742950" y="354106"/>
            <a:ext cx="10972800" cy="800100"/>
          </a:xfrm>
          <a:prstGeom prst="rect">
            <a:avLst/>
          </a:prstGeom>
          <a:solidFill>
            <a:srgbClr val="163A5F"/>
          </a:solidFill>
          <a:ln w="0">
            <a:noFill/>
            <a:prstDash val="solid"/>
          </a:ln>
        </p:spPr>
        <p:txBody>
          <a:bodyPr vert="horz" lIns="266700" tIns="57150" rIns="190500" bIns="5715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zh-CN" altLang="en-US" sz="3600" b="1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训练完成情况与待完善事项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10972800" cy="800100"/>
          </a:xfrm>
        </p:spPr>
        <p:txBody>
          <a:bodyPr lIns="266700" tIns="57150" rIns="190500" bIns="57150" anchor="ctr">
            <a:norm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提高阈值后，噪声计数迅速下降</a:t>
            </a:r>
          </a:p>
        </p:txBody>
      </p:sp>
      <p:pic>
        <p:nvPicPr>
          <p:cNvPr id="9" name="图片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72125" y="1428750"/>
            <a:ext cx="6000750" cy="4476750"/>
          </a:xfrm>
          <a:prstGeom prst="roundRect">
            <a:avLst>
              <a:gd name="adj" fmla="val 2979"/>
            </a:avLst>
          </a:prstGeom>
          <a:ln>
            <a:noFill/>
          </a:ln>
        </p:spPr>
      </p:pic>
      <p:sp>
        <p:nvSpPr>
          <p:cNvPr id="6" name="文本框 5"/>
          <p:cNvSpPr>
            <a:spLocks noGrp="1"/>
          </p:cNvSpPr>
          <p:nvPr/>
        </p:nvSpPr>
        <p:spPr>
          <a:xfrm>
            <a:off x="666750" y="2139763"/>
            <a:ext cx="4476750" cy="3552825"/>
          </a:xfrm>
          <a:prstGeom prst="rect">
            <a:avLst/>
          </a:prstGeom>
          <a:solidFill>
            <a:srgbClr val="FFFFFF"/>
          </a:solidFill>
          <a:ln w="9525">
            <a:solidFill>
              <a:srgbClr val="D5E0EA"/>
            </a:solidFill>
            <a:prstDash val="solid"/>
          </a:ln>
        </p:spPr>
        <p:txBody>
          <a:bodyPr wrap="square" lIns="285750" tIns="266700" rIns="266700" bIns="228600" anchor="t">
            <a:normAutofit/>
          </a:bodyPr>
          <a:lstStyle/>
          <a:p>
            <a:pPr marL="285750" indent="-285750" algn="l">
              <a:lnSpc>
                <a:spcPct val="122000"/>
              </a:lnSpc>
              <a:buFont typeface="Wingdings" panose="05000000000000000000" charset="0"/>
              <a:buChar char="Ø"/>
              <a:defRPr sz="17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725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结论</a:t>
            </a:r>
            <a:endParaRPr sz="1725" b="1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0" indent="0" algn="l">
              <a:lnSpc>
                <a:spcPct val="122000"/>
              </a:lnSpc>
              <a:spcBef>
                <a:spcPts val="20"/>
              </a:spcBef>
              <a:buNone/>
              <a:defRPr sz="17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en-US" sz="172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 </a:t>
            </a:r>
            <a:r>
              <a:rPr sz="172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10 mV </a:t>
            </a:r>
            <a:r>
              <a:rPr sz="172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时噪声触发显著，频率远高于其他阈值</a:t>
            </a:r>
            <a:r>
              <a:rPr sz="172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  <a:p>
            <a:pPr marL="0" indent="0" algn="l">
              <a:lnSpc>
                <a:spcPct val="122000"/>
              </a:lnSpc>
              <a:spcBef>
                <a:spcPts val="15"/>
              </a:spcBef>
              <a:buNone/>
              <a:defRPr sz="17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en-US" sz="172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 </a:t>
            </a:r>
            <a:r>
              <a:rPr sz="172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触发电平升高后，频率快速下降，并在高阈值区趋于稳定</a:t>
            </a:r>
            <a:r>
              <a:rPr sz="172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  <a:p>
            <a:pPr marL="0" indent="0" algn="l">
              <a:lnSpc>
                <a:spcPct val="122000"/>
              </a:lnSpc>
              <a:spcBef>
                <a:spcPts val="15"/>
              </a:spcBef>
              <a:buNone/>
              <a:defRPr sz="17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en-US" sz="172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     </a:t>
            </a:r>
            <a:r>
              <a:rPr sz="172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实验以触发频率表征计数率</a:t>
            </a:r>
            <a:r>
              <a:rPr sz="172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666750" y="452438"/>
            <a:ext cx="10972800" cy="800100"/>
          </a:xfrm>
          <a:prstGeom prst="rect">
            <a:avLst/>
          </a:prstGeom>
          <a:solidFill>
            <a:srgbClr val="163A5F"/>
          </a:solidFill>
          <a:ln w="0">
            <a:noFill/>
            <a:prstDash val="solid"/>
          </a:ln>
        </p:spPr>
        <p:txBody>
          <a:bodyPr vert="horz" lIns="266700" tIns="57150" rIns="190500" bIns="5715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训练3</a:t>
            </a: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实验数据分析</a:t>
            </a:r>
            <a:endParaRPr dirty="0"/>
          </a:p>
        </p:txBody>
      </p:sp>
      <p:sp>
        <p:nvSpPr>
          <p:cNvPr id="4" name="文本框 4"/>
          <p:cNvSpPr>
            <a:spLocks noGrp="1"/>
          </p:cNvSpPr>
          <p:nvPr/>
        </p:nvSpPr>
        <p:spPr>
          <a:xfrm>
            <a:off x="742950" y="1413510"/>
            <a:ext cx="4762500" cy="4495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2000"/>
              </a:lnSpc>
              <a:defRPr sz="17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zh-CN" altLang="en-US" sz="2400" b="1" dirty="0">
                <a:solidFill>
                  <a:srgbClr val="2F6B9A"/>
                </a:solidFill>
                <a:latin typeface="等线" panose="02010600030101010101" charset="-122"/>
                <a:ea typeface="等线" panose="02010600030101010101" charset="-122"/>
              </a:rPr>
              <a:t>前沿触发的触发阈值与频率的关系</a:t>
            </a:r>
            <a:endParaRPr lang="en-US" altLang="zh-CN" sz="2400" b="1" dirty="0">
              <a:solidFill>
                <a:srgbClr val="2F6B9A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10972800" cy="800100"/>
          </a:xfrm>
        </p:spPr>
        <p:txBody>
          <a:bodyPr lIns="266700" tIns="57150" rIns="190500" bIns="57150" anchor="ctr">
            <a:norm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信号幅度总体随偏置电压升高</a:t>
            </a:r>
          </a:p>
        </p:txBody>
      </p:sp>
      <p:sp>
        <p:nvSpPr>
          <p:cNvPr id="5" name="文本框 4"/>
          <p:cNvSpPr>
            <a:spLocks noGrp="1"/>
          </p:cNvSpPr>
          <p:nvPr/>
        </p:nvSpPr>
        <p:spPr>
          <a:xfrm>
            <a:off x="742950" y="1453634"/>
            <a:ext cx="4762500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zh-CN" sz="2400" b="1" dirty="0">
                <a:solidFill>
                  <a:srgbClr val="2F6B9A"/>
                </a:solidFill>
                <a:latin typeface="等线" panose="02010600030101010101" charset="-122"/>
                <a:ea typeface="等线" panose="02010600030101010101" charset="-122"/>
              </a:rPr>
              <a:t>偏置高压与信号幅度均值的关系</a:t>
            </a:r>
            <a:endParaRPr lang="zh-CN" altLang="en-US" sz="2400" b="1" dirty="0">
              <a:solidFill>
                <a:srgbClr val="2F6B9A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12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0" y="1476375"/>
            <a:ext cx="5572125" cy="4286250"/>
          </a:xfrm>
          <a:prstGeom prst="roundRect">
            <a:avLst>
              <a:gd name="adj" fmla="val 3111"/>
            </a:avLst>
          </a:prstGeom>
        </p:spPr>
      </p:pic>
      <p:sp>
        <p:nvSpPr>
          <p:cNvPr id="8" name="文本框 7"/>
          <p:cNvSpPr>
            <a:spLocks noGrp="1"/>
          </p:cNvSpPr>
          <p:nvPr/>
        </p:nvSpPr>
        <p:spPr>
          <a:xfrm>
            <a:off x="666750" y="2000250"/>
            <a:ext cx="4857750" cy="3857625"/>
          </a:xfrm>
          <a:prstGeom prst="rect">
            <a:avLst/>
          </a:prstGeom>
          <a:solidFill>
            <a:srgbClr val="FFFFFF"/>
          </a:solidFill>
          <a:ln w="9525">
            <a:solidFill>
              <a:srgbClr val="D5E0EA"/>
            </a:solidFill>
            <a:prstDash val="solid"/>
          </a:ln>
        </p:spPr>
        <p:txBody>
          <a:bodyPr wrap="square" lIns="266700" tIns="228600" rIns="247650" bIns="190500" anchor="t">
            <a:normAutofit/>
          </a:bodyPr>
          <a:lstStyle/>
          <a:p>
            <a:pPr marL="285750" indent="-285750" algn="l">
              <a:lnSpc>
                <a:spcPct val="116000"/>
              </a:lnSpc>
              <a:buFont typeface="Arial" panose="020B0604020202020204" pitchFamily="34" charset="0"/>
              <a:buChar char="•"/>
              <a:defRPr sz="161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615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0–10 </a:t>
            </a:r>
            <a:r>
              <a:rPr sz="1615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V：</a:t>
            </a:r>
            <a:r>
              <a:rPr sz="161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耗尽层较薄，电荷收集不完全，输出幅值偏低</a:t>
            </a:r>
            <a:r>
              <a:rPr sz="161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  <a:p>
            <a:pPr marL="0" indent="0" algn="l">
              <a:lnSpc>
                <a:spcPct val="116000"/>
              </a:lnSpc>
              <a:buNone/>
              <a:defRPr sz="161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endParaRPr sz="1615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85750" indent="-285750" algn="l">
              <a:lnSpc>
                <a:spcPct val="116000"/>
              </a:lnSpc>
              <a:spcBef>
                <a:spcPts val="10"/>
              </a:spcBef>
              <a:buFont typeface="Arial" panose="020B0604020202020204" pitchFamily="34" charset="0"/>
              <a:buChar char="•"/>
              <a:defRPr sz="161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615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电压升高：</a:t>
            </a:r>
            <a:r>
              <a:rPr sz="161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耗尽层展宽，脉冲幅度总体逐步增大</a:t>
            </a:r>
            <a:r>
              <a:rPr sz="161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  <a:p>
            <a:pPr marL="285750" indent="-285750" algn="l">
              <a:lnSpc>
                <a:spcPct val="116000"/>
              </a:lnSpc>
              <a:spcBef>
                <a:spcPts val="10"/>
              </a:spcBef>
              <a:buFont typeface="Arial" panose="020B0604020202020204" pitchFamily="34" charset="0"/>
              <a:buChar char="•"/>
              <a:defRPr sz="161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endParaRPr sz="1615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85750" indent="-285750" algn="l">
              <a:lnSpc>
                <a:spcPct val="116000"/>
              </a:lnSpc>
              <a:spcBef>
                <a:spcPts val="10"/>
              </a:spcBef>
              <a:buFont typeface="Arial" panose="020B0604020202020204" pitchFamily="34" charset="0"/>
              <a:buChar char="•"/>
              <a:defRPr sz="161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615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局部抖动：</a:t>
            </a:r>
            <a:r>
              <a:rPr sz="161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20 V </a:t>
            </a:r>
            <a:r>
              <a:rPr sz="161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附近的尖峰</a:t>
            </a:r>
            <a:r>
              <a:rPr lang="zh-CN" altLang="en-US" sz="161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可能</a:t>
            </a:r>
            <a:r>
              <a:rPr sz="161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来自单次采样的随机涨落</a:t>
            </a:r>
            <a:r>
              <a:rPr sz="161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  <a:p>
            <a:pPr marL="0" indent="0" algn="l">
              <a:lnSpc>
                <a:spcPct val="116000"/>
              </a:lnSpc>
              <a:spcBef>
                <a:spcPts val="10"/>
              </a:spcBef>
              <a:buNone/>
              <a:defRPr sz="161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endParaRPr sz="1615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85750" indent="-285750" algn="l">
              <a:lnSpc>
                <a:spcPct val="116000"/>
              </a:lnSpc>
              <a:spcBef>
                <a:spcPts val="10"/>
              </a:spcBef>
              <a:buFont typeface="Arial" panose="020B0604020202020204" pitchFamily="34" charset="0"/>
              <a:buChar char="•"/>
              <a:defRPr sz="161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615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改进方法：</a:t>
            </a:r>
            <a:r>
              <a:rPr sz="161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采集更多</a:t>
            </a:r>
            <a:r>
              <a:rPr lang="zh-CN" altLang="en-US" sz="161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数据</a:t>
            </a:r>
            <a:r>
              <a:rPr sz="161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取均值，使趋势更加平滑可靠</a:t>
            </a:r>
            <a:r>
              <a:rPr sz="161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762000" y="476250"/>
            <a:ext cx="10972800" cy="800100"/>
          </a:xfrm>
          <a:prstGeom prst="rect">
            <a:avLst/>
          </a:prstGeom>
          <a:solidFill>
            <a:srgbClr val="163A5F"/>
          </a:solidFill>
          <a:ln w="0">
            <a:noFill/>
            <a:prstDash val="solid"/>
          </a:ln>
        </p:spPr>
        <p:txBody>
          <a:bodyPr vert="horz" lIns="266700" tIns="57150" rIns="190500" bIns="5715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</a:t>
            </a:r>
            <a:r>
              <a:rPr lang="en-US" altLang="zh-CN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</a:t>
            </a: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实验数据分析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10972800" cy="800100"/>
          </a:xfrm>
        </p:spPr>
        <p:txBody>
          <a:bodyPr lIns="266700" tIns="57150" rIns="190500" bIns="57150" anchor="ctr">
            <a:norm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前沿时间常数约为 1.25 μs</a:t>
            </a:r>
          </a:p>
        </p:txBody>
      </p:sp>
      <p:pic>
        <p:nvPicPr>
          <p:cNvPr id="17" name="图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53125" y="1428750"/>
            <a:ext cx="5524500" cy="4476750"/>
          </a:xfrm>
          <a:prstGeom prst="roundRect">
            <a:avLst>
              <a:gd name="adj" fmla="val 2979"/>
            </a:avLst>
          </a:prstGeom>
          <a:ln>
            <a:noFill/>
          </a:ln>
        </p:spPr>
      </p:pic>
      <p:sp>
        <p:nvSpPr>
          <p:cNvPr id="10" name="文本框 9"/>
          <p:cNvSpPr>
            <a:spLocks noGrp="1"/>
          </p:cNvSpPr>
          <p:nvPr/>
        </p:nvSpPr>
        <p:spPr>
          <a:xfrm>
            <a:off x="666750" y="1428750"/>
            <a:ext cx="4953000" cy="1476375"/>
          </a:xfrm>
          <a:prstGeom prst="rect">
            <a:avLst/>
          </a:prstGeom>
          <a:solidFill>
            <a:srgbClr val="EAF2F8"/>
          </a:solidFill>
          <a:ln w="9525">
            <a:solidFill>
              <a:srgbClr val="D5E0EA"/>
            </a:solidFill>
            <a:prstDash val="solid"/>
          </a:ln>
        </p:spPr>
        <p:txBody>
          <a:bodyPr wrap="square" lIns="228600" tIns="171450" rIns="190500" bIns="152400" anchor="t">
            <a:normAutofit/>
          </a:bodyPr>
          <a:lstStyle/>
          <a:p>
            <a:pPr algn="l">
              <a:lnSpc>
                <a:spcPct val="118000"/>
              </a:lnSpc>
              <a:buNone/>
              <a:defRPr sz="161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615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前沿分段指数模型</a:t>
            </a:r>
            <a:endParaRPr sz="1615" b="1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algn="l">
              <a:lnSpc>
                <a:spcPct val="118000"/>
              </a:lnSpc>
              <a:buNone/>
              <a:defRPr sz="161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61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V(t) = V₀，t &lt; t₀</a:t>
            </a:r>
          </a:p>
          <a:p>
            <a:pPr algn="l">
              <a:lnSpc>
                <a:spcPct val="118000"/>
              </a:lnSpc>
              <a:buNone/>
              <a:defRPr sz="161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61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V(t) = V₀ + Aᵣ[1 − exp(−(t − t₀)/τᵣ)]，t ≥ t₀</a:t>
            </a:r>
          </a:p>
        </p:txBody>
      </p:sp>
      <p:graphicFrame>
        <p:nvGraphicFramePr>
          <p:cNvPr id="19" name="表格 10"/>
          <p:cNvGraphicFramePr/>
          <p:nvPr/>
        </p:nvGraphicFramePr>
        <p:xfrm>
          <a:off x="666750" y="3095625"/>
          <a:ext cx="4953000" cy="1762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688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参数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2F6B9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拟合结果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2F6B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688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>
                          <a:solidFill>
                            <a:srgbClr val="20364A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基线 V₀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>
                          <a:solidFill>
                            <a:srgbClr val="20364A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0 mV（固定）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88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>
                          <a:solidFill>
                            <a:srgbClr val="20364A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幅度参数 Aᵣ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>
                          <a:solidFill>
                            <a:srgbClr val="20364A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−99.07 ± 5.00 mV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688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>
                          <a:solidFill>
                            <a:srgbClr val="20364A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前沿时间常数 τᵣ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>
                          <a:solidFill>
                            <a:srgbClr val="20364A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1.252 ± 0.518 μs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688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>
                          <a:solidFill>
                            <a:srgbClr val="20364A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前沿开始时间 t₀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>
                          <a:solidFill>
                            <a:srgbClr val="20364A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0.026 ± 0.505 μs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688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>
                          <a:solidFill>
                            <a:srgbClr val="20364A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χ²/NDF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sz="1050">
                          <a:solidFill>
                            <a:srgbClr val="20364A"/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92.2</a:t>
                      </a:r>
                      <a:endParaRPr sz="1050" kern="100">
                        <a:latin typeface="等线" panose="02010600030101010101" charset="-122"/>
                        <a:ea typeface="等线" panose="02010600030101010101" charset="-122"/>
                        <a:cs typeface="等线" panose="02010600030101010101" charset="-122"/>
                      </a:endParaRPr>
                    </a:p>
                  </a:txBody>
                  <a:tcPr marL="76200" marR="76200" marT="47625" marB="476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文本框 12"/>
          <p:cNvSpPr>
            <a:spLocks noGrp="1"/>
          </p:cNvSpPr>
          <p:nvPr/>
        </p:nvSpPr>
        <p:spPr>
          <a:xfrm>
            <a:off x="666750" y="5048250"/>
            <a:ext cx="4953000" cy="857250"/>
          </a:xfrm>
          <a:prstGeom prst="rect">
            <a:avLst/>
          </a:prstGeom>
          <a:solidFill>
            <a:srgbClr val="E2F1F8"/>
          </a:solidFill>
          <a:ln w="9525">
            <a:solidFill>
              <a:srgbClr val="B9D8E8"/>
            </a:solidFill>
            <a:prstDash val="solid"/>
          </a:ln>
        </p:spPr>
        <p:txBody>
          <a:bodyPr wrap="square" lIns="209550" tIns="76200" rIns="171450" bIns="76200" anchor="ctr">
            <a:normAutofit/>
          </a:bodyPr>
          <a:lstStyle/>
          <a:p>
            <a:pPr algn="l">
              <a:lnSpc>
                <a:spcPct val="114000"/>
              </a:lnSpc>
              <a:buNone/>
              <a:defRPr sz="14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425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结论</a:t>
            </a:r>
            <a:r>
              <a:rPr lang="zh-CN" altLang="en-US" sz="1425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</a:t>
            </a:r>
            <a:r>
              <a:rPr sz="1425" b="1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τᵣ ≈ 1.25 </a:t>
            </a:r>
            <a:r>
              <a:rPr sz="1425" b="1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μs</a:t>
            </a:r>
            <a:endParaRPr sz="1425" b="1" dirty="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algn="l">
              <a:lnSpc>
                <a:spcPct val="114000"/>
              </a:lnSpc>
              <a:buNone/>
              <a:defRPr sz="1425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zh-CN" altLang="en-US" sz="142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采样点较少，</a:t>
            </a:r>
            <a:r>
              <a:rPr sz="1425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因此该结果用于估计前沿时间尺度</a:t>
            </a:r>
            <a:r>
              <a:rPr sz="1425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762000" y="476250"/>
            <a:ext cx="10972800" cy="800100"/>
          </a:xfrm>
          <a:prstGeom prst="rect">
            <a:avLst/>
          </a:prstGeom>
          <a:solidFill>
            <a:srgbClr val="163A5F"/>
          </a:solidFill>
          <a:ln w="0">
            <a:noFill/>
            <a:prstDash val="solid"/>
          </a:ln>
        </p:spPr>
        <p:txBody>
          <a:bodyPr vert="horz" lIns="266700" tIns="57150" rIns="190500" bIns="5715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</a:t>
            </a:r>
            <a:r>
              <a:rPr lang="en-US" altLang="zh-CN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</a:t>
            </a: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实验数据分析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10972800" cy="800100"/>
          </a:xfrm>
        </p:spPr>
        <p:txBody>
          <a:bodyPr lIns="266700" tIns="57150" rIns="190500" bIns="57150" anchor="ctr">
            <a:norm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后沿恢复时间常数约为 0.30 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>
                <a:spLocks noGrp="1"/>
              </p:cNvSpPr>
              <p:nvPr/>
            </p:nvSpPr>
            <p:spPr>
              <a:xfrm>
                <a:off x="666750" y="1428750"/>
                <a:ext cx="4953000" cy="2011680"/>
              </a:xfrm>
              <a:prstGeom prst="rect">
                <a:avLst/>
              </a:prstGeom>
              <a:solidFill>
                <a:srgbClr val="EAF2F8"/>
              </a:solidFill>
              <a:ln w="9525">
                <a:solidFill>
                  <a:srgbClr val="D5E0EA"/>
                </a:solidFill>
                <a:prstDash val="solid"/>
              </a:ln>
            </p:spPr>
            <p:txBody>
              <a:bodyPr wrap="square" lIns="228600" tIns="114300" rIns="171450" bIns="114300" anchor="ctr">
                <a:normAutofit/>
              </a:bodyPr>
              <a:lstStyle/>
              <a:p>
                <a:pPr algn="l">
                  <a:lnSpc>
                    <a:spcPct val="120000"/>
                  </a:lnSpc>
                  <a:buNone/>
                  <a:defRPr sz="165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r>
                  <a:rPr lang="zh-CN" altLang="en-US" sz="1650" b="1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单指数恢复模型</a:t>
                </a:r>
              </a:p>
              <a:p>
                <a:pPr>
                  <a:lnSpc>
                    <a:spcPct val="120000"/>
                  </a:lnSpc>
                  <a:defRPr sz="165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14:m>
                  <m:oMath xmlns:m="http://schemas.openxmlformats.org/officeDocument/2006/math">
                    <m:r>
                      <a:rPr lang="zh-CN" altLang="en-US" sz="1650" i="1" dirty="0" smtClean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𝑉</m:t>
                    </m:r>
                    <m:r>
                      <a:rPr lang="en-US" altLang="zh-CN" sz="1650" i="1" dirty="0" smtClean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(</m:t>
                    </m:r>
                    <m:r>
                      <a:rPr lang="zh-CN" altLang="en-US" sz="1650" i="1" dirty="0" smtClean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𝑡</m:t>
                    </m:r>
                    <m:r>
                      <a:rPr lang="en-US" altLang="zh-CN" sz="1650" i="1" dirty="0" smtClean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) = </m:t>
                    </m:r>
                    <m:sSub>
                      <m:sSubPr>
                        <m:ctrlPr>
                          <a:rPr lang="en-US" altLang="zh-CN" sz="1650" i="1" dirty="0" smtClean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</a:rPr>
                        </m:ctrlPr>
                      </m:sSubPr>
                      <m:e>
                        <m:r>
                          <a:rPr lang="zh-CN" altLang="en-US" sz="1650" i="1" dirty="0" smtClean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  <a:cs typeface="等线" panose="02010600030101010101" charset="-122"/>
                          </a:rPr>
                          <m:t>𝑉</m:t>
                        </m:r>
                      </m:e>
                      <m:sub>
                        <m:r>
                          <a:rPr lang="en-US" altLang="zh-CN" sz="1650" b="0" i="1" dirty="0" smtClean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</a:rPr>
                          <m:t>0</m:t>
                        </m:r>
                      </m:sub>
                    </m:sSub>
                    <m:r>
                      <a:rPr lang="zh-CN" altLang="en-US" sz="1650" i="1" dirty="0" smtClean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 </m:t>
                    </m:r>
                    <m:r>
                      <a:rPr lang="en-US" altLang="zh-CN" sz="1650" i="1" dirty="0" smtClean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+ </m:t>
                    </m:r>
                    <m:sSub>
                      <m:sSubPr>
                        <m:ctrlPr>
                          <a:rPr lang="en-US" altLang="zh-CN" sz="1650" i="1" dirty="0" smtClean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</a:rPr>
                        </m:ctrlPr>
                      </m:sSubPr>
                      <m:e>
                        <m:r>
                          <a:rPr lang="zh-CN" altLang="en-US" sz="165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  <a:cs typeface="等线" panose="02010600030101010101" charset="-122"/>
                          </a:rPr>
                          <m:t>𝐴</m:t>
                        </m:r>
                      </m:e>
                      <m:sub>
                        <m:r>
                          <a:rPr lang="zh-CN" altLang="en-US" sz="165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  <a:cs typeface="等线" panose="02010600030101010101" charset="-122"/>
                          </a:rPr>
                          <m:t>𝑑</m:t>
                        </m:r>
                      </m:sub>
                    </m:sSub>
                    <m:r>
                      <a:rPr lang="zh-CN" altLang="en-US" sz="1650" i="1" dirty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650" i="1" dirty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exp</m:t>
                    </m:r>
                    <m:r>
                      <a:rPr lang="en-US" altLang="zh-CN" sz="1650" i="1" dirty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⁡[−(</m:t>
                    </m:r>
                    <m:r>
                      <a:rPr lang="zh-CN" altLang="en-US" sz="1650" i="1" dirty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𝑡</m:t>
                    </m:r>
                    <m:r>
                      <a:rPr lang="zh-CN" altLang="en-US" sz="1650" i="1" dirty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 − </m:t>
                    </m:r>
                    <m:sSub>
                      <m:sSubPr>
                        <m:ctrlPr>
                          <a:rPr lang="en-US" altLang="zh-CN" sz="1650" i="1" dirty="0" smtClean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</a:rPr>
                        </m:ctrlPr>
                      </m:sSubPr>
                      <m:e>
                        <m:r>
                          <a:rPr lang="zh-CN" altLang="en-US" sz="165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  <a:cs typeface="等线" panose="02010600030101010101" charset="-122"/>
                          </a:rPr>
                          <m:t>𝑡</m:t>
                        </m:r>
                      </m:e>
                      <m:sub>
                        <m:r>
                          <a:rPr lang="zh-CN" altLang="en-US" sz="165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  <a:cs typeface="等线" panose="02010600030101010101" charset="-122"/>
                          </a:rPr>
                          <m:t>𝑟𝑒𝑓</m:t>
                        </m:r>
                      </m:sub>
                    </m:sSub>
                    <m:r>
                      <a:rPr lang="en-US" altLang="zh-CN" sz="1650" i="1" dirty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)/</m:t>
                    </m:r>
                    <m:sSub>
                      <m:sSubPr>
                        <m:ctrlPr>
                          <a:rPr lang="en-US" altLang="zh-CN" sz="1650" i="1" dirty="0" smtClean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</a:rPr>
                        </m:ctrlPr>
                      </m:sSubPr>
                      <m:e>
                        <m:r>
                          <a:rPr lang="zh-CN" altLang="en-US" sz="165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  <a:cs typeface="等线" panose="02010600030101010101" charset="-122"/>
                          </a:rPr>
                          <m:t>𝜏</m:t>
                        </m:r>
                      </m:e>
                      <m:sub>
                        <m:r>
                          <a:rPr lang="zh-CN" altLang="en-US" sz="165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  <a:cs typeface="等线" panose="02010600030101010101" charset="-122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zh-CN" sz="165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]</a:t>
                </a:r>
                <a:endParaRPr sz="1650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</p:txBody>
          </p:sp>
        </mc:Choice>
        <mc:Fallback xmlns="">
          <p:sp>
            <p:nvSpPr>
              <p:cNvPr id="6" name="文本框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0" y="1428750"/>
                <a:ext cx="4953000" cy="2011680"/>
              </a:xfrm>
              <a:prstGeom prst="rect">
                <a:avLst/>
              </a:prstGeom>
              <a:blipFill rotWithShape="1">
                <a:blip r:embed="rId3"/>
                <a:stretch>
                  <a:fillRect l="-103" t="-253" r="-90" b="-221"/>
                </a:stretch>
              </a:blipFill>
              <a:ln w="9525">
                <a:solidFill>
                  <a:srgbClr val="D5E0EA"/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3125" y="1381125"/>
            <a:ext cx="5524500" cy="3000375"/>
          </a:xfrm>
          <a:prstGeom prst="roundRect">
            <a:avLst>
              <a:gd name="adj" fmla="val 4444"/>
            </a:avLst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表格 7"/>
              <p:cNvGraphicFramePr/>
              <p:nvPr/>
            </p:nvGraphicFramePr>
            <p:xfrm>
              <a:off x="666750" y="4619625"/>
              <a:ext cx="10810876" cy="128587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7027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0271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0271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0271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57175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b="1">
                              <a:solidFill>
                                <a:srgbClr val="FFFFFF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后沿拟合范围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2F6B9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b="1">
                              <a:solidFill>
                                <a:srgbClr val="FFFFFF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参考时间/起点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2F6B9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50" i="1">
                                        <a:latin typeface="Cambria Math" panose="02040503050406030204" pitchFamily="18" charset="0"/>
                                        <a:ea typeface="Cambria Math" panose="02040503050406030204"/>
                                        <a:cs typeface="Cambria Math" panose="0204050305040603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50">
                                        <a:latin typeface="Cambria Math" panose="02040503050406030204"/>
                                        <a:ea typeface="Cambria Math" panose="02040503050406030204"/>
                                        <a:cs typeface="Cambria Math" panose="02040503050406030204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1050">
                                        <a:latin typeface="Cambria Math" panose="02040503050406030204"/>
                                        <a:ea typeface="Cambria Math" panose="02040503050406030204"/>
                                        <a:cs typeface="Cambria Math" panose="02040503050406030204"/>
                                      </a:rPr>
                                      <m:t>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2F6B9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b="1">
                              <a:solidFill>
                                <a:srgbClr val="FFFFFF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χ²/NDF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2F6B9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7175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3–600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259.67 ± 9.76 </a:t>
                          </a:r>
                          <a:r>
                            <a:rPr sz="1050" dirty="0" err="1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μs</a:t>
                          </a:r>
                          <a:endParaRPr sz="1050" kern="100" dirty="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 24.24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7175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10–600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10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278.98 ± 11.27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 22.80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7175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20–600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299.69 ± 13.43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21.91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7175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30–600 </a:t>
                          </a:r>
                          <a:r>
                            <a:rPr sz="1050" dirty="0" err="1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μs</a:t>
                          </a:r>
                          <a:endParaRPr sz="1050" kern="100" dirty="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30 </a:t>
                          </a:r>
                          <a:r>
                            <a:rPr sz="1050" dirty="0" err="1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μs</a:t>
                          </a:r>
                          <a:endParaRPr sz="1050" kern="100" dirty="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319.84 ± 16.00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21.56</a:t>
                          </a:r>
                          <a:endParaRPr sz="1050" kern="100" dirty="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表格 7"/>
              <p:cNvGraphicFramePr/>
              <p:nvPr/>
            </p:nvGraphicFramePr>
            <p:xfrm>
              <a:off x="666750" y="4619625"/>
              <a:ext cx="10810876" cy="128587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702719"/>
                    <a:gridCol w="2702719"/>
                    <a:gridCol w="2702719"/>
                    <a:gridCol w="2702719"/>
                  </a:tblGrid>
                  <a:tr h="257175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b="1">
                              <a:solidFill>
                                <a:srgbClr val="FFFFFF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后沿拟合范围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2F6B9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b="1">
                              <a:solidFill>
                                <a:srgbClr val="FFFFFF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参考时间/起点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2F6B9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76200" marR="76200" marT="47625" marB="47625">
                        <a:blipFill>
                          <a:blip r:embed="rId5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b="1">
                              <a:solidFill>
                                <a:srgbClr val="FFFFFF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χ²/NDF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2F6B9A"/>
                        </a:solidFill>
                      </a:tcPr>
                    </a:tc>
                  </a:tr>
                  <a:tr h="257175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3–600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259.67 ± 9.76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 24.24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</a:tr>
                  <a:tr h="257175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10–600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10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278.98 ± 11.27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 22.80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</a:tr>
                  <a:tr h="257175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20–600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299.69 ± 13.43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21.91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</a:tr>
                  <a:tr h="257175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30–600 </a:t>
                          </a:r>
                          <a:r>
                            <a:rPr sz="1050" dirty="0" err="1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μs</a:t>
                          </a:r>
                          <a:endParaRPr sz="1050" kern="100" dirty="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319.84 ± 16.00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21.56</a:t>
                          </a:r>
                          <a:endParaRPr sz="1050" kern="100" dirty="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>
                <a:spLocks noGrp="1"/>
              </p:cNvSpPr>
              <p:nvPr/>
            </p:nvSpPr>
            <p:spPr>
              <a:xfrm>
                <a:off x="666750" y="2762250"/>
                <a:ext cx="4953000" cy="14763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D5E0EA"/>
                </a:solidFill>
                <a:prstDash val="solid"/>
              </a:ln>
            </p:spPr>
            <p:txBody>
              <a:bodyPr wrap="square" lIns="228600" tIns="133350" rIns="209550" bIns="114300" anchor="ctr">
                <a:normAutofit/>
              </a:bodyPr>
              <a:lstStyle/>
              <a:p>
                <a:pPr>
                  <a:lnSpc>
                    <a:spcPct val="118000"/>
                  </a:lnSpc>
                  <a:defRPr sz="154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r>
                  <a:rPr sz="1540" b="1" dirty="0" err="1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区间依赖｜</a:t>
                </a:r>
                <a:r>
                  <a:rPr sz="1540" dirty="0" err="1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拟合起点由</a:t>
                </a:r>
                <a:r>
                  <a:rPr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 3 </a:t>
                </a:r>
                <a:r>
                  <a:rPr sz="1540" dirty="0" err="1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μs</a:t>
                </a:r>
                <a:r>
                  <a:rPr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 </a:t>
                </a:r>
                <a:r>
                  <a:rPr sz="1540" dirty="0" err="1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后移至</a:t>
                </a:r>
                <a:r>
                  <a:rPr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 30 </a:t>
                </a:r>
                <a:r>
                  <a:rPr sz="1540" dirty="0" err="1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μs</a:t>
                </a:r>
                <a:r>
                  <a:rPr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 时</a:t>
                </a:r>
                <a:r>
                  <a:rPr lang="en-US"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,</a:t>
                </a:r>
                <a:r>
                  <a:rPr lang="en-US" altLang="zh-CN" sz="1600" dirty="0">
                    <a:solidFill>
                      <a:srgbClr val="20364A"/>
                    </a:solidFill>
                    <a:ea typeface="等线" panose="02010600030101010101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</a:rPr>
                        </m:ctrlPr>
                      </m:sSubPr>
                      <m:e>
                        <m:r>
                          <a:rPr lang="zh-CN" altLang="en-US" sz="160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  <a:cs typeface="等线" panose="02010600030101010101" charset="-122"/>
                          </a:rPr>
                          <m:t>𝜏</m:t>
                        </m:r>
                      </m:e>
                      <m:sub>
                        <m:r>
                          <a:rPr lang="zh-CN" altLang="en-US" sz="160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  <a:cs typeface="等线" panose="02010600030101010101" charset="-122"/>
                          </a:rPr>
                          <m:t>𝑑</m:t>
                        </m:r>
                      </m:sub>
                    </m:sSub>
                    <m:r>
                      <a:rPr lang="zh-CN" altLang="en-US" sz="1600" i="1" dirty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 </m:t>
                    </m:r>
                  </m:oMath>
                </a14:m>
                <a:r>
                  <a:rPr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由约 260 </a:t>
                </a:r>
                <a:r>
                  <a:rPr sz="1540" dirty="0" err="1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μs</a:t>
                </a:r>
                <a:r>
                  <a:rPr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 </a:t>
                </a:r>
                <a:r>
                  <a:rPr sz="1540" dirty="0" err="1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增至约</a:t>
                </a:r>
                <a:r>
                  <a:rPr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 320 </a:t>
                </a:r>
                <a:r>
                  <a:rPr sz="1540" dirty="0" err="1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μs</a:t>
                </a:r>
                <a:r>
                  <a:rPr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。</a:t>
                </a:r>
              </a:p>
              <a:p>
                <a:pPr>
                  <a:lnSpc>
                    <a:spcPct val="118000"/>
                  </a:lnSpc>
                  <a:defRPr sz="154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r>
                  <a:rPr sz="1540" b="1" dirty="0" err="1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综合结果｜</a:t>
                </a:r>
                <a:r>
                  <a:rPr lang="en-US" altLang="zh-CN" sz="1400" dirty="0">
                    <a:solidFill>
                      <a:srgbClr val="20364A"/>
                    </a:solidFill>
                    <a:ea typeface="等线" panose="02010600030101010101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</a:rPr>
                        </m:ctrlPr>
                      </m:sSubPr>
                      <m:e>
                        <m:r>
                          <a:rPr lang="zh-CN" altLang="en-US" sz="140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  <a:cs typeface="等线" panose="02010600030101010101" charset="-122"/>
                          </a:rPr>
                          <m:t>𝜏</m:t>
                        </m:r>
                      </m:e>
                      <m:sub>
                        <m:r>
                          <a:rPr lang="zh-CN" altLang="en-US" sz="1400" i="1" dirty="0">
                            <a:solidFill>
                              <a:srgbClr val="20364A"/>
                            </a:solidFill>
                            <a:latin typeface="Cambria Math" panose="02040503050406030204" pitchFamily="18" charset="0"/>
                            <a:ea typeface="等线" panose="02010600030101010101" charset="-122"/>
                            <a:cs typeface="等线" panose="02010600030101010101" charset="-122"/>
                          </a:rPr>
                          <m:t>𝑑</m:t>
                        </m:r>
                      </m:sub>
                    </m:sSub>
                    <m:r>
                      <a:rPr lang="zh-CN" altLang="en-US" sz="1400" i="1" dirty="0">
                        <a:solidFill>
                          <a:srgbClr val="20364A"/>
                        </a:solidFill>
                        <a:latin typeface="Cambria Math" panose="02040503050406030204" pitchFamily="18" charset="0"/>
                        <a:ea typeface="等线" panose="02010600030101010101" charset="-122"/>
                        <a:cs typeface="等线" panose="02010600030101010101" charset="-122"/>
                      </a:rPr>
                      <m:t> </m:t>
                    </m:r>
                  </m:oMath>
                </a14:m>
                <a:r>
                  <a:rPr lang="en-US"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=</a:t>
                </a:r>
                <a:r>
                  <a:rPr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 </a:t>
                </a:r>
                <a:r>
                  <a:rPr lang="en-US" altLang="zh-CN" sz="160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259.67 ± 9.76 </a:t>
                </a:r>
                <a:r>
                  <a:rPr lang="el-GR" altLang="zh-CN"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μ</a:t>
                </a:r>
                <a:r>
                  <a:rPr sz="1540" dirty="0" err="1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s；后沿并非严格的单指数</a:t>
                </a:r>
                <a:r>
                  <a:rPr lang="zh-CN" altLang="en-US"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函数</a:t>
                </a:r>
                <a:r>
                  <a:rPr sz="1540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0" name="文本框 9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0" y="2762250"/>
                <a:ext cx="4953000" cy="14763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solidFill>
                  <a:srgbClr val="D5E0EA"/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/>
          <p:cNvSpPr>
            <a:spLocks noGrp="1"/>
          </p:cNvSpPr>
          <p:nvPr/>
        </p:nvSpPr>
        <p:spPr>
          <a:xfrm>
            <a:off x="762000" y="476250"/>
            <a:ext cx="10972800" cy="800100"/>
          </a:xfrm>
          <a:prstGeom prst="rect">
            <a:avLst/>
          </a:prstGeom>
          <a:solidFill>
            <a:srgbClr val="163A5F"/>
          </a:solidFill>
          <a:ln w="0">
            <a:noFill/>
            <a:prstDash val="solid"/>
          </a:ln>
        </p:spPr>
        <p:txBody>
          <a:bodyPr vert="horz" lIns="266700" tIns="57150" rIns="190500" bIns="5715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</a:t>
            </a:r>
            <a:r>
              <a:rPr lang="en-US" altLang="zh-CN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</a:t>
            </a: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实验数据分析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10972800" cy="800100"/>
          </a:xfrm>
        </p:spPr>
        <p:txBody>
          <a:bodyPr lIns="266700" tIns="57150" rIns="190500" bIns="57150" anchor="ctr">
            <a:norm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脉冲呈“快前沿、慢后沿”特征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>
                <a:spLocks noGrp="1"/>
              </p:cNvSpPr>
              <p:nvPr/>
            </p:nvSpPr>
            <p:spPr>
              <a:xfrm>
                <a:off x="666750" y="1476375"/>
                <a:ext cx="6477000" cy="524889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D5E0EA"/>
                </a:solidFill>
                <a:prstDash val="solid"/>
              </a:ln>
            </p:spPr>
            <p:txBody>
              <a:bodyPr wrap="square" lIns="323850" tIns="266700" rIns="266700" bIns="209550" anchor="t">
                <a:normAutofit/>
              </a:bodyPr>
              <a:lstStyle/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r>
                  <a:rPr lang="zh-CN" altLang="en-US" sz="1725" b="1" dirty="0" err="1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完整波形的分段近似</a:t>
                </a: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　　　　</m:t>
                      </m:r>
                    </m:oMath>
                  </m:oMathPara>
                </a14:m>
                <a:endParaRPr lang="ar-AE" altLang="zh-CN" sz="1725" i="1" dirty="0">
                  <a:solidFill>
                    <a:srgbClr val="20364A"/>
                  </a:solidFill>
                  <a:latin typeface="Cambria Math" panose="02040503050406030204" pitchFamily="18" charset="0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𝑉</m:t>
                      </m:r>
                      <m:d>
                        <m:dPr>
                          <m:ctrlPr>
                            <a:rPr lang="en-US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</m:ctrlPr>
                        </m:dPr>
                        <m:e>
                          <m:r>
                            <a:rPr lang="zh-CN" altLang="en-US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𝑡</m:t>
                          </m:r>
                        </m:e>
                      </m:d>
                      <m:r>
                        <a:rPr lang="en-US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0</m:t>
                          </m:r>
                        </m:sub>
                      </m:sSub>
                      <m:r>
                        <a:rPr lang="en-US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 </m:t>
                      </m:r>
                      <m:r>
                        <a:rPr lang="en-US" altLang="zh-CN" sz="1725" b="0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   ,  </m:t>
                      </m:r>
                      <m:r>
                        <a:rPr lang="en-US" altLang="zh-CN" sz="1725" b="0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𝑡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&lt; 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𝑡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₀</m:t>
                      </m:r>
                    </m:oMath>
                  </m:oMathPara>
                </a14:m>
                <a:endParaRPr lang="en-US" altLang="zh-CN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𝑉</m:t>
                      </m:r>
                      <m:d>
                        <m:dPr>
                          <m:ctrlPr>
                            <a:rPr lang="ar-AE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</m:ctrlPr>
                        </m:dPr>
                        <m:e>
                          <m:r>
                            <a:rPr lang="ar-AE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𝑡</m:t>
                          </m:r>
                        </m:e>
                      </m:d>
                      <m:r>
                        <a:rPr 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= </m:t>
                      </m:r>
                      <m:sSub>
                        <m:sSubPr>
                          <m:ctrlPr>
                            <a:rPr lang="ar-AE" altLang="zh-CN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0</m:t>
                          </m:r>
                        </m:sub>
                      </m:sSub>
                      <m:r>
                        <a:rPr 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+</m:t>
                      </m:r>
                      <m:sSub>
                        <m:sSubPr>
                          <m:ctrlPr>
                            <a:rPr lang="ar-AE" altLang="zh-CN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𝐴</m:t>
                          </m:r>
                        </m:e>
                        <m:sub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𝑑</m:t>
                          </m:r>
                        </m:sub>
                      </m:sSub>
                      <m:r>
                        <a:rPr 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 </m:t>
                      </m:r>
                      <m:func>
                        <m:funcPr>
                          <m:ctrlPr>
                            <a:rPr lang="en-US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725" i="0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725" i="1" dirty="0">
                                  <a:solidFill>
                                    <a:srgbClr val="20364A"/>
                                  </a:solidFill>
                                  <a:latin typeface="Cambria Math" panose="02040503050406030204" pitchFamily="18" charset="0"/>
                                  <a:ea typeface="等线" panose="02010600030101010101" charset="-122"/>
                                  <a:cs typeface="等线" panose="02010600030101010101" charset="-122"/>
                                </a:rPr>
                              </m:ctrlPr>
                            </m:dPr>
                            <m:e>
                              <m:r>
                                <a:rPr lang="en-US" sz="1725" i="1" dirty="0">
                                  <a:solidFill>
                                    <a:srgbClr val="20364A"/>
                                  </a:solidFill>
                                  <a:latin typeface="Cambria Math" panose="02040503050406030204" pitchFamily="18" charset="0"/>
                                  <a:ea typeface="等线" panose="02010600030101010101" charset="-122"/>
                                  <a:cs typeface="等线" panose="02010600030101010101" charset="-122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ar-AE" sz="1725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sz="1725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  <m:t>𝑡</m:t>
                                  </m:r>
                                  <m:r>
                                    <a:rPr lang="en-US" sz="1725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  <m:t> −</m:t>
                                  </m:r>
                                  <m:sSub>
                                    <m:sSubPr>
                                      <m:ctrlPr>
                                        <a:rPr lang="ar-AE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ar-AE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zh-CN" altLang="ar-AE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𝑝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ar-AE" altLang="zh-CN" sz="1725" i="1" dirty="0" smtClean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ar-AE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zh-CN" altLang="ar-AE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𝑑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zh-CN" alt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　　</m:t>
                      </m:r>
                      <m:r>
                        <a:rPr lang="en-US" altLang="zh-CN" sz="1725" b="0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,</m:t>
                      </m:r>
                      <m:r>
                        <a:rPr lang="zh-CN" alt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　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𝑡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 ≥</m:t>
                      </m:r>
                      <m:sSub>
                        <m:sSubPr>
                          <m:ctrlPr>
                            <a:rPr lang="ar-AE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𝑡</m:t>
                          </m:r>
                        </m:e>
                        <m:sub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altLang="zh-CN" sz="1725" i="1" dirty="0">
                  <a:solidFill>
                    <a:srgbClr val="20364A"/>
                  </a:solidFill>
                  <a:latin typeface="Cambria Math" panose="02040503050406030204" pitchFamily="18" charset="0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𝑉</m:t>
                      </m:r>
                      <m:d>
                        <m:dPr>
                          <m:ctrlPr>
                            <a:rPr lang="ar-AE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</m:ctrlPr>
                        </m:dPr>
                        <m:e>
                          <m:r>
                            <a:rPr lang="ar-AE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𝑡</m:t>
                          </m:r>
                        </m:e>
                      </m:d>
                      <m:r>
                        <a:rPr lang="ar-AE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= </m:t>
                      </m:r>
                      <m:sSub>
                        <m:sSubPr>
                          <m:ctrlPr>
                            <a:rPr lang="ar-AE" altLang="zh-CN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0</m:t>
                          </m:r>
                        </m:sub>
                      </m:sSub>
                      <m:r>
                        <a:rPr lang="ar-AE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+ </m:t>
                      </m:r>
                      <m:r>
                        <a:rPr lang="ar-AE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𝐴</m:t>
                      </m:r>
                      <m:r>
                        <a:rPr lang="en-US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ᵣ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</m:ctrlPr>
                        </m:dPr>
                        <m:e>
                          <m:r>
                            <a:rPr lang="en-US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1</m:t>
                          </m:r>
                          <m:r>
                            <a:rPr lang="en-US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 −</m:t>
                          </m:r>
                          <m:func>
                            <m:funcPr>
                              <m:ctrlPr>
                                <a:rPr lang="en-US" altLang="zh-CN" sz="1725" i="1" dirty="0">
                                  <a:solidFill>
                                    <a:srgbClr val="20364A"/>
                                  </a:solidFill>
                                  <a:latin typeface="Cambria Math" panose="02040503050406030204" pitchFamily="18" charset="0"/>
                                  <a:ea typeface="等线" panose="02010600030101010101" charset="-122"/>
                                  <a:cs typeface="等线" panose="02010600030101010101" charset="-12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725" i="0" dirty="0">
                                  <a:solidFill>
                                    <a:srgbClr val="20364A"/>
                                  </a:solidFill>
                                  <a:latin typeface="Cambria Math" panose="02040503050406030204" pitchFamily="18" charset="0"/>
                                  <a:ea typeface="等线" panose="02010600030101010101" charset="-122"/>
                                  <a:cs typeface="等线" panose="02010600030101010101" charset="-122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sz="1725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725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𝑡</m:t>
                                      </m:r>
                                      <m:r>
                                        <a:rPr lang="en-US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 − 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1725" i="1" dirty="0" smtClean="0">
                                              <a:solidFill>
                                                <a:srgbClr val="20364A"/>
                                              </a:solidFill>
                                              <a:latin typeface="Cambria Math" panose="02040503050406030204" pitchFamily="18" charset="0"/>
                                              <a:ea typeface="等线" panose="02010600030101010101" charset="-122"/>
                                              <a:cs typeface="等线" panose="02010600030101010101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725" i="1" dirty="0">
                                              <a:solidFill>
                                                <a:srgbClr val="20364A"/>
                                              </a:solidFill>
                                              <a:latin typeface="Cambria Math" panose="02040503050406030204" pitchFamily="18" charset="0"/>
                                              <a:ea typeface="等线" panose="02010600030101010101" charset="-122"/>
                                              <a:cs typeface="等线" panose="02010600030101010101" charset="-122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725" b="0" i="1" dirty="0" smtClean="0">
                                              <a:solidFill>
                                                <a:srgbClr val="20364A"/>
                                              </a:solidFill>
                                              <a:latin typeface="Cambria Math" panose="02040503050406030204" pitchFamily="18" charset="0"/>
                                              <a:ea typeface="等线" panose="02010600030101010101" charset="-122"/>
                                              <a:cs typeface="等线" panose="02010600030101010101" charset="-122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𝜏</m:t>
                                      </m:r>
                                      <m:r>
                                        <a:rPr lang="en-US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ᵣ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altLang="zh-CN" sz="1725" b="0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,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𝑡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₀</m:t>
                      </m:r>
                      <m:r>
                        <a:rPr lang="zh-CN" alt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≤ </m:t>
                      </m:r>
                      <m:r>
                        <a:rPr lang="zh-CN" alt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𝑡</m:t>
                      </m:r>
                      <m:r>
                        <a:rPr lang="zh-CN" alt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 &lt; </m:t>
                      </m:r>
                      <m:sSub>
                        <m:sSubPr>
                          <m:ctrlPr>
                            <a:rPr lang="ar-AE" altLang="zh-CN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𝑡</m:t>
                          </m:r>
                        </m:e>
                        <m:sub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altLang="zh-CN" sz="1725" i="1" dirty="0">
                  <a:solidFill>
                    <a:srgbClr val="20364A"/>
                  </a:solidFill>
                  <a:latin typeface="Cambria Math" panose="02040503050406030204" pitchFamily="18" charset="0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</p:txBody>
          </p:sp>
        </mc:Choice>
        <mc:Fallback>
          <p:sp>
            <p:nvSpPr>
              <p:cNvPr id="5" name="文本框 4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0" y="1476375"/>
                <a:ext cx="6477000" cy="52488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solidFill>
                  <a:srgbClr val="D5E0EA"/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表格 5"/>
              <p:cNvGraphicFramePr/>
              <p:nvPr/>
            </p:nvGraphicFramePr>
            <p:xfrm>
              <a:off x="7524750" y="1619250"/>
              <a:ext cx="3952876" cy="36671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764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97643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611188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b="1">
                              <a:solidFill>
                                <a:srgbClr val="FFFFFF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物理量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2F6B9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b="1">
                              <a:solidFill>
                                <a:srgbClr val="FFFFFF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结果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2F6B9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11188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前沿开始时间t₀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0.026 ± 0.505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11188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kern="100" dirty="0" err="1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峰值时间</a:t>
                          </a:r>
                          <a:r>
                            <a:rPr lang="en-US" sz="1050" kern="100" baseline="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50" i="1" dirty="0" smtClean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050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zh-CN" altLang="en-US" sz="1050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  <m:t>𝑝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  <a:ea typeface="Cambria Math" panose="02040503050406030204"/>
                                      <a:cs typeface="Cambria Math" panose="02040503050406030204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>
                                      <a:latin typeface="Cambria Math" panose="02040503050406030204"/>
                                      <a:ea typeface="Cambria Math" panose="02040503050406030204"/>
                                      <a:cs typeface="Cambria Math" panose="02040503050406030204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050">
                                      <a:latin typeface="Cambria Math" panose="02040503050406030204"/>
                                      <a:ea typeface="Cambria Math" panose="02040503050406030204"/>
                                      <a:cs typeface="Cambria Math" panose="02040503050406030204"/>
                                    </a:rPr>
                                    <m:t>𝑝</m:t>
                                  </m:r>
                                </m:sub>
                              </m:sSub>
                            </m:oMath>
                          </a14:m>
                          <a:endParaRPr sz="1050" kern="100" dirty="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11188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kern="10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负峰值 </a:t>
                          </a:r>
                          <a14:m>
                            <m:oMath xmlns:m="http://schemas.openxmlformats.org/officeDocument/2006/math">
                              <m:r>
                                <a:rPr lang="en-US" sz="1050">
                                  <a:latin typeface="Cambria Math" panose="02040503050406030204"/>
                                  <a:ea typeface="Cambria Math" panose="02040503050406030204"/>
                                  <a:cs typeface="Cambria Math" panose="02040503050406030204"/>
                                </a:rPr>
                                <m:t>𝑉𝑚𝑖𝑛</m:t>
                              </m:r>
                            </m:oMath>
                          </a14:m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−106 mV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11188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lang="zh-CN" altLang="en-US" sz="1050" kern="10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前沿时间常数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050" b="1" i="0" dirty="0" smtClean="0">
                                  <a:solidFill>
                                    <a:srgbClr val="20364A"/>
                                  </a:solidFill>
                                  <a:latin typeface="Cambria Math" panose="02040503050406030204" pitchFamily="18" charset="0"/>
                                  <a:ea typeface="等线" panose="02010600030101010101" charset="-122"/>
                                  <a:cs typeface="等线" panose="02010600030101010101" charset="-122"/>
                                </a:rPr>
                                <m:t> </m:t>
                              </m:r>
                              <m:r>
                                <a:rPr lang="zh-CN" altLang="en-US" sz="1050" i="1" dirty="0" smtClean="0">
                                  <a:solidFill>
                                    <a:srgbClr val="20364A"/>
                                  </a:solidFill>
                                  <a:latin typeface="Cambria Math" panose="02040503050406030204" pitchFamily="18" charset="0"/>
                                  <a:ea typeface="等线" panose="02010600030101010101" charset="-122"/>
                                  <a:cs typeface="等线" panose="02010600030101010101" charset="-122"/>
                                </a:rPr>
                                <m:t>𝜏</m:t>
                              </m:r>
                              <m:r>
                                <a:rPr lang="en-US" altLang="zh-CN" sz="1050" i="1" dirty="0" smtClean="0">
                                  <a:solidFill>
                                    <a:srgbClr val="20364A"/>
                                  </a:solidFill>
                                  <a:latin typeface="Cambria Math" panose="02040503050406030204" pitchFamily="18" charset="0"/>
                                  <a:ea typeface="等线" panose="02010600030101010101" charset="-122"/>
                                  <a:cs typeface="等线" panose="02010600030101010101" charset="-122"/>
                                </a:rPr>
                                <m:t>ᵣ</m:t>
                              </m:r>
                            </m:oMath>
                          </a14:m>
                          <a:r>
                            <a:rPr lang="zh-CN" altLang="en-US" sz="1050" kern="10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050">
                                  <a:latin typeface="Cambria Math" panose="02040503050406030204"/>
                                  <a:ea typeface="Cambria Math" panose="02040503050406030204"/>
                                  <a:cs typeface="Cambria Math" panose="02040503050406030204"/>
                                </a:rPr>
                                <m:t>𝜏</m:t>
                              </m:r>
                              <m:r>
                                <a:rPr lang="en-US" altLang="zh-CN" sz="1050">
                                  <a:latin typeface="Cambria Math" panose="02040503050406030204"/>
                                  <a:ea typeface="Cambria Math" panose="02040503050406030204"/>
                                  <a:cs typeface="Cambria Math" panose="02040503050406030204"/>
                                </a:rPr>
                                <m:t>ᵣ</m:t>
                              </m:r>
                            </m:oMath>
                          </a14:m>
                          <a:endParaRPr sz="1050" kern="100" dirty="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≈ 1.25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11188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kern="100" dirty="0" err="1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后沿时间常数</a:t>
                          </a:r>
                          <a:r>
                            <a:rPr lang="en-US" sz="1050" kern="10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50" i="1" dirty="0" smtClean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50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altLang="zh-CN" sz="1050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  <m:t>𝑑</m:t>
                                  </m:r>
                                </m:sub>
                              </m:sSub>
                            </m:oMath>
                          </a14:m>
                          <a:r>
                            <a:rPr sz="1050" kern="10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50" i="1">
                                      <a:latin typeface="Cambria Math" panose="02040503050406030204" pitchFamily="18" charset="0"/>
                                      <a:ea typeface="Cambria Math" panose="02040503050406030204"/>
                                      <a:cs typeface="Cambria Math" panose="02040503050406030204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>
                                      <a:latin typeface="Cambria Math" panose="02040503050406030204"/>
                                      <a:ea typeface="Cambria Math" panose="02040503050406030204"/>
                                      <a:cs typeface="Cambria Math" panose="02040503050406030204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1050">
                                      <a:latin typeface="Cambria Math" panose="02040503050406030204"/>
                                      <a:ea typeface="Cambria Math" panose="02040503050406030204"/>
                                      <a:cs typeface="Cambria Math" panose="02040503050406030204"/>
                                    </a:rPr>
                                    <m:t>𝑑</m:t>
                                  </m:r>
                                </m:sub>
                              </m:sSub>
                            </m:oMath>
                          </a14:m>
                          <a:endParaRPr sz="1050" kern="100" dirty="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≈ 300 </a:t>
                          </a:r>
                          <a:r>
                            <a:rPr sz="1050" dirty="0" err="1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μs</a:t>
                          </a:r>
                          <a:endParaRPr sz="1050" kern="100" dirty="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表格 5"/>
              <p:cNvGraphicFramePr/>
              <p:nvPr/>
            </p:nvGraphicFramePr>
            <p:xfrm>
              <a:off x="7524750" y="1619250"/>
              <a:ext cx="3952876" cy="36671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76438"/>
                    <a:gridCol w="1976438"/>
                  </a:tblGrid>
                  <a:tr h="611188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b="1">
                              <a:solidFill>
                                <a:srgbClr val="FFFFFF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物理量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2F6B9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b="1">
                              <a:solidFill>
                                <a:srgbClr val="FFFFFF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结果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2F6B9A"/>
                        </a:solidFill>
                      </a:tcPr>
                    </a:tc>
                  </a:tr>
                  <a:tr h="611188"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前沿开始时间t₀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0.026 ± 0.505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</a:tr>
                  <a:tr h="61150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76200" marR="76200" marT="47625" marB="47625">
                        <a:blipFill>
                          <a:blip r:embed="rId4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3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</a:tr>
                  <a:tr h="61087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76200" marR="76200" marT="47625" marB="47625">
                        <a:blipFill>
                          <a:blip r:embed="rId4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−106 mV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</a:tr>
                  <a:tr h="61150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76200" marR="76200" marT="47625" marB="47625">
                        <a:blipFill>
                          <a:blip r:embed="rId4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≈ 1.25 μs</a:t>
                          </a:r>
                          <a:endParaRPr sz="1050" kern="10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</a:tr>
                  <a:tr h="61087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76200" marR="76200" marT="47625" marB="47625">
                        <a:blipFill>
                          <a:blip r:embed="rId4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buNone/>
                          </a:pPr>
                          <a:r>
                            <a:rPr sz="1050" dirty="0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≈ 300 </a:t>
                          </a:r>
                          <a:r>
                            <a:rPr sz="1050" dirty="0" err="1">
                              <a:solidFill>
                                <a:srgbClr val="20364A"/>
                              </a:solidFill>
                              <a:latin typeface="等线" panose="02010600030101010101" charset="-122"/>
                              <a:ea typeface="等线" panose="02010600030101010101" charset="-122"/>
                              <a:cs typeface="等线" panose="02010600030101010101" charset="-122"/>
                            </a:rPr>
                            <a:t>μs</a:t>
                          </a:r>
                          <a:endParaRPr sz="1050" kern="100" dirty="0">
                            <a:latin typeface="等线" panose="02010600030101010101" charset="-122"/>
                            <a:ea typeface="等线" panose="02010600030101010101" charset="-122"/>
                            <a:cs typeface="等线" panose="02010600030101010101" charset="-122"/>
                          </a:endParaRPr>
                        </a:p>
                      </a:txBody>
                      <a:tcPr marL="76200" marR="76200" marT="47625" marB="47625">
                        <a:solidFill>
                          <a:srgbClr val="FFFFFF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标题 1"/>
          <p:cNvSpPr>
            <a:spLocks noGrp="1"/>
          </p:cNvSpPr>
          <p:nvPr/>
        </p:nvSpPr>
        <p:spPr>
          <a:xfrm>
            <a:off x="762000" y="476250"/>
            <a:ext cx="10972800" cy="800100"/>
          </a:xfrm>
          <a:prstGeom prst="rect">
            <a:avLst/>
          </a:prstGeom>
          <a:solidFill>
            <a:srgbClr val="163A5F"/>
          </a:solidFill>
          <a:ln w="0">
            <a:noFill/>
            <a:prstDash val="solid"/>
          </a:ln>
        </p:spPr>
        <p:txBody>
          <a:bodyPr vert="horz" lIns="266700" tIns="57150" rIns="190500" bIns="5715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</a:t>
            </a:r>
            <a:r>
              <a:rPr lang="en-US" altLang="zh-CN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</a:t>
            </a: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实验数据分析</a:t>
            </a:r>
            <a:endParaRPr lang="zh-CN" altLang="en-US" dirty="0"/>
          </a:p>
        </p:txBody>
      </p:sp>
      <p:pic>
        <p:nvPicPr>
          <p:cNvPr id="4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6902" y="1619250"/>
            <a:ext cx="4034298" cy="2191041"/>
          </a:xfrm>
          <a:prstGeom prst="roundRect">
            <a:avLst>
              <a:gd name="adj" fmla="val 4444"/>
            </a:avLst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>
            <a:spLocks noGrp="1"/>
          </p:cNvSpPr>
          <p:nvPr/>
        </p:nvSpPr>
        <p:spPr>
          <a:xfrm>
            <a:off x="876300" y="1428750"/>
            <a:ext cx="10439400" cy="952500"/>
          </a:xfrm>
          <a:prstGeom prst="rect">
            <a:avLst/>
          </a:prstGeom>
          <a:solidFill>
            <a:srgbClr val="EAF2F8"/>
          </a:solidFill>
          <a:ln w="9525">
            <a:solidFill>
              <a:srgbClr val="D5E0EA"/>
            </a:solidFill>
            <a:prstDash val="solid"/>
          </a:ln>
        </p:spPr>
        <p:txBody>
          <a:bodyPr wrap="square" lIns="266700" tIns="133350" rIns="266700" bIns="133350" anchor="ctr">
            <a:normAutofit/>
          </a:bodyPr>
          <a:lstStyle/>
          <a:p>
            <a:pPr algn="ctr">
              <a:lnSpc>
                <a:spcPct val="115000"/>
              </a:lnSpc>
              <a:buNone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 b="0" i="0" u="none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熟悉面板布局与基础调试流程，波形幅度、高低电平及触发条件的设置方法</a:t>
            </a:r>
            <a:r>
              <a:rPr sz="1800" b="0" i="0" u="none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  <a:endParaRPr dirty="0"/>
          </a:p>
        </p:txBody>
      </p:sp>
      <p:pic>
        <p:nvPicPr>
          <p:cNvPr id="10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00" y="2714625"/>
            <a:ext cx="4953000" cy="3333750"/>
          </a:xfrm>
          <a:prstGeom prst="roundRect">
            <a:avLst>
              <a:gd name="adj" fmla="val 4000"/>
            </a:avLst>
          </a:prstGeom>
        </p:spPr>
      </p:pic>
      <p:pic>
        <p:nvPicPr>
          <p:cNvPr id="11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2714625"/>
            <a:ext cx="4953000" cy="3333750"/>
          </a:xfrm>
          <a:prstGeom prst="roundRect">
            <a:avLst>
              <a:gd name="adj" fmla="val 4000"/>
            </a:avLst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876300" y="295275"/>
            <a:ext cx="10972800" cy="800100"/>
          </a:xfrm>
          <a:prstGeom prst="rect">
            <a:avLst/>
          </a:prstGeom>
          <a:solidFill>
            <a:srgbClr val="163A5F"/>
          </a:solidFill>
          <a:ln w="0">
            <a:noFill/>
            <a:prstDash val="solid"/>
          </a:ln>
        </p:spPr>
        <p:txBody>
          <a:bodyPr vert="horz" lIns="266700" tIns="57150" rIns="190500" bIns="5715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 </a:t>
            </a:r>
            <a:r>
              <a:rPr lang="en-US" altLang="zh-CN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</a:t>
            </a: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：示波器与信号发生器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>
            <a:spLocks noGrp="1"/>
          </p:cNvSpPr>
          <p:nvPr/>
        </p:nvSpPr>
        <p:spPr>
          <a:xfrm>
            <a:off x="666750" y="1571625"/>
            <a:ext cx="4953000" cy="4048125"/>
          </a:xfrm>
          <a:prstGeom prst="rect">
            <a:avLst/>
          </a:prstGeom>
          <a:solidFill>
            <a:srgbClr val="FFFFFF"/>
          </a:solidFill>
          <a:ln w="9525">
            <a:solidFill>
              <a:srgbClr val="D5E0EA"/>
            </a:solidFill>
            <a:prstDash val="solid"/>
          </a:ln>
        </p:spPr>
        <p:txBody>
          <a:bodyPr wrap="square" lIns="323850" tIns="266700" rIns="266700" bIns="228600" anchor="ctr">
            <a:normAutofit/>
          </a:bodyPr>
          <a:lstStyle/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ü"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掌握电阻、交直流电压与电流的标准测量方法。</a:t>
            </a:r>
          </a:p>
          <a:p>
            <a:pPr marL="285750" indent="-285750" algn="l">
              <a:lnSpc>
                <a:spcPct val="120000"/>
              </a:lnSpc>
              <a:buFont typeface="Wingdings" panose="05000000000000000000" charset="0"/>
              <a:buChar char="ü"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endParaRPr sz="180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85750" indent="-285750" algn="l">
              <a:lnSpc>
                <a:spcPct val="120000"/>
              </a:lnSpc>
              <a:spcBef>
                <a:spcPts val="20"/>
              </a:spcBef>
              <a:buFont typeface="Wingdings" panose="05000000000000000000" charset="0"/>
              <a:buChar char="ü"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熟悉量程选择与安全操作规范。</a:t>
            </a:r>
          </a:p>
          <a:p>
            <a:pPr marL="285750" indent="-285750" algn="l">
              <a:lnSpc>
                <a:spcPct val="120000"/>
              </a:lnSpc>
              <a:spcBef>
                <a:spcPts val="20"/>
              </a:spcBef>
              <a:buFont typeface="Wingdings" panose="05000000000000000000" charset="0"/>
              <a:buChar char="ü"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endParaRPr sz="180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85750" indent="-285750" algn="l">
              <a:lnSpc>
                <a:spcPct val="120000"/>
              </a:lnSpc>
              <a:spcBef>
                <a:spcPts val="20"/>
              </a:spcBef>
              <a:buFont typeface="Wingdings" panose="05000000000000000000" charset="0"/>
              <a:buChar char="ü"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认识万用表内阻对测量结果的影响。</a:t>
            </a:r>
          </a:p>
          <a:p>
            <a:pPr marL="285750" indent="-285750" algn="l">
              <a:lnSpc>
                <a:spcPct val="120000"/>
              </a:lnSpc>
              <a:spcBef>
                <a:spcPts val="20"/>
              </a:spcBef>
              <a:buFont typeface="Wingdings" panose="05000000000000000000" charset="0"/>
              <a:buChar char="ü"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endParaRPr sz="1800">
              <a:solidFill>
                <a:srgbClr val="20364A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85750" indent="-285750" algn="l">
              <a:lnSpc>
                <a:spcPct val="120000"/>
              </a:lnSpc>
              <a:spcBef>
                <a:spcPts val="20"/>
              </a:spcBef>
              <a:buFont typeface="Wingdings" panose="05000000000000000000" charset="0"/>
              <a:buChar char="ü"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通过测量验证二极管的单向导电性。</a:t>
            </a:r>
          </a:p>
        </p:txBody>
      </p:sp>
      <p:pic>
        <p:nvPicPr>
          <p:cNvPr id="10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75" y="1476375"/>
            <a:ext cx="5429250" cy="4286250"/>
          </a:xfrm>
          <a:prstGeom prst="roundRect">
            <a:avLst>
              <a:gd name="adj" fmla="val 3111"/>
            </a:avLst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666750" y="295275"/>
            <a:ext cx="10972800" cy="800100"/>
          </a:xfrm>
          <a:prstGeom prst="rect">
            <a:avLst/>
          </a:prstGeom>
          <a:solidFill>
            <a:srgbClr val="163A5F"/>
          </a:solidFill>
          <a:ln w="0">
            <a:noFill/>
            <a:prstDash val="solid"/>
          </a:ln>
        </p:spPr>
        <p:txBody>
          <a:bodyPr vert="horz" lIns="266700" tIns="57150" rIns="190500" bIns="5715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 </a:t>
            </a:r>
            <a:r>
              <a:rPr lang="en-US" altLang="zh-CN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</a:t>
            </a:r>
            <a:r>
              <a:rPr lang="zh-CN" altLang="en-US"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：规范使用万用表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/>
        </p:nvSpPr>
        <p:spPr>
          <a:xfrm>
            <a:off x="609600" y="323850"/>
            <a:ext cx="10972800" cy="800100"/>
          </a:xfrm>
          <a:prstGeom prst="rect">
            <a:avLst/>
          </a:prstGeom>
          <a:solidFill>
            <a:srgbClr val="163A5F"/>
          </a:solidFill>
          <a:ln w="0">
            <a:noFill/>
            <a:prstDash val="solid"/>
          </a:ln>
        </p:spPr>
        <p:txBody>
          <a:bodyPr vert="horz" lIns="266700" tIns="57150" rIns="190500" bIns="5715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defRPr sz="36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3600" b="1" dirty="0" err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训练</a:t>
            </a:r>
            <a:r>
              <a:rPr sz="3600" b="1" dirty="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3：完成硅探测器波形分析</a:t>
            </a:r>
            <a:endParaRPr dirty="0"/>
          </a:p>
        </p:txBody>
      </p:sp>
      <p:sp>
        <p:nvSpPr>
          <p:cNvPr id="5" name="文本框 4"/>
          <p:cNvSpPr>
            <a:spLocks noGrp="1"/>
          </p:cNvSpPr>
          <p:nvPr/>
        </p:nvSpPr>
        <p:spPr>
          <a:xfrm>
            <a:off x="666750" y="1571625"/>
            <a:ext cx="4762500" cy="3857625"/>
          </a:xfrm>
          <a:prstGeom prst="rect">
            <a:avLst/>
          </a:prstGeom>
          <a:solidFill>
            <a:srgbClr val="FFFFFF"/>
          </a:solidFill>
          <a:ln w="9525">
            <a:solidFill>
              <a:srgbClr val="D5E0EA"/>
            </a:solidFill>
            <a:prstDash val="solid"/>
          </a:ln>
        </p:spPr>
        <p:txBody>
          <a:bodyPr wrap="square" lIns="323850" tIns="266700" rIns="266700" bIns="228600" anchor="ctr">
            <a:normAutofit/>
          </a:bodyPr>
          <a:lstStyle/>
          <a:p>
            <a:pPr marL="0" indent="0" algn="l">
              <a:lnSpc>
                <a:spcPct val="120000"/>
              </a:lnSpc>
              <a:buNone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lang="zh-CN" altLang="en-US"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了</a:t>
            </a:r>
            <a:r>
              <a:rPr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解 Si-PIN </a:t>
            </a:r>
            <a:r>
              <a:rPr sz="1800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硅探测器的基本工作机制</a:t>
            </a:r>
            <a:r>
              <a:rPr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20"/>
              </a:spcBef>
              <a:buNone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完成示波器脉冲波形采集与数据整理</a:t>
            </a:r>
            <a:r>
              <a:rPr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  <a:p>
            <a:pPr marL="0" indent="0" algn="l">
              <a:lnSpc>
                <a:spcPct val="120000"/>
              </a:lnSpc>
              <a:spcBef>
                <a:spcPts val="20"/>
              </a:spcBef>
              <a:buNone/>
              <a:defRPr sz="180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1800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借助</a:t>
            </a:r>
            <a:r>
              <a:rPr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AI </a:t>
            </a:r>
            <a:r>
              <a:rPr sz="1800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辅助编写分析代码</a:t>
            </a:r>
            <a:r>
              <a:rPr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，</a:t>
            </a:r>
            <a:r>
              <a:rPr lang="zh-CN" altLang="en-US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拟合</a:t>
            </a:r>
            <a:r>
              <a:rPr sz="1800" dirty="0" err="1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前沿与后沿时间常数</a:t>
            </a:r>
            <a:r>
              <a:rPr sz="1800" dirty="0">
                <a:solidFill>
                  <a:srgbClr val="20364A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。</a:t>
            </a:r>
          </a:p>
        </p:txBody>
      </p:sp>
      <p:pic>
        <p:nvPicPr>
          <p:cNvPr id="9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0" y="1476375"/>
            <a:ext cx="5667375" cy="4286250"/>
          </a:xfrm>
          <a:prstGeom prst="roundRect">
            <a:avLst>
              <a:gd name="adj" fmla="val 3111"/>
            </a:avLst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>
            <a:spLocks noGrp="1"/>
          </p:cNvSpPr>
          <p:nvPr/>
        </p:nvSpPr>
        <p:spPr>
          <a:xfrm>
            <a:off x="2476500" y="2333625"/>
            <a:ext cx="723900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38100" rIns="76200" bIns="38100" anchor="ctr">
            <a:spAutoFit/>
          </a:bodyPr>
          <a:lstStyle/>
          <a:p>
            <a:pPr algn="ctr">
              <a:lnSpc>
                <a:spcPct val="120000"/>
              </a:lnSpc>
              <a:buNone/>
              <a:defRPr sz="480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4800" b="1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谢谢</a:t>
            </a:r>
          </a:p>
          <a:p>
            <a:pPr algn="ctr">
              <a:lnSpc>
                <a:spcPct val="120000"/>
              </a:lnSpc>
              <a:buNone/>
              <a:defRPr sz="480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pPr>
            <a:r>
              <a:rPr sz="4800">
                <a:solidFill>
                  <a:srgbClr val="FFFFFF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Q&amp;A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826</Words>
  <Application>Microsoft Office PowerPoint</Application>
  <PresentationFormat>宽屏</PresentationFormat>
  <Paragraphs>163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Noto Sans SC</vt:lpstr>
      <vt:lpstr>等线</vt:lpstr>
      <vt:lpstr>等线 Light</vt:lpstr>
      <vt:lpstr>Arial</vt:lpstr>
      <vt:lpstr>Cambria Math</vt:lpstr>
      <vt:lpstr>Wingdings</vt:lpstr>
      <vt:lpstr>Office 主题​​</vt:lpstr>
      <vt:lpstr>青训营 C 组汇报</vt:lpstr>
      <vt:lpstr>PowerPoint 演示文稿</vt:lpstr>
      <vt:lpstr>PowerPoint 演示文稿</vt:lpstr>
      <vt:lpstr>提高阈值后，噪声计数迅速下降</vt:lpstr>
      <vt:lpstr>信号幅度总体随偏置电压升高</vt:lpstr>
      <vt:lpstr>前沿时间常数约为 1.25 μs</vt:lpstr>
      <vt:lpstr>后沿恢复时间常数约为 0.30 ms</vt:lpstr>
      <vt:lpstr>脉冲呈“快前沿、慢后沿”特征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雨豪 谭</cp:lastModifiedBy>
  <cp:revision>36</cp:revision>
  <dcterms:created xsi:type="dcterms:W3CDTF">2026-09-06T02:58:00Z</dcterms:created>
  <dcterms:modified xsi:type="dcterms:W3CDTF">2026-09-07T02:30:39Z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A2721B1A79B345D2B87BFACA65354C88_12</vt:lpwstr>
  </property>
  <property fmtid="{D5CDD505-2E9C-101B-9397-08002B2CF9AE}" pid="3" name="KSOProductBuildVer">
    <vt:lpwstr>2052-12.1.0.28505</vt:lpwstr>
  </property>
</Properties>
</file>