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3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1" r:id="rId17"/>
    <p:sldId id="269" r:id="rId18"/>
    <p:sldId id="272" r:id="rId19"/>
    <p:sldId id="273" r:id="rId20"/>
    <p:sldId id="274" r:id="rId21"/>
    <p:sldId id="275" r:id="rId22"/>
    <p:sldId id="284" r:id="rId23"/>
    <p:sldId id="285" r:id="rId24"/>
    <p:sldId id="278" r:id="rId25"/>
    <p:sldId id="286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1"/>
  <c:style val="2"/>
  <c:chart>
    <c:title>
      <c:tx>
        <c:rich>
          <a:bodyPr rot="0" spcFirstLastPara="0" anchorCtr="0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en-US" sz="1200" b="1" i="0" kern="0" spc="0" baseline="0">
                <a:solidFill>
                  <a:srgbClr val="0D1B2A"/>
                </a:solidFill>
              </a:rPr>
              <a:t>前沿触发：阈值 |Vth| — 计数率 R（T=0.700 s）</a:t>
            </a:r>
          </a:p>
        </c:rich>
      </c:tx>
      <c:layout>
        <c:manualLayout>
          <c:xMode val="edge"/>
          <c:yMode val="edge"/>
          <c:x val="0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计数率 R (Hz)</c:v>
          </c:tx>
          <c:spPr>
            <a:ln w="19050">
              <a:solidFill>
                <a:srgbClr val="0D1B2A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anchorCtr="0"/>
              <a:lstStyle/>
              <a:p>
                <a:pPr>
                  <a:defRPr sz="1000" b="0" i="0" strike="noStrike" kern="1200" spc="0" baseline="0">
                    <a:solidFill>
                      <a:srgbClr val="595959"/>
                    </a:solidFill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5"/>
              <c:pt idx="0">
                <c:v>50</c:v>
              </c:pt>
              <c:pt idx="1">
                <c:v>100</c:v>
              </c:pt>
              <c:pt idx="2">
                <c:v>150</c:v>
              </c:pt>
              <c:pt idx="3">
                <c:v>200</c:v>
              </c:pt>
              <c:pt idx="4">
                <c:v>250</c:v>
              </c:pt>
            </c:strLit>
          </c:cat>
          <c:val>
            <c:numLit>
              <c:formatCode>General</c:formatCode>
              <c:ptCount val="5"/>
              <c:pt idx="0">
                <c:v>90</c:v>
              </c:pt>
              <c:pt idx="1">
                <c:v>77.14</c:v>
              </c:pt>
              <c:pt idx="2">
                <c:v>57.14</c:v>
              </c:pt>
              <c:pt idx="3">
                <c:v>62.86</c:v>
              </c:pt>
              <c:pt idx="4">
                <c:v>2.86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0-B178-4A98-973B-E646CE607E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4001152"/>
        <c:axId val="753999904"/>
      </c:lineChart>
      <c:catAx>
        <c:axId val="754001152"/>
        <c:scaling>
          <c:orientation val="minMax"/>
        </c:scaling>
        <c:delete val="0"/>
        <c:axPos val="b"/>
        <c:title>
          <c:tx>
            <c:rich>
              <a:bodyPr rot="0" spcFirstLastPara="0" anchorCtr="0"/>
              <a:lstStyle/>
              <a:p>
                <a:pPr>
                  <a:defRPr sz="1000" b="0" i="0" u="none" strike="noStrike" kern="1200" spc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en-US" sz="1000" b="0" i="0" kern="0" spc="0" baseline="0">
                    <a:solidFill>
                      <a:srgbClr val="0D1B2A"/>
                    </a:solidFill>
                  </a:rPr>
                  <a:t>|Vth|（mV）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spcFirstLastPara="1" vertOverflow="ellipsis" vert="horz" wrap="square" anchor="ctr" anchorCtr="1"/>
          <a:lstStyle/>
          <a:p>
            <a:pPr>
              <a:defRPr sz="1000" b="0" i="0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53999904"/>
        <c:crosses val="min"/>
        <c:auto val="1"/>
        <c:lblAlgn val="ctr"/>
        <c:lblOffset val="100"/>
        <c:noMultiLvlLbl val="0"/>
      </c:catAx>
      <c:valAx>
        <c:axId val="753999904"/>
        <c:scaling>
          <c:orientation val="minMax"/>
        </c:scaling>
        <c:delete val="0"/>
        <c:axPos val="l"/>
        <c:majorGridlines>
          <c:spPr>
            <a:ln w="9525">
              <a:solidFill>
                <a:srgbClr val="E2E8F0"/>
              </a:solidFill>
            </a:ln>
          </c:spPr>
        </c:majorGridlines>
        <c:title>
          <c:tx>
            <c:rich>
              <a:bodyPr rot="-5400000" spcFirstLastPara="0" anchorCtr="0"/>
              <a:lstStyle/>
              <a:p>
                <a:pPr>
                  <a:defRPr sz="1000" b="0" i="0" u="none" strike="noStrike" kern="1200" spc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en-US" sz="1000" b="0" i="0" kern="0" spc="0" baseline="0">
                    <a:solidFill>
                      <a:srgbClr val="0D1B2A"/>
                    </a:solidFill>
                  </a:rPr>
                  <a:t>计数率 R（Hz）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spcFirstLastPara="1" vertOverflow="ellipsis" vert="horz" wrap="square" anchor="ctr" anchorCtr="1"/>
          <a:lstStyle/>
          <a:p>
            <a:pPr>
              <a:defRPr sz="1000" b="0" i="0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54001152"/>
        <c:crosses val="min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1"/>
  <c:style val="2"/>
  <c:chart>
    <c:title>
      <c:tx>
        <c:rich>
          <a:bodyPr rot="0" spcFirstLastPara="0" anchorCtr="0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en-US" sz="1200" b="1" i="0" kern="0" spc="0" baseline="0">
                <a:solidFill>
                  <a:srgbClr val="0D1B2A"/>
                </a:solidFill>
              </a:rPr>
              <a:t>脉宽触发：脉宽条件 Tp — 计数率 R（电平 −102 mV）</a:t>
            </a:r>
          </a:p>
        </c:rich>
      </c:tx>
      <c:layout>
        <c:manualLayout>
          <c:xMode val="edge"/>
          <c:yMode val="edge"/>
          <c:x val="0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计数率 R (Hz)</c:v>
          </c:tx>
          <c:spPr>
            <a:ln w="19050">
              <a:solidFill>
                <a:srgbClr val="0D1B2A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anchorCtr="0"/>
              <a:lstStyle/>
              <a:p>
                <a:pPr>
                  <a:defRPr sz="1000" b="0" i="0" strike="noStrike" kern="1200" spc="0" baseline="0">
                    <a:solidFill>
                      <a:srgbClr val="595959"/>
                    </a:solidFill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4"/>
              <c:pt idx="0">
                <c:v>2</c:v>
              </c:pt>
              <c:pt idx="1">
                <c:v>10</c:v>
              </c:pt>
              <c:pt idx="2">
                <c:v>315</c:v>
              </c:pt>
              <c:pt idx="3">
                <c:v>501</c:v>
              </c:pt>
            </c:strLit>
          </c:cat>
          <c:val>
            <c:numLit>
              <c:formatCode>General</c:formatCode>
              <c:ptCount val="4"/>
              <c:pt idx="0">
                <c:v>132.09</c:v>
              </c:pt>
              <c:pt idx="1">
                <c:v>92.09</c:v>
              </c:pt>
              <c:pt idx="2">
                <c:v>141.47999999999999</c:v>
              </c:pt>
              <c:pt idx="3">
                <c:v>120.49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0-D544-4F7E-B135-6E4BF405D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4001152"/>
        <c:axId val="753999904"/>
      </c:lineChart>
      <c:catAx>
        <c:axId val="754001152"/>
        <c:scaling>
          <c:orientation val="minMax"/>
        </c:scaling>
        <c:delete val="0"/>
        <c:axPos val="b"/>
        <c:title>
          <c:tx>
            <c:rich>
              <a:bodyPr rot="0" spcFirstLastPara="0" anchorCtr="0"/>
              <a:lstStyle/>
              <a:p>
                <a:pPr>
                  <a:defRPr sz="1000" b="0" i="0" u="none" strike="noStrike" kern="1200" spc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en-US" sz="1000" b="0" i="0" kern="0" spc="0" baseline="0">
                    <a:solidFill>
                      <a:srgbClr val="0D1B2A"/>
                    </a:solidFill>
                  </a:rPr>
                  <a:t>Tp（μs）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spcFirstLastPara="1" vertOverflow="ellipsis" vert="horz" wrap="square" anchor="ctr" anchorCtr="1"/>
          <a:lstStyle/>
          <a:p>
            <a:pPr>
              <a:defRPr sz="1000" b="0" i="0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53999904"/>
        <c:crosses val="min"/>
        <c:auto val="1"/>
        <c:lblAlgn val="ctr"/>
        <c:lblOffset val="100"/>
        <c:noMultiLvlLbl val="0"/>
      </c:catAx>
      <c:valAx>
        <c:axId val="753999904"/>
        <c:scaling>
          <c:orientation val="minMax"/>
        </c:scaling>
        <c:delete val="0"/>
        <c:axPos val="l"/>
        <c:majorGridlines>
          <c:spPr>
            <a:ln w="9525">
              <a:solidFill>
                <a:srgbClr val="E2E8F0"/>
              </a:solidFill>
            </a:ln>
          </c:spPr>
        </c:majorGridlines>
        <c:title>
          <c:tx>
            <c:rich>
              <a:bodyPr rot="-5400000" spcFirstLastPara="0" anchorCtr="0"/>
              <a:lstStyle/>
              <a:p>
                <a:pPr>
                  <a:defRPr sz="1000" b="0" i="0" u="none" strike="noStrike" kern="1200" spc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en-US" sz="1000" b="0" i="0" kern="0" spc="0" baseline="0">
                    <a:solidFill>
                      <a:srgbClr val="0D1B2A"/>
                    </a:solidFill>
                  </a:rPr>
                  <a:t>计数率 R（Hz）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spcFirstLastPara="1" vertOverflow="ellipsis" vert="horz" wrap="square" anchor="ctr" anchorCtr="1"/>
          <a:lstStyle/>
          <a:p>
            <a:pPr>
              <a:defRPr sz="1000" b="0" i="0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54001152"/>
        <c:crosses val="min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1"/>
  <c:style val="2"/>
  <c:chart>
    <c:title>
      <c:tx>
        <c:rich>
          <a:bodyPr rot="0" spcFirstLastPara="0" anchorCtr="0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en-US" sz="1200" b="1" i="0" kern="0" spc="0" baseline="0">
                <a:solidFill>
                  <a:srgbClr val="0D1B2A"/>
                </a:solidFill>
              </a:rPr>
              <a:t>探测器偏压 — 平均脉冲幅度</a:t>
            </a:r>
          </a:p>
        </c:rich>
      </c:tx>
      <c:layout>
        <c:manualLayout>
          <c:xMode val="edge"/>
          <c:yMode val="edge"/>
          <c:x val="0"/>
          <c:y val="0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平均幅度 (mV)</c:v>
          </c:tx>
          <c:spPr>
            <a:ln w="19050">
              <a:solidFill>
                <a:srgbClr val="0D1B2A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anchorCtr="0"/>
              <a:lstStyle/>
              <a:p>
                <a:pPr>
                  <a:defRPr sz="1000" b="0" i="0" strike="noStrike" kern="1200" spc="0" baseline="0">
                    <a:solidFill>
                      <a:srgbClr val="595959"/>
                    </a:solidFill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6"/>
              <c:pt idx="0">
                <c:v>0</c:v>
              </c:pt>
              <c:pt idx="1">
                <c:v>10</c:v>
              </c:pt>
              <c:pt idx="2">
                <c:v>20</c:v>
              </c:pt>
              <c:pt idx="3">
                <c:v>30</c:v>
              </c:pt>
              <c:pt idx="4">
                <c:v>40</c:v>
              </c:pt>
              <c:pt idx="5">
                <c:v>50</c:v>
              </c:pt>
            </c:strLit>
          </c:cat>
          <c:val>
            <c:numLit>
              <c:formatCode>General</c:formatCode>
              <c:ptCount val="6"/>
              <c:pt idx="0">
                <c:v>226</c:v>
              </c:pt>
              <c:pt idx="1">
                <c:v>232.86</c:v>
              </c:pt>
              <c:pt idx="2">
                <c:v>235.69</c:v>
              </c:pt>
              <c:pt idx="3">
                <c:v>229.09</c:v>
              </c:pt>
              <c:pt idx="4">
                <c:v>229.4</c:v>
              </c:pt>
              <c:pt idx="5">
                <c:v>236.73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0-4CD0-4132-8448-7B51E18365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4001152"/>
        <c:axId val="753999904"/>
      </c:lineChart>
      <c:catAx>
        <c:axId val="754001152"/>
        <c:scaling>
          <c:orientation val="minMax"/>
        </c:scaling>
        <c:delete val="0"/>
        <c:axPos val="b"/>
        <c:title>
          <c:tx>
            <c:rich>
              <a:bodyPr rot="0" spcFirstLastPara="0" anchorCtr="0"/>
              <a:lstStyle/>
              <a:p>
                <a:pPr>
                  <a:defRPr sz="1000" b="0" i="0" u="none" strike="noStrike" kern="1200" spc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en-US" sz="1000" b="0" i="0" kern="0" spc="0" baseline="0">
                    <a:solidFill>
                      <a:srgbClr val="0D1B2A"/>
                    </a:solidFill>
                  </a:rPr>
                  <a:t>偏压（V）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spcFirstLastPara="1" vertOverflow="ellipsis" vert="horz" wrap="square" anchor="ctr" anchorCtr="1"/>
          <a:lstStyle/>
          <a:p>
            <a:pPr>
              <a:defRPr sz="1000" b="0" i="0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53999904"/>
        <c:crosses val="min"/>
        <c:auto val="1"/>
        <c:lblAlgn val="ctr"/>
        <c:lblOffset val="100"/>
        <c:noMultiLvlLbl val="0"/>
      </c:catAx>
      <c:valAx>
        <c:axId val="753999904"/>
        <c:scaling>
          <c:orientation val="minMax"/>
        </c:scaling>
        <c:delete val="0"/>
        <c:axPos val="l"/>
        <c:majorGridlines>
          <c:spPr>
            <a:ln w="9525">
              <a:solidFill>
                <a:srgbClr val="E2E8F0"/>
              </a:solidFill>
            </a:ln>
          </c:spPr>
        </c:majorGridlines>
        <c:title>
          <c:tx>
            <c:rich>
              <a:bodyPr rot="-5400000" spcFirstLastPara="0" anchorCtr="0"/>
              <a:lstStyle/>
              <a:p>
                <a:pPr>
                  <a:defRPr sz="1000" b="0" i="0" u="none" strike="noStrike" kern="1200" spc="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en-US" sz="1000" b="0" i="0" kern="0" spc="0" baseline="0">
                    <a:solidFill>
                      <a:srgbClr val="0D1B2A"/>
                    </a:solidFill>
                  </a:rPr>
                  <a:t>平均幅度（mV）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ln>
            <a:noFill/>
          </a:ln>
        </c:spPr>
        <c:txPr>
          <a:bodyPr rot="0" spcFirstLastPara="1" vertOverflow="ellipsis" vert="horz" wrap="square" anchor="ctr" anchorCtr="1"/>
          <a:lstStyle/>
          <a:p>
            <a:pPr>
              <a:defRPr sz="1000" b="0" i="0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54001152"/>
        <c:crosses val="min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 w="9525" cap="flat" cmpd="sng" algn="ctr"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07.09.2026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封面：三周青训营总结，第三周硅探测器实验为重点（60%）。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目录：按 20%/20%/60% 分配三周篇幅，第三周逐步讲清实验原理。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本周两台主力仪器指标，以及信号源12项、示波器9项、阻抗XY8项的任务结构。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四类波形的定量核验结果；不回避未达成项与误操作，体现实验严谨性。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示波器左半边讲采集定量关系，右半边讲触发模式，为第三周触发计数率埋伏笔。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用反射系数解释实测幅度比与振铃；李萨如图给出相位/频率关系的直观判据。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一页纵览九项任务与全部关键数值，后续页面展开测量原理与重点推导。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每种档位先讲测量原理再给实测值；替代器材与未测项如实说明。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本周最核心的定量推导：三步反推电表内阻，引出负载效应这一通用测量观。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厘清真地与浮地，并用两路隔离通道串联出±6V双电源，数值吻合设计。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第一步原理：电离—反偏耗尽区—漂移收集；右侧为探测器剖面示意图（可后续替换为讲义/手册插图）。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第二步原理：电荷灵敏前放的积分成形与RC泄放，解释负脉冲、快下降慢恢复的来源。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先建立完整测量链路框图，再列出六项任务，后续逐任务讲原理与结果。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步骤一：完成接线供电并定量读出脉冲参数，波形形状验证前放机理。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前沿触发本质是幅度甄别，三档屏幕读数显示数量级下降，为CSV复算做对照。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脉宽触发是双判据，计数率随脉宽分布非单调，这是与前沿触发最关键的区别。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统一的离线分析流程与口径：事件防抖、R=N/T，并说明屏幕读数与CSV复算的差异来源。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用统一CSV数据复现前沿触发趋势，并解释局部回升是统计涨落而非趋势反转。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脉宽曲线非单调，并用对比表厘清两种触发的判据、曲线形状与用途。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偏压扫描的幅度定义与多脉冲平均方法，六档结果下一页画成曲线并解释机理。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偏压曲线分两段：低偏压收集效率提升，充分收集后进入平台，对应耗尽层机理。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左页讲统计不确定性与改进，右页讲放射源安全与操作规范，体现实验严谨性。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给出上升×衰减的解析模型与每个参数的物理含义，以及拟合优度。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严谨区分"拟合最优值"与"可测量上限"：τr＜1μs、τd=249μs，并对应回电子学物理过程。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三列对照三周收获，底部如实列出不足与改进方向，结束汇报。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D1B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11200" y="1219200"/>
            <a:ext cx="711200" cy="508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11200" y="1498600"/>
            <a:ext cx="1041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7500"/>
              </a:lnSpc>
              <a:defRPr/>
            </a:pPr>
            <a:r>
              <a:rPr lang="zh-CN" altLang="en-US" sz="4600" b="1" i="0" u="none" strike="noStrike" dirty="0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青训</a:t>
            </a:r>
            <a:r>
              <a:rPr lang="en-US" sz="4600" b="1" i="0" u="none" strike="noStrike" dirty="0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营</a:t>
            </a:r>
            <a:endParaRPr lang="en-US" sz="1100" dirty="0"/>
          </a:p>
        </p:txBody>
      </p:sp>
      <p:sp>
        <p:nvSpPr>
          <p:cNvPr id="5" name="AutoShape 5"/>
          <p:cNvSpPr/>
          <p:nvPr/>
        </p:nvSpPr>
        <p:spPr>
          <a:xfrm>
            <a:off x="711200" y="2489200"/>
            <a:ext cx="10414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600" b="0" i="0" u="none" strike="noStrike" dirty="0" err="1">
                <a:solidFill>
                  <a:srgbClr val="C6D0DE"/>
                </a:solidFill>
                <a:latin typeface="Noto Sans SC"/>
                <a:ea typeface="Noto Sans SC"/>
                <a:cs typeface="Noto Sans SC"/>
                <a:sym typeface="Noto Sans SC"/>
              </a:rPr>
              <a:t>实验总结报告</a:t>
            </a:r>
            <a:endParaRPr lang="en-US" sz="1100" dirty="0"/>
          </a:p>
        </p:txBody>
      </p:sp>
      <p:cxnSp>
        <p:nvCxnSpPr>
          <p:cNvPr id="6" name="Connector 6"/>
          <p:cNvCxnSpPr/>
          <p:nvPr/>
        </p:nvCxnSpPr>
        <p:spPr>
          <a:xfrm rot="-16215">
            <a:off x="711215" y="3321050"/>
            <a:ext cx="2692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711200" y="3708400"/>
            <a:ext cx="10668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5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第一周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778000" y="3708400"/>
            <a:ext cx="660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500" b="0" i="0" u="none" strike="noStrike" dirty="0" err="1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信号发生器</a:t>
            </a:r>
            <a:r>
              <a:rPr lang="en-US" sz="1500" b="0" i="0" u="none" strike="noStrike" dirty="0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zh-CN" altLang="en-US" sz="1500" b="0" i="0" u="none" strike="noStrike" dirty="0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与</a:t>
            </a:r>
            <a:r>
              <a:rPr lang="en-US" sz="1500" b="0" i="0" u="none" strike="noStrike" dirty="0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0" i="0" u="none" strike="noStrike" dirty="0" err="1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示波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711200" y="4292600"/>
            <a:ext cx="10668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5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第二周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778000" y="4292600"/>
            <a:ext cx="660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500" b="0" i="0" u="none" strike="noStrike" dirty="0" err="1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万用表</a:t>
            </a:r>
            <a:r>
              <a:rPr lang="en-US" sz="1500" b="0" i="0" u="none" strike="noStrike" dirty="0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zh-CN" altLang="en-US" sz="1500" b="0" i="0" u="none" strike="noStrike" dirty="0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与</a:t>
            </a:r>
            <a:r>
              <a:rPr lang="en-US" sz="1500" b="0" i="0" u="none" strike="noStrike" dirty="0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0" i="0" u="none" strike="noStrike" dirty="0" err="1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线性电源</a:t>
            </a:r>
            <a:endParaRPr lang="en-US" sz="1100" dirty="0"/>
          </a:p>
        </p:txBody>
      </p:sp>
      <p:sp>
        <p:nvSpPr>
          <p:cNvPr id="13" name="AutoShape 13"/>
          <p:cNvSpPr/>
          <p:nvPr/>
        </p:nvSpPr>
        <p:spPr>
          <a:xfrm>
            <a:off x="711200" y="4876800"/>
            <a:ext cx="10668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5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778000" y="4876800"/>
            <a:ext cx="6604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500" b="0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硅探测器与 α 源实验（重点）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4053">
            <a:off x="711204" y="5607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858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711200" y="5791200"/>
            <a:ext cx="762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400" b="0" i="0" u="none" strike="noStrike">
                <a:solidFill>
                  <a:srgbClr val="D6DEE9"/>
                </a:solidFill>
                <a:latin typeface="Noto Sans SC"/>
                <a:ea typeface="Noto Sans SC"/>
                <a:cs typeface="Noto Sans SC"/>
                <a:sym typeface="Noto Sans SC"/>
              </a:rPr>
              <a:t>汇报人：郭罗坤　曹姜锋　熊子豪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890000" y="5791200"/>
            <a:ext cx="25908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300" b="0" i="0" u="none" strike="noStrike" dirty="0">
                <a:solidFill>
                  <a:srgbClr val="96A4B6"/>
                </a:solidFill>
                <a:latin typeface="Noto Sans SC"/>
                <a:ea typeface="Noto Sans SC"/>
                <a:cs typeface="Noto Sans SC"/>
                <a:sym typeface="Noto Sans SC"/>
              </a:rPr>
              <a:t>2026 年 9 月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660400"/>
            <a:ext cx="6350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3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目录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905000" y="8382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166666"/>
              </a:lnSpc>
              <a:defRPr/>
            </a:pPr>
            <a:r>
              <a:rPr lang="en-US" sz="12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CONTENTS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11200" y="13462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16192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812800" y="1854200"/>
            <a:ext cx="12192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4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235200" y="1879600"/>
            <a:ext cx="711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7500"/>
              </a:lnSpc>
              <a:defRPr/>
            </a:pPr>
            <a:r>
              <a:rPr lang="en-US" sz="19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第一周　信号发生器、示波器与阻抗匹配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2235200" y="2362200"/>
            <a:ext cx="736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受控波形产生、示波器定量观测、传输线阻抗匹配与 XY 李萨如图</a:t>
            </a:r>
            <a:endParaRPr lang="en-US" sz="1100"/>
          </a:p>
        </p:txBody>
      </p:sp>
      <p:cxnSp>
        <p:nvCxnSpPr>
          <p:cNvPr id="11" name="Connector 11"/>
          <p:cNvCxnSpPr/>
          <p:nvPr/>
        </p:nvCxnSpPr>
        <p:spPr>
          <a:xfrm rot="-4053">
            <a:off x="711204" y="30924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AutoShape 12"/>
          <p:cNvSpPr/>
          <p:nvPr/>
        </p:nvSpPr>
        <p:spPr>
          <a:xfrm>
            <a:off x="812800" y="3327400"/>
            <a:ext cx="12192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4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2235200" y="3352800"/>
            <a:ext cx="711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7500"/>
              </a:lnSpc>
              <a:defRPr/>
            </a:pPr>
            <a:r>
              <a:rPr lang="en-US" sz="19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第二周　万用表与线性电源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2235200" y="3835400"/>
            <a:ext cx="736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元件定量测量、电压表内阻反推（负载效应）、真地/浮地与双电源搭建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-4053">
            <a:off x="711204" y="45656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AutoShape 18"/>
          <p:cNvSpPr/>
          <p:nvPr/>
        </p:nvSpPr>
        <p:spPr>
          <a:xfrm>
            <a:off x="812800" y="4800600"/>
            <a:ext cx="12192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4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2235200" y="4826000"/>
            <a:ext cx="7112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7500"/>
              </a:lnSpc>
              <a:defRPr/>
            </a:pPr>
            <a:r>
              <a:rPr lang="en-US" sz="19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　硅探测器与 α 源（重点）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2235200" y="5308600"/>
            <a:ext cx="736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探测与前放原理、两种触发模式、CSV 计数统计、偏压扫描、波形建模拟合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4053">
            <a:off x="711204" y="62674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711200" y="6426200"/>
            <a:ext cx="7620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2500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10769600" y="64262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12500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02 / 28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D1B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11200" y="1625600"/>
            <a:ext cx="711200" cy="508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11200" y="1905000"/>
            <a:ext cx="3302000" cy="121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7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11200" y="32512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333333"/>
              </a:lnSpc>
              <a:defRPr/>
            </a:pPr>
            <a:r>
              <a:rPr lang="en-US" sz="1400" b="0" i="0" u="none" strike="noStrike">
                <a:solidFill>
                  <a:srgbClr val="96A4B6"/>
                </a:solidFill>
                <a:latin typeface="Noto Sans SC"/>
                <a:ea typeface="Noto Sans SC"/>
                <a:cs typeface="Noto Sans SC"/>
                <a:sym typeface="Noto Sans SC"/>
              </a:rPr>
              <a:t>WEEK 1 · 第一周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11200" y="3708400"/>
            <a:ext cx="107696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5833"/>
              </a:lnSpc>
              <a:defRPr/>
            </a:pPr>
            <a:r>
              <a:rPr lang="en-US" sz="3300" b="1" i="0" u="none" strike="noStrike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信号发生器、示波器与阻抗匹配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53710">
            <a:off x="711250" y="4565650"/>
            <a:ext cx="81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858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711200" y="4800600"/>
            <a:ext cx="1041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50" b="0" i="0" u="none" strike="noStrike">
                <a:solidFill>
                  <a:srgbClr val="BCC8D8"/>
                </a:solidFill>
                <a:latin typeface="Noto Sans SC"/>
                <a:ea typeface="Noto Sans SC"/>
                <a:cs typeface="Noto Sans SC"/>
                <a:sym typeface="Noto Sans SC"/>
              </a:rPr>
              <a:t>研究问题：怎样产生一个参数受控的电信号？怎样把它准确地"看"下来？当测量仪器本身接入电路，波形又会被怎样改变？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769600" y="64262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12500"/>
              </a:lnSpc>
              <a:defRPr/>
            </a:pPr>
            <a:r>
              <a:rPr lang="en-US" sz="1000" b="0" i="0" u="none" strike="noStrike">
                <a:solidFill>
                  <a:srgbClr val="96A4B6"/>
                </a:solidFill>
                <a:latin typeface="Noto Sans SC"/>
                <a:ea typeface="Noto Sans SC"/>
                <a:cs typeface="Noto Sans SC"/>
                <a:sym typeface="Noto Sans SC"/>
              </a:rPr>
              <a:t>03 / 28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实验仪器与任务体系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第一周 · 信号发生器、示波器与阻抗匹配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04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3716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zh-CN" altLang="en-US" sz="1200" b="1" i="0" u="none" strike="noStrike" dirty="0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实验</a:t>
            </a:r>
            <a:r>
              <a:rPr lang="en-US" sz="1200" b="1" i="0" u="none" strike="noStrike" dirty="0" err="1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仪器</a:t>
            </a:r>
            <a:endParaRPr lang="en-US" sz="1100" dirty="0"/>
          </a:p>
        </p:txBody>
      </p:sp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1328042"/>
              </p:ext>
            </p:extLst>
          </p:nvPr>
        </p:nvGraphicFramePr>
        <p:xfrm>
          <a:off x="711200" y="1676400"/>
          <a:ext cx="5334000" cy="14528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 dirty="0" err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仪器</a:t>
                      </a:r>
                      <a:r>
                        <a:rPr lang="zh-CN" altLang="en-US" sz="1200" b="1" i="0" u="none" strike="noStrike" dirty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型号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zh-CN" altLang="en-US" sz="1200" b="1" i="0" u="none" strike="noStrike" dirty="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RIGOL DG822 信号源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双通道输出，最高频率 25 MHz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RIGOL DS6104 示波器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四通道，1 GHz 带宽，5 </a:t>
                      </a:r>
                      <a:r>
                        <a:rPr lang="en-US" sz="1150" b="0" i="0" u="none" strike="noStrike" dirty="0" err="1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GSa</a:t>
                      </a:r>
                      <a:r>
                        <a:rPr lang="en-US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/s </a:t>
                      </a:r>
                      <a:r>
                        <a:rPr lang="en-US" sz="1150" b="0" i="0" u="none" strike="noStrike" dirty="0" err="1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采样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AutoShape 12"/>
          <p:cNvSpPr/>
          <p:nvPr/>
        </p:nvSpPr>
        <p:spPr>
          <a:xfrm>
            <a:off x="6350000" y="13716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zh-CN" altLang="en-US" sz="1200" b="1" dirty="0">
                <a:solidFill>
                  <a:srgbClr val="B89456"/>
                </a:solidFill>
                <a:latin typeface="Noto Sans SC"/>
                <a:ea typeface="Noto Sans SC"/>
                <a:sym typeface="Noto Sans SC"/>
              </a:rPr>
              <a:t>实验内容</a:t>
            </a:r>
            <a:endParaRPr lang="en-US" sz="1100" dirty="0"/>
          </a:p>
        </p:txBody>
      </p:sp>
      <p:graphicFrame>
        <p:nvGraphicFramePr>
          <p:cNvPr id="13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760698"/>
              </p:ext>
            </p:extLst>
          </p:nvPr>
        </p:nvGraphicFramePr>
        <p:xfrm>
          <a:off x="6350000" y="1676400"/>
          <a:ext cx="5130800" cy="41960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9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 dirty="0" err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主要内容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 dirty="0" err="1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信号发生器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altLang="zh-CN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·</a:t>
                      </a:r>
                      <a:r>
                        <a:rPr lang="en-US" sz="1150" b="0" i="0" u="none" strike="noStrike" dirty="0" err="1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正弦</a:t>
                      </a:r>
                      <a:r>
                        <a:rPr lang="zh-CN" altLang="en-US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：幅值，频率，高低电平，偏移电压</a:t>
                      </a:r>
                      <a:endParaRPr lang="en-US" sz="1150" b="0" i="0" u="none" strike="noStrike" dirty="0">
                        <a:solidFill>
                          <a:srgbClr val="465667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endParaRPr>
                    </a:p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altLang="zh-CN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·</a:t>
                      </a:r>
                      <a:r>
                        <a:rPr lang="en-US" sz="1150" b="0" i="0" u="none" strike="noStrike" dirty="0" err="1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方波</a:t>
                      </a:r>
                      <a:r>
                        <a:rPr lang="zh-CN" altLang="en-US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：幅值，频率，占空比，上升时间，下降时间</a:t>
                      </a:r>
                      <a:endParaRPr lang="en-US" sz="1150" b="0" i="0" u="none" strike="noStrike" dirty="0">
                        <a:solidFill>
                          <a:srgbClr val="465667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endParaRPr>
                    </a:p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altLang="zh-CN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·</a:t>
                      </a:r>
                      <a:r>
                        <a:rPr lang="en-US" sz="1150" b="0" i="0" u="none" strike="noStrike" dirty="0" err="1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高斯</a:t>
                      </a:r>
                      <a:r>
                        <a:rPr lang="zh-CN" altLang="en-US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：幅值，偏置，脉冲宽度</a:t>
                      </a:r>
                      <a:endParaRPr lang="en-US" sz="1150" b="0" i="0" u="none" strike="noStrike" dirty="0">
                        <a:solidFill>
                          <a:srgbClr val="465667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endParaRPr>
                    </a:p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altLang="zh-CN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·</a:t>
                      </a:r>
                      <a:r>
                        <a:rPr lang="en-US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Burst</a:t>
                      </a:r>
                      <a:r>
                        <a:rPr lang="zh-CN" altLang="en-US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：触发模式，信号频率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 dirty="0" err="1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示波器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altLang="zh-CN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·</a:t>
                      </a:r>
                      <a:r>
                        <a:rPr lang="en-US" sz="1150" b="0" i="0" u="none" strike="noStrike" dirty="0" err="1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时基与垂直档位</a:t>
                      </a:r>
                      <a:endParaRPr lang="en-US" sz="1150" b="0" i="0" u="none" strike="noStrike" dirty="0">
                        <a:solidFill>
                          <a:srgbClr val="465667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endParaRPr>
                    </a:p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altLang="zh-CN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·</a:t>
                      </a:r>
                      <a:r>
                        <a:rPr lang="en-US" sz="1150" b="0" i="0" u="none" strike="noStrike" dirty="0" err="1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触发系统</a:t>
                      </a:r>
                      <a:endParaRPr lang="en-US" sz="1150" b="0" i="0" u="none" strike="noStrike" dirty="0">
                        <a:solidFill>
                          <a:srgbClr val="465667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endParaRPr>
                    </a:p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altLang="zh-CN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·</a:t>
                      </a:r>
                      <a:r>
                        <a:rPr lang="en-US" sz="1150" b="0" i="0" u="none" strike="noStrike" dirty="0" err="1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光标与自动测量</a:t>
                      </a:r>
                      <a:endParaRPr lang="en-US" sz="1150" b="0" i="0" u="none" strike="noStrike" dirty="0">
                        <a:solidFill>
                          <a:srgbClr val="465667"/>
                        </a:solidFill>
                        <a:latin typeface="Noto Sans SC"/>
                        <a:ea typeface="Noto Sans SC"/>
                        <a:cs typeface="Noto Sans SC"/>
                        <a:sym typeface="Noto Sans SC"/>
                      </a:endParaRPr>
                    </a:p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altLang="zh-CN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·</a:t>
                      </a:r>
                      <a:r>
                        <a:rPr lang="zh-CN" alt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 dirty="0" err="1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阻抗</a:t>
                      </a:r>
                      <a:r>
                        <a:rPr lang="zh-CN" altLang="en-US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匹配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50 Ω 与 1 MΩ </a:t>
                      </a:r>
                      <a:r>
                        <a:rPr lang="en-US" sz="1150" b="0" i="0" u="none" strike="noStrike" dirty="0" err="1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输入对比、放慢边沿、XY</a:t>
                      </a:r>
                      <a:r>
                        <a:rPr lang="en-US" sz="1150" b="0" i="0" u="none" strike="noStrike" dirty="0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 </a:t>
                      </a:r>
                      <a:r>
                        <a:rPr lang="en-US" sz="1150" b="0" i="0" u="none" strike="noStrike" dirty="0" err="1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模式李萨如图</a:t>
                      </a:r>
                      <a:endParaRPr lang="en-US" sz="1100" dirty="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图片 14">
            <a:extLst>
              <a:ext uri="{FF2B5EF4-FFF2-40B4-BE49-F238E27FC236}">
                <a16:creationId xmlns:a16="http://schemas.microsoft.com/office/drawing/2014/main" id="{6800BF2D-442E-F1DA-55D2-50DE6DAAFF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764" y="3429000"/>
            <a:ext cx="3121891" cy="23414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8914F777-038A-46F6-4E88-433A598D5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0" y="1842215"/>
            <a:ext cx="4876800" cy="3656170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信号发生器：受控波形的产生与定量核验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第一周 · 信号发生器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05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422400"/>
            <a:ext cx="5588000" cy="457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65100" indent="-165100" algn="l">
              <a:lnSpc>
                <a:spcPct val="125000"/>
              </a:lnSpc>
              <a:buClr>
                <a:srgbClr val="0D1B2A"/>
              </a:buClr>
              <a:buChar char="•"/>
              <a:defRPr/>
            </a:pPr>
            <a:r>
              <a:rPr lang="en-US" sz="12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正弦波：</a:t>
            </a: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10 kHz / 1 Vpp 起步；用周期反验频率——1 kHz 对应 T=1.000 ms，25 MHz 对应 T=40.00 ns，符合 T=1/f。</a:t>
            </a:r>
            <a:endParaRPr lang="en-US" sz="1100"/>
          </a:p>
          <a:p>
            <a:pPr marL="165100" indent="-165100" algn="l">
              <a:lnSpc>
                <a:spcPct val="125000"/>
              </a:lnSpc>
              <a:buClr>
                <a:srgbClr val="0D1B2A"/>
              </a:buClr>
              <a:buChar char="•"/>
            </a:pPr>
            <a:r>
              <a:rPr lang="en-US" sz="12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方波：</a:t>
            </a: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100 kHz、500 mVpp、占空比 50%，上升/下降沿各约 9.5 ns；电压光标测得 ΔV=506.0 mV，与设定值偏差仅 1.2%。</a:t>
            </a:r>
          </a:p>
          <a:p>
            <a:pPr marL="165100" indent="-165100" algn="l">
              <a:lnSpc>
                <a:spcPct val="125000"/>
              </a:lnSpc>
              <a:buClr>
                <a:srgbClr val="0D1B2A"/>
              </a:buClr>
              <a:buChar char="•"/>
            </a:pPr>
            <a:r>
              <a:rPr lang="en-US" sz="12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高斯脉冲：</a:t>
            </a: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重复频率 2 kHz 时光标间隔 148 μs；降到 200 Hz 时间隔 1.480 ms——频率降 10 倍，时间尺度放大 10 倍。</a:t>
            </a:r>
          </a:p>
          <a:p>
            <a:pPr marL="165100" indent="-165100" algn="l">
              <a:lnSpc>
                <a:spcPct val="125000"/>
              </a:lnSpc>
              <a:buClr>
                <a:srgbClr val="0D1B2A"/>
              </a:buClr>
              <a:buChar char="•"/>
            </a:pPr>
            <a:r>
              <a:rPr lang="en-US" sz="12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Burst 猝发：</a:t>
            </a: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载波 10 kHz、N=5 个周期 → 波包宽 500 μs；Burst 周期 10 ms → 重复频率 100 Hz，两个时间尺度自洽。</a:t>
            </a:r>
          </a:p>
          <a:p>
            <a:pPr marL="165100" indent="-165100" algn="l">
              <a:lnSpc>
                <a:spcPct val="125000"/>
              </a:lnSpc>
              <a:buClr>
                <a:srgbClr val="0D1B2A"/>
              </a:buClr>
              <a:buChar char="•"/>
            </a:pPr>
            <a:r>
              <a:rPr lang="en-US" sz="12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同步与相位：</a:t>
            </a: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TTL 同步输出触发示波器；双通道相位延迟满足 Δt=(Δφ/360°)·T。</a:t>
            </a:r>
          </a:p>
          <a:p>
            <a:pPr marL="165100" indent="-165100" algn="l">
              <a:lnSpc>
                <a:spcPct val="125000"/>
              </a:lnSpc>
              <a:buClr>
                <a:srgbClr val="0D1B2A"/>
              </a:buClr>
              <a:buChar char="•"/>
            </a:pPr>
            <a:r>
              <a:rPr lang="en-US" sz="12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如实记录偏差：</a:t>
            </a: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负高斯"100 ns 脉宽"未达成（实测正脉宽约 47 ns）；25 MHz 正弦幅度误设为 250 mVpp，均在报告中标注。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D2CBBCF5-5B2F-6433-4F95-415B93112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702" y="3580179"/>
            <a:ext cx="3692996" cy="2768665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示波器：时基、档位与触发系统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第一周 · 示波器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06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3716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时基、档位与采集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200" y="1676400"/>
            <a:ext cx="5207000" cy="266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52400" indent="-152400" algn="l">
              <a:lnSpc>
                <a:spcPct val="120833"/>
              </a:lnSpc>
              <a:buClr>
                <a:srgbClr val="0D1B2A"/>
              </a:buClr>
              <a:buChar char="•"/>
              <a:defRPr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时基 s/div：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屏幕时间 T_screen≈N_H·T_div；垂直档 V/div：Vpp≈n_V·V_div·K_probe。</a:t>
            </a:r>
            <a:endParaRPr lang="en-US" sz="1100"/>
          </a:p>
          <a:p>
            <a:pPr marL="152400" indent="-152400" algn="l">
              <a:lnSpc>
                <a:spcPct val="120833"/>
              </a:lnSpc>
              <a:buClr>
                <a:srgbClr val="0D1B2A"/>
              </a:buClr>
              <a:buChar char="•"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存储深度：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T_record=N/f_s；14 k 点与 140 M 点在同档位下记录长度相差约 1 万倍。</a:t>
            </a:r>
          </a:p>
          <a:p>
            <a:pPr marL="152400" indent="-152400" algn="l">
              <a:lnSpc>
                <a:spcPct val="120833"/>
              </a:lnSpc>
              <a:buClr>
                <a:srgbClr val="0D1B2A"/>
              </a:buClr>
              <a:buChar char="•"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显示操作：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水平/垂直平移只改显示、不改信号；RUN/STOP 冻结采集；光标测量与自动测量互相校验。</a:t>
            </a:r>
          </a:p>
          <a:p>
            <a:pPr marL="152400" indent="-152400" algn="l">
              <a:lnSpc>
                <a:spcPct val="120833"/>
              </a:lnSpc>
              <a:buClr>
                <a:srgbClr val="0D1B2A"/>
              </a:buClr>
              <a:buChar char="•"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AC 耦合：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隔掉直流——3 V 偏置上叠加约 20 mV 交流小信号，AC 耦合测得 19.00 mV。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350000" y="13716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触发系统与三种工作模式</a:t>
            </a:r>
            <a:endParaRPr lang="en-US" sz="1100"/>
          </a:p>
        </p:txBody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6350000" y="1676400"/>
          <a:ext cx="5130800" cy="17576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模式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行为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Auto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无触发也持续扫描，保证画面不黑屏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Normal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仅满足触发条件才刷新，便于守候偶发事件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Single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满足一次即停止，捕获单次波形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AutoShape 14"/>
          <p:cNvSpPr/>
          <p:nvPr/>
        </p:nvSpPr>
        <p:spPr>
          <a:xfrm>
            <a:off x="6350000" y="3657600"/>
            <a:ext cx="5130800" cy="2260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触发四要素：</a:t>
            </a: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触发源（CH/EXT/Line）＋触发电平 V_T ＋边沿方向；脉宽触发再叠加持续时间条件 T_p（小于/大于/落在区间）。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触发决定"哪一刻开始画波形"，是稳定显示与后续第三周计数率测量的基础。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703448F3-9D80-F3FE-04AE-818A00715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00" y="1823165"/>
            <a:ext cx="4876800" cy="3656170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阻抗匹配与 XY 李萨如图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第一周 · 阻抗匹配（重点结论）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07 / 28</a:t>
            </a:r>
            <a:endParaRPr lang="en-US" sz="11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AutoShape 8"/>
              <p:cNvSpPr/>
              <p:nvPr/>
            </p:nvSpPr>
            <p:spPr>
              <a:xfrm>
                <a:off x="711200" y="1346200"/>
                <a:ext cx="5588000" cy="5334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 marL="0" indent="0" algn="l">
                  <a:lnSpc>
                    <a:spcPct val="108333"/>
                  </a:lnSpc>
                  <a:defRPr/>
                </a:pPr>
                <a:r>
                  <a:rPr lang="en-US" sz="125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负载端反射系数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3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𝛤</m:t>
                        </m:r>
                      </m:e>
                      <m:sub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𝐿</m:t>
                        </m:r>
                      </m:sub>
                    </m:sSub>
                    <m:r>
                      <a:rPr sz="13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=</m:t>
                    </m:r>
                    <m:d>
                      <m:dPr>
                        <m:ctrlPr>
                          <a:rPr sz="13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1300" i="1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</m:ctrlPr>
                          </m:sSubPr>
                          <m:e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𝑍</m:t>
                            </m:r>
                          </m:e>
                          <m:sub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𝐿</m:t>
                            </m:r>
                          </m:sub>
                        </m:sSub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−</m:t>
                        </m:r>
                        <m:sSub>
                          <m:sSubPr>
                            <m:ctrlPr>
                              <a:rPr sz="1300" i="1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</m:ctrlPr>
                          </m:sSubPr>
                          <m:e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𝑍</m:t>
                            </m:r>
                          </m:e>
                          <m:sub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sz="13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/</m:t>
                    </m:r>
                    <m:d>
                      <m:dPr>
                        <m:ctrlPr>
                          <a:rPr sz="13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1300" i="1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</m:ctrlPr>
                          </m:sSubPr>
                          <m:e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𝑍</m:t>
                            </m:r>
                          </m:e>
                          <m:sub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𝐿</m:t>
                            </m:r>
                          </m:sub>
                        </m:sSub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+</m:t>
                        </m:r>
                        <m:sSub>
                          <m:sSubPr>
                            <m:ctrlPr>
                              <a:rPr sz="1300" i="1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</m:ctrlPr>
                          </m:sSubPr>
                          <m:e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𝑍</m:t>
                            </m:r>
                          </m:e>
                          <m:sub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25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：1 MΩ 输入对 50 Ω 传输线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3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𝛤</m:t>
                        </m:r>
                      </m:e>
                      <m:sub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𝐿</m:t>
                        </m:r>
                      </m:sub>
                    </m:sSub>
                    <m:r>
                      <a:rPr sz="13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≈0.9999</m:t>
                    </m:r>
                  </m:oMath>
                </a14:m>
                <a:r>
                  <a:rPr lang="en-US" sz="125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，近似开路。</a:t>
                </a:r>
                <a:endParaRPr lang="en-US" sz="1100"/>
              </a:p>
            </p:txBody>
          </p:sp>
        </mc:Choice>
        <mc:Fallback xmlns="">
          <p:sp>
            <p:nvSpPr>
              <p:cNvPr id="8" name="AutoShap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200" y="1346200"/>
                <a:ext cx="5588000" cy="533400"/>
              </a:xfrm>
              <a:prstGeom prst="rect">
                <a:avLst/>
              </a:prstGeom>
              <a:blipFill>
                <a:blip r:embed="rId4"/>
                <a:stretch>
                  <a:fillRect l="-1747" b="-5747"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711200" y="1930400"/>
          <a:ext cx="5588000" cy="14986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65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 MHz 信号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50 Ω 输入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 MΩ 输入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幅度比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正弦 5 Vpp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2.260 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4.950 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2.19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方波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2.490 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4.83 V（过冲/振铃）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1.94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AutoShape 10"/>
          <p:cNvSpPr/>
          <p:nvPr/>
        </p:nvSpPr>
        <p:spPr>
          <a:xfrm>
            <a:off x="711200" y="3581400"/>
            <a:ext cx="5588000" cy="1371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52400" indent="-152400" algn="l">
              <a:lnSpc>
                <a:spcPct val="120833"/>
              </a:lnSpc>
              <a:buClr>
                <a:srgbClr val="465667"/>
              </a:buClr>
              <a:buChar char="•"/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1 MΩ 下入射波与反射波叠加，出现明显过冲、下冲与振铃；50 Ω 匹配时波形平稳。</a:t>
            </a:r>
            <a:endParaRPr lang="en-US" sz="1100"/>
          </a:p>
          <a:p>
            <a:pPr marL="152400" indent="-152400" algn="l">
              <a:lnSpc>
                <a:spcPct val="120833"/>
              </a:lnSpc>
              <a:buClr>
                <a:srgbClr val="465667"/>
              </a:buClr>
              <a:buChar char="•"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放慢方波边沿后高次谐波减少，振铃随之减弱——反射效应与信号频带直接相关。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AutoShape 11"/>
              <p:cNvSpPr/>
              <p:nvPr/>
            </p:nvSpPr>
            <p:spPr>
              <a:xfrm>
                <a:off x="711200" y="5080000"/>
                <a:ext cx="5588000" cy="9144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t" anchorCtr="0"/>
              <a:lstStyle/>
              <a:p>
                <a:pPr marL="0" indent="0" algn="l">
                  <a:lnSpc>
                    <a:spcPct val="125000"/>
                  </a:lnSpc>
                  <a:defRPr/>
                </a:pPr>
                <a:r>
                  <a:rPr lang="en-US" sz="1200" b="1" i="0" u="none" strike="noStrike">
                    <a:solidFill>
                      <a:srgbClr val="0D1B2A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XY 李萨如图：</a:t>
                </a:r>
                <a14:m>
                  <m:oMath xmlns:m="http://schemas.openxmlformats.org/officeDocument/2006/math"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𝑥</m:t>
                    </m:r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=</m:t>
                    </m:r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𝐴</m:t>
                    </m:r>
                    <m:r>
                      <m:rPr>
                        <m:sty m:val="p"/>
                      </m:rP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sin</m:t>
                    </m:r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𝜔</m:t>
                    </m:r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𝑡</m:t>
                    </m:r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, </m:t>
                    </m:r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𝑦</m:t>
                    </m:r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=</m:t>
                    </m:r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𝐵</m:t>
                    </m:r>
                    <m:r>
                      <m:rPr>
                        <m:sty m:val="p"/>
                      </m:rP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sin</m:t>
                    </m:r>
                    <m:d>
                      <m:dPr>
                        <m:ctrlPr>
                          <a:rPr sz="12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dPr>
                      <m:e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𝜔</m:t>
                        </m:r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𝑡</m:t>
                        </m:r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+</m:t>
                        </m:r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𝜑</m:t>
                        </m:r>
                      </m:e>
                    </m:d>
                  </m:oMath>
                </a14:m>
                <a:r>
                  <a:rPr lang="en-US" sz="120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；同频等幅、φ≈90° 时得到近圆图形（实测略椭圆）；出现多环图形说明两通道频率未严格相等或未锁相。</a:t>
                </a:r>
                <a:endParaRPr lang="en-US" sz="1100"/>
              </a:p>
            </p:txBody>
          </p:sp>
        </mc:Choice>
        <mc:Fallback xmlns="">
          <p:sp>
            <p:nvSpPr>
              <p:cNvPr id="11" name="AutoShap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200" y="5080000"/>
                <a:ext cx="5588000" cy="914400"/>
              </a:xfrm>
              <a:prstGeom prst="rect">
                <a:avLst/>
              </a:prstGeom>
              <a:blipFill>
                <a:blip r:embed="rId5"/>
                <a:stretch>
                  <a:fillRect l="-1747" t="-2667" r="-109"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D1B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11200" y="1625600"/>
            <a:ext cx="711200" cy="508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11200" y="1905000"/>
            <a:ext cx="3302000" cy="121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7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11200" y="32512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333333"/>
              </a:lnSpc>
              <a:defRPr/>
            </a:pPr>
            <a:r>
              <a:rPr lang="en-US" sz="1400" b="0" i="0" u="none" strike="noStrike">
                <a:solidFill>
                  <a:srgbClr val="96A4B6"/>
                </a:solidFill>
                <a:latin typeface="Noto Sans SC"/>
                <a:ea typeface="Noto Sans SC"/>
                <a:cs typeface="Noto Sans SC"/>
                <a:sym typeface="Noto Sans SC"/>
              </a:rPr>
              <a:t>WEEK 2 · 第二周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11200" y="3708400"/>
            <a:ext cx="107696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5833"/>
              </a:lnSpc>
              <a:defRPr/>
            </a:pPr>
            <a:r>
              <a:rPr lang="en-US" sz="3300" b="1" i="0" u="none" strike="noStrike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万用表与线性电源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53710">
            <a:off x="711250" y="4565650"/>
            <a:ext cx="81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858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711200" y="4800600"/>
            <a:ext cx="1041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50" b="0" i="0" u="none" strike="noStrike">
                <a:solidFill>
                  <a:srgbClr val="BCC8D8"/>
                </a:solidFill>
                <a:latin typeface="Noto Sans SC"/>
                <a:ea typeface="Noto Sans SC"/>
                <a:cs typeface="Noto Sans SC"/>
                <a:sym typeface="Noto Sans SC"/>
              </a:rPr>
              <a:t>研究问题：万用表是怎样"测"到电阻、电流与电压的？测量内阻会如何改变高阻电路？供电系统里的"地"到底指什么？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769600" y="64262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12500"/>
              </a:lnSpc>
              <a:defRPr/>
            </a:pPr>
            <a:r>
              <a:rPr lang="en-US" sz="1000" b="0" i="0" u="none" strike="noStrike">
                <a:solidFill>
                  <a:srgbClr val="96A4B6"/>
                </a:solidFill>
                <a:latin typeface="Noto Sans SC"/>
                <a:ea typeface="Noto Sans SC"/>
                <a:cs typeface="Noto Sans SC"/>
                <a:sym typeface="Noto Sans SC"/>
              </a:rPr>
              <a:t>08 / 28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实验仪器与九项任务总览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第二周 · 万用表与线性电源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09 / 28</a:t>
            </a:r>
            <a:endParaRPr lang="en-US" sz="1100"/>
          </a:p>
        </p:txBody>
      </p: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711200" y="1397000"/>
          <a:ext cx="10769600" cy="14782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79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仪器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关键指标与模式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FLUKE 17B MAX 数字万用表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DCV 输入阻抗标称 10 MΩ，自动量程；电阻/电容/二极管/电流/电压多档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RIGOL DP831A 可编程线性电源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三路相互隔离：8 V/5 A、30 V/2 A、−30 V/2 A；恒压 CV / 恒流 CC 双模式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711200" y="3098800"/>
          <a:ext cx="10769600" cy="287401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8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5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任务</a:t>
                      </a:r>
                      <a:endParaRPr lang="en-US" sz="1100"/>
                    </a:p>
                  </a:txBody>
                  <a:tcPr marL="101600" marR="101600" marT="79375" marB="793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5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内容</a:t>
                      </a:r>
                      <a:endParaRPr lang="en-US" sz="1100"/>
                    </a:p>
                  </a:txBody>
                  <a:tcPr marL="101600" marR="101600" marT="79375" marB="793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5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关键结果</a:t>
                      </a:r>
                      <a:endParaRPr lang="en-US" sz="1100"/>
                    </a:p>
                  </a:txBody>
                  <a:tcPr marL="101600" marR="101600" marT="79375" marB="793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恒流法测标称 100 Ω 电阻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实测 99.7 Ω，偏差 0.3%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人体等效电阻 / 电容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R=1.231 MΩ；C=2.96 nF（充放电法）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二极管（现场以 1N5822 肖特基替代 1N914）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正向压降 0.158 V，反向 OL 截止，验证单向导电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LED 发光二极管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λ=hc/E_g；现场无样品，未实测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电流串联测量（CC 设 0.5 A）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电源显 0.498 A，万用表 0.499 A，偏差 0.2%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电压并联测量（CV 设 5 V）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电源显 5.004 V，万用表 5.000 V，偏差 0.08%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分压法反推电压表内阻（重点）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R_m≈11.1 MΩ，实测负载效应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GND 与通道负端的区别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保护真地 vs 变压器隔离浮地</a:t>
                      </a:r>
                      <a:endParaRPr lang="en-US" sz="1100"/>
                    </a:p>
                  </a:txBody>
                  <a:tcPr marL="101600" marR="101600" marT="55563" marB="555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</a:t>
                      </a:r>
                      <a:endParaRPr lang="en-US" sz="1100"/>
                    </a:p>
                  </a:txBody>
                  <a:tcPr marL="101600" marR="101600" marT="68263" marB="682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两路串联搭建 ±6 V 双电源</a:t>
                      </a:r>
                      <a:endParaRPr lang="en-US" sz="1100"/>
                    </a:p>
                  </a:txBody>
                  <a:tcPr marL="101600" marR="101600" marT="68263" marB="682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08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+5.987 V / −5.984 V，两轨间 11.97 V</a:t>
                      </a:r>
                      <a:endParaRPr lang="en-US" sz="1100"/>
                    </a:p>
                  </a:txBody>
                  <a:tcPr marL="101600" marR="101600" marT="68263" marB="6826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B80B0614-F955-0A05-82B5-1EABA346E3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124700" y="1098550"/>
            <a:ext cx="3733800" cy="4978400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万用表测量方法与实测结果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第二周 · 万用表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10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422400"/>
            <a:ext cx="5486400" cy="457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52400" indent="-152400" algn="l">
              <a:lnSpc>
                <a:spcPct val="123333"/>
              </a:lnSpc>
              <a:buClr>
                <a:srgbClr val="0D1B2A"/>
              </a:buClr>
              <a:buChar char="•"/>
              <a:defRPr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电阻档（恒流法）：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表内恒流源 I_ref 流过被测件，测压降 V_x，由 R_x=V_x/I_ref 得值；须断电、无并联支路、手不碰金属端。</a:t>
            </a:r>
            <a:endParaRPr lang="en-US" sz="1100"/>
          </a:p>
          <a:p>
            <a:pPr marL="152400" indent="-152400" algn="l">
              <a:lnSpc>
                <a:spcPct val="123333"/>
              </a:lnSpc>
              <a:buClr>
                <a:srgbClr val="0D1B2A"/>
              </a:buClr>
              <a:buChar char="•"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电容测量（充放电法）：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由 C=It/ΔV 估计；测得人体—环境分布电容 2.96 nF，人体电阻 1.231 MΩ（兆欧级）。</a:t>
            </a:r>
          </a:p>
          <a:p>
            <a:pPr marL="152400" indent="-152400" algn="l">
              <a:lnSpc>
                <a:spcPct val="123333"/>
              </a:lnSpc>
              <a:buClr>
                <a:srgbClr val="0D1B2A"/>
              </a:buClr>
              <a:buChar char="•"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二极管档：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测正向导通压降：硅管 0.6–0.7 V、肖特基 0.15–0.4 V；1N5822 实测 0.158 V，反向显示 OL（截止）。</a:t>
            </a:r>
          </a:p>
          <a:p>
            <a:pPr marL="152400" indent="-152400" algn="l">
              <a:lnSpc>
                <a:spcPct val="123333"/>
              </a:lnSpc>
              <a:buClr>
                <a:srgbClr val="0D1B2A"/>
              </a:buClr>
              <a:buChar char="•"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LED：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波长由带隙决定 λ=hc/E_g；正向压降随颜色升高（红外≈1.2 V，红 1.8–2.0 V，蓝 2.8–3.5 V）。</a:t>
            </a:r>
          </a:p>
          <a:p>
            <a:pPr marL="152400" indent="-152400" algn="l">
              <a:lnSpc>
                <a:spcPct val="123333"/>
              </a:lnSpc>
              <a:buClr>
                <a:srgbClr val="0D1B2A"/>
              </a:buClr>
              <a:buChar char="•"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电流 / 电压：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电流必须串联进回路且表笔插电流孔；电压必须并联。CC 0.5 A 实测 0.499 A；CV 5 V 实测 5.000 V。</a:t>
            </a:r>
          </a:p>
          <a:p>
            <a:pPr marL="152400" indent="-152400" algn="l">
              <a:lnSpc>
                <a:spcPct val="123333"/>
              </a:lnSpc>
              <a:buClr>
                <a:srgbClr val="0D1B2A"/>
              </a:buClr>
              <a:buChar char="•"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安全红线：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用电阻档或电流档去测电压相当于短路，档位与插孔必须同时正确。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BD8A7C2C-6CDB-5459-8E7F-66793FA089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4697" y="865909"/>
            <a:ext cx="2891006" cy="3856182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重点：电压表内阻反推与负载效应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第二周 · 负载效应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11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3716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实验电路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200" y="1651000"/>
            <a:ext cx="5969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0833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稳压源 V_s=9.998 V，R_1=10.51 MΩ、R_2=10.28 MΩ（标称各 10 MΩ，原任务 5 MΩ 现场替换）串联；数字电压表并联在 R_1 两端。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200" y="2489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三步反推</a:t>
            </a:r>
            <a:endParaRPr lang="en-US" sz="11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AutoShape 11"/>
              <p:cNvSpPr/>
              <p:nvPr/>
            </p:nvSpPr>
            <p:spPr>
              <a:xfrm>
                <a:off x="711200" y="2794000"/>
                <a:ext cx="5969000" cy="25400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t" anchorCtr="0"/>
              <a:lstStyle/>
              <a:p>
                <a:pPr marL="165100" indent="-165100" algn="l">
                  <a:lnSpc>
                    <a:spcPct val="141666"/>
                  </a:lnSpc>
                  <a:buClr>
                    <a:srgbClr val="0D1B2A"/>
                  </a:buClr>
                  <a:buChar char="•"/>
                  <a:defRPr/>
                </a:pPr>
                <a:r>
                  <a:rPr lang="en-US" sz="1250" b="1" i="0" u="none" strike="noStrike">
                    <a:solidFill>
                      <a:srgbClr val="0D1B2A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① 理想分压（不接表）：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3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300" b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𝑉</m:t>
                        </m:r>
                      </m:e>
                      <m:sub>
                        <m:r>
                          <a:rPr sz="1300" b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0</m:t>
                        </m:r>
                      </m:sub>
                    </m:sSub>
                    <m:r>
                      <a:rPr sz="1300" b="1">
                        <a:solidFill>
                          <a:srgbClr val="0D1B2A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=</m:t>
                    </m:r>
                    <m:sSub>
                      <m:sSubPr>
                        <m:ctrlPr>
                          <a:rPr sz="13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300" b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𝑉</m:t>
                        </m:r>
                      </m:e>
                      <m:sub>
                        <m:r>
                          <a:rPr sz="1300" b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𝑠</m:t>
                        </m:r>
                      </m:sub>
                    </m:sSub>
                    <m:sSub>
                      <m:sSubPr>
                        <m:ctrlPr>
                          <a:rPr sz="13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300" b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𝑅</m:t>
                        </m:r>
                      </m:e>
                      <m:sub>
                        <m:r>
                          <a:rPr sz="1300" b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1</m:t>
                        </m:r>
                      </m:sub>
                    </m:sSub>
                    <m:r>
                      <a:rPr sz="1300" b="1">
                        <a:solidFill>
                          <a:srgbClr val="0D1B2A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/</m:t>
                    </m:r>
                    <m:d>
                      <m:dPr>
                        <m:ctrlPr>
                          <a:rPr sz="13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1300" b="1" i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</m:ctrlPr>
                          </m:sSubPr>
                          <m:e>
                            <m:r>
                              <a:rPr sz="1300" b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𝑅</m:t>
                            </m:r>
                          </m:e>
                          <m:sub>
                            <m:r>
                              <a:rPr sz="1300" b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1</m:t>
                            </m:r>
                          </m:sub>
                        </m:sSub>
                        <m:r>
                          <a:rPr sz="1300" b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+</m:t>
                        </m:r>
                        <m:sSub>
                          <m:sSubPr>
                            <m:ctrlPr>
                              <a:rPr sz="1300" b="1" i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</m:ctrlPr>
                          </m:sSubPr>
                          <m:e>
                            <m:r>
                              <a:rPr sz="1300" b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𝑅</m:t>
                            </m:r>
                          </m:e>
                          <m:sub>
                            <m:r>
                              <a:rPr sz="1300" b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sz="1300" b="1">
                        <a:solidFill>
                          <a:srgbClr val="0D1B2A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=5.054 </m:t>
                    </m:r>
                    <m:r>
                      <m:rPr>
                        <m:sty m:val="p"/>
                      </m:rPr>
                      <a:rPr sz="1300" b="1">
                        <a:solidFill>
                          <a:srgbClr val="0D1B2A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V</m:t>
                    </m:r>
                  </m:oMath>
                </a14:m>
                <a:r>
                  <a:rPr lang="en-US" sz="1250" b="1" i="0" u="none" strike="noStrike">
                    <a:solidFill>
                      <a:srgbClr val="0D1B2A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。</a:t>
                </a:r>
                <a:endParaRPr lang="en-US" sz="1100"/>
              </a:p>
              <a:p>
                <a:pPr marL="165100" indent="-165100" algn="l">
                  <a:lnSpc>
                    <a:spcPct val="141666"/>
                  </a:lnSpc>
                  <a:buClr>
                    <a:srgbClr val="0D1B2A"/>
                  </a:buClr>
                  <a:buChar char="•"/>
                </a:pPr>
                <a:r>
                  <a:rPr lang="en-US" sz="1250" b="1" i="0" u="none" strike="noStrike">
                    <a:solidFill>
                      <a:srgbClr val="0D1B2A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② 接入后实测 V_meas=3.444 V（被拉低约 32%），先求并联等效电阻：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3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𝑅</m:t>
                        </m:r>
                      </m:e>
                      <m:sub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𝑝</m:t>
                        </m:r>
                      </m:sub>
                    </m:sSub>
                    <m:r>
                      <a:rPr sz="13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=</m:t>
                    </m:r>
                    <m:sSub>
                      <m:sSubPr>
                        <m:ctrlPr>
                          <a:rPr sz="13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𝑉</m:t>
                        </m:r>
                      </m:e>
                      <m:sub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𝑚𝑒𝑎𝑠</m:t>
                        </m:r>
                      </m:sub>
                    </m:sSub>
                    <m:sSub>
                      <m:sSubPr>
                        <m:ctrlPr>
                          <a:rPr sz="13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𝑅</m:t>
                        </m:r>
                      </m:e>
                      <m:sub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2</m:t>
                        </m:r>
                      </m:sub>
                    </m:sSub>
                    <m:r>
                      <a:rPr sz="13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/</m:t>
                    </m:r>
                    <m:d>
                      <m:dPr>
                        <m:ctrlPr>
                          <a:rPr sz="13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1300" i="1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</m:ctrlPr>
                          </m:sSubPr>
                          <m:e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𝑉</m:t>
                            </m:r>
                          </m:e>
                          <m:sub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𝑠</m:t>
                            </m:r>
                          </m:sub>
                        </m:sSub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−</m:t>
                        </m:r>
                        <m:sSub>
                          <m:sSubPr>
                            <m:ctrlPr>
                              <a:rPr sz="1300" i="1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</m:ctrlPr>
                          </m:sSubPr>
                          <m:e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𝑉</m:t>
                            </m:r>
                          </m:e>
                          <m:sub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𝑚𝑒𝑎𝑠</m:t>
                            </m:r>
                          </m:sub>
                        </m:sSub>
                      </m:e>
                    </m:d>
                    <m:r>
                      <a:rPr sz="13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=5.40 </m:t>
                    </m:r>
                    <m:r>
                      <a:rPr sz="13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𝑀</m:t>
                    </m:r>
                    <m:r>
                      <a:rPr sz="13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𝛺</m:t>
                    </m:r>
                  </m:oMath>
                </a14:m>
                <a:endParaRPr lang="en-US" sz="1250" b="1" i="0" u="none" strike="noStrike">
                  <a:solidFill>
                    <a:srgbClr val="0D1B2A"/>
                  </a:solidFill>
                  <a:latin typeface="Noto Sans SC"/>
                  <a:ea typeface="Noto Sans SC"/>
                  <a:cs typeface="Noto Sans SC"/>
                  <a:sym typeface="Noto Sans SC"/>
                </a:endParaRPr>
              </a:p>
              <a:p>
                <a:pPr marL="165100" indent="-165100" algn="l">
                  <a:lnSpc>
                    <a:spcPct val="141666"/>
                  </a:lnSpc>
                  <a:buClr>
                    <a:srgbClr val="0D1B2A"/>
                  </a:buClr>
                  <a:buChar char="•"/>
                </a:pPr>
                <a:r>
                  <a:rPr lang="en-US" sz="1250" b="1" i="0" u="none" strike="noStrike">
                    <a:solidFill>
                      <a:srgbClr val="0D1B2A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③ 再由并联关系解出电表内阻：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3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𝑅</m:t>
                        </m:r>
                      </m:e>
                      <m:sub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𝑚</m:t>
                        </m:r>
                      </m:sub>
                    </m:sSub>
                    <m:r>
                      <a:rPr sz="13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=</m:t>
                    </m:r>
                    <m:sSub>
                      <m:sSubPr>
                        <m:ctrlPr>
                          <a:rPr sz="13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𝑅</m:t>
                        </m:r>
                      </m:e>
                      <m:sub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𝑝</m:t>
                        </m:r>
                      </m:sub>
                    </m:sSub>
                    <m:sSub>
                      <m:sSubPr>
                        <m:ctrlPr>
                          <a:rPr sz="13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𝑅</m:t>
                        </m:r>
                      </m:e>
                      <m:sub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1</m:t>
                        </m:r>
                      </m:sub>
                    </m:sSub>
                    <m:r>
                      <a:rPr sz="13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/</m:t>
                    </m:r>
                    <m:d>
                      <m:dPr>
                        <m:ctrlPr>
                          <a:rPr sz="13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sz="1300" i="1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</m:ctrlPr>
                          </m:sSubPr>
                          <m:e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𝑅</m:t>
                            </m:r>
                          </m:e>
                          <m:sub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1</m:t>
                            </m:r>
                          </m:sub>
                        </m:sSub>
                        <m:r>
                          <a:rPr sz="13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−</m:t>
                        </m:r>
                        <m:sSub>
                          <m:sSubPr>
                            <m:ctrlPr>
                              <a:rPr sz="1300" i="1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</m:ctrlPr>
                          </m:sSubPr>
                          <m:e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𝑅</m:t>
                            </m:r>
                          </m:e>
                          <m:sub>
                            <m:r>
                              <a:rPr sz="1300">
                                <a:solidFill>
                                  <a:srgbClr val="465667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𝑝</m:t>
                            </m:r>
                          </m:sub>
                        </m:sSub>
                      </m:e>
                    </m:d>
                    <m:r>
                      <a:rPr sz="13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≈11.1 </m:t>
                    </m:r>
                    <m:r>
                      <a:rPr sz="13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𝑀</m:t>
                    </m:r>
                    <m:r>
                      <a:rPr sz="13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𝛺</m:t>
                    </m:r>
                  </m:oMath>
                </a14:m>
                <a:endParaRPr lang="en-US" sz="1250" b="1" i="0" u="none" strike="noStrike">
                  <a:solidFill>
                    <a:srgbClr val="0D1B2A"/>
                  </a:solidFill>
                  <a:latin typeface="Noto Sans SC"/>
                  <a:ea typeface="Noto Sans SC"/>
                  <a:cs typeface="Noto Sans SC"/>
                  <a:sym typeface="Noto Sans SC"/>
                </a:endParaRPr>
              </a:p>
            </p:txBody>
          </p:sp>
        </mc:Choice>
        <mc:Fallback xmlns="">
          <p:sp>
            <p:nvSpPr>
              <p:cNvPr id="11" name="AutoShap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200" y="2794000"/>
                <a:ext cx="5969000" cy="2540000"/>
              </a:xfrm>
              <a:prstGeom prst="rect">
                <a:avLst/>
              </a:prstGeom>
              <a:blipFill>
                <a:blip r:embed="rId4"/>
                <a:stretch>
                  <a:fillRect l="-1634"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utoShape 12"/>
          <p:cNvSpPr/>
          <p:nvPr/>
        </p:nvSpPr>
        <p:spPr>
          <a:xfrm>
            <a:off x="711200" y="5283200"/>
            <a:ext cx="5969000" cy="660400"/>
          </a:xfrm>
          <a:prstGeom prst="roundRect">
            <a:avLst>
              <a:gd name="adj" fmla="val 0"/>
            </a:avLst>
          </a:prstGeom>
          <a:solidFill>
            <a:srgbClr val="E8EEF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711200" y="5283200"/>
            <a:ext cx="38100" cy="6604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889000" y="5384800"/>
            <a:ext cx="5638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结论：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结果与标称 10 MΩ 偏差约 11%；高阻电路中电压表是一条真实并联支路——测量动作本身会改变被测电压。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061200" y="4902200"/>
            <a:ext cx="4419600" cy="1066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0833"/>
              </a:lnSpc>
              <a:defRPr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方法迁移</a:t>
            </a:r>
            <a:endParaRPr lang="en-US" sz="1100"/>
          </a:p>
          <a:p>
            <a:pPr marL="0" indent="0" algn="l">
              <a:lnSpc>
                <a:spcPct val="120833"/>
              </a:lnSpc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凡是"仪器输入阻抗与被测阻抗可比"的场合（示波器探头、传感器高阻输出、第三周探测器前放输入端），都要先估算负载效应再读数。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线性电源：真地、浮地与 ±6 V 双电源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第二周 · 线性电源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12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3716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概念辨析</a:t>
            </a:r>
            <a:endParaRPr lang="en-US" sz="1100"/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711200" y="1676400"/>
          <a:ext cx="5486400" cy="13258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9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名称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含义</a:t>
                      </a:r>
                      <a:endParaRPr lang="en-US" sz="1100"/>
                    </a:p>
                  </a:txBody>
                  <a:tcPr marL="101600" marR="101600" marT="88900" marB="889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GND 机壳地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保护地 PE 接大地：0 V 基准与人身安全泄流通道（真地）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通道"−"端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变压器隔离后的浮置参考点，本身不接大地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AutoShape 10"/>
          <p:cNvSpPr/>
          <p:nvPr/>
        </p:nvSpPr>
        <p:spPr>
          <a:xfrm>
            <a:off x="711200" y="3175000"/>
            <a:ext cx="54864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浮地输出没有确定的对地电位，可避免地环路干扰，也使两路通道能够串联组成双极性电源。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200" y="40894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±6 V 双电源搭建四步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200" y="4394200"/>
            <a:ext cx="54864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52400" indent="-152400" algn="l">
              <a:lnSpc>
                <a:spcPct val="125000"/>
              </a:lnSpc>
              <a:buClr>
                <a:srgbClr val="465667"/>
              </a:buClr>
              <a:buChar char="•"/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CH1 设 +6 V、CH2 设 −6 V（均为 CV 模式）；</a:t>
            </a:r>
            <a:endParaRPr lang="en-US" sz="1100"/>
          </a:p>
          <a:p>
            <a:pPr marL="152400" indent="-152400" algn="l">
              <a:lnSpc>
                <a:spcPct val="125000"/>
              </a:lnSpc>
              <a:buClr>
                <a:srgbClr val="465667"/>
              </a:buClr>
              <a:buChar char="•"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短接 CH1 负端与 CH2 正端，作为公共地；</a:t>
            </a:r>
          </a:p>
          <a:p>
            <a:pPr marL="152400" indent="-152400" algn="l">
              <a:lnSpc>
                <a:spcPct val="125000"/>
              </a:lnSpc>
              <a:buClr>
                <a:srgbClr val="465667"/>
              </a:buClr>
              <a:buChar char="•"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万用表逐段核验对地与两轨间电压。</a:t>
            </a:r>
          </a:p>
        </p:txBody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6350000" y="1676400"/>
          <a:ext cx="5130800" cy="16814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56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测量段落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实测值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公共地 → 正轨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+5.987 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公共地 → 负轨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−5.984 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6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正轨 → 负轨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11.97 V（反向 −11.97 V）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7" name="图片 16">
            <a:extLst>
              <a:ext uri="{FF2B5EF4-FFF2-40B4-BE49-F238E27FC236}">
                <a16:creationId xmlns:a16="http://schemas.microsoft.com/office/drawing/2014/main" id="{00B7F22B-D9ED-1336-BBF8-D8B14BFBC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3527" y="3581399"/>
            <a:ext cx="3398982" cy="254923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D1B2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11200" y="1625600"/>
            <a:ext cx="711200" cy="508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11200" y="1905000"/>
            <a:ext cx="3302000" cy="121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7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11200" y="3251200"/>
            <a:ext cx="3810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333333"/>
              </a:lnSpc>
              <a:defRPr/>
            </a:pPr>
            <a:r>
              <a:rPr lang="en-US" sz="1400" b="0" i="0" u="none" strike="noStrike">
                <a:solidFill>
                  <a:srgbClr val="96A4B6"/>
                </a:solidFill>
                <a:latin typeface="Noto Sans SC"/>
                <a:ea typeface="Noto Sans SC"/>
                <a:cs typeface="Noto Sans SC"/>
                <a:sym typeface="Noto Sans SC"/>
              </a:rPr>
              <a:t>WEEK 3 · 第三周（本周重点）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11200" y="3708400"/>
            <a:ext cx="107696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5833"/>
              </a:lnSpc>
              <a:defRPr/>
            </a:pPr>
            <a:r>
              <a:rPr lang="en-US" sz="3300" b="1" i="0" u="none" strike="noStrike">
                <a:solidFill>
                  <a:srgbClr val="E8EEF5"/>
                </a:solidFill>
                <a:latin typeface="Noto Sans SC"/>
                <a:ea typeface="Noto Sans SC"/>
                <a:cs typeface="Noto Sans SC"/>
                <a:sym typeface="Noto Sans SC"/>
              </a:rPr>
              <a:t>硅探测器与 α 源实验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53710">
            <a:off x="711250" y="4565650"/>
            <a:ext cx="81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8586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711200" y="4800600"/>
            <a:ext cx="1041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50" b="0" i="0" u="none" strike="noStrike">
                <a:solidFill>
                  <a:srgbClr val="BCC8D8"/>
                </a:solidFill>
                <a:latin typeface="Noto Sans SC"/>
                <a:ea typeface="Noto Sans SC"/>
                <a:cs typeface="Noto Sans SC"/>
                <a:sym typeface="Noto Sans SC"/>
              </a:rPr>
              <a:t>研究问题：α 粒子怎样变成电脉冲？触发条件怎样决定计数率？偏压怎样影响电荷收集？能否用数学模型从波形中提取时间常数？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769600" y="64262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12500"/>
              </a:lnSpc>
              <a:defRPr/>
            </a:pPr>
            <a:r>
              <a:rPr lang="en-US" sz="1000" b="0" i="0" u="none" strike="noStrike">
                <a:solidFill>
                  <a:srgbClr val="96A4B6"/>
                </a:solidFill>
                <a:latin typeface="Noto Sans SC"/>
                <a:ea typeface="Noto Sans SC"/>
                <a:cs typeface="Noto Sans SC"/>
                <a:sym typeface="Noto Sans SC"/>
              </a:rPr>
              <a:t>13 / 28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实验原理（一）：α 粒子如何变成电信号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 · 硅探测器与 α 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15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422400"/>
            <a:ext cx="5384800" cy="457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52400" indent="-152400" algn="l">
              <a:lnSpc>
                <a:spcPct val="121666"/>
              </a:lnSpc>
              <a:buClr>
                <a:srgbClr val="0D1B2A"/>
              </a:buClr>
              <a:buChar char="•"/>
              <a:defRPr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① 电离：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α 粒子进入硅灵敏区，沿径迹沉积能量，电离产生大量电子—空穴对，总电荷量正比于沉积能量。</a:t>
            </a:r>
            <a:endParaRPr lang="en-US" sz="1100"/>
          </a:p>
          <a:p>
            <a:pPr marL="152400" indent="-152400" algn="l">
              <a:lnSpc>
                <a:spcPct val="121666"/>
              </a:lnSpc>
              <a:buClr>
                <a:srgbClr val="0D1B2A"/>
              </a:buClr>
              <a:buChar char="•"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② 反偏结：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探测器工作在反向偏置 PN 结，反偏形成耗尽区与内部电场。</a:t>
            </a:r>
          </a:p>
          <a:p>
            <a:pPr marL="152400" indent="-152400" algn="l">
              <a:lnSpc>
                <a:spcPct val="121666"/>
              </a:lnSpc>
              <a:buClr>
                <a:srgbClr val="0D1B2A"/>
              </a:buClr>
              <a:buChar char="•"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③ 漂移收集：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电子与空穴在电场下分别向两电极漂移、被收集，形成瞬时电流即电荷 Q。</a:t>
            </a:r>
          </a:p>
          <a:p>
            <a:pPr marL="152400" indent="-152400" algn="l">
              <a:lnSpc>
                <a:spcPct val="121666"/>
              </a:lnSpc>
              <a:buClr>
                <a:srgbClr val="0D1B2A"/>
              </a:buClr>
              <a:buChar char="•"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④ 偏压作用：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反偏增大 → 耗尽区展宽、电场增强 → 漂移更快、复合损失减小、电荷收集更充分。</a:t>
            </a:r>
          </a:p>
          <a:p>
            <a:pPr marL="152400" indent="-152400" algn="l">
              <a:lnSpc>
                <a:spcPct val="121666"/>
              </a:lnSpc>
              <a:buClr>
                <a:srgbClr val="0D1B2A"/>
              </a:buClr>
              <a:buChar char="•"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⑤ 趋于饱和：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收集充分后再升压，收集电荷不再明显增加，对应后面的"幅度平台"。</a:t>
            </a:r>
          </a:p>
          <a:p>
            <a:pPr marL="152400" indent="-152400" algn="l">
              <a:lnSpc>
                <a:spcPct val="121666"/>
              </a:lnSpc>
              <a:buClr>
                <a:srgbClr val="0D1B2A"/>
              </a:buClr>
              <a:buChar char="•"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补充：</a:t>
            </a: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零偏时内建电场仍在、扩散也能收集部分电荷，故 0 V 仍有信号，但速度与效率不同。</a:t>
            </a:r>
          </a:p>
        </p:txBody>
      </p:sp>
      <p:cxnSp>
        <p:nvCxnSpPr>
          <p:cNvPr id="9" name="Connector 9"/>
          <p:cNvCxnSpPr/>
          <p:nvPr/>
        </p:nvCxnSpPr>
        <p:spPr>
          <a:xfrm rot="5277275">
            <a:off x="8712200" y="1670163"/>
            <a:ext cx="355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0" name="AutoShape 10"/>
          <p:cNvSpPr/>
          <p:nvPr/>
        </p:nvSpPr>
        <p:spPr>
          <a:xfrm>
            <a:off x="9093200" y="1473200"/>
            <a:ext cx="215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2500"/>
              </a:lnSpc>
              <a:defRPr/>
            </a:pPr>
            <a:r>
              <a:rPr lang="en-US" sz="105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α 粒子入射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2000" y="1905000"/>
            <a:ext cx="3556000" cy="431800"/>
          </a:xfrm>
          <a:prstGeom prst="roundRect">
            <a:avLst>
              <a:gd name="adj" fmla="val 0"/>
            </a:avLst>
          </a:prstGeom>
          <a:solidFill>
            <a:srgbClr val="D6E2F0">
              <a:alpha val="100000"/>
            </a:srgbClr>
          </a:solidFill>
          <a:ln w="12700" cap="flat" cmpd="sng">
            <a:solidFill>
              <a:srgbClr val="64748B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213600" y="1905000"/>
            <a:ext cx="33528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n+ 层 / 前电极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2000" y="2336800"/>
            <a:ext cx="3556000" cy="1219200"/>
          </a:xfrm>
          <a:prstGeom prst="roundRect">
            <a:avLst>
              <a:gd name="adj" fmla="val 0"/>
            </a:avLst>
          </a:prstGeom>
          <a:solidFill>
            <a:srgbClr val="B89456">
              <a:alpha val="14000"/>
            </a:srgbClr>
          </a:solidFill>
          <a:ln w="12700" cap="flat" cmpd="sng">
            <a:solidFill>
              <a:srgbClr val="B89456">
                <a:alpha val="100000"/>
              </a:srgbClr>
            </a:solidFill>
            <a:prstDash val="dash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7620000" y="2387600"/>
            <a:ext cx="2540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耗尽区（灵敏区）</a:t>
            </a:r>
            <a:endParaRPr lang="en-US" sz="1100"/>
          </a:p>
        </p:txBody>
      </p:sp>
      <p:cxnSp>
        <p:nvCxnSpPr>
          <p:cNvPr id="15" name="Connector 15"/>
          <p:cNvCxnSpPr/>
          <p:nvPr/>
        </p:nvCxnSpPr>
        <p:spPr>
          <a:xfrm rot="-5468745">
            <a:off x="7810500" y="3054287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64748B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6" name="AutoShape 16"/>
          <p:cNvSpPr/>
          <p:nvPr/>
        </p:nvSpPr>
        <p:spPr>
          <a:xfrm>
            <a:off x="7569200" y="2971800"/>
            <a:ext cx="558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0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电子</a:t>
            </a:r>
            <a:endParaRPr lang="en-US" sz="1100"/>
          </a:p>
        </p:txBody>
      </p:sp>
      <p:cxnSp>
        <p:nvCxnSpPr>
          <p:cNvPr id="17" name="Connector 17"/>
          <p:cNvCxnSpPr/>
          <p:nvPr/>
        </p:nvCxnSpPr>
        <p:spPr>
          <a:xfrm rot="5331254">
            <a:off x="9334500" y="3054413"/>
            <a:ext cx="635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64748B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8" name="AutoShape 18"/>
          <p:cNvSpPr/>
          <p:nvPr/>
        </p:nvSpPr>
        <p:spPr>
          <a:xfrm>
            <a:off x="9855200" y="2971800"/>
            <a:ext cx="5588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0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空穴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7112000" y="3556000"/>
            <a:ext cx="3556000" cy="965200"/>
          </a:xfrm>
          <a:prstGeom prst="roundRect">
            <a:avLst>
              <a:gd name="adj" fmla="val 0"/>
            </a:avLst>
          </a:prstGeom>
          <a:solidFill>
            <a:srgbClr val="E8EEF5">
              <a:alpha val="100000"/>
            </a:srgbClr>
          </a:solidFill>
          <a:ln w="12700" cap="flat" cmpd="sng">
            <a:solidFill>
              <a:srgbClr val="64748B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7213600" y="3556000"/>
            <a:ext cx="3352800" cy="965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p 型硅衬底 / 背电极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5277275">
            <a:off x="8712200" y="4692763"/>
            <a:ext cx="355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22" name="AutoShape 22"/>
          <p:cNvSpPr/>
          <p:nvPr/>
        </p:nvSpPr>
        <p:spPr>
          <a:xfrm>
            <a:off x="6858000" y="49276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1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电场驱动载流子漂移，电极收集电荷 Q 送入前放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实验原理（二）：电荷灵敏前置放大器与脉冲成形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 · 硅探测器与 α 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16 / 28</a:t>
            </a:r>
            <a:endParaRPr lang="en-US" sz="11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AutoShape 8"/>
              <p:cNvSpPr/>
              <p:nvPr/>
            </p:nvSpPr>
            <p:spPr>
              <a:xfrm>
                <a:off x="711200" y="1422400"/>
                <a:ext cx="5384800" cy="31750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t" anchorCtr="0"/>
              <a:lstStyle/>
              <a:p>
                <a:pPr marL="152400" indent="-152400" algn="l">
                  <a:lnSpc>
                    <a:spcPct val="129166"/>
                  </a:lnSpc>
                  <a:buClr>
                    <a:srgbClr val="0D1B2A"/>
                  </a:buClr>
                  <a:buChar char="•"/>
                  <a:defRPr/>
                </a:pPr>
                <a:r>
                  <a:rPr lang="en-US" sz="1200" b="1" i="0" u="none" strike="noStrike">
                    <a:solidFill>
                      <a:srgbClr val="0D1B2A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电荷积分：</a:t>
                </a:r>
                <a:r>
                  <a:rPr lang="en-US" sz="120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探测器电荷 Q 送入运放反相端，反馈电容 C_f 对电荷积分，</a:t>
                </a:r>
                <a14:m>
                  <m:oMath xmlns:m="http://schemas.openxmlformats.org/officeDocument/2006/math"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𝛥</m:t>
                    </m:r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𝑉</m:t>
                    </m:r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≈−</m:t>
                    </m:r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𝑄</m:t>
                    </m:r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/</m:t>
                    </m:r>
                    <m:sSub>
                      <m:sSubPr>
                        <m:ctrlPr>
                          <a:rPr sz="12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𝐶</m:t>
                        </m:r>
                      </m:e>
                      <m:sub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120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——输出负极性脉冲，幅度正比于 Q，即正比于粒子沉积能量。</a:t>
                </a:r>
                <a:endParaRPr lang="en-US" sz="1100"/>
              </a:p>
              <a:p>
                <a:pPr marL="152400" indent="-152400" algn="l">
                  <a:lnSpc>
                    <a:spcPct val="129166"/>
                  </a:lnSpc>
                  <a:buClr>
                    <a:srgbClr val="0D1B2A"/>
                  </a:buClr>
                  <a:buChar char="•"/>
                </a:pPr>
                <a:r>
                  <a:rPr lang="en-US" sz="1200" b="1" i="0" u="none" strike="noStrike">
                    <a:solidFill>
                      <a:srgbClr val="0D1B2A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指数恢复：</a:t>
                </a:r>
                <a:r>
                  <a:rPr lang="en-US" sz="120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之后 C_f 经反馈电阻 R_f 缓慢泄放，输出指数回到基线，衰减时间常数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2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𝜏</m:t>
                        </m:r>
                      </m:e>
                      <m:sub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𝑑</m:t>
                        </m:r>
                      </m:sub>
                    </m:sSub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≈</m:t>
                    </m:r>
                    <m:sSub>
                      <m:sSubPr>
                        <m:ctrlPr>
                          <a:rPr sz="12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𝑅</m:t>
                        </m:r>
                      </m:e>
                      <m:sub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𝑓</m:t>
                        </m:r>
                      </m:sub>
                    </m:sSub>
                    <m:sSub>
                      <m:sSubPr>
                        <m:ctrlPr>
                          <a:rPr sz="12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𝐶</m:t>
                        </m:r>
                      </m:e>
                      <m:sub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120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。</a:t>
                </a:r>
              </a:p>
              <a:p>
                <a:pPr marL="152400" indent="-152400" algn="l">
                  <a:lnSpc>
                    <a:spcPct val="129166"/>
                  </a:lnSpc>
                  <a:buClr>
                    <a:srgbClr val="0D1B2A"/>
                  </a:buClr>
                  <a:buChar char="•"/>
                </a:pPr>
                <a:r>
                  <a:rPr lang="en-US" sz="1200" b="1" i="0" u="none" strike="noStrike">
                    <a:solidFill>
                      <a:srgbClr val="0D1B2A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前沿来源：</a:t>
                </a:r>
                <a:r>
                  <a:rPr lang="en-US" sz="120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τ_r 是整条链路的有效响应——探测器电荷收集、前放输入级带宽、输入端等效电容（含结电容）、传输线、示波器带宽与采样率。</a:t>
                </a:r>
              </a:p>
            </p:txBody>
          </p:sp>
        </mc:Choice>
        <mc:Fallback xmlns="">
          <p:sp>
            <p:nvSpPr>
              <p:cNvPr id="8" name="AutoShap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200" y="1422400"/>
                <a:ext cx="5384800" cy="3175000"/>
              </a:xfrm>
              <a:prstGeom prst="rect">
                <a:avLst/>
              </a:prstGeom>
              <a:blipFill>
                <a:blip r:embed="rId3"/>
                <a:stretch>
                  <a:fillRect l="-1699" t="-576" r="-566"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utoShape 9"/>
          <p:cNvSpPr/>
          <p:nvPr/>
        </p:nvSpPr>
        <p:spPr>
          <a:xfrm>
            <a:off x="711200" y="4826000"/>
            <a:ext cx="5384800" cy="1117600"/>
          </a:xfrm>
          <a:prstGeom prst="roundRect">
            <a:avLst>
              <a:gd name="adj" fmla="val 0"/>
            </a:avLst>
          </a:prstGeom>
          <a:solidFill>
            <a:srgbClr val="E8EEF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711200" y="4826000"/>
            <a:ext cx="38100" cy="11176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914400" y="4953000"/>
            <a:ext cx="50292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0833"/>
              </a:lnSpc>
              <a:defRPr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设计权衡</a:t>
            </a:r>
            <a:endParaRPr lang="en-US" sz="1100"/>
          </a:p>
          <a:p>
            <a:pPr marL="0" indent="0" algn="l">
              <a:lnSpc>
                <a:spcPct val="120833"/>
              </a:lnSpc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τ_d 大 → 电荷保持稳、利于幅度测量；但计数率高时相邻脉冲来不及恢复，会发生堆积。τ_r 小 → 时间分辨好，但受链路带宽限制。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6502400" y="2489200"/>
            <a:ext cx="1397000" cy="6858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64748B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6604000" y="2489200"/>
            <a:ext cx="11938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100" b="0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硅探测器</a:t>
            </a:r>
            <a:endParaRPr lang="en-US" sz="1100"/>
          </a:p>
          <a:p>
            <a:pPr marL="0" indent="0" algn="ctr">
              <a:lnSpc>
                <a:spcPct val="108333"/>
              </a:lnSpc>
            </a:pPr>
            <a:r>
              <a:rPr lang="en-US" sz="1100" b="0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电荷 Q</a:t>
            </a:r>
          </a:p>
        </p:txBody>
      </p:sp>
      <p:cxnSp>
        <p:nvCxnSpPr>
          <p:cNvPr id="14" name="Connector 14"/>
          <p:cNvCxnSpPr/>
          <p:nvPr/>
        </p:nvCxnSpPr>
        <p:spPr>
          <a:xfrm rot="-53710">
            <a:off x="7899450" y="2825750"/>
            <a:ext cx="812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64748B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5" name="AutoShape 15"/>
          <p:cNvSpPr/>
          <p:nvPr/>
        </p:nvSpPr>
        <p:spPr>
          <a:xfrm>
            <a:off x="8712200" y="2362200"/>
            <a:ext cx="1422400" cy="9398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64748B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8813800" y="2362200"/>
            <a:ext cx="1219200" cy="939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1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运算放大器</a:t>
            </a:r>
            <a:endParaRPr lang="en-US" sz="1100"/>
          </a:p>
          <a:p>
            <a:pPr marL="0" indent="0" algn="ctr">
              <a:lnSpc>
                <a:spcPct val="112500"/>
              </a:lnSpc>
            </a:pPr>
            <a:r>
              <a:rPr lang="en-US" sz="11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反相输入</a:t>
            </a:r>
          </a:p>
        </p:txBody>
      </p:sp>
      <p:cxnSp>
        <p:nvCxnSpPr>
          <p:cNvPr id="17" name="Connector 17"/>
          <p:cNvCxnSpPr/>
          <p:nvPr/>
        </p:nvCxnSpPr>
        <p:spPr>
          <a:xfrm rot="-38195">
            <a:off x="10134635" y="2825750"/>
            <a:ext cx="114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64748B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8" name="AutoShape 18"/>
          <p:cNvSpPr/>
          <p:nvPr/>
        </p:nvSpPr>
        <p:spPr>
          <a:xfrm>
            <a:off x="10312400" y="2921000"/>
            <a:ext cx="101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2500"/>
              </a:lnSpc>
              <a:defRPr/>
            </a:pPr>
            <a:r>
              <a:rPr lang="en-US" sz="10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至示波器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5440442">
            <a:off x="10280650" y="2285963"/>
            <a:ext cx="1079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Connector 20"/>
          <p:cNvCxnSpPr/>
          <p:nvPr/>
        </p:nvCxnSpPr>
        <p:spPr>
          <a:xfrm rot="10768748">
            <a:off x="9423371" y="1746250"/>
            <a:ext cx="1397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Connector 21"/>
          <p:cNvCxnSpPr/>
          <p:nvPr/>
        </p:nvCxnSpPr>
        <p:spPr>
          <a:xfrm rot="5328390">
            <a:off x="9118600" y="2051116"/>
            <a:ext cx="60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22" name="AutoShape 22"/>
          <p:cNvSpPr/>
          <p:nvPr/>
        </p:nvSpPr>
        <p:spPr>
          <a:xfrm>
            <a:off x="8128000" y="1473200"/>
            <a:ext cx="254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105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反馈网络 R_f ∥ C_f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502400" y="3810000"/>
            <a:ext cx="4876800" cy="2133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52400" indent="-152400" algn="l">
              <a:lnSpc>
                <a:spcPct val="120833"/>
              </a:lnSpc>
              <a:buClr>
                <a:srgbClr val="0D1B2A"/>
              </a:buClr>
              <a:buChar char="•"/>
              <a:defRPr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快速下冲：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Q 对 C_f 积分，形成脉冲前沿；</a:t>
            </a:r>
            <a:endParaRPr lang="en-US" sz="1100"/>
          </a:p>
          <a:p>
            <a:pPr marL="152400" indent="-152400" algn="l">
              <a:lnSpc>
                <a:spcPct val="120833"/>
              </a:lnSpc>
              <a:buClr>
                <a:srgbClr val="0D1B2A"/>
              </a:buClr>
              <a:buChar char="•"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缓慢恢复：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C_f 经 R_f 放电，指数回基线；</a:t>
            </a:r>
          </a:p>
          <a:p>
            <a:pPr marL="152400" indent="-152400" algn="l">
              <a:lnSpc>
                <a:spcPct val="120833"/>
              </a:lnSpc>
              <a:buClr>
                <a:srgbClr val="0D1B2A"/>
              </a:buClr>
              <a:buChar char="•"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手册对照：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结电容随反偏增大而减小；响应时间由 CR 时间常数（含 R_fC_f）、载流子收集时间与运放带宽共同决定。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id="{2A8E7536-A6F3-5F6B-890D-5CDE933CD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890" y="2844799"/>
            <a:ext cx="4539910" cy="3403602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实验任务与测量链路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 · 硅探测器与 α 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14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473200"/>
            <a:ext cx="1930400" cy="7366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64748B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812800" y="1473200"/>
            <a:ext cx="1727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α 放射源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2921000" y="1473200"/>
            <a:ext cx="1930400" cy="7366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64748B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3022600" y="1473200"/>
            <a:ext cx="1727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硅探测器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130800" y="1473200"/>
            <a:ext cx="1930400" cy="7366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64748B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5232400" y="1473200"/>
            <a:ext cx="1727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电荷灵敏前置放大器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340600" y="1473200"/>
            <a:ext cx="1930400" cy="7366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64748B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442200" y="1473200"/>
            <a:ext cx="1727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数字示波器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9550400" y="1473200"/>
            <a:ext cx="1930400" cy="7366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64748B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9652000" y="1473200"/>
            <a:ext cx="1727200" cy="736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2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CSV 离线分析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245137">
            <a:off x="2692626" y="1835150"/>
            <a:ext cx="177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id="19" name="Connector 19"/>
          <p:cNvCxnSpPr/>
          <p:nvPr/>
        </p:nvCxnSpPr>
        <p:spPr>
          <a:xfrm rot="-245137">
            <a:off x="4902426" y="1835150"/>
            <a:ext cx="177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id="20" name="Connector 20"/>
          <p:cNvCxnSpPr/>
          <p:nvPr/>
        </p:nvCxnSpPr>
        <p:spPr>
          <a:xfrm rot="-245137">
            <a:off x="7112226" y="1835150"/>
            <a:ext cx="177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id="21" name="Connector 21"/>
          <p:cNvCxnSpPr/>
          <p:nvPr/>
        </p:nvCxnSpPr>
        <p:spPr>
          <a:xfrm rot="-245137">
            <a:off x="9322026" y="1835150"/>
            <a:ext cx="1778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22" name="AutoShape 22"/>
          <p:cNvSpPr/>
          <p:nvPr/>
        </p:nvSpPr>
        <p:spPr>
          <a:xfrm>
            <a:off x="5130800" y="2260600"/>
            <a:ext cx="19304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95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±12 V 双路供电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340600" y="2260600"/>
            <a:ext cx="19304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2500"/>
              </a:lnSpc>
              <a:defRPr/>
            </a:pPr>
            <a:r>
              <a:rPr lang="en-US" sz="95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触发 / 采集 / 计数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711200" y="2616200"/>
            <a:ext cx="107696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前放由直流稳压电源供电，两路实测 12.0008 V / 11.9962 V；示波器同时承担实时计数率读数与波形 CSV 导出。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711200" y="30226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六项实验任务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711200" y="3327400"/>
            <a:ext cx="5969000" cy="266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65100" indent="-165100" algn="l">
              <a:lnSpc>
                <a:spcPct val="135000"/>
              </a:lnSpc>
              <a:buClr>
                <a:srgbClr val="0D1B2A"/>
              </a:buClr>
              <a:buChar char="•"/>
              <a:defRPr/>
            </a:pPr>
            <a:r>
              <a:rPr lang="en-US" sz="12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① </a:t>
            </a: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上电连接，观察输出脉冲的极性与形状特征；</a:t>
            </a:r>
            <a:endParaRPr lang="en-US" sz="1100"/>
          </a:p>
          <a:p>
            <a:pPr marL="165100" indent="-165100" algn="l">
              <a:lnSpc>
                <a:spcPct val="135000"/>
              </a:lnSpc>
              <a:buClr>
                <a:srgbClr val="0D1B2A"/>
              </a:buClr>
              <a:buChar char="•"/>
            </a:pPr>
            <a:r>
              <a:rPr lang="en-US" sz="12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② </a:t>
            </a: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前沿（边沿）触发：改变阈值，记录计数率；</a:t>
            </a:r>
          </a:p>
          <a:p>
            <a:pPr marL="165100" indent="-165100" algn="l">
              <a:lnSpc>
                <a:spcPct val="135000"/>
              </a:lnSpc>
              <a:buClr>
                <a:srgbClr val="0D1B2A"/>
              </a:buClr>
              <a:buChar char="•"/>
            </a:pPr>
            <a:r>
              <a:rPr lang="en-US" sz="12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③ </a:t>
            </a: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脉宽触发：固定电平、改变脉宽条件，记录计数率；</a:t>
            </a:r>
          </a:p>
          <a:p>
            <a:pPr marL="165100" indent="-165100" algn="l">
              <a:lnSpc>
                <a:spcPct val="135000"/>
              </a:lnSpc>
              <a:buClr>
                <a:srgbClr val="0D1B2A"/>
              </a:buClr>
              <a:buChar char="•"/>
            </a:pPr>
            <a:r>
              <a:rPr lang="en-US" sz="12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④ </a:t>
            </a: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CSV 离线分析：用统一数据复现两种触发的差异；</a:t>
            </a:r>
          </a:p>
          <a:p>
            <a:pPr marL="165100" indent="-165100" algn="l">
              <a:lnSpc>
                <a:spcPct val="135000"/>
              </a:lnSpc>
              <a:buClr>
                <a:srgbClr val="0D1B2A"/>
              </a:buClr>
              <a:buChar char="•"/>
            </a:pPr>
            <a:r>
              <a:rPr lang="en-US" sz="12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⑤ </a:t>
            </a: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探测器偏压 0–50 V 扫描，研究偏压—脉冲幅度关系；</a:t>
            </a:r>
          </a:p>
          <a:p>
            <a:pPr marL="165100" indent="-165100" algn="l">
              <a:lnSpc>
                <a:spcPct val="135000"/>
              </a:lnSpc>
              <a:buClr>
                <a:srgbClr val="0D1B2A"/>
              </a:buClr>
              <a:buChar char="•"/>
            </a:pPr>
            <a:r>
              <a:rPr lang="en-US" sz="12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⑥ </a:t>
            </a:r>
            <a:r>
              <a:rPr lang="en-US" sz="12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单脉冲波形数学建模，拟合前沿与衰减时间常数。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步骤① 上电观察：负极性脉冲，快下降、慢恢复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 · 硅探测器与 α 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17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3716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接线与供电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200" y="1651000"/>
            <a:ext cx="5486400" cy="838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探测器接前放输入，前放由直流稳压电源双路供电（实测 12.0008 V / 11.9962 V），输出接示波器；先接线后上电。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200" y="26162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自动测量结果</a:t>
            </a:r>
            <a:endParaRPr lang="en-US" sz="1100"/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711200" y="2921000"/>
          <a:ext cx="5486400" cy="19100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测量量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读数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最大值</a:t>
                      </a:r>
                      <a:endParaRPr lang="en-US" sz="1100"/>
                    </a:p>
                  </a:txBody>
                  <a:tcPr marL="101600" marR="101600" marT="98426" marB="98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≈ +28.0 mV</a:t>
                      </a:r>
                      <a:endParaRPr lang="en-US" sz="1100"/>
                    </a:p>
                  </a:txBody>
                  <a:tcPr marL="101600" marR="101600" marT="98426" marB="98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最小值</a:t>
                      </a:r>
                      <a:endParaRPr lang="en-US" sz="1100"/>
                    </a:p>
                  </a:txBody>
                  <a:tcPr marL="101600" marR="101600" marT="98426" marB="98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≈ −212.0 mV</a:t>
                      </a:r>
                      <a:endParaRPr lang="en-US" sz="1100"/>
                    </a:p>
                  </a:txBody>
                  <a:tcPr marL="101600" marR="101600" marT="98426" marB="98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峰峰值 Vpp</a:t>
                      </a:r>
                      <a:endParaRPr lang="en-US" sz="1100"/>
                    </a:p>
                  </a:txBody>
                  <a:tcPr marL="101600" marR="101600" marT="98426" marB="98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≈ 240 mV</a:t>
                      </a:r>
                      <a:endParaRPr lang="en-US" sz="1100"/>
                    </a:p>
                  </a:txBody>
                  <a:tcPr marL="101600" marR="101600" marT="98426" marB="98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脉冲幅度（基线—谷底）</a:t>
                      </a:r>
                      <a:endParaRPr lang="en-US" sz="1100"/>
                    </a:p>
                  </a:txBody>
                  <a:tcPr marL="101600" marR="101600" marT="98426" marB="98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≈ 213.2 mV</a:t>
                      </a:r>
                      <a:endParaRPr lang="en-US" sz="1100"/>
                    </a:p>
                  </a:txBody>
                  <a:tcPr marL="101600" marR="101600" marT="98426" marB="98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AutoShape 12"/>
          <p:cNvSpPr/>
          <p:nvPr/>
        </p:nvSpPr>
        <p:spPr>
          <a:xfrm>
            <a:off x="711200" y="5054600"/>
            <a:ext cx="5486400" cy="863600"/>
          </a:xfrm>
          <a:prstGeom prst="roundRect">
            <a:avLst>
              <a:gd name="adj" fmla="val 0"/>
            </a:avLst>
          </a:prstGeom>
          <a:solidFill>
            <a:srgbClr val="E8EEF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711200" y="5054600"/>
            <a:ext cx="38100" cy="8636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914400" y="5156200"/>
            <a:ext cx="51308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0833"/>
              </a:lnSpc>
              <a:defRPr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波形定性：快速下冲后缓慢指数恢复，与"电荷积分成形 + RC 泄放"机理完全吻合；输出为负极性脉冲。</a:t>
            </a:r>
            <a:endParaRPr lang="en-US" sz="110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F35292F6-598E-ED61-2926-16E3DC7DA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8809" y="1523998"/>
            <a:ext cx="5081991" cy="381000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EF778707-FB2F-B977-BB8B-161E5D345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400" y="1816100"/>
            <a:ext cx="4946466" cy="3708400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步骤② 前沿触发：阈值越负，计数率越低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 · 硅探测器与 α 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18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3716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实验方法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200" y="1651000"/>
            <a:ext cx="54864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0833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固定其他设置，只改变边沿触发电平（阈值），读取示波器屏幕计数率。</a:t>
            </a:r>
            <a:endParaRPr lang="en-US" sz="1100"/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711200" y="2336800"/>
          <a:ext cx="5486400" cy="16764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触发电平阈值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屏幕计数率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−40 mV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2.94173 kHz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−148 mV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91.0208 Hz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−298 mV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＜ 15 Hz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AutoShape 11"/>
          <p:cNvSpPr/>
          <p:nvPr/>
        </p:nvSpPr>
        <p:spPr>
          <a:xfrm>
            <a:off x="711200" y="42164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原理：幅度甄别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200" y="4521200"/>
            <a:ext cx="5486400" cy="1422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52400" indent="-152400" algn="l">
              <a:lnSpc>
                <a:spcPct val="120833"/>
              </a:lnSpc>
              <a:buClr>
                <a:srgbClr val="465667"/>
              </a:buClr>
              <a:buChar char="•"/>
              <a:defRPr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前沿触发只看"脉冲幅度是否越过阈值"：越过才计一次触发。</a:t>
            </a:r>
            <a:endParaRPr lang="en-US" sz="1100"/>
          </a:p>
          <a:p>
            <a:pPr marL="152400" indent="-152400" algn="l">
              <a:lnSpc>
                <a:spcPct val="120833"/>
              </a:lnSpc>
              <a:buClr>
                <a:srgbClr val="465667"/>
              </a:buClr>
              <a:buChar char="•"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阈值越负（|V_T| 越大），能越过的脉冲越少，计数率越低。</a:t>
            </a:r>
          </a:p>
          <a:p>
            <a:pPr marL="152400" indent="-152400" algn="l">
              <a:lnSpc>
                <a:spcPct val="120833"/>
              </a:lnSpc>
              <a:buClr>
                <a:srgbClr val="465667"/>
              </a:buClr>
              <a:buChar char="•"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阈值过浅时基线噪声抖动也会被计入，故 −40 mV 出现 kHz 级虚高计数。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ADBD7C49-CD55-0E2E-08D5-469CFB85E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400" y="1860218"/>
            <a:ext cx="4775200" cy="3580001"/>
          </a:xfrm>
          <a:prstGeom prst="rect">
            <a:avLst/>
          </a:prstGeom>
        </p:spPr>
      </p:pic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步骤③ 脉宽触发：叠加持续时间甄别，计数率非单调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 · 硅探测器与 α 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19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3716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实验方法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200" y="1651000"/>
            <a:ext cx="54864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0833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触发电平固定约 −102 mV，改变脉宽条件 T_p（要求脉冲越过电平的持续时间满足设定）。</a:t>
            </a:r>
            <a:endParaRPr lang="en-US" sz="1100"/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711200" y="2336800"/>
          <a:ext cx="5486400" cy="19100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脉宽条件 T_p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屏幕计数率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2.00 μs</a:t>
                      </a:r>
                      <a:endParaRPr lang="en-US" sz="1100"/>
                    </a:p>
                  </a:txBody>
                  <a:tcPr marL="101600" marR="101600" marT="95118" marB="951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132.093 Hz</a:t>
                      </a:r>
                      <a:endParaRPr lang="en-US" sz="1100"/>
                    </a:p>
                  </a:txBody>
                  <a:tcPr marL="101600" marR="101600" marT="95118" marB="951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10.0 μs</a:t>
                      </a:r>
                      <a:endParaRPr lang="en-US" sz="1100"/>
                    </a:p>
                  </a:txBody>
                  <a:tcPr marL="101600" marR="101600" marT="95118" marB="951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92.0915 Hz</a:t>
                      </a:r>
                      <a:endParaRPr lang="en-US" sz="1100"/>
                    </a:p>
                  </a:txBody>
                  <a:tcPr marL="101600" marR="101600" marT="95118" marB="951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315 μs</a:t>
                      </a:r>
                      <a:endParaRPr lang="en-US" sz="1100"/>
                    </a:p>
                  </a:txBody>
                  <a:tcPr marL="101600" marR="101600" marT="95118" marB="951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141.478 Hz</a:t>
                      </a:r>
                      <a:endParaRPr lang="en-US" sz="1100"/>
                    </a:p>
                  </a:txBody>
                  <a:tcPr marL="101600" marR="101600" marT="95118" marB="951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501 μs</a:t>
                      </a:r>
                      <a:endParaRPr lang="en-US" sz="1100"/>
                    </a:p>
                  </a:txBody>
                  <a:tcPr marL="101600" marR="101600" marT="95118" marB="951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2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120.493 Hz</a:t>
                      </a:r>
                      <a:endParaRPr lang="en-US" sz="1100"/>
                    </a:p>
                  </a:txBody>
                  <a:tcPr marL="101600" marR="101600" marT="95118" marB="951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AutoShape 11"/>
          <p:cNvSpPr/>
          <p:nvPr/>
        </p:nvSpPr>
        <p:spPr>
          <a:xfrm>
            <a:off x="711200" y="44450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原理：幅度 + 持续时间双重甄别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200" y="4749800"/>
            <a:ext cx="5486400" cy="1193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脉宽触发先要求幅度越过电平，再要求</a:t>
            </a:r>
            <a:r>
              <a:rPr lang="en-US" sz="1150" b="1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持续时间落在设定区间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，选出的是脉冲子集；真实脉冲的脉宽本身有分布，因此计数率随设定值</a:t>
            </a:r>
            <a:r>
              <a:rPr lang="en-US" sz="1150" b="1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非单调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变化（并非误差）。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离线分析：从 CSV 波形到计数率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 · 硅探测器与 α 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20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473200"/>
            <a:ext cx="1930400" cy="7874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64748B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812800" y="1473200"/>
            <a:ext cx="1727200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1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导出 CSV</a:t>
            </a:r>
            <a:endParaRPr lang="en-US" sz="1100"/>
          </a:p>
          <a:p>
            <a:pPr marL="0" indent="0" algn="ctr">
              <a:lnSpc>
                <a:spcPct val="108333"/>
              </a:lnSpc>
            </a:pPr>
            <a:r>
              <a:rPr lang="en-US" sz="11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（固定时间窗）</a:t>
            </a:r>
          </a:p>
        </p:txBody>
      </p:sp>
      <p:cxnSp>
        <p:nvCxnSpPr>
          <p:cNvPr id="10" name="Connector 10"/>
          <p:cNvCxnSpPr/>
          <p:nvPr/>
        </p:nvCxnSpPr>
        <p:spPr>
          <a:xfrm rot="-156153">
            <a:off x="2641744" y="1860550"/>
            <a:ext cx="279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1" name="AutoShape 11"/>
          <p:cNvSpPr/>
          <p:nvPr/>
        </p:nvSpPr>
        <p:spPr>
          <a:xfrm>
            <a:off x="2921000" y="1473200"/>
            <a:ext cx="1930400" cy="7874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64748B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3022600" y="1473200"/>
            <a:ext cx="1727200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1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估计基线</a:t>
            </a:r>
            <a:endParaRPr lang="en-US" sz="1100"/>
          </a:p>
          <a:p>
            <a:pPr marL="0" indent="0" algn="ctr">
              <a:lnSpc>
                <a:spcPct val="108333"/>
              </a:lnSpc>
            </a:pPr>
            <a:r>
              <a:rPr lang="en-US" sz="11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与噪声水平</a:t>
            </a:r>
          </a:p>
        </p:txBody>
      </p:sp>
      <p:cxnSp>
        <p:nvCxnSpPr>
          <p:cNvPr id="13" name="Connector 13"/>
          <p:cNvCxnSpPr/>
          <p:nvPr/>
        </p:nvCxnSpPr>
        <p:spPr>
          <a:xfrm rot="-156153">
            <a:off x="4851544" y="1860550"/>
            <a:ext cx="279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4" name="AutoShape 14"/>
          <p:cNvSpPr/>
          <p:nvPr/>
        </p:nvSpPr>
        <p:spPr>
          <a:xfrm>
            <a:off x="5130800" y="1473200"/>
            <a:ext cx="1930400" cy="7874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64748B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5232400" y="1473200"/>
            <a:ext cx="1727200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1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向下穿越阈值检测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56153">
            <a:off x="7061344" y="1860550"/>
            <a:ext cx="279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17" name="AutoShape 17"/>
          <p:cNvSpPr/>
          <p:nvPr/>
        </p:nvSpPr>
        <p:spPr>
          <a:xfrm>
            <a:off x="7340600" y="1473200"/>
            <a:ext cx="1930400" cy="7874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64748B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7442200" y="1473200"/>
            <a:ext cx="1727200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1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连续下穿合并</a:t>
            </a:r>
            <a:endParaRPr lang="en-US" sz="1100"/>
          </a:p>
          <a:p>
            <a:pPr marL="0" indent="0" algn="ctr">
              <a:lnSpc>
                <a:spcPct val="108333"/>
              </a:lnSpc>
            </a:pPr>
            <a:r>
              <a:rPr lang="en-US" sz="11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为 1 个事件</a:t>
            </a:r>
          </a:p>
        </p:txBody>
      </p:sp>
      <p:cxnSp>
        <p:nvCxnSpPr>
          <p:cNvPr id="19" name="Connector 19"/>
          <p:cNvCxnSpPr/>
          <p:nvPr/>
        </p:nvCxnSpPr>
        <p:spPr>
          <a:xfrm rot="-156153">
            <a:off x="9271144" y="1860550"/>
            <a:ext cx="2794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id="20" name="AutoShape 20"/>
          <p:cNvSpPr/>
          <p:nvPr/>
        </p:nvSpPr>
        <p:spPr>
          <a:xfrm>
            <a:off x="9550400" y="1473200"/>
            <a:ext cx="1930400" cy="7874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64748B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9652000" y="1473200"/>
            <a:ext cx="1727200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333"/>
              </a:lnSpc>
              <a:defRPr/>
            </a:pPr>
            <a:r>
              <a:rPr lang="en-US" sz="11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计数率</a:t>
            </a:r>
            <a:endParaRPr lang="en-US" sz="1100"/>
          </a:p>
          <a:p>
            <a:pPr marL="0" indent="0" algn="ctr">
              <a:lnSpc>
                <a:spcPct val="108333"/>
              </a:lnSpc>
            </a:pPr>
            <a:r>
              <a:rPr lang="en-US" sz="11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R = N / T</a:t>
            </a:r>
          </a:p>
        </p:txBody>
      </p:sp>
      <p:sp>
        <p:nvSpPr>
          <p:cNvPr id="22" name="AutoShape 22"/>
          <p:cNvSpPr/>
          <p:nvPr/>
        </p:nvSpPr>
        <p:spPr>
          <a:xfrm>
            <a:off x="711200" y="2667000"/>
            <a:ext cx="50800" cy="8128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914400" y="2667000"/>
            <a:ext cx="1524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2500"/>
              </a:lnSpc>
              <a:defRPr/>
            </a:pPr>
            <a:r>
              <a:rPr lang="en-US" sz="13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数据规模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2489200" y="2667000"/>
            <a:ext cx="89916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前沿触发 5 组（−50/−100/−150/−200/−250 mV），每组 1400 点、步长 0.5 ms，时长 T=0.700 s；偏压扫描 6 组；拟合波形 1400 点、步长 1 μs。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711200" y="3784600"/>
            <a:ext cx="50800" cy="8128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914400" y="3784600"/>
            <a:ext cx="1524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2500"/>
              </a:lnSpc>
              <a:defRPr/>
            </a:pPr>
            <a:r>
              <a:rPr lang="en-US" sz="13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事件判据（防抖）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2489200" y="3784600"/>
            <a:ext cx="89916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采样点由基线附近下降低于阈值记一次穿越；其后连续低于阈值的点不重复计数，回到阈值上方后才允许下一次计数——一个脉冲只算一个事件。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11200" y="4902200"/>
            <a:ext cx="50800" cy="8128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914400" y="4902200"/>
            <a:ext cx="15240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2500"/>
              </a:lnSpc>
              <a:defRPr/>
            </a:pPr>
            <a:r>
              <a:rPr lang="en-US" sz="13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计数率与口径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2489200" y="4902200"/>
            <a:ext cx="8991600" cy="812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由 R=N/T 计算（Hz），N 为 0.700 s 内独立事件数；屏幕实时读数与离线 CSV 的时间窗、判据阈值不完全相同，数值可有差异，但趋势应当一致。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前沿触发计数率曲线（CSV 离线复算）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 · 硅探测器与 α 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21 / 28</a:t>
            </a:r>
            <a:endParaRPr lang="en-US" sz="1100"/>
          </a:p>
        </p:txBody>
      </p:sp>
      <p:graphicFrame>
        <p:nvGraphicFramePr>
          <p:cNvPr id="8" name="Chart 8"/>
          <p:cNvGraphicFramePr>
            <a:graphicFrameLocks noGrp="1"/>
          </p:cNvGraphicFramePr>
          <p:nvPr/>
        </p:nvGraphicFramePr>
        <p:xfrm>
          <a:off x="711200" y="1422400"/>
          <a:ext cx="5969000" cy="436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Table 8"/>
          <p:cNvGraphicFramePr>
            <a:graphicFrameLocks noGrp="1"/>
          </p:cNvGraphicFramePr>
          <p:nvPr/>
        </p:nvGraphicFramePr>
        <p:xfrm>
          <a:off x="7061200" y="1473200"/>
          <a:ext cx="4419600" cy="24892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7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|Vth| / mV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事件数 N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 / Hz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63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90.00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54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77.14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150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57.14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1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44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62.86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7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250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2.86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AutoShape 9"/>
          <p:cNvSpPr/>
          <p:nvPr/>
        </p:nvSpPr>
        <p:spPr>
          <a:xfrm>
            <a:off x="7061200" y="41656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解读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061200" y="4470400"/>
            <a:ext cx="4419600" cy="160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39700" indent="-139700" algn="l">
              <a:lnSpc>
                <a:spcPct val="118333"/>
              </a:lnSpc>
              <a:buClr>
                <a:srgbClr val="465667"/>
              </a:buClr>
              <a:buChar char="•"/>
              <a:defRPr/>
            </a:pPr>
            <a:r>
              <a:rPr lang="en-US" sz="11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整体随 |Vth| 增大而下降，验证"幅度甄别"本质；</a:t>
            </a:r>
            <a:endParaRPr lang="en-US" sz="1100"/>
          </a:p>
          <a:p>
            <a:pPr marL="139700" indent="-139700" algn="l">
              <a:lnSpc>
                <a:spcPct val="118333"/>
              </a:lnSpc>
              <a:buClr>
                <a:srgbClr val="465667"/>
              </a:buClr>
              <a:buChar char="•"/>
            </a:pPr>
            <a:r>
              <a:rPr lang="en-US" sz="11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−200 mV 处小幅回升源于统计涨落：每组仅 0.7 s、事件数有限；</a:t>
            </a:r>
          </a:p>
          <a:p>
            <a:pPr marL="139700" indent="-139700" algn="l">
              <a:lnSpc>
                <a:spcPct val="118333"/>
              </a:lnSpc>
              <a:buClr>
                <a:srgbClr val="465667"/>
              </a:buClr>
              <a:buChar char="•"/>
            </a:pPr>
            <a:r>
              <a:rPr lang="en-US" sz="11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−250 mV 仅 2 个事件（2.86 Hz），相对不确定度很大。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脉宽触发曲线与两种触发模式对比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 · 硅探测器与 α 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22 / 28</a:t>
            </a:r>
            <a:endParaRPr lang="en-US" sz="1100"/>
          </a:p>
        </p:txBody>
      </p:sp>
      <p:graphicFrame>
        <p:nvGraphicFramePr>
          <p:cNvPr id="8" name="Chart 8"/>
          <p:cNvGraphicFramePr>
            <a:graphicFrameLocks noGrp="1"/>
          </p:cNvGraphicFramePr>
          <p:nvPr/>
        </p:nvGraphicFramePr>
        <p:xfrm>
          <a:off x="711200" y="1397000"/>
          <a:ext cx="5969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AutoShape 8"/>
          <p:cNvSpPr/>
          <p:nvPr/>
        </p:nvSpPr>
        <p:spPr>
          <a:xfrm>
            <a:off x="711200" y="5308600"/>
            <a:ext cx="59690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CSV 复算（每组 T=0.700 s）：曲线上下波动、无单调趋势，与屏幕读数规律一致。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061200" y="13716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两种触发模式对比</a:t>
            </a:r>
            <a:endParaRPr lang="en-US" sz="1100"/>
          </a:p>
        </p:txBody>
      </p:sp>
      <p:graphicFrame>
        <p:nvGraphicFramePr>
          <p:cNvPr id="10" name="Table 10"/>
          <p:cNvGraphicFramePr>
            <a:graphicFrameLocks noGrp="1"/>
          </p:cNvGraphicFramePr>
          <p:nvPr/>
        </p:nvGraphicFramePr>
        <p:xfrm>
          <a:off x="7061200" y="1676400"/>
          <a:ext cx="4419600" cy="26416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37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维度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前沿触发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脉宽触发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判据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幅度越阈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幅度＋持续时间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曲线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随 |阈值| 下降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随脉宽非单调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作用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按幅度选事件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按时宽筛事件/抑噪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量级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Hz～kHz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百 Hz 量级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AutoShape 11"/>
          <p:cNvSpPr/>
          <p:nvPr/>
        </p:nvSpPr>
        <p:spPr>
          <a:xfrm>
            <a:off x="7061200" y="4521200"/>
            <a:ext cx="44196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两者计数率差异来自</a:t>
            </a:r>
            <a:r>
              <a:rPr lang="en-US" sz="1150" b="1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选中的事件集合不同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，而非测量误差；脉宽触发可在幅度判据之上进一步抑制窄噪声。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步骤④ 偏压扫描：脉冲幅度如何定义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 · 硅探测器与 α 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23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3716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实验与统计方法</a:t>
            </a:r>
            <a:endParaRPr lang="en-US" sz="11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AutoShape 9"/>
              <p:cNvSpPr/>
              <p:nvPr/>
            </p:nvSpPr>
            <p:spPr>
              <a:xfrm>
                <a:off x="711200" y="1676400"/>
                <a:ext cx="5486400" cy="20066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t" anchorCtr="0"/>
              <a:lstStyle/>
              <a:p>
                <a:pPr marL="152400" indent="-152400" algn="l">
                  <a:lnSpc>
                    <a:spcPct val="125000"/>
                  </a:lnSpc>
                  <a:buClr>
                    <a:srgbClr val="465667"/>
                  </a:buClr>
                  <a:buChar char="•"/>
                  <a:defRPr/>
                </a:pPr>
                <a:r>
                  <a:rPr lang="en-US" sz="120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偏压依次取 0/10/20/30/40/50 V，各导出一段 CSV 波形；</a:t>
                </a:r>
                <a:endParaRPr lang="en-US" sz="1100"/>
              </a:p>
              <a:p>
                <a:pPr marL="152400" indent="-152400" algn="l">
                  <a:lnSpc>
                    <a:spcPct val="125000"/>
                  </a:lnSpc>
                  <a:buClr>
                    <a:srgbClr val="465667"/>
                  </a:buClr>
                  <a:buChar char="•"/>
                </a:pPr>
                <a:r>
                  <a:rPr lang="en-US" sz="120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对每个脉冲取基线 V_base 与谷底 V_min，单脉冲幅度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2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𝐴</m:t>
                        </m:r>
                      </m:e>
                      <m:sub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𝑖</m:t>
                        </m:r>
                      </m:sub>
                    </m:sSub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=</m:t>
                    </m:r>
                    <m:sSub>
                      <m:sSubPr>
                        <m:ctrlPr>
                          <a:rPr sz="12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𝑉</m:t>
                        </m:r>
                      </m:e>
                      <m:sub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𝑏𝑎𝑠𝑒</m:t>
                        </m:r>
                      </m:sub>
                    </m:sSub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−</m:t>
                    </m:r>
                    <m:sSub>
                      <m:sSubPr>
                        <m:ctrlPr>
                          <a:rPr sz="12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𝑉</m:t>
                        </m:r>
                      </m:e>
                      <m:sub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en-US" sz="120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；</a:t>
                </a:r>
              </a:p>
              <a:p>
                <a:pPr marL="152400" indent="-152400" algn="l">
                  <a:lnSpc>
                    <a:spcPct val="125000"/>
                  </a:lnSpc>
                  <a:buClr>
                    <a:srgbClr val="465667"/>
                  </a:buClr>
                  <a:buChar char="•"/>
                </a:pPr>
                <a:r>
                  <a:rPr lang="en-US" sz="120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同一偏压下对多个脉冲取均值，以平均幅度对偏压作图，压低单次涨落。</a:t>
                </a:r>
              </a:p>
            </p:txBody>
          </p:sp>
        </mc:Choice>
        <mc:Fallback xmlns="">
          <p:sp>
            <p:nvSpPr>
              <p:cNvPr id="9" name="AutoShap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200" y="1676400"/>
                <a:ext cx="5486400" cy="2006600"/>
              </a:xfrm>
              <a:prstGeom prst="rect">
                <a:avLst/>
              </a:prstGeom>
              <a:blipFill>
                <a:blip r:embed="rId3"/>
                <a:stretch>
                  <a:fillRect l="-1667" t="-1216"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AutoShape 10"/>
          <p:cNvSpPr/>
          <p:nvPr/>
        </p:nvSpPr>
        <p:spPr>
          <a:xfrm>
            <a:off x="711200" y="38862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测量结果</a:t>
            </a:r>
            <a:endParaRPr lang="en-US" sz="1100"/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711200" y="4191000"/>
          <a:ext cx="5486400" cy="17576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偏压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平均幅度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偏压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平均幅度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 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226.00 mV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30 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229.09 mV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 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232.86 mV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40 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229.40 mV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 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235.69 mV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50 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5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236.73 mV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5" name="图片 14">
            <a:extLst>
              <a:ext uri="{FF2B5EF4-FFF2-40B4-BE49-F238E27FC236}">
                <a16:creationId xmlns:a16="http://schemas.microsoft.com/office/drawing/2014/main" id="{00446F6B-78AD-A673-2B00-B96FE5E42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0018" y="1510145"/>
            <a:ext cx="3258008" cy="434570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偏压—幅度曲线：先缓升、后平台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 · 硅探测器与 α 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24 / 28</a:t>
            </a:r>
            <a:endParaRPr lang="en-US" sz="1100"/>
          </a:p>
        </p:txBody>
      </p:sp>
      <p:graphicFrame>
        <p:nvGraphicFramePr>
          <p:cNvPr id="8" name="Chart 8"/>
          <p:cNvGraphicFramePr>
            <a:graphicFrameLocks noGrp="1"/>
          </p:cNvGraphicFramePr>
          <p:nvPr/>
        </p:nvGraphicFramePr>
        <p:xfrm>
          <a:off x="711200" y="1422400"/>
          <a:ext cx="5969000" cy="436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AutoShape 8"/>
          <p:cNvSpPr/>
          <p:nvPr/>
        </p:nvSpPr>
        <p:spPr>
          <a:xfrm>
            <a:off x="7061200" y="1498600"/>
            <a:ext cx="50800" cy="12192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7264400" y="1498600"/>
            <a:ext cx="421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2500"/>
              </a:lnSpc>
              <a:defRPr/>
            </a:pPr>
            <a:r>
              <a:rPr lang="en-US" sz="13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0 → 20 V：缓升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264400" y="1854200"/>
            <a:ext cx="4216400" cy="965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幅度由 226.0 升至 235.7 mV。反偏增大使耗尽区展宽、电场增强，载流子漂移更快、复合损失减小，电荷收集效率提高。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061200" y="2997200"/>
            <a:ext cx="50800" cy="12192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264400" y="2997200"/>
            <a:ext cx="421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2500"/>
              </a:lnSpc>
              <a:defRPr/>
            </a:pPr>
            <a:r>
              <a:rPr lang="en-US" sz="13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10 → 50 V：平台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264400" y="3352800"/>
            <a:ext cx="4216400" cy="965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幅度在约 230 mV 上下波动。电荷已近充分收集，由 ΔV=−Q/C_f，Q 稳定则输出幅度稳定，继续升压改善有限。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061200" y="4495800"/>
            <a:ext cx="50800" cy="12192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264400" y="4495800"/>
            <a:ext cx="421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2500"/>
              </a:lnSpc>
              <a:defRPr/>
            </a:pPr>
            <a:r>
              <a:rPr lang="en-US" sz="13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工作点选择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264400" y="4851400"/>
            <a:ext cx="4216400" cy="965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并非偏压越高越好：还要兼顾漏电流、电子学噪声与器件耐压，平台区即合理工作区间。</a:t>
            </a:r>
            <a:endParaRPr lang="en-US" sz="11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数据细节讨论与实验注意事项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 · 硅探测器与 α 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25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3970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局部起伏与不确定性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11200" y="1727200"/>
            <a:ext cx="5384800" cy="419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52400" indent="-152400" algn="l">
              <a:lnSpc>
                <a:spcPct val="125000"/>
              </a:lnSpc>
              <a:buClr>
                <a:srgbClr val="0D1B2A"/>
              </a:buClr>
              <a:buChar char="•"/>
              <a:defRPr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为何 20→30 V 略降、50 V 又略升？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能量沉积涨落、有限事件数、电子学噪声、基线波动、幅度分布漂移共同作用，属几 mV 级统计起伏。</a:t>
            </a:r>
            <a:endParaRPr lang="en-US" sz="1100"/>
          </a:p>
          <a:p>
            <a:pPr marL="152400" indent="-152400" algn="l">
              <a:lnSpc>
                <a:spcPct val="125000"/>
              </a:lnSpc>
              <a:buClr>
                <a:srgbClr val="0D1B2A"/>
              </a:buClr>
              <a:buChar char="•"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0 V 档的特殊性：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该档采样步长 5 μs、事件数更少，均值不确定性更大；零偏信号来自内建电场与扩散收集。</a:t>
            </a:r>
          </a:p>
          <a:p>
            <a:pPr marL="152400" indent="-152400" algn="l">
              <a:lnSpc>
                <a:spcPct val="125000"/>
              </a:lnSpc>
              <a:buClr>
                <a:srgbClr val="0D1B2A"/>
              </a:buClr>
              <a:buChar char="•"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统计口径：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屏幕读数是长时间平均，CSV 每组只有 0.700 s，事件数 N 较小时 R=N/T 的相对误差约 1/√N。</a:t>
            </a:r>
          </a:p>
          <a:p>
            <a:pPr marL="152400" indent="-152400" algn="l">
              <a:lnSpc>
                <a:spcPct val="125000"/>
              </a:lnSpc>
              <a:buClr>
                <a:srgbClr val="0D1B2A"/>
              </a:buClr>
              <a:buChar char="•"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改进方向：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延长每组采集时间、增加事件数、给出误差棒、固定基线估计窗，并在同一偏压下重复多次。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350000" y="1397000"/>
            <a:ext cx="5130800" cy="4521200"/>
          </a:xfrm>
          <a:prstGeom prst="roundRect">
            <a:avLst>
              <a:gd name="adj" fmla="val 0"/>
            </a:avLst>
          </a:prstGeom>
          <a:solidFill>
            <a:srgbClr val="E8EEF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553200" y="1600200"/>
            <a:ext cx="457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放射源与器件安全（实验注意事项）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553200" y="1981200"/>
            <a:ext cx="4724400" cy="375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52400" indent="-152400" algn="l">
              <a:lnSpc>
                <a:spcPct val="129166"/>
              </a:lnSpc>
              <a:buClr>
                <a:srgbClr val="465667"/>
              </a:buClr>
              <a:buChar char="•"/>
              <a:defRPr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α 源由专人保管、登记取用，严禁触摸源面，严禁将源口对准人体；</a:t>
            </a:r>
            <a:endParaRPr lang="en-US" sz="1100"/>
          </a:p>
          <a:p>
            <a:pPr marL="152400" indent="-152400" algn="l">
              <a:lnSpc>
                <a:spcPct val="129166"/>
              </a:lnSpc>
              <a:buClr>
                <a:srgbClr val="465667"/>
              </a:buClr>
              <a:buChar char="•"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不得插拔探测器线缆、拧动探测器外壳螺丝，放射源与探测器配套使用；</a:t>
            </a:r>
          </a:p>
          <a:p>
            <a:pPr marL="152400" indent="-152400" algn="l">
              <a:lnSpc>
                <a:spcPct val="129166"/>
              </a:lnSpc>
              <a:buClr>
                <a:srgbClr val="465667"/>
              </a:buClr>
              <a:buChar char="•"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源与器件轻拿轻放，实验结束后认真洗手；</a:t>
            </a:r>
          </a:p>
          <a:p>
            <a:pPr marL="152400" indent="-152400" algn="l">
              <a:lnSpc>
                <a:spcPct val="129166"/>
              </a:lnSpc>
              <a:buClr>
                <a:srgbClr val="465667"/>
              </a:buClr>
              <a:buChar char="•"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接线先断电、核对极性后再上电；前放供电稳定在约 ±12 V，偏压缓慢调节；</a:t>
            </a:r>
          </a:p>
          <a:p>
            <a:pPr marL="152400" indent="-152400" algn="l">
              <a:lnSpc>
                <a:spcPct val="129166"/>
              </a:lnSpc>
              <a:buClr>
                <a:srgbClr val="465667"/>
              </a:buClr>
              <a:buChar char="•"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示波器与电源共地，避免输入端悬空引入噪声或干扰。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步骤⑤ 单脉冲波形数学建模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 · 硅探测器与 α 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26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422400"/>
            <a:ext cx="54864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711200" y="1422400"/>
            <a:ext cx="38100" cy="16510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AutoShape 10"/>
              <p:cNvSpPr/>
              <p:nvPr/>
            </p:nvSpPr>
            <p:spPr>
              <a:xfrm>
                <a:off x="914400" y="1498600"/>
                <a:ext cx="5232400" cy="7620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 marL="0" indent="0" algn="l">
                  <a:lnSpc>
                    <a:spcPct val="112500"/>
                  </a:lnSpc>
                  <a:defRPr/>
                </a:pPr>
                <a:r>
                  <a:rPr lang="en-US" sz="1250" b="1" i="0" u="none" strike="noStrike">
                    <a:solidFill>
                      <a:srgbClr val="0D1B2A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t ≥ t0：</a:t>
                </a:r>
                <a14:m>
                  <m:oMath xmlns:m="http://schemas.openxmlformats.org/officeDocument/2006/math">
                    <m:r>
                      <a:rPr sz="1300" b="1">
                        <a:solidFill>
                          <a:srgbClr val="0D1B2A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𝑉</m:t>
                    </m:r>
                    <m:d>
                      <m:dPr>
                        <m:ctrlPr>
                          <a:rPr sz="13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dPr>
                      <m:e>
                        <m:r>
                          <a:rPr sz="1300" b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𝑡</m:t>
                        </m:r>
                      </m:e>
                    </m:d>
                    <m:r>
                      <a:rPr sz="1300" b="1">
                        <a:solidFill>
                          <a:srgbClr val="0D1B2A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=</m:t>
                    </m:r>
                    <m:sSub>
                      <m:sSubPr>
                        <m:ctrlPr>
                          <a:rPr sz="13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300" b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𝑉</m:t>
                        </m:r>
                      </m:e>
                      <m:sub>
                        <m:r>
                          <a:rPr sz="1300" b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0</m:t>
                        </m:r>
                      </m:sub>
                    </m:sSub>
                    <m:r>
                      <a:rPr sz="1300" b="1">
                        <a:solidFill>
                          <a:srgbClr val="0D1B2A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−</m:t>
                    </m:r>
                    <m:r>
                      <a:rPr sz="1300" b="1">
                        <a:solidFill>
                          <a:srgbClr val="0D1B2A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𝐴</m:t>
                    </m:r>
                    <m:d>
                      <m:dPr>
                        <m:begChr m:val="["/>
                        <m:endChr m:val="]"/>
                        <m:ctrlPr>
                          <a:rPr sz="13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dPr>
                      <m:e>
                        <m:r>
                          <a:rPr sz="1300" b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1−</m:t>
                        </m:r>
                        <m:sSup>
                          <m:sSupPr>
                            <m:ctrlPr>
                              <a:rPr sz="1300" b="1" i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</m:ctrlPr>
                          </m:sSupPr>
                          <m:e>
                            <m:r>
                              <a:rPr sz="1300" b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𝑒</m:t>
                            </m:r>
                          </m:e>
                          <m:sup>
                            <m:r>
                              <a:rPr sz="1300" b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−</m:t>
                            </m:r>
                            <m:d>
                              <m:dPr>
                                <m:ctrlPr>
                                  <a:rPr sz="1300" b="1" i="1">
                                    <a:solidFill>
                                      <a:srgbClr val="0D1B2A"/>
                                    </a:solidFill>
                                    <a:latin typeface="Cambria Math" panose="02040503050406030204" pitchFamily="18" charset="0"/>
                                    <a:ea typeface="Noto Sans SC"/>
                                    <a:cs typeface="Noto Sans SC"/>
                                    <a:sym typeface="Noto Sans SC"/>
                                  </a:rPr>
                                </m:ctrlPr>
                              </m:dPr>
                              <m:e>
                                <m:r>
                                  <a:rPr sz="1300" b="1">
                                    <a:solidFill>
                                      <a:srgbClr val="0D1B2A"/>
                                    </a:solidFill>
                                    <a:latin typeface="Cambria Math" panose="02040503050406030204" pitchFamily="18" charset="0"/>
                                    <a:ea typeface="Noto Sans SC"/>
                                    <a:cs typeface="Noto Sans SC"/>
                                    <a:sym typeface="Noto Sans SC"/>
                                  </a:rPr>
                                  <m:t>𝑡</m:t>
                                </m:r>
                                <m:r>
                                  <a:rPr sz="1300" b="1">
                                    <a:solidFill>
                                      <a:srgbClr val="0D1B2A"/>
                                    </a:solidFill>
                                    <a:latin typeface="Cambria Math" panose="02040503050406030204" pitchFamily="18" charset="0"/>
                                    <a:ea typeface="Noto Sans SC"/>
                                    <a:cs typeface="Noto Sans SC"/>
                                    <a:sym typeface="Noto Sans SC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sz="1300" b="1" i="1">
                                        <a:solidFill>
                                          <a:srgbClr val="0D1B2A"/>
                                        </a:solidFill>
                                        <a:latin typeface="Cambria Math" panose="02040503050406030204" pitchFamily="18" charset="0"/>
                                        <a:ea typeface="Noto Sans SC"/>
                                        <a:cs typeface="Noto Sans SC"/>
                                        <a:sym typeface="Noto Sans SC"/>
                                      </a:rPr>
                                    </m:ctrlPr>
                                  </m:sSubPr>
                                  <m:e>
                                    <m:r>
                                      <a:rPr sz="1300" b="1">
                                        <a:solidFill>
                                          <a:srgbClr val="0D1B2A"/>
                                        </a:solidFill>
                                        <a:latin typeface="Cambria Math" panose="02040503050406030204" pitchFamily="18" charset="0"/>
                                        <a:ea typeface="Noto Sans SC"/>
                                        <a:cs typeface="Noto Sans SC"/>
                                        <a:sym typeface="Noto Sans SC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sz="1300" b="1">
                                        <a:solidFill>
                                          <a:srgbClr val="0D1B2A"/>
                                        </a:solidFill>
                                        <a:latin typeface="Cambria Math" panose="02040503050406030204" pitchFamily="18" charset="0"/>
                                        <a:ea typeface="Noto Sans SC"/>
                                        <a:cs typeface="Noto Sans SC"/>
                                        <a:sym typeface="Noto Sans SC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d>
                            <m:r>
                              <a:rPr sz="1300" b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/</m:t>
                            </m:r>
                            <m:sSub>
                              <m:sSubPr>
                                <m:ctrlPr>
                                  <a:rPr sz="1300" b="1" i="1">
                                    <a:solidFill>
                                      <a:srgbClr val="0D1B2A"/>
                                    </a:solidFill>
                                    <a:latin typeface="Cambria Math" panose="02040503050406030204" pitchFamily="18" charset="0"/>
                                    <a:ea typeface="Noto Sans SC"/>
                                    <a:cs typeface="Noto Sans SC"/>
                                    <a:sym typeface="Noto Sans SC"/>
                                  </a:rPr>
                                </m:ctrlPr>
                              </m:sSubPr>
                              <m:e>
                                <m:r>
                                  <a:rPr sz="1300" b="1">
                                    <a:solidFill>
                                      <a:srgbClr val="0D1B2A"/>
                                    </a:solidFill>
                                    <a:latin typeface="Cambria Math" panose="02040503050406030204" pitchFamily="18" charset="0"/>
                                    <a:ea typeface="Noto Sans SC"/>
                                    <a:cs typeface="Noto Sans SC"/>
                                    <a:sym typeface="Noto Sans SC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sz="1300" b="1">
                                    <a:solidFill>
                                      <a:srgbClr val="0D1B2A"/>
                                    </a:solidFill>
                                    <a:latin typeface="Cambria Math" panose="02040503050406030204" pitchFamily="18" charset="0"/>
                                    <a:ea typeface="Noto Sans SC"/>
                                    <a:cs typeface="Noto Sans SC"/>
                                    <a:sym typeface="Noto Sans SC"/>
                                  </a:rPr>
                                  <m:t>𝑟</m:t>
                                </m:r>
                              </m:sub>
                            </m:sSub>
                          </m:sup>
                        </m:sSup>
                      </m:e>
                    </m:d>
                    <m:sSup>
                      <m:sSupPr>
                        <m:ctrlPr>
                          <a:rPr sz="1300" b="1" i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pPr>
                      <m:e>
                        <m:r>
                          <a:rPr sz="1300" b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𝑒</m:t>
                        </m:r>
                      </m:e>
                      <m:sup>
                        <m:r>
                          <a:rPr sz="1300" b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−</m:t>
                        </m:r>
                        <m:d>
                          <m:dPr>
                            <m:ctrlPr>
                              <a:rPr sz="1300" b="1" i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</m:ctrlPr>
                          </m:dPr>
                          <m:e>
                            <m:r>
                              <a:rPr sz="1300" b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𝑡</m:t>
                            </m:r>
                            <m:r>
                              <a:rPr sz="1300" b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sz="1300" b="1" i="1">
                                    <a:solidFill>
                                      <a:srgbClr val="0D1B2A"/>
                                    </a:solidFill>
                                    <a:latin typeface="Cambria Math" panose="02040503050406030204" pitchFamily="18" charset="0"/>
                                    <a:ea typeface="Noto Sans SC"/>
                                    <a:cs typeface="Noto Sans SC"/>
                                    <a:sym typeface="Noto Sans SC"/>
                                  </a:rPr>
                                </m:ctrlPr>
                              </m:sSubPr>
                              <m:e>
                                <m:r>
                                  <a:rPr sz="1300" b="1">
                                    <a:solidFill>
                                      <a:srgbClr val="0D1B2A"/>
                                    </a:solidFill>
                                    <a:latin typeface="Cambria Math" panose="02040503050406030204" pitchFamily="18" charset="0"/>
                                    <a:ea typeface="Noto Sans SC"/>
                                    <a:cs typeface="Noto Sans SC"/>
                                    <a:sym typeface="Noto Sans SC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sz="1300" b="1">
                                    <a:solidFill>
                                      <a:srgbClr val="0D1B2A"/>
                                    </a:solidFill>
                                    <a:latin typeface="Cambria Math" panose="02040503050406030204" pitchFamily="18" charset="0"/>
                                    <a:ea typeface="Noto Sans SC"/>
                                    <a:cs typeface="Noto Sans SC"/>
                                    <a:sym typeface="Noto Sans SC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  <m:r>
                          <a:rPr sz="1300" b="1">
                            <a:solidFill>
                              <a:srgbClr val="0D1B2A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/</m:t>
                        </m:r>
                        <m:sSub>
                          <m:sSubPr>
                            <m:ctrlPr>
                              <a:rPr sz="1300" b="1" i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</m:ctrlPr>
                          </m:sSubPr>
                          <m:e>
                            <m:r>
                              <a:rPr sz="1300" b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𝜏</m:t>
                            </m:r>
                          </m:e>
                          <m:sub>
                            <m:r>
                              <a:rPr sz="1300" b="1">
                                <a:solidFill>
                                  <a:srgbClr val="0D1B2A"/>
                                </a:solidFill>
                                <a:latin typeface="Cambria Math" panose="02040503050406030204" pitchFamily="18" charset="0"/>
                                <a:ea typeface="Noto Sans SC"/>
                                <a:cs typeface="Noto Sans SC"/>
                                <a:sym typeface="Noto Sans SC"/>
                              </a:rPr>
                              <m:t>𝑑</m:t>
                            </m:r>
                          </m:sub>
                        </m:sSub>
                      </m:sup>
                    </m:sSup>
                  </m:oMath>
                </a14:m>
                <a:endParaRPr lang="en-US" sz="1100"/>
              </a:p>
            </p:txBody>
          </p:sp>
        </mc:Choice>
        <mc:Fallback xmlns="">
          <p:sp>
            <p:nvSpPr>
              <p:cNvPr id="10" name="AutoShap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498600"/>
                <a:ext cx="5232400" cy="762000"/>
              </a:xfrm>
              <a:prstGeom prst="rect">
                <a:avLst/>
              </a:prstGeom>
              <a:blipFill>
                <a:blip r:embed="rId3"/>
                <a:stretch>
                  <a:fillRect l="-1865"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AutoShape 11"/>
              <p:cNvSpPr/>
              <p:nvPr/>
            </p:nvSpPr>
            <p:spPr>
              <a:xfrm>
                <a:off x="914400" y="2311400"/>
                <a:ext cx="5130800" cy="6350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0" tIns="0" rIns="0" bIns="0" rtlCol="0" anchor="ctr" anchorCtr="0"/>
              <a:lstStyle/>
              <a:p>
                <a:pPr marL="0" indent="0" algn="l">
                  <a:lnSpc>
                    <a:spcPct val="116666"/>
                  </a:lnSpc>
                  <a:defRPr/>
                </a:pPr>
                <a:r>
                  <a:rPr lang="en-US" sz="115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t ＜ t0：</a:t>
                </a:r>
                <a14:m>
                  <m:oMath xmlns:m="http://schemas.openxmlformats.org/officeDocument/2006/math"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𝑉</m:t>
                    </m:r>
                    <m:d>
                      <m:dPr>
                        <m:ctrlPr>
                          <a:rPr sz="12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dPr>
                      <m:e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𝑡</m:t>
                        </m:r>
                      </m:e>
                    </m:d>
                    <m:r>
                      <a:rPr sz="1200">
                        <a:solidFill>
                          <a:srgbClr val="465667"/>
                        </a:solidFill>
                        <a:latin typeface="Cambria Math" panose="02040503050406030204" pitchFamily="18" charset="0"/>
                        <a:ea typeface="Noto Sans SC"/>
                        <a:cs typeface="Noto Sans SC"/>
                        <a:sym typeface="Noto Sans SC"/>
                      </a:rPr>
                      <m:t>=</m:t>
                    </m:r>
                    <m:sSub>
                      <m:sSubPr>
                        <m:ctrlPr>
                          <a:rPr sz="1200" i="1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</m:ctrlPr>
                      </m:sSubPr>
                      <m:e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𝑉</m:t>
                        </m:r>
                      </m:e>
                      <m:sub>
                        <m:r>
                          <a:rPr sz="1200">
                            <a:solidFill>
                              <a:srgbClr val="465667"/>
                            </a:solidFill>
                            <a:latin typeface="Cambria Math" panose="02040503050406030204" pitchFamily="18" charset="0"/>
                            <a:ea typeface="Noto Sans SC"/>
                            <a:cs typeface="Noto Sans SC"/>
                            <a:sym typeface="Noto Sans SC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150" b="0" i="0" u="none" strike="noStrike">
                    <a:solidFill>
                      <a:srgbClr val="465667"/>
                    </a:solidFill>
                    <a:latin typeface="Noto Sans SC"/>
                    <a:ea typeface="Noto Sans SC"/>
                    <a:cs typeface="Noto Sans SC"/>
                    <a:sym typeface="Noto Sans SC"/>
                  </a:rPr>
                  <a:t>（基线）；上升项刻画电荷收集，衰减项刻画 RC 恢复。</a:t>
                </a:r>
                <a:endParaRPr lang="en-US" sz="1100"/>
              </a:p>
            </p:txBody>
          </p:sp>
        </mc:Choice>
        <mc:Fallback xmlns="">
          <p:sp>
            <p:nvSpPr>
              <p:cNvPr id="11" name="AutoShap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2311400"/>
                <a:ext cx="5130800" cy="635000"/>
              </a:xfrm>
              <a:prstGeom prst="rect">
                <a:avLst/>
              </a:prstGeom>
              <a:blipFill>
                <a:blip r:embed="rId4"/>
                <a:stretch>
                  <a:fillRect l="-1781"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utoShape 12"/>
          <p:cNvSpPr/>
          <p:nvPr/>
        </p:nvSpPr>
        <p:spPr>
          <a:xfrm>
            <a:off x="711200" y="3200400"/>
            <a:ext cx="381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模型参数</a:t>
            </a:r>
            <a:endParaRPr lang="en-US" sz="1100"/>
          </a:p>
        </p:txBody>
      </p:sp>
      <p:graphicFrame>
        <p:nvGraphicFramePr>
          <p:cNvPr id="13" name="Table 13"/>
          <p:cNvGraphicFramePr>
            <a:graphicFrameLocks noGrp="1"/>
          </p:cNvGraphicFramePr>
          <p:nvPr/>
        </p:nvGraphicFramePr>
        <p:xfrm>
          <a:off x="711200" y="3505200"/>
          <a:ext cx="5486400" cy="18338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6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</a:t>
                      </a:r>
                      <a:endParaRPr lang="en-US" sz="1100"/>
                    </a:p>
                  </a:txBody>
                  <a:tcPr marL="101600"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物理含义</a:t>
                      </a:r>
                      <a:endParaRPr lang="en-US" sz="1100"/>
                    </a:p>
                  </a:txBody>
                  <a:tcPr marL="101600"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V0</a:t>
                      </a:r>
                      <a:endParaRPr lang="en-US" sz="1100"/>
                    </a:p>
                  </a:txBody>
                  <a:tcPr marL="101600" marR="101600" marT="54240" marB="542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脉冲前基线电平</a:t>
                      </a:r>
                      <a:endParaRPr lang="en-US" sz="1100"/>
                    </a:p>
                  </a:txBody>
                  <a:tcPr marL="101600" marR="101600" marT="54240" marB="542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</a:t>
                      </a:r>
                      <a:endParaRPr lang="en-US" sz="1100"/>
                    </a:p>
                  </a:txBody>
                  <a:tcPr marL="101600" marR="101600" marT="92340" marB="923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脉冲幅度尺度（正比于收集电荷 Q）</a:t>
                      </a:r>
                      <a:endParaRPr lang="en-US" sz="1100"/>
                    </a:p>
                  </a:txBody>
                  <a:tcPr marL="101600" marR="101600" marT="92340" marB="923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t0</a:t>
                      </a:r>
                      <a:endParaRPr lang="en-US" sz="1100"/>
                    </a:p>
                  </a:txBody>
                  <a:tcPr marL="101600" marR="101600" marT="54240" marB="542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脉冲起始时刻</a:t>
                      </a:r>
                      <a:endParaRPr lang="en-US" sz="1100"/>
                    </a:p>
                  </a:txBody>
                  <a:tcPr marL="101600" marR="101600" marT="54240" marB="542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τr</a:t>
                      </a:r>
                      <a:endParaRPr lang="en-US" sz="1100"/>
                    </a:p>
                  </a:txBody>
                  <a:tcPr marL="101600" marR="101600" marT="54240" marB="542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前沿时间常数（收集与成形链路）</a:t>
                      </a:r>
                      <a:endParaRPr lang="en-US" sz="1100"/>
                    </a:p>
                  </a:txBody>
                  <a:tcPr marL="101600" marR="101600" marT="54240" marB="542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τd</a:t>
                      </a:r>
                      <a:endParaRPr lang="en-US" sz="1100"/>
                    </a:p>
                  </a:txBody>
                  <a:tcPr marL="101600" marR="101600" marT="79640" marB="79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衰减恢复时间常数（RfCf 泄放）</a:t>
                      </a:r>
                      <a:endParaRPr lang="en-US" sz="1100"/>
                    </a:p>
                  </a:txBody>
                  <a:tcPr marL="101600" marR="101600" marT="79640" marB="796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AutoShape 14"/>
          <p:cNvSpPr/>
          <p:nvPr/>
        </p:nvSpPr>
        <p:spPr>
          <a:xfrm>
            <a:off x="711200" y="5435600"/>
            <a:ext cx="54864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20833"/>
              </a:lnSpc>
              <a:defRPr/>
            </a:pPr>
            <a:r>
              <a:rPr lang="en-US" sz="11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拟合方法：</a:t>
            </a:r>
            <a:r>
              <a:rPr lang="en-US" sz="110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基线扣除后做非线性最小二乘拟合；拟合优度 χ²/ndf=1.67，残差在 ±3σ 内且无系统结构。</a:t>
            </a:r>
            <a:endParaRPr lang="en-US" sz="110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035739B8-BC32-9DCE-7DAF-8974A1C7F3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4605" y="1435096"/>
            <a:ext cx="4606851" cy="461010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拟合结果与时间常数的物理含义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 · 硅探测器与 α 源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27 / 28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13716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拟合结果与可信性</a:t>
            </a:r>
            <a:endParaRPr lang="en-US" sz="1100"/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711200" y="1676400"/>
          <a:ext cx="5334000" cy="22606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9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5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参数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15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拟合值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defRPr/>
                      </a:pPr>
                      <a:r>
                        <a:rPr lang="en-US" sz="1150" b="1" i="0" u="none" strike="noStrike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可信性判断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1B2A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t0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−93.0 μs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脉冲起始位置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τr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0.24 μs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小于采样间隔 1 μs，只能严谨给出 τr＜1 μs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τd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249 μs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跨数百采样点，结果可信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χ²/ndf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1.67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4166"/>
                        </a:lnSpc>
                        <a:defRPr/>
                      </a:pPr>
                      <a:r>
                        <a:rPr lang="en-US" sz="1100" b="0" i="0" u="none" strike="noStrike">
                          <a:solidFill>
                            <a:srgbClr val="465667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拟合良好，残差无结构</a:t>
                      </a:r>
                      <a:endParaRPr lang="en-US" sz="1100"/>
                    </a:p>
                  </a:txBody>
                  <a:tcPr marL="101600" marR="101600" marT="101600" marB="1016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4F8">
                        <a:alpha val="10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AutoShape 10"/>
          <p:cNvSpPr/>
          <p:nvPr/>
        </p:nvSpPr>
        <p:spPr>
          <a:xfrm>
            <a:off x="711200" y="4140200"/>
            <a:ext cx="5334000" cy="180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52400" indent="-152400" algn="l">
              <a:lnSpc>
                <a:spcPct val="125000"/>
              </a:lnSpc>
              <a:buClr>
                <a:srgbClr val="0D1B2A"/>
              </a:buClr>
              <a:buChar char="•"/>
              <a:defRPr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前沿分辨率：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前沿在一个采样点内跨完，0.24 μs 是模型最优值而非直接测量；需更高采样率才能展开前沿。</a:t>
            </a:r>
            <a:endParaRPr lang="en-US" sz="1100"/>
          </a:p>
          <a:p>
            <a:pPr marL="152400" indent="-152400" algn="l">
              <a:lnSpc>
                <a:spcPct val="125000"/>
              </a:lnSpc>
              <a:buClr>
                <a:srgbClr val="0D1B2A"/>
              </a:buClr>
              <a:buChar char="•"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衰减尺度：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1τd 后剩 e−1≈36.8%；3τd≈747 μs 剩约 5%；5τd≈1.25 ms 基本回到基线。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6350000" y="1397000"/>
            <a:ext cx="5130800" cy="4521200"/>
          </a:xfrm>
          <a:prstGeom prst="roundRect">
            <a:avLst>
              <a:gd name="adj" fmla="val 0"/>
            </a:avLst>
          </a:prstGeom>
          <a:solidFill>
            <a:srgbClr val="E8EEF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6553200" y="1600200"/>
            <a:ext cx="457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200" b="1" i="0" u="none" strike="noStrike">
                <a:solidFill>
                  <a:srgbClr val="B89456"/>
                </a:solidFill>
                <a:latin typeface="Noto Sans SC"/>
                <a:ea typeface="Noto Sans SC"/>
                <a:cs typeface="Noto Sans SC"/>
                <a:sym typeface="Noto Sans SC"/>
              </a:rPr>
              <a:t>物理对应与改进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553200" y="1981200"/>
            <a:ext cx="4724400" cy="375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52400" indent="-152400" algn="l">
              <a:lnSpc>
                <a:spcPct val="129166"/>
              </a:lnSpc>
              <a:buClr>
                <a:srgbClr val="0D1B2A"/>
              </a:buClr>
              <a:buChar char="•"/>
              <a:defRPr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τr ↔ 链路综合前沿：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探测器电荷收集 + 前放输入级带宽 + 输入端等效电容 + 传输线 + 示波器带宽/采样率。</a:t>
            </a:r>
            <a:endParaRPr lang="en-US" sz="1100"/>
          </a:p>
          <a:p>
            <a:pPr marL="152400" indent="-152400" algn="l">
              <a:lnSpc>
                <a:spcPct val="129166"/>
              </a:lnSpc>
              <a:buClr>
                <a:srgbClr val="0D1B2A"/>
              </a:buClr>
              <a:buChar char="•"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τd ↔ RfCf：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反馈电容经反馈电阻泄放的时间常数，249 μs 保证幅度稳定、也限制最高计数率。</a:t>
            </a:r>
          </a:p>
          <a:p>
            <a:pPr marL="152400" indent="-152400" algn="l">
              <a:lnSpc>
                <a:spcPct val="129166"/>
              </a:lnSpc>
              <a:buClr>
                <a:srgbClr val="0D1B2A"/>
              </a:buClr>
              <a:buChar char="•"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幅度 A ↔ Q/Cf：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承载粒子沉积能量信息，是能谱测量的基础。</a:t>
            </a:r>
          </a:p>
          <a:p>
            <a:pPr marL="152400" indent="-152400" algn="l">
              <a:lnSpc>
                <a:spcPct val="129166"/>
              </a:lnSpc>
              <a:buClr>
                <a:srgbClr val="0D1B2A"/>
              </a:buClr>
              <a:buChar char="•"/>
            </a:pPr>
            <a:r>
              <a:rPr lang="en-US" sz="115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改进：</a:t>
            </a: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保存波形时提高采样率以测准 τr；多脉冲平均压低噪声；用更长记录检验衰减尾部。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7F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711200" y="431800"/>
            <a:ext cx="812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l">
              <a:lnSpc>
                <a:spcPct val="91666"/>
              </a:lnSpc>
              <a:defRPr/>
            </a:pPr>
            <a:r>
              <a:rPr lang="en-US" sz="25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三周总结：从会操作仪器到能设计测量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711200" y="1041400"/>
            <a:ext cx="558800" cy="381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8890000" y="508000"/>
            <a:ext cx="2590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1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总结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53">
            <a:off x="711204" y="6369050"/>
            <a:ext cx="107696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4DAE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11200" y="6477000"/>
            <a:ext cx="7112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仪器操作训练营 · 三周实验总结报告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769600" y="6477000"/>
            <a:ext cx="7112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83333"/>
              </a:lnSpc>
              <a:defRPr/>
            </a:pPr>
            <a:r>
              <a:rPr lang="en-US" sz="1000" b="0" i="0" u="none" strike="noStrike">
                <a:solidFill>
                  <a:srgbClr val="7A8898"/>
                </a:solidFill>
                <a:latin typeface="Noto Sans SC"/>
                <a:ea typeface="Noto Sans SC"/>
                <a:cs typeface="Noto Sans SC"/>
                <a:sym typeface="Noto Sans SC"/>
              </a:rPr>
              <a:t>28 / 28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2923">
            <a:off x="711212" y="1466850"/>
            <a:ext cx="3378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" name="AutoShape 9"/>
          <p:cNvSpPr/>
          <p:nvPr/>
        </p:nvSpPr>
        <p:spPr>
          <a:xfrm>
            <a:off x="711200" y="1600200"/>
            <a:ext cx="33782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50" b="1" i="0" u="none" strike="noStrike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第一周</a:t>
            </a:r>
            <a:r>
              <a:rPr lang="en-US" sz="1350" b="1" i="0" u="none" strike="noStrik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 · </a:t>
            </a:r>
            <a:r>
              <a:rPr lang="en-US" sz="1350" b="1" i="0" u="none" strike="noStrike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信号与观测</a:t>
            </a:r>
            <a:endParaRPr lang="en-US" sz="1100" dirty="0"/>
          </a:p>
        </p:txBody>
      </p:sp>
      <p:sp>
        <p:nvSpPr>
          <p:cNvPr id="10" name="AutoShape 10"/>
          <p:cNvSpPr/>
          <p:nvPr/>
        </p:nvSpPr>
        <p:spPr>
          <a:xfrm>
            <a:off x="711200" y="2260600"/>
            <a:ext cx="3378200" cy="248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52400" indent="-152400" algn="l">
              <a:lnSpc>
                <a:spcPct val="125000"/>
              </a:lnSpc>
              <a:buClr>
                <a:srgbClr val="465667"/>
              </a:buClr>
              <a:buChar char="•"/>
              <a:defRPr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掌握信号源四类波形与 Burst、示波器触发/时基/光标/AC 耦合；</a:t>
            </a:r>
            <a:endParaRPr lang="en-US" sz="1100"/>
          </a:p>
          <a:p>
            <a:pPr marL="152400" indent="-152400" algn="l">
              <a:lnSpc>
                <a:spcPct val="125000"/>
              </a:lnSpc>
              <a:buClr>
                <a:srgbClr val="465667"/>
              </a:buClr>
              <a:buChar char="•"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用 T=1/f、光标 ΔV 定量核验，偏差控制在 1–2%；</a:t>
            </a:r>
          </a:p>
          <a:p>
            <a:pPr marL="152400" indent="-152400" algn="l">
              <a:lnSpc>
                <a:spcPct val="125000"/>
              </a:lnSpc>
              <a:buClr>
                <a:srgbClr val="465667"/>
              </a:buClr>
              <a:buChar char="•"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以反射系数解释 50 Ω/1 MΩ 下的幅度差与过冲振铃。</a:t>
            </a:r>
          </a:p>
        </p:txBody>
      </p:sp>
      <p:cxnSp>
        <p:nvCxnSpPr>
          <p:cNvPr id="11" name="Connector 11"/>
          <p:cNvCxnSpPr/>
          <p:nvPr/>
        </p:nvCxnSpPr>
        <p:spPr>
          <a:xfrm rot="-12923">
            <a:off x="4406912" y="1466850"/>
            <a:ext cx="3378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2" name="AutoShape 12"/>
          <p:cNvSpPr/>
          <p:nvPr/>
        </p:nvSpPr>
        <p:spPr>
          <a:xfrm>
            <a:off x="4406900" y="1600200"/>
            <a:ext cx="33782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50" b="1" i="0" u="none" strike="noStrike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第二周</a:t>
            </a:r>
            <a:r>
              <a:rPr lang="en-US" sz="1350" b="1" i="0" u="none" strike="noStrik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 · </a:t>
            </a:r>
            <a:r>
              <a:rPr lang="en-US" sz="1350" b="1" i="0" u="none" strike="noStrike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测量与供电</a:t>
            </a:r>
            <a:endParaRPr lang="en-US" sz="1100" dirty="0"/>
          </a:p>
        </p:txBody>
      </p:sp>
      <p:sp>
        <p:nvSpPr>
          <p:cNvPr id="13" name="AutoShape 13"/>
          <p:cNvSpPr/>
          <p:nvPr/>
        </p:nvSpPr>
        <p:spPr>
          <a:xfrm>
            <a:off x="4406900" y="2260600"/>
            <a:ext cx="3378200" cy="248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52400" indent="-152400" algn="l">
              <a:lnSpc>
                <a:spcPct val="125000"/>
              </a:lnSpc>
              <a:buClr>
                <a:srgbClr val="465667"/>
              </a:buClr>
              <a:buChar char="•"/>
              <a:defRPr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掌握恒流法、充放电法与电流串联/电压并联规范；</a:t>
            </a:r>
            <a:endParaRPr lang="en-US" sz="1100"/>
          </a:p>
          <a:p>
            <a:pPr marL="152400" indent="-152400" algn="l">
              <a:lnSpc>
                <a:spcPct val="125000"/>
              </a:lnSpc>
              <a:buClr>
                <a:srgbClr val="465667"/>
              </a:buClr>
              <a:buChar char="•"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由分压数据反推电压表内阻 ≈11.1 MΩ，理解负载效应；</a:t>
            </a:r>
          </a:p>
          <a:p>
            <a:pPr marL="152400" indent="-152400" algn="l">
              <a:lnSpc>
                <a:spcPct val="125000"/>
              </a:lnSpc>
              <a:buClr>
                <a:srgbClr val="465667"/>
              </a:buClr>
              <a:buChar char="•"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厘清真地与浮地，独立搭建 ±6 V 双极性电源。</a:t>
            </a:r>
          </a:p>
        </p:txBody>
      </p:sp>
      <p:cxnSp>
        <p:nvCxnSpPr>
          <p:cNvPr id="14" name="Connector 14"/>
          <p:cNvCxnSpPr/>
          <p:nvPr/>
        </p:nvCxnSpPr>
        <p:spPr>
          <a:xfrm rot="-12923">
            <a:off x="8102612" y="1466850"/>
            <a:ext cx="33782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B8945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5" name="AutoShape 15"/>
          <p:cNvSpPr/>
          <p:nvPr/>
        </p:nvSpPr>
        <p:spPr>
          <a:xfrm>
            <a:off x="8102600" y="1600200"/>
            <a:ext cx="33782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50" b="1" i="0" u="none" strike="noStrike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第三周</a:t>
            </a:r>
            <a:r>
              <a:rPr lang="en-US" sz="1350" b="1" i="0" u="none" strike="noStrike" dirty="0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 · </a:t>
            </a:r>
            <a:r>
              <a:rPr lang="en-US" sz="1350" b="1" i="0" u="none" strike="noStrike" dirty="0" err="1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探测系统</a:t>
            </a:r>
            <a:endParaRPr lang="en-US" sz="1100" dirty="0"/>
          </a:p>
        </p:txBody>
      </p:sp>
      <p:sp>
        <p:nvSpPr>
          <p:cNvPr id="16" name="AutoShape 16"/>
          <p:cNvSpPr/>
          <p:nvPr/>
        </p:nvSpPr>
        <p:spPr>
          <a:xfrm>
            <a:off x="8102600" y="2260600"/>
            <a:ext cx="3378200" cy="2489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marL="152400" indent="-152400" algn="l">
              <a:lnSpc>
                <a:spcPct val="125000"/>
              </a:lnSpc>
              <a:buClr>
                <a:srgbClr val="465667"/>
              </a:buClr>
              <a:buChar char="•"/>
              <a:defRPr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走通"粒子—电荷—前放—波形—计数率"完整链路；</a:t>
            </a:r>
            <a:endParaRPr lang="en-US" sz="1100"/>
          </a:p>
          <a:p>
            <a:pPr marL="152400" indent="-152400" algn="l">
              <a:lnSpc>
                <a:spcPct val="125000"/>
              </a:lnSpc>
              <a:buClr>
                <a:srgbClr val="465667"/>
              </a:buClr>
              <a:buChar char="•"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辨明两种触发的物理本质，得到偏压—收集效率平台；</a:t>
            </a:r>
          </a:p>
          <a:p>
            <a:pPr marL="152400" indent="-152400" algn="l">
              <a:lnSpc>
                <a:spcPct val="125000"/>
              </a:lnSpc>
              <a:buClr>
                <a:srgbClr val="465667"/>
              </a:buClr>
              <a:buChar char="•"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用解析模型拟合出 τr＜1 μs、τd=249 μs。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711200" y="4902200"/>
            <a:ext cx="10769600" cy="1092200"/>
          </a:xfrm>
          <a:prstGeom prst="roundRect">
            <a:avLst>
              <a:gd name="adj" fmla="val 0"/>
            </a:avLst>
          </a:prstGeom>
          <a:solidFill>
            <a:srgbClr val="E8EEF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711200" y="4902200"/>
            <a:ext cx="38100" cy="1092200"/>
          </a:xfrm>
          <a:prstGeom prst="roundRect">
            <a:avLst>
              <a:gd name="adj" fmla="val 0"/>
            </a:avLst>
          </a:prstGeom>
          <a:solidFill>
            <a:srgbClr val="B8945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914400" y="5029200"/>
            <a:ext cx="10363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2500"/>
              </a:lnSpc>
              <a:defRPr/>
            </a:pPr>
            <a:r>
              <a:rPr lang="en-US" sz="1300" b="1" i="0" u="none" strike="noStrike">
                <a:solidFill>
                  <a:srgbClr val="0D1B2A"/>
                </a:solidFill>
                <a:latin typeface="Noto Sans SC"/>
                <a:ea typeface="Noto Sans SC"/>
                <a:cs typeface="Noto Sans SC"/>
                <a:sym typeface="Noto Sans SC"/>
              </a:rPr>
              <a:t>不足与下一步改进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14400" y="5410200"/>
            <a:ext cx="10363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0833"/>
              </a:lnSpc>
              <a:defRPr/>
            </a:pPr>
            <a:r>
              <a:rPr lang="en-US" sz="1150" b="0" i="0" u="none" strike="noStrike">
                <a:solidFill>
                  <a:srgbClr val="465667"/>
                </a:solidFill>
                <a:latin typeface="Noto Sans SC"/>
                <a:ea typeface="Noto Sans SC"/>
                <a:cs typeface="Noto Sans SC"/>
                <a:sym typeface="Noto Sans SC"/>
              </a:rPr>
              <a:t>第二周 LED 未实测、第一周部分记录照片待补；第三周每组采集窗口仅 0.700 s、前沿采样率不足——后续延长采集时间、提高采样率并补充统计误差棒。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732</TotalTime>
  <Words>3021</Words>
  <Application>Microsoft Office PowerPoint</Application>
  <PresentationFormat>宽屏</PresentationFormat>
  <Paragraphs>581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3" baseType="lpstr">
      <vt:lpstr>Noto Sans SC</vt:lpstr>
      <vt:lpstr>Arial</vt:lpstr>
      <vt:lpstr>Cambria Math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xzh</cp:lastModifiedBy>
  <cp:revision>9</cp:revision>
  <dcterms:modified xsi:type="dcterms:W3CDTF">2026-09-07T12:50:27Z</dcterms:modified>
</cp:coreProperties>
</file>