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8" r:id="rId3"/>
    <p:sldMasterId id="2147483690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58" r:id="rId7"/>
    <p:sldId id="261" r:id="rId8"/>
    <p:sldId id="262" r:id="rId9"/>
    <p:sldId id="263" r:id="rId10"/>
    <p:sldId id="264" r:id="rId11"/>
    <p:sldId id="274" r:id="rId12"/>
    <p:sldId id="273" r:id="rId13"/>
    <p:sldId id="272" r:id="rId14"/>
    <p:sldId id="275" r:id="rId15"/>
    <p:sldId id="27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2E2E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9" autoAdjust="0"/>
    <p:restoredTop sz="95909" autoAdjust="0"/>
  </p:normalViewPr>
  <p:slideViewPr>
    <p:cSldViewPr snapToGrid="0">
      <p:cViewPr varScale="1">
        <p:scale>
          <a:sx n="89" d="100"/>
          <a:sy n="89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69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49801C4-DB9F-416F-F7DC-52903CEF42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E6F5EBA-FC2F-FE6F-0B9D-5A4ACBAB6B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BD581-A58A-4EFE-9F6A-73F934377993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D247B2A-DA51-625F-F45B-C345C68B88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88E307F-78D9-2F8A-48E3-2EF3469C24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2D4CB-CC1F-400E-9224-7CA0D459BD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897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0181B-1D44-45C9-8125-DA600A74BCB4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3D462-FFD0-4092-AA87-403F406974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80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Opening: self-introduction; topic: NOPTREX parity-asymmetry measurement on CSNS Back-n GTAF; outline of principle / setup / target sections.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Outline of the four sections; highlights: logic chain of the principle, four setup components, comparison of three target nuclides.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Line 1: why a new CP-violation source is needed (Sakharov / SM shortfall / CPT→TRIV).</a:t>
            </a:r>
          </a:p>
          <a:p>
            <a:r>
              <a:rPr lang="zh-CN" altLang="en-US" sz="1400"/>
              <a:t>Line 2: how NOPTREX searches (s-p mixing amplification; polarized neutrons measure P-odd, observable A_L; same matrix element amplifies T-odd).</a:t>
            </a:r>
          </a:p>
          <a:p>
            <a:r>
              <a:rPr lang="zh-CN" altLang="en-US" sz="1400"/>
              <a:t>Bottom line: the PV measurement is the calibration step towards CP/T violation.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Use Fig. 5 for the layout: Back-n ~77 m, 25 Hz; collimator→polarizer→flipper→guide→GTAF→dump.</a:t>
            </a:r>
          </a:p>
          <a:p>
            <a:r>
              <a:rPr lang="zh-CN" altLang="en-US" sz="1400"/>
              <a:t>Long flight path → TOF resolution resolves the 0.75 eV resonance.</a:t>
            </a:r>
          </a:p>
          <a:p>
            <a:r>
              <a:rPr lang="zh-CN" altLang="en-US" sz="1400"/>
              <a:t>Design: polarizer/flipper upstream to cut background, non-magnetic materials, 8-step sequence suppresses systematic errors.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Three arrows in Fig. 7: polarizer (in-situ 3He) / flipper / guide field.</a:t>
            </a:r>
          </a:p>
          <a:p>
            <a:r>
              <a:rPr lang="zh-CN" altLang="en-US" sz="1400"/>
              <a:t>Polarization principle: spin-dependent absorption of n+3He; P_n=tanh(nσlP_He).</a:t>
            </a:r>
          </a:p>
          <a:p>
            <a:r>
              <a:rPr lang="zh-CN" altLang="en-US" sz="1400"/>
              <a:t>SEOP chain and in-situ advantages; P_He=70.33% → P_n=30.31% at 0.75 eV; compact-system specs.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Purpose: high-frequency flipping suppresses false asymmetry from temperature drift; 3He cannot reverse fast.</a:t>
            </a:r>
          </a:p>
          <a:p>
            <a:r>
              <a:rPr lang="zh-CN" altLang="en-US" sz="1400"/>
              <a:t>Adiabatic criterion κ: κ≫1 ON, κ≪1 OFF (Fig. 9).</a:t>
            </a:r>
          </a:p>
          <a:p>
            <a:r>
              <a:rPr lang="zh-CN" altLang="en-US" sz="1400"/>
              <a:t>Structure/efficiency ON~90% OFF~70% calibrated per wavelength; t0 sync &lt;1 ms, 0.4 s switching (Fig. 10).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Structure: 40 BaF2 crystals, 95.2% solid angle (Fig. 11).</a:t>
            </a:r>
          </a:p>
          <a:p>
            <a:r>
              <a:rPr lang="zh-CN" altLang="en-US" sz="1400"/>
              <a:t>Performance: 10% @1274 keV, 677 ps → TOF (Fig. 12).</a:t>
            </a:r>
          </a:p>
          <a:p>
            <a:r>
              <a:rPr lang="zh-CN" altLang="en-US" sz="1400"/>
              <a:t>Cuts: PSD + M&gt;3 + ΣE&gt;3 MeV; the 1/v law shows the background is negligible.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g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400"/>
              <a:t>This page: abundance, specification and purity of the four targets (natLa, natPd, Empty, natC), and the shared-electronics beam time under the two beam conditions (no absorber / Cd-Ag-Co).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高能所图标-单色.tif"/>
          <p:cNvPicPr>
            <a:picLocks noChangeAspect="1"/>
          </p:cNvPicPr>
          <p:nvPr/>
        </p:nvPicPr>
        <p:blipFill>
          <a:blip r:embed="rId2" cstate="email">
            <a:lum brigh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348880"/>
            <a:ext cx="7440149" cy="4509120"/>
          </a:xfrm>
          <a:prstGeom prst="rect">
            <a:avLst/>
          </a:prstGeom>
        </p:spPr>
      </p:pic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523892"/>
            <a:ext cx="3860800" cy="226132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5F16E7-142E-438E-CB46-A94A8CED5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D8D8AA"/>
              </a:clrFrom>
              <a:clrTo>
                <a:srgbClr val="D8D8A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3"/>
          <a:stretch/>
        </p:blipFill>
        <p:spPr>
          <a:xfrm>
            <a:off x="7436566" y="282398"/>
            <a:ext cx="4721157" cy="3318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59000" endPos="50000" dir="5400000" sy="-100000" algn="bl" rotWithShape="0"/>
            <a:softEdge rad="368300"/>
          </a:effectLst>
        </p:spPr>
      </p:pic>
      <p:sp>
        <p:nvSpPr>
          <p:cNvPr id="10" name="矩形 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495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636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100" b="0" baseline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  <a:lvl2pPr>
              <a:defRPr sz="1800" baseline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2pPr>
            <a:lvl3pPr>
              <a:defRPr baseline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3pPr>
            <a:lvl4pPr>
              <a:defRPr baseline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4pPr>
            <a:lvl5pPr>
              <a:defRPr baseline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90459" y="6523892"/>
            <a:ext cx="2844800" cy="226132"/>
          </a:xfrm>
        </p:spPr>
        <p:txBody>
          <a:bodyPr/>
          <a:lstStyle>
            <a:lvl1pPr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Cambria Math" panose="02040503050406030204" pitchFamily="18" charset="0"/>
              </a:defRPr>
            </a:lvl1pPr>
          </a:lstStyle>
          <a:p>
            <a:fld id="{453781CE-D14E-471E-9D9E-FC061AA82A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200" b="1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矩形 22"/>
          <p:cNvSpPr/>
          <p:nvPr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12251" y="59120"/>
            <a:ext cx="1323008" cy="72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0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3A4B-FA84-487D-830B-7F791726EA7D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81CE-D14E-471E-9D9E-FC061AA82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40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3A4B-FA84-487D-830B-7F791726EA7D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81CE-D14E-471E-9D9E-FC061AA82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996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3A4B-FA84-487D-830B-7F791726EA7D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781CE-D14E-471E-9D9E-FC061AA82A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499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F4673FF-910B-4ECD-A3CE-136439B523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395" t="5994" r="11082" b="41489"/>
          <a:stretch/>
        </p:blipFill>
        <p:spPr>
          <a:xfrm>
            <a:off x="3" y="2099"/>
            <a:ext cx="12208669" cy="3505223"/>
          </a:xfrm>
          <a:prstGeom prst="rect">
            <a:avLst/>
          </a:prstGeom>
          <a:effectLst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16670" y="4110043"/>
            <a:ext cx="12225339" cy="992400"/>
          </a:xfrm>
          <a:noFill/>
        </p:spPr>
        <p:txBody>
          <a:bodyPr anchor="b">
            <a:normAutofit/>
          </a:bodyPr>
          <a:lstStyle>
            <a:lvl1pPr algn="ctr">
              <a:defRPr sz="2475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" y="5099064"/>
            <a:ext cx="12208668" cy="1144596"/>
          </a:xfrm>
          <a:noFill/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08129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0678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350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4827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22115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73636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4377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1688" y="601820"/>
            <a:ext cx="5842000" cy="822168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1600" y="1770069"/>
            <a:ext cx="6172200" cy="445489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02896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51683" y="1847856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4876803" y="349683"/>
            <a:ext cx="23447" cy="5746323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95896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88237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1562102"/>
            <a:ext cx="2628900" cy="46148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724900" y="269631"/>
            <a:ext cx="0" cy="5907332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98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F4673FF-910B-4ECD-A3CE-136439B523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395" t="5994" r="11082" b="41489"/>
          <a:stretch/>
        </p:blipFill>
        <p:spPr>
          <a:xfrm>
            <a:off x="-854869" y="129893"/>
            <a:ext cx="13848350" cy="5572637"/>
          </a:xfrm>
          <a:prstGeom prst="rect">
            <a:avLst/>
          </a:prstGeom>
          <a:effectLst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16670" y="4110043"/>
            <a:ext cx="12225339" cy="992400"/>
          </a:xfrm>
          <a:noFill/>
        </p:spPr>
        <p:txBody>
          <a:bodyPr anchor="b">
            <a:normAutofit/>
          </a:bodyPr>
          <a:lstStyle>
            <a:lvl1pPr algn="ctr">
              <a:defRPr sz="2475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" y="5099064"/>
            <a:ext cx="12208668" cy="1144596"/>
          </a:xfrm>
          <a:noFill/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6592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6720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7013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6246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96230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57594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7334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1688" y="601820"/>
            <a:ext cx="5842000" cy="822168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1600" y="1770069"/>
            <a:ext cx="6172200" cy="445489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87858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51683" y="1847856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4876803" y="349683"/>
            <a:ext cx="23447" cy="5746323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069829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11019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29453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1562102"/>
            <a:ext cx="2628900" cy="46148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724900" y="269631"/>
            <a:ext cx="0" cy="5907332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551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F4673FF-910B-4ECD-A3CE-136439B523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099" t="5995" r="116" b="40864"/>
          <a:stretch/>
        </p:blipFill>
        <p:spPr>
          <a:xfrm>
            <a:off x="2" y="1"/>
            <a:ext cx="12191999" cy="3938588"/>
          </a:xfrm>
          <a:prstGeom prst="rect">
            <a:avLst/>
          </a:prstGeom>
          <a:effectLst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16670" y="4110043"/>
            <a:ext cx="12225339" cy="992400"/>
          </a:xfrm>
          <a:noFill/>
        </p:spPr>
        <p:txBody>
          <a:bodyPr anchor="b">
            <a:normAutofit/>
          </a:bodyPr>
          <a:lstStyle>
            <a:lvl1pPr algn="ctr">
              <a:defRPr sz="33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" y="5099064"/>
            <a:ext cx="12208668" cy="1144596"/>
          </a:xfrm>
          <a:noFill/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3488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3886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51966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07432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4317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6913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2462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1688" y="601820"/>
            <a:ext cx="5842000" cy="82216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1600" y="1770065"/>
            <a:ext cx="6172200" cy="445489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2980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51683" y="1847852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4876801" y="349679"/>
            <a:ext cx="23447" cy="5746323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74742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11017" y="1690688"/>
            <a:ext cx="11605847" cy="0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28877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1562101"/>
            <a:ext cx="2628900" cy="46148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2B30B-0013-4A9E-A5D9-C5936ED0CE20}" type="datetimeFigureOut">
              <a:rPr lang="zh-CN" altLang="en-US" smtClean="0">
                <a:solidFill>
                  <a:srgbClr val="153754"/>
                </a:solidFill>
              </a:rPr>
              <a:pPr/>
              <a:t>2026/9/22</a:t>
            </a:fld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153754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AC419-4446-4956-AD05-136A67937F2B}" type="slidenum">
              <a:rPr lang="zh-CN" altLang="en-US" smtClean="0">
                <a:solidFill>
                  <a:srgbClr val="153754"/>
                </a:solidFill>
              </a:rPr>
              <a:pPr/>
              <a:t>‹#›</a:t>
            </a:fld>
            <a:endParaRPr lang="zh-CN" altLang="en-US">
              <a:solidFill>
                <a:srgbClr val="153754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724900" y="269631"/>
            <a:ext cx="0" cy="5907332"/>
          </a:xfrm>
          <a:prstGeom prst="line">
            <a:avLst/>
          </a:prstGeom>
          <a:ln w="762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77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23A4B-FA84-487D-830B-7F791726EA7D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Cambria Math" panose="02040503050406030204" pitchFamily="18" charset="0"/>
              </a:defRPr>
            </a:lvl1pPr>
          </a:lstStyle>
          <a:p>
            <a:fld id="{453781CE-D14E-471E-9D9E-FC061AA82A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05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B2B30B-0013-4A9E-A5D9-C5936ED0CE20}" type="datetimeFigureOut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2026/9/22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6AC419-4446-4956-AD05-136A67937F2B}" type="slidenum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A33642B-50C0-4AC4-888A-AE915C2AFE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5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fade/>
  </p:transition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B2B30B-0013-4A9E-A5D9-C5936ED0CE20}" type="datetimeFigureOut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2026/9/22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6AC419-4446-4956-AD05-136A67937F2B}" type="slidenum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A33642B-50C0-4AC4-888A-AE915C2AFE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9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6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>
    <p:fade/>
  </p:transition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B2B30B-0013-4A9E-A5D9-C5936ED0CE20}" type="datetimeFigureOut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2026/9/22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6AC419-4446-4956-AD05-136A67937F2B}" type="slidenum">
              <a:rPr lang="zh-CN" altLang="en-US" smtClean="0">
                <a:solidFill>
                  <a:srgbClr val="153754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srgbClr val="153754"/>
              </a:solidFill>
              <a:latin typeface="Arial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A33642B-50C0-4AC4-888A-AE915C2AFEF2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349677"/>
            <a:ext cx="2848708" cy="110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1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"/>
          <p:cNvSpPr>
            <a:spLocks noGrp="1"/>
          </p:cNvSpPr>
          <p:nvPr>
            <p:ph type="ctrTitle"/>
          </p:nvPr>
        </p:nvSpPr>
        <p:spPr>
          <a:xfrm>
            <a:off x="256440" y="2100000"/>
            <a:ext cx="11679120" cy="1700000"/>
          </a:xfrm>
        </p:spPr>
        <p:txBody>
          <a:bodyPr/>
          <a:lstStyle/>
          <a:p>
            <a:r>
              <a:rPr lang="zh-CN" alt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Experiment </a:t>
            </a:r>
            <a:r>
              <a:rPr lang="en-US" altLang="zh-CN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of </a:t>
            </a:r>
            <a:r>
              <a:rPr lang="zh-CN" alt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+mj-ea"/>
              </a:rPr>
              <a:t>Parity-Violation Measurement on GTAF-II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A4160D2-DDE8-CFB3-CE30-4A5D1A858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432" y="4612321"/>
            <a:ext cx="11325136" cy="125338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 Qiuyue</a:t>
            </a:r>
            <a:endParaRPr lang="en-US" altLang="zh-CN" sz="28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Sep. 23,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1. Experimental principle</a:t>
            </a:r>
            <a:endParaRPr lang="en-US" altLang="zh-CN" sz="1800" dirty="0"/>
          </a:p>
          <a:p>
            <a:pPr>
              <a:spcBef>
                <a:spcPts val="140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2. Experimental setup</a:t>
            </a:r>
          </a:p>
          <a:p>
            <a:pPr>
              <a:spcBef>
                <a:spcPts val="140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3. Data processing</a:t>
            </a:r>
            <a:endParaRPr lang="en-US" altLang="zh-CN" sz="1800" dirty="0"/>
          </a:p>
          <a:p>
            <a:pPr>
              <a:spcBef>
                <a:spcPts val="140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4. Follow-up plan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"/>
              <p:cNvSpPr>
                <a:spLocks noGrp="1"/>
              </p:cNvSpPr>
              <p:nvPr>
                <p:ph idx="1"/>
              </p:nvPr>
            </p:nvSpPr>
            <p:spPr>
              <a:xfrm>
                <a:off x="302004" y="1082178"/>
                <a:ext cx="7029974" cy="5568788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Bef>
                    <a:spcPts val="0"/>
                  </a:spcBef>
                  <a:spcAft>
                    <a:spcPts val="4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New source of CP violation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400" dirty="0">
                    <a:latin typeface="Times New Roman"/>
                    <a:ea typeface="宋体"/>
                  </a:rPr>
                  <a:t>Sakharov conditions: the baryon asymmetry of the universe (BAU) requires C/CP violation.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400" dirty="0">
                    <a:latin typeface="Times New Roman"/>
                    <a:ea typeface="宋体"/>
                  </a:rPr>
                  <a:t>The CP violation from the CKM matrix of the </a:t>
                </a:r>
                <a:r>
                  <a:rPr lang="en-US" altLang="zh-CN" sz="1400" dirty="0">
                    <a:latin typeface="Times New Roman"/>
                    <a:ea typeface="宋体"/>
                  </a:rPr>
                  <a:t>SM </a:t>
                </a:r>
                <a:r>
                  <a:rPr lang="zh-CN" altLang="en-US" sz="1400" dirty="0">
                    <a:latin typeface="Times New Roman"/>
                    <a:ea typeface="宋体"/>
                  </a:rPr>
                  <a:t>is ~10 orders of magnitude smaller than required by observation.</a:t>
                </a:r>
                <a:endParaRPr lang="en-US" altLang="zh-CN" sz="1400" dirty="0"/>
              </a:p>
              <a:p>
                <a:pPr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en-US" altLang="zh-CN" sz="1600" dirty="0">
                    <a:latin typeface="Times New Roman"/>
                    <a:ea typeface="宋体"/>
                  </a:rPr>
                  <a:t>T violation and P violation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400" dirty="0">
                    <a:latin typeface="Times New Roman"/>
                    <a:ea typeface="宋体"/>
                  </a:rPr>
                  <a:t>CPT theorem: CP violation ⇔ T violation.</a:t>
                </a:r>
                <a:endParaRPr lang="en-US" altLang="zh-CN" sz="1400" dirty="0"/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400" dirty="0">
                    <a:latin typeface="Times New Roman"/>
                    <a:ea typeface="宋体"/>
                  </a:rPr>
                  <a:t>Towards T violation: the same matrix element amplifies the P-odd T-odd cross section:</a:t>
                </a:r>
              </a:p>
              <a:p>
                <a:pPr marL="342900" lvl="1" indent="0">
                  <a:spcBef>
                    <a:spcPts val="100"/>
                  </a:spcBef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400" i="1" strike="sngStrike">
                              <a:latin typeface="Cambria Math" panose="02040503050406030204" pitchFamily="18" charset="0"/>
                            </a:rPr>
                            <m:t>𝑃𝑇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𝜅</m:t>
                      </m:r>
                      <m:d>
                        <m:d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d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den>
                          </m:f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400" i="1" strike="sngStrike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  <a:p>
                <a:pPr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en-US" altLang="zh-CN" sz="1600" dirty="0">
                    <a:latin typeface="Times New Roman"/>
                    <a:ea typeface="宋体"/>
                  </a:rPr>
                  <a:t>S</a:t>
                </a:r>
                <a:r>
                  <a:rPr lang="zh-CN" altLang="en-US" sz="1600" dirty="0">
                    <a:latin typeface="Times New Roman"/>
                    <a:ea typeface="宋体"/>
                  </a:rPr>
                  <a:t>-p wave mixing model in neutron nuclear reactions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400" dirty="0">
                    <a:latin typeface="Times New Roman"/>
                    <a:ea typeface="宋体"/>
                  </a:rPr>
                  <a:t>S wave (</a:t>
                </a:r>
                <a14:m>
                  <m:oMath xmlns:m="http://schemas.openxmlformats.org/officeDocument/2006/math"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𝑙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=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0</m:t>
                    </m:r>
                  </m:oMath>
                </a14:m>
                <a:r>
                  <a:rPr lang="en-US" altLang="zh-CN" sz="1400" dirty="0">
                    <a:latin typeface="Times New Roman"/>
                    <a:ea typeface="宋体"/>
                  </a:rPr>
                  <a:t>) and p wave (</a:t>
                </a:r>
                <a14:m>
                  <m:oMath xmlns:m="http://schemas.openxmlformats.org/officeDocument/2006/math"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𝑙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=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1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)</m:t>
                    </m:r>
                  </m:oMath>
                </a14:m>
                <a:r>
                  <a:rPr lang="en-US" altLang="zh-CN" sz="1400" dirty="0">
                    <a:latin typeface="Times New Roman"/>
                    <a:ea typeface="宋体"/>
                  </a:rPr>
                  <a:t> have opposite parity; when the total angular momentum </a:t>
                </a:r>
                <a14:m>
                  <m:oMath xmlns:m="http://schemas.openxmlformats.org/officeDocument/2006/math">
                    <m:r>
                      <a:rPr lang="en-US" altLang="zh-CN" sz="1400" i="1" dirty="0" smtClean="0">
                        <a:latin typeface="Cambria Math" panose="02040503050406030204" pitchFamily="18" charset="0"/>
                        <a:ea typeface="宋体"/>
                      </a:rPr>
                      <m:t>𝐽</m:t>
                    </m:r>
                  </m:oMath>
                </a14:m>
                <a:r>
                  <a:rPr lang="en-US" altLang="zh-CN" sz="1400" dirty="0">
                    <a:latin typeface="Times New Roman"/>
                    <a:ea typeface="宋体"/>
                  </a:rPr>
                  <a:t> is the same, weak-interaction mixing occurs.</a:t>
                </a:r>
                <a:endParaRPr lang="en-US" altLang="zh-CN" sz="1400" dirty="0">
                  <a:latin typeface="Times New Roman"/>
                </a:endParaRP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400" dirty="0">
                    <a:latin typeface="Times New Roman"/>
                    <a:ea typeface="宋体"/>
                  </a:rPr>
                  <a:t>The observable of s-p mixing is the longitudinal asymmetry</a:t>
                </a:r>
                <a:endParaRPr lang="en-US" altLang="zh-CN" sz="1400" dirty="0"/>
              </a:p>
              <a:p>
                <a:pPr marL="342900" lvl="1" indent="0">
                  <a:spcBef>
                    <a:spcPts val="100"/>
                  </a:spcBef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altLang="zh-CN" sz="1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zh-CN" alt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140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zh-CN" alt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zh-CN" altLang="en-US" sz="140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zh-CN" altLang="en-US" sz="14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zh-CN" altLang="en-US" sz="140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ar-SA" altLang="zh-CN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𝛤</m:t>
                                  </m:r>
                                </m:e>
                                <m:sub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ar-SA" altLang="zh-CN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𝛤</m:t>
                                  </m:r>
                                </m:e>
                                <m:sub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zh-CN" altLang="ar-SA" sz="140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sz="1400" dirty="0"/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400" dirty="0">
                    <a:latin typeface="Times New Roman"/>
                    <a:ea typeface="宋体"/>
                  </a:rPr>
                  <a:t>P-odd effects are amplified by 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</m:ctrlPr>
                      </m:sSupPr>
                      <m:e>
                        <m: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0</m:t>
                        </m:r>
                      </m:e>
                      <m:sup>
                        <m: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4</m:t>
                        </m:r>
                      </m:sup>
                    </m:sSup>
                    <m:r>
                      <a:rPr lang="en-US" altLang="zh-CN" sz="1400" b="0" i="1" dirty="0" smtClean="0">
                        <a:latin typeface="Cambria Math" panose="02040503050406030204" pitchFamily="18" charset="0"/>
                        <a:ea typeface="宋体"/>
                      </a:rPr>
                      <m:t>~</m:t>
                    </m:r>
                    <m:sSup>
                      <m:sSupPr>
                        <m:ctrlP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</m:ctrlPr>
                      </m:sSupPr>
                      <m:e>
                        <m: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10</m:t>
                        </m:r>
                      </m:e>
                      <m:sup>
                        <m:r>
                          <a:rPr lang="en-US" altLang="zh-CN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altLang="zh-CN" sz="1400" dirty="0">
                    <a:latin typeface="Times New Roman"/>
                    <a:ea typeface="宋体"/>
                  </a:rPr>
                  <a:t>.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400" dirty="0">
                    <a:latin typeface="Times New Roman"/>
                    <a:ea typeface="宋体"/>
                  </a:rPr>
                  <a:t>Longitudinal asymmetries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</m:ctrlPr>
                      </m:sSupPr>
                      <m:e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10</m:t>
                        </m:r>
                      </m:e>
                      <m:sup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−</m:t>
                        </m:r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3</m:t>
                        </m:r>
                      </m:sup>
                    </m:sSup>
                    <m:r>
                      <a:rPr lang="en-US" altLang="zh-CN" sz="1400" b="0" i="1" dirty="0" smtClean="0">
                        <a:latin typeface="Cambria Math" panose="02040503050406030204" pitchFamily="18" charset="0"/>
                        <a:ea typeface="宋体"/>
                      </a:rPr>
                      <m:t>~</m:t>
                    </m:r>
                    <m:sSup>
                      <m:sSupPr>
                        <m:ctrlP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</m:ctrlPr>
                      </m:sSupPr>
                      <m:e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10</m:t>
                        </m:r>
                      </m:e>
                      <m:sup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−</m:t>
                        </m:r>
                        <m:r>
                          <a:rPr lang="zh-CN" altLang="en-US" sz="1400" i="1" dirty="0" smtClean="0">
                            <a:latin typeface="Cambria Math" panose="02040503050406030204" pitchFamily="18" charset="0"/>
                            <a:ea typeface="宋体"/>
                          </a:rPr>
                          <m:t>1</m:t>
                        </m:r>
                      </m:sup>
                    </m:sSup>
                  </m:oMath>
                </a14:m>
                <a:r>
                  <a:rPr lang="zh-CN" altLang="en-US" sz="1400" dirty="0">
                    <a:latin typeface="Times New Roman"/>
                    <a:ea typeface="宋体"/>
                  </a:rPr>
                  <a:t> have been observed in 75 resonances of 18 nuclides.</a:t>
                </a:r>
              </a:p>
              <a:p>
                <a:pPr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en-US" altLang="zh-CN" sz="1600" dirty="0">
                    <a:latin typeface="Times New Roman"/>
                    <a:ea typeface="宋体"/>
                  </a:rPr>
                  <a:t>Basic principle of NOPTREX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400" dirty="0">
                    <a:latin typeface="Times New Roman"/>
                    <a:ea typeface="宋体"/>
                  </a:rPr>
                  <a:t>Amplification platform: s-p mixing of low-energy neutron compound-nucleus resonances</a:t>
                </a:r>
                <a:endParaRPr lang="en-US" altLang="zh-CN" sz="1400" dirty="0"/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400" dirty="0">
                    <a:latin typeface="Times New Roman"/>
                    <a:ea typeface="宋体"/>
                  </a:rPr>
                  <a:t>Method: polarized neutrons (+ polarized target) measure the longitudinal asymmetry at the p-wave resonance</a:t>
                </a:r>
                <a:r>
                  <a:rPr lang="en-US" altLang="zh-CN" sz="1400" dirty="0">
                    <a:latin typeface="Times New Roman"/>
                    <a:ea typeface="宋体"/>
                  </a:rPr>
                  <a:t>;</a:t>
                </a:r>
                <a:endParaRPr lang="zh-CN" altLang="en-US" sz="1400" dirty="0">
                  <a:latin typeface="Times New Roman"/>
                  <a:ea typeface="宋体"/>
                </a:endParaRPr>
              </a:p>
            </p:txBody>
          </p:sp>
        </mc:Choice>
        <mc:Fallback>
          <p:sp>
            <p:nvSpPr>
              <p:cNvPr id="2" name="Content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004" y="1082178"/>
                <a:ext cx="7029974" cy="5568788"/>
              </a:xfrm>
              <a:blipFill>
                <a:blip r:embed="rId3"/>
                <a:stretch>
                  <a:fillRect t="-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NOPTREX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Neutron Optics Parity and Time Reversal Asymmetry Experiment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P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037" y="1540734"/>
            <a:ext cx="3900000" cy="1312248"/>
          </a:xfrm>
          <a:prstGeom prst="rect">
            <a:avLst/>
          </a:prstGeom>
        </p:spPr>
      </p:pic>
      <p:sp>
        <p:nvSpPr>
          <p:cNvPr id="5" name="TB"/>
          <p:cNvSpPr txBox="1"/>
          <p:nvPr/>
        </p:nvSpPr>
        <p:spPr>
          <a:xfrm>
            <a:off x="7530037" y="3040734"/>
            <a:ext cx="39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 Neutron helicity under parity transformation</a:t>
            </a:r>
          </a:p>
        </p:txBody>
      </p:sp>
      <p:sp>
        <p:nvSpPr>
          <p:cNvPr id="6" name="TB"/>
          <p:cNvSpPr txBox="1"/>
          <p:nvPr/>
        </p:nvSpPr>
        <p:spPr>
          <a:xfrm>
            <a:off x="-60385" y="6444700"/>
            <a:ext cx="12130481" cy="348425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zh-CN" sz="900" dirty="0">
                <a:solidFill>
                  <a:srgbClr val="595959"/>
                </a:solidFill>
              </a:rPr>
              <a:t>[1] V. V. Flambaum, O. P. Sushkov, Nucl. Phys. A 435, 352 (1985).     [2] G. E. Mitchell, J. D. Bowman, S. I. Penttilä, E. I. Sharapov, Phys. Rep. 354, 157 (2001).    [3] D. C. Schaper, Ph.D. Dissertation, University of Kentucky (2022).</a:t>
            </a:r>
          </a:p>
          <a:p>
            <a:r>
              <a:rPr lang="en-US" altLang="zh-CN" sz="900" dirty="0">
                <a:solidFill>
                  <a:srgbClr val="595959"/>
                </a:solidFill>
              </a:rPr>
              <a:t>4] X. Qin et al., Sci. China-Phys. Mech. Astron. 69, 282011 (2026).</a:t>
            </a:r>
          </a:p>
        </p:txBody>
      </p:sp>
      <p:pic>
        <p:nvPicPr>
          <p:cNvPr id="7" name="Pi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0037" y="4127824"/>
            <a:ext cx="4000000" cy="1567582"/>
          </a:xfrm>
          <a:prstGeom prst="rect">
            <a:avLst/>
          </a:prstGeom>
        </p:spPr>
      </p:pic>
      <p:sp>
        <p:nvSpPr>
          <p:cNvPr id="8" name="TB"/>
          <p:cNvSpPr txBox="1"/>
          <p:nvPr/>
        </p:nvSpPr>
        <p:spPr>
          <a:xfrm>
            <a:off x="7530037" y="5695406"/>
            <a:ext cx="4198059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2 Feynman diagram of s-p weak mixing in the (n,γ) channel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"/>
          <p:cNvSpPr>
            <a:spLocks noGrp="1"/>
          </p:cNvSpPr>
          <p:nvPr>
            <p:ph idx="1"/>
          </p:nvPr>
        </p:nvSpPr>
        <p:spPr>
          <a:xfrm>
            <a:off x="400000" y="1200000"/>
            <a:ext cx="7018231" cy="17343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Overall beamline layout</a:t>
            </a:r>
            <a:endParaRPr lang="en-US" altLang="zh-CN" sz="1800" dirty="0"/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The main detector sits at white-beam station ES#2, flight path ~77 m</a:t>
            </a:r>
            <a:endParaRPr lang="zh-CN" altLang="en-US" sz="1600" dirty="0"/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The polarizer and flipper are placed between ES#1 and ES#2 to reduce scattered-neutron background;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694234" cy="76000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Setup system of parity-violation measurement on GTAF-II</a:t>
            </a:r>
          </a:p>
        </p:txBody>
      </p:sp>
      <p:sp>
        <p:nvSpPr>
          <p:cNvPr id="6" name="TB"/>
          <p:cNvSpPr txBox="1"/>
          <p:nvPr/>
        </p:nvSpPr>
        <p:spPr>
          <a:xfrm>
            <a:off x="1810475" y="5969752"/>
            <a:ext cx="5139855" cy="225176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</a:rPr>
              <a:t>Fig. 3 Layout of the Back-n GTAF polarized-neutron measurement system</a:t>
            </a:r>
          </a:p>
        </p:txBody>
      </p:sp>
      <p:sp>
        <p:nvSpPr>
          <p:cNvPr id="4" name="TB"/>
          <p:cNvSpPr txBox="1"/>
          <p:nvPr/>
        </p:nvSpPr>
        <p:spPr>
          <a:xfrm>
            <a:off x="0" y="6341998"/>
            <a:ext cx="11500000" cy="37315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zh-CN" sz="1000" dirty="0">
                <a:solidFill>
                  <a:srgbClr val="595959"/>
                </a:solidFill>
              </a:rPr>
              <a:t>[1] D. C. Schaper, Ph.D. Dissertation, University of Kentucky (2022).</a:t>
            </a:r>
          </a:p>
          <a:p>
            <a:r>
              <a:rPr lang="en-US" altLang="zh-CN" sz="1000" dirty="0">
                <a:solidFill>
                  <a:srgbClr val="595959"/>
                </a:solidFill>
              </a:rPr>
              <a:t>[2] X. Qin et al., Sci. China-Phys. Mech. Astron. 69, 282011 (2026).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871900C-55B4-6674-3572-338EAD592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33" y="3029205"/>
            <a:ext cx="2083873" cy="15622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333D09A-1D73-F5CC-F464-4C4EA9970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33" y="4957064"/>
            <a:ext cx="2083873" cy="1562294"/>
          </a:xfrm>
          <a:prstGeom prst="rect">
            <a:avLst/>
          </a:prstGeom>
        </p:spPr>
      </p:pic>
      <p:sp>
        <p:nvSpPr>
          <p:cNvPr id="15" name="TB">
            <a:extLst>
              <a:ext uri="{FF2B5EF4-FFF2-40B4-BE49-F238E27FC236}">
                <a16:creationId xmlns:a16="http://schemas.microsoft.com/office/drawing/2014/main" id="{995CA563-8DE3-36ED-97FB-ECFFE1AD19FA}"/>
              </a:ext>
            </a:extLst>
          </p:cNvPr>
          <p:cNvSpPr txBox="1"/>
          <p:nvPr/>
        </p:nvSpPr>
        <p:spPr>
          <a:xfrm>
            <a:off x="8312309" y="2622465"/>
            <a:ext cx="2164650" cy="208873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</a:rPr>
              <a:t>Fig. 4 Polarizer and spin flipper</a:t>
            </a:r>
          </a:p>
        </p:txBody>
      </p:sp>
      <p:sp>
        <p:nvSpPr>
          <p:cNvPr id="16" name="TB">
            <a:extLst>
              <a:ext uri="{FF2B5EF4-FFF2-40B4-BE49-F238E27FC236}">
                <a16:creationId xmlns:a16="http://schemas.microsoft.com/office/drawing/2014/main" id="{213FF275-14DB-D221-A2D3-32C883EFB89C}"/>
              </a:ext>
            </a:extLst>
          </p:cNvPr>
          <p:cNvSpPr txBox="1"/>
          <p:nvPr/>
        </p:nvSpPr>
        <p:spPr>
          <a:xfrm>
            <a:off x="8218989" y="4601000"/>
            <a:ext cx="2532041" cy="208873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</a:rPr>
              <a:t>Fig. 5 One of the guide-field solenoids</a:t>
            </a:r>
          </a:p>
        </p:txBody>
      </p:sp>
      <p:sp>
        <p:nvSpPr>
          <p:cNvPr id="17" name="TB">
            <a:extLst>
              <a:ext uri="{FF2B5EF4-FFF2-40B4-BE49-F238E27FC236}">
                <a16:creationId xmlns:a16="http://schemas.microsoft.com/office/drawing/2014/main" id="{EE07FD4D-FF70-2899-7AD9-0EE3ECB56869}"/>
              </a:ext>
            </a:extLst>
          </p:cNvPr>
          <p:cNvSpPr txBox="1"/>
          <p:nvPr/>
        </p:nvSpPr>
        <p:spPr>
          <a:xfrm>
            <a:off x="8218989" y="6528859"/>
            <a:ext cx="2232217" cy="289116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6 GTAF-II detector array</a:t>
            </a:r>
          </a:p>
        </p:txBody>
      </p:sp>
      <p:pic>
        <p:nvPicPr>
          <p:cNvPr id="18" name="图片 17" descr="图片包含 室内, 卡车, 汽车, 打开&#10;&#10;AI 生成的内容可能不正确。">
            <a:extLst>
              <a:ext uri="{FF2B5EF4-FFF2-40B4-BE49-F238E27FC236}">
                <a16:creationId xmlns:a16="http://schemas.microsoft.com/office/drawing/2014/main" id="{BB625A9D-962A-DC71-0DC0-7A78AF67E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698" y="1147045"/>
            <a:ext cx="2083873" cy="1439378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1DB4EBAB-EC26-530A-69DF-3F20A3D02F0F}"/>
              </a:ext>
            </a:extLst>
          </p:cNvPr>
          <p:cNvGrpSpPr/>
          <p:nvPr/>
        </p:nvGrpSpPr>
        <p:grpSpPr>
          <a:xfrm>
            <a:off x="768936" y="2934348"/>
            <a:ext cx="6664852" cy="3016110"/>
            <a:chOff x="768936" y="2934348"/>
            <a:chExt cx="6664852" cy="3016110"/>
          </a:xfrm>
        </p:grpSpPr>
        <p:pic>
          <p:nvPicPr>
            <p:cNvPr id="5" name="Pic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08275" y="2934348"/>
              <a:ext cx="5525513" cy="3016110"/>
            </a:xfrm>
            <a:prstGeom prst="rect">
              <a:avLst/>
            </a:prstGeom>
          </p:spPr>
        </p:pic>
        <p:sp>
          <p:nvSpPr>
            <p:cNvPr id="7" name="TB">
              <a:extLst>
                <a:ext uri="{FF2B5EF4-FFF2-40B4-BE49-F238E27FC236}">
                  <a16:creationId xmlns:a16="http://schemas.microsoft.com/office/drawing/2014/main" id="{2DBA41E3-070A-6687-2F99-4576A7090F26}"/>
                </a:ext>
              </a:extLst>
            </p:cNvPr>
            <p:cNvSpPr txBox="1"/>
            <p:nvPr/>
          </p:nvSpPr>
          <p:spPr>
            <a:xfrm>
              <a:off x="1535060" y="4241917"/>
              <a:ext cx="911991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/>
                <a:t>Polarizer</a:t>
              </a:r>
              <a:endParaRPr lang="zh-CN" altLang="en-US" sz="1400" dirty="0"/>
            </a:p>
          </p:txBody>
        </p:sp>
        <p:cxnSp>
          <p:nvCxnSpPr>
            <p:cNvPr id="8" name="Ar">
              <a:extLst>
                <a:ext uri="{FF2B5EF4-FFF2-40B4-BE49-F238E27FC236}">
                  <a16:creationId xmlns:a16="http://schemas.microsoft.com/office/drawing/2014/main" id="{706B3680-99FD-EAC8-FB78-96046C52C8E3}"/>
                </a:ext>
              </a:extLst>
            </p:cNvPr>
            <p:cNvCxnSpPr>
              <a:cxnSpLocks/>
            </p:cNvCxnSpPr>
            <p:nvPr/>
          </p:nvCxnSpPr>
          <p:spPr>
            <a:xfrm>
              <a:off x="2376956" y="4407755"/>
              <a:ext cx="377803" cy="9119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B">
              <a:extLst>
                <a:ext uri="{FF2B5EF4-FFF2-40B4-BE49-F238E27FC236}">
                  <a16:creationId xmlns:a16="http://schemas.microsoft.com/office/drawing/2014/main" id="{3B09C7FC-850E-D9DE-6FAC-1D1C7B542D8C}"/>
                </a:ext>
              </a:extLst>
            </p:cNvPr>
            <p:cNvSpPr txBox="1"/>
            <p:nvPr/>
          </p:nvSpPr>
          <p:spPr>
            <a:xfrm>
              <a:off x="1842093" y="3837128"/>
              <a:ext cx="782898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/>
                <a:t>Flipper</a:t>
              </a:r>
              <a:endParaRPr lang="zh-CN" altLang="en-US" sz="1400" dirty="0"/>
            </a:p>
          </p:txBody>
        </p:sp>
        <p:cxnSp>
          <p:nvCxnSpPr>
            <p:cNvPr id="10" name="Ar">
              <a:extLst>
                <a:ext uri="{FF2B5EF4-FFF2-40B4-BE49-F238E27FC236}">
                  <a16:creationId xmlns:a16="http://schemas.microsoft.com/office/drawing/2014/main" id="{BCA0A013-5CE9-153E-1029-436464E1CABB}"/>
                </a:ext>
              </a:extLst>
            </p:cNvPr>
            <p:cNvCxnSpPr>
              <a:cxnSpLocks/>
            </p:cNvCxnSpPr>
            <p:nvPr/>
          </p:nvCxnSpPr>
          <p:spPr>
            <a:xfrm>
              <a:off x="2558809" y="4044593"/>
              <a:ext cx="451354" cy="19732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B">
              <a:extLst>
                <a:ext uri="{FF2B5EF4-FFF2-40B4-BE49-F238E27FC236}">
                  <a16:creationId xmlns:a16="http://schemas.microsoft.com/office/drawing/2014/main" id="{ED0BCDA6-1590-02FE-C8C8-DE45A22F1B3A}"/>
                </a:ext>
              </a:extLst>
            </p:cNvPr>
            <p:cNvSpPr txBox="1"/>
            <p:nvPr/>
          </p:nvSpPr>
          <p:spPr>
            <a:xfrm>
              <a:off x="1740794" y="3403756"/>
              <a:ext cx="2078681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>
                  <a:ea typeface="宋体"/>
                </a:rPr>
                <a:t>G</a:t>
              </a:r>
              <a:r>
                <a:rPr lang="zh-CN" altLang="en-US" sz="1400" dirty="0">
                  <a:ea typeface="宋体"/>
                </a:rPr>
                <a:t>uide-field solenoid</a:t>
              </a:r>
              <a:r>
                <a:rPr lang="en-US" altLang="zh-CN" sz="1400" dirty="0"/>
                <a:t>(~7m)</a:t>
              </a:r>
              <a:endParaRPr lang="zh-CN" altLang="en-US" sz="1400" dirty="0"/>
            </a:p>
          </p:txBody>
        </p:sp>
        <p:cxnSp>
          <p:nvCxnSpPr>
            <p:cNvPr id="13" name="Ar">
              <a:extLst>
                <a:ext uri="{FF2B5EF4-FFF2-40B4-BE49-F238E27FC236}">
                  <a16:creationId xmlns:a16="http://schemas.microsoft.com/office/drawing/2014/main" id="{A21C06BD-3B64-32E0-ED5B-8EDA6B24E6BB}"/>
                </a:ext>
              </a:extLst>
            </p:cNvPr>
            <p:cNvCxnSpPr>
              <a:cxnSpLocks/>
            </p:cNvCxnSpPr>
            <p:nvPr/>
          </p:nvCxnSpPr>
          <p:spPr>
            <a:xfrm>
              <a:off x="3723032" y="3659524"/>
              <a:ext cx="403141" cy="21070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6BC3ADC6-A317-66FA-DB40-361EEBFFEF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1650" y="3569526"/>
              <a:ext cx="1376853" cy="62053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TB">
              <a:extLst>
                <a:ext uri="{FF2B5EF4-FFF2-40B4-BE49-F238E27FC236}">
                  <a16:creationId xmlns:a16="http://schemas.microsoft.com/office/drawing/2014/main" id="{32B7FF12-4E82-5D23-5A45-D015D79C77E3}"/>
                </a:ext>
              </a:extLst>
            </p:cNvPr>
            <p:cNvSpPr txBox="1"/>
            <p:nvPr/>
          </p:nvSpPr>
          <p:spPr>
            <a:xfrm>
              <a:off x="3566689" y="2956250"/>
              <a:ext cx="721259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/>
                <a:t>GTAF-II</a:t>
              </a:r>
              <a:endParaRPr lang="zh-CN" altLang="en-US" sz="1400" dirty="0"/>
            </a:p>
          </p:txBody>
        </p:sp>
        <p:cxnSp>
          <p:nvCxnSpPr>
            <p:cNvPr id="21" name="Ar">
              <a:extLst>
                <a:ext uri="{FF2B5EF4-FFF2-40B4-BE49-F238E27FC236}">
                  <a16:creationId xmlns:a16="http://schemas.microsoft.com/office/drawing/2014/main" id="{F6E789C9-C762-50A5-D1B4-5BC249BC1189}"/>
                </a:ext>
              </a:extLst>
            </p:cNvPr>
            <p:cNvCxnSpPr>
              <a:cxnSpLocks/>
            </p:cNvCxnSpPr>
            <p:nvPr/>
          </p:nvCxnSpPr>
          <p:spPr>
            <a:xfrm>
              <a:off x="4280089" y="3178078"/>
              <a:ext cx="403141" cy="21070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B">
              <a:extLst>
                <a:ext uri="{FF2B5EF4-FFF2-40B4-BE49-F238E27FC236}">
                  <a16:creationId xmlns:a16="http://schemas.microsoft.com/office/drawing/2014/main" id="{53394452-E443-E3D6-3A08-E818DACB05C0}"/>
                </a:ext>
              </a:extLst>
            </p:cNvPr>
            <p:cNvSpPr txBox="1"/>
            <p:nvPr/>
          </p:nvSpPr>
          <p:spPr>
            <a:xfrm>
              <a:off x="768936" y="5337999"/>
              <a:ext cx="713754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/>
                <a:t>ES#1</a:t>
              </a:r>
              <a:endParaRPr lang="zh-CN" altLang="en-US" sz="1400" dirty="0"/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AB0F3B73-32BD-1739-43E7-23AF2756313A}"/>
                </a:ext>
              </a:extLst>
            </p:cNvPr>
            <p:cNvCxnSpPr/>
            <p:nvPr/>
          </p:nvCxnSpPr>
          <p:spPr>
            <a:xfrm flipV="1">
              <a:off x="1330615" y="5190949"/>
              <a:ext cx="431321" cy="2187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4" name="TB">
              <a:extLst>
                <a:ext uri="{FF2B5EF4-FFF2-40B4-BE49-F238E27FC236}">
                  <a16:creationId xmlns:a16="http://schemas.microsoft.com/office/drawing/2014/main" id="{02F49F74-9289-7E82-257D-97BAB7E9EA41}"/>
                </a:ext>
              </a:extLst>
            </p:cNvPr>
            <p:cNvSpPr txBox="1"/>
            <p:nvPr/>
          </p:nvSpPr>
          <p:spPr>
            <a:xfrm>
              <a:off x="5626960" y="2960136"/>
              <a:ext cx="1218458" cy="320000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ctr"/>
              <a:r>
                <a:rPr lang="en-US" altLang="zh-CN" sz="1400" dirty="0"/>
                <a:t>Beam dump</a:t>
              </a:r>
              <a:endParaRPr lang="zh-CN" altLang="en-US" sz="1400" dirty="0"/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7E0A4EA6-DDB1-C7FF-FD42-21A72425BF85}"/>
                </a:ext>
              </a:extLst>
            </p:cNvPr>
            <p:cNvCxnSpPr/>
            <p:nvPr/>
          </p:nvCxnSpPr>
          <p:spPr>
            <a:xfrm flipV="1">
              <a:off x="5274955" y="3221229"/>
              <a:ext cx="431321" cy="2187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"/>
              <p:cNvSpPr>
                <a:spLocks noGrp="1"/>
              </p:cNvSpPr>
              <p:nvPr>
                <p:ph idx="1"/>
              </p:nvPr>
            </p:nvSpPr>
            <p:spPr>
              <a:xfrm>
                <a:off x="340997" y="1223445"/>
                <a:ext cx="5907707" cy="5034742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400"/>
                  </a:spcAft>
                </a:pPr>
                <a:r>
                  <a:rPr lang="zh-CN" altLang="en-US" sz="1800" dirty="0">
                    <a:latin typeface="Times New Roman"/>
                    <a:ea typeface="宋体"/>
                  </a:rPr>
                  <a:t>In-situ 3He neutron polarizer</a:t>
                </a:r>
              </a:p>
              <a:p>
                <a:pPr lvl="1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Alkali-metal polarization: circularly polarized laser polarizes alkali atoms via SEOP (spin-exchange optical pumping)</a:t>
                </a:r>
                <a:endParaRPr lang="en-US" altLang="zh-CN" sz="1600" dirty="0">
                  <a:latin typeface="Times New Roman"/>
                  <a:ea typeface="宋体"/>
                </a:endParaRPr>
              </a:p>
              <a:p>
                <a:pPr lvl="1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600" baseline="30000" dirty="0">
                    <a:latin typeface="Times New Roman"/>
                    <a:ea typeface="宋体"/>
                  </a:rPr>
                  <a:t>3</a:t>
                </a:r>
                <a:r>
                  <a:rPr lang="en-US" altLang="zh-CN" sz="1600" dirty="0">
                    <a:latin typeface="Times New Roman"/>
                    <a:ea typeface="宋体"/>
                  </a:rPr>
                  <a:t>He polarization: spin exchange in alkali-3He collisions</a:t>
                </a:r>
              </a:p>
              <a:p>
                <a:pPr lvl="1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Neutron polarization: n+</a:t>
                </a:r>
                <a:r>
                  <a:rPr lang="zh-CN" altLang="en-US" sz="1600" baseline="30000" dirty="0">
                    <a:latin typeface="Times New Roman"/>
                    <a:ea typeface="宋体"/>
                  </a:rPr>
                  <a:t>3</a:t>
                </a:r>
                <a:r>
                  <a:rPr lang="zh-CN" altLang="en-US" sz="1600" dirty="0">
                    <a:latin typeface="Times New Roman"/>
                    <a:ea typeface="宋体"/>
                  </a:rPr>
                  <a:t>He→</a:t>
                </a:r>
                <a:r>
                  <a:rPr lang="zh-CN" altLang="en-US" sz="1600" baseline="30000" dirty="0">
                    <a:latin typeface="Times New Roman"/>
                    <a:ea typeface="宋体"/>
                  </a:rPr>
                  <a:t>3</a:t>
                </a:r>
                <a:r>
                  <a:rPr lang="zh-CN" altLang="en-US" sz="1600" dirty="0">
                    <a:latin typeface="Times New Roman"/>
                    <a:ea typeface="宋体"/>
                  </a:rPr>
                  <a:t>H+p+0.764 MeV; neutrons with spin anti</a:t>
                </a:r>
                <a:r>
                  <a:rPr lang="en-US" altLang="zh-CN" sz="1600" dirty="0">
                    <a:latin typeface="Times New Roman"/>
                    <a:ea typeface="宋体"/>
                  </a:rPr>
                  <a:t>-</a:t>
                </a:r>
                <a:r>
                  <a:rPr lang="zh-CN" altLang="en-US" sz="1600" dirty="0">
                    <a:latin typeface="Times New Roman"/>
                    <a:ea typeface="宋体"/>
                  </a:rPr>
                  <a:t>parallel to the </a:t>
                </a:r>
                <a:r>
                  <a:rPr lang="zh-CN" altLang="en-US" sz="1600" baseline="30000" dirty="0">
                    <a:latin typeface="Times New Roman"/>
                    <a:ea typeface="宋体"/>
                  </a:rPr>
                  <a:t>3</a:t>
                </a:r>
                <a:r>
                  <a:rPr lang="zh-CN" altLang="en-US" sz="1600" dirty="0">
                    <a:latin typeface="Times New Roman"/>
                    <a:ea typeface="宋体"/>
                  </a:rPr>
                  <a:t>He nuclear spin have a higher reaction cross section</a:t>
                </a:r>
                <a:r>
                  <a:rPr lang="en-US" altLang="zh-CN" sz="1600" dirty="0">
                    <a:latin typeface="Times New Roman"/>
                    <a:ea typeface="宋体"/>
                  </a:rPr>
                  <a:t>;</a:t>
                </a:r>
                <a:endParaRPr lang="zh-CN" altLang="en-US" sz="1600" dirty="0">
                  <a:latin typeface="Times New Roman"/>
                  <a:ea typeface="宋体"/>
                </a:endParaRPr>
              </a:p>
              <a:p>
                <a:pPr lvl="1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Neutron polarization:</a:t>
                </a:r>
              </a:p>
              <a:p>
                <a:pPr marL="342900" lvl="1" indent="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zh-CN" altLang="en-US" sz="160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160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160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sz="160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zh-CN" altLang="en-US" sz="1600">
                          <a:latin typeface="Cambria Math" panose="02040503050406030204" pitchFamily="18" charset="0"/>
                        </a:rPr>
                        <m:t>𝑙</m:t>
                      </m:r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zh-CN" altLang="en-US" sz="1600">
                              <a:latin typeface="Cambria Math" panose="02040503050406030204" pitchFamily="18" charset="0"/>
                            </a:rPr>
                            <m:t>𝐻𝑒</m:t>
                          </m:r>
                        </m:sub>
                      </m:sSub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dirty="0"/>
              </a:p>
              <a:p>
                <a:pPr marL="342900" lvl="1" indent="0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  <a:buNone/>
                </a:pPr>
                <a:r>
                  <a:rPr lang="zh-CN" altLang="en-US" sz="1300" dirty="0">
                    <a:latin typeface="Times New Roman"/>
                    <a:ea typeface="宋体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1400" dirty="0">
                    <a:latin typeface="Times New Roman"/>
                    <a:ea typeface="宋体"/>
                  </a:rPr>
                  <a:t> 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is the neutron polarization;</a:t>
                </a:r>
                <a14:m>
                  <m:oMath xmlns:m="http://schemas.openxmlformats.org/officeDocument/2006/math">
                    <m:r>
                      <a:rPr lang="en-US" altLang="zh-CN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14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</a:t>
                </a:r>
                <a:r>
                  <a:rPr lang="zh-CN" altLang="en-US" sz="1300" baseline="30000" dirty="0">
                    <a:latin typeface="Times New Roman"/>
                    <a:ea typeface="宋体"/>
                  </a:rPr>
                  <a:t>3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He number density;</a:t>
                </a:r>
                <a14:m>
                  <m:oMath xmlns:m="http://schemas.openxmlformats.org/officeDocument/2006/math">
                    <m:r>
                      <a:rPr lang="zh-CN" altLang="en-US" sz="140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neutron absorption cross section;</a:t>
                </a:r>
                <a14:m>
                  <m:oMath xmlns:m="http://schemas.openxmlformats.org/officeDocument/2006/math">
                    <m:r>
                      <a:rPr lang="zh-CN" altLang="en-US" sz="140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polarizer cell length;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𝐻𝑒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</a:t>
                </a:r>
                <a:r>
                  <a:rPr lang="zh-CN" altLang="en-US" sz="1300" baseline="30000" dirty="0">
                    <a:latin typeface="Times New Roman"/>
                    <a:ea typeface="宋体"/>
                  </a:rPr>
                  <a:t>3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He polarization.</a:t>
                </a:r>
                <a:endParaRPr lang="zh-CN" altLang="en-US" sz="1300" dirty="0"/>
              </a:p>
              <a:p>
                <a:pPr>
                  <a:lnSpc>
                    <a:spcPct val="150000"/>
                  </a:lnSpc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zh-CN" altLang="en-US" sz="1800" dirty="0">
                    <a:latin typeface="Times New Roman"/>
                    <a:ea typeface="宋体"/>
                  </a:rPr>
                  <a:t>Performance</a:t>
                </a:r>
              </a:p>
              <a:p>
                <a:pPr lvl="1">
                  <a:lnSpc>
                    <a:spcPct val="150000"/>
                  </a:lnSpc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Compact system: 55×56×48 cm³, mass &lt;50 kg</a:t>
                </a:r>
                <a:r>
                  <a:rPr lang="en-US" altLang="zh-CN" sz="1600" dirty="0">
                    <a:latin typeface="Times New Roman"/>
                    <a:ea typeface="宋体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𝐻𝑒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=67%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</a:rPr>
                      <m:t>=28.2% @0.750</m:t>
                    </m:r>
                    <m:r>
                      <a:rPr lang="en-US" altLang="zh-CN" sz="1600" i="1">
                        <a:latin typeface="Cambria Math" panose="02040503050406030204" pitchFamily="18" charset="0"/>
                      </a:rPr>
                      <m:t>𝑒𝑉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2" name="Content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997" y="1223445"/>
                <a:ext cx="5907707" cy="5034742"/>
              </a:xfrm>
              <a:blipFill>
                <a:blip r:embed="rId3"/>
                <a:stretch>
                  <a:fillRect l="-103" r="-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n-situ SEOP polarized </a:t>
            </a:r>
            <a:r>
              <a:rPr lang="zh-CN" altLang="en-US" baseline="30000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He neutron polarizer</a:t>
            </a:r>
          </a:p>
        </p:txBody>
      </p:sp>
      <p:pic>
        <p:nvPicPr>
          <p:cNvPr id="5" name="Pic"/>
          <p:cNvPicPr>
            <a:picLocks noChangeAspect="1"/>
          </p:cNvPicPr>
          <p:nvPr/>
        </p:nvPicPr>
        <p:blipFill>
          <a:blip r:embed="rId4"/>
          <a:srcRect l="5885" r="1895"/>
          <a:stretch>
            <a:fillRect/>
          </a:stretch>
        </p:blipFill>
        <p:spPr>
          <a:xfrm>
            <a:off x="7011696" y="1814959"/>
            <a:ext cx="4559119" cy="2236482"/>
          </a:xfrm>
          <a:prstGeom prst="rect">
            <a:avLst/>
          </a:prstGeom>
        </p:spPr>
      </p:pic>
      <p:sp>
        <p:nvSpPr>
          <p:cNvPr id="6" name="TB"/>
          <p:cNvSpPr txBox="1"/>
          <p:nvPr/>
        </p:nvSpPr>
        <p:spPr>
          <a:xfrm>
            <a:off x="6248704" y="1383444"/>
            <a:ext cx="1800000" cy="32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400" b="1" dirty="0"/>
              <a:t>Polarizer (in-situ 3He)</a:t>
            </a:r>
          </a:p>
        </p:txBody>
      </p:sp>
      <p:cxnSp>
        <p:nvCxnSpPr>
          <p:cNvPr id="7" name="Ar"/>
          <p:cNvCxnSpPr>
            <a:cxnSpLocks/>
          </p:cNvCxnSpPr>
          <p:nvPr/>
        </p:nvCxnSpPr>
        <p:spPr>
          <a:xfrm>
            <a:off x="7289103" y="1707383"/>
            <a:ext cx="0" cy="26839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B"/>
          <p:cNvSpPr txBox="1"/>
          <p:nvPr/>
        </p:nvSpPr>
        <p:spPr>
          <a:xfrm>
            <a:off x="7778428" y="1351196"/>
            <a:ext cx="1800000" cy="32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400" b="1" dirty="0"/>
              <a:t>Spin flipper</a:t>
            </a:r>
          </a:p>
        </p:txBody>
      </p:sp>
      <p:cxnSp>
        <p:nvCxnSpPr>
          <p:cNvPr id="9" name="Ar"/>
          <p:cNvCxnSpPr>
            <a:cxnSpLocks/>
          </p:cNvCxnSpPr>
          <p:nvPr/>
        </p:nvCxnSpPr>
        <p:spPr>
          <a:xfrm>
            <a:off x="8571491" y="1714959"/>
            <a:ext cx="0" cy="20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B"/>
          <p:cNvSpPr txBox="1"/>
          <p:nvPr/>
        </p:nvSpPr>
        <p:spPr>
          <a:xfrm>
            <a:off x="9512009" y="1775800"/>
            <a:ext cx="1800000" cy="32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400" b="1" dirty="0"/>
              <a:t>Guide</a:t>
            </a:r>
            <a:r>
              <a:rPr lang="en-US" altLang="zh-CN" sz="1400" b="1" dirty="0"/>
              <a:t>-</a:t>
            </a:r>
            <a:r>
              <a:rPr lang="zh-CN" altLang="en-US" sz="1400" b="1" dirty="0"/>
              <a:t>field </a:t>
            </a:r>
            <a:r>
              <a:rPr lang="en-US" altLang="zh-CN" sz="1400" b="1" dirty="0"/>
              <a:t>solenoids</a:t>
            </a:r>
            <a:endParaRPr lang="zh-CN" altLang="en-US" sz="1400" b="1" dirty="0"/>
          </a:p>
        </p:txBody>
      </p:sp>
      <p:cxnSp>
        <p:nvCxnSpPr>
          <p:cNvPr id="11" name="Ar"/>
          <p:cNvCxnSpPr>
            <a:cxnSpLocks/>
          </p:cNvCxnSpPr>
          <p:nvPr/>
        </p:nvCxnSpPr>
        <p:spPr>
          <a:xfrm>
            <a:off x="10222679" y="2122392"/>
            <a:ext cx="0" cy="2600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B"/>
          <p:cNvSpPr txBox="1"/>
          <p:nvPr/>
        </p:nvSpPr>
        <p:spPr>
          <a:xfrm>
            <a:off x="6772263" y="4051441"/>
            <a:ext cx="4275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7 Polarizer-flipper-guide-field transport system</a:t>
            </a:r>
          </a:p>
        </p:txBody>
      </p:sp>
      <p:sp>
        <p:nvSpPr>
          <p:cNvPr id="4" name="TB"/>
          <p:cNvSpPr txBox="1"/>
          <p:nvPr/>
        </p:nvSpPr>
        <p:spPr>
          <a:xfrm>
            <a:off x="0" y="6337391"/>
            <a:ext cx="4000620" cy="384513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zh-CN" sz="1000" dirty="0">
                <a:solidFill>
                  <a:srgbClr val="595959"/>
                </a:solidFill>
              </a:rPr>
              <a:t>[1] X. Qin et al., Sci. China-Phys. Mech. Astron. 69, 282011 (2026).</a:t>
            </a:r>
          </a:p>
          <a:p>
            <a:r>
              <a:rPr lang="en-US" altLang="zh-CN" sz="1000" dirty="0">
                <a:solidFill>
                  <a:srgbClr val="595959"/>
                </a:solidFill>
              </a:rPr>
              <a:t>[2] J. Tang et al., Chin. Phys. Lett. 42, 022901 (2025).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B382E1A-50AD-5BAB-06FE-6D50BC993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002" y="4666399"/>
            <a:ext cx="2478408" cy="1858080"/>
          </a:xfrm>
          <a:prstGeom prst="rect">
            <a:avLst/>
          </a:prstGeom>
        </p:spPr>
      </p:pic>
      <p:sp>
        <p:nvSpPr>
          <p:cNvPr id="15" name="TB">
            <a:extLst>
              <a:ext uri="{FF2B5EF4-FFF2-40B4-BE49-F238E27FC236}">
                <a16:creationId xmlns:a16="http://schemas.microsoft.com/office/drawing/2014/main" id="{A24880B4-82BE-E4B9-43B0-DD6453005207}"/>
              </a:ext>
            </a:extLst>
          </p:cNvPr>
          <p:cNvSpPr txBox="1"/>
          <p:nvPr/>
        </p:nvSpPr>
        <p:spPr>
          <a:xfrm>
            <a:off x="7847244" y="6524479"/>
            <a:ext cx="1798296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8 Polarizer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"/>
          <p:cNvSpPr>
            <a:spLocks noGrp="1"/>
          </p:cNvSpPr>
          <p:nvPr>
            <p:ph idx="1"/>
          </p:nvPr>
        </p:nvSpPr>
        <p:spPr>
          <a:xfrm>
            <a:off x="400000" y="1115735"/>
            <a:ext cx="5695999" cy="51080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Purpose </a:t>
            </a:r>
            <a:endParaRPr lang="en-US" altLang="zh-CN" sz="1800" dirty="0">
              <a:latin typeface="Times New Roman"/>
              <a:ea typeface="宋体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Flip the spin at high frequency to cancel systematic errors from stray transverse fields and detector temperature drift;</a:t>
            </a:r>
            <a:endParaRPr lang="en-US" altLang="zh-CN" sz="1600" dirty="0"/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the </a:t>
            </a:r>
            <a:r>
              <a:rPr lang="zh-CN" altLang="en-US" sz="1600" baseline="30000" dirty="0">
                <a:latin typeface="Times New Roman"/>
                <a:ea typeface="宋体"/>
              </a:rPr>
              <a:t>3</a:t>
            </a:r>
            <a:r>
              <a:rPr lang="zh-CN" altLang="en-US" sz="1600" dirty="0">
                <a:latin typeface="Times New Roman"/>
                <a:ea typeface="宋体"/>
              </a:rPr>
              <a:t>He system cannot reverse at high frequency.</a:t>
            </a:r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400"/>
              </a:spcAft>
            </a:pPr>
            <a:r>
              <a:rPr lang="zh-CN" altLang="en-US" sz="1800" dirty="0">
                <a:latin typeface="Times New Roman"/>
                <a:ea typeface="宋体"/>
              </a:rPr>
              <a:t>Structure and performance</a:t>
            </a:r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Length 1.75 m; longitudinal gradient coils (16 A) + transverse rotating coils (10 A) + three compensation coil sets; zero-crossing deviation &lt;2 mm.</a:t>
            </a:r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Flipping efficiencies ~90% (on) and ~70% (off) at 0.34 Å</a:t>
            </a:r>
          </a:p>
          <a:p>
            <a:pPr lvl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1600" dirty="0">
                <a:latin typeface="Times New Roman"/>
                <a:ea typeface="宋体"/>
              </a:rPr>
              <a:t>Flipper states tagged with the T0 time base, synchronization error &lt;1 ms; 8-step flip sequence (+,0,0,-,0,-,+,0), flip period 10 pulses (0.4 s).</a:t>
            </a:r>
            <a:endParaRPr lang="zh-CN" altLang="en-US" sz="1300" dirty="0">
              <a:latin typeface="Times New Roman"/>
              <a:ea typeface="宋体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diabatic spin flipper</a:t>
            </a:r>
          </a:p>
        </p:txBody>
      </p:sp>
      <p:pic>
        <p:nvPicPr>
          <p:cNvPr id="5" name="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00" y="1669000"/>
            <a:ext cx="5600000" cy="1447552"/>
          </a:xfrm>
          <a:prstGeom prst="rect">
            <a:avLst/>
          </a:prstGeom>
        </p:spPr>
      </p:pic>
      <p:sp>
        <p:nvSpPr>
          <p:cNvPr id="7" name="TB"/>
          <p:cNvSpPr txBox="1"/>
          <p:nvPr/>
        </p:nvSpPr>
        <p:spPr>
          <a:xfrm>
            <a:off x="6192000" y="3169000"/>
            <a:ext cx="56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9 Coil field direction in flipper OFF/ON states</a:t>
            </a:r>
          </a:p>
        </p:txBody>
      </p:sp>
      <p:sp>
        <p:nvSpPr>
          <p:cNvPr id="8" name="TB"/>
          <p:cNvSpPr txBox="1"/>
          <p:nvPr/>
        </p:nvSpPr>
        <p:spPr>
          <a:xfrm>
            <a:off x="8423115" y="6457981"/>
            <a:ext cx="1403465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10 Spin flipper</a:t>
            </a:r>
          </a:p>
        </p:txBody>
      </p:sp>
      <p:sp>
        <p:nvSpPr>
          <p:cNvPr id="4" name="TB"/>
          <p:cNvSpPr txBox="1"/>
          <p:nvPr/>
        </p:nvSpPr>
        <p:spPr>
          <a:xfrm>
            <a:off x="0" y="6223757"/>
            <a:ext cx="4836017" cy="56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zh-CN" sz="1000" dirty="0">
                <a:solidFill>
                  <a:srgbClr val="595959"/>
                </a:solidFill>
              </a:rPr>
              <a:t>[1] G. E. Mitchell, J. D. Bowman, S. I. Penttilä, E. I. Sharapov, Phys. Rep. 354, 157 (2001).</a:t>
            </a:r>
          </a:p>
          <a:p>
            <a:r>
              <a:rPr lang="en-US" altLang="zh-CN" sz="1000" dirty="0">
                <a:solidFill>
                  <a:srgbClr val="595959"/>
                </a:solidFill>
              </a:rPr>
              <a:t>[2] D. C. Schaper, Ph.D. Dissertation, University of Kentucky (2022).</a:t>
            </a:r>
          </a:p>
          <a:p>
            <a:r>
              <a:rPr lang="en-US" altLang="zh-CN" sz="1000" dirty="0">
                <a:solidFill>
                  <a:srgbClr val="595959"/>
                </a:solidFill>
              </a:rPr>
              <a:t>[3] X. Qin et al., Sci. China-Phys. Mech. Astron. 69, 282011 (2026).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2403696-C1F4-FB33-CB95-9B09F6C83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860" y="3744783"/>
            <a:ext cx="2031979" cy="27103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"/>
              <p:cNvSpPr>
                <a:spLocks noGrp="1"/>
              </p:cNvSpPr>
              <p:nvPr>
                <p:ph idx="1"/>
              </p:nvPr>
            </p:nvSpPr>
            <p:spPr>
              <a:xfrm>
                <a:off x="438637" y="1200000"/>
                <a:ext cx="7000000" cy="5215872"/>
              </a:xfrm>
            </p:spPr>
            <p:txBody>
              <a:bodyPr>
                <a:normAutofit fontScale="92500"/>
              </a:bodyPr>
              <a:lstStyle/>
              <a:p>
                <a:pPr>
                  <a:spcBef>
                    <a:spcPts val="0"/>
                  </a:spcBef>
                  <a:spcAft>
                    <a:spcPts val="400"/>
                  </a:spcAft>
                </a:pPr>
                <a:r>
                  <a:rPr lang="zh-CN" altLang="en-US" sz="1800" dirty="0">
                    <a:latin typeface="Times New Roman"/>
                    <a:ea typeface="宋体"/>
                  </a:rPr>
                  <a:t>Structure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kern="0" dirty="0">
                    <a:sym typeface="Arial"/>
                  </a:rPr>
                  <a:t>A gamma total-absorption detector array of 40 equal-solid-angle BaF2 crystals (12 pentagonal + 28 hexagonal frusta), covering nearly 4π solid angle (95.2%);</a:t>
                </a:r>
                <a:endParaRPr lang="en-US" altLang="zh-CN" kern="0" dirty="0">
                  <a:sym typeface="Arial"/>
                </a:endParaRP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Inner radius 10 cm, crystal thickness 15 cm; single crystal Ø14 cm×15 cm.</a:t>
                </a:r>
              </a:p>
              <a:p>
                <a:pPr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zh-CN" altLang="en-US" sz="1800" dirty="0">
                    <a:latin typeface="Times New Roman"/>
                    <a:ea typeface="宋体"/>
                  </a:rPr>
                  <a:t>Performance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Energy resolution ~15% @1274 keV;</a:t>
                </a:r>
                <a:endParaRPr lang="en-US" altLang="zh-CN" dirty="0"/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Detection efficiency &gt;85%.</a:t>
                </a:r>
              </a:p>
              <a:p>
                <a:pPr>
                  <a:spcBef>
                    <a:spcPts val="1400"/>
                  </a:spcBef>
                  <a:spcAft>
                    <a:spcPts val="400"/>
                  </a:spcAft>
                </a:pPr>
                <a:r>
                  <a:rPr lang="zh-CN" altLang="en-US" sz="1800" dirty="0">
                    <a:latin typeface="Times New Roman"/>
                    <a:ea typeface="宋体"/>
                  </a:rPr>
                  <a:t>Capture experiment</a:t>
                </a:r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zh-CN" altLang="en-US" sz="1600" dirty="0">
                    <a:latin typeface="Times New Roman"/>
                    <a:ea typeface="宋体"/>
                  </a:rPr>
                  <a:t>Thin sample, free of potential-scattering background; with ideal resolution the γ yield ∝ capture cross section:</a:t>
                </a:r>
              </a:p>
              <a:p>
                <a:pPr marL="342900" lvl="1" indent="0">
                  <a:spcBef>
                    <a:spcPts val="100"/>
                  </a:spcBef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SA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ar-SA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ar-SA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ar-SA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ar-SA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ar-SA" altLang="zh-CN" sz="16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den>
                      </m:f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≈−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ar-SA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ar-SA" altLang="zh-CN" dirty="0"/>
              </a:p>
              <a:p>
                <a:pPr lvl="1">
                  <a:spcBef>
                    <a:spcPts val="100"/>
                  </a:spcBef>
                  <a:spcAft>
                    <a:spcPts val="100"/>
                  </a:spcAft>
                </a:pPr>
                <a:r>
                  <a:rPr lang="en-US" altLang="zh-CN" sz="1600" dirty="0">
                    <a:latin typeface="Times New Roman"/>
                    <a:ea typeface="宋体"/>
                  </a:rPr>
                  <a:t>In the GTAF experiment the flipper ON/OFF efficiencies differ, so a correction is applied to the neutron polarization:</a:t>
                </a:r>
              </a:p>
              <a:p>
                <a:pPr marL="342900" lvl="1" indent="0">
                  <a:spcBef>
                    <a:spcPts val="100"/>
                  </a:spcBef>
                  <a:spcAft>
                    <a:spcPts val="1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ar-SA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⋅(</m:t>
                      </m:r>
                      <m:sSub>
                        <m:sSubPr>
                          <m:ctrlPr>
                            <a:rPr lang="ar-SA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𝑜𝑓𝑓</m:t>
                          </m:r>
                        </m:sub>
                      </m:sSub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ar-SA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ar-SA" altLang="zh-CN" sz="1600">
                              <a:latin typeface="Cambria Math" panose="02040503050406030204" pitchFamily="18" charset="0"/>
                            </a:rPr>
                            <m:t>𝑜𝑛</m:t>
                          </m:r>
                        </m:sub>
                      </m:sSub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ar-SA" altLang="zh-CN" sz="16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ar-SA" altLang="zh-CN" dirty="0"/>
              </a:p>
              <a:p>
                <a:pPr marL="342900" lvl="1" indent="0">
                  <a:spcBef>
                    <a:spcPts val="600"/>
                  </a:spcBef>
                  <a:buNone/>
                </a:pPr>
                <a:r>
                  <a:rPr lang="zh-CN" altLang="en-US" sz="1300" dirty="0">
                    <a:latin typeface="Times New Roman"/>
                    <a:ea typeface="宋体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is the </a:t>
                </a:r>
                <a:r>
                  <a:rPr lang="en-US" altLang="zh-CN" sz="1300" dirty="0">
                    <a:latin typeface="Times New Roman"/>
                    <a:ea typeface="宋体"/>
                  </a:rPr>
                  <a:t>raw 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longitudinal asymmetry;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1400" i="1" dirty="0">
                            <a:latin typeface="Cambria Math" panose="02040503050406030204" pitchFamily="18" charset="0"/>
                            <a:ea typeface="宋体"/>
                          </a:rPr>
                        </m:ctrlPr>
                      </m:sSubSupPr>
                      <m:e>
                        <m:r>
                          <a:rPr lang="zh-CN" altLang="en-US" sz="1400" i="1" dirty="0">
                            <a:latin typeface="Cambria Math" panose="02040503050406030204" pitchFamily="18" charset="0"/>
                            <a:ea typeface="宋体"/>
                          </a:rPr>
                          <m:t>𝑁</m:t>
                        </m:r>
                      </m:e>
                      <m:sub>
                        <m:r>
                          <a:rPr lang="zh-CN" altLang="en-US" sz="1400" i="1" dirty="0">
                            <a:latin typeface="Cambria Math" panose="02040503050406030204" pitchFamily="18" charset="0"/>
                            <a:ea typeface="宋体"/>
                          </a:rPr>
                          <m:t>𝛾</m:t>
                        </m:r>
                      </m:sub>
                      <m:sup>
                        <m:r>
                          <a:rPr lang="en-US" altLang="zh-CN" sz="1400" i="1" dirty="0">
                            <a:latin typeface="Cambria Math" panose="02040503050406030204" pitchFamily="18" charset="0"/>
                            <a:ea typeface="宋体"/>
                          </a:rPr>
                          <m:t>±</m:t>
                        </m:r>
                      </m:sup>
                    </m:sSubSup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</a:t>
                </a:r>
                <a:r>
                  <a:rPr lang="en-US" altLang="zh-CN" sz="1400" dirty="0">
                    <a:latin typeface="Times New Roman"/>
                    <a:ea typeface="宋体"/>
                  </a:rPr>
                  <a:t>(n, </a:t>
                </a:r>
                <a:r>
                  <a:rPr lang="zh-CN" altLang="en-US" sz="1400" dirty="0">
                    <a:latin typeface="Times New Roman"/>
                    <a:ea typeface="宋体"/>
                  </a:rPr>
                  <a:t>γ</a:t>
                </a:r>
                <a:r>
                  <a:rPr lang="en-US" altLang="zh-CN" sz="1400" dirty="0">
                    <a:latin typeface="Times New Roman"/>
                    <a:ea typeface="宋体"/>
                  </a:rPr>
                  <a:t>)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 counts for the two neutron spin states;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parity-violating </a:t>
                </a:r>
                <a:r>
                  <a:rPr lang="en-US" altLang="zh-CN" sz="1300" dirty="0">
                    <a:latin typeface="Times New Roman"/>
                    <a:ea typeface="宋体"/>
                  </a:rPr>
                  <a:t>longitudinal</a:t>
                </a:r>
                <a:r>
                  <a:rPr lang="zh-CN" altLang="en-US" sz="1300" dirty="0">
                    <a:latin typeface="Times New Roman"/>
                    <a:ea typeface="宋体"/>
                  </a:rPr>
                  <a:t> asymmetry;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neutron polarization;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𝑜𝑛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SA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ar-SA" altLang="zh-CN" sz="1400"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m:rPr>
                            <m:sty m:val="p"/>
                          </m:rPr>
                          <a:rPr lang="en-US" altLang="zh-CN" sz="1400">
                            <a:latin typeface="Cambria Math" panose="02040503050406030204" pitchFamily="18" charset="0"/>
                          </a:rPr>
                          <m:t>ff</m:t>
                        </m:r>
                      </m:sub>
                    </m:sSub>
                  </m:oMath>
                </a14:m>
                <a:r>
                  <a:rPr lang="zh-CN" altLang="en-US" sz="1300" dirty="0">
                    <a:latin typeface="Times New Roman"/>
                    <a:ea typeface="宋体"/>
                  </a:rPr>
                  <a:t> the </a:t>
                </a:r>
                <a:r>
                  <a:rPr lang="en-US" altLang="zh-CN" sz="1300" dirty="0">
                    <a:latin typeface="Times New Roman"/>
                    <a:ea typeface="宋体"/>
                  </a:rPr>
                  <a:t>efficiencies of spin-flipping and transmission</a:t>
                </a:r>
                <a:endParaRPr lang="zh-CN" altLang="en-US" sz="1300" dirty="0">
                  <a:latin typeface="Times New Roman"/>
                  <a:ea typeface="宋体"/>
                </a:endParaRPr>
              </a:p>
            </p:txBody>
          </p:sp>
        </mc:Choice>
        <mc:Fallback xmlns="">
          <p:sp>
            <p:nvSpPr>
              <p:cNvPr id="2" name="Content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8637" y="1200000"/>
                <a:ext cx="7000000" cy="5215872"/>
              </a:xfrm>
              <a:blipFill>
                <a:blip r:embed="rId3"/>
                <a:stretch>
                  <a:fillRect l="-87" t="-234" r="-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Detection system -</a:t>
            </a:r>
            <a:r>
              <a:rPr lang="en-US" altLang="zh-CN" dirty="0"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 GTAF-II</a:t>
            </a:r>
          </a:p>
        </p:txBody>
      </p:sp>
      <p:pic>
        <p:nvPicPr>
          <p:cNvPr id="5" name="Pi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2983" y="1200000"/>
            <a:ext cx="2407090" cy="2398217"/>
          </a:xfrm>
          <a:prstGeom prst="rect">
            <a:avLst/>
          </a:prstGeom>
        </p:spPr>
      </p:pic>
      <p:sp>
        <p:nvSpPr>
          <p:cNvPr id="7" name="TB"/>
          <p:cNvSpPr txBox="1"/>
          <p:nvPr/>
        </p:nvSpPr>
        <p:spPr>
          <a:xfrm>
            <a:off x="8565710" y="3598217"/>
            <a:ext cx="27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11 GTAF-II detector array</a:t>
            </a:r>
          </a:p>
        </p:txBody>
      </p:sp>
      <p:sp>
        <p:nvSpPr>
          <p:cNvPr id="4" name="TB"/>
          <p:cNvSpPr txBox="1"/>
          <p:nvPr/>
        </p:nvSpPr>
        <p:spPr>
          <a:xfrm>
            <a:off x="0" y="6500000"/>
            <a:ext cx="115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altLang="zh-CN" sz="1000" dirty="0">
                <a:solidFill>
                  <a:srgbClr val="595959"/>
                </a:solidFill>
              </a:rPr>
              <a:t>[1] X. Qin et al., Sci. China-Phys. Mech. Astron. 69, 282011 (2026).</a:t>
            </a:r>
          </a:p>
        </p:txBody>
      </p:sp>
      <p:pic>
        <p:nvPicPr>
          <p:cNvPr id="9" name="Pic">
            <a:extLst>
              <a:ext uri="{FF2B5EF4-FFF2-40B4-BE49-F238E27FC236}">
                <a16:creationId xmlns:a16="http://schemas.microsoft.com/office/drawing/2014/main" id="{0A9B8C85-48FB-547A-30BF-FC2A5D249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206" y="4081417"/>
            <a:ext cx="2922504" cy="2334455"/>
          </a:xfrm>
          <a:prstGeom prst="rect">
            <a:avLst/>
          </a:prstGeom>
        </p:spPr>
      </p:pic>
      <p:sp>
        <p:nvSpPr>
          <p:cNvPr id="10" name="TB">
            <a:extLst>
              <a:ext uri="{FF2B5EF4-FFF2-40B4-BE49-F238E27FC236}">
                <a16:creationId xmlns:a16="http://schemas.microsoft.com/office/drawing/2014/main" id="{67B4A413-215C-E3E1-01A6-DFFCDCC879AB}"/>
              </a:ext>
            </a:extLst>
          </p:cNvPr>
          <p:cNvSpPr txBox="1"/>
          <p:nvPr/>
        </p:nvSpPr>
        <p:spPr>
          <a:xfrm>
            <a:off x="8292806" y="6415872"/>
            <a:ext cx="34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12 GTAF detection efficiency vs energy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3CE1578F-1828-FEA0-21BF-D91DAF5E1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00" y="1285862"/>
            <a:ext cx="10972800" cy="417104"/>
          </a:xfrm>
        </p:spPr>
        <p:txBody>
          <a:bodyPr>
            <a:normAutofit/>
          </a:bodyPr>
          <a:lstStyle/>
          <a:p>
            <a:r>
              <a:rPr lang="zh-CN" altLang="en-US" sz="1800" dirty="0">
                <a:latin typeface="Times New Roman"/>
                <a:ea typeface="宋体"/>
              </a:rPr>
              <a:t>In this experiment, the </a:t>
            </a:r>
            <a:r>
              <a:rPr lang="en-US" altLang="zh-CN" sz="1800" dirty="0">
                <a:latin typeface="Times New Roman"/>
                <a:ea typeface="宋体"/>
              </a:rPr>
              <a:t>digitalized waveform</a:t>
            </a:r>
            <a:r>
              <a:rPr lang="zh-CN" altLang="en-US" sz="1800" dirty="0">
                <a:latin typeface="Times New Roman"/>
                <a:ea typeface="宋体"/>
              </a:rPr>
              <a:t> electronics and the XIA system acquire data independently.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0E34088-5304-39AA-FF09-B908F454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Experimental setup</a:t>
            </a:r>
          </a:p>
        </p:txBody>
      </p:sp>
      <p:sp>
        <p:nvSpPr>
          <p:cNvPr id="301" name="Cap"/>
          <p:cNvSpPr txBox="1"/>
          <p:nvPr/>
        </p:nvSpPr>
        <p:spPr>
          <a:xfrm>
            <a:off x="400000" y="2000000"/>
            <a:ext cx="115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>
              <a:spcBef>
                <a:spcPts val="0"/>
              </a:spcBef>
            </a:pPr>
            <a:r>
              <a:rPr lang="zh-CN" altLang="en-US" sz="1200" dirty="0">
                <a:solidFill>
                  <a:srgbClr val="404040"/>
                </a:solidFill>
              </a:rPr>
              <a:t>Table 1 Target parameters and </a:t>
            </a:r>
            <a:r>
              <a:rPr lang="en-US" altLang="zh-CN" sz="1200" dirty="0"/>
              <a:t>digitalized waveform </a:t>
            </a:r>
            <a:r>
              <a:rPr lang="zh-CN" altLang="en-US" sz="1200" dirty="0">
                <a:solidFill>
                  <a:srgbClr val="404040"/>
                </a:solidFill>
              </a:rPr>
              <a:t>electronics beam time</a:t>
            </a:r>
          </a:p>
        </p:txBody>
      </p:sp>
      <p:graphicFrame>
        <p:nvGraphicFramePr>
          <p:cNvPr id="302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395932"/>
              </p:ext>
            </p:extLst>
          </p:nvPr>
        </p:nvGraphicFramePr>
        <p:xfrm>
          <a:off x="400000" y="2259999"/>
          <a:ext cx="11500000" cy="34361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19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5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07071">
                <a:tc>
                  <a:txBody>
                    <a:bodyPr/>
                    <a:lstStyle/>
                    <a:p>
                      <a:pPr algn="ctr"/>
                      <a:endParaRPr lang="en-US" altLang="zh-CN" sz="2000" b="1" dirty="0">
                        <a:solidFill>
                          <a:srgbClr val="FFFFFF"/>
                        </a:solidFill>
                        <a:latin typeface="Times New Roman"/>
                        <a:ea typeface="宋体"/>
                      </a:endParaRPr>
                    </a:p>
                  </a:txBody>
                  <a:tcPr marL="45720" marR="45720" marT="18000" marB="18000" anchor="ctr">
                    <a:solidFill>
                      <a:srgbClr val="1F4E7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baseline="30000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nat</a:t>
                      </a:r>
                      <a:r>
                        <a:rPr lang="en-US" altLang="zh-CN" sz="2000" b="1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La</a:t>
                      </a:r>
                    </a:p>
                  </a:txBody>
                  <a:tcPr marL="45720" marR="45720" marT="18000" marB="18000" anchor="ctr"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baseline="30000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nat</a:t>
                      </a:r>
                      <a:r>
                        <a:rPr lang="en-US" altLang="zh-CN" sz="2000" b="1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Pd</a:t>
                      </a:r>
                    </a:p>
                  </a:txBody>
                  <a:tcPr marL="45720" marR="45720" marT="18000" marB="18000" anchor="ctr"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Empty</a:t>
                      </a:r>
                    </a:p>
                  </a:txBody>
                  <a:tcPr marL="45720" marR="45720" marT="18000" marB="18000" anchor="ctr"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FFFF"/>
                          </a:solidFill>
                          <a:latin typeface="Times New Roman"/>
                          <a:ea typeface="宋体"/>
                        </a:rPr>
                        <a:t>C</a:t>
                      </a:r>
                    </a:p>
                  </a:txBody>
                  <a:tcPr marL="45720" marR="45720" marT="18000" marB="18000" anchor="ctr"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8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1F4E79"/>
                          </a:solidFill>
                          <a:latin typeface="Times New Roman"/>
                          <a:ea typeface="宋体"/>
                        </a:rPr>
                        <a:t>Abundance</a:t>
                      </a:r>
                    </a:p>
                  </a:txBody>
                  <a:tcPr marL="45720" marR="45720" marT="18000" marB="18000" anchor="ctr"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¹³⁹La 99.91%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¹⁰⁵Pd 22.33%; ¹⁰⁸Pd 24.64%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—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—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1F4E79"/>
                          </a:solidFill>
                          <a:latin typeface="Times New Roman"/>
                          <a:ea typeface="宋体"/>
                        </a:rPr>
                        <a:t>Specification</a:t>
                      </a:r>
                    </a:p>
                  </a:txBody>
                  <a:tcPr marL="45720" marR="45720" marT="18000" marB="18000" anchor="ctr"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φ45 mm×1 mm×3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φ45 mm×1 mm×2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—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φ45 mm×1 mm×2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88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1F4E79"/>
                          </a:solidFill>
                          <a:latin typeface="Times New Roman"/>
                          <a:ea typeface="宋体"/>
                        </a:rPr>
                        <a:t>Purity</a:t>
                      </a:r>
                    </a:p>
                  </a:txBody>
                  <a:tcPr marL="45720" marR="45720" marT="18000" marB="18000" anchor="ctr"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La/RE ≥ 99.9%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99.95%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—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99.99%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1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1F4E79"/>
                          </a:solidFill>
                          <a:latin typeface="Times New Roman"/>
                          <a:ea typeface="宋体"/>
                        </a:rPr>
                        <a:t>Beam condition</a:t>
                      </a:r>
                    </a:p>
                  </a:txBody>
                  <a:tcPr marL="45720" marR="45720" marT="18000" marB="18000" anchor="ctr"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no absorber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Cd-Ag-Co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no absorber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Cd-Ag-Co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no absorber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Cd-Ag-Co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no absorber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Cd-Ag-Co</a:t>
                      </a:r>
                    </a:p>
                  </a:txBody>
                  <a:tcPr marL="45720" marR="45720" marT="18000" marB="180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2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1F4E79"/>
                          </a:solidFill>
                          <a:latin typeface="Times New Roman"/>
                          <a:ea typeface="宋体"/>
                        </a:rPr>
                        <a:t>Beam time (h)</a:t>
                      </a:r>
                    </a:p>
                  </a:txBody>
                  <a:tcPr marL="45720" marR="45720" marT="18000" marB="18000" anchor="ctr"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47.39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2.05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66.72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2.02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2.73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0.56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2.62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</a:rPr>
                        <a:t>1.22</a:t>
                      </a:r>
                    </a:p>
                  </a:txBody>
                  <a:tcPr marL="45720" marR="45720" marT="18000" marB="1800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243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E399AD3-FCA9-9D0D-7170-632128D88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Data processing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7D5D02B-A3A0-F321-F88B-D0C87C806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899" y="3033156"/>
            <a:ext cx="3017210" cy="2132518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6C6C195-91A7-D810-1635-4E7595D455C1}"/>
              </a:ext>
            </a:extLst>
          </p:cNvPr>
          <p:cNvGrpSpPr/>
          <p:nvPr/>
        </p:nvGrpSpPr>
        <p:grpSpPr>
          <a:xfrm>
            <a:off x="709642" y="2073300"/>
            <a:ext cx="3017883" cy="1989736"/>
            <a:chOff x="540979" y="3973133"/>
            <a:chExt cx="3262129" cy="2150771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98DEDEF-B523-1E1B-1F22-5421752ED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979" y="3973133"/>
              <a:ext cx="3262129" cy="2150771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5E4B5AE-365F-1454-EF3F-BE7B5603B9DF}"/>
                </a:ext>
              </a:extLst>
            </p:cNvPr>
            <p:cNvSpPr/>
            <p:nvPr/>
          </p:nvSpPr>
          <p:spPr>
            <a:xfrm>
              <a:off x="666713" y="4958366"/>
              <a:ext cx="1728758" cy="676141"/>
            </a:xfrm>
            <a:prstGeom prst="rect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335A871-4883-9EDF-362B-A31AFE944675}"/>
                </a:ext>
              </a:extLst>
            </p:cNvPr>
            <p:cNvSpPr/>
            <p:nvPr/>
          </p:nvSpPr>
          <p:spPr>
            <a:xfrm>
              <a:off x="792051" y="5634507"/>
              <a:ext cx="676141" cy="212501"/>
            </a:xfrm>
            <a:prstGeom prst="rect">
              <a:avLst/>
            </a:prstGeom>
            <a:noFill/>
            <a:ln w="952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6243FB7-ABE9-019F-5607-F88E77FC280D}"/>
                </a:ext>
              </a:extLst>
            </p:cNvPr>
            <p:cNvSpPr/>
            <p:nvPr/>
          </p:nvSpPr>
          <p:spPr>
            <a:xfrm>
              <a:off x="636427" y="4192073"/>
              <a:ext cx="251072" cy="553792"/>
            </a:xfrm>
            <a:prstGeom prst="rect">
              <a:avLst/>
            </a:prstGeom>
            <a:noFill/>
            <a:ln w="952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85DD5D8-4322-525C-6638-63581CB96465}"/>
                </a:ext>
              </a:extLst>
            </p:cNvPr>
            <p:cNvSpPr txBox="1"/>
            <p:nvPr/>
          </p:nvSpPr>
          <p:spPr>
            <a:xfrm>
              <a:off x="823206" y="4343296"/>
              <a:ext cx="14157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/>
                <a:t>Hot electrons or other noise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2A82F53-325F-F689-ED9D-CB8A12ECD5D6}"/>
                </a:ext>
              </a:extLst>
            </p:cNvPr>
            <p:cNvSpPr txBox="1"/>
            <p:nvPr/>
          </p:nvSpPr>
          <p:spPr>
            <a:xfrm>
              <a:off x="2395471" y="5157936"/>
              <a:ext cx="6482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/>
                <a:t>gamma</a:t>
              </a:r>
              <a:endParaRPr lang="zh-CN" altLang="en-US" sz="12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3026CCD-9604-278E-96A4-00FCFBEF8D10}"/>
                </a:ext>
              </a:extLst>
            </p:cNvPr>
            <p:cNvSpPr txBox="1"/>
            <p:nvPr/>
          </p:nvSpPr>
          <p:spPr>
            <a:xfrm>
              <a:off x="1453185" y="5602258"/>
              <a:ext cx="8354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/>
                <a:t>alpha particles</a:t>
              </a: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919DCDBF-49D0-98AD-F4C4-83F6C165A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751" y="1040398"/>
            <a:ext cx="6632620" cy="65054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5115980-0437-1176-C4FF-BF6BC53B2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127" y="2032382"/>
            <a:ext cx="3164232" cy="198973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2783DF4-F932-DC64-FE54-E21BA7D684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92" y="4539269"/>
            <a:ext cx="2710278" cy="1848652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853A6153-F380-9918-5B71-6BA34E073E8D}"/>
              </a:ext>
            </a:extLst>
          </p:cNvPr>
          <p:cNvGrpSpPr/>
          <p:nvPr/>
        </p:nvGrpSpPr>
        <p:grpSpPr>
          <a:xfrm>
            <a:off x="2723159" y="4471872"/>
            <a:ext cx="2905287" cy="1916049"/>
            <a:chOff x="3250815" y="3918948"/>
            <a:chExt cx="3619851" cy="241537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BB5CB3EE-83C1-FAE3-50C8-B45F9CD9D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50815" y="3918948"/>
              <a:ext cx="3619851" cy="24153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0C924E15-757B-F5AD-4F86-7AC4F09A3854}"/>
                    </a:ext>
                  </a:extLst>
                </p:cNvPr>
                <p:cNvSpPr txBox="1"/>
                <p:nvPr/>
              </p:nvSpPr>
              <p:spPr>
                <a:xfrm>
                  <a:off x="3937816" y="4231239"/>
                  <a:ext cx="2071920" cy="38798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dirty="0"/>
                    <a:t>a) </a:t>
                  </a:r>
                  <a14:m>
                    <m:oMath xmlns:m="http://schemas.openxmlformats.org/officeDocument/2006/math"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𝑚𝑢𝑙𝑡𝑖</m:t>
                      </m:r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.≤</m:t>
                      </m:r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endParaRPr lang="zh-CN" altLang="en-US" sz="1400" dirty="0"/>
                </a:p>
              </p:txBody>
            </p:sp>
          </mc:Choice>
          <mc:Fallback xmlns="">
            <p:sp>
              <p:nvSpPr>
                <p:cNvPr id="39" name="文本框 24">
                  <a:extLst>
                    <a:ext uri="{FF2B5EF4-FFF2-40B4-BE49-F238E27FC236}">
                      <a16:creationId xmlns:a16="http://schemas.microsoft.com/office/drawing/2014/main" id="{0C924E15-757B-F5AD-4F86-7AC4F09A3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7816" y="4231239"/>
                  <a:ext cx="2071920" cy="387983"/>
                </a:xfrm>
                <a:prstGeom prst="rect">
                  <a:avLst/>
                </a:prstGeom>
                <a:blipFill>
                  <a:blip r:embed="rId8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7152BFA6-B95D-ADD9-7825-6F732E6DC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5894" y="4539269"/>
            <a:ext cx="2800384" cy="18486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5944DBE-8A1C-F9E0-4C5C-CA6C39D53374}"/>
                  </a:ext>
                </a:extLst>
              </p:cNvPr>
              <p:cNvSpPr txBox="1"/>
              <p:nvPr/>
            </p:nvSpPr>
            <p:spPr>
              <a:xfrm>
                <a:off x="6290889" y="4740442"/>
                <a:ext cx="159039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0" dirty="0"/>
                  <a:t>b) </a:t>
                </a:r>
                <a14:m>
                  <m:oMath xmlns:m="http://schemas.openxmlformats.org/officeDocument/2006/math">
                    <m:r>
                      <a:rPr lang="en-US" altLang="zh-CN" sz="1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1400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</a:rPr>
                      <m:t>𝑚𝑢𝑙𝑡𝑖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</a:rPr>
                      <m:t>.≤</m:t>
                    </m:r>
                    <m:r>
                      <a:rPr lang="en-US" altLang="zh-CN" sz="140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40" name="文本框 28">
                <a:extLst>
                  <a:ext uri="{FF2B5EF4-FFF2-40B4-BE49-F238E27FC236}">
                    <a16:creationId xmlns:a16="http://schemas.microsoft.com/office/drawing/2014/main" id="{B5944DBE-8A1C-F9E0-4C5C-CA6C39D53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889" y="4740442"/>
                <a:ext cx="1590393" cy="307777"/>
              </a:xfrm>
              <a:prstGeom prst="rect">
                <a:avLst/>
              </a:prstGeom>
              <a:blipFill>
                <a:blip r:embed="rId10"/>
                <a:stretch>
                  <a:fillRect l="-1149" t="-4000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B">
            <a:extLst>
              <a:ext uri="{FF2B5EF4-FFF2-40B4-BE49-F238E27FC236}">
                <a16:creationId xmlns:a16="http://schemas.microsoft.com/office/drawing/2014/main" id="{838DD53B-34E9-4308-A920-1B89857C8C1A}"/>
              </a:ext>
            </a:extLst>
          </p:cNvPr>
          <p:cNvSpPr txBox="1"/>
          <p:nvPr/>
        </p:nvSpPr>
        <p:spPr>
          <a:xfrm>
            <a:off x="4000359" y="1632116"/>
            <a:ext cx="3400000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13 </a:t>
            </a:r>
            <a:r>
              <a:rPr lang="en-US" altLang="zh-CN" sz="1200" dirty="0">
                <a:solidFill>
                  <a:srgbClr val="404040"/>
                </a:solidFill>
                <a:latin typeface="Calibri"/>
                <a:ea typeface="黑体"/>
              </a:rPr>
              <a:t>Flow of event reconstruction</a:t>
            </a:r>
            <a:endParaRPr lang="zh-CN" altLang="en-US" sz="1200" dirty="0">
              <a:solidFill>
                <a:srgbClr val="404040"/>
              </a:solidFill>
              <a:latin typeface="Calibri"/>
              <a:ea typeface="黑体"/>
            </a:endParaRPr>
          </a:p>
        </p:txBody>
      </p:sp>
      <p:sp>
        <p:nvSpPr>
          <p:cNvPr id="33" name="TB">
            <a:extLst>
              <a:ext uri="{FF2B5EF4-FFF2-40B4-BE49-F238E27FC236}">
                <a16:creationId xmlns:a16="http://schemas.microsoft.com/office/drawing/2014/main" id="{FB461856-A97A-FD66-1D46-FEAC6186691E}"/>
              </a:ext>
            </a:extLst>
          </p:cNvPr>
          <p:cNvSpPr txBox="1"/>
          <p:nvPr/>
        </p:nvSpPr>
        <p:spPr>
          <a:xfrm>
            <a:off x="914080" y="4048174"/>
            <a:ext cx="2185478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14 qlong vs. PSD</a:t>
            </a:r>
            <a:endParaRPr lang="zh-CN" altLang="en-US" sz="1200" dirty="0">
              <a:solidFill>
                <a:srgbClr val="40404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B">
                <a:extLst>
                  <a:ext uri="{FF2B5EF4-FFF2-40B4-BE49-F238E27FC236}">
                    <a16:creationId xmlns:a16="http://schemas.microsoft.com/office/drawing/2014/main" id="{A9B458DE-635B-1FE5-EBDF-4622EA05613F}"/>
                  </a:ext>
                </a:extLst>
              </p:cNvPr>
              <p:cNvSpPr txBox="1"/>
              <p:nvPr/>
            </p:nvSpPr>
            <p:spPr>
              <a:xfrm>
                <a:off x="4771938" y="4020693"/>
                <a:ext cx="2185478" cy="260000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ctr"/>
                <a:r>
                  <a:rPr lang="zh-CN" altLang="en-US" sz="1200" dirty="0">
                    <a:solidFill>
                      <a:srgbClr val="404040"/>
                    </a:solidFill>
                    <a:latin typeface="Calibri"/>
                    <a:ea typeface="黑体"/>
                  </a:rPr>
                  <a:t>Fig. 15 (logx)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vs</m:t>
                    </m:r>
                    <m: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  <m:sup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𝑠𝑢𝑚</m:t>
                        </m:r>
                      </m:sup>
                    </m:sSubSup>
                  </m:oMath>
                </a14:m>
                <a:endParaRPr lang="zh-CN" altLang="en-US" sz="1200" dirty="0">
                  <a:solidFill>
                    <a:srgbClr val="404040"/>
                  </a:solidFill>
                  <a:latin typeface="Calibri"/>
                  <a:ea typeface="黑体"/>
                </a:endParaRPr>
              </a:p>
            </p:txBody>
          </p:sp>
        </mc:Choice>
        <mc:Fallback xmlns="">
          <p:sp>
            <p:nvSpPr>
              <p:cNvPr id="34" name="TB">
                <a:extLst>
                  <a:ext uri="{FF2B5EF4-FFF2-40B4-BE49-F238E27FC236}">
                    <a16:creationId xmlns:a16="http://schemas.microsoft.com/office/drawing/2014/main" id="{A9B458DE-635B-1FE5-EBDF-4622EA056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1938" y="4020693"/>
                <a:ext cx="2185478" cy="260000"/>
              </a:xfrm>
              <a:prstGeom prst="rect">
                <a:avLst/>
              </a:prstGeom>
              <a:blipFill>
                <a:blip r:embed="rId11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B">
            <a:extLst>
              <a:ext uri="{FF2B5EF4-FFF2-40B4-BE49-F238E27FC236}">
                <a16:creationId xmlns:a16="http://schemas.microsoft.com/office/drawing/2014/main" id="{14A9268C-EA5E-98B9-17F6-13E2D2185230}"/>
              </a:ext>
            </a:extLst>
          </p:cNvPr>
          <p:cNvSpPr txBox="1"/>
          <p:nvPr/>
        </p:nvSpPr>
        <p:spPr>
          <a:xfrm>
            <a:off x="263324" y="6342954"/>
            <a:ext cx="2185478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  <a:latin typeface="Calibri"/>
                <a:ea typeface="黑体"/>
              </a:rPr>
              <a:t>Fig. 16 Multiplicity distribution at the p-wave resonance peak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B">
                <a:extLst>
                  <a:ext uri="{FF2B5EF4-FFF2-40B4-BE49-F238E27FC236}">
                    <a16:creationId xmlns:a16="http://schemas.microsoft.com/office/drawing/2014/main" id="{A1697A33-AF64-FDB4-9695-6F8DC40DBA70}"/>
                  </a:ext>
                </a:extLst>
              </p:cNvPr>
              <p:cNvSpPr txBox="1"/>
              <p:nvPr/>
            </p:nvSpPr>
            <p:spPr>
              <a:xfrm>
                <a:off x="2877770" y="6466343"/>
                <a:ext cx="5591361" cy="243846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ctr"/>
                <a:r>
                  <a:rPr lang="zh-CN" altLang="en-US" sz="1200" dirty="0">
                    <a:solidFill>
                      <a:srgbClr val="404040"/>
                    </a:solidFill>
                    <a:latin typeface="Calibri"/>
                    <a:ea typeface="黑体"/>
                  </a:rPr>
                  <a:t>Fig. 17 Summed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sz="1200" i="1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1200" dirty="0">
                    <a:solidFill>
                      <a:srgbClr val="404040"/>
                    </a:solidFill>
                    <a:latin typeface="Calibri"/>
                    <a:ea typeface="黑体"/>
                  </a:rPr>
                  <a:t>energy for different multiplicities at the p-wave resonance peak</a:t>
                </a:r>
              </a:p>
            </p:txBody>
          </p:sp>
        </mc:Choice>
        <mc:Fallback xmlns="">
          <p:sp>
            <p:nvSpPr>
              <p:cNvPr id="36" name="TB">
                <a:extLst>
                  <a:ext uri="{FF2B5EF4-FFF2-40B4-BE49-F238E27FC236}">
                    <a16:creationId xmlns:a16="http://schemas.microsoft.com/office/drawing/2014/main" id="{A1697A33-AF64-FDB4-9695-6F8DC40DB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770" y="6466343"/>
                <a:ext cx="5591361" cy="243846"/>
              </a:xfrm>
              <a:prstGeom prst="rect">
                <a:avLst/>
              </a:prstGeom>
              <a:blipFill>
                <a:blip r:embed="rId12"/>
                <a:stretch>
                  <a:fillRect t="-2500" b="-3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B">
                <a:extLst>
                  <a:ext uri="{FF2B5EF4-FFF2-40B4-BE49-F238E27FC236}">
                    <a16:creationId xmlns:a16="http://schemas.microsoft.com/office/drawing/2014/main" id="{AE045A42-1DF0-A1C9-383C-D0D906AE67FB}"/>
                  </a:ext>
                </a:extLst>
              </p:cNvPr>
              <p:cNvSpPr txBox="1"/>
              <p:nvPr/>
            </p:nvSpPr>
            <p:spPr>
              <a:xfrm>
                <a:off x="9544027" y="5205202"/>
                <a:ext cx="2314953" cy="260000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ctr"/>
                <a:r>
                  <a:rPr lang="zh-CN" altLang="en-US" sz="1200" dirty="0">
                    <a:solidFill>
                      <a:srgbClr val="404040"/>
                    </a:solidFill>
                    <a:latin typeface="Calibri"/>
                    <a:ea typeface="黑体"/>
                  </a:rPr>
                  <a:t>Fig. 18 (logx-logy)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vs</m:t>
                    </m:r>
                    <m: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zh-CN" altLang="en-US" sz="1200" dirty="0">
                  <a:solidFill>
                    <a:srgbClr val="404040"/>
                  </a:solidFill>
                  <a:latin typeface="Calibri"/>
                  <a:ea typeface="黑体"/>
                </a:endParaRPr>
              </a:p>
            </p:txBody>
          </p:sp>
        </mc:Choice>
        <mc:Fallback xmlns="">
          <p:sp>
            <p:nvSpPr>
              <p:cNvPr id="37" name="TB">
                <a:extLst>
                  <a:ext uri="{FF2B5EF4-FFF2-40B4-BE49-F238E27FC236}">
                    <a16:creationId xmlns:a16="http://schemas.microsoft.com/office/drawing/2014/main" id="{AE045A42-1DF0-A1C9-383C-D0D906AE6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027" y="5205202"/>
                <a:ext cx="2314953" cy="260000"/>
              </a:xfrm>
              <a:prstGeom prst="rect">
                <a:avLst/>
              </a:prstGeom>
              <a:blipFill>
                <a:blip r:embed="rId13"/>
                <a:stretch>
                  <a:fillRect b="-25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箭头: 右 37">
            <a:extLst>
              <a:ext uri="{FF2B5EF4-FFF2-40B4-BE49-F238E27FC236}">
                <a16:creationId xmlns:a16="http://schemas.microsoft.com/office/drawing/2014/main" id="{2B5B108C-4ED3-833C-ED51-1E7FA25121B6}"/>
              </a:ext>
            </a:extLst>
          </p:cNvPr>
          <p:cNvSpPr/>
          <p:nvPr/>
        </p:nvSpPr>
        <p:spPr>
          <a:xfrm>
            <a:off x="8403465" y="3981766"/>
            <a:ext cx="655415" cy="3563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00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52EDC53-EC98-3413-AF4B-328EFBF2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Physics analysis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22B683-6CED-5724-DF02-772095AFE1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0999" y="984912"/>
            <a:ext cx="3062941" cy="1841679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86B2554E-0948-1DD1-B7DE-521C4667C4A2}"/>
              </a:ext>
            </a:extLst>
          </p:cNvPr>
          <p:cNvGrpSpPr/>
          <p:nvPr/>
        </p:nvGrpSpPr>
        <p:grpSpPr>
          <a:xfrm>
            <a:off x="36864" y="1767825"/>
            <a:ext cx="6476984" cy="4594069"/>
            <a:chOff x="42024" y="1544172"/>
            <a:chExt cx="7040199" cy="499355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CB4CF9C-80EF-E175-E065-D17BFFD0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34" b="14271"/>
            <a:stretch>
              <a:fillRect/>
            </a:stretch>
          </p:blipFill>
          <p:spPr>
            <a:xfrm>
              <a:off x="42024" y="1544172"/>
              <a:ext cx="7040199" cy="4130932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4E0844B-1C3F-BC7E-4693-8C7462870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6124"/>
            <a:stretch>
              <a:fillRect/>
            </a:stretch>
          </p:blipFill>
          <p:spPr>
            <a:xfrm>
              <a:off x="160986" y="5726011"/>
              <a:ext cx="4977685" cy="81171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表格 17">
                <a:extLst>
                  <a:ext uri="{FF2B5EF4-FFF2-40B4-BE49-F238E27FC236}">
                    <a16:creationId xmlns:a16="http://schemas.microsoft.com/office/drawing/2014/main" id="{037AE28D-90BD-EFB0-7A02-FC86923BF8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6354335"/>
                  </p:ext>
                </p:extLst>
              </p:nvPr>
            </p:nvGraphicFramePr>
            <p:xfrm>
              <a:off x="6558602" y="5617583"/>
              <a:ext cx="5199309" cy="9349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9041">
                      <a:extLst>
                        <a:ext uri="{9D8B030D-6E8A-4147-A177-3AD203B41FA5}">
                          <a16:colId xmlns:a16="http://schemas.microsoft.com/office/drawing/2014/main" val="2964561731"/>
                        </a:ext>
                      </a:extLst>
                    </a:gridCol>
                    <a:gridCol w="1676362">
                      <a:extLst>
                        <a:ext uri="{9D8B030D-6E8A-4147-A177-3AD203B41FA5}">
                          <a16:colId xmlns:a16="http://schemas.microsoft.com/office/drawing/2014/main" val="3727357044"/>
                        </a:ext>
                      </a:extLst>
                    </a:gridCol>
                    <a:gridCol w="1763906">
                      <a:extLst>
                        <a:ext uri="{9D8B030D-6E8A-4147-A177-3AD203B41FA5}">
                          <a16:colId xmlns:a16="http://schemas.microsoft.com/office/drawing/2014/main" val="2664086410"/>
                        </a:ext>
                      </a:extLst>
                    </a:gridCol>
                  </a:tblGrid>
                  <a:tr h="312602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>
                              <a:solidFill>
                                <a:srgbClr val="FFFFFF"/>
                              </a:solidFill>
                              <a:latin typeface="Times New Roman"/>
                              <a:ea typeface="宋体"/>
                            </a:rPr>
                            <a:t>P-wave(0.744eV)</a:t>
                          </a:r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100" b="1" dirty="0">
                              <a:solidFill>
                                <a:srgbClr val="FFFFFF"/>
                              </a:solidFill>
                              <a:latin typeface="Times New Roman"/>
                              <a:ea typeface="宋体"/>
                            </a:rPr>
                            <a:t>S-wave(71.07eV)</a:t>
                          </a:r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4846507"/>
                      </a:ext>
                    </a:extLst>
                  </a:tr>
                  <a:tr h="3383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000" b="1" i="1" dirty="0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000" b="1" i="1" dirty="0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CN" sz="1000" b="1" i="1" dirty="0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sz="1000" b="1" dirty="0">
                              <a:solidFill>
                                <a:srgbClr val="1F4E79"/>
                              </a:solidFill>
                              <a:latin typeface="Times New Roman"/>
                              <a:ea typeface="宋体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𝐼𝑛𝑡𝑒𝑔𝑟𝑎</m:t>
                                  </m:r>
                                  <m:sSub>
                                    <m:sSubPr>
                                      <m:ctrlP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𝐼𝑛𝑡𝑒𝑔𝑟𝑎</m:t>
                                  </m:r>
                                  <m:sSub>
                                    <m:sSubPr>
                                      <m:ctrlP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𝐼𝑛𝑡𝑒𝑔𝑟𝑎</m:t>
                                  </m:r>
                                  <m:sSub>
                                    <m:sSubPr>
                                      <m:ctrlP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sz="1000" b="1" i="1" smtClean="0">
                                      <a:solidFill>
                                        <a:srgbClr val="1F4E79"/>
                                      </a:solidFill>
                                      <a:latin typeface="Cambria Math" panose="02040503050406030204" pitchFamily="18" charset="0"/>
                                    </a:rPr>
                                    <m:t>𝐼𝑛𝑡𝑒𝑔𝑟𝑎</m:t>
                                  </m:r>
                                  <m:sSub>
                                    <m:sSubPr>
                                      <m:ctrlP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b>
                                      <m:r>
                                        <a:rPr lang="en-US" altLang="zh-CN" sz="1000" b="1" i="1" smtClean="0">
                                          <a:solidFill>
                                            <a:srgbClr val="1F4E7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b>
                                  </m:sSub>
                                </m:den>
                              </m:f>
                            </m:oMath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DDEB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906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 ± 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520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0714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%±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1287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F2F2F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636427"/>
                      </a:ext>
                    </a:extLst>
                  </a:tr>
                  <a:tr h="284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1" i="1" smtClean="0">
                                    <a:solidFill>
                                      <a:srgbClr val="1F4E79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DDEB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185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 ±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052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419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%±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755</m:t>
                                </m:r>
                                <m:r>
                                  <a:rPr lang="en-US" altLang="zh-CN" sz="1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zh-CN" altLang="en-US" sz="1000" dirty="0"/>
                        </a:p>
                      </a:txBody>
                      <a:tcPr marL="45720" marR="45720" marT="18000" marB="18000"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69070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表格 17">
                <a:extLst>
                  <a:ext uri="{FF2B5EF4-FFF2-40B4-BE49-F238E27FC236}">
                    <a16:creationId xmlns:a16="http://schemas.microsoft.com/office/drawing/2014/main" id="{037AE28D-90BD-EFB0-7A02-FC86923BF8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6354335"/>
                  </p:ext>
                </p:extLst>
              </p:nvPr>
            </p:nvGraphicFramePr>
            <p:xfrm>
              <a:off x="6558602" y="5617583"/>
              <a:ext cx="5199309" cy="9748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9041">
                      <a:extLst>
                        <a:ext uri="{9D8B030D-6E8A-4147-A177-3AD203B41FA5}">
                          <a16:colId xmlns:a16="http://schemas.microsoft.com/office/drawing/2014/main" val="2964561731"/>
                        </a:ext>
                      </a:extLst>
                    </a:gridCol>
                    <a:gridCol w="1676362">
                      <a:extLst>
                        <a:ext uri="{9D8B030D-6E8A-4147-A177-3AD203B41FA5}">
                          <a16:colId xmlns:a16="http://schemas.microsoft.com/office/drawing/2014/main" val="3727357044"/>
                        </a:ext>
                      </a:extLst>
                    </a:gridCol>
                    <a:gridCol w="1763906">
                      <a:extLst>
                        <a:ext uri="{9D8B030D-6E8A-4147-A177-3AD203B41FA5}">
                          <a16:colId xmlns:a16="http://schemas.microsoft.com/office/drawing/2014/main" val="2664086410"/>
                        </a:ext>
                      </a:extLst>
                    </a:gridCol>
                  </a:tblGrid>
                  <a:tr h="312602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z="1100" b="1">
                              <a:solidFill>
                                <a:srgbClr val="FFFFFF"/>
                              </a:solidFill>
                              <a:latin typeface="Times New Roman"/>
                              <a:ea typeface="宋体"/>
                            </a:rPr>
                            <a:t>P-wave(0.744eV)</a:t>
                          </a:r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z="1100" b="1">
                              <a:solidFill>
                                <a:srgbClr val="FFFFFF"/>
                              </a:solidFill>
                              <a:latin typeface="Times New Roman"/>
                              <a:ea typeface="宋体"/>
                            </a:rPr>
                            <a:t>S-wave(71.07eV)</a:t>
                          </a:r>
                          <a:endParaRPr lang="zh-CN" altLang="en-US" sz="1100" dirty="0"/>
                        </a:p>
                      </a:txBody>
                      <a:tcPr marL="45720" marR="45720" marT="18000" marB="18000" anchor="ctr">
                        <a:solidFill>
                          <a:srgbClr val="1F4E7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4846507"/>
                      </a:ext>
                    </a:extLst>
                  </a:tr>
                  <a:tr h="378206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DDEB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F2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F2F2F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636427"/>
                      </a:ext>
                    </a:extLst>
                  </a:tr>
                  <a:tr h="28404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DDEBF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5720" marR="45720" marT="18000" marB="18000" anchor="ctr"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69070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2" name="Content">
            <a:extLst>
              <a:ext uri="{FF2B5EF4-FFF2-40B4-BE49-F238E27FC236}">
                <a16:creationId xmlns:a16="http://schemas.microsoft.com/office/drawing/2014/main" id="{D735B26C-C31F-B741-1E4D-1149B4FFA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07" y="1154353"/>
            <a:ext cx="6652034" cy="5666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zh-CN" altLang="en-US" sz="1400" dirty="0">
                <a:latin typeface="Times New Roman"/>
                <a:ea typeface="宋体"/>
              </a:rPr>
              <a:t>Background composition: plateau background, sample-independent beam background, scattered-neutron background</a:t>
            </a:r>
            <a:endParaRPr lang="zh-CN" altLang="en-US" sz="1400" dirty="0"/>
          </a:p>
        </p:txBody>
      </p:sp>
      <p:sp>
        <p:nvSpPr>
          <p:cNvPr id="26" name="TB">
            <a:extLst>
              <a:ext uri="{FF2B5EF4-FFF2-40B4-BE49-F238E27FC236}">
                <a16:creationId xmlns:a16="http://schemas.microsoft.com/office/drawing/2014/main" id="{613582A2-58F2-3C64-3593-045989E1021E}"/>
              </a:ext>
            </a:extLst>
          </p:cNvPr>
          <p:cNvSpPr txBox="1"/>
          <p:nvPr/>
        </p:nvSpPr>
        <p:spPr>
          <a:xfrm>
            <a:off x="614629" y="6408728"/>
            <a:ext cx="4112949" cy="2600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zh-CN" altLang="en-US" sz="1200" dirty="0">
                <a:solidFill>
                  <a:srgbClr val="404040"/>
                </a:solidFill>
              </a:rPr>
              <a:t>Fig. 19 </a:t>
            </a:r>
            <a:r>
              <a:rPr lang="en-US" altLang="zh-CN" sz="1200" dirty="0">
                <a:solidFill>
                  <a:srgbClr val="404040"/>
                </a:solidFill>
              </a:rPr>
              <a:t>Flow of b</a:t>
            </a:r>
            <a:r>
              <a:rPr lang="zh-CN" altLang="en-US" sz="1200" dirty="0">
                <a:solidFill>
                  <a:srgbClr val="404040"/>
                </a:solidFill>
              </a:rPr>
              <a:t>ackground treatment and physics-analysis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B">
                <a:extLst>
                  <a:ext uri="{FF2B5EF4-FFF2-40B4-BE49-F238E27FC236}">
                    <a16:creationId xmlns:a16="http://schemas.microsoft.com/office/drawing/2014/main" id="{5A65B3F2-F4B7-2FBE-4042-89A08E937BAD}"/>
                  </a:ext>
                </a:extLst>
              </p:cNvPr>
              <p:cNvSpPr txBox="1"/>
              <p:nvPr/>
            </p:nvSpPr>
            <p:spPr>
              <a:xfrm>
                <a:off x="7903753" y="2839748"/>
                <a:ext cx="2354460" cy="260000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ctr"/>
                <a:r>
                  <a:rPr lang="zh-CN" altLang="en-US" sz="1200" dirty="0">
                    <a:solidFill>
                      <a:srgbClr val="404040"/>
                    </a:solidFill>
                  </a:rPr>
                  <a:t>Fig. 20 (logx-logy)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𝑌𝑖𝑒𝑙</m:t>
                    </m:r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altLang="zh-CN" sz="1200" b="0" i="1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vs</m:t>
                    </m:r>
                    <m:r>
                      <a:rPr lang="en-US" altLang="zh-CN" sz="1200" b="0" i="0" smtClean="0">
                        <a:solidFill>
                          <a:srgbClr val="404040"/>
                        </a:solidFill>
                        <a:latin typeface="Cambria Math" panose="02040503050406030204" pitchFamily="18" charset="0"/>
                      </a:rPr>
                      <m:t>. </m:t>
                    </m:r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200" b="0" i="1" smtClean="0">
                            <a:solidFill>
                              <a:srgbClr val="40404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zh-CN" altLang="en-US" sz="1200" dirty="0">
                  <a:solidFill>
                    <a:srgbClr val="404040"/>
                  </a:solidFill>
                </a:endParaRPr>
              </a:p>
            </p:txBody>
          </p:sp>
        </mc:Choice>
        <mc:Fallback xmlns="">
          <p:sp>
            <p:nvSpPr>
              <p:cNvPr id="27" name="TB">
                <a:extLst>
                  <a:ext uri="{FF2B5EF4-FFF2-40B4-BE49-F238E27FC236}">
                    <a16:creationId xmlns:a16="http://schemas.microsoft.com/office/drawing/2014/main" id="{5A65B3F2-F4B7-2FBE-4042-89A08E937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753" y="2839748"/>
                <a:ext cx="2354460" cy="260000"/>
              </a:xfrm>
              <a:prstGeom prst="rect">
                <a:avLst/>
              </a:prstGeom>
              <a:blipFill>
                <a:blip r:embed="rId6"/>
                <a:stretch>
                  <a:fillRect t="-4762" b="-2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组合 31">
            <a:extLst>
              <a:ext uri="{FF2B5EF4-FFF2-40B4-BE49-F238E27FC236}">
                <a16:creationId xmlns:a16="http://schemas.microsoft.com/office/drawing/2014/main" id="{D48DAFFB-2E59-6C19-1B03-F8B17B0CD74C}"/>
              </a:ext>
            </a:extLst>
          </p:cNvPr>
          <p:cNvGrpSpPr/>
          <p:nvPr/>
        </p:nvGrpSpPr>
        <p:grpSpPr>
          <a:xfrm>
            <a:off x="5849801" y="3213380"/>
            <a:ext cx="6342199" cy="2220617"/>
            <a:chOff x="5759649" y="3306178"/>
            <a:chExt cx="6342199" cy="222061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DEC5681-532C-F8F2-A89C-0FD3D7FE6184}"/>
                </a:ext>
              </a:extLst>
            </p:cNvPr>
            <p:cNvGrpSpPr/>
            <p:nvPr/>
          </p:nvGrpSpPr>
          <p:grpSpPr>
            <a:xfrm>
              <a:off x="5759649" y="3367975"/>
              <a:ext cx="2828686" cy="1893820"/>
              <a:chOff x="3241441" y="2127961"/>
              <a:chExt cx="6707549" cy="446848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95D08261-9F7F-4258-3351-8FF6C7D78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1441" y="2127961"/>
                <a:ext cx="6707549" cy="4468483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ACADA608-3964-3923-3774-66B79C3A9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79103" y="2728109"/>
                <a:ext cx="1387021" cy="579821"/>
              </a:xfrm>
              <a:prstGeom prst="rect">
                <a:avLst/>
              </a:prstGeom>
            </p:spPr>
          </p:pic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6C92F08-E446-9786-B1D4-C38059E1A1FA}"/>
                </a:ext>
              </a:extLst>
            </p:cNvPr>
            <p:cNvGrpSpPr/>
            <p:nvPr/>
          </p:nvGrpSpPr>
          <p:grpSpPr>
            <a:xfrm>
              <a:off x="9068105" y="3306178"/>
              <a:ext cx="2880300" cy="1943618"/>
              <a:chOff x="6585438" y="948094"/>
              <a:chExt cx="4960541" cy="3347357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D2C504D6-F4D5-6A80-0B4E-FFD5382744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438" y="948094"/>
                <a:ext cx="4960541" cy="3347357"/>
              </a:xfrm>
              <a:prstGeom prst="rect">
                <a:avLst/>
              </a:pr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34007D93-FED9-CFC2-F0DC-4DCEE14B5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78545" y="1494161"/>
                <a:ext cx="999447" cy="419881"/>
              </a:xfrm>
              <a:prstGeom prst="rect">
                <a:avLst/>
              </a:prstGeom>
            </p:spPr>
          </p:pic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5EAAA79-0A2A-2301-EF8F-F39A79A3A0E5}"/>
                </a:ext>
              </a:extLst>
            </p:cNvPr>
            <p:cNvSpPr txBox="1"/>
            <p:nvPr/>
          </p:nvSpPr>
          <p:spPr>
            <a:xfrm>
              <a:off x="5759650" y="5249796"/>
              <a:ext cx="63421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/>
                <a:t>Fig. 21 Comparison of the peaks at 0.744 eV (a) or 71.07 eV (b) when the flipper is on (-) and off (+)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B42B643-0C50-C164-B22B-4CF5264D2309}"/>
                </a:ext>
              </a:extLst>
            </p:cNvPr>
            <p:cNvSpPr txBox="1"/>
            <p:nvPr/>
          </p:nvSpPr>
          <p:spPr>
            <a:xfrm>
              <a:off x="7589574" y="3535097"/>
              <a:ext cx="3670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(a) </a:t>
              </a:r>
              <a:endParaRPr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57E60B9-FBC7-836E-7063-E787F9D93D7C}"/>
                </a:ext>
              </a:extLst>
            </p:cNvPr>
            <p:cNvSpPr txBox="1"/>
            <p:nvPr/>
          </p:nvSpPr>
          <p:spPr>
            <a:xfrm>
              <a:off x="10907762" y="3535097"/>
              <a:ext cx="4385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(</a:t>
              </a:r>
              <a:r>
                <a:rPr lang="en-US" altLang="zh-CN" dirty="0"/>
                <a:t>b</a:t>
              </a:r>
              <a:r>
                <a:rPr lang="en-US" altLang="zh-CN" sz="1800" dirty="0"/>
                <a:t>) </a:t>
              </a:r>
              <a:endParaRPr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1625D5EE-47AC-4E71-EEDC-DE84072ED4D7}"/>
              </a:ext>
            </a:extLst>
          </p:cNvPr>
          <p:cNvSpPr txBox="1"/>
          <p:nvPr/>
        </p:nvSpPr>
        <p:spPr>
          <a:xfrm>
            <a:off x="6800141" y="6538728"/>
            <a:ext cx="530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Calibri"/>
                <a:ea typeface="黑体"/>
              </a:rPr>
              <a:t>Table 2 Comparison of measured longitudinal asymmetries</a:t>
            </a:r>
          </a:p>
        </p:txBody>
      </p:sp>
      <p:sp>
        <p:nvSpPr>
          <p:cNvPr id="2" name="TB">
            <a:extLst>
              <a:ext uri="{FF2B5EF4-FFF2-40B4-BE49-F238E27FC236}">
                <a16:creationId xmlns:a16="http://schemas.microsoft.com/office/drawing/2014/main" id="{99A870E4-25C6-7AF0-92A5-80AFD9DF50D8}"/>
              </a:ext>
            </a:extLst>
          </p:cNvPr>
          <p:cNvSpPr txBox="1"/>
          <p:nvPr/>
        </p:nvSpPr>
        <p:spPr>
          <a:xfrm>
            <a:off x="7532969" y="1651539"/>
            <a:ext cx="1211006" cy="285859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altLang="zh-CN" sz="1100" dirty="0"/>
              <a:t>p-wave@0.744eV</a:t>
            </a:r>
          </a:p>
          <a:p>
            <a:pPr algn="ctr"/>
            <a:r>
              <a:rPr lang="en-US" altLang="zh-CN" sz="1100" dirty="0"/>
              <a:t>(</a:t>
            </a:r>
            <a:r>
              <a:rPr lang="en-US" altLang="zh-CN" sz="1100" baseline="30000" dirty="0"/>
              <a:t>139</a:t>
            </a:r>
            <a:r>
              <a:rPr lang="en-US" altLang="zh-CN" sz="1100" dirty="0"/>
              <a:t>La)</a:t>
            </a:r>
          </a:p>
        </p:txBody>
      </p:sp>
      <p:cxnSp>
        <p:nvCxnSpPr>
          <p:cNvPr id="4" name="Ar">
            <a:extLst>
              <a:ext uri="{FF2B5EF4-FFF2-40B4-BE49-F238E27FC236}">
                <a16:creationId xmlns:a16="http://schemas.microsoft.com/office/drawing/2014/main" id="{A9BC99E9-C3DD-F3CD-82E3-B5BA00748BE6}"/>
              </a:ext>
            </a:extLst>
          </p:cNvPr>
          <p:cNvCxnSpPr>
            <a:cxnSpLocks/>
          </p:cNvCxnSpPr>
          <p:nvPr/>
        </p:nvCxnSpPr>
        <p:spPr>
          <a:xfrm flipV="1">
            <a:off x="8123042" y="1449776"/>
            <a:ext cx="0" cy="2216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Ar">
            <a:extLst>
              <a:ext uri="{FF2B5EF4-FFF2-40B4-BE49-F238E27FC236}">
                <a16:creationId xmlns:a16="http://schemas.microsoft.com/office/drawing/2014/main" id="{55ADE2C4-9562-42D9-1D1E-4489C5E11336}"/>
              </a:ext>
            </a:extLst>
          </p:cNvPr>
          <p:cNvCxnSpPr>
            <a:cxnSpLocks/>
          </p:cNvCxnSpPr>
          <p:nvPr/>
        </p:nvCxnSpPr>
        <p:spPr>
          <a:xfrm flipV="1">
            <a:off x="8678487" y="1810307"/>
            <a:ext cx="0" cy="2216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Ar">
            <a:extLst>
              <a:ext uri="{FF2B5EF4-FFF2-40B4-BE49-F238E27FC236}">
                <a16:creationId xmlns:a16="http://schemas.microsoft.com/office/drawing/2014/main" id="{3D3540E6-438C-9133-AE86-DB0A1F8DD7F1}"/>
              </a:ext>
            </a:extLst>
          </p:cNvPr>
          <p:cNvCxnSpPr>
            <a:cxnSpLocks/>
          </p:cNvCxnSpPr>
          <p:nvPr/>
        </p:nvCxnSpPr>
        <p:spPr>
          <a:xfrm>
            <a:off x="9756475" y="1836146"/>
            <a:ext cx="204126" cy="1466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B">
            <a:extLst>
              <a:ext uri="{FF2B5EF4-FFF2-40B4-BE49-F238E27FC236}">
                <a16:creationId xmlns:a16="http://schemas.microsoft.com/office/drawing/2014/main" id="{BA67BB3D-FC1A-65AE-465A-C579FBA9C903}"/>
              </a:ext>
            </a:extLst>
          </p:cNvPr>
          <p:cNvSpPr txBox="1"/>
          <p:nvPr/>
        </p:nvSpPr>
        <p:spPr>
          <a:xfrm>
            <a:off x="8072984" y="2082375"/>
            <a:ext cx="1211006" cy="285859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altLang="zh-CN" sz="1100" dirty="0"/>
              <a:t>s-wave@3.02eV</a:t>
            </a:r>
          </a:p>
          <a:p>
            <a:pPr algn="ctr"/>
            <a:r>
              <a:rPr lang="en-US" altLang="zh-CN" sz="1100" dirty="0"/>
              <a:t>(</a:t>
            </a:r>
            <a:r>
              <a:rPr lang="en-US" altLang="zh-CN" sz="1100" baseline="30000" dirty="0"/>
              <a:t>138</a:t>
            </a:r>
            <a:r>
              <a:rPr lang="en-US" altLang="zh-CN" sz="1100" dirty="0"/>
              <a:t>La)</a:t>
            </a:r>
          </a:p>
        </p:txBody>
      </p:sp>
      <p:sp>
        <p:nvSpPr>
          <p:cNvPr id="10" name="TB">
            <a:extLst>
              <a:ext uri="{FF2B5EF4-FFF2-40B4-BE49-F238E27FC236}">
                <a16:creationId xmlns:a16="http://schemas.microsoft.com/office/drawing/2014/main" id="{03D58E67-8F0F-2612-6832-B0E546E02855}"/>
              </a:ext>
            </a:extLst>
          </p:cNvPr>
          <p:cNvSpPr txBox="1"/>
          <p:nvPr/>
        </p:nvSpPr>
        <p:spPr>
          <a:xfrm>
            <a:off x="8804744" y="1466836"/>
            <a:ext cx="1211006" cy="285859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altLang="zh-CN" sz="1100" dirty="0"/>
              <a:t>s-wave@71.07eV</a:t>
            </a:r>
          </a:p>
          <a:p>
            <a:pPr algn="ctr"/>
            <a:r>
              <a:rPr lang="en-US" altLang="zh-CN" sz="1100" dirty="0"/>
              <a:t>(</a:t>
            </a:r>
            <a:r>
              <a:rPr lang="en-US" altLang="zh-CN" sz="1100" baseline="30000" dirty="0"/>
              <a:t>139</a:t>
            </a:r>
            <a:r>
              <a:rPr lang="en-US" altLang="zh-CN" sz="1100" dirty="0"/>
              <a:t>La)</a:t>
            </a:r>
          </a:p>
        </p:txBody>
      </p:sp>
    </p:spTree>
    <p:extLst>
      <p:ext uri="{BB962C8B-B14F-4D97-AF65-F5344CB8AC3E}">
        <p14:creationId xmlns:p14="http://schemas.microsoft.com/office/powerpoint/2010/main" val="902099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4D4DE911-7263-FDF9-C0AA-2E81F9212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00" y="1285861"/>
            <a:ext cx="10972800" cy="4840303"/>
          </a:xfrm>
        </p:spPr>
        <p:txBody>
          <a:bodyPr/>
          <a:lstStyle/>
          <a:p>
            <a:r>
              <a:rPr lang="zh-CN" altLang="en-US" sz="1800" dirty="0">
                <a:latin typeface="Times New Roman"/>
                <a:ea typeface="宋体"/>
              </a:rPr>
              <a:t>Tune the PSD;</a:t>
            </a:r>
            <a:endParaRPr lang="en-US" altLang="zh-CN" dirty="0"/>
          </a:p>
          <a:p>
            <a:r>
              <a:rPr lang="zh-CN" altLang="en-US" sz="1800" dirty="0">
                <a:latin typeface="Times New Roman"/>
                <a:ea typeface="宋体"/>
              </a:rPr>
              <a:t>Finalize the event-selection criteria;</a:t>
            </a:r>
            <a:endParaRPr lang="en-US" altLang="zh-CN" dirty="0"/>
          </a:p>
          <a:p>
            <a:r>
              <a:rPr lang="zh-CN" altLang="en-US" sz="1800" dirty="0">
                <a:latin typeface="Times New Roman"/>
                <a:ea typeface="宋体"/>
              </a:rPr>
              <a:t>Adopt the eight-step calculation to reduce statistical errors from temperature drift;</a:t>
            </a:r>
          </a:p>
        </p:txBody>
      </p:sp>
      <p:sp>
        <p:nvSpPr>
          <p:cNvPr id="4" name="标题 2">
            <a:extLst>
              <a:ext uri="{FF2B5EF4-FFF2-40B4-BE49-F238E27FC236}">
                <a16:creationId xmlns:a16="http://schemas.microsoft.com/office/drawing/2014/main" id="{FA635F26-7AFF-C895-95F5-75509505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00" y="140000"/>
            <a:ext cx="11400000" cy="760000"/>
          </a:xfrm>
        </p:spPr>
        <p:txBody>
          <a:bodyPr/>
          <a:lstStyle/>
          <a:p>
            <a:pPr algn="l"/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Follow-up plan</a:t>
            </a:r>
          </a:p>
        </p:txBody>
      </p:sp>
    </p:spTree>
    <p:extLst>
      <p:ext uri="{BB962C8B-B14F-4D97-AF65-F5344CB8AC3E}">
        <p14:creationId xmlns:p14="http://schemas.microsoft.com/office/powerpoint/2010/main" val="3984760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">
            <a:extLst>
              <a:ext uri="{FF2B5EF4-FFF2-40B4-BE49-F238E27FC236}">
                <a16:creationId xmlns:a16="http://schemas.microsoft.com/office/drawing/2014/main" id="{735384A8-7E14-0E77-8741-732AAA937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440" y="2100000"/>
            <a:ext cx="11679120" cy="1700000"/>
          </a:xfrm>
        </p:spPr>
        <p:txBody>
          <a:bodyPr/>
          <a:lstStyle/>
          <a:p>
            <a:r>
              <a:rPr lang="en-US" altLang="zh-CN" sz="4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Thanks for you attention!</a:t>
            </a:r>
            <a:endParaRPr lang="zh-CN" altLang="en-US" sz="4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+mj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4676471D-2A50-407E-A310-4684C9A151E7}" vid="{283669FB-59A6-476B-A839-EE3ADF5E9B0E}"/>
    </a:ext>
  </a:extLst>
</a:theme>
</file>

<file path=ppt/theme/theme2.xml><?xml version="1.0" encoding="utf-8"?>
<a:theme xmlns:a="http://schemas.openxmlformats.org/drawingml/2006/main" name="1_Backn">
  <a:themeElements>
    <a:clrScheme name="Backn">
      <a:dk1>
        <a:srgbClr val="153754"/>
      </a:dk1>
      <a:lt1>
        <a:srgbClr val="E7E6E6"/>
      </a:lt1>
      <a:dk2>
        <a:srgbClr val="BDD7EE"/>
      </a:dk2>
      <a:lt2>
        <a:srgbClr val="2B6EA9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ckn" id="{FDA4362C-4BC5-4C11-BE7B-1866A02EE15B}" vid="{2E7A3FEB-E7ED-4625-8D40-2569C30AA13E}"/>
    </a:ext>
  </a:extLst>
</a:theme>
</file>

<file path=ppt/theme/theme3.xml><?xml version="1.0" encoding="utf-8"?>
<a:theme xmlns:a="http://schemas.openxmlformats.org/drawingml/2006/main" name="2_Backn">
  <a:themeElements>
    <a:clrScheme name="Backn">
      <a:dk1>
        <a:srgbClr val="153754"/>
      </a:dk1>
      <a:lt1>
        <a:srgbClr val="E7E6E6"/>
      </a:lt1>
      <a:dk2>
        <a:srgbClr val="BDD7EE"/>
      </a:dk2>
      <a:lt2>
        <a:srgbClr val="2B6EA9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ckn" id="{FDA4362C-4BC5-4C11-BE7B-1866A02EE15B}" vid="{2E7A3FEB-E7ED-4625-8D40-2569C30AA13E}"/>
    </a:ext>
  </a:extLst>
</a:theme>
</file>

<file path=ppt/theme/theme4.xml><?xml version="1.0" encoding="utf-8"?>
<a:theme xmlns:a="http://schemas.openxmlformats.org/drawingml/2006/main" name="3_Backn">
  <a:themeElements>
    <a:clrScheme name="Backn">
      <a:dk1>
        <a:srgbClr val="153754"/>
      </a:dk1>
      <a:lt1>
        <a:srgbClr val="E7E6E6"/>
      </a:lt1>
      <a:dk2>
        <a:srgbClr val="BDD7EE"/>
      </a:dk2>
      <a:lt2>
        <a:srgbClr val="2B6EA9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ckn" id="{FDA4362C-4BC5-4C11-BE7B-1866A02EE15B}" vid="{2E7A3FEB-E7ED-4625-8D40-2569C30AA13E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32420</TotalTime>
  <Words>2036</Words>
  <Application>Microsoft Office PowerPoint</Application>
  <PresentationFormat>宽屏</PresentationFormat>
  <Paragraphs>188</Paragraphs>
  <Slides>12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等线</vt:lpstr>
      <vt:lpstr>黑体</vt:lpstr>
      <vt:lpstr>华文中宋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主题1</vt:lpstr>
      <vt:lpstr>1_Backn</vt:lpstr>
      <vt:lpstr>2_Backn</vt:lpstr>
      <vt:lpstr>3_Backn</vt:lpstr>
      <vt:lpstr>Experiment of Parity-Violation Measurement on GTAF-II</vt:lpstr>
      <vt:lpstr>Contents</vt:lpstr>
      <vt:lpstr>NOPTREX(Neutron Optics Parity and Time Reversal Asymmetry Experiment)</vt:lpstr>
      <vt:lpstr>Setup system of parity-violation measurement on GTAF-II</vt:lpstr>
      <vt:lpstr>In-situ SEOP polarized 3He neutron polarizer</vt:lpstr>
      <vt:lpstr>Adiabatic spin flipper</vt:lpstr>
      <vt:lpstr>Detection system -- GTAF-II</vt:lpstr>
      <vt:lpstr>Experimental setup</vt:lpstr>
      <vt:lpstr>Data processing</vt:lpstr>
      <vt:lpstr>Physics analysis</vt:lpstr>
      <vt:lpstr>Follow-up plan</vt:lpstr>
      <vt:lpstr>Thanks for you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14N(n, p)及6Li(n, t)反应微分截面测量</dc:title>
  <dc:creator>E VA</dc:creator>
  <cp:lastModifiedBy>Qiuyue Luo</cp:lastModifiedBy>
  <cp:revision>218</cp:revision>
  <dcterms:created xsi:type="dcterms:W3CDTF">2023-09-18T06:36:06Z</dcterms:created>
  <dcterms:modified xsi:type="dcterms:W3CDTF">2026-09-22T01:31:07Z</dcterms:modified>
</cp:coreProperties>
</file>