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2.xml" ContentType="application/vnd.openxmlformats-officedocument.presentationml.tags+xml"/>
  <Override PartName="/ppt/notesSlides/notesSlide22.xml" ContentType="application/vnd.openxmlformats-officedocument.presentationml.notesSlide+xml"/>
  <Override PartName="/ppt/tags/tag3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93" r:id="rId7"/>
    <p:sldId id="262" r:id="rId8"/>
    <p:sldId id="263" r:id="rId9"/>
    <p:sldId id="400" r:id="rId10"/>
    <p:sldId id="264" r:id="rId11"/>
    <p:sldId id="266" r:id="rId12"/>
    <p:sldId id="267" r:id="rId13"/>
    <p:sldId id="268" r:id="rId14"/>
    <p:sldId id="269" r:id="rId15"/>
    <p:sldId id="271" r:id="rId16"/>
    <p:sldId id="273" r:id="rId17"/>
    <p:sldId id="274" r:id="rId18"/>
    <p:sldId id="275" r:id="rId19"/>
    <p:sldId id="279" r:id="rId20"/>
    <p:sldId id="281" r:id="rId21"/>
    <p:sldId id="282" r:id="rId22"/>
    <p:sldId id="401" r:id="rId23"/>
    <p:sldId id="288" r:id="rId24"/>
    <p:sldId id="289" r:id="rId25"/>
    <p:sldId id="290" r:id="rId26"/>
    <p:sldId id="4785" r:id="rId27"/>
    <p:sldId id="4786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xuhui" initials="x" lastIdx="2" clrIdx="0"/>
  <p:cmAuthor id="2" name="焱 冯" initials="焱" lastIdx="1" clrIdx="1">
    <p:extLst>
      <p:ext uri="{19B8F6BF-5375-455C-9EA6-DF929625EA0E}">
        <p15:presenceInfo xmlns:p15="http://schemas.microsoft.com/office/powerpoint/2012/main" userId="72b8dea3fba5cac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5" autoAdjust="0"/>
    <p:restoredTop sz="91262" autoAdjust="0"/>
  </p:normalViewPr>
  <p:slideViewPr>
    <p:cSldViewPr snapToGrid="0">
      <p:cViewPr varScale="1">
        <p:scale>
          <a:sx n="94" d="100"/>
          <a:sy n="94" d="100"/>
        </p:scale>
        <p:origin x="14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9488E5-93DE-4682-812E-B9C5A67A6AE6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25867-76CA-4819-A999-589FE6FFEEE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各位老师、同学好，我是冯焱，导师是鲍煜研究员，方向是正电子慢化与脉冲化。今天汇报《基于磁镜的正电子慢化与脉冲化研究》，大概二十分钟，中间有问题随时可以提。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用一分钟交代今天的思路：从正电子源出发，经过湮没谱学，到慢正电子、脉冲化，最后讲到磁镜和我们课题的联合优化。中间有三个关键转折：一是为什么需要慢正电子，为了把体平均测量变成深度可调；二是为什么需要脉冲化，为了给寿命测量一个明确的起点；三是为什么引入磁镜，为了把一次通过变成多次机会。后面就按这个顺序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altLang="en-US" dirty="0"/>
              <a:t>首先给大家介绍什么是</a:t>
            </a:r>
            <a:r>
              <a:rPr dirty="0" err="1"/>
              <a:t>正电子</a:t>
            </a:r>
            <a:r>
              <a:rPr lang="zh-CN" altLang="en-US" dirty="0"/>
              <a:t>，它是</a:t>
            </a:r>
            <a:r>
              <a:rPr lang="en-US" altLang="zh-CN" dirty="0"/>
              <a:t>e-</a:t>
            </a:r>
            <a:r>
              <a:rPr lang="zh-CN" altLang="en-US" dirty="0"/>
              <a:t>的反粒子，于</a:t>
            </a:r>
            <a:r>
              <a:rPr lang="en-US" dirty="0"/>
              <a:t>1933</a:t>
            </a:r>
            <a:r>
              <a:rPr lang="zh-CN" altLang="en-US" dirty="0"/>
              <a:t>年安德森通过云雾</a:t>
            </a:r>
            <a:r>
              <a:rPr dirty="0"/>
              <a:t>室</a:t>
            </a:r>
            <a:r>
              <a:rPr lang="zh-CN" altLang="en-US" dirty="0"/>
              <a:t>探测器首次从宇宙射线中发现，在加</a:t>
            </a:r>
            <a:r>
              <a:rPr dirty="0" err="1"/>
              <a:t>磁场</a:t>
            </a:r>
            <a:r>
              <a:rPr lang="zh-CN" altLang="en-US" dirty="0"/>
              <a:t>的云雾室中安德森发现有一个与</a:t>
            </a:r>
            <a:r>
              <a:rPr lang="en-US" altLang="zh-CN" dirty="0"/>
              <a:t>e-</a:t>
            </a:r>
            <a:r>
              <a:rPr lang="zh-CN" altLang="en-US" dirty="0"/>
              <a:t>质量接近，但电荷却相反的粒子，并后续经过验证实验后确定为</a:t>
            </a:r>
            <a:r>
              <a:rPr lang="en-US" altLang="zh-CN" dirty="0"/>
              <a:t>e+,</a:t>
            </a:r>
            <a:r>
              <a:rPr lang="zh-CN" altLang="en-US" dirty="0"/>
              <a:t>正电子也成为第一个被实验证实存在的反粒子。</a:t>
            </a:r>
            <a:endParaRPr lang="en-US" altLang="zh-CN" dirty="0"/>
          </a:p>
          <a:p>
            <a:endParaRPr lang="en-US" dirty="0"/>
          </a:p>
          <a:p>
            <a:r>
              <a:rPr dirty="0"/>
              <a:t>粒子轨迹会弯曲，但光看弯曲方向定不了电荷正负，因为照片上看不出粒子往哪边飞。安德森的办法是用铅板：粒子过铅板损失能量，曲率跟着变，比较铅板两边的曲率，就能判断运动方向；方向定了，弯曲方向才给出电荷符号。曲率还能估出质量，跟电子一个量级，电荷却是正的，所以不是质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然后给大家介绍下</a:t>
            </a:r>
            <a:r>
              <a:rPr dirty="0" err="1"/>
              <a:t>实验</a:t>
            </a:r>
            <a:r>
              <a:rPr lang="zh-CN" altLang="en-US" dirty="0"/>
              <a:t>中</a:t>
            </a:r>
            <a:r>
              <a:rPr dirty="0" err="1"/>
              <a:t>的正电子</a:t>
            </a:r>
            <a:r>
              <a:rPr lang="zh-CN" altLang="en-US" dirty="0"/>
              <a:t>的来源</a:t>
            </a:r>
            <a:r>
              <a:rPr dirty="0"/>
              <a:t>？</a:t>
            </a:r>
            <a:r>
              <a:rPr dirty="0" err="1"/>
              <a:t>主要</a:t>
            </a:r>
            <a:r>
              <a:rPr lang="zh-CN" altLang="en-US" dirty="0"/>
              <a:t>有</a:t>
            </a:r>
            <a:r>
              <a:rPr dirty="0"/>
              <a:t>三类。放射性同位素源，比如²²Na、¹⁸F、⁴⁸</a:t>
            </a:r>
            <a:r>
              <a:rPr dirty="0" err="1"/>
              <a:t>V；电子加速器驱动的</a:t>
            </a:r>
            <a:r>
              <a:rPr lang="zh-CN" altLang="en-US" dirty="0"/>
              <a:t>正电子</a:t>
            </a:r>
            <a:r>
              <a:rPr dirty="0" err="1"/>
              <a:t>源；反应堆或强γ源驱动的</a:t>
            </a:r>
            <a:r>
              <a:rPr lang="en-US" altLang="zh-CN" dirty="0" err="1"/>
              <a:t>e+</a:t>
            </a:r>
            <a:r>
              <a:rPr dirty="0" err="1"/>
              <a:t>源</a:t>
            </a:r>
            <a:r>
              <a:rPr lang="en-US" dirty="0"/>
              <a:t>;</a:t>
            </a:r>
            <a:endParaRPr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25867-76CA-4819-A999-589FE6FFEEE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830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altLang="en-US" dirty="0"/>
              <a:t>这一页给出三种放射源的对照表</a:t>
            </a:r>
            <a:r>
              <a:rPr dirty="0"/>
              <a:t>。</a:t>
            </a:r>
            <a:r>
              <a:rPr dirty="0" err="1"/>
              <a:t>同位素源紧凑稳定、便于实验室使用，但活度受限；加速器源强度高，但功率屏蔽复杂；反应堆源强度极高，但是大型设施。实验室条件下</a:t>
            </a:r>
            <a:r>
              <a:rPr lang="zh-CN" altLang="en-US" dirty="0"/>
              <a:t>通常</a:t>
            </a:r>
            <a:r>
              <a:rPr dirty="0" err="1"/>
              <a:t>选同位素源</a:t>
            </a:r>
            <a:r>
              <a:rPr dirty="0"/>
              <a:t>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altLang="en-US" dirty="0"/>
              <a:t>这一页给大家介绍</a:t>
            </a:r>
            <a:r>
              <a:rPr lang="en-US" altLang="zh-CN" dirty="0"/>
              <a:t>e+</a:t>
            </a:r>
            <a:r>
              <a:rPr lang="zh-CN" altLang="en-US" dirty="0"/>
              <a:t>的应用，</a:t>
            </a:r>
            <a:r>
              <a:rPr dirty="0" err="1"/>
              <a:t>医学上</a:t>
            </a:r>
            <a:r>
              <a:rPr lang="zh-CN" altLang="en-US" dirty="0"/>
              <a:t>用于</a:t>
            </a:r>
            <a:r>
              <a:rPr dirty="0" err="1"/>
              <a:t>PET，利用</a:t>
            </a:r>
            <a:r>
              <a:rPr lang="en-US" dirty="0" err="1"/>
              <a:t>e</a:t>
            </a:r>
            <a:r>
              <a:rPr lang="en-US" dirty="0"/>
              <a:t>+</a:t>
            </a:r>
            <a:r>
              <a:rPr lang="zh-CN" altLang="en-US" dirty="0"/>
              <a:t>的</a:t>
            </a:r>
            <a:r>
              <a:rPr dirty="0" err="1"/>
              <a:t>湮没γ</a:t>
            </a:r>
            <a:r>
              <a:rPr lang="zh-CN" altLang="en-US" dirty="0"/>
              <a:t>信号</a:t>
            </a:r>
            <a:r>
              <a:rPr dirty="0"/>
              <a:t>做</a:t>
            </a:r>
            <a:r>
              <a:rPr lang="zh-CN" altLang="en-US" dirty="0"/>
              <a:t>断层扫描</a:t>
            </a:r>
            <a:r>
              <a:rPr dirty="0" err="1"/>
              <a:t>成像；材料上</a:t>
            </a:r>
            <a:r>
              <a:rPr dirty="0"/>
              <a:t>，</a:t>
            </a:r>
            <a:r>
              <a:rPr lang="zh-CN" altLang="en-US" dirty="0"/>
              <a:t>正电子湮没技术</a:t>
            </a:r>
            <a:r>
              <a:rPr dirty="0" err="1"/>
              <a:t>对空位型缺陷高度敏感</a:t>
            </a:r>
            <a:r>
              <a:rPr dirty="0"/>
              <a:t>，</a:t>
            </a:r>
            <a:r>
              <a:rPr lang="zh-CN" altLang="en-US" dirty="0"/>
              <a:t>可用于材料的微观缺陷分析</a:t>
            </a:r>
            <a:r>
              <a:rPr dirty="0"/>
              <a:t>；</a:t>
            </a:r>
            <a:r>
              <a:rPr dirty="0" err="1"/>
              <a:t>基础物理上可以研究正电子素、反氢和低能碰撞。应用很广，但不是今天的重点，重点在后面的慢化和脉冲化</a:t>
            </a:r>
            <a:r>
              <a:rPr dirty="0"/>
              <a:t>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正电子打进材料以后大致五步：高能入射，电离激发损失能量，热化到近热平衡，再扩散</a:t>
            </a:r>
            <a:r>
              <a:rPr dirty="0"/>
              <a:t>，</a:t>
            </a:r>
            <a:r>
              <a:rPr lang="zh-CN" altLang="en-US" dirty="0"/>
              <a:t>到到达材料表面后将被</a:t>
            </a:r>
            <a:r>
              <a:rPr dirty="0" err="1"/>
              <a:t>缺陷捕获</a:t>
            </a:r>
            <a:r>
              <a:rPr lang="zh-CN" altLang="en-US" dirty="0"/>
              <a:t>湮灭</a:t>
            </a:r>
            <a:r>
              <a:rPr dirty="0"/>
              <a:t>、</a:t>
            </a:r>
            <a:r>
              <a:rPr lang="zh-CN" altLang="en-US" dirty="0"/>
              <a:t>以</a:t>
            </a:r>
            <a:r>
              <a:rPr lang="en-US" altLang="zh-CN" dirty="0"/>
              <a:t>Ps</a:t>
            </a:r>
            <a:r>
              <a:rPr lang="zh-CN" altLang="en-US" dirty="0"/>
              <a:t>形式逃逸</a:t>
            </a:r>
            <a:r>
              <a:rPr dirty="0"/>
              <a:t>、</a:t>
            </a:r>
            <a:r>
              <a:rPr dirty="0" err="1"/>
              <a:t>或者</a:t>
            </a:r>
            <a:r>
              <a:rPr lang="zh-CN" altLang="en-US" dirty="0"/>
              <a:t>作为自由</a:t>
            </a:r>
            <a:r>
              <a:rPr lang="en-US" altLang="zh-CN" dirty="0"/>
              <a:t>e+</a:t>
            </a:r>
            <a:r>
              <a:rPr lang="zh-CN" altLang="en-US" dirty="0"/>
              <a:t>逃逸？</a:t>
            </a:r>
            <a:endParaRPr lang="en-US" dirty="0"/>
          </a:p>
          <a:p>
            <a:r>
              <a:rPr lang="zh-CN" altLang="en-US" dirty="0"/>
              <a:t>这里提前说明一下</a:t>
            </a:r>
            <a:r>
              <a:rPr dirty="0"/>
              <a:t>：</a:t>
            </a:r>
            <a:r>
              <a:rPr dirty="0" err="1"/>
              <a:t>慢e</a:t>
            </a:r>
            <a:r>
              <a:rPr dirty="0"/>
              <a:t>+</a:t>
            </a:r>
            <a:r>
              <a:rPr lang="zh-CN" altLang="en-US" dirty="0"/>
              <a:t>属于在</a:t>
            </a:r>
            <a:r>
              <a:rPr dirty="0" err="1"/>
              <a:t>表面再发射的低能e</a:t>
            </a:r>
            <a:r>
              <a:rPr dirty="0"/>
              <a:t>+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25867-76CA-4819-A999-589FE6FFEEE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685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altLang="en-US" dirty="0"/>
              <a:t>正电子湮没技术分为</a:t>
            </a:r>
            <a:r>
              <a:rPr lang="zh-CN" altLang="en-US" sz="1200" b="1" dirty="0">
                <a:solidFill>
                  <a:srgbClr val="0B3D79"/>
                </a:solidFill>
                <a:latin typeface="Times New Roman"/>
                <a:ea typeface="微软雅黑"/>
              </a:rPr>
              <a:t>正电子湮没寿命谱、正电子湮没寿命谱和湮没角关联技术</a:t>
            </a:r>
            <a:r>
              <a:rPr dirty="0"/>
              <a:t>。</a:t>
            </a:r>
            <a:endParaRPr lang="en-US" dirty="0"/>
          </a:p>
          <a:p>
            <a:r>
              <a:rPr lang="zh-CN" altLang="en-US" dirty="0"/>
              <a:t>在</a:t>
            </a:r>
            <a:r>
              <a:rPr dirty="0" err="1"/>
              <a:t>时间</a:t>
            </a:r>
            <a:r>
              <a:rPr lang="zh-CN" altLang="en-US" dirty="0"/>
              <a:t>上为</a:t>
            </a:r>
            <a:r>
              <a:rPr dirty="0" err="1"/>
              <a:t>正电子湮没寿命谱</a:t>
            </a:r>
            <a:r>
              <a:rPr lang="zh-CN" altLang="en-US" dirty="0"/>
              <a:t>技术</a:t>
            </a:r>
            <a:r>
              <a:rPr dirty="0"/>
              <a:t>，</a:t>
            </a:r>
            <a:r>
              <a:rPr lang="zh-CN" altLang="en-US" dirty="0"/>
              <a:t>通过</a:t>
            </a:r>
            <a:r>
              <a:rPr dirty="0" err="1"/>
              <a:t>寿命反映局域电子密度和开放体积；能量</a:t>
            </a:r>
            <a:r>
              <a:rPr lang="zh-CN" altLang="en-US" dirty="0"/>
              <a:t>上为</a:t>
            </a:r>
            <a:r>
              <a:rPr dirty="0" err="1"/>
              <a:t>多普勒展宽</a:t>
            </a:r>
            <a:r>
              <a:rPr lang="zh-CN" altLang="en-US" dirty="0"/>
              <a:t>技术</a:t>
            </a:r>
            <a:r>
              <a:rPr dirty="0"/>
              <a:t>，511 </a:t>
            </a:r>
            <a:r>
              <a:rPr dirty="0" err="1"/>
              <a:t>keV峰形反映电子动量和缺陷化学环境</a:t>
            </a:r>
            <a:r>
              <a:rPr dirty="0"/>
              <a:t>；</a:t>
            </a:r>
            <a:r>
              <a:rPr lang="zh-CN" altLang="en-US" dirty="0"/>
              <a:t>从</a:t>
            </a:r>
            <a:r>
              <a:rPr dirty="0" err="1"/>
              <a:t>角度</a:t>
            </a:r>
            <a:r>
              <a:rPr lang="zh-CN" altLang="en-US" dirty="0"/>
              <a:t>上为湮灭</a:t>
            </a:r>
            <a:r>
              <a:rPr dirty="0" err="1"/>
              <a:t>角关联</a:t>
            </a:r>
            <a:r>
              <a:rPr lang="zh-CN" altLang="en-US" dirty="0"/>
              <a:t>技术</a:t>
            </a:r>
            <a:r>
              <a:rPr dirty="0"/>
              <a:t>，两个γ偏离180度，</a:t>
            </a:r>
            <a:r>
              <a:rPr lang="zh-CN" altLang="en-US" dirty="0"/>
              <a:t>可</a:t>
            </a:r>
            <a:r>
              <a:rPr dirty="0" err="1"/>
              <a:t>反映电子-正电子总动量</a:t>
            </a:r>
            <a:r>
              <a:rPr lang="zh-CN" altLang="en-US" dirty="0"/>
              <a:t>。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dirty="0" err="1"/>
              <a:t>这一页讲PALS原理</a:t>
            </a:r>
            <a:r>
              <a:rPr dirty="0"/>
              <a:t>，</a:t>
            </a:r>
            <a:r>
              <a:rPr lang="zh-CN" altLang="en-US" dirty="0"/>
              <a:t>探测器通常使用闪烁体探测器（时间分辨率好）</a:t>
            </a:r>
            <a:endParaRPr lang="en-US" dirty="0"/>
          </a:p>
          <a:p>
            <a:r>
              <a:rPr lang="zh-CN" altLang="en-US" dirty="0"/>
              <a:t>进行正电子湮没寿命实验时，通常将</a:t>
            </a:r>
            <a:r>
              <a:rPr dirty="0"/>
              <a:t>²²Na源夹在两片样品中间</a:t>
            </a:r>
            <a:r>
              <a:rPr lang="en-US" dirty="0"/>
              <a:t>(</a:t>
            </a:r>
            <a:r>
              <a:rPr lang="zh-CN" altLang="en-US" dirty="0"/>
              <a:t>三明治结构</a:t>
            </a:r>
            <a:r>
              <a:rPr lang="en-US" dirty="0"/>
              <a:t>)</a:t>
            </a:r>
            <a:r>
              <a:rPr lang="zh-CN" altLang="en-US" dirty="0"/>
              <a:t>，可以</a:t>
            </a:r>
            <a:r>
              <a:rPr dirty="0" err="1"/>
              <a:t>让正电子尽量在样品里湮没</a:t>
            </a:r>
            <a:r>
              <a:rPr dirty="0"/>
              <a:t>；</a:t>
            </a:r>
            <a:endParaRPr lang="en-US" dirty="0"/>
          </a:p>
          <a:p>
            <a:r>
              <a:rPr dirty="0"/>
              <a:t>²²Na</a:t>
            </a:r>
            <a:r>
              <a:rPr lang="zh-CN" altLang="en-US" dirty="0"/>
              <a:t>衰变的时候会同时产生</a:t>
            </a:r>
            <a:r>
              <a:rPr lang="en-US" altLang="zh-CN" dirty="0"/>
              <a:t>1.27MeV</a:t>
            </a:r>
            <a:r>
              <a:rPr lang="zh-CN" altLang="en-US" dirty="0"/>
              <a:t>的</a:t>
            </a:r>
            <a:r>
              <a:rPr lang="en-US" altLang="zh-CN" dirty="0"/>
              <a:t>γ</a:t>
            </a:r>
            <a:r>
              <a:rPr lang="zh-CN" altLang="en-US" dirty="0"/>
              <a:t>射线和</a:t>
            </a:r>
            <a:r>
              <a:rPr lang="en-US" altLang="zh-CN" dirty="0"/>
              <a:t>e+,</a:t>
            </a:r>
            <a:r>
              <a:rPr lang="zh-CN" altLang="en-US" dirty="0"/>
              <a:t>通常以</a:t>
            </a:r>
            <a:r>
              <a:rPr dirty="0"/>
              <a:t>1.274 </a:t>
            </a:r>
            <a:r>
              <a:rPr dirty="0" err="1"/>
              <a:t>MeV的γ作为起始信号，</a:t>
            </a:r>
            <a:r>
              <a:rPr lang="en-US" altLang="zh-CN" dirty="0" err="1"/>
              <a:t>e</a:t>
            </a:r>
            <a:r>
              <a:rPr lang="en-US" altLang="zh-CN" dirty="0"/>
              <a:t>+</a:t>
            </a:r>
            <a:r>
              <a:rPr lang="zh-CN" altLang="en-US" dirty="0"/>
              <a:t>在材料中</a:t>
            </a:r>
            <a:r>
              <a:rPr dirty="0"/>
              <a:t>湮没放出的511 keV </a:t>
            </a:r>
            <a:r>
              <a:rPr dirty="0" err="1"/>
              <a:t>γ作为终止信号</a:t>
            </a:r>
            <a:r>
              <a:rPr dirty="0"/>
              <a:t>，</a:t>
            </a:r>
            <a:r>
              <a:rPr lang="zh-CN" altLang="en-US" dirty="0"/>
              <a:t>这</a:t>
            </a:r>
            <a:r>
              <a:rPr dirty="0" err="1"/>
              <a:t>两个信号的时间差就是</a:t>
            </a:r>
            <a:r>
              <a:rPr lang="en-US" dirty="0" err="1"/>
              <a:t>e</a:t>
            </a:r>
            <a:r>
              <a:rPr lang="en-US" dirty="0"/>
              <a:t>+</a:t>
            </a:r>
            <a:r>
              <a:rPr lang="zh-CN" altLang="en-US" dirty="0"/>
              <a:t>在样品中的</a:t>
            </a:r>
            <a:r>
              <a:rPr dirty="0" err="1"/>
              <a:t>寿命</a:t>
            </a:r>
            <a:r>
              <a:rPr dirty="0"/>
              <a:t>。</a:t>
            </a: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PALS为什么</a:t>
            </a:r>
            <a:r>
              <a:rPr lang="zh-CN" altLang="en-US" dirty="0"/>
              <a:t>测量材料中的</a:t>
            </a:r>
            <a:r>
              <a:rPr dirty="0" err="1"/>
              <a:t>空位</a:t>
            </a:r>
            <a:r>
              <a:rPr lang="zh-CN" altLang="en-US" dirty="0"/>
              <a:t>信息</a:t>
            </a:r>
            <a:r>
              <a:rPr dirty="0"/>
              <a:t>？</a:t>
            </a:r>
            <a:endParaRPr lang="en-US" dirty="0"/>
          </a:p>
          <a:p>
            <a:r>
              <a:rPr lang="en-US" altLang="zh-CN" dirty="0" err="1"/>
              <a:t>e</a:t>
            </a:r>
            <a:r>
              <a:rPr lang="en-US" dirty="0" err="1"/>
              <a:t>+</a:t>
            </a:r>
            <a:r>
              <a:rPr dirty="0" err="1"/>
              <a:t>寿命等于湮没率的倒数。空位的地方电子密度低，正电子</a:t>
            </a:r>
            <a:r>
              <a:rPr lang="zh-CN" altLang="en-US" dirty="0"/>
              <a:t>难</a:t>
            </a:r>
            <a:r>
              <a:rPr dirty="0" err="1"/>
              <a:t>被捕获，待得久了寿命就延长；空位团或者更大的开放体积，寿命更长。所以测寿命就能反推缺陷类型</a:t>
            </a:r>
            <a:r>
              <a:rPr dirty="0"/>
              <a:t>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这一页介绍以下</a:t>
            </a:r>
            <a:r>
              <a:rPr dirty="0" err="1"/>
              <a:t>PAS擅长</a:t>
            </a:r>
            <a:r>
              <a:rPr lang="zh-CN" altLang="en-US" dirty="0"/>
              <a:t>的领域</a:t>
            </a:r>
            <a:r>
              <a:rPr dirty="0"/>
              <a:t>？开放体积缺陷。金属里的空位和空位团、半导体里的空位-杂质复合体、核材料的辐照损伤、聚合物的自由体积、多孔材料的孔径和连通性、薄膜界面的缺陷，它都能测。</a:t>
            </a:r>
            <a:endParaRPr lang="en-US" dirty="0"/>
          </a:p>
          <a:p>
            <a:r>
              <a:rPr dirty="0" err="1"/>
              <a:t>但它缺深度选择</a:t>
            </a:r>
            <a:r>
              <a:rPr lang="zh-CN" altLang="en-US" dirty="0"/>
              <a:t>能力，由于</a:t>
            </a:r>
            <a:r>
              <a:rPr dirty="0"/>
              <a:t>²²Na源出来的正电子能量是连续谱，</a:t>
            </a:r>
            <a:r>
              <a:rPr lang="zh-CN" altLang="en-US" dirty="0"/>
              <a:t>入射</a:t>
            </a:r>
            <a:r>
              <a:rPr dirty="0" err="1"/>
              <a:t>深度有深有浅，通常只能给体平均信息。如果缺陷在</a:t>
            </a:r>
            <a:r>
              <a:rPr lang="zh-CN" altLang="en-US" dirty="0"/>
              <a:t>距表面</a:t>
            </a:r>
            <a:r>
              <a:rPr dirty="0"/>
              <a:t>10纳米、100纳米或者1微米这个深度，怎么选择性</a:t>
            </a:r>
            <a:r>
              <a:rPr lang="zh-CN" altLang="en-US" dirty="0"/>
              <a:t>打过去</a:t>
            </a:r>
            <a:r>
              <a:rPr dirty="0"/>
              <a:t>？</a:t>
            </a:r>
            <a:endParaRPr lang="en-US" dirty="0"/>
          </a:p>
          <a:p>
            <a:r>
              <a:rPr dirty="0"/>
              <a:t>这</a:t>
            </a:r>
            <a:r>
              <a:rPr lang="zh-CN" altLang="en-US" dirty="0"/>
              <a:t>就需要</a:t>
            </a:r>
            <a:r>
              <a:rPr dirty="0"/>
              <a:t>的</a:t>
            </a:r>
            <a:r>
              <a:rPr lang="zh-CN" altLang="en-US" dirty="0"/>
              <a:t>提到</a:t>
            </a:r>
            <a:r>
              <a:rPr dirty="0" err="1"/>
              <a:t>慢正电子</a:t>
            </a:r>
            <a:endParaRPr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25867-76CA-4819-A999-589FE6FFEEE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3885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传统快正电子为什么没有深度选择能力</a:t>
            </a:r>
            <a:r>
              <a:rPr dirty="0"/>
              <a:t>？</a:t>
            </a:r>
            <a:endParaRPr lang="en-US" dirty="0"/>
          </a:p>
          <a:p>
            <a:r>
              <a:rPr dirty="0" err="1"/>
              <a:t>天然</a:t>
            </a:r>
            <a:r>
              <a:rPr dirty="0"/>
              <a:t>β⁺能谱很宽，植入深度分布也就很宽；</a:t>
            </a:r>
            <a:endParaRPr lang="en-US" dirty="0"/>
          </a:p>
          <a:p>
            <a:r>
              <a:rPr lang="zh-CN" altLang="en-US" dirty="0"/>
              <a:t>如果要将</a:t>
            </a:r>
            <a:r>
              <a:rPr dirty="0" err="1"/>
              <a:t>平均植入深度设到某个薄层或者界面</a:t>
            </a:r>
            <a:r>
              <a:rPr lang="zh-CN" altLang="en-US" dirty="0"/>
              <a:t>，则需要</a:t>
            </a:r>
            <a:r>
              <a:rPr dirty="0" err="1"/>
              <a:t>先把正电子慢化到电子伏量级，再用</a:t>
            </a:r>
            <a:r>
              <a:rPr lang="zh-CN" altLang="en-US" dirty="0"/>
              <a:t>电场</a:t>
            </a:r>
            <a:r>
              <a:rPr dirty="0" err="1"/>
              <a:t>重新加速到需要的keV能量</a:t>
            </a:r>
            <a:r>
              <a:rPr dirty="0"/>
              <a:t>。</a:t>
            </a:r>
            <a:endParaRPr lang="en-US" dirty="0"/>
          </a:p>
          <a:p>
            <a:r>
              <a:rPr dirty="0" err="1"/>
              <a:t>核心能力一句话：束流能量可调，植入深度就可调</a:t>
            </a:r>
            <a:r>
              <a:rPr dirty="0"/>
              <a:t>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dirty="0" err="1"/>
              <a:t>什么是慢正电子</a:t>
            </a:r>
            <a:r>
              <a:rPr dirty="0"/>
              <a:t>？</a:t>
            </a:r>
            <a:r>
              <a:rPr lang="zh-CN" altLang="en-US" sz="1200" b="0" dirty="0">
                <a:solidFill>
                  <a:srgbClr val="1F2937"/>
                </a:solidFill>
                <a:latin typeface="Times New Roman"/>
                <a:ea typeface="微软雅黑"/>
              </a:rPr>
              <a:t>快正电子进入慢化材料后电离</a:t>
            </a:r>
            <a:r>
              <a:rPr lang="en-US" altLang="zh-CN" sz="1200" b="0" dirty="0">
                <a:solidFill>
                  <a:srgbClr val="1F2937"/>
                </a:solidFill>
                <a:latin typeface="Times New Roman"/>
                <a:ea typeface="微软雅黑"/>
              </a:rPr>
              <a:t>/</a:t>
            </a:r>
            <a:r>
              <a:rPr lang="zh-CN" altLang="en-US" sz="1200" b="0" dirty="0">
                <a:solidFill>
                  <a:srgbClr val="1F2937"/>
                </a:solidFill>
                <a:latin typeface="Times New Roman"/>
                <a:ea typeface="微软雅黑"/>
              </a:rPr>
              <a:t>激发损失能量、热化并扩散，极少部分从表面以 </a:t>
            </a:r>
            <a:r>
              <a:rPr lang="en-US" altLang="zh-CN" sz="1200" b="0" dirty="0">
                <a:solidFill>
                  <a:srgbClr val="1F2937"/>
                </a:solidFill>
                <a:latin typeface="Times New Roman"/>
                <a:ea typeface="微软雅黑"/>
              </a:rPr>
              <a:t>eV </a:t>
            </a:r>
            <a:r>
              <a:rPr lang="zh-CN" altLang="en-US" sz="1200" b="0" dirty="0">
                <a:solidFill>
                  <a:srgbClr val="1F2937"/>
                </a:solidFill>
                <a:latin typeface="Times New Roman"/>
                <a:ea typeface="微软雅黑"/>
              </a:rPr>
              <a:t>量级重新发射，这些可引出、能量分布较窄的低能正电子形成“慢正电子束”；</a:t>
            </a:r>
          </a:p>
          <a:p>
            <a:r>
              <a:rPr dirty="0" err="1"/>
              <a:t>然后再用电场加速到数百电子伏到几十keV</a:t>
            </a:r>
            <a:r>
              <a:rPr dirty="0"/>
              <a:t>，</a:t>
            </a:r>
            <a:r>
              <a:rPr lang="zh-CN" altLang="en-US" dirty="0"/>
              <a:t>通过改变加速电场强度来改变材料中的</a:t>
            </a:r>
            <a:r>
              <a:rPr dirty="0" err="1"/>
              <a:t>平均植入深度</a:t>
            </a:r>
            <a:endParaRPr lang="en-US" dirty="0"/>
          </a:p>
          <a:p>
            <a:r>
              <a:rPr dirty="0" err="1"/>
              <a:t>代价</a:t>
            </a:r>
            <a:r>
              <a:rPr lang="zh-CN" altLang="en-US" dirty="0"/>
              <a:t>为</a:t>
            </a:r>
            <a:r>
              <a:rPr dirty="0"/>
              <a:t>：</a:t>
            </a:r>
            <a:r>
              <a:rPr dirty="0" err="1"/>
              <a:t>只有很小一部分快正电子最终变成可用的慢正电子，效率</a:t>
            </a:r>
            <a:r>
              <a:rPr lang="zh-CN" altLang="en-US" dirty="0"/>
              <a:t>非常低，产生的慢</a:t>
            </a:r>
            <a:r>
              <a:rPr lang="en-US" altLang="zh-CN" dirty="0"/>
              <a:t>e+</a:t>
            </a:r>
            <a:r>
              <a:rPr lang="zh-CN" altLang="en-US" dirty="0"/>
              <a:t>数量少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一条完整的慢正电子束线怎么组成？从左到右：正电子源、慢化器、电磁输运与聚焦、样品与探测</a:t>
            </a:r>
            <a:r>
              <a:rPr dirty="0"/>
              <a:t>。</a:t>
            </a:r>
            <a:endParaRPr lang="en-US" dirty="0"/>
          </a:p>
          <a:p>
            <a:r>
              <a:rPr dirty="0" err="1"/>
              <a:t>要强调，系统性能不只由慢化效率决定，能量展宽、束流半径、横向能量、提取效率、输运效率都有影响</a:t>
            </a:r>
            <a:r>
              <a:rPr dirty="0"/>
              <a:t>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altLang="en-US" dirty="0"/>
              <a:t>常用的</a:t>
            </a:r>
            <a:r>
              <a:rPr dirty="0" err="1"/>
              <a:t>慢化</a:t>
            </a:r>
            <a:r>
              <a:rPr lang="zh-CN" altLang="en-US" dirty="0"/>
              <a:t>材料为</a:t>
            </a:r>
            <a:r>
              <a:rPr dirty="0" err="1"/>
              <a:t>金属W和固态Ne</a:t>
            </a:r>
            <a:r>
              <a:rPr dirty="0"/>
              <a:t>。</a:t>
            </a:r>
            <a:endParaRPr lang="en-US" dirty="0"/>
          </a:p>
          <a:p>
            <a:r>
              <a:rPr dirty="0"/>
              <a:t>W单晶或薄箔，效率常见在十的负四次方到负三次方量级，能散0.5</a:t>
            </a:r>
            <a:r>
              <a:rPr lang="en-US" dirty="0"/>
              <a:t>eV</a:t>
            </a:r>
            <a:r>
              <a:rPr dirty="0"/>
              <a:t>，能散窄；</a:t>
            </a:r>
            <a:endParaRPr lang="en-US" dirty="0"/>
          </a:p>
          <a:p>
            <a:r>
              <a:rPr dirty="0" err="1"/>
              <a:t>固态Ne效率高一个量级以上</a:t>
            </a:r>
            <a:r>
              <a:rPr lang="en-US" dirty="0"/>
              <a:t>(</a:t>
            </a:r>
            <a:r>
              <a:rPr dirty="0"/>
              <a:t>平板0.30%，圆筒0.70%，</a:t>
            </a:r>
            <a:r>
              <a:rPr lang="zh-CN" altLang="en-US" dirty="0"/>
              <a:t>圆锥形约</a:t>
            </a:r>
            <a:r>
              <a:rPr lang="en-US" altLang="zh-CN" dirty="0"/>
              <a:t>1.0%),</a:t>
            </a:r>
            <a:r>
              <a:rPr lang="zh-CN" altLang="en-US" dirty="0"/>
              <a:t>但能散大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慢正电子解决了“打到哪里</a:t>
            </a:r>
            <a:r>
              <a:rPr dirty="0"/>
              <a:t>”，</a:t>
            </a:r>
            <a:r>
              <a:rPr lang="zh-CN" altLang="en-US" dirty="0"/>
              <a:t>但由于</a:t>
            </a:r>
            <a:r>
              <a:rPr lang="en-US" altLang="zh-CN" dirty="0"/>
              <a:t>e+</a:t>
            </a:r>
            <a:r>
              <a:rPr lang="zh-CN" altLang="en-US" dirty="0"/>
              <a:t>慢化破坏了寿命谱的时间关联，</a:t>
            </a:r>
            <a:endParaRPr lang="en-US" altLang="zh-CN" dirty="0"/>
          </a:p>
          <a:p>
            <a:r>
              <a:rPr lang="zh-CN" altLang="en-US" dirty="0"/>
              <a:t>因此慢正电子</a:t>
            </a:r>
            <a:r>
              <a:rPr dirty="0" err="1"/>
              <a:t>寿命测量还需要一个</a:t>
            </a:r>
            <a:r>
              <a:rPr lang="zh-CN" altLang="en-US" dirty="0"/>
              <a:t>起始时间信号</a:t>
            </a:r>
            <a:r>
              <a:rPr dirty="0"/>
              <a:t>，</a:t>
            </a:r>
            <a:r>
              <a:rPr dirty="0" err="1"/>
              <a:t>所以要</a:t>
            </a:r>
            <a:r>
              <a:rPr lang="zh-CN" altLang="en-US" dirty="0"/>
              <a:t>将慢</a:t>
            </a:r>
            <a:r>
              <a:rPr lang="en-US" altLang="zh-CN" dirty="0" err="1"/>
              <a:t>e+</a:t>
            </a:r>
            <a:r>
              <a:rPr dirty="0" err="1"/>
              <a:t>脉冲化</a:t>
            </a:r>
            <a:r>
              <a:rPr lang="zh-CN" altLang="en-US" dirty="0"/>
              <a:t>，重新获得寿命谱的起始时间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传统脉冲化方案</a:t>
            </a:r>
            <a:r>
              <a:rPr lang="zh-CN" altLang="en-US" dirty="0"/>
              <a:t>为</a:t>
            </a:r>
            <a:r>
              <a:rPr dirty="0"/>
              <a:t>：</a:t>
            </a:r>
            <a:r>
              <a:rPr dirty="0" err="1"/>
              <a:t>连续慢正电子束</a:t>
            </a:r>
            <a:r>
              <a:rPr lang="zh-CN" altLang="en-US" dirty="0"/>
              <a:t>先经过</a:t>
            </a:r>
            <a:r>
              <a:rPr dirty="0" err="1"/>
              <a:t>斩波器</a:t>
            </a:r>
            <a:r>
              <a:rPr lang="zh-CN" altLang="en-US" dirty="0"/>
              <a:t>后变成</a:t>
            </a:r>
            <a:r>
              <a:rPr lang="en-US" altLang="zh-CN" dirty="0"/>
              <a:t>ns</a:t>
            </a:r>
            <a:r>
              <a:rPr lang="zh-CN" altLang="en-US" dirty="0"/>
              <a:t>级长脉冲束流，</a:t>
            </a:r>
            <a:r>
              <a:rPr dirty="0" err="1"/>
              <a:t>再过</a:t>
            </a:r>
            <a:r>
              <a:rPr lang="zh-CN" altLang="en-US" dirty="0"/>
              <a:t>通过</a:t>
            </a:r>
            <a:r>
              <a:rPr dirty="0" err="1"/>
              <a:t>预聚束器初步聚焦</a:t>
            </a:r>
            <a:r>
              <a:rPr lang="zh-CN" altLang="en-US" dirty="0"/>
              <a:t>缩短为亚</a:t>
            </a:r>
            <a:r>
              <a:rPr lang="en-US" altLang="zh-CN" dirty="0"/>
              <a:t>ns</a:t>
            </a:r>
            <a:r>
              <a:rPr lang="zh-CN" altLang="en-US" dirty="0"/>
              <a:t>级别脉冲束流、之后束流</a:t>
            </a:r>
            <a:r>
              <a:rPr dirty="0" err="1"/>
              <a:t>主聚束器</a:t>
            </a:r>
            <a:r>
              <a:rPr lang="zh-CN" altLang="en-US" dirty="0"/>
              <a:t>进一步聚焦百</a:t>
            </a:r>
            <a:r>
              <a:rPr lang="en-US" altLang="zh-CN" dirty="0" err="1"/>
              <a:t>ps</a:t>
            </a:r>
            <a:r>
              <a:rPr lang="zh-CN" altLang="en-US" dirty="0"/>
              <a:t>级脉冲束流</a:t>
            </a:r>
            <a:r>
              <a:rPr dirty="0"/>
              <a:t>；</a:t>
            </a:r>
            <a:r>
              <a:rPr dirty="0" err="1"/>
              <a:t>最后脉冲打到样品上湮没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原理</a:t>
            </a:r>
            <a:r>
              <a:rPr lang="zh-CN" altLang="en-US" dirty="0"/>
              <a:t>：</a:t>
            </a:r>
            <a:r>
              <a:rPr dirty="0" err="1"/>
              <a:t>早到</a:t>
            </a:r>
            <a:r>
              <a:rPr lang="zh-CN" altLang="en-US" dirty="0"/>
              <a:t>聚束电场</a:t>
            </a:r>
            <a:r>
              <a:rPr dirty="0" err="1"/>
              <a:t>的粒子减速，晚到的加速，漂移一段距离后就在</a:t>
            </a:r>
            <a:r>
              <a:rPr lang="en-US" dirty="0" err="1"/>
              <a:t>t</a:t>
            </a:r>
            <a:r>
              <a:rPr lang="zh-CN" altLang="en-US" dirty="0"/>
              <a:t>方向实现时间聚焦</a:t>
            </a:r>
            <a:endParaRPr lang="en-US" dirty="0"/>
          </a:p>
          <a:p>
            <a:r>
              <a:rPr dirty="0" err="1"/>
              <a:t>关键一点：时间压缩通常伴随能量展宽增加，本质是纵向相空间的重排，不是凭空压缩</a:t>
            </a:r>
            <a:r>
              <a:rPr lang="en-US" dirty="0"/>
              <a:t>(</a:t>
            </a:r>
            <a:r>
              <a:rPr lang="zh-CN" altLang="en-US" dirty="0"/>
              <a:t>刘维尔定理</a:t>
            </a:r>
            <a:r>
              <a:rPr lang="en-US" dirty="0"/>
              <a:t>)</a:t>
            </a:r>
          </a:p>
          <a:p>
            <a:r>
              <a:rPr dirty="0" err="1"/>
              <a:t>所以初始能散越大，越难在同一电压波形下得到短脉宽和高聚束效率</a:t>
            </a:r>
            <a:r>
              <a:rPr dirty="0"/>
              <a:t>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altLang="en-US" dirty="0"/>
              <a:t>这里介绍一下国内的正式运行的脉冲慢</a:t>
            </a:r>
            <a:r>
              <a:rPr lang="en-US" altLang="zh-CN" dirty="0"/>
              <a:t>e+</a:t>
            </a:r>
            <a:r>
              <a:rPr lang="zh-CN" altLang="en-US" dirty="0"/>
              <a:t>束流装置：</a:t>
            </a:r>
            <a:r>
              <a:rPr dirty="0" err="1"/>
              <a:t>高能所本部的固态Ne高强度脉冲慢正电子束</a:t>
            </a:r>
            <a:r>
              <a:rPr lang="en-US" dirty="0"/>
              <a:t>,</a:t>
            </a:r>
            <a:r>
              <a:rPr lang="zh-CN" altLang="en-US" dirty="0"/>
              <a:t>其脉冲化方案为传统方案</a:t>
            </a:r>
            <a:r>
              <a:rPr lang="en-US" altLang="zh-CN" dirty="0"/>
              <a:t>:</a:t>
            </a:r>
            <a:r>
              <a:rPr lang="zh-CN" altLang="en-US" dirty="0"/>
              <a:t>斩波器、预聚束器、主聚束器，</a:t>
            </a:r>
            <a:endParaRPr lang="en-US" dirty="0"/>
          </a:p>
          <a:p>
            <a:r>
              <a:rPr lang="en-US" dirty="0"/>
              <a:t>N</a:t>
            </a:r>
            <a:r>
              <a:rPr lang="en-US" altLang="zh-CN" dirty="0"/>
              <a:t>a22</a:t>
            </a:r>
            <a:r>
              <a:rPr dirty="0"/>
              <a:t>源活度40 mCi，绝对脉冲束流强度3.6×10⁵ e⁺/s，寿命谱计数率1.3×10⁴ cps，系统时间分辨187 </a:t>
            </a:r>
            <a:r>
              <a:rPr dirty="0" err="1"/>
              <a:t>ps</a:t>
            </a:r>
            <a:r>
              <a:rPr dirty="0"/>
              <a:t>。</a:t>
            </a:r>
            <a:endParaRPr lang="en-US" dirty="0"/>
          </a:p>
          <a:p>
            <a:r>
              <a:rPr dirty="0"/>
              <a:t>这里要特别说明：187 </a:t>
            </a:r>
            <a:r>
              <a:rPr dirty="0" err="1"/>
              <a:t>ps是整套寿命谱系统的仪器响应，不能直接当成正电子束团自己的脉宽</a:t>
            </a:r>
            <a:r>
              <a:rPr dirty="0"/>
              <a:t>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altLang="en-US" dirty="0"/>
              <a:t>这里介绍下</a:t>
            </a:r>
            <a:r>
              <a:rPr dirty="0" err="1"/>
              <a:t>磁镜在</a:t>
            </a:r>
            <a:r>
              <a:rPr lang="en-US" dirty="0" err="1"/>
              <a:t>e+</a:t>
            </a:r>
            <a:r>
              <a:rPr dirty="0" err="1"/>
              <a:t>慢化</a:t>
            </a:r>
            <a:r>
              <a:rPr lang="zh-CN" altLang="en-US" dirty="0"/>
              <a:t>过程中的</a:t>
            </a:r>
            <a:r>
              <a:rPr dirty="0" err="1"/>
              <a:t>作用</a:t>
            </a:r>
            <a:r>
              <a:rPr lang="en-US" dirty="0" err="1"/>
              <a:t>:</a:t>
            </a:r>
            <a:r>
              <a:rPr dirty="0" err="1"/>
              <a:t>把一次通过变成多次机会</a:t>
            </a:r>
            <a:r>
              <a:rPr dirty="0"/>
              <a:t>。</a:t>
            </a:r>
            <a:endParaRPr lang="en-US" dirty="0"/>
          </a:p>
          <a:p>
            <a:r>
              <a:rPr dirty="0" err="1"/>
              <a:t>传统慢化</a:t>
            </a:r>
            <a:r>
              <a:rPr lang="zh-CN" altLang="en-US" dirty="0"/>
              <a:t>方案中</a:t>
            </a:r>
            <a:r>
              <a:rPr dirty="0"/>
              <a:t>，</a:t>
            </a:r>
            <a:r>
              <a:rPr dirty="0" err="1"/>
              <a:t>大量快正电子一次穿过</a:t>
            </a:r>
            <a:r>
              <a:rPr lang="zh-CN" altLang="en-US" dirty="0"/>
              <a:t>慢化体</a:t>
            </a:r>
            <a:r>
              <a:rPr dirty="0"/>
              <a:t>后</a:t>
            </a:r>
            <a:r>
              <a:rPr lang="zh-CN" altLang="en-US" dirty="0"/>
              <a:t>，大量的</a:t>
            </a:r>
            <a:r>
              <a:rPr dirty="0" err="1"/>
              <a:t>透射、反散射、湮没或者逃逸</a:t>
            </a:r>
            <a:r>
              <a:rPr lang="zh-CN" altLang="en-US" dirty="0"/>
              <a:t>，只有少量慢</a:t>
            </a:r>
            <a:r>
              <a:rPr lang="en-US" altLang="zh-CN" dirty="0"/>
              <a:t>e+</a:t>
            </a:r>
            <a:r>
              <a:rPr lang="zh-CN" altLang="en-US" dirty="0"/>
              <a:t>在慢化体表面</a:t>
            </a:r>
            <a:r>
              <a:rPr dirty="0"/>
              <a:t>；</a:t>
            </a:r>
            <a:endParaRPr lang="en-US" dirty="0"/>
          </a:p>
          <a:p>
            <a:r>
              <a:rPr dirty="0" err="1"/>
              <a:t>磁镜在</a:t>
            </a:r>
            <a:r>
              <a:rPr lang="zh-CN" altLang="en-US" dirty="0"/>
              <a:t>线圈</a:t>
            </a:r>
            <a:r>
              <a:rPr dirty="0" err="1"/>
              <a:t>两端之间反射一部分粒子，让它反复经过源和慢化区域，相当于增加再次慢化的机会</a:t>
            </a:r>
            <a:r>
              <a:rPr dirty="0"/>
              <a:t>。</a:t>
            </a:r>
            <a:endParaRPr lang="en-US" dirty="0"/>
          </a:p>
          <a:p>
            <a:r>
              <a:rPr dirty="0" err="1"/>
              <a:t>回收原本会被浪费的快正电子，提高慢化效率</a:t>
            </a:r>
            <a:r>
              <a:rPr dirty="0"/>
              <a:t>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这里介绍</a:t>
            </a:r>
            <a:r>
              <a:rPr dirty="0" err="1"/>
              <a:t>磁镜基本物理三个概念</a:t>
            </a:r>
            <a:r>
              <a:rPr lang="zh-CN" altLang="en-US" dirty="0"/>
              <a:t>：磁</a:t>
            </a:r>
            <a:r>
              <a:rPr dirty="0" err="1"/>
              <a:t>镜比，就是两端磁场强度之比；第一绝热不变量，磁矩守恒；损失锥临界角，粒子运动到这个角度以内，就会飞出磁镜</a:t>
            </a:r>
            <a:r>
              <a:rPr lang="zh-CN" altLang="en-US" dirty="0"/>
              <a:t>；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磁镜对带电粒子的约束能力由磁镜比</a:t>
            </a:r>
            <a:r>
              <a:rPr lang="en-US" altLang="zh-CN" dirty="0"/>
              <a:t>/</a:t>
            </a:r>
            <a:r>
              <a:rPr lang="zh-CN" altLang="en-US" dirty="0"/>
              <a:t>损失临界角决定，磁镜比越大，磁镜约束能力越强，图中蓝色的为磁感应线，黄色的为</a:t>
            </a:r>
            <a:r>
              <a:rPr lang="en-US" altLang="zh-CN" dirty="0"/>
              <a:t>e+</a:t>
            </a:r>
            <a:r>
              <a:rPr lang="zh-CN" altLang="en-US" dirty="0"/>
              <a:t>的运动轨迹</a:t>
            </a:r>
            <a:endParaRPr lang="en-US" altLang="zh-CN" dirty="0"/>
          </a:p>
          <a:p>
            <a:r>
              <a:rPr lang="en-US" dirty="0"/>
              <a:t> </a:t>
            </a:r>
            <a:endParaRPr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25867-76CA-4819-A999-589FE6FFEEE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4127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这是</a:t>
            </a:r>
            <a:r>
              <a:rPr lang="zh-CN" altLang="en-US" dirty="0"/>
              <a:t>简单介绍下</a:t>
            </a:r>
            <a:r>
              <a:rPr lang="en-US" altLang="zh-CN" dirty="0"/>
              <a:t>:</a:t>
            </a:r>
            <a:r>
              <a:rPr dirty="0" err="1"/>
              <a:t>我和杜海燕老师目前在e+慢化模拟的结果</a:t>
            </a:r>
            <a:endParaRPr lang="en-US" dirty="0"/>
          </a:p>
          <a:p>
            <a:r>
              <a:rPr dirty="0" err="1"/>
              <a:t>右边是蒙卡模拟的正电子在磁镜里的运动轨迹，能看到</a:t>
            </a:r>
            <a:r>
              <a:rPr lang="en-US" altLang="zh-CN" dirty="0" err="1"/>
              <a:t>e</a:t>
            </a:r>
            <a:r>
              <a:rPr lang="en-US" altLang="zh-CN" dirty="0"/>
              <a:t>+</a:t>
            </a:r>
            <a:r>
              <a:rPr lang="zh-CN" altLang="en-US" dirty="0"/>
              <a:t>在线圈两端做往返运动</a:t>
            </a:r>
            <a:endParaRPr lang="en-US" dirty="0"/>
          </a:p>
          <a:p>
            <a:r>
              <a:rPr lang="zh-CN" altLang="en-US" dirty="0"/>
              <a:t>右边的表是不同条件下的优化结果，重点看慢化效率提升倍数：</a:t>
            </a:r>
            <a:r>
              <a:rPr lang="en-US" altLang="zh-CN" dirty="0"/>
              <a:t>0.5 T</a:t>
            </a:r>
            <a:r>
              <a:rPr lang="zh-CN" altLang="en-US" dirty="0"/>
              <a:t>磁镜、穿透模式，慢化效率从</a:t>
            </a:r>
            <a:r>
              <a:rPr lang="en-US" altLang="zh-CN" dirty="0"/>
              <a:t>0.01%</a:t>
            </a:r>
            <a:r>
              <a:rPr lang="zh-CN" altLang="en-US" dirty="0"/>
              <a:t>提到</a:t>
            </a:r>
            <a:r>
              <a:rPr lang="en-US" altLang="zh-CN" dirty="0"/>
              <a:t>0.94%</a:t>
            </a:r>
            <a:r>
              <a:rPr lang="zh-CN" altLang="en-US" dirty="0"/>
              <a:t>，提高</a:t>
            </a:r>
            <a:r>
              <a:rPr lang="en-US" altLang="zh-CN" dirty="0"/>
              <a:t>94</a:t>
            </a:r>
            <a:r>
              <a:rPr lang="zh-CN" altLang="en-US" dirty="0"/>
              <a:t>倍，效果最突出</a:t>
            </a:r>
            <a:endParaRPr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D25867-76CA-4819-A999-589FE6FFEEE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9972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300"/>
              </a:spcAft>
            </a:pPr>
            <a:r>
              <a:rPr dirty="0" err="1"/>
              <a:t>我的第二个工作是脉冲电场引出加时间聚焦方案</a:t>
            </a:r>
            <a:r>
              <a:rPr dirty="0"/>
              <a:t>，</a:t>
            </a:r>
            <a:r>
              <a:rPr lang="zh-CN" altLang="en-US" dirty="0"/>
              <a:t>首先介绍</a:t>
            </a:r>
            <a:r>
              <a:rPr dirty="0" err="1"/>
              <a:t>设计思路</a:t>
            </a:r>
            <a:r>
              <a:rPr lang="zh-CN" altLang="en-US" dirty="0"/>
              <a:t>：</a:t>
            </a:r>
            <a:r>
              <a:rPr lang="en-US" altLang="zh-CN" dirty="0"/>
              <a:t>1.</a:t>
            </a:r>
            <a:r>
              <a:rPr lang="zh-CN" altLang="en-US" sz="12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在慢化腔室内设置势阱用于累积产生的慢</a:t>
            </a:r>
            <a:r>
              <a:rPr lang="en-US" altLang="zh-CN" sz="12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e+</a:t>
            </a:r>
            <a:r>
              <a:rPr lang="zh-CN" altLang="en-US" sz="12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12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12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通过高梯度脉冲电场引出累积的慢</a:t>
            </a:r>
            <a:r>
              <a:rPr lang="en-US" altLang="zh-CN" sz="12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e+</a:t>
            </a:r>
            <a:r>
              <a:rPr lang="zh-CN" altLang="en-US" sz="12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束团、</a:t>
            </a:r>
            <a:r>
              <a:rPr lang="en-US" altLang="zh-CN" sz="12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en-US" sz="12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利用高梯度引出</a:t>
            </a:r>
            <a:r>
              <a:rPr lang="zh-CN" alt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电场直接产生</a:t>
            </a:r>
            <a:r>
              <a:rPr lang="zh-CN" altLang="en-US" sz="12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亚</a:t>
            </a:r>
            <a:r>
              <a:rPr lang="en-US" altLang="zh-CN" sz="12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ns</a:t>
            </a:r>
            <a:r>
              <a:rPr lang="zh-CN" altLang="en-US" sz="12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级别的脉冲束流、</a:t>
            </a:r>
            <a:r>
              <a:rPr lang="en-US" altLang="zh-CN" sz="12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4.</a:t>
            </a:r>
            <a:r>
              <a:rPr lang="zh-CN" altLang="en-US" sz="12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最后</a:t>
            </a:r>
            <a:r>
              <a:rPr lang="zh-CN" altLang="en-US" sz="120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使用正弦</a:t>
            </a:r>
            <a:r>
              <a:rPr lang="zh-CN" altLang="en-US" sz="12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聚束电场进一步聚束，降低束流脉宽</a:t>
            </a:r>
            <a:endParaRPr lang="en-US" altLang="zh-CN" sz="1200" b="0" dirty="0">
              <a:solidFill>
                <a:srgbClr val="1F2937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zh-CN" altLang="en-US" sz="12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目前通过</a:t>
            </a:r>
            <a:r>
              <a:rPr lang="en-US" altLang="zh-CN" sz="12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g4bl</a:t>
            </a:r>
            <a:r>
              <a:rPr lang="zh-CN" altLang="en-US" sz="12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模拟优化得到了</a:t>
            </a:r>
            <a:r>
              <a:rPr lang="en-US" altLang="zh-CN" sz="12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0.5~30keV</a:t>
            </a:r>
            <a:r>
              <a:rPr lang="zh-CN" altLang="en-US" sz="12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连续可调的单能脉冲束流，脉宽最低可达到</a:t>
            </a:r>
            <a:r>
              <a:rPr lang="en-US" altLang="zh-CN" sz="12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15 </a:t>
            </a:r>
            <a:r>
              <a:rPr lang="en-US" altLang="zh-CN" sz="1200" b="0" dirty="0" err="1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ps</a:t>
            </a:r>
            <a:endParaRPr lang="zh-CN" altLang="en-US" sz="1200" b="0" dirty="0">
              <a:solidFill>
                <a:srgbClr val="1F2937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总结两条。第一，设计了一套完整的慢e+脉冲化系统，在终端得到0.5 keV到30 keV多个能量的脉冲慢e+束流，脉宽最大约340 ps，最小可以到15 ps。第二，用磁镜模拟e+慢化，0.5 T磁镜穿透模式下，慢化效率提高94倍。</a:t>
            </a:r>
            <a:endParaRPr lang="en-US" dirty="0"/>
          </a:p>
          <a:p>
            <a:r>
              <a:rPr dirty="0"/>
              <a:t>展望：把²²Na面源的Ta支撑体加进模拟几何以后，效率从0.94%降到0.16%，降了约83%，</a:t>
            </a:r>
            <a:r>
              <a:rPr dirty="0" err="1"/>
              <a:t>影响很大，目前正在找解决方案</a:t>
            </a:r>
            <a:r>
              <a:rPr dirty="0"/>
              <a:t>，</a:t>
            </a:r>
            <a:r>
              <a:rPr lang="zh-CN" altLang="en-US" dirty="0"/>
              <a:t>脉冲化的束流其能散和脉宽不可兼得。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参考文献不逐条念。基础物理和慢正电子的文献在1到13条，后面被问到再指。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脉冲束和相关技术的文献在14到21条，机构设施的官方信息在17到19条。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我的汇报就到这里，谢谢各位老师同学，请批评指正。特别是磁镜效率下降这个问题，欢迎大家一起讨论。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高能所图标-单色.tif"/>
          <p:cNvPicPr>
            <a:picLocks noChangeAspect="1"/>
          </p:cNvPicPr>
          <p:nvPr userDrawn="1"/>
        </p:nvPicPr>
        <p:blipFill>
          <a:blip r:embed="rId2" cstate="email">
            <a:lum bright="5000"/>
          </a:blip>
          <a:srcRect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Autofit/>
          </a:bodyPr>
          <a:lstStyle>
            <a:lvl1pPr>
              <a:defRPr lang="zh-CN" altLang="en-US" sz="6600" b="1" kern="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4DD93-4389-43A1-B6A6-324EB326FA98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052736"/>
            <a:ext cx="10972800" cy="4840303"/>
          </a:xfr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800"/>
              </a:spcBef>
              <a:spcAft>
                <a:spcPts val="500"/>
              </a:spcAft>
              <a:buClr>
                <a:srgbClr val="FFC000"/>
              </a:buClr>
              <a:buSzPct val="80000"/>
              <a:buFont typeface="Wingdings" panose="05000000000000000000" pitchFamily="2" charset="2"/>
              <a:buChar char="n"/>
              <a:defRPr sz="2400" b="0" baseline="0"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Wingdings" panose="05000000000000000000" pitchFamily="2" charset="2"/>
              <a:buChar char="Ø"/>
              <a:defRPr sz="2000" baseline="0"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sz="1800" baseline="0"/>
            </a:lvl3pPr>
            <a:lvl4pPr>
              <a:defRPr sz="1800" baseline="0"/>
            </a:lvl4pPr>
            <a:lvl5pPr>
              <a:defRPr sz="1800"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5C54E-EC9F-49A6-944B-D9C80DF90956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2026/9/22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B4EB0-06CE-481E-B32B-52DF58230A1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2"/>
            <a:ext cx="10763325" cy="725470"/>
          </a:xfrm>
        </p:spPr>
        <p:txBody>
          <a:bodyPr>
            <a:normAutofit/>
          </a:bodyPr>
          <a:lstStyle>
            <a:lvl1pPr algn="l">
              <a:defRPr sz="3000" b="1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5" name="矩形 14"/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矩形 17"/>
          <p:cNvSpPr/>
          <p:nvPr userDrawn="1"/>
        </p:nvSpPr>
        <p:spPr>
          <a:xfrm>
            <a:off x="-1" y="937526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矩形 22"/>
          <p:cNvSpPr/>
          <p:nvPr userDrawn="1"/>
        </p:nvSpPr>
        <p:spPr>
          <a:xfrm>
            <a:off x="0" y="0"/>
            <a:ext cx="285709" cy="91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6202F-9DF5-4300-9C6A-D78B92D8844A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917B5-36B9-4733-BD5E-65A0540D282D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307E1-D71C-41BA-A46F-7D59ABA25668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</p:nvPr>
        </p:nvSpPr>
        <p:spPr>
          <a:xfrm>
            <a:off x="0" y="123666"/>
            <a:ext cx="12115799" cy="5179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36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9" name="日期占位符 3"/>
          <p:cNvSpPr txBox="1"/>
          <p:nvPr userDrawn="1"/>
        </p:nvSpPr>
        <p:spPr>
          <a:xfrm>
            <a:off x="219891" y="6498050"/>
            <a:ext cx="3666309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b="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800" dirty="0">
              <a:solidFill>
                <a:schemeClr val="bg1">
                  <a:lumMod val="95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页脚占位符 4"/>
          <p:cNvSpPr txBox="1"/>
          <p:nvPr userDrawn="1"/>
        </p:nvSpPr>
        <p:spPr>
          <a:xfrm>
            <a:off x="4038600" y="64980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b="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800" dirty="0">
              <a:solidFill>
                <a:schemeClr val="bg1">
                  <a:lumMod val="95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1" name="灯片编号占位符 5"/>
          <p:cNvSpPr txBox="1"/>
          <p:nvPr userDrawn="1"/>
        </p:nvSpPr>
        <p:spPr>
          <a:xfrm>
            <a:off x="9296400" y="64980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59D61E4-8D6C-484A-872E-BE29B3503B71}" type="slidenum">
              <a:rPr lang="zh-CN" altLang="en-US" sz="1800" smtClean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‹#›</a:t>
            </a:fld>
            <a:endParaRPr lang="zh-CN" altLang="en-US" sz="1800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3" name="直接连接符 2"/>
          <p:cNvCxnSpPr/>
          <p:nvPr userDrawn="1"/>
        </p:nvCxnSpPr>
        <p:spPr>
          <a:xfrm>
            <a:off x="0" y="661533"/>
            <a:ext cx="1220377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16889-027D-4052-8D72-88A2CBDA31F4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E9139-A00B-4B2A-98A6-095DC08F134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0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Relationship Id="rId9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5" Type="http://schemas.openxmlformats.org/officeDocument/2006/relationships/image" Target="../media/image3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214989"/>
            <a:ext cx="10363200" cy="1212242"/>
          </a:xfrm>
        </p:spPr>
        <p:txBody>
          <a:bodyPr/>
          <a:lstStyle/>
          <a:p>
            <a:r>
              <a:rPr sz="3600" b="1" dirty="0">
                <a:solidFill>
                  <a:srgbClr val="1F77D0"/>
                </a:solidFill>
                <a:latin typeface="Times New Roman"/>
                <a:ea typeface="微软雅黑"/>
              </a:rPr>
              <a:t>基于磁镜的正电子慢化与脉冲化研究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981924"/>
            <a:ext cx="8534400" cy="2414483"/>
          </a:xfrm>
        </p:spPr>
        <p:txBody>
          <a:bodyPr wrap="square">
            <a:noAutofit/>
          </a:bodyPr>
          <a:lstStyle/>
          <a:p>
            <a:pPr>
              <a:spcAft>
                <a:spcPts val="800"/>
              </a:spcAft>
            </a:pPr>
            <a:r>
              <a:rPr sz="2000" b="1" dirty="0">
                <a:solidFill>
                  <a:srgbClr val="1F2937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姓       </a:t>
            </a:r>
            <a:r>
              <a:rPr sz="2000" b="1" dirty="0" err="1">
                <a:solidFill>
                  <a:srgbClr val="1F2937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名：冯</a:t>
            </a:r>
            <a:r>
              <a:rPr lang="en-US" sz="2000" b="1" dirty="0">
                <a:solidFill>
                  <a:srgbClr val="1F2937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sz="2000" b="1" dirty="0">
                <a:solidFill>
                  <a:srgbClr val="1F2937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焱</a:t>
            </a:r>
          </a:p>
          <a:p>
            <a:pPr>
              <a:spcAft>
                <a:spcPts val="800"/>
              </a:spcAft>
            </a:pPr>
            <a:r>
              <a:rPr sz="2000" b="1" dirty="0">
                <a:solidFill>
                  <a:srgbClr val="1F2937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导 </a:t>
            </a:r>
            <a:r>
              <a:rPr lang="en-US" sz="2000" b="1" dirty="0">
                <a:solidFill>
                  <a:srgbClr val="1F2937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sz="2000" b="1" dirty="0">
                <a:solidFill>
                  <a:srgbClr val="1F2937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sz="2000" b="1" dirty="0" err="1">
                <a:solidFill>
                  <a:srgbClr val="1F2937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师：鲍</a:t>
            </a:r>
            <a:r>
              <a:rPr lang="en-US" sz="2000" b="1" dirty="0">
                <a:solidFill>
                  <a:srgbClr val="1F2937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sz="2000" b="1" dirty="0">
                <a:solidFill>
                  <a:srgbClr val="1F2937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煜 </a:t>
            </a:r>
            <a:r>
              <a:rPr lang="en-US" sz="2000" b="1" dirty="0">
                <a:solidFill>
                  <a:srgbClr val="1F2937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sz="2000" b="1" dirty="0" err="1">
                <a:solidFill>
                  <a:srgbClr val="1F2937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研究员</a:t>
            </a:r>
            <a:endParaRPr sz="2000" b="1" dirty="0">
              <a:solidFill>
                <a:srgbClr val="1F29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800"/>
              </a:spcAft>
            </a:pPr>
            <a:r>
              <a:rPr sz="2000" b="1" dirty="0" err="1">
                <a:solidFill>
                  <a:srgbClr val="1F2937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学科专业</a:t>
            </a:r>
            <a:r>
              <a:rPr sz="2000" b="1" dirty="0">
                <a:solidFill>
                  <a:srgbClr val="1F2937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 b="1" dirty="0">
                <a:solidFill>
                  <a:srgbClr val="1F2937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核技术及应用</a:t>
            </a:r>
          </a:p>
          <a:p>
            <a:pPr>
              <a:spcAft>
                <a:spcPts val="800"/>
              </a:spcAft>
            </a:pPr>
            <a:r>
              <a:rPr lang="zh-CN" altLang="en-US" sz="2000" b="1" dirty="0">
                <a:solidFill>
                  <a:srgbClr val="1F2937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研究方向：正电子慢化与脉冲化</a:t>
            </a:r>
          </a:p>
          <a:p>
            <a:pPr>
              <a:spcAft>
                <a:spcPts val="800"/>
              </a:spcAft>
            </a:pPr>
            <a:r>
              <a:rPr sz="2000" b="1" dirty="0">
                <a:solidFill>
                  <a:srgbClr val="1F2937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日    期：2026年9月</a:t>
            </a:r>
            <a:r>
              <a:rPr lang="en-US" sz="2000" b="1" dirty="0">
                <a:solidFill>
                  <a:srgbClr val="1F2937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sz="2000" b="1" dirty="0">
                <a:solidFill>
                  <a:srgbClr val="1F2937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日</a:t>
            </a:r>
            <a:endParaRPr sz="2000" b="1" dirty="0">
              <a:solidFill>
                <a:srgbClr val="1F29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cover_bg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02920" y="164592"/>
            <a:ext cx="10424160" cy="53035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0B3D79"/>
                </a:solidFill>
                <a:latin typeface="Times New Roman"/>
                <a:ea typeface="微软雅黑"/>
              </a:rPr>
              <a:t>报告主线：从正电子到磁镜辅助慢化与脉冲化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378440" y="228600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报告主线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0352" y="6035040"/>
            <a:ext cx="1042416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20" b="0">
                <a:solidFill>
                  <a:srgbClr val="6B7280"/>
                </a:solidFill>
                <a:latin typeface="Times New Roman"/>
                <a:ea typeface="微软雅黑"/>
              </a:rPr>
              <a:t>基础物理主要参考郁伟中《正电子物理及其应用》（科学出版社，2003）。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024128"/>
            <a:ext cx="10972800" cy="29260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9D7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正电子束实验流程图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182" y="1024128"/>
            <a:ext cx="5199155" cy="292608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77240" y="3822191"/>
            <a:ext cx="1600200" cy="347472"/>
          </a:xfrm>
          <a:prstGeom prst="roundRect">
            <a:avLst/>
          </a:prstGeom>
          <a:solidFill>
            <a:srgbClr val="1F77D0"/>
          </a:solidFill>
          <a:ln w="6350">
            <a:solidFill>
              <a:srgbClr val="1F7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正电子与正电子源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87752" y="3822191"/>
            <a:ext cx="1600200" cy="347472"/>
          </a:xfrm>
          <a:prstGeom prst="roundRect">
            <a:avLst/>
          </a:prstGeom>
          <a:solidFill>
            <a:srgbClr val="1F77D0"/>
          </a:solidFill>
          <a:ln w="6350">
            <a:solidFill>
              <a:srgbClr val="1F7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湮没谱学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07408" y="3822191"/>
            <a:ext cx="1600200" cy="347472"/>
          </a:xfrm>
          <a:prstGeom prst="roundRect">
            <a:avLst/>
          </a:prstGeom>
          <a:solidFill>
            <a:srgbClr val="1F77D0"/>
          </a:solidFill>
          <a:ln w="6350">
            <a:solidFill>
              <a:srgbClr val="1F7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慢正电子与深度可调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3822191"/>
            <a:ext cx="1600200" cy="347472"/>
          </a:xfrm>
          <a:prstGeom prst="roundRect">
            <a:avLst/>
          </a:prstGeom>
          <a:solidFill>
            <a:srgbClr val="1F77D0"/>
          </a:solidFill>
          <a:ln w="6350">
            <a:solidFill>
              <a:srgbClr val="1F7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脉冲化与时间起点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3822191"/>
            <a:ext cx="1600200" cy="347472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磁镜与多次通过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829800" y="3822191"/>
            <a:ext cx="1600200" cy="347472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本课题：联合优化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68680" y="4434840"/>
            <a:ext cx="10149840" cy="1143000"/>
          </a:xfrm>
          <a:prstGeom prst="roundRect">
            <a:avLst/>
          </a:prstGeom>
          <a:solidFill>
            <a:srgbClr val="F8FBFE"/>
          </a:solidFill>
          <a:ln w="12700">
            <a:solidFill>
              <a:srgbClr val="9DD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78992" y="4590288"/>
            <a:ext cx="146304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0B3D79"/>
                </a:solidFill>
                <a:latin typeface="Times New Roman"/>
                <a:ea typeface="微软雅黑"/>
              </a:rPr>
              <a:t>三次关键转折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14600" y="4553712"/>
            <a:ext cx="393192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300" b="1">
                <a:solidFill>
                  <a:srgbClr val="1F77D0"/>
                </a:solidFill>
                <a:latin typeface="Times New Roman"/>
                <a:ea typeface="微软雅黑"/>
              </a:rPr>
              <a:t>① 传统体平均 → 深度可调：为什么需要慢正电子？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12280" y="4736592"/>
            <a:ext cx="429768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300" b="1">
                <a:solidFill>
                  <a:srgbClr val="18A7A8"/>
                </a:solidFill>
                <a:latin typeface="Times New Roman"/>
                <a:ea typeface="微软雅黑"/>
              </a:rPr>
              <a:t>② 深度分辨寿命测量 → 明确 t₀：为什么需要脉冲化？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14600" y="4937760"/>
            <a:ext cx="388620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300" b="1">
                <a:solidFill>
                  <a:srgbClr val="F47A1F"/>
                </a:solidFill>
                <a:latin typeface="Times New Roman"/>
                <a:ea typeface="微软雅黑"/>
              </a:rPr>
              <a:t>③ 单次通过 → 多次机会：为什么引入磁镜？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02920" y="164592"/>
            <a:ext cx="1042416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正电子的发现</a:t>
            </a:r>
            <a:r>
              <a:rPr sz="2800" b="1" dirty="0">
                <a:solidFill>
                  <a:srgbClr val="0B3D79"/>
                </a:solidFill>
                <a:latin typeface="Times New Roman"/>
                <a:ea typeface="微软雅黑"/>
              </a:rPr>
              <a:t>：</a:t>
            </a:r>
            <a:r>
              <a:rPr lang="zh-CN" altLang="en-US" sz="2800" b="1" dirty="0">
                <a:solidFill>
                  <a:srgbClr val="0B3D79"/>
                </a:solidFill>
                <a:latin typeface="Times New Roman"/>
                <a:ea typeface="微软雅黑"/>
              </a:rPr>
              <a:t>安德森通过</a:t>
            </a:r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云室</a:t>
            </a:r>
            <a:r>
              <a:rPr lang="zh-CN" altLang="en-US" sz="2800" b="1" dirty="0">
                <a:solidFill>
                  <a:srgbClr val="0B3D79"/>
                </a:solidFill>
                <a:latin typeface="Times New Roman"/>
                <a:ea typeface="微软雅黑"/>
              </a:rPr>
              <a:t>记录到正电子轨迹</a:t>
            </a:r>
            <a:endParaRPr sz="2800" b="1" dirty="0">
              <a:solidFill>
                <a:srgbClr val="0B3D79"/>
              </a:solidFill>
              <a:latin typeface="Times New Roman"/>
              <a:ea typeface="微软雅黑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378440" y="228600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发现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0352" y="6035040"/>
            <a:ext cx="1042416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20" b="0" dirty="0">
                <a:solidFill>
                  <a:srgbClr val="6B7280"/>
                </a:solidFill>
                <a:latin typeface="Times New Roman"/>
                <a:ea typeface="微软雅黑"/>
              </a:rPr>
              <a:t>C. D. Anderson, Phys. Rev. 43, 491–494 (1933).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232512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051560"/>
            <a:ext cx="6400800" cy="4526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9D7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360920" y="1078992"/>
            <a:ext cx="1005840" cy="310896"/>
          </a:xfrm>
          <a:prstGeom prst="roundRect">
            <a:avLst/>
          </a:prstGeom>
          <a:solidFill>
            <a:srgbClr val="1F77D0"/>
          </a:solidFill>
          <a:ln w="6350">
            <a:solidFill>
              <a:srgbClr val="1F7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rgbClr val="FFFFFF"/>
                </a:solidFill>
                <a:latin typeface="Times New Roman"/>
                <a:ea typeface="微软雅黑"/>
              </a:rPr>
              <a:t>实验发现</a:t>
            </a:r>
            <a:endParaRPr sz="1000" b="1" dirty="0">
              <a:solidFill>
                <a:srgbClr val="FFFFFF"/>
              </a:solidFill>
              <a:latin typeface="Times New Roman"/>
              <a:ea typeface="微软雅黑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08722" y="1442515"/>
            <a:ext cx="4968055" cy="2712537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lnSpc>
                <a:spcPct val="150000"/>
              </a:lnSpc>
              <a:spcAft>
                <a:spcPts val="300"/>
              </a:spcAft>
            </a:pPr>
            <a:r>
              <a:rPr sz="1600" b="0" dirty="0">
                <a:solidFill>
                  <a:srgbClr val="1F2937"/>
                </a:solidFill>
                <a:latin typeface="Times New Roman"/>
                <a:ea typeface="微软雅黑"/>
              </a:rPr>
              <a:t>• </a:t>
            </a:r>
            <a:r>
              <a:rPr lang="zh-CN" altLang="en-US" sz="1600" b="0" dirty="0">
                <a:solidFill>
                  <a:srgbClr val="1F2937"/>
                </a:solidFill>
                <a:latin typeface="Times New Roman"/>
                <a:ea typeface="微软雅黑"/>
              </a:rPr>
              <a:t>带电粒子在</a:t>
            </a:r>
            <a:r>
              <a:rPr sz="1600" b="0" dirty="0" err="1">
                <a:solidFill>
                  <a:srgbClr val="1F2937"/>
                </a:solidFill>
                <a:latin typeface="Times New Roman"/>
                <a:ea typeface="微软雅黑"/>
              </a:rPr>
              <a:t>磁场中轨迹</a:t>
            </a:r>
            <a:r>
              <a:rPr lang="zh-CN" altLang="en-US" sz="1600" b="0" dirty="0">
                <a:solidFill>
                  <a:srgbClr val="1F2937"/>
                </a:solidFill>
                <a:latin typeface="Times New Roman"/>
                <a:ea typeface="微软雅黑"/>
              </a:rPr>
              <a:t>是</a:t>
            </a:r>
            <a:r>
              <a:rPr sz="1600" b="0" dirty="0">
                <a:solidFill>
                  <a:srgbClr val="1F2937"/>
                </a:solidFill>
                <a:latin typeface="Times New Roman"/>
                <a:ea typeface="微软雅黑"/>
              </a:rPr>
              <a:t>曲</a:t>
            </a:r>
            <a:r>
              <a:rPr lang="zh-CN" altLang="en-US" sz="1600" b="0" dirty="0">
                <a:solidFill>
                  <a:srgbClr val="1F2937"/>
                </a:solidFill>
                <a:latin typeface="Times New Roman"/>
                <a:ea typeface="微软雅黑"/>
              </a:rPr>
              <a:t>线</a:t>
            </a:r>
            <a:r>
              <a:rPr sz="1600" b="0" dirty="0">
                <a:solidFill>
                  <a:srgbClr val="1F2937"/>
                </a:solidFill>
                <a:latin typeface="Times New Roman"/>
                <a:ea typeface="微软雅黑"/>
              </a:rPr>
              <a:t>，</a:t>
            </a:r>
            <a:r>
              <a:rPr lang="zh-CN" altLang="en-US" sz="1600" b="0" dirty="0">
                <a:solidFill>
                  <a:srgbClr val="1F2937"/>
                </a:solidFill>
                <a:latin typeface="Times New Roman"/>
                <a:ea typeface="微软雅黑"/>
              </a:rPr>
              <a:t>通过</a:t>
            </a:r>
            <a:r>
              <a:rPr sz="1600" b="0" dirty="0" err="1">
                <a:solidFill>
                  <a:srgbClr val="1F2937"/>
                </a:solidFill>
                <a:latin typeface="Times New Roman"/>
                <a:ea typeface="微软雅黑"/>
              </a:rPr>
              <a:t>运动方向</a:t>
            </a:r>
            <a:r>
              <a:rPr lang="zh-CN" altLang="en-US" sz="1600" b="0" dirty="0">
                <a:solidFill>
                  <a:srgbClr val="1F2937"/>
                </a:solidFill>
                <a:latin typeface="Times New Roman"/>
                <a:ea typeface="微软雅黑"/>
              </a:rPr>
              <a:t>可</a:t>
            </a:r>
            <a:r>
              <a:rPr sz="1600" b="0" dirty="0" err="1">
                <a:solidFill>
                  <a:srgbClr val="1F2937"/>
                </a:solidFill>
                <a:latin typeface="Times New Roman"/>
                <a:ea typeface="微软雅黑"/>
              </a:rPr>
              <a:t>判定电荷符号</a:t>
            </a:r>
            <a:endParaRPr sz="1600" b="0" dirty="0">
              <a:solidFill>
                <a:srgbClr val="1F293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sz="16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• </a:t>
            </a:r>
            <a:r>
              <a:rPr sz="1600" b="0" dirty="0" err="1">
                <a:solidFill>
                  <a:srgbClr val="1F2937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粒子过铅板损失能量使曲率</a:t>
            </a:r>
            <a:r>
              <a:rPr lang="zh-CN" altLang="en-US" sz="16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减小</a:t>
            </a:r>
            <a:r>
              <a:rPr sz="16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，比较两侧曲率即可判明运动方向</a:t>
            </a:r>
            <a:endParaRPr sz="1600" b="0" dirty="0">
              <a:solidFill>
                <a:srgbClr val="1F293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sz="16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• </a:t>
            </a:r>
            <a:r>
              <a:rPr sz="1600" b="0" dirty="0" err="1">
                <a:solidFill>
                  <a:srgbClr val="1F2937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粒子质量与电子同量级</a:t>
            </a:r>
            <a:r>
              <a:rPr sz="16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，</a:t>
            </a:r>
            <a:r>
              <a:rPr lang="zh-CN" altLang="en-US" sz="16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但</a:t>
            </a:r>
            <a:r>
              <a:rPr sz="1600" b="0" dirty="0" err="1">
                <a:solidFill>
                  <a:srgbClr val="1F2937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电荷为</a:t>
            </a:r>
            <a:r>
              <a:rPr sz="16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 +</a:t>
            </a:r>
            <a:r>
              <a:rPr sz="1600" b="0" dirty="0" err="1">
                <a:solidFill>
                  <a:srgbClr val="1F2937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e，因此不</a:t>
            </a:r>
            <a:r>
              <a:rPr lang="zh-CN" altLang="en-US" sz="16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是</a:t>
            </a:r>
            <a:r>
              <a:rPr sz="1600" b="0" dirty="0" err="1">
                <a:solidFill>
                  <a:srgbClr val="1F2937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质子</a:t>
            </a:r>
            <a:endParaRPr sz="1600" b="0" dirty="0">
              <a:solidFill>
                <a:srgbClr val="1F293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sz="16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• 1933 年 Anderson 发表 “The Positive Electron”，正电子成为第一种被实验确认的反粒子</a:t>
            </a:r>
            <a:endParaRPr sz="1600" b="0" dirty="0">
              <a:solidFill>
                <a:srgbClr val="1F293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6074057B-7CF9-6340-018B-002BC909DE8F}"/>
              </a:ext>
            </a:extLst>
          </p:cNvPr>
          <p:cNvGrpSpPr/>
          <p:nvPr/>
        </p:nvGrpSpPr>
        <p:grpSpPr>
          <a:xfrm>
            <a:off x="7469075" y="4979398"/>
            <a:ext cx="4023360" cy="749808"/>
            <a:chOff x="7360920" y="4721584"/>
            <a:chExt cx="4023360" cy="749808"/>
          </a:xfrm>
        </p:grpSpPr>
        <p:sp>
          <p:nvSpPr>
            <p:cNvPr id="11" name="Rounded Rectangle 10"/>
            <p:cNvSpPr/>
            <p:nvPr/>
          </p:nvSpPr>
          <p:spPr>
            <a:xfrm>
              <a:off x="7360920" y="4721584"/>
              <a:ext cx="4023360" cy="749808"/>
            </a:xfrm>
            <a:prstGeom prst="roundRect">
              <a:avLst/>
            </a:prstGeom>
            <a:solidFill>
              <a:srgbClr val="FFF6EA"/>
            </a:solidFill>
            <a:ln w="12700">
              <a:solidFill>
                <a:srgbClr val="FFD3A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610074" y="4914900"/>
              <a:ext cx="3749039" cy="363176"/>
            </a:xfrm>
            <a:prstGeom prst="rect">
              <a:avLst/>
            </a:prstGeom>
            <a:noFill/>
          </p:spPr>
          <p:txBody>
            <a:bodyPr wrap="square" lIns="27432" tIns="27432" rIns="27432" bIns="27432" anchor="t">
              <a:spAutoFit/>
            </a:bodyPr>
            <a:lstStyle/>
            <a:p>
              <a:pPr algn="ctr"/>
              <a:r>
                <a:rPr sz="2000" b="1" dirty="0" err="1">
                  <a:solidFill>
                    <a:srgbClr val="F47A1F"/>
                  </a:solidFill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正电子：m</a:t>
              </a:r>
              <a:r>
                <a:rPr sz="2000" b="1" dirty="0">
                  <a:solidFill>
                    <a:srgbClr val="F47A1F"/>
                  </a:solidFill>
                  <a:latin typeface="Times New Roman" panose="02020603050405020304" pitchFamily="18" charset="0"/>
                  <a:ea typeface="微软雅黑"/>
                  <a:cs typeface="Times New Roman" panose="02020603050405020304" pitchFamily="18" charset="0"/>
                </a:rPr>
                <a:t> = mₑ，q = +e</a:t>
              </a: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12AE8318-537A-E835-9CC9-A5F28321D2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66" y="1310112"/>
            <a:ext cx="5589409" cy="419205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cover_bg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02920" y="164592"/>
            <a:ext cx="10424160" cy="53035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实验中的正电子从哪里来</a:t>
            </a:r>
            <a:r>
              <a:rPr sz="2800" b="1" dirty="0">
                <a:solidFill>
                  <a:srgbClr val="0B3D79"/>
                </a:solidFill>
                <a:latin typeface="Times New Roman"/>
                <a:ea typeface="微软雅黑"/>
              </a:rPr>
              <a:t>？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378440" y="228600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正电子源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0352" y="6035040"/>
            <a:ext cx="1042416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20" b="0">
                <a:solidFill>
                  <a:srgbClr val="6B7280"/>
                </a:solidFill>
                <a:latin typeface="Times New Roman"/>
                <a:ea typeface="微软雅黑"/>
              </a:rPr>
              <a:t>郁伟中（2003）；Gerchow et al., Instruments 2, 10 (2018)；Golge et al., J. Appl. Phys. 115, 234907 (2014).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051560"/>
            <a:ext cx="10972800" cy="32004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9D7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22960" y="4343400"/>
            <a:ext cx="2926080" cy="1005840"/>
          </a:xfrm>
          <a:prstGeom prst="roundRect">
            <a:avLst/>
          </a:prstGeom>
          <a:solidFill>
            <a:srgbClr val="F8FBFE"/>
          </a:solidFill>
          <a:ln w="11430">
            <a:solidFill>
              <a:srgbClr val="BFDC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4480560"/>
            <a:ext cx="2743200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0B3D79"/>
                </a:solidFill>
                <a:latin typeface="Times New Roman"/>
                <a:ea typeface="微软雅黑"/>
              </a:rPr>
              <a:t>β⁺ 放射性同位素源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4828032"/>
            <a:ext cx="2706624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050" b="0">
                <a:solidFill>
                  <a:srgbClr val="5B6573"/>
                </a:solidFill>
                <a:latin typeface="Times New Roman"/>
                <a:ea typeface="微软雅黑"/>
              </a:rPr>
              <a:t>如 ²²Na、¹⁸F、⁴⁸V；结构紧凑、连续宽能谱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0" y="4343400"/>
            <a:ext cx="2926080" cy="1005840"/>
          </a:xfrm>
          <a:prstGeom prst="roundRect">
            <a:avLst/>
          </a:prstGeom>
          <a:solidFill>
            <a:srgbClr val="F8FBFE"/>
          </a:solidFill>
          <a:ln w="11430">
            <a:solidFill>
              <a:srgbClr val="BFDC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206240" y="4480560"/>
            <a:ext cx="274320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 dirty="0" err="1">
                <a:solidFill>
                  <a:srgbClr val="0B3D79"/>
                </a:solidFill>
                <a:latin typeface="Times New Roman"/>
                <a:ea typeface="微软雅黑"/>
              </a:rPr>
              <a:t>电子加速器驱动</a:t>
            </a:r>
            <a:r>
              <a:rPr lang="en-US" altLang="zh-CN" sz="1400" b="1" dirty="0" err="1">
                <a:solidFill>
                  <a:srgbClr val="0B3D79"/>
                </a:solidFill>
                <a:latin typeface="Times New Roman"/>
                <a:ea typeface="微软雅黑"/>
              </a:rPr>
              <a:t>e+</a:t>
            </a:r>
            <a:r>
              <a:rPr sz="1400" b="1" dirty="0" err="1">
                <a:solidFill>
                  <a:srgbClr val="0B3D79"/>
                </a:solidFill>
                <a:latin typeface="Times New Roman"/>
                <a:ea typeface="微软雅黑"/>
              </a:rPr>
              <a:t>源</a:t>
            </a:r>
            <a:endParaRPr sz="1400" b="1" dirty="0">
              <a:solidFill>
                <a:srgbClr val="0B3D79"/>
              </a:solidFill>
              <a:latin typeface="Microsoft YaHe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24528" y="4828032"/>
            <a:ext cx="2706624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050" b="0">
                <a:solidFill>
                  <a:srgbClr val="5B6573"/>
                </a:solidFill>
                <a:latin typeface="Times New Roman"/>
                <a:ea typeface="微软雅黑"/>
              </a:rPr>
              <a:t>高能电子 → 高 Z 转换靶 → 轫致 γ → e⁺e⁻ 对产生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863840" y="4343400"/>
            <a:ext cx="2926080" cy="1005840"/>
          </a:xfrm>
          <a:prstGeom prst="roundRect">
            <a:avLst/>
          </a:prstGeom>
          <a:solidFill>
            <a:srgbClr val="F8FBFE"/>
          </a:solidFill>
          <a:ln w="11430">
            <a:solidFill>
              <a:srgbClr val="BFDC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955279" y="4480560"/>
            <a:ext cx="2743200" cy="2708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 dirty="0" err="1">
                <a:solidFill>
                  <a:srgbClr val="0B3D7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反应堆</a:t>
            </a:r>
            <a:r>
              <a:rPr sz="1400" b="1" dirty="0">
                <a:solidFill>
                  <a:srgbClr val="0B3D7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/ 强 γ 源</a:t>
            </a:r>
            <a:r>
              <a:rPr lang="zh-CN" altLang="en-US" sz="1400" b="1" dirty="0">
                <a:solidFill>
                  <a:srgbClr val="0B3D7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驱动</a:t>
            </a:r>
            <a:r>
              <a:rPr lang="en-US" altLang="zh-CN" sz="1400" b="1" dirty="0">
                <a:solidFill>
                  <a:srgbClr val="0B3D7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e+</a:t>
            </a:r>
            <a:r>
              <a:rPr lang="zh-CN" altLang="en-US" sz="1400" b="1" dirty="0">
                <a:solidFill>
                  <a:srgbClr val="0B3D7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源</a:t>
            </a:r>
            <a:endParaRPr sz="1400" b="1" dirty="0">
              <a:solidFill>
                <a:srgbClr val="0B3D7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973567" y="4828032"/>
            <a:ext cx="2706624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050" b="0">
                <a:solidFill>
                  <a:srgbClr val="5B6573"/>
                </a:solidFill>
                <a:latin typeface="Times New Roman"/>
                <a:ea typeface="微软雅黑"/>
              </a:rPr>
              <a:t>高强度 γ 在转换材料中产生 e⁺e⁻；适合大科学装置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D5410AEA-F379-8BBF-4A64-9213FBD3F6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8" y="1680480"/>
            <a:ext cx="2880000" cy="2160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62D9B9F4-0AAD-7E47-FE0C-E6B3022DD6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463041"/>
            <a:ext cx="2880000" cy="216000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4658034C-5A70-2664-5728-44A80401F2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191" y="1496592"/>
            <a:ext cx="2880000" cy="216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 descr="cover_bg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02920" y="164592"/>
            <a:ext cx="10424160" cy="4401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不同正电子源</a:t>
            </a:r>
            <a:r>
              <a:rPr lang="zh-CN" altLang="en-US" sz="2800" b="1" dirty="0">
                <a:solidFill>
                  <a:srgbClr val="0B3D79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的比较</a:t>
            </a:r>
            <a:endParaRPr sz="2500" b="1" dirty="0">
              <a:solidFill>
                <a:srgbClr val="0B3D7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378440" y="228600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 dirty="0" err="1">
                <a:solidFill>
                  <a:srgbClr val="FFFFFF"/>
                </a:solidFill>
                <a:latin typeface="Times New Roman"/>
                <a:ea typeface="微软雅黑"/>
              </a:rPr>
              <a:t>源比较</a:t>
            </a:r>
            <a:endParaRPr sz="950" b="1" dirty="0">
              <a:solidFill>
                <a:srgbClr val="FFFFFF"/>
              </a:solidFill>
              <a:latin typeface="Microsoft YaHei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5</a:t>
            </a: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F84CA5A6-9EBD-C7AF-5C28-80307A4F8B07}"/>
              </a:ext>
            </a:extLst>
          </p:cNvPr>
          <p:cNvGrpSpPr/>
          <p:nvPr/>
        </p:nvGrpSpPr>
        <p:grpSpPr>
          <a:xfrm>
            <a:off x="502920" y="1929384"/>
            <a:ext cx="11018520" cy="2999232"/>
            <a:chOff x="731520" y="1325880"/>
            <a:chExt cx="11018520" cy="2999232"/>
          </a:xfrm>
        </p:grpSpPr>
        <p:sp>
          <p:nvSpPr>
            <p:cNvPr id="7" name="Rectangle 6"/>
            <p:cNvSpPr/>
            <p:nvPr/>
          </p:nvSpPr>
          <p:spPr>
            <a:xfrm>
              <a:off x="731520" y="1325880"/>
              <a:ext cx="1920240" cy="749808"/>
            </a:xfrm>
            <a:prstGeom prst="rect">
              <a:avLst/>
            </a:prstGeom>
            <a:solidFill>
              <a:srgbClr val="EAF4FB"/>
            </a:solidFill>
            <a:ln w="8890">
              <a:solidFill>
                <a:srgbClr val="B8D8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58952" y="1598592"/>
              <a:ext cx="1865376" cy="332399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0B3D79"/>
                  </a:solidFill>
                  <a:latin typeface="Times New Roman"/>
                  <a:ea typeface="微软雅黑"/>
                </a:rPr>
                <a:t>e+</a:t>
              </a:r>
              <a:r>
                <a:rPr lang="zh-CN" altLang="en-US" b="1" dirty="0">
                  <a:solidFill>
                    <a:srgbClr val="0B3D79"/>
                  </a:solidFill>
                  <a:latin typeface="Times New Roman"/>
                  <a:ea typeface="微软雅黑"/>
                </a:rPr>
                <a:t>源种类</a:t>
              </a:r>
              <a:endParaRPr b="1" dirty="0">
                <a:solidFill>
                  <a:srgbClr val="0B3D79"/>
                </a:solidFill>
                <a:latin typeface="Microsoft YaHei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651760" y="1325880"/>
              <a:ext cx="2331720" cy="749808"/>
            </a:xfrm>
            <a:prstGeom prst="rect">
              <a:avLst/>
            </a:prstGeom>
            <a:solidFill>
              <a:srgbClr val="EAF4FB"/>
            </a:solidFill>
            <a:ln w="8890">
              <a:solidFill>
                <a:srgbClr val="B8D8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679192" y="1629370"/>
              <a:ext cx="2276856" cy="270843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1400" b="1" dirty="0" err="1">
                  <a:solidFill>
                    <a:srgbClr val="0B3D79"/>
                  </a:solidFill>
                  <a:latin typeface="Times New Roman"/>
                  <a:ea typeface="微软雅黑"/>
                </a:rPr>
                <a:t>初始正电子能谱</a:t>
              </a:r>
              <a:endParaRPr sz="1400" b="1" dirty="0">
                <a:solidFill>
                  <a:srgbClr val="0B3D79"/>
                </a:solidFill>
                <a:latin typeface="Microsoft YaHei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983480" y="1325880"/>
              <a:ext cx="1554480" cy="749808"/>
            </a:xfrm>
            <a:prstGeom prst="rect">
              <a:avLst/>
            </a:prstGeom>
            <a:solidFill>
              <a:srgbClr val="EAF4FB"/>
            </a:solidFill>
            <a:ln w="8890">
              <a:solidFill>
                <a:srgbClr val="B8D8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010912" y="1629370"/>
              <a:ext cx="1499616" cy="270843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1400" b="1" dirty="0" err="1">
                  <a:solidFill>
                    <a:srgbClr val="0B3D79"/>
                  </a:solidFill>
                  <a:latin typeface="Times New Roman"/>
                  <a:ea typeface="微软雅黑"/>
                </a:rPr>
                <a:t>时间结构</a:t>
              </a:r>
              <a:endParaRPr sz="1400" b="1" dirty="0">
                <a:solidFill>
                  <a:srgbClr val="0B3D79"/>
                </a:solidFill>
                <a:latin typeface="Microsoft YaHei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537960" y="1325880"/>
              <a:ext cx="2468880" cy="749808"/>
            </a:xfrm>
            <a:prstGeom prst="rect">
              <a:avLst/>
            </a:prstGeom>
            <a:solidFill>
              <a:srgbClr val="EAF4FB"/>
            </a:solidFill>
            <a:ln w="8890">
              <a:solidFill>
                <a:srgbClr val="B8D8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565392" y="1444752"/>
              <a:ext cx="2414016" cy="640080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1100" b="1" dirty="0" err="1">
                  <a:solidFill>
                    <a:srgbClr val="0B3D79"/>
                  </a:solidFill>
                  <a:latin typeface="Times New Roman"/>
                  <a:ea typeface="微软雅黑"/>
                </a:rPr>
                <a:t>优势</a:t>
              </a:r>
              <a:endParaRPr sz="1100" b="1" dirty="0">
                <a:solidFill>
                  <a:srgbClr val="0B3D79"/>
                </a:solidFill>
                <a:latin typeface="Microsoft YaHei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9006840" y="1325880"/>
              <a:ext cx="2743200" cy="749808"/>
            </a:xfrm>
            <a:prstGeom prst="rect">
              <a:avLst/>
            </a:prstGeom>
            <a:solidFill>
              <a:srgbClr val="EAF4FB"/>
            </a:solidFill>
            <a:ln w="8890">
              <a:solidFill>
                <a:srgbClr val="B8D8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034272" y="1629370"/>
              <a:ext cx="2688336" cy="270843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1400" b="1" dirty="0" err="1">
                  <a:solidFill>
                    <a:srgbClr val="0B3D79"/>
                  </a:solidFill>
                  <a:latin typeface="Times New Roman"/>
                  <a:ea typeface="微软雅黑"/>
                </a:rPr>
                <a:t>主要限制</a:t>
              </a:r>
              <a:endParaRPr sz="1400" b="1" dirty="0">
                <a:solidFill>
                  <a:srgbClr val="0B3D79"/>
                </a:solidFill>
                <a:latin typeface="Microsoft YaHei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31520" y="2075688"/>
              <a:ext cx="1920240" cy="74980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58952" y="2340929"/>
              <a:ext cx="1865376" cy="301621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1F2937"/>
                  </a:solidFill>
                  <a:latin typeface="Times New Roman" panose="020B0503020204020204" pitchFamily="34" charset="-122"/>
                  <a:ea typeface="微软雅黑" panose="020B0503020204020204" pitchFamily="34" charset="-122"/>
                </a:rPr>
                <a:t>放射性同位素</a:t>
              </a:r>
              <a:endParaRPr sz="16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651760" y="2112264"/>
              <a:ext cx="2331720" cy="74980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679192" y="2356318"/>
              <a:ext cx="2276856" cy="270843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1400" b="0" dirty="0" err="1">
                  <a:solidFill>
                    <a:srgbClr val="1F2937"/>
                  </a:solidFill>
                  <a:latin typeface="Times New Roman"/>
                  <a:ea typeface="微软雅黑"/>
                </a:rPr>
                <a:t>连续宽谱，延伸到数百</a:t>
              </a:r>
              <a:r>
                <a:rPr sz="1400" b="0" dirty="0">
                  <a:solidFill>
                    <a:srgbClr val="1F2937"/>
                  </a:solidFill>
                  <a:latin typeface="Times New Roman"/>
                  <a:ea typeface="微软雅黑"/>
                </a:rPr>
                <a:t> keV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983480" y="2075688"/>
              <a:ext cx="1554480" cy="74980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10912" y="2356318"/>
              <a:ext cx="1499616" cy="270843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1400" b="0" dirty="0" err="1">
                  <a:solidFill>
                    <a:srgbClr val="1F2937"/>
                  </a:solidFill>
                  <a:latin typeface="Times New Roman"/>
                  <a:ea typeface="微软雅黑"/>
                </a:rPr>
                <a:t>连续</a:t>
              </a:r>
              <a:endParaRPr sz="1400" b="0" dirty="0">
                <a:solidFill>
                  <a:srgbClr val="1F2937"/>
                </a:solidFill>
                <a:latin typeface="Microsoft YaHei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537960" y="2075688"/>
              <a:ext cx="2468880" cy="74980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565392" y="2356319"/>
              <a:ext cx="2414016" cy="270843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1400" b="0" dirty="0" err="1">
                  <a:solidFill>
                    <a:srgbClr val="1F2937"/>
                  </a:solidFill>
                  <a:latin typeface="Times New Roman"/>
                  <a:ea typeface="微软雅黑"/>
                </a:rPr>
                <a:t>紧凑、稳定、便于实验室使用</a:t>
              </a:r>
              <a:endParaRPr sz="1400" b="0" dirty="0">
                <a:solidFill>
                  <a:srgbClr val="1F2937"/>
                </a:solidFill>
                <a:latin typeface="Microsoft YaHei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006840" y="2075688"/>
              <a:ext cx="2743200" cy="74980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034272" y="2356318"/>
              <a:ext cx="2688336" cy="270843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1400" b="0" dirty="0" err="1">
                  <a:solidFill>
                    <a:srgbClr val="1F2937"/>
                  </a:solidFill>
                  <a:latin typeface="Times New Roman"/>
                  <a:ea typeface="微软雅黑"/>
                </a:rPr>
                <a:t>活度受限；辐射源管理</a:t>
              </a:r>
              <a:endParaRPr sz="1400" b="0" dirty="0">
                <a:solidFill>
                  <a:srgbClr val="1F2937"/>
                </a:solidFill>
                <a:latin typeface="Microsoft YaHei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31520" y="2825496"/>
              <a:ext cx="1920240" cy="749808"/>
            </a:xfrm>
            <a:prstGeom prst="rect">
              <a:avLst/>
            </a:prstGeom>
            <a:solidFill>
              <a:srgbClr val="F8FAFC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58952" y="3109025"/>
              <a:ext cx="1865376" cy="301621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1600" b="1" dirty="0" err="1">
                  <a:solidFill>
                    <a:srgbClr val="1F2937"/>
                  </a:solidFill>
                  <a:latin typeface="Times New Roman" panose="020B0503020204020204" pitchFamily="34" charset="-122"/>
                  <a:ea typeface="微软雅黑" panose="020B0503020204020204" pitchFamily="34" charset="-122"/>
                </a:rPr>
                <a:t>加速器</a:t>
              </a:r>
              <a:r>
                <a:rPr lang="en-US" altLang="zh-CN" sz="1600" b="1" dirty="0" err="1">
                  <a:solidFill>
                    <a:srgbClr val="1F2937"/>
                  </a:solidFill>
                  <a:latin typeface="Times New Roman" panose="020B0503020204020204" pitchFamily="34" charset="-122"/>
                  <a:ea typeface="微软雅黑" panose="020B0503020204020204" pitchFamily="34" charset="-122"/>
                </a:rPr>
                <a:t>e</a:t>
              </a:r>
              <a:r>
                <a:rPr lang="en-US" altLang="zh-CN" sz="1600" b="1" dirty="0">
                  <a:solidFill>
                    <a:srgbClr val="1F2937"/>
                  </a:solidFill>
                  <a:latin typeface="Times New Roman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1600" b="1" dirty="0">
                  <a:solidFill>
                    <a:srgbClr val="1F2937"/>
                  </a:solidFill>
                  <a:latin typeface="Times New Roman" panose="020B0503020204020204" pitchFamily="34" charset="-122"/>
                  <a:ea typeface="微软雅黑" panose="020B0503020204020204" pitchFamily="34" charset="-122"/>
                </a:rPr>
                <a:t>源</a:t>
              </a:r>
              <a:endParaRPr sz="16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651760" y="2825496"/>
              <a:ext cx="2331720" cy="749808"/>
            </a:xfrm>
            <a:prstGeom prst="rect">
              <a:avLst/>
            </a:prstGeom>
            <a:solidFill>
              <a:srgbClr val="F8FAFC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679192" y="3106126"/>
              <a:ext cx="2276856" cy="270843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1400" b="0" dirty="0" err="1">
                  <a:solidFill>
                    <a:srgbClr val="1F2937"/>
                  </a:solidFill>
                  <a:latin typeface="Times New Roman"/>
                  <a:ea typeface="微软雅黑"/>
                </a:rPr>
                <a:t>宽谱，可通过束线选择能段</a:t>
              </a:r>
              <a:endParaRPr sz="1400" b="0" dirty="0">
                <a:solidFill>
                  <a:srgbClr val="1F2937"/>
                </a:solidFill>
                <a:latin typeface="Microsoft YaHei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983480" y="2825496"/>
              <a:ext cx="1554480" cy="749808"/>
            </a:xfrm>
            <a:prstGeom prst="rect">
              <a:avLst/>
            </a:prstGeom>
            <a:solidFill>
              <a:srgbClr val="F8FAFC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010912" y="3106126"/>
              <a:ext cx="1499616" cy="270843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1400" b="0" dirty="0" err="1">
                  <a:solidFill>
                    <a:srgbClr val="1F2937"/>
                  </a:solidFill>
                  <a:latin typeface="Times New Roman"/>
                  <a:ea typeface="微软雅黑"/>
                </a:rPr>
                <a:t>连续或脉冲可设计</a:t>
              </a:r>
              <a:endParaRPr sz="1400" b="0" dirty="0">
                <a:solidFill>
                  <a:srgbClr val="1F2937"/>
                </a:solidFill>
                <a:latin typeface="Microsoft YaHei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537960" y="2825496"/>
              <a:ext cx="2468880" cy="749808"/>
            </a:xfrm>
            <a:prstGeom prst="rect">
              <a:avLst/>
            </a:prstGeom>
            <a:solidFill>
              <a:srgbClr val="F8FAFC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565392" y="3106126"/>
              <a:ext cx="2414016" cy="270843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1400" b="0" dirty="0" err="1">
                  <a:solidFill>
                    <a:srgbClr val="1F2937"/>
                  </a:solidFill>
                  <a:latin typeface="Times New Roman"/>
                  <a:ea typeface="微软雅黑"/>
                </a:rPr>
                <a:t>强度高、时序可控</a:t>
              </a:r>
              <a:endParaRPr sz="1400" b="0" dirty="0">
                <a:solidFill>
                  <a:srgbClr val="1F2937"/>
                </a:solidFill>
                <a:latin typeface="Microsoft YaHei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9006840" y="2825496"/>
              <a:ext cx="2743200" cy="749808"/>
            </a:xfrm>
            <a:prstGeom prst="rect">
              <a:avLst/>
            </a:prstGeom>
            <a:solidFill>
              <a:srgbClr val="F8FAFC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034272" y="3106126"/>
              <a:ext cx="2688336" cy="270843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1400" b="0" dirty="0" err="1">
                  <a:solidFill>
                    <a:srgbClr val="1F2937"/>
                  </a:solidFill>
                  <a:latin typeface="Times New Roman"/>
                  <a:ea typeface="微软雅黑"/>
                </a:rPr>
                <a:t>功率、屏蔽、热负载复杂</a:t>
              </a:r>
              <a:endParaRPr sz="1400" b="0" dirty="0">
                <a:solidFill>
                  <a:srgbClr val="1F2937"/>
                </a:solidFill>
                <a:latin typeface="Microsoft YaHei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31520" y="3575304"/>
              <a:ext cx="1920240" cy="74980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58952" y="3840546"/>
              <a:ext cx="1865376" cy="301621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1600" b="1" dirty="0" err="1">
                  <a:solidFill>
                    <a:srgbClr val="1F2937"/>
                  </a:solidFill>
                  <a:latin typeface="Times New Roman" panose="020B0503020204020204" pitchFamily="34" charset="-122"/>
                  <a:ea typeface="微软雅黑" panose="020B0503020204020204" pitchFamily="34" charset="-122"/>
                </a:rPr>
                <a:t>反应堆</a:t>
              </a:r>
              <a:r>
                <a:rPr sz="1600" b="1" dirty="0">
                  <a:solidFill>
                    <a:srgbClr val="1F2937"/>
                  </a:solidFill>
                  <a:latin typeface="Times New Roman" panose="020B0503020204020204" pitchFamily="34" charset="-122"/>
                  <a:ea typeface="微软雅黑" panose="020B0503020204020204" pitchFamily="34" charset="-122"/>
                </a:rPr>
                <a:t> / </a:t>
              </a:r>
              <a:r>
                <a:rPr lang="zh-CN" altLang="en-US" sz="1600" b="1" dirty="0">
                  <a:solidFill>
                    <a:srgbClr val="1F2937"/>
                  </a:solidFill>
                  <a:latin typeface="Times New Roman" panose="020B0503020204020204" pitchFamily="34" charset="-122"/>
                  <a:ea typeface="微软雅黑" panose="020B0503020204020204" pitchFamily="34" charset="-122"/>
                </a:rPr>
                <a:t>强</a:t>
              </a:r>
              <a:r>
                <a:rPr sz="1600" b="1" dirty="0">
                  <a:solidFill>
                    <a:srgbClr val="1F2937"/>
                  </a:solidFill>
                  <a:latin typeface="Times New Roman" panose="020B0503020204020204" pitchFamily="34" charset="-122"/>
                  <a:ea typeface="微软雅黑" panose="020B0503020204020204" pitchFamily="34" charset="-122"/>
                </a:rPr>
                <a:t>γ </a:t>
              </a:r>
              <a:r>
                <a:rPr lang="en-US" sz="1600" b="1" dirty="0">
                  <a:solidFill>
                    <a:srgbClr val="1F2937"/>
                  </a:solidFill>
                  <a:latin typeface="Times New Roman" panose="020B0503020204020204" pitchFamily="34" charset="-122"/>
                  <a:ea typeface="微软雅黑" panose="020B0503020204020204" pitchFamily="34" charset="-122"/>
                </a:rPr>
                <a:t>e+</a:t>
              </a:r>
              <a:r>
                <a:rPr lang="zh-CN" altLang="en-US" sz="1600" b="1" dirty="0">
                  <a:solidFill>
                    <a:srgbClr val="1F2937"/>
                  </a:solidFill>
                  <a:latin typeface="Times New Roman" panose="020B0503020204020204" pitchFamily="34" charset="-122"/>
                  <a:ea typeface="微软雅黑" panose="020B0503020204020204" pitchFamily="34" charset="-122"/>
                </a:rPr>
                <a:t>源</a:t>
              </a:r>
              <a:endParaRPr sz="1600" b="1" dirty="0">
                <a:solidFill>
                  <a:srgbClr val="1F293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51760" y="3575304"/>
              <a:ext cx="2331720" cy="74980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679192" y="3840545"/>
              <a:ext cx="2276856" cy="301621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1600" b="0" dirty="0" err="1">
                  <a:solidFill>
                    <a:srgbClr val="1F2937"/>
                  </a:solidFill>
                  <a:latin typeface="Times New Roman"/>
                  <a:ea typeface="微软雅黑"/>
                </a:rPr>
                <a:t>由高能</a:t>
              </a:r>
              <a:r>
                <a:rPr sz="1600" b="0" dirty="0">
                  <a:solidFill>
                    <a:srgbClr val="1F2937"/>
                  </a:solidFill>
                  <a:latin typeface="Times New Roman"/>
                  <a:ea typeface="微软雅黑"/>
                </a:rPr>
                <a:t> γ </a:t>
              </a:r>
              <a:r>
                <a:rPr sz="1600" b="0" dirty="0" err="1">
                  <a:solidFill>
                    <a:srgbClr val="1F2937"/>
                  </a:solidFill>
                  <a:latin typeface="Times New Roman"/>
                  <a:ea typeface="微软雅黑"/>
                </a:rPr>
                <a:t>对产生获得</a:t>
              </a:r>
              <a:endParaRPr sz="1600" b="0" dirty="0">
                <a:solidFill>
                  <a:srgbClr val="1F2937"/>
                </a:solidFill>
                <a:latin typeface="Microsoft YaHei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983480" y="3575304"/>
              <a:ext cx="1554480" cy="74980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010912" y="3855934"/>
              <a:ext cx="1499616" cy="270843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1400" b="0" dirty="0" err="1">
                  <a:solidFill>
                    <a:srgbClr val="1F2937"/>
                  </a:solidFill>
                  <a:latin typeface="Times New Roman"/>
                  <a:ea typeface="微软雅黑"/>
                </a:rPr>
                <a:t>通常</a:t>
              </a:r>
              <a:r>
                <a:rPr lang="zh-CN" altLang="en-US" sz="1400" b="0" dirty="0">
                  <a:solidFill>
                    <a:srgbClr val="1F2937"/>
                  </a:solidFill>
                  <a:latin typeface="Times New Roman"/>
                  <a:ea typeface="微软雅黑"/>
                </a:rPr>
                <a:t>准</a:t>
              </a:r>
              <a:r>
                <a:rPr sz="1400" b="0" dirty="0" err="1">
                  <a:solidFill>
                    <a:srgbClr val="1F2937"/>
                  </a:solidFill>
                  <a:latin typeface="Times New Roman"/>
                  <a:ea typeface="微软雅黑"/>
                </a:rPr>
                <a:t>连续</a:t>
              </a:r>
              <a:endParaRPr sz="1400" b="0" dirty="0">
                <a:solidFill>
                  <a:srgbClr val="1F2937"/>
                </a:solidFill>
                <a:latin typeface="Microsoft YaHei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6537960" y="3575304"/>
              <a:ext cx="2468880" cy="74980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565392" y="3855934"/>
              <a:ext cx="2414016" cy="270843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1400" b="0" dirty="0" err="1">
                  <a:solidFill>
                    <a:srgbClr val="1F2937"/>
                  </a:solidFill>
                  <a:latin typeface="Times New Roman"/>
                  <a:ea typeface="微软雅黑"/>
                </a:rPr>
                <a:t>可获得极高强度慢正电子</a:t>
              </a:r>
              <a:endParaRPr sz="1400" b="0" dirty="0">
                <a:solidFill>
                  <a:srgbClr val="1F2937"/>
                </a:solidFill>
                <a:latin typeface="Microsoft YaHei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9006840" y="3575304"/>
              <a:ext cx="2743200" cy="74980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034272" y="3855934"/>
              <a:ext cx="2688336" cy="270843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1400" b="0" dirty="0" err="1">
                  <a:solidFill>
                    <a:srgbClr val="1F2937"/>
                  </a:solidFill>
                  <a:latin typeface="Times New Roman"/>
                  <a:ea typeface="微软雅黑"/>
                </a:rPr>
                <a:t>大型设施、运行条件复杂</a:t>
              </a:r>
              <a:endParaRPr sz="1400" b="0" dirty="0">
                <a:solidFill>
                  <a:srgbClr val="1F2937"/>
                </a:solidFill>
                <a:latin typeface="Microsoft YaHei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 descr="cover_bg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438912" y="192024"/>
            <a:ext cx="8869680" cy="38404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l"/>
            <a:r>
              <a:rPr sz="2300" b="1">
                <a:solidFill>
                  <a:srgbClr val="134C93"/>
                </a:solidFill>
                <a:latin typeface="Times New Roman" panose="020B0503020204020204" charset="-122"/>
                <a:ea typeface="微软雅黑"/>
              </a:rPr>
              <a:t>正电子能做什么？——从医学成像到原子尺度缺陷</a:t>
            </a:r>
          </a:p>
        </p:txBody>
      </p:sp>
      <p:sp>
        <p:nvSpPr>
          <p:cNvPr id="3" name="Rectangle 2"/>
          <p:cNvSpPr/>
          <p:nvPr/>
        </p:nvSpPr>
        <p:spPr>
          <a:xfrm>
            <a:off x="365760" y="749808"/>
            <a:ext cx="11475720" cy="18288"/>
          </a:xfrm>
          <a:prstGeom prst="rect">
            <a:avLst/>
          </a:prstGeom>
          <a:solidFill>
            <a:srgbClr val="3FA7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9994392" y="146304"/>
            <a:ext cx="1371600" cy="347472"/>
          </a:xfrm>
          <a:prstGeom prst="roundRect">
            <a:avLst/>
          </a:prstGeom>
          <a:solidFill>
            <a:srgbClr val="F17D17"/>
          </a:solidFill>
          <a:ln w="12700">
            <a:solidFill>
              <a:srgbClr val="F17D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Times New Roman" panose="020B0503020204020204" charset="-122"/>
                <a:ea typeface="微软雅黑"/>
              </a:rPr>
              <a:t>应用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2608" y="1062038"/>
            <a:ext cx="6839712" cy="5413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2D8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384048" y="1234440"/>
            <a:ext cx="2999232" cy="2743200"/>
          </a:xfrm>
          <a:prstGeom prst="ellipse">
            <a:avLst/>
          </a:prstGeom>
          <a:solidFill>
            <a:srgbClr val="EEF7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3822191" y="1234440"/>
            <a:ext cx="2926080" cy="2743200"/>
          </a:xfrm>
          <a:prstGeom prst="ellipse">
            <a:avLst/>
          </a:prstGeom>
          <a:solidFill>
            <a:srgbClr val="F3F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52144" y="4297680"/>
            <a:ext cx="5120640" cy="2121408"/>
          </a:xfrm>
          <a:prstGeom prst="ellipse">
            <a:avLst/>
          </a:prstGeom>
          <a:solidFill>
            <a:srgbClr val="F4F0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2944368" y="3456432"/>
            <a:ext cx="1783080" cy="1207008"/>
          </a:xfrm>
          <a:prstGeom prst="ellipse">
            <a:avLst/>
          </a:prstGeom>
          <a:solidFill>
            <a:srgbClr val="FAFAFA"/>
          </a:solidFill>
          <a:ln w="11430">
            <a:solidFill>
              <a:srgbClr val="D2D8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pet_cro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939" y="1709928"/>
            <a:ext cx="2196900" cy="1653113"/>
          </a:xfrm>
          <a:prstGeom prst="rect">
            <a:avLst/>
          </a:prstGeom>
        </p:spPr>
      </p:pic>
      <p:pic>
        <p:nvPicPr>
          <p:cNvPr id="11" name="Picture 10" descr="mat_cro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1948" y="1721430"/>
            <a:ext cx="2406565" cy="170992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87551" y="1171567"/>
            <a:ext cx="2048257" cy="20116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ctr"/>
            <a:r>
              <a:rPr sz="1750" b="1" dirty="0" err="1">
                <a:solidFill>
                  <a:srgbClr val="134C93"/>
                </a:solidFill>
                <a:latin typeface="Times New Roman" panose="020B0503020204020204" charset="-122"/>
                <a:ea typeface="微软雅黑"/>
              </a:rPr>
              <a:t>医学成像（PET</a:t>
            </a:r>
            <a:r>
              <a:rPr sz="1750" b="1" dirty="0">
                <a:solidFill>
                  <a:srgbClr val="134C93"/>
                </a:solidFill>
                <a:latin typeface="Times New Roman" panose="020B0503020204020204" charset="-122"/>
                <a:ea typeface="微软雅黑"/>
              </a:rPr>
              <a:t>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64608" y="1261872"/>
            <a:ext cx="1097280" cy="20116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ctr"/>
            <a:r>
              <a:rPr sz="1700" b="1">
                <a:solidFill>
                  <a:srgbClr val="27A75F"/>
                </a:solidFill>
                <a:latin typeface="Times New Roman" panose="020B0503020204020204" charset="-122"/>
                <a:ea typeface="微软雅黑"/>
              </a:rPr>
              <a:t>材料缺陷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48256" y="6149241"/>
            <a:ext cx="1097280" cy="15544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ctr"/>
            <a:r>
              <a:rPr sz="1000" b="0" dirty="0" err="1">
                <a:solidFill>
                  <a:srgbClr val="4A566E"/>
                </a:solidFill>
                <a:latin typeface="Times New Roman" panose="020B0503020204020204" charset="-122"/>
                <a:ea typeface="微软雅黑"/>
              </a:rPr>
              <a:t>反物质的束缚态</a:t>
            </a:r>
            <a:endParaRPr sz="1000" b="0" dirty="0">
              <a:solidFill>
                <a:srgbClr val="4A566E"/>
              </a:solidFill>
              <a:latin typeface="Times New Roman" panose="020B0503020204020204" charset="-122"/>
              <a:ea typeface="微软雅黑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3312864" y="3467858"/>
            <a:ext cx="969264" cy="969264"/>
          </a:xfrm>
          <a:prstGeom prst="ellipse">
            <a:avLst/>
          </a:prstGeom>
          <a:solidFill>
            <a:srgbClr val="FFF7EA"/>
          </a:solidFill>
          <a:ln w="11430">
            <a:solidFill>
              <a:srgbClr val="F8BF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3407975" y="3540859"/>
            <a:ext cx="786384" cy="786384"/>
          </a:xfrm>
          <a:prstGeom prst="ellipse">
            <a:avLst/>
          </a:prstGeom>
          <a:solidFill>
            <a:srgbClr val="FFF7EA"/>
          </a:solidFill>
          <a:ln w="11430">
            <a:solidFill>
              <a:srgbClr val="F8BF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3593592" y="3666744"/>
            <a:ext cx="484631" cy="475488"/>
          </a:xfrm>
          <a:prstGeom prst="ellipse">
            <a:avLst/>
          </a:prstGeom>
          <a:solidFill>
            <a:srgbClr val="F17D17"/>
          </a:solidFill>
          <a:ln w="11430">
            <a:solidFill>
              <a:srgbClr val="FFD2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3663941" y="3661285"/>
            <a:ext cx="457200" cy="356362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ctr"/>
            <a:r>
              <a:rPr sz="2200" b="1" dirty="0">
                <a:solidFill>
                  <a:srgbClr val="FFFFFF"/>
                </a:solidFill>
                <a:latin typeface="Times New Roman" panose="020B0604020202020204"/>
                <a:ea typeface="微软雅黑"/>
              </a:rPr>
              <a:t>e⁺</a:t>
            </a:r>
          </a:p>
        </p:txBody>
      </p:sp>
      <p:cxnSp>
        <p:nvCxnSpPr>
          <p:cNvPr id="32" name="Connector 31"/>
          <p:cNvCxnSpPr>
            <a:cxnSpLocks/>
            <a:stCxn id="27" idx="1"/>
          </p:cNvCxnSpPr>
          <p:nvPr/>
        </p:nvCxnSpPr>
        <p:spPr>
          <a:xfrm flipH="1" flipV="1">
            <a:off x="2996495" y="3303115"/>
            <a:ext cx="526643" cy="352907"/>
          </a:xfrm>
          <a:prstGeom prst="line">
            <a:avLst/>
          </a:prstGeom>
          <a:ln w="22860">
            <a:solidFill>
              <a:srgbClr val="F17D1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2940947" y="3268104"/>
            <a:ext cx="91440" cy="91440"/>
          </a:xfrm>
          <a:prstGeom prst="ellipse">
            <a:avLst/>
          </a:prstGeom>
          <a:solidFill>
            <a:srgbClr val="F17D17"/>
          </a:solidFill>
          <a:ln w="11430">
            <a:solidFill>
              <a:srgbClr val="F17D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4" name="Connector 33"/>
          <p:cNvCxnSpPr>
            <a:cxnSpLocks/>
          </p:cNvCxnSpPr>
          <p:nvPr/>
        </p:nvCxnSpPr>
        <p:spPr>
          <a:xfrm flipV="1">
            <a:off x="4090539" y="3346704"/>
            <a:ext cx="591189" cy="334619"/>
          </a:xfrm>
          <a:prstGeom prst="line">
            <a:avLst/>
          </a:prstGeom>
          <a:ln w="22860">
            <a:solidFill>
              <a:srgbClr val="F17D1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4636008" y="3300984"/>
            <a:ext cx="91440" cy="91440"/>
          </a:xfrm>
          <a:prstGeom prst="ellipse">
            <a:avLst/>
          </a:prstGeom>
          <a:solidFill>
            <a:srgbClr val="F17D17"/>
          </a:solidFill>
          <a:ln w="11430">
            <a:solidFill>
              <a:srgbClr val="F17D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8" name="Connector 37"/>
          <p:cNvCxnSpPr>
            <a:cxnSpLocks/>
            <a:endCxn id="39" idx="0"/>
          </p:cNvCxnSpPr>
          <p:nvPr/>
        </p:nvCxnSpPr>
        <p:spPr>
          <a:xfrm flipH="1">
            <a:off x="3835907" y="4149707"/>
            <a:ext cx="6174" cy="287415"/>
          </a:xfrm>
          <a:prstGeom prst="line">
            <a:avLst/>
          </a:prstGeom>
          <a:ln w="22860">
            <a:solidFill>
              <a:srgbClr val="F17D1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3790187" y="4437122"/>
            <a:ext cx="91440" cy="91440"/>
          </a:xfrm>
          <a:prstGeom prst="ellipse">
            <a:avLst/>
          </a:prstGeom>
          <a:solidFill>
            <a:srgbClr val="F17D17"/>
          </a:solidFill>
          <a:ln w="11430">
            <a:solidFill>
              <a:srgbClr val="F17D1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7278624" y="1335024"/>
            <a:ext cx="4096512" cy="12435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09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7424927" y="1481328"/>
            <a:ext cx="475488" cy="475488"/>
          </a:xfrm>
          <a:prstGeom prst="ellipse">
            <a:avLst/>
          </a:prstGeom>
          <a:solidFill>
            <a:srgbClr val="3093EB"/>
          </a:solidFill>
          <a:ln w="11430">
            <a:solidFill>
              <a:srgbClr val="309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Times New Roman" panose="020B0604020202020204"/>
                <a:ea typeface="微软雅黑"/>
              </a:rPr>
              <a:t>✚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028431" y="1481328"/>
            <a:ext cx="3163824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l"/>
            <a:r>
              <a:rPr sz="1400" b="1">
                <a:solidFill>
                  <a:srgbClr val="3093EB"/>
                </a:solidFill>
                <a:latin typeface="Times New Roman" panose="020B0503020204020204" charset="-122"/>
                <a:ea typeface="微软雅黑"/>
              </a:rPr>
              <a:t>医学：正电子发射断层成像（PET）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028431" y="1911095"/>
            <a:ext cx="3163824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l"/>
            <a:r>
              <a:rPr sz="1150" b="0">
                <a:solidFill>
                  <a:srgbClr val="4A566E"/>
                </a:solidFill>
                <a:latin typeface="Times New Roman" panose="020B0503020204020204" charset="-122"/>
                <a:ea typeface="微软雅黑"/>
              </a:rPr>
              <a:t>利用湮没 γ 符合探测进行体内功能成像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278624" y="2862072"/>
            <a:ext cx="4096512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7A7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7424927" y="3008376"/>
            <a:ext cx="475488" cy="475488"/>
          </a:xfrm>
          <a:prstGeom prst="ellipse">
            <a:avLst/>
          </a:prstGeom>
          <a:solidFill>
            <a:srgbClr val="27A75F"/>
          </a:solidFill>
          <a:ln w="11430">
            <a:solidFill>
              <a:srgbClr val="27A7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Times New Roman" panose="020B0604020202020204"/>
                <a:ea typeface="微软雅黑"/>
              </a:rPr>
              <a:t>▦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028430" y="3008376"/>
            <a:ext cx="3337561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l"/>
            <a:r>
              <a:rPr lang="zh-CN" altLang="en-US" sz="1400" b="1" dirty="0">
                <a:solidFill>
                  <a:srgbClr val="27A75F"/>
                </a:solidFill>
                <a:latin typeface="Times New Roman" panose="020B0503020204020204" charset="-122"/>
                <a:ea typeface="微软雅黑"/>
              </a:rPr>
              <a:t>材料：空位型缺陷、空位团 </a:t>
            </a:r>
            <a:r>
              <a:rPr lang="en-US" altLang="zh-CN" sz="1400" b="1" dirty="0">
                <a:solidFill>
                  <a:srgbClr val="27A75F"/>
                </a:solidFill>
                <a:latin typeface="Times New Roman" panose="020B0503020204020204" charset="-122"/>
                <a:ea typeface="微软雅黑"/>
              </a:rPr>
              <a:t>/</a:t>
            </a:r>
            <a:r>
              <a:rPr lang="zh-CN" altLang="en-US" sz="1400" b="1" dirty="0">
                <a:solidFill>
                  <a:srgbClr val="27A75F"/>
                </a:solidFill>
                <a:latin typeface="Times New Roman" panose="020B0503020204020204" charset="-122"/>
                <a:ea typeface="微软雅黑"/>
              </a:rPr>
              <a:t> 微孔洞、
辐照损伤与自由体积</a:t>
            </a:r>
            <a:endParaRPr sz="1410" b="1" dirty="0">
              <a:solidFill>
                <a:srgbClr val="27A75F"/>
              </a:solidFill>
              <a:latin typeface="微软雅黑" panose="020B050302020402020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028430" y="3692507"/>
            <a:ext cx="3346706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zh-CN" altLang="en-US" sz="1150" b="0" dirty="0">
                <a:solidFill>
                  <a:srgbClr val="4A566E"/>
                </a:solidFill>
                <a:latin typeface="Times New Roman" panose="020B0503020204020204" charset="-122"/>
                <a:ea typeface="微软雅黑"/>
              </a:rPr>
              <a:t>正电子</a:t>
            </a:r>
            <a:r>
              <a:rPr sz="1150" b="0" dirty="0" err="1">
                <a:solidFill>
                  <a:srgbClr val="4A566E"/>
                </a:solidFill>
                <a:latin typeface="Times New Roman" panose="020B0503020204020204" charset="-122"/>
                <a:ea typeface="微软雅黑"/>
              </a:rPr>
              <a:t>对开放体积型缺陷高度敏感</a:t>
            </a:r>
            <a:r>
              <a:rPr lang="zh-CN" altLang="en-US" sz="1150" dirty="0">
                <a:solidFill>
                  <a:srgbClr val="4A566E"/>
                </a:solidFill>
                <a:latin typeface="Times New Roman" panose="020B0503020204020204" charset="-122"/>
                <a:ea typeface="微软雅黑"/>
              </a:rPr>
              <a:t>，可通过</a:t>
            </a:r>
            <a:r>
              <a:rPr lang="en-US" altLang="zh-CN" sz="1150" dirty="0">
                <a:solidFill>
                  <a:srgbClr val="4A566E"/>
                </a:solidFill>
                <a:latin typeface="Times New Roman" panose="020B0503020204020204" charset="-122"/>
                <a:ea typeface="微软雅黑"/>
              </a:rPr>
              <a:t>e+</a:t>
            </a:r>
            <a:r>
              <a:rPr lang="zh-CN" altLang="en-US" sz="1150" dirty="0">
                <a:solidFill>
                  <a:srgbClr val="4A566E"/>
                </a:solidFill>
                <a:latin typeface="Times New Roman" panose="020B0503020204020204" charset="-122"/>
                <a:ea typeface="微软雅黑"/>
              </a:rPr>
              <a:t>湮没技术分析材料的微观缺陷</a:t>
            </a:r>
            <a:endParaRPr sz="1150" b="0" dirty="0">
              <a:solidFill>
                <a:srgbClr val="4A566E"/>
              </a:solidFill>
              <a:latin typeface="微软雅黑" panose="020B0503020204020204" charset="-122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7278624" y="4617720"/>
            <a:ext cx="4096512" cy="11978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7D57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7424927" y="4764024"/>
            <a:ext cx="475488" cy="475488"/>
          </a:xfrm>
          <a:prstGeom prst="ellipse">
            <a:avLst/>
          </a:prstGeom>
          <a:solidFill>
            <a:srgbClr val="7D57D8"/>
          </a:solidFill>
          <a:ln w="11430">
            <a:solidFill>
              <a:srgbClr val="7D57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Times New Roman" panose="020B0604020202020204"/>
                <a:ea typeface="微软雅黑"/>
              </a:rPr>
              <a:t>⚛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028431" y="4764024"/>
            <a:ext cx="3163824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l"/>
            <a:r>
              <a:rPr sz="1400" b="1">
                <a:solidFill>
                  <a:srgbClr val="7D57D8"/>
                </a:solidFill>
                <a:latin typeface="Times New Roman" panose="020B0503020204020204" charset="-122"/>
                <a:ea typeface="微软雅黑"/>
              </a:rPr>
              <a:t>基础物理：正电子素、反氢、e⁺-原子 / 分子碰撞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028431" y="5230368"/>
            <a:ext cx="3163824" cy="4572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l"/>
            <a:r>
              <a:rPr sz="1150" b="0">
                <a:solidFill>
                  <a:srgbClr val="4A566E"/>
                </a:solidFill>
                <a:latin typeface="Times New Roman" panose="020B0503020204020204" charset="-122"/>
                <a:ea typeface="微软雅黑"/>
              </a:rPr>
              <a:t>研究反物质性质、束缚态结构与低能碰撞过程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75488" y="6510528"/>
            <a:ext cx="8961120" cy="164592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l"/>
            <a:r>
              <a:rPr sz="830" b="0">
                <a:solidFill>
                  <a:srgbClr val="687486"/>
                </a:solidFill>
                <a:latin typeface="Times New Roman" panose="020B0503020204020204" charset="-122"/>
                <a:ea typeface="微软雅黑"/>
              </a:rPr>
              <a:t>Puska &amp; Nieminen, Rev. Mod. Phys. 66, 841 (1994);  Hugenschmidt, Surf. Sci. Rep. 71, 547 (2016);  Cassidy &amp; Mills, Nature 449, 195 (2007).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814048" y="6464808"/>
            <a:ext cx="91440" cy="9144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l"/>
            <a:r>
              <a:rPr sz="1000" b="0">
                <a:solidFill>
                  <a:srgbClr val="687486"/>
                </a:solidFill>
                <a:latin typeface="Times New Roman" panose="020B0503020204020204" charset="-122"/>
                <a:ea typeface="微软雅黑"/>
              </a:rPr>
              <a:t>6</a:t>
            </a:r>
          </a:p>
        </p:txBody>
      </p:sp>
      <p:pic>
        <p:nvPicPr>
          <p:cNvPr id="57" name="图片 56">
            <a:extLst>
              <a:ext uri="{FF2B5EF4-FFF2-40B4-BE49-F238E27FC236}">
                <a16:creationId xmlns:a16="http://schemas.microsoft.com/office/drawing/2014/main" id="{FEEFC5B9-8826-B5AA-1EE5-37CA43906D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67" b="31466"/>
          <a:stretch>
            <a:fillRect/>
          </a:stretch>
        </p:blipFill>
        <p:spPr>
          <a:xfrm>
            <a:off x="2121947" y="4644898"/>
            <a:ext cx="3465840" cy="133781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696345" y="5911183"/>
            <a:ext cx="1481328" cy="42290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ctr"/>
            <a:r>
              <a:rPr sz="1150" b="1" dirty="0">
                <a:solidFill>
                  <a:srgbClr val="134C93"/>
                </a:solidFill>
                <a:latin typeface="Times New Roman" panose="020B0503020204020204" charset="-122"/>
                <a:ea typeface="微软雅黑"/>
              </a:rPr>
              <a:t>e⁺-</a:t>
            </a:r>
            <a:r>
              <a:rPr sz="1150" b="1" dirty="0" err="1">
                <a:solidFill>
                  <a:srgbClr val="134C93"/>
                </a:solidFill>
                <a:latin typeface="Times New Roman" panose="020B0503020204020204" charset="-122"/>
                <a:ea typeface="微软雅黑"/>
              </a:rPr>
              <a:t>原子分子碰撞</a:t>
            </a:r>
            <a:endParaRPr sz="1150" b="1" dirty="0">
              <a:solidFill>
                <a:srgbClr val="134C93"/>
              </a:solidFill>
              <a:latin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18688" y="4489704"/>
            <a:ext cx="1234440" cy="20116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ctr"/>
            <a:r>
              <a:rPr sz="1700" b="1" dirty="0" err="1">
                <a:solidFill>
                  <a:srgbClr val="7D57D8"/>
                </a:solidFill>
                <a:latin typeface="Times New Roman" panose="020B0503020204020204" charset="-122"/>
                <a:ea typeface="微软雅黑"/>
              </a:rPr>
              <a:t>基础物理</a:t>
            </a:r>
            <a:endParaRPr sz="1680" b="1" dirty="0">
              <a:solidFill>
                <a:srgbClr val="7D57D8"/>
              </a:solidFill>
              <a:latin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42277" y="5936772"/>
            <a:ext cx="1317539" cy="41148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ctr"/>
            <a:r>
              <a:rPr sz="1150" b="1" dirty="0" err="1">
                <a:solidFill>
                  <a:srgbClr val="134C93"/>
                </a:solidFill>
                <a:latin typeface="Times New Roman" panose="020B0503020204020204" charset="-122"/>
                <a:ea typeface="微软雅黑"/>
              </a:rPr>
              <a:t>正电子素（Ps</a:t>
            </a:r>
            <a:r>
              <a:rPr sz="1150" b="1" dirty="0">
                <a:solidFill>
                  <a:srgbClr val="134C93"/>
                </a:solidFill>
                <a:latin typeface="Times New Roman" panose="020B0503020204020204" charset="-122"/>
                <a:ea typeface="微软雅黑"/>
              </a:rPr>
              <a:t>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02152" y="6099048"/>
            <a:ext cx="1143000" cy="15544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ctr"/>
            <a:r>
              <a:rPr sz="1000" b="0" dirty="0" err="1">
                <a:solidFill>
                  <a:srgbClr val="4A566E"/>
                </a:solidFill>
                <a:latin typeface="Times New Roman" panose="020B0503020204020204" charset="-122"/>
                <a:ea typeface="微软雅黑"/>
              </a:rPr>
              <a:t>反物质性质研究</a:t>
            </a:r>
            <a:endParaRPr sz="1000" b="0" dirty="0">
              <a:solidFill>
                <a:srgbClr val="4A566E"/>
              </a:solidFill>
              <a:latin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55464" y="6096758"/>
            <a:ext cx="1115568" cy="15544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ctr"/>
            <a:r>
              <a:rPr sz="1000" b="0" dirty="0" err="1">
                <a:solidFill>
                  <a:srgbClr val="4A566E"/>
                </a:solidFill>
                <a:latin typeface="Times New Roman" panose="020B0503020204020204" charset="-122"/>
                <a:ea typeface="微软雅黑"/>
              </a:rPr>
              <a:t>低能碰撞过程</a:t>
            </a:r>
            <a:endParaRPr sz="1000" b="0" dirty="0">
              <a:solidFill>
                <a:srgbClr val="4A566E"/>
              </a:solidFill>
              <a:latin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75304" y="5907024"/>
            <a:ext cx="1005840" cy="42290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ctr"/>
            <a:r>
              <a:rPr sz="1150" b="1" dirty="0" err="1">
                <a:solidFill>
                  <a:srgbClr val="134C93"/>
                </a:solidFill>
                <a:latin typeface="Times New Roman" panose="020B0503020204020204" charset="-122"/>
                <a:ea typeface="微软雅黑"/>
              </a:rPr>
              <a:t>反氢（H</a:t>
            </a:r>
            <a:r>
              <a:rPr sz="1150" b="1" dirty="0">
                <a:solidFill>
                  <a:srgbClr val="134C93"/>
                </a:solidFill>
                <a:latin typeface="Times New Roman" panose="020B0503020204020204" charset="-122"/>
                <a:ea typeface="微软雅黑"/>
              </a:rPr>
              <a:t>̄）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cover_bg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29216"/>
            <a:ext cx="7440149" cy="450912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02920" y="164592"/>
            <a:ext cx="10424160" cy="53035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0B3D79"/>
                </a:solidFill>
                <a:latin typeface="Times New Roman"/>
                <a:ea typeface="微软雅黑"/>
              </a:rPr>
              <a:t>正电子进入材料后发生什么？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378440" y="228600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相互作用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0352" y="6035040"/>
            <a:ext cx="1042416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20" b="0">
                <a:solidFill>
                  <a:srgbClr val="6B7280"/>
                </a:solidFill>
                <a:latin typeface="Times New Roman"/>
                <a:ea typeface="微软雅黑"/>
              </a:rPr>
              <a:t>郁伟中（2003）第 1–2 章；Puska &amp; Nieminen, Rev. Mod. Phys. 66, 841 (1994).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097280"/>
            <a:ext cx="7406640" cy="4526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9D7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229600" y="1234440"/>
            <a:ext cx="2926080" cy="658368"/>
          </a:xfrm>
          <a:prstGeom prst="roundRect">
            <a:avLst/>
          </a:prstGeom>
          <a:solidFill>
            <a:srgbClr val="F8FBFE"/>
          </a:solidFill>
          <a:ln w="10160">
            <a:solidFill>
              <a:srgbClr val="B7D9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339327" y="1325880"/>
            <a:ext cx="269748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50" b="1">
                <a:solidFill>
                  <a:srgbClr val="0B3D79"/>
                </a:solidFill>
                <a:latin typeface="Times New Roman"/>
                <a:ea typeface="微软雅黑"/>
              </a:rPr>
              <a:t>1  高能入射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39327" y="1581912"/>
            <a:ext cx="269748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00" b="0">
                <a:solidFill>
                  <a:srgbClr val="5B6573"/>
                </a:solidFill>
                <a:latin typeface="Times New Roman"/>
                <a:ea typeface="微软雅黑"/>
              </a:rPr>
              <a:t>数百 keV–MeV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0" y="2020824"/>
            <a:ext cx="2926080" cy="658368"/>
          </a:xfrm>
          <a:prstGeom prst="roundRect">
            <a:avLst/>
          </a:prstGeom>
          <a:solidFill>
            <a:srgbClr val="F8FBFE"/>
          </a:solidFill>
          <a:ln w="10160">
            <a:solidFill>
              <a:srgbClr val="B7D9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39327" y="2112264"/>
            <a:ext cx="269748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50" b="1">
                <a:solidFill>
                  <a:srgbClr val="0B3D79"/>
                </a:solidFill>
                <a:latin typeface="Times New Roman"/>
                <a:ea typeface="微软雅黑"/>
              </a:rPr>
              <a:t>2  电离 / 激发失能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9327" y="2368296"/>
            <a:ext cx="269748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00" b="0">
                <a:solidFill>
                  <a:srgbClr val="5B6573"/>
                </a:solidFill>
                <a:latin typeface="Times New Roman"/>
                <a:ea typeface="微软雅黑"/>
              </a:rPr>
              <a:t>快速降低能量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0" y="2807208"/>
            <a:ext cx="2926080" cy="658368"/>
          </a:xfrm>
          <a:prstGeom prst="roundRect">
            <a:avLst/>
          </a:prstGeom>
          <a:solidFill>
            <a:srgbClr val="F8FBFE"/>
          </a:solidFill>
          <a:ln w="10160">
            <a:solidFill>
              <a:srgbClr val="B7D9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39327" y="2898648"/>
            <a:ext cx="269748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50" b="1">
                <a:solidFill>
                  <a:srgbClr val="0B3D79"/>
                </a:solidFill>
                <a:latin typeface="Times New Roman"/>
                <a:ea typeface="微软雅黑"/>
              </a:rPr>
              <a:t>3  热化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39327" y="3154679"/>
            <a:ext cx="269748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00" b="0">
                <a:solidFill>
                  <a:srgbClr val="5B6573"/>
                </a:solidFill>
                <a:latin typeface="Times New Roman"/>
                <a:ea typeface="微软雅黑"/>
              </a:rPr>
              <a:t>达到近热平衡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0" y="3593591"/>
            <a:ext cx="2926080" cy="658368"/>
          </a:xfrm>
          <a:prstGeom prst="roundRect">
            <a:avLst/>
          </a:prstGeom>
          <a:solidFill>
            <a:srgbClr val="F8FBFE"/>
          </a:solidFill>
          <a:ln w="10160">
            <a:solidFill>
              <a:srgbClr val="B7D9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339327" y="3685031"/>
            <a:ext cx="269748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50" b="1" dirty="0">
                <a:solidFill>
                  <a:srgbClr val="0B3D79"/>
                </a:solidFill>
                <a:latin typeface="Times New Roman"/>
                <a:ea typeface="微软雅黑"/>
              </a:rPr>
              <a:t>4  </a:t>
            </a:r>
            <a:r>
              <a:rPr sz="1250" b="1" dirty="0" err="1">
                <a:solidFill>
                  <a:srgbClr val="0B3D79"/>
                </a:solidFill>
                <a:latin typeface="Times New Roman"/>
                <a:ea typeface="微软雅黑"/>
              </a:rPr>
              <a:t>扩散</a:t>
            </a:r>
            <a:endParaRPr sz="1250" b="1" dirty="0">
              <a:solidFill>
                <a:srgbClr val="0B3D79"/>
              </a:solidFill>
              <a:latin typeface="Times New Roman"/>
              <a:ea typeface="微软雅黑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39327" y="3941063"/>
            <a:ext cx="269748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00" b="0">
                <a:solidFill>
                  <a:srgbClr val="5B6573"/>
                </a:solidFill>
                <a:latin typeface="Times New Roman"/>
                <a:ea typeface="微软雅黑"/>
              </a:rPr>
              <a:t>随机游走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29600" y="4379976"/>
            <a:ext cx="2926080" cy="658368"/>
          </a:xfrm>
          <a:prstGeom prst="roundRect">
            <a:avLst/>
          </a:prstGeom>
          <a:solidFill>
            <a:srgbClr val="F8FBFE"/>
          </a:solidFill>
          <a:ln w="10160">
            <a:solidFill>
              <a:srgbClr val="B7D9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339327" y="4471416"/>
            <a:ext cx="2697480" cy="247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50" b="1" dirty="0">
                <a:solidFill>
                  <a:srgbClr val="0B3D79"/>
                </a:solidFill>
                <a:latin typeface="Times New Roman"/>
                <a:ea typeface="微软雅黑"/>
              </a:rPr>
              <a:t>5  </a:t>
            </a:r>
            <a:r>
              <a:rPr lang="zh-CN" altLang="en-US" sz="1250" b="1" dirty="0">
                <a:solidFill>
                  <a:srgbClr val="0B3D79"/>
                </a:solidFill>
                <a:latin typeface="Times New Roman"/>
                <a:ea typeface="微软雅黑"/>
              </a:rPr>
              <a:t>扩散到表面的三种结局</a:t>
            </a:r>
            <a:endParaRPr sz="1250" b="1" dirty="0">
              <a:solidFill>
                <a:srgbClr val="0B3D79"/>
              </a:solidFill>
              <a:latin typeface="Times New Roman"/>
              <a:ea typeface="微软雅黑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39327" y="4727448"/>
            <a:ext cx="2697480" cy="2092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lang="zh-CN" altLang="en-US" sz="1000" b="0" dirty="0">
                <a:solidFill>
                  <a:srgbClr val="5B6573"/>
                </a:solidFill>
                <a:latin typeface="Times New Roman"/>
                <a:ea typeface="微软雅黑"/>
              </a:rPr>
              <a:t>表面</a:t>
            </a:r>
            <a:r>
              <a:rPr sz="1000" b="0" dirty="0" err="1">
                <a:solidFill>
                  <a:srgbClr val="5B6573"/>
                </a:solidFill>
                <a:latin typeface="Times New Roman"/>
                <a:ea typeface="微软雅黑"/>
              </a:rPr>
              <a:t>缺陷捕获</a:t>
            </a:r>
            <a:r>
              <a:rPr sz="1000" b="0" dirty="0">
                <a:solidFill>
                  <a:srgbClr val="5B6573"/>
                </a:solidFill>
                <a:latin typeface="Times New Roman"/>
                <a:ea typeface="微软雅黑"/>
              </a:rPr>
              <a:t> / </a:t>
            </a:r>
            <a:r>
              <a:rPr lang="zh-CN" altLang="en-US" sz="1000" dirty="0">
                <a:solidFill>
                  <a:srgbClr val="5B6573"/>
                </a:solidFill>
                <a:latin typeface="Times New Roman"/>
                <a:ea typeface="微软雅黑"/>
              </a:rPr>
              <a:t>自由</a:t>
            </a:r>
            <a:r>
              <a:rPr lang="en-US" altLang="zh-CN" sz="1000" dirty="0">
                <a:solidFill>
                  <a:srgbClr val="5B6573"/>
                </a:solidFill>
                <a:latin typeface="Times New Roman"/>
                <a:ea typeface="微软雅黑"/>
              </a:rPr>
              <a:t>e+</a:t>
            </a:r>
            <a:r>
              <a:rPr lang="zh-CN" altLang="en-US" sz="1000" dirty="0">
                <a:solidFill>
                  <a:srgbClr val="5B6573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逃逸</a:t>
            </a:r>
            <a:r>
              <a:rPr sz="1000" b="0" dirty="0">
                <a:solidFill>
                  <a:srgbClr val="5B6573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sz="1000" b="0" dirty="0">
                <a:solidFill>
                  <a:srgbClr val="5B6573"/>
                </a:solidFill>
                <a:latin typeface="Times New Roman"/>
                <a:ea typeface="微软雅黑"/>
              </a:rPr>
              <a:t>/ </a:t>
            </a:r>
            <a:r>
              <a:rPr lang="zh-CN" altLang="en-US" sz="1000" b="0" dirty="0">
                <a:solidFill>
                  <a:srgbClr val="5B6573"/>
                </a:solidFill>
                <a:latin typeface="Times New Roman"/>
                <a:ea typeface="微软雅黑"/>
              </a:rPr>
              <a:t>以</a:t>
            </a:r>
            <a:r>
              <a:rPr lang="en-US" altLang="zh-CN" sz="1000" b="0" dirty="0">
                <a:solidFill>
                  <a:srgbClr val="5B6573"/>
                </a:solidFill>
                <a:latin typeface="Times New Roman"/>
                <a:ea typeface="微软雅黑"/>
              </a:rPr>
              <a:t>Ps</a:t>
            </a:r>
            <a:r>
              <a:rPr lang="zh-CN" altLang="en-US" sz="1000" b="0" dirty="0">
                <a:solidFill>
                  <a:srgbClr val="5B6573"/>
                </a:solidFill>
                <a:latin typeface="Times New Roman"/>
                <a:ea typeface="微软雅黑"/>
              </a:rPr>
              <a:t>形</a:t>
            </a:r>
            <a:r>
              <a:rPr lang="zh-CN" altLang="en-US" sz="1000" dirty="0">
                <a:solidFill>
                  <a:srgbClr val="5B6573"/>
                </a:solidFill>
                <a:latin typeface="Times New Roman"/>
                <a:ea typeface="微软雅黑"/>
              </a:rPr>
              <a:t>式</a:t>
            </a:r>
            <a:r>
              <a:rPr lang="zh-CN" altLang="en-US" sz="1000" b="0" dirty="0">
                <a:solidFill>
                  <a:srgbClr val="5B6573"/>
                </a:solidFill>
                <a:latin typeface="Times New Roman"/>
                <a:ea typeface="微软雅黑"/>
              </a:rPr>
              <a:t>逃逸</a:t>
            </a:r>
            <a:endParaRPr sz="1019" b="0" dirty="0">
              <a:solidFill>
                <a:srgbClr val="5B6573"/>
              </a:solidFill>
              <a:latin typeface="Microsoft YaHei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8183879" y="5212080"/>
            <a:ext cx="3017520" cy="411480"/>
          </a:xfrm>
          <a:prstGeom prst="roundRect">
            <a:avLst/>
          </a:prstGeom>
          <a:solidFill>
            <a:srgbClr val="FFF6EA"/>
          </a:solidFill>
          <a:ln w="10160">
            <a:solidFill>
              <a:srgbClr val="FFD3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247887" y="5312664"/>
            <a:ext cx="3017519" cy="22467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100" b="1" dirty="0">
                <a:solidFill>
                  <a:srgbClr val="F47A1F"/>
                </a:solidFill>
                <a:latin typeface="Times New Roman"/>
                <a:ea typeface="微软雅黑"/>
              </a:rPr>
              <a:t>e⁺ + e⁻ → 2γ（每个γ光子约 511 keV）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734EB85-AEC9-2FD9-65F9-7A8F8E725A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511" y="1215885"/>
            <a:ext cx="5797875" cy="434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045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cover_bg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02920" y="164592"/>
            <a:ext cx="10424160" cy="4401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同一次</a:t>
            </a:r>
            <a:r>
              <a:rPr lang="en-US"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e+e-</a:t>
            </a:r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湮没，可以从“时间、能量、角度”读出不同信息</a:t>
            </a:r>
            <a:endParaRPr sz="2500" b="1" dirty="0">
              <a:solidFill>
                <a:srgbClr val="0B3D79"/>
              </a:solidFill>
              <a:latin typeface="Microsoft YaHei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378440" y="228600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湮没谱学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0352" y="6035040"/>
            <a:ext cx="1042416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20" b="0">
                <a:solidFill>
                  <a:srgbClr val="6B7280"/>
                </a:solidFill>
                <a:latin typeface="Times New Roman"/>
                <a:ea typeface="微软雅黑"/>
              </a:rPr>
              <a:t>郁伟中（2003）；Schultz &amp; Lynn, Rev. Mod. Phys. 60, 701 (1988).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051560"/>
            <a:ext cx="10972800" cy="31089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9D7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pas_tripty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4428" y="1051560"/>
            <a:ext cx="5524103" cy="310896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22960" y="4343400"/>
            <a:ext cx="2971800" cy="1051560"/>
          </a:xfrm>
          <a:prstGeom prst="roundRect">
            <a:avLst/>
          </a:prstGeom>
          <a:solidFill>
            <a:srgbClr val="F9FBFD"/>
          </a:solidFill>
          <a:ln w="10160">
            <a:solidFill>
              <a:srgbClr val="BFDC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4489704"/>
            <a:ext cx="2788920" cy="3474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250" b="1" dirty="0" err="1">
                <a:solidFill>
                  <a:srgbClr val="0B3D79"/>
                </a:solidFill>
                <a:latin typeface="Times New Roman"/>
                <a:ea typeface="微软雅黑"/>
              </a:rPr>
              <a:t>时间：正电子湮没寿命谱（PALS</a:t>
            </a:r>
            <a:r>
              <a:rPr sz="1250" b="1" dirty="0">
                <a:solidFill>
                  <a:srgbClr val="0B3D79"/>
                </a:solidFill>
                <a:latin typeface="Times New Roman"/>
                <a:ea typeface="微软雅黑"/>
              </a:rPr>
              <a:t>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4919472"/>
            <a:ext cx="2743200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000" b="0">
                <a:solidFill>
                  <a:srgbClr val="5B6573"/>
                </a:solidFill>
                <a:latin typeface="Times New Roman"/>
                <a:ea typeface="微软雅黑"/>
              </a:rPr>
              <a:t>寿命 τ → 局域电子密度、空位型开放体积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51960" y="4343400"/>
            <a:ext cx="2971800" cy="1051560"/>
          </a:xfrm>
          <a:prstGeom prst="roundRect">
            <a:avLst/>
          </a:prstGeom>
          <a:solidFill>
            <a:srgbClr val="F9FBFD"/>
          </a:solidFill>
          <a:ln w="10160">
            <a:solidFill>
              <a:srgbClr val="BFDC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343400" y="4489704"/>
            <a:ext cx="2788920" cy="4401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250" b="1" dirty="0" err="1">
                <a:solidFill>
                  <a:srgbClr val="0B3D79"/>
                </a:solidFill>
                <a:latin typeface="Times New Roman"/>
                <a:ea typeface="微软雅黑"/>
              </a:rPr>
              <a:t>能量</a:t>
            </a:r>
            <a:r>
              <a:rPr sz="1250" b="1" dirty="0">
                <a:solidFill>
                  <a:srgbClr val="0B3D79"/>
                </a:solidFill>
                <a:latin typeface="Times New Roman"/>
                <a:ea typeface="微软雅黑"/>
              </a:rPr>
              <a:t>：</a:t>
            </a:r>
            <a:r>
              <a:rPr lang="zh-CN" altLang="en-US" sz="1250" b="1" dirty="0">
                <a:solidFill>
                  <a:srgbClr val="0B3D79"/>
                </a:solidFill>
                <a:ea typeface="微软雅黑"/>
              </a:rPr>
              <a:t>正电子湮没寿命谱</a:t>
            </a:r>
            <a:r>
              <a:rPr sz="1250" b="1" dirty="0">
                <a:solidFill>
                  <a:srgbClr val="0B3D79"/>
                </a:solidFill>
                <a:latin typeface="Times New Roman"/>
                <a:ea typeface="微软雅黑"/>
              </a:rPr>
              <a:t>/ </a:t>
            </a:r>
            <a:r>
              <a:rPr sz="1250" b="1" dirty="0" err="1">
                <a:solidFill>
                  <a:srgbClr val="0B3D79"/>
                </a:solidFill>
                <a:latin typeface="Times New Roman"/>
                <a:ea typeface="微软雅黑"/>
              </a:rPr>
              <a:t>符合多普勒展宽</a:t>
            </a:r>
            <a:endParaRPr sz="1250" b="1" dirty="0">
              <a:solidFill>
                <a:srgbClr val="0B3D79"/>
              </a:solidFill>
              <a:latin typeface="Times New Roman"/>
              <a:ea typeface="微软雅黑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61688" y="4919472"/>
            <a:ext cx="2743200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000" b="0" dirty="0">
                <a:solidFill>
                  <a:srgbClr val="5B6573"/>
                </a:solidFill>
                <a:latin typeface="Times New Roman"/>
                <a:ea typeface="微软雅黑"/>
              </a:rPr>
              <a:t>511 keV </a:t>
            </a:r>
            <a:r>
              <a:rPr sz="1000" b="0" dirty="0" err="1">
                <a:solidFill>
                  <a:srgbClr val="5B6573"/>
                </a:solidFill>
                <a:latin typeface="Times New Roman"/>
                <a:ea typeface="微软雅黑"/>
              </a:rPr>
              <a:t>峰形</a:t>
            </a:r>
            <a:r>
              <a:rPr sz="1000" b="0" dirty="0">
                <a:solidFill>
                  <a:srgbClr val="5B6573"/>
                </a:solidFill>
                <a:latin typeface="Times New Roman"/>
                <a:ea typeface="微软雅黑"/>
              </a:rPr>
              <a:t> → </a:t>
            </a:r>
            <a:r>
              <a:rPr sz="1000" b="0" dirty="0" err="1">
                <a:solidFill>
                  <a:srgbClr val="5B6573"/>
                </a:solidFill>
                <a:latin typeface="Times New Roman"/>
                <a:ea typeface="微软雅黑"/>
              </a:rPr>
              <a:t>电子动量、缺陷化学环境</a:t>
            </a:r>
            <a:endParaRPr sz="1019" b="0" dirty="0">
              <a:solidFill>
                <a:srgbClr val="5B6573"/>
              </a:solidFill>
              <a:latin typeface="Microsoft YaHei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680960" y="4343400"/>
            <a:ext cx="2971800" cy="1051560"/>
          </a:xfrm>
          <a:prstGeom prst="roundRect">
            <a:avLst/>
          </a:prstGeom>
          <a:solidFill>
            <a:srgbClr val="F9FBFD"/>
          </a:solidFill>
          <a:ln w="10160">
            <a:solidFill>
              <a:srgbClr val="BFDC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772400" y="4489704"/>
            <a:ext cx="2788920" cy="3474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250" b="1" dirty="0" err="1">
                <a:solidFill>
                  <a:srgbClr val="0B3D79"/>
                </a:solidFill>
                <a:latin typeface="Times New Roman"/>
                <a:ea typeface="微软雅黑"/>
              </a:rPr>
              <a:t>角度：湮没辐射角关联（ACAR</a:t>
            </a:r>
            <a:r>
              <a:rPr sz="1250" b="1" dirty="0">
                <a:solidFill>
                  <a:srgbClr val="0B3D79"/>
                </a:solidFill>
                <a:latin typeface="Times New Roman"/>
                <a:ea typeface="微软雅黑"/>
              </a:rPr>
              <a:t>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90688" y="4919472"/>
            <a:ext cx="2743200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000" b="0">
                <a:solidFill>
                  <a:srgbClr val="5B6573"/>
                </a:solidFill>
                <a:latin typeface="Times New Roman"/>
                <a:ea typeface="微软雅黑"/>
              </a:rPr>
              <a:t>两 γ 偏离 180° → 电子—正电子总动量分布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cover_bg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标题 3"/>
          <p:cNvSpPr>
            <a:spLocks noGrp="1"/>
          </p:cNvSpPr>
          <p:nvPr>
            <p:ph type="title"/>
          </p:nvPr>
        </p:nvSpPr>
        <p:spPr>
          <a:xfrm>
            <a:off x="666712" y="142852"/>
            <a:ext cx="10763325" cy="725470"/>
          </a:xfrm>
        </p:spPr>
        <p:txBody>
          <a:bodyPr wrap="square"/>
          <a:lstStyle/>
          <a:p>
            <a:r>
              <a:rPr sz="2600" b="1" dirty="0" err="1">
                <a:solidFill>
                  <a:srgbClr val="2B3036"/>
                </a:solidFill>
                <a:latin typeface="Times New Roman"/>
                <a:ea typeface="微软雅黑"/>
              </a:rPr>
              <a:t>正电子湮没寿命谱（PALS</a:t>
            </a:r>
            <a:r>
              <a:rPr sz="2600" b="1" dirty="0">
                <a:solidFill>
                  <a:srgbClr val="2B3036"/>
                </a:solidFill>
                <a:latin typeface="Times New Roman"/>
                <a:ea typeface="微软雅黑"/>
              </a:rPr>
              <a:t>）：</a:t>
            </a:r>
            <a:r>
              <a:rPr lang="zh-CN" altLang="en-US" sz="2800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应用最为广泛的技术</a:t>
            </a:r>
            <a:endParaRPr sz="2600" b="1" dirty="0">
              <a:solidFill>
                <a:srgbClr val="2B3036"/>
              </a:solidFill>
              <a:latin typeface="Microsoft YaHei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11480" y="1445665"/>
            <a:ext cx="6812280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9" name="Picture 8" descr="a_clean_scientific_diagram_illustration_on_a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1892808"/>
            <a:ext cx="6446520" cy="33832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97147" y="1803832"/>
                <a:ext cx="2088971" cy="1892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27432" tIns="0" rIns="27432" bIns="0" anchor="ctr">
                <a:spAutoFit/>
              </a:bodyPr>
              <a:lstStyle/>
              <a:p>
                <a:pPr algn="l"/>
                <a:r>
                  <a:rPr lang="zh-CN" altLang="en-US" sz="1230" b="1" dirty="0">
                    <a:solidFill>
                      <a:srgbClr val="F7931E"/>
                    </a:solidFill>
                    <a:latin typeface="Microsoft YaHei"/>
                  </a:rPr>
                  <a:t>起始信号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 sz="1230" b="1" i="1" dirty="0" smtClean="0">
                            <a:solidFill>
                              <a:srgbClr val="F7931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ar-AE" sz="1230" b="1" i="1" dirty="0" smtClean="0">
                            <a:solidFill>
                              <a:srgbClr val="F7931E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altLang="zh-CN" sz="1230" b="1" i="1" dirty="0" smtClean="0">
                            <a:solidFill>
                              <a:srgbClr val="F7931E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sz="1230" b="1" dirty="0">
                    <a:solidFill>
                      <a:srgbClr val="F7931E"/>
                    </a:solidFill>
                    <a:latin typeface="Microsoft YaHei"/>
                  </a:rPr>
                  <a:t> </a:t>
                </a:r>
                <a:r>
                  <a:rPr lang="ar-AE" sz="1230" b="1" dirty="0">
                    <a:solidFill>
                      <a:srgbClr val="F7931E"/>
                    </a:solidFill>
                    <a:latin typeface="Microsoft YaHei"/>
                  </a:rPr>
                  <a:t>1.2746</a:t>
                </a:r>
                <a:r>
                  <a:rPr lang="en-US" sz="1230" b="1" dirty="0">
                    <a:solidFill>
                      <a:srgbClr val="F7931E"/>
                    </a:solidFill>
                    <a:latin typeface="Microsoft YaHei"/>
                  </a:rPr>
                  <a:t>MeV </a:t>
                </a:r>
                <a:r>
                  <a:rPr lang="el-GR" sz="1230" b="1" dirty="0">
                    <a:solidFill>
                      <a:srgbClr val="F7931E"/>
                    </a:solidFill>
                    <a:latin typeface="Microsoft YaHei"/>
                  </a:rPr>
                  <a:t>γ</a:t>
                </a:r>
                <a:endParaRPr sz="1230" b="1" dirty="0">
                  <a:solidFill>
                    <a:srgbClr val="F7931E"/>
                  </a:solidFill>
                  <a:latin typeface="Microsoft YaHei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147" y="1803832"/>
                <a:ext cx="2088971" cy="189283"/>
              </a:xfrm>
              <a:prstGeom prst="rect">
                <a:avLst/>
              </a:prstGeom>
              <a:blipFill>
                <a:blip r:embed="rId5"/>
                <a:stretch>
                  <a:fillRect l="-3509" t="-29032" b="-516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423160" y="1563624"/>
            <a:ext cx="2423160" cy="256032"/>
          </a:xfrm>
          <a:prstGeom prst="rect">
            <a:avLst/>
          </a:prstGeom>
          <a:noFill/>
          <a:ln>
            <a:noFill/>
          </a:ln>
        </p:spPr>
        <p:txBody>
          <a:bodyPr wrap="square" lIns="27432" tIns="0" rIns="27432" bIns="0" anchor="ctr">
            <a:spAutoFit/>
          </a:bodyPr>
          <a:lstStyle/>
          <a:p>
            <a:pPr algn="ctr"/>
            <a:r>
              <a:rPr sz="1200" b="1" dirty="0">
                <a:solidFill>
                  <a:srgbClr val="163F69"/>
                </a:solidFill>
                <a:latin typeface="Times New Roman"/>
                <a:ea typeface="微软雅黑"/>
              </a:rPr>
              <a:t>²²Na </a:t>
            </a:r>
            <a:r>
              <a:rPr sz="1200" b="1" dirty="0" err="1">
                <a:solidFill>
                  <a:srgbClr val="163F69"/>
                </a:solidFill>
                <a:latin typeface="Times New Roman"/>
                <a:ea typeface="微软雅黑"/>
              </a:rPr>
              <a:t>源夹在两片同材样品之间</a:t>
            </a:r>
            <a:endParaRPr sz="1180" b="1" dirty="0">
              <a:solidFill>
                <a:srgbClr val="163F69"/>
              </a:solidFill>
              <a:latin typeface="Microsoft YaHe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622292" y="1901279"/>
                <a:ext cx="1993392" cy="1892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27432" tIns="0" rIns="27432" bIns="0" anchor="ctr">
                <a:spAutoFit/>
              </a:bodyPr>
              <a:lstStyle/>
              <a:p>
                <a:pPr algn="r"/>
                <a:r>
                  <a:rPr lang="zh-CN" altLang="en-US" sz="1230" b="1" dirty="0">
                    <a:solidFill>
                      <a:srgbClr val="F7931E"/>
                    </a:solidFill>
                    <a:latin typeface="Microsoft YaHei"/>
                  </a:rPr>
                  <a:t>终止信号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 sz="1230" b="1" i="1" smtClean="0">
                            <a:solidFill>
                              <a:srgbClr val="F7931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ar-AE" sz="1230" b="1" i="1" smtClean="0">
                            <a:solidFill>
                              <a:srgbClr val="F7931E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altLang="zh-CN" sz="1230" b="1" i="1" smtClean="0">
                            <a:solidFill>
                              <a:srgbClr val="F7931E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ar-AE" sz="1230" b="1" dirty="0">
                    <a:solidFill>
                      <a:srgbClr val="F7931E"/>
                    </a:solidFill>
                    <a:latin typeface="Microsoft YaHei"/>
                  </a:rPr>
                  <a:t>：511 </a:t>
                </a:r>
                <a:r>
                  <a:rPr lang="en-US" sz="1230" b="1" dirty="0">
                    <a:solidFill>
                      <a:srgbClr val="F7931E"/>
                    </a:solidFill>
                    <a:latin typeface="Microsoft YaHei"/>
                  </a:rPr>
                  <a:t>keV </a:t>
                </a:r>
                <a:r>
                  <a:rPr lang="el-GR" sz="1230" b="1" dirty="0">
                    <a:solidFill>
                      <a:srgbClr val="F7931E"/>
                    </a:solidFill>
                    <a:latin typeface="Microsoft YaHei"/>
                  </a:rPr>
                  <a:t>γ</a:t>
                </a:r>
                <a:endParaRPr sz="1230" b="1" dirty="0">
                  <a:solidFill>
                    <a:srgbClr val="F7931E"/>
                  </a:solidFill>
                  <a:latin typeface="Microsoft YaHei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292" y="1901279"/>
                <a:ext cx="1993392" cy="189283"/>
              </a:xfrm>
              <a:prstGeom prst="rect">
                <a:avLst/>
              </a:prstGeom>
              <a:blipFill>
                <a:blip r:embed="rId6"/>
                <a:stretch>
                  <a:fillRect t="-29032" r="-3670" b="-516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1180711" y="2858273"/>
            <a:ext cx="1508760" cy="256032"/>
          </a:xfrm>
          <a:prstGeom prst="rect">
            <a:avLst/>
          </a:prstGeom>
          <a:noFill/>
          <a:ln>
            <a:noFill/>
          </a:ln>
        </p:spPr>
        <p:txBody>
          <a:bodyPr wrap="square" lIns="27432" tIns="0" rIns="27432" bIns="0" anchor="ctr">
            <a:spAutoFit/>
          </a:bodyPr>
          <a:lstStyle/>
          <a:p>
            <a:pPr algn="ctr"/>
            <a:r>
              <a:rPr sz="950" b="0" dirty="0" err="1">
                <a:solidFill>
                  <a:srgbClr val="50565C"/>
                </a:solidFill>
                <a:latin typeface="Times New Roman"/>
                <a:ea typeface="微软雅黑"/>
              </a:rPr>
              <a:t>快道：恒比甄别（CFD</a:t>
            </a:r>
            <a:r>
              <a:rPr sz="950" b="0" dirty="0">
                <a:solidFill>
                  <a:srgbClr val="50565C"/>
                </a:solidFill>
                <a:latin typeface="Times New Roman"/>
                <a:ea typeface="微软雅黑"/>
              </a:rPr>
              <a:t>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0711" y="3374135"/>
            <a:ext cx="1508760" cy="256032"/>
          </a:xfrm>
          <a:prstGeom prst="rect">
            <a:avLst/>
          </a:prstGeom>
          <a:noFill/>
          <a:ln>
            <a:noFill/>
          </a:ln>
        </p:spPr>
        <p:txBody>
          <a:bodyPr wrap="square" lIns="27432" tIns="0" rIns="27432" bIns="0" anchor="ctr">
            <a:spAutoFit/>
          </a:bodyPr>
          <a:lstStyle/>
          <a:p>
            <a:pPr algn="ctr"/>
            <a:r>
              <a:rPr sz="950" b="0" dirty="0" err="1">
                <a:solidFill>
                  <a:srgbClr val="50565C"/>
                </a:solidFill>
                <a:latin typeface="Times New Roman"/>
                <a:ea typeface="微软雅黑"/>
              </a:rPr>
              <a:t>慢道：能量选择（SCA</a:t>
            </a:r>
            <a:r>
              <a:rPr sz="950" b="0" dirty="0">
                <a:solidFill>
                  <a:srgbClr val="50565C"/>
                </a:solidFill>
                <a:latin typeface="Times New Roman"/>
                <a:ea typeface="微软雅黑"/>
              </a:rPr>
              <a:t>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6924" y="2882900"/>
            <a:ext cx="1508760" cy="256032"/>
          </a:xfrm>
          <a:prstGeom prst="rect">
            <a:avLst/>
          </a:prstGeom>
          <a:noFill/>
          <a:ln>
            <a:noFill/>
          </a:ln>
        </p:spPr>
        <p:txBody>
          <a:bodyPr wrap="square" lIns="27432" tIns="0" rIns="27432" bIns="0" anchor="ctr">
            <a:spAutoFit/>
          </a:bodyPr>
          <a:lstStyle/>
          <a:p>
            <a:pPr algn="ctr"/>
            <a:r>
              <a:rPr sz="950" b="0" dirty="0" err="1">
                <a:solidFill>
                  <a:srgbClr val="50565C"/>
                </a:solidFill>
                <a:latin typeface="Times New Roman"/>
                <a:ea typeface="微软雅黑"/>
              </a:rPr>
              <a:t>快道：恒比甄别（CFD</a:t>
            </a:r>
            <a:r>
              <a:rPr sz="950" b="0" dirty="0">
                <a:solidFill>
                  <a:srgbClr val="50565C"/>
                </a:solidFill>
                <a:latin typeface="Times New Roman"/>
                <a:ea typeface="微软雅黑"/>
              </a:rPr>
              <a:t>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06924" y="3358681"/>
            <a:ext cx="1508760" cy="256032"/>
          </a:xfrm>
          <a:prstGeom prst="rect">
            <a:avLst/>
          </a:prstGeom>
          <a:noFill/>
          <a:ln>
            <a:noFill/>
          </a:ln>
        </p:spPr>
        <p:txBody>
          <a:bodyPr wrap="square" lIns="27432" tIns="0" rIns="27432" bIns="0" anchor="ctr">
            <a:spAutoFit/>
          </a:bodyPr>
          <a:lstStyle/>
          <a:p>
            <a:pPr algn="ctr"/>
            <a:r>
              <a:rPr sz="950" b="0" dirty="0" err="1">
                <a:solidFill>
                  <a:srgbClr val="50565C"/>
                </a:solidFill>
                <a:latin typeface="Times New Roman"/>
                <a:ea typeface="微软雅黑"/>
              </a:rPr>
              <a:t>慢道：能量选择（SCA</a:t>
            </a:r>
            <a:r>
              <a:rPr sz="950" b="0" dirty="0">
                <a:solidFill>
                  <a:srgbClr val="50565C"/>
                </a:solidFill>
                <a:latin typeface="Times New Roman"/>
                <a:ea typeface="微软雅黑"/>
              </a:rPr>
              <a:t>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88353" y="3756471"/>
            <a:ext cx="1371600" cy="228600"/>
          </a:xfrm>
          <a:prstGeom prst="rect">
            <a:avLst/>
          </a:prstGeom>
          <a:noFill/>
          <a:ln>
            <a:noFill/>
          </a:ln>
        </p:spPr>
        <p:txBody>
          <a:bodyPr wrap="square" lIns="27432" tIns="0" rIns="27432" bIns="0" anchor="ctr">
            <a:spAutoFit/>
          </a:bodyPr>
          <a:lstStyle/>
          <a:p>
            <a:pPr algn="ctr"/>
            <a:r>
              <a:rPr sz="1050" b="1" dirty="0" err="1">
                <a:solidFill>
                  <a:srgbClr val="163F69"/>
                </a:solidFill>
                <a:latin typeface="Times New Roman"/>
                <a:ea typeface="微软雅黑"/>
              </a:rPr>
              <a:t>符合逻辑</a:t>
            </a:r>
            <a:endParaRPr sz="1050" b="1" dirty="0">
              <a:solidFill>
                <a:srgbClr val="163F69"/>
              </a:solidFill>
              <a:latin typeface="Microsoft YaHe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72969" y="4121279"/>
            <a:ext cx="1371600" cy="228600"/>
          </a:xfrm>
          <a:prstGeom prst="rect">
            <a:avLst/>
          </a:prstGeom>
          <a:noFill/>
          <a:ln>
            <a:noFill/>
          </a:ln>
        </p:spPr>
        <p:txBody>
          <a:bodyPr wrap="square" lIns="27432" tIns="0" rIns="27432" bIns="0" anchor="ctr">
            <a:spAutoFit/>
          </a:bodyPr>
          <a:lstStyle/>
          <a:p>
            <a:pPr algn="ctr"/>
            <a:r>
              <a:rPr sz="1000" b="1" dirty="0" err="1">
                <a:solidFill>
                  <a:srgbClr val="163F69"/>
                </a:solidFill>
                <a:latin typeface="Times New Roman"/>
                <a:ea typeface="微软雅黑"/>
              </a:rPr>
              <a:t>TAC：Δt</a:t>
            </a:r>
            <a:r>
              <a:rPr sz="1000" b="1" dirty="0">
                <a:solidFill>
                  <a:srgbClr val="163F69"/>
                </a:solidFill>
                <a:latin typeface="Times New Roman"/>
                <a:ea typeface="微软雅黑"/>
              </a:rPr>
              <a:t> → </a:t>
            </a:r>
            <a:r>
              <a:rPr sz="1000" b="1" dirty="0" err="1">
                <a:solidFill>
                  <a:srgbClr val="163F69"/>
                </a:solidFill>
                <a:latin typeface="Times New Roman"/>
                <a:ea typeface="微软雅黑"/>
              </a:rPr>
              <a:t>幅度</a:t>
            </a:r>
            <a:endParaRPr sz="980" b="1" dirty="0">
              <a:solidFill>
                <a:srgbClr val="163F69"/>
              </a:solidFill>
              <a:latin typeface="Microsoft YaHe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93109" y="4698683"/>
            <a:ext cx="1097280" cy="228600"/>
          </a:xfrm>
          <a:prstGeom prst="rect">
            <a:avLst/>
          </a:prstGeom>
          <a:noFill/>
          <a:ln>
            <a:noFill/>
          </a:ln>
        </p:spPr>
        <p:txBody>
          <a:bodyPr wrap="square" lIns="27432" tIns="0" rIns="27432" bIns="0" anchor="ctr">
            <a:spAutoFit/>
          </a:bodyPr>
          <a:lstStyle/>
          <a:p>
            <a:pPr algn="ctr"/>
            <a:r>
              <a:rPr sz="1000" b="1" dirty="0">
                <a:solidFill>
                  <a:srgbClr val="163F69"/>
                </a:solidFill>
                <a:latin typeface="Times New Roman"/>
                <a:ea typeface="微软雅黑"/>
              </a:rPr>
              <a:t>MCA </a:t>
            </a:r>
            <a:r>
              <a:rPr sz="1000" b="1" dirty="0" err="1">
                <a:solidFill>
                  <a:srgbClr val="163F69"/>
                </a:solidFill>
                <a:latin typeface="Times New Roman"/>
                <a:ea typeface="微软雅黑"/>
              </a:rPr>
              <a:t>累积</a:t>
            </a:r>
            <a:endParaRPr sz="980" b="1" dirty="0">
              <a:solidFill>
                <a:srgbClr val="163F69"/>
              </a:solidFill>
              <a:latin typeface="Microsoft YaHe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85232" y="5056632"/>
            <a:ext cx="1417320" cy="228600"/>
          </a:xfrm>
          <a:prstGeom prst="rect">
            <a:avLst/>
          </a:prstGeom>
          <a:noFill/>
          <a:ln>
            <a:noFill/>
          </a:ln>
        </p:spPr>
        <p:txBody>
          <a:bodyPr wrap="square" lIns="27432" tIns="0" rIns="27432" bIns="0" anchor="ctr">
            <a:spAutoFit/>
          </a:bodyPr>
          <a:lstStyle/>
          <a:p>
            <a:pPr algn="ctr"/>
            <a:r>
              <a:rPr sz="1000" b="1">
                <a:solidFill>
                  <a:srgbClr val="163F69"/>
                </a:solidFill>
                <a:latin typeface="Times New Roman"/>
                <a:ea typeface="微软雅黑"/>
              </a:rPr>
              <a:t>寿命谱 N(t)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06640" y="1463040"/>
            <a:ext cx="4160520" cy="1389888"/>
          </a:xfrm>
          <a:prstGeom prst="roundRect">
            <a:avLst/>
          </a:prstGeom>
          <a:solidFill>
            <a:srgbClr val="F6F9FB"/>
          </a:solidFill>
          <a:ln w="12700">
            <a:solidFill>
              <a:srgbClr val="CDD9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552944" y="1578621"/>
            <a:ext cx="3867911" cy="207749"/>
          </a:xfrm>
          <a:prstGeom prst="rect">
            <a:avLst/>
          </a:prstGeom>
          <a:noFill/>
          <a:ln>
            <a:noFill/>
          </a:ln>
        </p:spPr>
        <p:txBody>
          <a:bodyPr wrap="square" lIns="27432" tIns="0" rIns="27432" bIns="0" anchor="ctr">
            <a:spAutoFit/>
          </a:bodyPr>
          <a:lstStyle/>
          <a:p>
            <a:pPr algn="l"/>
            <a:r>
              <a:rPr sz="1350" b="1" dirty="0">
                <a:solidFill>
                  <a:srgbClr val="163F69"/>
                </a:solidFill>
                <a:latin typeface="Times New Roman"/>
                <a:ea typeface="微软雅黑"/>
              </a:rPr>
              <a:t>²²Na </a:t>
            </a:r>
            <a:r>
              <a:rPr sz="1350" b="1" dirty="0" err="1">
                <a:solidFill>
                  <a:srgbClr val="163F69"/>
                </a:solidFill>
                <a:latin typeface="Times New Roman"/>
                <a:ea typeface="微软雅黑"/>
              </a:rPr>
              <a:t>放射源与“样品</a:t>
            </a:r>
            <a:r>
              <a:rPr sz="1350" b="1" dirty="0">
                <a:solidFill>
                  <a:srgbClr val="163F69"/>
                </a:solidFill>
                <a:latin typeface="Times New Roman"/>
                <a:ea typeface="微软雅黑"/>
              </a:rPr>
              <a:t>–源–</a:t>
            </a:r>
            <a:r>
              <a:rPr sz="1350" b="1" dirty="0" err="1">
                <a:solidFill>
                  <a:srgbClr val="163F69"/>
                </a:solidFill>
                <a:latin typeface="Times New Roman"/>
                <a:ea typeface="微软雅黑"/>
              </a:rPr>
              <a:t>样品</a:t>
            </a:r>
            <a:r>
              <a:rPr sz="1350" b="1" dirty="0">
                <a:solidFill>
                  <a:srgbClr val="163F69"/>
                </a:solidFill>
                <a:latin typeface="Times New Roman"/>
                <a:ea typeface="微软雅黑"/>
              </a:rPr>
              <a:t>”</a:t>
            </a:r>
            <a:r>
              <a:rPr lang="zh-CN" altLang="en-US" sz="1350" b="1" dirty="0">
                <a:solidFill>
                  <a:srgbClr val="163F69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三明治</a:t>
            </a:r>
            <a:r>
              <a:rPr sz="1350" b="1" dirty="0" err="1">
                <a:solidFill>
                  <a:srgbClr val="163F69"/>
                </a:solidFill>
                <a:latin typeface="Times New Roman"/>
                <a:ea typeface="微软雅黑"/>
              </a:rPr>
              <a:t>结构</a:t>
            </a:r>
            <a:endParaRPr sz="1350" b="1" dirty="0">
              <a:solidFill>
                <a:srgbClr val="163F69"/>
              </a:solidFill>
              <a:latin typeface="Microsoft YaHe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71231" y="1883664"/>
            <a:ext cx="3831335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r>
              <a:rPr sz="1000" dirty="0">
                <a:solidFill>
                  <a:srgbClr val="2B3036"/>
                </a:solidFill>
                <a:latin typeface="Times New Roman"/>
                <a:ea typeface="微软雅黑"/>
              </a:rPr>
              <a:t>• ²²NaCl </a:t>
            </a:r>
            <a:r>
              <a:rPr lang="zh-CN" altLang="en-US" sz="1000" dirty="0">
                <a:solidFill>
                  <a:srgbClr val="2B3036"/>
                </a:solidFill>
                <a:latin typeface="Times New Roman"/>
                <a:ea typeface="微软雅黑"/>
              </a:rPr>
              <a:t>滴涂于</a:t>
            </a:r>
            <a:r>
              <a:rPr sz="1000" dirty="0">
                <a:solidFill>
                  <a:srgbClr val="2B3036"/>
                </a:solidFill>
                <a:latin typeface="Times New Roman"/>
                <a:ea typeface="微软雅黑"/>
              </a:rPr>
              <a:t>Mylar / Kapton 膜，干燥密封</a:t>
            </a:r>
          </a:p>
          <a:p>
            <a:r>
              <a:rPr sz="1000" dirty="0">
                <a:solidFill>
                  <a:srgbClr val="2B3036"/>
                </a:solidFill>
                <a:latin typeface="Times New Roman"/>
                <a:ea typeface="微软雅黑"/>
              </a:rPr>
              <a:t>• </a:t>
            </a:r>
            <a:r>
              <a:rPr sz="1000" dirty="0" err="1">
                <a:solidFill>
                  <a:srgbClr val="2B3036"/>
                </a:solidFill>
                <a:latin typeface="Times New Roman"/>
                <a:ea typeface="微软雅黑"/>
              </a:rPr>
              <a:t>源夹于两片同材样品之间</a:t>
            </a:r>
            <a:r>
              <a:rPr sz="1000" dirty="0">
                <a:solidFill>
                  <a:srgbClr val="2B3036"/>
                </a:solidFill>
                <a:latin typeface="Times New Roman"/>
                <a:ea typeface="微软雅黑"/>
              </a:rPr>
              <a:t>；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406640" y="2944368"/>
            <a:ext cx="4160520" cy="1325880"/>
          </a:xfrm>
          <a:prstGeom prst="roundRect">
            <a:avLst/>
          </a:prstGeom>
          <a:solidFill>
            <a:srgbClr val="F6F9FB"/>
          </a:solidFill>
          <a:ln w="12700">
            <a:solidFill>
              <a:srgbClr val="CDD9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524377" y="2978572"/>
            <a:ext cx="3867911" cy="207749"/>
          </a:xfrm>
          <a:prstGeom prst="rect">
            <a:avLst/>
          </a:prstGeom>
          <a:noFill/>
          <a:ln>
            <a:noFill/>
          </a:ln>
        </p:spPr>
        <p:txBody>
          <a:bodyPr wrap="square" lIns="27432" tIns="0" rIns="27432" bIns="0" anchor="ctr">
            <a:spAutoFit/>
          </a:bodyPr>
          <a:lstStyle/>
          <a:p>
            <a:pPr algn="l"/>
            <a:r>
              <a:rPr sz="1350" b="1" dirty="0" err="1">
                <a:solidFill>
                  <a:srgbClr val="163F69"/>
                </a:solidFill>
                <a:latin typeface="Times New Roman"/>
                <a:ea typeface="微软雅黑"/>
              </a:rPr>
              <a:t>为什么</a:t>
            </a:r>
            <a:r>
              <a:rPr sz="1350" b="1" dirty="0">
                <a:solidFill>
                  <a:srgbClr val="163F69"/>
                </a:solidFill>
                <a:latin typeface="Times New Roman"/>
                <a:ea typeface="微软雅黑"/>
              </a:rPr>
              <a:t> ²²Na </a:t>
            </a:r>
            <a:r>
              <a:rPr sz="1350" b="1" dirty="0" err="1">
                <a:solidFill>
                  <a:srgbClr val="163F69"/>
                </a:solidFill>
                <a:latin typeface="Times New Roman"/>
                <a:ea typeface="微软雅黑"/>
              </a:rPr>
              <a:t>能给出寿命测量的</a:t>
            </a:r>
            <a:r>
              <a:rPr sz="1350" b="1" dirty="0">
                <a:solidFill>
                  <a:srgbClr val="163F69"/>
                </a:solidFill>
                <a:latin typeface="Times New Roman"/>
                <a:ea typeface="微软雅黑"/>
              </a:rPr>
              <a:t> t₀？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80181" y="3250691"/>
            <a:ext cx="4073263" cy="10115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40">
                <a:solidFill>
                  <a:srgbClr val="2B3036"/>
                </a:solidFill>
                <a:latin typeface="Microsoft YaHei"/>
              </a:defRPr>
            </a:pPr>
            <a:r>
              <a:rPr dirty="0">
                <a:latin typeface="Times New Roman"/>
                <a:ea typeface="微软雅黑"/>
              </a:rPr>
              <a:t>• 起始信号：²²Na 衰变的 1.2746 MeV γ；终止信号：湮没的 511 keV γ</a:t>
            </a:r>
          </a:p>
          <a:p>
            <a:pPr>
              <a:spcAft>
                <a:spcPts val="200"/>
              </a:spcAft>
              <a:defRPr sz="1040">
                <a:solidFill>
                  <a:srgbClr val="2B3036"/>
                </a:solidFill>
                <a:latin typeface="Microsoft YaHei"/>
              </a:defRPr>
            </a:pPr>
            <a:r>
              <a:rPr dirty="0">
                <a:latin typeface="Times New Roman"/>
                <a:ea typeface="微软雅黑"/>
              </a:rPr>
              <a:t>• 慢道以能量窗筛选两种 γ 事件，抑制康普顿本底与误符合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406640" y="4361688"/>
            <a:ext cx="4160520" cy="1344168"/>
          </a:xfrm>
          <a:prstGeom prst="roundRect">
            <a:avLst/>
          </a:prstGeom>
          <a:solidFill>
            <a:srgbClr val="F6F9FB"/>
          </a:solidFill>
          <a:ln w="12700">
            <a:solidFill>
              <a:srgbClr val="CDD9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552944" y="4477268"/>
            <a:ext cx="3867911" cy="207749"/>
          </a:xfrm>
          <a:prstGeom prst="rect">
            <a:avLst/>
          </a:prstGeom>
          <a:noFill/>
          <a:ln>
            <a:noFill/>
          </a:ln>
        </p:spPr>
        <p:txBody>
          <a:bodyPr wrap="square" lIns="27432" tIns="0" rIns="27432" bIns="0" anchor="ctr">
            <a:spAutoFit/>
          </a:bodyPr>
          <a:lstStyle/>
          <a:p>
            <a:pPr algn="l"/>
            <a:r>
              <a:rPr sz="1350" b="1" dirty="0">
                <a:solidFill>
                  <a:srgbClr val="163F69"/>
                </a:solidFill>
                <a:latin typeface="Times New Roman"/>
                <a:ea typeface="微软雅黑"/>
              </a:rPr>
              <a:t>快慢符合寿命谱仪</a:t>
            </a:r>
            <a:r>
              <a:rPr sz="1350" b="1" dirty="0" err="1">
                <a:solidFill>
                  <a:srgbClr val="163F69"/>
                </a:solidFill>
                <a:latin typeface="Times New Roman"/>
                <a:ea typeface="微软雅黑"/>
              </a:rPr>
              <a:t>：把</a:t>
            </a:r>
            <a:r>
              <a:rPr sz="1350" b="1" dirty="0">
                <a:solidFill>
                  <a:srgbClr val="163F69"/>
                </a:solidFill>
                <a:latin typeface="Times New Roman"/>
                <a:ea typeface="微软雅黑"/>
              </a:rPr>
              <a:t> </a:t>
            </a:r>
            <a:r>
              <a:rPr sz="1350" b="1" dirty="0" err="1">
                <a:solidFill>
                  <a:srgbClr val="163F69"/>
                </a:solidFill>
                <a:latin typeface="Times New Roman"/>
                <a:ea typeface="微软雅黑"/>
              </a:rPr>
              <a:t>Δt</a:t>
            </a:r>
            <a:r>
              <a:rPr sz="1350" b="1" dirty="0">
                <a:solidFill>
                  <a:srgbClr val="163F69"/>
                </a:solidFill>
                <a:latin typeface="Times New Roman"/>
                <a:ea typeface="微软雅黑"/>
              </a:rPr>
              <a:t> </a:t>
            </a:r>
            <a:r>
              <a:rPr sz="1350" b="1" dirty="0" err="1">
                <a:solidFill>
                  <a:srgbClr val="163F69"/>
                </a:solidFill>
                <a:latin typeface="Times New Roman"/>
                <a:ea typeface="微软雅黑"/>
              </a:rPr>
              <a:t>变成寿命谱</a:t>
            </a:r>
            <a:endParaRPr sz="1350" b="1" dirty="0">
              <a:solidFill>
                <a:srgbClr val="163F69"/>
              </a:solidFill>
              <a:latin typeface="Microsoft YaHei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571231" y="4830294"/>
            <a:ext cx="3982213" cy="3457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40">
                <a:solidFill>
                  <a:srgbClr val="2B3036"/>
                </a:solidFill>
                <a:latin typeface="Microsoft YaHei"/>
              </a:defRPr>
            </a:pPr>
            <a:r>
              <a:rPr dirty="0">
                <a:latin typeface="Times New Roman"/>
                <a:ea typeface="微软雅黑"/>
              </a:rPr>
              <a:t>• 快道恒比甄别定时；符合逻辑保证同一衰变；TAC 把 Δt 转为幅度</a:t>
            </a:r>
          </a:p>
          <a:p>
            <a:pPr>
              <a:spcAft>
                <a:spcPts val="200"/>
              </a:spcAft>
              <a:defRPr sz="1040">
                <a:solidFill>
                  <a:srgbClr val="2B3036"/>
                </a:solidFill>
                <a:latin typeface="Microsoft YaHei"/>
              </a:defRPr>
            </a:pPr>
            <a:r>
              <a:rPr dirty="0">
                <a:latin typeface="Times New Roman"/>
                <a:ea typeface="微软雅黑"/>
              </a:rPr>
              <a:t>• MCA 累积为 N(t)，与仪器分辨函数卷积后拟合寿命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97147" y="5871084"/>
            <a:ext cx="8412480" cy="310896"/>
          </a:xfrm>
          <a:prstGeom prst="roundRect">
            <a:avLst/>
          </a:prstGeom>
          <a:solidFill>
            <a:srgbClr val="FFF7EC"/>
          </a:solidFill>
          <a:ln>
            <a:solidFill>
              <a:srgbClr val="F7BE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050" b="1" dirty="0">
                <a:solidFill>
                  <a:srgbClr val="F7931E"/>
                </a:solidFill>
                <a:latin typeface="Times New Roman"/>
                <a:ea typeface="微软雅黑"/>
              </a:rPr>
              <a:t>1.2746 MeV γ </a:t>
            </a:r>
            <a:r>
              <a:rPr sz="1050" b="1" dirty="0" err="1">
                <a:solidFill>
                  <a:srgbClr val="F7931E"/>
                </a:solidFill>
                <a:latin typeface="Times New Roman"/>
                <a:ea typeface="微软雅黑"/>
              </a:rPr>
              <a:t>给出</a:t>
            </a:r>
            <a:r>
              <a:rPr sz="1050" b="1" dirty="0">
                <a:solidFill>
                  <a:srgbClr val="F7931E"/>
                </a:solidFill>
                <a:latin typeface="Times New Roman"/>
                <a:ea typeface="微软雅黑"/>
              </a:rPr>
              <a:t>“</a:t>
            </a:r>
            <a:r>
              <a:rPr lang="zh-CN" altLang="en-US" sz="1050" b="1" dirty="0">
                <a:solidFill>
                  <a:srgbClr val="F7931E"/>
                </a:solidFill>
                <a:latin typeface="Times New Roman"/>
                <a:ea typeface="微软雅黑"/>
              </a:rPr>
              <a:t>诞生</a:t>
            </a:r>
            <a:r>
              <a:rPr sz="1050" b="1" dirty="0">
                <a:solidFill>
                  <a:srgbClr val="F7931E"/>
                </a:solidFill>
                <a:latin typeface="Times New Roman"/>
                <a:ea typeface="微软雅黑"/>
              </a:rPr>
              <a:t>时刻”，511 keV γ 给出“湮没时刻”，Δt 分布就是正电子寿命谱</a:t>
            </a:r>
            <a:endParaRPr sz="1040" b="1" dirty="0">
              <a:solidFill>
                <a:srgbClr val="F7931E"/>
              </a:solidFill>
              <a:latin typeface="Microsoft YaHe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53712" y="5275175"/>
            <a:ext cx="2331720" cy="274320"/>
          </a:xfrm>
          <a:prstGeom prst="rect">
            <a:avLst/>
          </a:prstGeom>
          <a:noFill/>
          <a:ln>
            <a:noFill/>
          </a:ln>
        </p:spPr>
        <p:txBody>
          <a:bodyPr wrap="square" lIns="27432" tIns="0" rIns="27432" bIns="0" anchor="ctr">
            <a:spAutoFit/>
          </a:bodyPr>
          <a:lstStyle/>
          <a:p>
            <a:pPr algn="ctr"/>
            <a:r>
              <a:rPr sz="950" b="0" dirty="0">
                <a:solidFill>
                  <a:srgbClr val="2B3036"/>
                </a:solidFill>
                <a:latin typeface="Times New Roman"/>
                <a:ea typeface="微软雅黑"/>
              </a:rPr>
              <a:t>N(t) = [Σ Iᵢ/τᵢ · e^(−t/τᵢ)] ⊗ R(t)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cover_bg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02920" y="164592"/>
            <a:ext cx="10424160" cy="53035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0B3D79"/>
                </a:solidFill>
                <a:latin typeface="Times New Roman"/>
                <a:ea typeface="微软雅黑"/>
              </a:rPr>
              <a:t>正电子湮没寿命谱：为什么空位通常让正电子“活得更久”？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378440" y="228600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PALS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0352" y="6035040"/>
            <a:ext cx="1042416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20" b="0">
                <a:solidFill>
                  <a:srgbClr val="6B7280"/>
                </a:solidFill>
                <a:latin typeface="Times New Roman"/>
                <a:ea typeface="微软雅黑"/>
              </a:rPr>
              <a:t>郁伟中（2003）；Puska &amp; Nieminen, Rev. Mod. Phys. 66, 841 (1994).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097280"/>
            <a:ext cx="7406640" cy="43434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9D7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pals_vacan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1184755"/>
            <a:ext cx="7406640" cy="4168449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68680" y="1234440"/>
            <a:ext cx="1417320" cy="310896"/>
          </a:xfrm>
          <a:prstGeom prst="roundRect">
            <a:avLst/>
          </a:prstGeom>
          <a:solidFill>
            <a:srgbClr val="1F77D0"/>
          </a:solidFill>
          <a:ln w="6350">
            <a:solidFill>
              <a:srgbClr val="1F7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Times New Roman"/>
                <a:ea typeface="微软雅黑"/>
              </a:rPr>
              <a:t>完整晶格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37560" y="1234440"/>
            <a:ext cx="141732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Times New Roman"/>
                <a:ea typeface="微软雅黑"/>
              </a:rPr>
              <a:t>单空位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806440" y="1234440"/>
            <a:ext cx="141732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Times New Roman"/>
                <a:ea typeface="微软雅黑"/>
              </a:rPr>
              <a:t>空位团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4FB4B7B-798A-C561-1694-1FC10A196876}"/>
              </a:ext>
            </a:extLst>
          </p:cNvPr>
          <p:cNvGrpSpPr/>
          <p:nvPr/>
        </p:nvGrpSpPr>
        <p:grpSpPr>
          <a:xfrm>
            <a:off x="8275320" y="1475438"/>
            <a:ext cx="2971800" cy="1051560"/>
            <a:chOff x="8275320" y="1234440"/>
            <a:chExt cx="2971800" cy="1051560"/>
          </a:xfrm>
        </p:grpSpPr>
        <p:sp>
          <p:nvSpPr>
            <p:cNvPr id="12" name="Rounded Rectangle 11"/>
            <p:cNvSpPr/>
            <p:nvPr/>
          </p:nvSpPr>
          <p:spPr>
            <a:xfrm>
              <a:off x="8275320" y="1234440"/>
              <a:ext cx="2971800" cy="1051560"/>
            </a:xfrm>
            <a:prstGeom prst="roundRect">
              <a:avLst/>
            </a:prstGeom>
            <a:solidFill>
              <a:srgbClr val="F8FBFE"/>
            </a:solidFill>
            <a:ln w="11430">
              <a:solidFill>
                <a:srgbClr val="BFDC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430768" y="1389888"/>
              <a:ext cx="914400" cy="219456"/>
            </a:xfrm>
            <a:prstGeom prst="rect">
              <a:avLst/>
            </a:prstGeom>
            <a:noFill/>
          </p:spPr>
          <p:txBody>
            <a:bodyPr wrap="square" lIns="27432" tIns="27432" rIns="27432" bIns="27432" anchor="t">
              <a:spAutoFit/>
            </a:bodyPr>
            <a:lstStyle/>
            <a:p>
              <a:pPr algn="l"/>
              <a:r>
                <a:rPr sz="1200" b="1">
                  <a:solidFill>
                    <a:srgbClr val="0B3D79"/>
                  </a:solidFill>
                  <a:latin typeface="Times New Roman"/>
                  <a:ea typeface="微软雅黑"/>
                </a:rPr>
                <a:t>基本关系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49056" y="1700784"/>
              <a:ext cx="2468880" cy="347472"/>
            </a:xfrm>
            <a:prstGeom prst="rect">
              <a:avLst/>
            </a:prstGeom>
            <a:noFill/>
          </p:spPr>
          <p:txBody>
            <a:bodyPr wrap="square" lIns="27432" tIns="27432" rIns="27432" bIns="27432" anchor="t">
              <a:spAutoFit/>
            </a:bodyPr>
            <a:lstStyle/>
            <a:p>
              <a:pPr algn="ctr"/>
              <a:r>
                <a:rPr sz="2200" b="1" dirty="0">
                  <a:solidFill>
                    <a:srgbClr val="F47A1F"/>
                  </a:solidFill>
                  <a:latin typeface="Times New Roman"/>
                  <a:ea typeface="微软雅黑"/>
                </a:rPr>
                <a:t>τ = 1 / λ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8275320" y="2971090"/>
            <a:ext cx="3108960" cy="203324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lnSpc>
                <a:spcPct val="150000"/>
              </a:lnSpc>
              <a:spcAft>
                <a:spcPts val="300"/>
              </a:spcAft>
            </a:pPr>
            <a:r>
              <a:rPr sz="1350" b="0" dirty="0">
                <a:solidFill>
                  <a:srgbClr val="1F2937"/>
                </a:solidFill>
                <a:latin typeface="Times New Roman"/>
                <a:ea typeface="微软雅黑"/>
              </a:rPr>
              <a:t>• 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湮没率</a:t>
            </a: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 λ 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取决于正电子波函数与局域电子密度的重叠</a:t>
            </a: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；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• 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空位处电子密度较低，正电子</a:t>
            </a:r>
            <a:r>
              <a:rPr lang="zh-CN" altLang="en-US" sz="1400" b="0" dirty="0">
                <a:solidFill>
                  <a:srgbClr val="1F2937"/>
                </a:solidFill>
                <a:latin typeface="Times New Roman"/>
                <a:ea typeface="微软雅黑"/>
              </a:rPr>
              <a:t>难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被捕获，寿命通常延长</a:t>
            </a: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；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• 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空位团或更大开放体积往往对应更长寿命</a:t>
            </a: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cover_bg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30352" y="260121"/>
            <a:ext cx="9968653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 dirty="0">
                <a:solidFill>
                  <a:srgbClr val="0B3D79"/>
                </a:solidFill>
                <a:latin typeface="Times New Roman"/>
                <a:ea typeface="微软雅黑"/>
              </a:rPr>
              <a:t>PA</a:t>
            </a:r>
            <a:r>
              <a:rPr lang="en-US" altLang="zh-CN" sz="2800" b="1" dirty="0">
                <a:solidFill>
                  <a:srgbClr val="0B3D79"/>
                </a:solidFill>
                <a:latin typeface="Times New Roman"/>
                <a:ea typeface="微软雅黑"/>
              </a:rPr>
              <a:t>L</a:t>
            </a:r>
            <a:r>
              <a:rPr sz="2800" b="1" dirty="0">
                <a:solidFill>
                  <a:srgbClr val="0B3D79"/>
                </a:solidFill>
                <a:latin typeface="Times New Roman"/>
                <a:ea typeface="微软雅黑"/>
              </a:rPr>
              <a:t>S </a:t>
            </a:r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擅长什么</a:t>
            </a:r>
            <a:r>
              <a:rPr sz="2800" b="1" dirty="0">
                <a:solidFill>
                  <a:srgbClr val="0B3D79"/>
                </a:solidFill>
                <a:latin typeface="Times New Roman"/>
                <a:ea typeface="微软雅黑"/>
              </a:rPr>
              <a:t>？—</a:t>
            </a:r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开放体积缺陷；它又缺少什么</a:t>
            </a:r>
            <a:r>
              <a:rPr sz="2800" b="1" dirty="0">
                <a:solidFill>
                  <a:srgbClr val="0B3D79"/>
                </a:solidFill>
                <a:latin typeface="Times New Roman"/>
                <a:ea typeface="微软雅黑"/>
              </a:rPr>
              <a:t>？—</a:t>
            </a:r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深度选择</a:t>
            </a:r>
            <a:endParaRPr sz="2800" b="1" dirty="0">
              <a:solidFill>
                <a:srgbClr val="0B3D79"/>
              </a:solidFill>
              <a:latin typeface="Times New Roman"/>
              <a:ea typeface="微软雅黑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721340" y="371446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需求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0352" y="6035040"/>
            <a:ext cx="1042416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20" b="0">
                <a:solidFill>
                  <a:srgbClr val="6B7280"/>
                </a:solidFill>
                <a:latin typeface="Times New Roman"/>
                <a:ea typeface="微软雅黑"/>
              </a:rPr>
              <a:t>Puska &amp; Nieminen (1994)；资料库中的 PALS / 正电子素 / 多孔材料文献。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097280"/>
            <a:ext cx="6766560" cy="44805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9D7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pas_application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1433453"/>
            <a:ext cx="6766560" cy="3808213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635240" y="1188720"/>
            <a:ext cx="1783080" cy="804672"/>
          </a:xfrm>
          <a:prstGeom prst="roundRect">
            <a:avLst/>
          </a:prstGeom>
          <a:solidFill>
            <a:srgbClr val="F8FBFE"/>
          </a:solidFill>
          <a:ln w="8890">
            <a:solidFill>
              <a:srgbClr val="C8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690104" y="1353312"/>
            <a:ext cx="1673352" cy="45720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1">
                <a:solidFill>
                  <a:srgbClr val="0B3D79"/>
                </a:solidFill>
                <a:latin typeface="Times New Roman"/>
                <a:ea typeface="微软雅黑"/>
              </a:rPr>
              <a:t>金属：空位 / 空位团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555480" y="1188720"/>
            <a:ext cx="1783080" cy="804672"/>
          </a:xfrm>
          <a:prstGeom prst="roundRect">
            <a:avLst/>
          </a:prstGeom>
          <a:solidFill>
            <a:srgbClr val="F8FBFE"/>
          </a:solidFill>
          <a:ln w="8890">
            <a:solidFill>
              <a:srgbClr val="C8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610344" y="1353312"/>
            <a:ext cx="1673352" cy="45720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1">
                <a:solidFill>
                  <a:srgbClr val="0B3D79"/>
                </a:solidFill>
                <a:latin typeface="Times New Roman"/>
                <a:ea typeface="微软雅黑"/>
              </a:rPr>
              <a:t>半导体：空位—杂质复合体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35240" y="2194560"/>
            <a:ext cx="1783080" cy="804672"/>
          </a:xfrm>
          <a:prstGeom prst="roundRect">
            <a:avLst/>
          </a:prstGeom>
          <a:solidFill>
            <a:srgbClr val="F8FBFE"/>
          </a:solidFill>
          <a:ln w="8890">
            <a:solidFill>
              <a:srgbClr val="C8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690104" y="2359152"/>
            <a:ext cx="1673352" cy="45720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1">
                <a:solidFill>
                  <a:srgbClr val="0B3D79"/>
                </a:solidFill>
                <a:latin typeface="Times New Roman"/>
                <a:ea typeface="微软雅黑"/>
              </a:rPr>
              <a:t>核材料：辐照损伤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555480" y="2194560"/>
            <a:ext cx="1783080" cy="804672"/>
          </a:xfrm>
          <a:prstGeom prst="roundRect">
            <a:avLst/>
          </a:prstGeom>
          <a:solidFill>
            <a:srgbClr val="F8FBFE"/>
          </a:solidFill>
          <a:ln w="8890">
            <a:solidFill>
              <a:srgbClr val="C8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610344" y="2359152"/>
            <a:ext cx="1673352" cy="45720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1">
                <a:solidFill>
                  <a:srgbClr val="0B3D79"/>
                </a:solidFill>
                <a:latin typeface="Times New Roman"/>
                <a:ea typeface="微软雅黑"/>
              </a:rPr>
              <a:t>聚合物：自由体积 / 正电子素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35240" y="3200400"/>
            <a:ext cx="1783080" cy="804672"/>
          </a:xfrm>
          <a:prstGeom prst="roundRect">
            <a:avLst/>
          </a:prstGeom>
          <a:solidFill>
            <a:srgbClr val="F8FBFE"/>
          </a:solidFill>
          <a:ln w="8890">
            <a:solidFill>
              <a:srgbClr val="C8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690104" y="3364992"/>
            <a:ext cx="1673352" cy="45720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1">
                <a:solidFill>
                  <a:srgbClr val="0B3D79"/>
                </a:solidFill>
                <a:latin typeface="Times New Roman"/>
                <a:ea typeface="微软雅黑"/>
              </a:rPr>
              <a:t>多孔材料：孔径与孔连通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555480" y="3200400"/>
            <a:ext cx="1783080" cy="804672"/>
          </a:xfrm>
          <a:prstGeom prst="roundRect">
            <a:avLst/>
          </a:prstGeom>
          <a:solidFill>
            <a:srgbClr val="F8FBFE"/>
          </a:solidFill>
          <a:ln w="8890">
            <a:solidFill>
              <a:srgbClr val="C8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610344" y="3364992"/>
            <a:ext cx="1673352" cy="45720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50" b="1">
                <a:solidFill>
                  <a:srgbClr val="0B3D79"/>
                </a:solidFill>
                <a:latin typeface="Times New Roman"/>
                <a:ea typeface="微软雅黑"/>
              </a:rPr>
              <a:t>薄膜 / 多层：界面与深度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26679" y="4343400"/>
            <a:ext cx="3474720" cy="960120"/>
          </a:xfrm>
          <a:prstGeom prst="roundRect">
            <a:avLst/>
          </a:prstGeom>
          <a:solidFill>
            <a:srgbClr val="FFF6EA"/>
          </a:solidFill>
          <a:ln w="12700">
            <a:solidFill>
              <a:srgbClr val="FFD3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863840" y="4498848"/>
            <a:ext cx="3200400" cy="247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250" b="1" dirty="0" err="1">
                <a:solidFill>
                  <a:srgbClr val="F47A1F"/>
                </a:solidFill>
                <a:latin typeface="Times New Roman"/>
                <a:ea typeface="微软雅黑"/>
              </a:rPr>
              <a:t>传统</a:t>
            </a:r>
            <a:r>
              <a:rPr sz="1250" b="1" dirty="0">
                <a:solidFill>
                  <a:srgbClr val="F47A1F"/>
                </a:solidFill>
                <a:latin typeface="Times New Roman"/>
                <a:ea typeface="微软雅黑"/>
              </a:rPr>
              <a:t> ²²Na </a:t>
            </a:r>
            <a:r>
              <a:rPr sz="1250" b="1" dirty="0" err="1">
                <a:solidFill>
                  <a:srgbClr val="F47A1F"/>
                </a:solidFill>
                <a:latin typeface="Times New Roman"/>
                <a:ea typeface="微软雅黑"/>
              </a:rPr>
              <a:t>源测量主要给出体平均信息</a:t>
            </a:r>
            <a:r>
              <a:rPr sz="1250" b="1" dirty="0">
                <a:solidFill>
                  <a:srgbClr val="F47A1F"/>
                </a:solidFill>
                <a:latin typeface="Times New Roman"/>
                <a:ea typeface="微软雅黑"/>
              </a:rPr>
              <a:t>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27264" y="4798446"/>
            <a:ext cx="3291840" cy="409343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150" b="0" dirty="0" err="1">
                <a:solidFill>
                  <a:srgbClr val="1F2937"/>
                </a:solidFill>
                <a:latin typeface="Times New Roman"/>
                <a:ea typeface="微软雅黑"/>
              </a:rPr>
              <a:t>如果缺陷位于</a:t>
            </a:r>
            <a:r>
              <a:rPr sz="1150" b="0" dirty="0">
                <a:solidFill>
                  <a:srgbClr val="1F2937"/>
                </a:solidFill>
                <a:latin typeface="Times New Roman"/>
                <a:ea typeface="微软雅黑"/>
              </a:rPr>
              <a:t> 10 nm、100 nm 或 1 </a:t>
            </a:r>
            <a:r>
              <a:rPr sz="1150" b="0" dirty="0" err="1">
                <a:solidFill>
                  <a:srgbClr val="1F2937"/>
                </a:solidFill>
                <a:latin typeface="Times New Roman"/>
                <a:ea typeface="微软雅黑"/>
              </a:rPr>
              <a:t>μm</a:t>
            </a:r>
            <a:r>
              <a:rPr sz="1150" b="0" dirty="0">
                <a:solidFill>
                  <a:srgbClr val="1F2937"/>
                </a:solidFill>
                <a:latin typeface="Times New Roman"/>
                <a:ea typeface="微软雅黑"/>
              </a:rPr>
              <a:t> </a:t>
            </a:r>
            <a:r>
              <a:rPr sz="1150" b="0" dirty="0" err="1">
                <a:solidFill>
                  <a:srgbClr val="1F2937"/>
                </a:solidFill>
                <a:latin typeface="Times New Roman"/>
                <a:ea typeface="微软雅黑"/>
              </a:rPr>
              <a:t>深度</a:t>
            </a:r>
            <a:r>
              <a:rPr sz="1150" b="0" dirty="0">
                <a:solidFill>
                  <a:srgbClr val="1F2937"/>
                </a:solidFill>
                <a:latin typeface="Times New Roman"/>
                <a:ea typeface="微软雅黑"/>
              </a:rPr>
              <a:t>，</a:t>
            </a:r>
            <a:endParaRPr lang="en-US" sz="1150" b="0" dirty="0">
              <a:solidFill>
                <a:srgbClr val="1F2937"/>
              </a:solidFill>
              <a:latin typeface="Microsoft YaHei"/>
            </a:endParaRPr>
          </a:p>
          <a:p>
            <a:pPr algn="ctr"/>
            <a:r>
              <a:rPr sz="1150" b="0" dirty="0" err="1">
                <a:solidFill>
                  <a:srgbClr val="1F2937"/>
                </a:solidFill>
                <a:latin typeface="Times New Roman"/>
                <a:ea typeface="微软雅黑"/>
              </a:rPr>
              <a:t>怎样选择性地“打到那里</a:t>
            </a:r>
            <a:r>
              <a:rPr sz="1150" b="0" dirty="0">
                <a:solidFill>
                  <a:srgbClr val="1F2937"/>
                </a:solidFill>
                <a:latin typeface="Times New Roman"/>
                <a:ea typeface="微软雅黑"/>
              </a:rPr>
              <a:t>”？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over_bg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02920" y="164592"/>
            <a:ext cx="10424160" cy="53035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0B3D79"/>
                </a:solidFill>
                <a:latin typeface="Times New Roman"/>
                <a:ea typeface="微软雅黑"/>
              </a:rPr>
              <a:t>为什么传统快正电子缺少深度选择能力？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378440" y="228600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快→慢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0352" y="6035040"/>
            <a:ext cx="1042416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20" b="0">
                <a:solidFill>
                  <a:srgbClr val="6B7280"/>
                </a:solidFill>
                <a:latin typeface="Times New Roman"/>
                <a:ea typeface="微软雅黑"/>
              </a:rPr>
              <a:t>Schultz &amp; Lynn, Rev. Mod. Phys. 60, 701 (1988)；郁伟中（2003）第 10 章。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097280"/>
            <a:ext cx="7360920" cy="4526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9D7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fast_vs_slo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1289060"/>
            <a:ext cx="7360920" cy="414271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697981" y="918972"/>
            <a:ext cx="128016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Times New Roman"/>
                <a:ea typeface="微软雅黑"/>
              </a:rPr>
              <a:t>传统 β⁺ 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26380" y="910085"/>
            <a:ext cx="1828800" cy="310896"/>
          </a:xfrm>
          <a:prstGeom prst="roundRect">
            <a:avLst/>
          </a:prstGeom>
          <a:solidFill>
            <a:srgbClr val="1F77D0"/>
          </a:solidFill>
          <a:ln w="6350">
            <a:solidFill>
              <a:srgbClr val="1F7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 dirty="0" err="1">
                <a:solidFill>
                  <a:srgbClr val="FFFFFF"/>
                </a:solidFill>
                <a:latin typeface="Times New Roman"/>
                <a:ea typeface="微软雅黑"/>
              </a:rPr>
              <a:t>能量可调慢正电子束</a:t>
            </a:r>
            <a:endParaRPr sz="1000" b="1" dirty="0">
              <a:solidFill>
                <a:srgbClr val="FFFFFF"/>
              </a:solidFill>
              <a:latin typeface="Microsoft YaHe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83879" y="1497670"/>
            <a:ext cx="3392425" cy="203324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lnSpc>
                <a:spcPct val="150000"/>
              </a:lnSpc>
              <a:spcAft>
                <a:spcPts val="300"/>
              </a:spcAft>
            </a:pPr>
            <a:r>
              <a:rPr sz="1350" b="0" dirty="0">
                <a:solidFill>
                  <a:srgbClr val="1F2937"/>
                </a:solidFill>
                <a:latin typeface="Times New Roman"/>
                <a:ea typeface="微软雅黑"/>
              </a:rPr>
              <a:t>• 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天然</a:t>
            </a: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 β⁺ 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正电子能量分布宽，入射材料后的</a:t>
            </a:r>
            <a:r>
              <a:rPr lang="zh-CN" altLang="en-US" sz="1400" b="0" dirty="0">
                <a:solidFill>
                  <a:srgbClr val="1F2937"/>
                </a:solidFill>
                <a:latin typeface="Times New Roman"/>
                <a:ea typeface="微软雅黑"/>
              </a:rPr>
              <a:t>植入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深度分布也很宽</a:t>
            </a:r>
            <a:endParaRPr sz="1400" b="0" dirty="0">
              <a:solidFill>
                <a:srgbClr val="1F2937"/>
              </a:solidFill>
              <a:latin typeface="Microsoft YaHei"/>
            </a:endParaRP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• 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无法仅靠放射源本身把平均植入深度设定在某一薄层或界面</a:t>
            </a:r>
            <a:endParaRPr sz="1400" b="0" dirty="0">
              <a:solidFill>
                <a:srgbClr val="1F2937"/>
              </a:solidFill>
              <a:latin typeface="Microsoft YaHei"/>
            </a:endParaRP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• 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先慢化到 eV 量级，再用静电势差重新加速到所需的 keV 能量</a:t>
            </a:r>
            <a:endParaRPr sz="1400" b="0" dirty="0">
              <a:solidFill>
                <a:srgbClr val="1F2937"/>
              </a:solidFill>
              <a:latin typeface="Microsoft YaHei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183879" y="4206240"/>
            <a:ext cx="2971800" cy="914400"/>
          </a:xfrm>
          <a:prstGeom prst="roundRect">
            <a:avLst/>
          </a:prstGeom>
          <a:solidFill>
            <a:srgbClr val="F8FBFE"/>
          </a:solidFill>
          <a:ln w="11430">
            <a:solidFill>
              <a:srgbClr val="BFDC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39327" y="4370832"/>
            <a:ext cx="91440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1">
                <a:solidFill>
                  <a:srgbClr val="0B3D79"/>
                </a:solidFill>
                <a:latin typeface="Times New Roman"/>
                <a:ea typeface="微软雅黑"/>
              </a:rPr>
              <a:t>核心能力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9327" y="4681728"/>
            <a:ext cx="26517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500" b="1">
                <a:solidFill>
                  <a:srgbClr val="1F77D0"/>
                </a:solidFill>
                <a:latin typeface="Times New Roman"/>
                <a:ea typeface="微软雅黑"/>
              </a:rPr>
              <a:t>束流能量可调 → 植入深度可调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over_bg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02920" y="164592"/>
            <a:ext cx="10424160" cy="53035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什么是慢正电子</a:t>
            </a:r>
            <a:r>
              <a:rPr sz="2800" b="1" dirty="0">
                <a:solidFill>
                  <a:srgbClr val="0B3D79"/>
                </a:solidFill>
                <a:latin typeface="Times New Roman"/>
                <a:ea typeface="微软雅黑"/>
              </a:rPr>
              <a:t>？——先“</a:t>
            </a:r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变慢</a:t>
            </a:r>
            <a:r>
              <a:rPr sz="2800" b="1" dirty="0">
                <a:solidFill>
                  <a:srgbClr val="0B3D79"/>
                </a:solidFill>
                <a:latin typeface="Times New Roman"/>
                <a:ea typeface="微软雅黑"/>
              </a:rPr>
              <a:t>”，</a:t>
            </a:r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再“重新加速</a:t>
            </a:r>
            <a:r>
              <a:rPr sz="2800" b="1" dirty="0">
                <a:solidFill>
                  <a:srgbClr val="0B3D79"/>
                </a:solidFill>
                <a:latin typeface="Times New Roman"/>
                <a:ea typeface="微软雅黑"/>
              </a:rPr>
              <a:t>”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378440" y="228600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慢正电子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0352" y="6035040"/>
            <a:ext cx="1042416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20" b="0">
                <a:solidFill>
                  <a:srgbClr val="6B7280"/>
                </a:solidFill>
                <a:latin typeface="Times New Roman"/>
                <a:ea typeface="微软雅黑"/>
              </a:rPr>
              <a:t>郁伟中（2003）第 10.2 节。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078992"/>
            <a:ext cx="6766560" cy="4526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9D7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depth_profi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1438025"/>
            <a:ext cx="6766560" cy="38082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82127" y="1688359"/>
            <a:ext cx="4157659" cy="2033121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lnSpc>
                <a:spcPct val="150000"/>
              </a:lnSpc>
              <a:spcAft>
                <a:spcPts val="300"/>
              </a:spcAft>
            </a:pP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• 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快正电子进入材料后</a:t>
            </a:r>
            <a:r>
              <a:rPr lang="zh-CN" altLang="en-US" sz="1400" b="0" dirty="0">
                <a:solidFill>
                  <a:srgbClr val="1F2937"/>
                </a:solidFill>
                <a:latin typeface="Times New Roman"/>
                <a:ea typeface="微软雅黑"/>
              </a:rPr>
              <a:t>电离</a:t>
            </a:r>
            <a:r>
              <a:rPr lang="en-US" altLang="zh-CN" sz="1400" b="0" dirty="0">
                <a:solidFill>
                  <a:srgbClr val="1F2937"/>
                </a:solidFill>
                <a:latin typeface="Times New Roman"/>
                <a:ea typeface="微软雅黑"/>
              </a:rPr>
              <a:t>/</a:t>
            </a:r>
            <a:r>
              <a:rPr lang="zh-CN" altLang="en-US" sz="1400" b="0" dirty="0">
                <a:solidFill>
                  <a:srgbClr val="1F2937"/>
                </a:solidFill>
                <a:latin typeface="Times New Roman"/>
                <a:ea typeface="微软雅黑"/>
              </a:rPr>
              <a:t>激发损失</a:t>
            </a: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能</a:t>
            </a:r>
            <a:r>
              <a:rPr lang="zh-CN" altLang="en-US" sz="1400" b="0" dirty="0">
                <a:solidFill>
                  <a:srgbClr val="1F2937"/>
                </a:solidFill>
                <a:latin typeface="Times New Roman"/>
                <a:ea typeface="微软雅黑"/>
              </a:rPr>
              <a:t>量</a:t>
            </a: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、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热化并扩散，极少部分从表面以</a:t>
            </a: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 eV 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量级重新发射</a:t>
            </a:r>
            <a:endParaRPr sz="1400" b="0" dirty="0">
              <a:solidFill>
                <a:srgbClr val="1F2937"/>
              </a:solidFill>
              <a:latin typeface="Times New Roman"/>
              <a:ea typeface="微软雅黑"/>
            </a:endParaRP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• 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这些可</a:t>
            </a:r>
            <a:r>
              <a:rPr lang="zh-CN" altLang="en-US" sz="1400" b="0" dirty="0">
                <a:solidFill>
                  <a:srgbClr val="1F2937"/>
                </a:solidFill>
                <a:latin typeface="Times New Roman"/>
                <a:ea typeface="微软雅黑"/>
              </a:rPr>
              <a:t>引出</a:t>
            </a: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、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能量分布较窄的低能正电子形成“慢正电子束</a:t>
            </a: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”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• 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再通过电</a:t>
            </a:r>
            <a:r>
              <a:rPr lang="zh-CN" altLang="en-US" sz="1400" b="0" dirty="0">
                <a:solidFill>
                  <a:srgbClr val="1F2937"/>
                </a:solidFill>
                <a:latin typeface="Times New Roman"/>
                <a:ea typeface="微软雅黑"/>
              </a:rPr>
              <a:t>场将慢束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加速到</a:t>
            </a:r>
            <a:r>
              <a:rPr lang="zh-CN" altLang="en-US" sz="1400" b="0" dirty="0">
                <a:solidFill>
                  <a:srgbClr val="1F2937"/>
                </a:solidFill>
                <a:latin typeface="Times New Roman"/>
                <a:ea typeface="微软雅黑"/>
              </a:rPr>
              <a:t>数百eV–数十 keV</a:t>
            </a: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，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从而控制材料中的平均植入深度</a:t>
            </a:r>
            <a:endParaRPr sz="1400" b="0" dirty="0">
              <a:solidFill>
                <a:srgbClr val="1F2937"/>
              </a:solidFill>
              <a:latin typeface="Times New Roman"/>
              <a:ea typeface="微软雅黑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818120" y="3886200"/>
            <a:ext cx="1554480" cy="841248"/>
          </a:xfrm>
          <a:prstGeom prst="roundRect">
            <a:avLst/>
          </a:prstGeom>
          <a:solidFill>
            <a:srgbClr val="F8FBFE"/>
          </a:solidFill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891272" y="3977639"/>
            <a:ext cx="1408176" cy="3291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2100" b="1">
                <a:solidFill>
                  <a:srgbClr val="00B0F0"/>
                </a:solidFill>
                <a:latin typeface="Times New Roman"/>
                <a:ea typeface="微软雅黑"/>
              </a:rPr>
              <a:t>eV 量级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91272" y="4361688"/>
            <a:ext cx="1408176" cy="23774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050" b="0">
                <a:solidFill>
                  <a:srgbClr val="5B6573"/>
                </a:solidFill>
                <a:latin typeface="Times New Roman"/>
                <a:ea typeface="微软雅黑"/>
              </a:rPr>
              <a:t>慢化后能量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601200" y="3886200"/>
            <a:ext cx="1554480" cy="841248"/>
          </a:xfrm>
          <a:prstGeom prst="roundRect">
            <a:avLst/>
          </a:prstGeom>
          <a:solidFill>
            <a:srgbClr val="F8FBFE"/>
          </a:solidFill>
          <a:ln w="1270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674352" y="3977639"/>
            <a:ext cx="1408176" cy="3291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2100" b="1">
                <a:solidFill>
                  <a:srgbClr val="F47A1F"/>
                </a:solidFill>
                <a:latin typeface="Times New Roman"/>
                <a:ea typeface="微软雅黑"/>
              </a:rPr>
              <a:t>keV 可调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74352" y="4361688"/>
            <a:ext cx="1408176" cy="23774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050" b="0">
                <a:solidFill>
                  <a:srgbClr val="5B6573"/>
                </a:solidFill>
                <a:latin typeface="Times New Roman"/>
                <a:ea typeface="微软雅黑"/>
              </a:rPr>
              <a:t>重新加速后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20" y="5074920"/>
            <a:ext cx="3337560" cy="4401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250" b="1" dirty="0" err="1">
                <a:solidFill>
                  <a:srgbClr val="D64545"/>
                </a:solidFill>
                <a:latin typeface="Times New Roman"/>
                <a:ea typeface="微软雅黑"/>
              </a:rPr>
              <a:t>代价是只有很小一部分入射快正电子</a:t>
            </a:r>
            <a:endParaRPr lang="en-US" sz="1250" b="1" dirty="0">
              <a:solidFill>
                <a:srgbClr val="D64545"/>
              </a:solidFill>
              <a:latin typeface="Times New Roman"/>
              <a:ea typeface="微软雅黑"/>
            </a:endParaRPr>
          </a:p>
          <a:p>
            <a:pPr algn="ctr"/>
            <a:r>
              <a:rPr sz="1250" b="1" dirty="0" err="1">
                <a:solidFill>
                  <a:srgbClr val="D64545"/>
                </a:solidFill>
                <a:latin typeface="Times New Roman"/>
                <a:ea typeface="微软雅黑"/>
              </a:rPr>
              <a:t>最终成为可用慢正电子</a:t>
            </a:r>
            <a:endParaRPr sz="1250" b="1" dirty="0">
              <a:solidFill>
                <a:srgbClr val="D64545"/>
              </a:solidFill>
              <a:latin typeface="Times New Roman"/>
              <a:ea typeface="微软雅黑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over_bg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02920" y="216097"/>
            <a:ext cx="6481815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一个完整慢正电子束如何形成</a:t>
            </a:r>
            <a:r>
              <a:rPr sz="2800" b="1" dirty="0">
                <a:solidFill>
                  <a:srgbClr val="0B3D79"/>
                </a:solidFill>
                <a:latin typeface="Times New Roman"/>
                <a:ea typeface="微软雅黑"/>
              </a:rPr>
              <a:t>？</a:t>
            </a:r>
            <a:endParaRPr lang="en-US" sz="2800" b="1" dirty="0">
              <a:solidFill>
                <a:srgbClr val="0B3D79"/>
              </a:solidFill>
              <a:latin typeface="Times New Roman"/>
              <a:ea typeface="微软雅黑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378440" y="228600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50" b="1" dirty="0">
                <a:solidFill>
                  <a:srgbClr val="FFFFFF"/>
                </a:solidFill>
                <a:latin typeface="Times New Roman"/>
                <a:ea typeface="微软雅黑"/>
              </a:rPr>
              <a:t>慢</a:t>
            </a:r>
            <a:r>
              <a:rPr lang="en-US" altLang="zh-CN" sz="950" b="1" dirty="0" err="1">
                <a:solidFill>
                  <a:srgbClr val="FFFFFF"/>
                </a:solidFill>
                <a:latin typeface="Times New Roman"/>
                <a:ea typeface="微软雅黑"/>
              </a:rPr>
              <a:t>e+</a:t>
            </a:r>
            <a:r>
              <a:rPr sz="950" b="1" dirty="0" err="1">
                <a:solidFill>
                  <a:srgbClr val="FFFFFF"/>
                </a:solidFill>
                <a:latin typeface="Times New Roman"/>
                <a:ea typeface="微软雅黑"/>
              </a:rPr>
              <a:t>束线</a:t>
            </a:r>
            <a:endParaRPr sz="950" b="1" dirty="0">
              <a:solidFill>
                <a:srgbClr val="FFFFFF"/>
              </a:solidFill>
              <a:latin typeface="Microsoft YaHei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0352" y="6035040"/>
            <a:ext cx="1042416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20" b="0">
                <a:solidFill>
                  <a:srgbClr val="6B7280"/>
                </a:solidFill>
                <a:latin typeface="Times New Roman"/>
                <a:ea typeface="微软雅黑"/>
              </a:rPr>
              <a:t>郁伟中（2003）第 10.2–10.3 节；Ghosh et al., J. Phys. B 53, 085701 (2020).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14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70432"/>
            <a:ext cx="11155680" cy="35661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9D7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正电子束线与探测器示意图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2524" y="1170432"/>
            <a:ext cx="6336471" cy="356616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2619595" y="3730752"/>
            <a:ext cx="1024449" cy="329184"/>
          </a:xfrm>
          <a:prstGeom prst="roundRect">
            <a:avLst/>
          </a:prstGeom>
          <a:solidFill>
            <a:srgbClr val="1F77D0"/>
          </a:solidFill>
          <a:ln w="6350">
            <a:solidFill>
              <a:srgbClr val="1F7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正电子源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720006" y="3708459"/>
            <a:ext cx="855125" cy="329184"/>
          </a:xfrm>
          <a:prstGeom prst="roundRect">
            <a:avLst/>
          </a:prstGeom>
          <a:solidFill>
            <a:srgbClr val="1F77D0"/>
          </a:solidFill>
          <a:ln w="6350">
            <a:solidFill>
              <a:srgbClr val="1F7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慢化器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84535" y="3708459"/>
            <a:ext cx="1600200" cy="329184"/>
          </a:xfrm>
          <a:prstGeom prst="roundRect">
            <a:avLst/>
          </a:prstGeom>
          <a:solidFill>
            <a:srgbClr val="18A7A8"/>
          </a:solidFill>
          <a:ln w="6350">
            <a:solidFill>
              <a:srgbClr val="18A7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电磁输运与聚焦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40613" y="3708459"/>
            <a:ext cx="1645920" cy="329184"/>
          </a:xfrm>
          <a:prstGeom prst="roundRect">
            <a:avLst/>
          </a:prstGeom>
          <a:solidFill>
            <a:srgbClr val="18A7A8"/>
          </a:solidFill>
          <a:ln w="6350">
            <a:solidFill>
              <a:srgbClr val="18A7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 dirty="0" err="1">
                <a:solidFill>
                  <a:srgbClr val="FFFFFF"/>
                </a:solidFill>
                <a:latin typeface="Times New Roman"/>
                <a:ea typeface="微软雅黑"/>
              </a:rPr>
              <a:t>样品与探测</a:t>
            </a:r>
            <a:endParaRPr sz="950" b="1" dirty="0">
              <a:solidFill>
                <a:srgbClr val="FFFFFF"/>
              </a:solidFill>
              <a:latin typeface="Microsoft YaHei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005840" y="5230368"/>
            <a:ext cx="9966960" cy="548640"/>
          </a:xfrm>
          <a:prstGeom prst="roundRect">
            <a:avLst/>
          </a:prstGeom>
          <a:solidFill>
            <a:srgbClr val="FFF8EE"/>
          </a:solidFill>
          <a:ln w="11430">
            <a:solidFill>
              <a:srgbClr val="F5C9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88720" y="5376672"/>
            <a:ext cx="96012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300" b="1" dirty="0" err="1">
                <a:solidFill>
                  <a:srgbClr val="F47A1F"/>
                </a:solidFill>
                <a:latin typeface="Times New Roman"/>
                <a:ea typeface="微软雅黑"/>
              </a:rPr>
              <a:t>系统性能不</a:t>
            </a:r>
            <a:r>
              <a:rPr lang="zh-CN" altLang="en-US" sz="1300" b="1" dirty="0">
                <a:solidFill>
                  <a:srgbClr val="F47A1F"/>
                </a:solidFill>
                <a:latin typeface="Times New Roman"/>
                <a:ea typeface="微软雅黑"/>
              </a:rPr>
              <a:t>仅</a:t>
            </a:r>
            <a:r>
              <a:rPr sz="1300" b="1" dirty="0" err="1">
                <a:solidFill>
                  <a:srgbClr val="F47A1F"/>
                </a:solidFill>
                <a:latin typeface="Times New Roman"/>
                <a:ea typeface="微软雅黑"/>
              </a:rPr>
              <a:t>由慢化效率决定，还取决于：能量展宽、束流半径、横向能量、提取与输运效率</a:t>
            </a:r>
            <a:endParaRPr sz="1300" b="1" dirty="0">
              <a:solidFill>
                <a:srgbClr val="F47A1F"/>
              </a:solidFill>
              <a:latin typeface="Times New Roman"/>
              <a:ea typeface="微软雅黑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 descr="cover_bg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02920" y="164592"/>
            <a:ext cx="6058067" cy="4401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lang="zh-CN" altLang="en-US" sz="2500" b="1" dirty="0">
                <a:solidFill>
                  <a:srgbClr val="0B3D79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常规e+慢化方案：金属W与固态 Ne慢化</a:t>
            </a:r>
            <a:endParaRPr sz="2500" b="1" dirty="0">
              <a:solidFill>
                <a:srgbClr val="0B3D7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378440" y="228600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慢化器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0352" y="6035040"/>
            <a:ext cx="3661204" cy="16619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20" b="0" dirty="0">
                <a:solidFill>
                  <a:srgbClr val="6B7280"/>
                </a:solidFill>
                <a:latin typeface="Times New Roman"/>
                <a:ea typeface="微软雅黑"/>
              </a:rPr>
              <a:t>Mills &amp; Gullikson (1986)；Khatri et al. (1990)；</a:t>
            </a:r>
            <a:r>
              <a:rPr sz="720" b="0" dirty="0" err="1">
                <a:solidFill>
                  <a:srgbClr val="6B7280"/>
                </a:solidFill>
                <a:latin typeface="Times New Roman"/>
                <a:ea typeface="微软雅黑"/>
              </a:rPr>
              <a:t>Gerchow</a:t>
            </a:r>
            <a:r>
              <a:rPr sz="720" b="0" dirty="0">
                <a:solidFill>
                  <a:srgbClr val="6B7280"/>
                </a:solidFill>
                <a:latin typeface="Times New Roman"/>
                <a:ea typeface="微软雅黑"/>
              </a:rPr>
              <a:t> et al. (2018).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5354" y="1078992"/>
            <a:ext cx="6126480" cy="4526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9D7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1" name="Picture 50" descr="w_vs_ne_correct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290" y="1701766"/>
            <a:ext cx="5759027" cy="3241175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1CF63D6F-CECB-10B5-B2A5-7185EC52ABC7}"/>
              </a:ext>
            </a:extLst>
          </p:cNvPr>
          <p:cNvGrpSpPr/>
          <p:nvPr/>
        </p:nvGrpSpPr>
        <p:grpSpPr>
          <a:xfrm>
            <a:off x="6781805" y="1606634"/>
            <a:ext cx="5269239" cy="3300983"/>
            <a:chOff x="6903720" y="1207008"/>
            <a:chExt cx="5269239" cy="3300983"/>
          </a:xfrm>
        </p:grpSpPr>
        <p:sp>
          <p:nvSpPr>
            <p:cNvPr id="9" name="Rectangle 8"/>
            <p:cNvSpPr/>
            <p:nvPr/>
          </p:nvSpPr>
          <p:spPr>
            <a:xfrm>
              <a:off x="6903720" y="1207008"/>
              <a:ext cx="1417320" cy="658368"/>
            </a:xfrm>
            <a:prstGeom prst="rect">
              <a:avLst/>
            </a:prstGeom>
            <a:solidFill>
              <a:srgbClr val="EAF4FB"/>
            </a:solidFill>
            <a:ln w="8890">
              <a:solidFill>
                <a:srgbClr val="B8D8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931152" y="1325880"/>
              <a:ext cx="1362456" cy="548640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950" b="1" dirty="0" err="1">
                  <a:solidFill>
                    <a:srgbClr val="0B3D79"/>
                  </a:solidFill>
                  <a:latin typeface="Times New Roman"/>
                  <a:ea typeface="微软雅黑"/>
                </a:rPr>
                <a:t>慢化器</a:t>
              </a:r>
              <a:r>
                <a:rPr sz="950" b="1" dirty="0">
                  <a:solidFill>
                    <a:srgbClr val="0B3D79"/>
                  </a:solidFill>
                  <a:latin typeface="Times New Roman"/>
                  <a:ea typeface="微软雅黑"/>
                </a:rPr>
                <a:t> / </a:t>
              </a:r>
              <a:r>
                <a:rPr sz="950" b="1" dirty="0" err="1">
                  <a:solidFill>
                    <a:srgbClr val="0B3D79"/>
                  </a:solidFill>
                  <a:latin typeface="Times New Roman"/>
                  <a:ea typeface="微软雅黑"/>
                </a:rPr>
                <a:t>几何</a:t>
              </a:r>
              <a:endParaRPr sz="960" b="1" dirty="0">
                <a:solidFill>
                  <a:srgbClr val="0B3D79"/>
                </a:solidFill>
                <a:latin typeface="Microsoft YaHei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8321040" y="1207008"/>
              <a:ext cx="1234440" cy="658368"/>
            </a:xfrm>
            <a:prstGeom prst="rect">
              <a:avLst/>
            </a:prstGeom>
            <a:solidFill>
              <a:srgbClr val="EAF4FB"/>
            </a:solidFill>
            <a:ln w="8890">
              <a:solidFill>
                <a:srgbClr val="B8D8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348471" y="1325880"/>
              <a:ext cx="1179576" cy="548640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950" b="1">
                  <a:solidFill>
                    <a:srgbClr val="0B3D79"/>
                  </a:solidFill>
                  <a:latin typeface="Times New Roman"/>
                  <a:ea typeface="微软雅黑"/>
                </a:rPr>
                <a:t>慢化效率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555480" y="1207008"/>
              <a:ext cx="1005840" cy="658368"/>
            </a:xfrm>
            <a:prstGeom prst="rect">
              <a:avLst/>
            </a:prstGeom>
            <a:solidFill>
              <a:srgbClr val="EAF4FB"/>
            </a:solidFill>
            <a:ln w="8890">
              <a:solidFill>
                <a:srgbClr val="B8D8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582911" y="1325880"/>
              <a:ext cx="950976" cy="548640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950" b="1">
                  <a:solidFill>
                    <a:srgbClr val="0B3D79"/>
                  </a:solidFill>
                  <a:latin typeface="Times New Roman"/>
                  <a:ea typeface="微软雅黑"/>
                </a:rPr>
                <a:t>能量展宽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0561319" y="1207008"/>
              <a:ext cx="1611640" cy="658368"/>
            </a:xfrm>
            <a:prstGeom prst="rect">
              <a:avLst/>
            </a:prstGeom>
            <a:solidFill>
              <a:srgbClr val="EAF4FB"/>
            </a:solidFill>
            <a:ln w="8890">
              <a:solidFill>
                <a:srgbClr val="B8D8EA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588751" y="1498633"/>
              <a:ext cx="1556776" cy="203133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lang="zh-CN" altLang="en-US" sz="950" b="1" dirty="0">
                  <a:solidFill>
                    <a:srgbClr val="0B3D79"/>
                  </a:solidFill>
                  <a:latin typeface="Times New Roman"/>
                  <a:ea typeface="微软雅黑"/>
                </a:rPr>
                <a:t>备注</a:t>
              </a:r>
              <a:endParaRPr sz="960" b="1" dirty="0">
                <a:solidFill>
                  <a:srgbClr val="0B3D79"/>
                </a:solidFill>
                <a:latin typeface="Microsoft YaHei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903720" y="1865376"/>
              <a:ext cx="1417320" cy="65836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931152" y="1938528"/>
              <a:ext cx="1362456" cy="594359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950" b="1">
                  <a:solidFill>
                    <a:srgbClr val="1F2937"/>
                  </a:solidFill>
                  <a:latin typeface="Times New Roman"/>
                  <a:ea typeface="微软雅黑"/>
                </a:rPr>
                <a:t>W 单晶 / 薄箔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8321040" y="1865376"/>
              <a:ext cx="1234440" cy="65836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348471" y="2134910"/>
              <a:ext cx="1179576" cy="201594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950" b="0" dirty="0" err="1">
                  <a:solidFill>
                    <a:srgbClr val="1F2937"/>
                  </a:solidFill>
                  <a:latin typeface="Times New Roman"/>
                  <a:ea typeface="微软雅黑"/>
                </a:rPr>
                <a:t>常见约</a:t>
              </a:r>
              <a:r>
                <a:rPr sz="950" b="0" dirty="0">
                  <a:solidFill>
                    <a:srgbClr val="1F2937"/>
                  </a:solidFill>
                  <a:latin typeface="Times New Roman"/>
                  <a:ea typeface="微软雅黑"/>
                </a:rPr>
                <a:t> 10⁻⁴–10⁻³ </a:t>
              </a:r>
              <a:r>
                <a:rPr sz="950" b="0" dirty="0" err="1">
                  <a:solidFill>
                    <a:srgbClr val="1F2937"/>
                  </a:solidFill>
                  <a:latin typeface="Times New Roman"/>
                  <a:ea typeface="微软雅黑"/>
                </a:rPr>
                <a:t>量级</a:t>
              </a:r>
              <a:endParaRPr sz="950" b="0" dirty="0">
                <a:solidFill>
                  <a:srgbClr val="1F2937"/>
                </a:solidFill>
                <a:latin typeface="Times New Roman"/>
                <a:ea typeface="微软雅黑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555480" y="1865376"/>
              <a:ext cx="1005840" cy="65836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582911" y="2134910"/>
              <a:ext cx="950976" cy="201594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950" b="0" dirty="0">
                  <a:solidFill>
                    <a:srgbClr val="1F2937"/>
                  </a:solidFill>
                  <a:latin typeface="Times New Roman"/>
                  <a:ea typeface="微软雅黑"/>
                </a:rPr>
                <a:t>约 0.5 eV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0561319" y="1865376"/>
              <a:ext cx="1611640" cy="65836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588751" y="1938528"/>
              <a:ext cx="1556776" cy="594359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950" b="0">
                  <a:solidFill>
                    <a:srgbClr val="1F2937"/>
                  </a:solidFill>
                  <a:latin typeface="Times New Roman"/>
                  <a:ea typeface="微软雅黑"/>
                </a:rPr>
                <a:t>能散窄；表面状态敏感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903720" y="2523744"/>
              <a:ext cx="1417320" cy="658368"/>
            </a:xfrm>
            <a:prstGeom prst="rect">
              <a:avLst/>
            </a:prstGeom>
            <a:solidFill>
              <a:srgbClr val="F8FAFC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931152" y="2596896"/>
              <a:ext cx="1362456" cy="594359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950" b="1" dirty="0" err="1">
                  <a:solidFill>
                    <a:srgbClr val="1F2937"/>
                  </a:solidFill>
                  <a:latin typeface="Times New Roman"/>
                  <a:ea typeface="微软雅黑"/>
                </a:rPr>
                <a:t>固态</a:t>
              </a:r>
              <a:r>
                <a:rPr sz="950" b="1" dirty="0">
                  <a:solidFill>
                    <a:srgbClr val="1F2937"/>
                  </a:solidFill>
                  <a:latin typeface="Times New Roman"/>
                  <a:ea typeface="微软雅黑"/>
                </a:rPr>
                <a:t> Ne </a:t>
              </a:r>
              <a:r>
                <a:rPr sz="950" b="1" dirty="0" err="1">
                  <a:solidFill>
                    <a:srgbClr val="1F2937"/>
                  </a:solidFill>
                  <a:latin typeface="Times New Roman"/>
                  <a:ea typeface="微软雅黑"/>
                </a:rPr>
                <a:t>平板</a:t>
              </a:r>
              <a:endParaRPr sz="950" b="1" dirty="0">
                <a:solidFill>
                  <a:srgbClr val="1F2937"/>
                </a:solidFill>
                <a:latin typeface="Times New Roman"/>
                <a:ea typeface="微软雅黑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321040" y="2523744"/>
              <a:ext cx="1234440" cy="658368"/>
            </a:xfrm>
            <a:prstGeom prst="rect">
              <a:avLst/>
            </a:prstGeom>
            <a:solidFill>
              <a:srgbClr val="F8FAFC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8348471" y="2596896"/>
              <a:ext cx="1179576" cy="594359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950" b="0" dirty="0">
                  <a:solidFill>
                    <a:srgbClr val="1F2937"/>
                  </a:solidFill>
                  <a:latin typeface="Times New Roman"/>
                  <a:ea typeface="微软雅黑"/>
                </a:rPr>
                <a:t>0.30 ± 0.02%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9555480" y="2523744"/>
              <a:ext cx="1005840" cy="658368"/>
            </a:xfrm>
            <a:prstGeom prst="rect">
              <a:avLst/>
            </a:prstGeom>
            <a:solidFill>
              <a:srgbClr val="F8FAFC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692627" y="2779278"/>
              <a:ext cx="731545" cy="201594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lang="zh-CN" altLang="en-US" sz="950" b="0" dirty="0">
                  <a:solidFill>
                    <a:srgbClr val="1F2937"/>
                  </a:solidFill>
                  <a:latin typeface="Times New Roman"/>
                  <a:ea typeface="微软雅黑"/>
                </a:rPr>
                <a:t>约 </a:t>
              </a:r>
              <a:r>
                <a:rPr sz="950" b="0" dirty="0">
                  <a:solidFill>
                    <a:srgbClr val="1F2937"/>
                  </a:solidFill>
                  <a:latin typeface="Times New Roman"/>
                  <a:ea typeface="微软雅黑"/>
                </a:rPr>
                <a:t>5 eV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0561319" y="2523744"/>
              <a:ext cx="1611640" cy="658368"/>
            </a:xfrm>
            <a:prstGeom prst="rect">
              <a:avLst/>
            </a:prstGeom>
            <a:solidFill>
              <a:srgbClr val="F8FAFC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0588751" y="2596896"/>
              <a:ext cx="1556776" cy="594359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950" b="0" dirty="0">
                  <a:solidFill>
                    <a:srgbClr val="1F2937"/>
                  </a:solidFill>
                  <a:latin typeface="Times New Roman"/>
                  <a:ea typeface="微软雅黑"/>
                </a:rPr>
                <a:t>Mills 1986；分母为源发射 β⁺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903720" y="3182112"/>
              <a:ext cx="1417320" cy="65836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931152" y="3255264"/>
              <a:ext cx="1362456" cy="594359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950" b="1">
                  <a:solidFill>
                    <a:srgbClr val="1F2937"/>
                  </a:solidFill>
                  <a:latin typeface="Times New Roman"/>
                  <a:ea typeface="微软雅黑"/>
                </a:rPr>
                <a:t>固态 Ne 圆筒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321040" y="3182112"/>
              <a:ext cx="1234440" cy="65836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348471" y="3255264"/>
              <a:ext cx="1179576" cy="594359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950" b="0">
                  <a:solidFill>
                    <a:srgbClr val="1F2937"/>
                  </a:solidFill>
                  <a:latin typeface="Times New Roman"/>
                  <a:ea typeface="微软雅黑"/>
                </a:rPr>
                <a:t>0.70 ± 0.02%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9555480" y="3182112"/>
              <a:ext cx="1005840" cy="65836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582911" y="3451646"/>
              <a:ext cx="950976" cy="201594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lang="zh-CN" altLang="en-US" sz="950" b="0" dirty="0">
                  <a:solidFill>
                    <a:srgbClr val="1F2937"/>
                  </a:solidFill>
                  <a:latin typeface="Times New Roman"/>
                  <a:ea typeface="微软雅黑"/>
                </a:rPr>
                <a:t>约 </a:t>
              </a:r>
              <a:r>
                <a:rPr lang="en-US" altLang="zh-CN" sz="950" b="0" dirty="0">
                  <a:solidFill>
                    <a:srgbClr val="1F2937"/>
                  </a:solidFill>
                  <a:latin typeface="Times New Roman"/>
                  <a:ea typeface="微软雅黑"/>
                </a:rPr>
                <a:t>5</a:t>
              </a:r>
              <a:r>
                <a:rPr sz="950" b="0" dirty="0">
                  <a:solidFill>
                    <a:srgbClr val="1F2937"/>
                  </a:solidFill>
                  <a:latin typeface="Times New Roman"/>
                  <a:ea typeface="微软雅黑"/>
                </a:rPr>
                <a:t> eV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0561319" y="3182112"/>
              <a:ext cx="1611640" cy="65836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0588751" y="3255264"/>
              <a:ext cx="1556776" cy="594359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950" b="0" dirty="0" err="1">
                  <a:solidFill>
                    <a:srgbClr val="1F2937"/>
                  </a:solidFill>
                  <a:latin typeface="Times New Roman"/>
                  <a:ea typeface="微软雅黑"/>
                </a:rPr>
                <a:t>几何可显著提高效率</a:t>
              </a:r>
              <a:endParaRPr sz="950" b="0" dirty="0">
                <a:solidFill>
                  <a:srgbClr val="1F2937"/>
                </a:solidFill>
                <a:latin typeface="Times New Roman"/>
                <a:ea typeface="微软雅黑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903720" y="3840480"/>
              <a:ext cx="1417320" cy="658368"/>
            </a:xfrm>
            <a:prstGeom prst="rect">
              <a:avLst/>
            </a:prstGeom>
            <a:solidFill>
              <a:srgbClr val="F8FAFC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931152" y="3913632"/>
              <a:ext cx="1362456" cy="594359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sz="950" b="1">
                  <a:solidFill>
                    <a:srgbClr val="1F2937"/>
                  </a:solidFill>
                  <a:latin typeface="Times New Roman"/>
                  <a:ea typeface="微软雅黑"/>
                </a:rPr>
                <a:t>固态 Ne 锥形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8321040" y="3840480"/>
              <a:ext cx="1234440" cy="658368"/>
            </a:xfrm>
            <a:prstGeom prst="rect">
              <a:avLst/>
            </a:prstGeom>
            <a:solidFill>
              <a:srgbClr val="F8FAFC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8348471" y="4110014"/>
                  <a:ext cx="1179576" cy="201594"/>
                </a:xfrm>
                <a:prstGeom prst="rect">
                  <a:avLst/>
                </a:prstGeom>
                <a:noFill/>
              </p:spPr>
              <p:txBody>
                <a:bodyPr wrap="square" lIns="27432" tIns="27432" rIns="27432" bIns="27432" anchor="ctr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950" i="1" dirty="0" smtClean="0">
                            <a:solidFill>
                              <a:srgbClr val="1F2937"/>
                            </a:solidFill>
                            <a:latin typeface="Cambria Math" panose="02040503050406030204" pitchFamily="18" charset="0"/>
                            <a:ea typeface="微软雅黑"/>
                          </a:rPr>
                          <m:t>1</m:t>
                        </m:r>
                        <m:r>
                          <a:rPr lang="en-US" sz="950" b="0" i="1" dirty="0" smtClean="0">
                            <a:solidFill>
                              <a:srgbClr val="1F2937"/>
                            </a:solidFill>
                            <a:latin typeface="Cambria Math" panose="02040503050406030204" pitchFamily="18" charset="0"/>
                            <a:ea typeface="微软雅黑"/>
                          </a:rPr>
                          <m:t>×</m:t>
                        </m:r>
                        <m:sSup>
                          <m:sSupPr>
                            <m:ctrlPr>
                              <a:rPr lang="en-US" altLang="zh-CN" sz="950" b="0" i="1" dirty="0" smtClean="0">
                                <a:solidFill>
                                  <a:srgbClr val="1F2937"/>
                                </a:solidFill>
                                <a:latin typeface="Cambria Math" panose="02040503050406030204" pitchFamily="18" charset="0"/>
                                <a:ea typeface="微软雅黑"/>
                              </a:rPr>
                            </m:ctrlPr>
                          </m:sSupPr>
                          <m:e>
                            <m:r>
                              <a:rPr lang="en-US" altLang="zh-CN" sz="950" b="0" i="1" dirty="0" smtClean="0">
                                <a:solidFill>
                                  <a:srgbClr val="1F2937"/>
                                </a:solidFill>
                                <a:latin typeface="Cambria Math" panose="02040503050406030204" pitchFamily="18" charset="0"/>
                                <a:ea typeface="微软雅黑"/>
                              </a:rPr>
                              <m:t>10</m:t>
                            </m:r>
                          </m:e>
                          <m:sup>
                            <m:r>
                              <a:rPr lang="en-US" altLang="zh-CN" sz="950" b="0" i="1" dirty="0" smtClean="0">
                                <a:solidFill>
                                  <a:srgbClr val="1F2937"/>
                                </a:solidFill>
                                <a:latin typeface="Cambria Math" panose="02040503050406030204" pitchFamily="18" charset="0"/>
                                <a:ea typeface="微软雅黑"/>
                              </a:rPr>
                              <m:t>−2</m:t>
                            </m:r>
                          </m:sup>
                        </m:sSup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48471" y="4110014"/>
                  <a:ext cx="1179576" cy="201594"/>
                </a:xfrm>
                <a:prstGeom prst="rect">
                  <a:avLst/>
                </a:prstGeom>
                <a:blipFill>
                  <a:blip r:embed="rId5"/>
                  <a:stretch>
                    <a:fillRect t="-9091" b="-2121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5" name="Rectangle 44"/>
            <p:cNvSpPr/>
            <p:nvPr/>
          </p:nvSpPr>
          <p:spPr>
            <a:xfrm>
              <a:off x="9555480" y="3840480"/>
              <a:ext cx="1005840" cy="658368"/>
            </a:xfrm>
            <a:prstGeom prst="rect">
              <a:avLst/>
            </a:prstGeom>
            <a:solidFill>
              <a:srgbClr val="F8FAFC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582911" y="4110014"/>
              <a:ext cx="950976" cy="201594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lang="zh-CN" altLang="en-US" sz="950" dirty="0">
                  <a:solidFill>
                    <a:srgbClr val="1F2937"/>
                  </a:solidFill>
                  <a:ea typeface="微软雅黑"/>
                </a:rPr>
                <a:t>约 </a:t>
              </a:r>
              <a:r>
                <a:rPr lang="en-US" altLang="zh-CN" sz="950" dirty="0">
                  <a:solidFill>
                    <a:srgbClr val="1F2937"/>
                  </a:solidFill>
                  <a:ea typeface="微软雅黑"/>
                </a:rPr>
                <a:t>5</a:t>
              </a:r>
              <a:r>
                <a:rPr lang="zh-CN" altLang="en-US" sz="950" dirty="0">
                  <a:solidFill>
                    <a:srgbClr val="1F2937"/>
                  </a:solidFill>
                  <a:ea typeface="微软雅黑"/>
                </a:rPr>
                <a:t> </a:t>
              </a:r>
              <a:r>
                <a:rPr lang="en-US" altLang="zh-CN" sz="950" dirty="0">
                  <a:solidFill>
                    <a:srgbClr val="1F2937"/>
                  </a:solidFill>
                  <a:ea typeface="微软雅黑"/>
                </a:rPr>
                <a:t>eV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0561319" y="3840480"/>
              <a:ext cx="1611640" cy="658368"/>
            </a:xfrm>
            <a:prstGeom prst="rect">
              <a:avLst/>
            </a:prstGeom>
            <a:solidFill>
              <a:srgbClr val="F8FAFC"/>
            </a:solidFill>
            <a:ln w="6350">
              <a:solidFill>
                <a:srgbClr val="D8E1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588751" y="4110014"/>
              <a:ext cx="1556776" cy="201594"/>
            </a:xfrm>
            <a:prstGeom prst="rect">
              <a:avLst/>
            </a:prstGeom>
            <a:noFill/>
          </p:spPr>
          <p:txBody>
            <a:bodyPr wrap="square" lIns="27432" tIns="27432" rIns="27432" bIns="27432" anchor="ctr">
              <a:spAutoFit/>
            </a:bodyPr>
            <a:lstStyle/>
            <a:p>
              <a:pPr algn="ctr"/>
              <a:r>
                <a:rPr lang="en-US" sz="950" b="0" dirty="0">
                  <a:solidFill>
                    <a:srgbClr val="1F2937"/>
                  </a:solidFill>
                  <a:latin typeface="Times New Roman"/>
                  <a:ea typeface="微软雅黑"/>
                </a:rPr>
                <a:t>-</a:t>
              </a:r>
              <a:endParaRPr sz="950" b="0" dirty="0">
                <a:solidFill>
                  <a:srgbClr val="1F2937"/>
                </a:solidFill>
                <a:latin typeface="Times New Roman"/>
                <a:ea typeface="微软雅黑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7040880" y="5422392"/>
            <a:ext cx="5029200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250" b="1" dirty="0" err="1">
                <a:solidFill>
                  <a:srgbClr val="F47A1F"/>
                </a:solidFill>
                <a:latin typeface="Times New Roman"/>
                <a:ea typeface="微软雅黑"/>
              </a:rPr>
              <a:t>慢化器选择必须同时考虑“慢正电子产额”和“束流品质”。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over_bg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02920" y="164592"/>
            <a:ext cx="1042416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为什么慢正电子还要脉冲化</a:t>
            </a:r>
            <a:r>
              <a:rPr sz="2800" b="1" dirty="0">
                <a:solidFill>
                  <a:srgbClr val="0B3D79"/>
                </a:solidFill>
                <a:latin typeface="Times New Roman"/>
                <a:ea typeface="微软雅黑"/>
              </a:rPr>
              <a:t>？——</a:t>
            </a:r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寿命测量</a:t>
            </a:r>
            <a:r>
              <a:rPr lang="zh-CN" altLang="en-US" sz="2800" b="1" dirty="0">
                <a:solidFill>
                  <a:srgbClr val="0B3D79"/>
                </a:solidFill>
                <a:latin typeface="Times New Roman"/>
                <a:ea typeface="微软雅黑"/>
              </a:rPr>
              <a:t>需要起始时间</a:t>
            </a:r>
            <a:r>
              <a:rPr sz="2800" b="1" dirty="0">
                <a:solidFill>
                  <a:srgbClr val="0B3D79"/>
                </a:solidFill>
                <a:latin typeface="Times New Roman"/>
                <a:ea typeface="微软雅黑"/>
              </a:rPr>
              <a:t> t₀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378440" y="228600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脉冲化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0352" y="6035040"/>
            <a:ext cx="1042416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20" b="0">
                <a:solidFill>
                  <a:srgbClr val="6B7280"/>
                </a:solidFill>
                <a:latin typeface="Times New Roman"/>
                <a:ea typeface="微软雅黑"/>
              </a:rPr>
              <a:t>Yu et al., NIM A 1084, 171260 (2026)；郁伟中（2003）慢正电子章节。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16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097280"/>
            <a:ext cx="7406640" cy="4526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9D7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space_ti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1276195"/>
            <a:ext cx="7406640" cy="4168449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229600" y="1280160"/>
            <a:ext cx="2926080" cy="1051560"/>
          </a:xfrm>
          <a:prstGeom prst="roundRect">
            <a:avLst/>
          </a:prstGeom>
          <a:solidFill>
            <a:srgbClr val="EAF6FB"/>
          </a:solidFill>
          <a:ln w="11430">
            <a:solidFill>
              <a:srgbClr val="A8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366760" y="1490472"/>
            <a:ext cx="26517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1F77D0"/>
                </a:solidFill>
                <a:latin typeface="Times New Roman"/>
                <a:ea typeface="微软雅黑"/>
              </a:rPr>
              <a:t>慢正电子解决“打到哪里”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66760" y="1847088"/>
            <a:ext cx="265176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100" b="0">
                <a:solidFill>
                  <a:srgbClr val="5B6573"/>
                </a:solidFill>
                <a:latin typeface="Times New Roman"/>
                <a:ea typeface="微软雅黑"/>
              </a:rPr>
              <a:t>束流能量可调 → 植入深度可调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0" y="2651760"/>
            <a:ext cx="2926080" cy="1051560"/>
          </a:xfrm>
          <a:prstGeom prst="roundRect">
            <a:avLst/>
          </a:prstGeom>
          <a:solidFill>
            <a:srgbClr val="ECFAF8"/>
          </a:solidFill>
          <a:ln w="11430">
            <a:solidFill>
              <a:srgbClr val="A9DD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66760" y="2862072"/>
            <a:ext cx="26517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00" b="1">
                <a:solidFill>
                  <a:srgbClr val="18A7A8"/>
                </a:solidFill>
                <a:latin typeface="Times New Roman"/>
                <a:ea typeface="微软雅黑"/>
              </a:rPr>
              <a:t>脉冲化解决“什么时候开始”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760" y="3218688"/>
            <a:ext cx="265176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100" b="0">
                <a:solidFill>
                  <a:srgbClr val="5B6573"/>
                </a:solidFill>
                <a:latin typeface="Times New Roman"/>
                <a:ea typeface="微软雅黑"/>
              </a:rPr>
              <a:t>已知脉冲到达样品的时刻 → 明确寿命谱 t₀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0" y="4069080"/>
            <a:ext cx="2926080" cy="1097280"/>
          </a:xfrm>
          <a:prstGeom prst="roundRect">
            <a:avLst/>
          </a:prstGeom>
          <a:solidFill>
            <a:srgbClr val="FFF6EA"/>
          </a:solidFill>
          <a:ln w="11430">
            <a:solidFill>
              <a:srgbClr val="FFD3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94192" y="4370832"/>
            <a:ext cx="2606040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500" b="1">
                <a:solidFill>
                  <a:srgbClr val="F47A1F"/>
                </a:solidFill>
                <a:latin typeface="Times New Roman"/>
                <a:ea typeface="微软雅黑"/>
              </a:rPr>
              <a:t>深度分辨寿命谱 = 空间选择 + 时间起点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cover_bg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02920" y="164592"/>
            <a:ext cx="10424160" cy="4401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0B3D79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传统</a:t>
            </a:r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慢正电子脉冲化：斩波器</a:t>
            </a:r>
            <a:r>
              <a:rPr sz="2800" b="1" dirty="0">
                <a:solidFill>
                  <a:srgbClr val="0B3D79"/>
                </a:solidFill>
                <a:latin typeface="Times New Roman"/>
                <a:ea typeface="微软雅黑"/>
              </a:rPr>
              <a:t> → </a:t>
            </a:r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预聚束器</a:t>
            </a:r>
            <a:r>
              <a:rPr sz="2800" b="1" dirty="0">
                <a:solidFill>
                  <a:srgbClr val="0B3D79"/>
                </a:solidFill>
                <a:latin typeface="Times New Roman"/>
                <a:ea typeface="微软雅黑"/>
              </a:rPr>
              <a:t> → </a:t>
            </a:r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聚束器</a:t>
            </a:r>
            <a:endParaRPr sz="2500" b="1" dirty="0">
              <a:solidFill>
                <a:srgbClr val="0B3D79"/>
              </a:solidFill>
              <a:latin typeface="Microsoft YaHei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378440" y="228600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脉冲系统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0352" y="6035040"/>
            <a:ext cx="1042416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20" b="0" dirty="0">
                <a:solidFill>
                  <a:srgbClr val="6B7280"/>
                </a:solidFill>
                <a:latin typeface="Times New Roman"/>
                <a:ea typeface="微软雅黑"/>
              </a:rPr>
              <a:t>Yu et al., NIM A 1084, 171260 (2026)；</a:t>
            </a:r>
            <a:r>
              <a:rPr sz="720" b="0" dirty="0" err="1">
                <a:solidFill>
                  <a:srgbClr val="6B7280"/>
                </a:solidFill>
                <a:latin typeface="Times New Roman"/>
                <a:ea typeface="微软雅黑"/>
              </a:rPr>
              <a:t>Schödlbauer</a:t>
            </a:r>
            <a:r>
              <a:rPr sz="720" b="0" dirty="0">
                <a:solidFill>
                  <a:srgbClr val="6B7280"/>
                </a:solidFill>
                <a:latin typeface="Times New Roman"/>
                <a:ea typeface="微软雅黑"/>
              </a:rPr>
              <a:t> et al., NIM B 34, 258–268 (1988).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17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4592" y="1431035"/>
            <a:ext cx="11155680" cy="34747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9D7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DB019E35-D81F-1E12-4424-DD11B84FD0D3}"/>
              </a:ext>
            </a:extLst>
          </p:cNvPr>
          <p:cNvGrpSpPr/>
          <p:nvPr/>
        </p:nvGrpSpPr>
        <p:grpSpPr>
          <a:xfrm>
            <a:off x="3853317" y="3970019"/>
            <a:ext cx="1130986" cy="709222"/>
            <a:chOff x="4709161" y="4617720"/>
            <a:chExt cx="1130986" cy="709222"/>
          </a:xfrm>
        </p:grpSpPr>
        <p:sp>
          <p:nvSpPr>
            <p:cNvPr id="15" name="Rounded Rectangle 14"/>
            <p:cNvSpPr/>
            <p:nvPr/>
          </p:nvSpPr>
          <p:spPr>
            <a:xfrm>
              <a:off x="4709161" y="4617720"/>
              <a:ext cx="1130986" cy="709222"/>
            </a:xfrm>
            <a:prstGeom prst="roundRect">
              <a:avLst/>
            </a:prstGeom>
            <a:solidFill>
              <a:srgbClr val="F8FBFE"/>
            </a:solidFill>
            <a:ln w="10160">
              <a:solidFill>
                <a:srgbClr val="18A7A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782312" y="4736592"/>
              <a:ext cx="957717" cy="232371"/>
            </a:xfrm>
            <a:prstGeom prst="rect">
              <a:avLst/>
            </a:prstGeom>
            <a:noFill/>
          </p:spPr>
          <p:txBody>
            <a:bodyPr wrap="square" lIns="27432" tIns="27432" rIns="27432" bIns="27432" anchor="t">
              <a:spAutoFit/>
            </a:bodyPr>
            <a:lstStyle/>
            <a:p>
              <a:pPr algn="ctr"/>
              <a:r>
                <a:rPr sz="1150" b="1" dirty="0" err="1">
                  <a:solidFill>
                    <a:srgbClr val="18A7A8"/>
                  </a:solidFill>
                  <a:latin typeface="Times New Roman"/>
                  <a:ea typeface="微软雅黑"/>
                </a:rPr>
                <a:t>预聚束器</a:t>
              </a:r>
              <a:endParaRPr sz="1150" b="1" dirty="0">
                <a:solidFill>
                  <a:srgbClr val="18A7A8"/>
                </a:solidFill>
                <a:latin typeface="Microsoft YaHei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782312" y="5010912"/>
              <a:ext cx="897647" cy="200055"/>
            </a:xfrm>
            <a:prstGeom prst="rect">
              <a:avLst/>
            </a:prstGeom>
            <a:noFill/>
          </p:spPr>
          <p:txBody>
            <a:bodyPr wrap="square" lIns="27432" tIns="27432" rIns="27432" bIns="27432" anchor="t">
              <a:spAutoFit/>
            </a:bodyPr>
            <a:lstStyle/>
            <a:p>
              <a:pPr algn="ctr"/>
              <a:r>
                <a:rPr lang="zh-CN" altLang="en-US" sz="950" b="0" dirty="0">
                  <a:solidFill>
                    <a:srgbClr val="5B6573"/>
                  </a:solidFill>
                  <a:latin typeface="Times New Roman"/>
                  <a:ea typeface="微软雅黑"/>
                </a:rPr>
                <a:t>初步聚焦束流</a:t>
              </a:r>
              <a:endParaRPr sz="940" b="0" dirty="0">
                <a:solidFill>
                  <a:srgbClr val="5B6573"/>
                </a:solidFill>
                <a:latin typeface="Microsoft YaHei"/>
              </a:endParaRPr>
            </a:p>
          </p:txBody>
        </p:sp>
      </p:grpSp>
      <p:pic>
        <p:nvPicPr>
          <p:cNvPr id="26" name="图片 25">
            <a:extLst>
              <a:ext uri="{FF2B5EF4-FFF2-40B4-BE49-F238E27FC236}">
                <a16:creationId xmlns:a16="http://schemas.microsoft.com/office/drawing/2014/main" id="{E57DDB64-6905-1A6E-C4F7-B91782F8AD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31" b="31727"/>
          <a:stretch>
            <a:fillRect/>
          </a:stretch>
        </p:blipFill>
        <p:spPr>
          <a:xfrm>
            <a:off x="1454361" y="2132660"/>
            <a:ext cx="8447697" cy="1832472"/>
          </a:xfrm>
          <a:prstGeom prst="rect">
            <a:avLst/>
          </a:prstGeom>
        </p:spPr>
      </p:pic>
      <p:grpSp>
        <p:nvGrpSpPr>
          <p:cNvPr id="27" name="组合 26">
            <a:extLst>
              <a:ext uri="{FF2B5EF4-FFF2-40B4-BE49-F238E27FC236}">
                <a16:creationId xmlns:a16="http://schemas.microsoft.com/office/drawing/2014/main" id="{3F960B5D-216A-E2AA-70D2-A5560DC7CFEE}"/>
              </a:ext>
            </a:extLst>
          </p:cNvPr>
          <p:cNvGrpSpPr/>
          <p:nvPr/>
        </p:nvGrpSpPr>
        <p:grpSpPr>
          <a:xfrm>
            <a:off x="530352" y="3965132"/>
            <a:ext cx="1363257" cy="709222"/>
            <a:chOff x="685800" y="4617720"/>
            <a:chExt cx="1828800" cy="868680"/>
          </a:xfrm>
        </p:grpSpPr>
        <p:sp>
          <p:nvSpPr>
            <p:cNvPr id="9" name="Rounded Rectangle 8"/>
            <p:cNvSpPr/>
            <p:nvPr/>
          </p:nvSpPr>
          <p:spPr>
            <a:xfrm>
              <a:off x="685800" y="4617720"/>
              <a:ext cx="1828800" cy="868680"/>
            </a:xfrm>
            <a:prstGeom prst="roundRect">
              <a:avLst/>
            </a:prstGeom>
            <a:solidFill>
              <a:srgbClr val="F8FBFE"/>
            </a:solidFill>
            <a:ln w="10160">
              <a:solidFill>
                <a:srgbClr val="1F77D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58952" y="4885892"/>
              <a:ext cx="1682495" cy="228600"/>
            </a:xfrm>
            <a:prstGeom prst="rect">
              <a:avLst/>
            </a:prstGeom>
            <a:noFill/>
          </p:spPr>
          <p:txBody>
            <a:bodyPr wrap="square" lIns="27432" tIns="27432" rIns="27432" bIns="27432" anchor="t">
              <a:spAutoFit/>
            </a:bodyPr>
            <a:lstStyle/>
            <a:p>
              <a:pPr algn="ctr"/>
              <a:r>
                <a:rPr sz="1150" b="1" dirty="0" err="1">
                  <a:solidFill>
                    <a:srgbClr val="1F77D0"/>
                  </a:solidFill>
                  <a:latin typeface="Times New Roman"/>
                  <a:ea typeface="微软雅黑"/>
                </a:rPr>
                <a:t>连续慢正电子束</a:t>
              </a:r>
              <a:endParaRPr sz="1150" b="1" dirty="0">
                <a:solidFill>
                  <a:srgbClr val="1F77D0"/>
                </a:solidFill>
                <a:latin typeface="Microsoft YaHei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5903D88D-8CE6-C5D3-39B3-D2D0765BDF86}"/>
              </a:ext>
            </a:extLst>
          </p:cNvPr>
          <p:cNvGrpSpPr/>
          <p:nvPr/>
        </p:nvGrpSpPr>
        <p:grpSpPr>
          <a:xfrm>
            <a:off x="2248595" y="3989642"/>
            <a:ext cx="1544799" cy="709222"/>
            <a:chOff x="2714286" y="4602909"/>
            <a:chExt cx="1885835" cy="868680"/>
          </a:xfrm>
        </p:grpSpPr>
        <p:sp>
          <p:nvSpPr>
            <p:cNvPr id="12" name="Rounded Rectangle 11"/>
            <p:cNvSpPr/>
            <p:nvPr/>
          </p:nvSpPr>
          <p:spPr>
            <a:xfrm>
              <a:off x="2746874" y="4602909"/>
              <a:ext cx="1828800" cy="868680"/>
            </a:xfrm>
            <a:prstGeom prst="roundRect">
              <a:avLst/>
            </a:prstGeom>
            <a:solidFill>
              <a:srgbClr val="F8FBFE"/>
            </a:solidFill>
            <a:ln w="10160">
              <a:solidFill>
                <a:srgbClr val="F47A1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20026" y="4734323"/>
              <a:ext cx="1682496" cy="228600"/>
            </a:xfrm>
            <a:prstGeom prst="rect">
              <a:avLst/>
            </a:prstGeom>
            <a:noFill/>
          </p:spPr>
          <p:txBody>
            <a:bodyPr wrap="square" lIns="27432" tIns="27432" rIns="27432" bIns="27432" anchor="t">
              <a:spAutoFit/>
            </a:bodyPr>
            <a:lstStyle/>
            <a:p>
              <a:pPr algn="ctr"/>
              <a:r>
                <a:rPr sz="1150" b="1" dirty="0" err="1">
                  <a:solidFill>
                    <a:srgbClr val="F47A1F"/>
                  </a:solidFill>
                  <a:latin typeface="Times New Roman"/>
                  <a:ea typeface="微软雅黑"/>
                </a:rPr>
                <a:t>斩波器</a:t>
              </a:r>
              <a:endParaRPr sz="1150" b="1" dirty="0">
                <a:solidFill>
                  <a:srgbClr val="F47A1F"/>
                </a:solidFill>
                <a:latin typeface="Microsoft YaHei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714286" y="5029200"/>
              <a:ext cx="1885835" cy="200055"/>
            </a:xfrm>
            <a:prstGeom prst="rect">
              <a:avLst/>
            </a:prstGeom>
            <a:noFill/>
          </p:spPr>
          <p:txBody>
            <a:bodyPr wrap="square" lIns="27432" tIns="27432" rIns="27432" bIns="27432" anchor="t">
              <a:spAutoFit/>
            </a:bodyPr>
            <a:lstStyle/>
            <a:p>
              <a:pPr algn="ctr"/>
              <a:r>
                <a:rPr sz="950" b="0" dirty="0" err="1">
                  <a:solidFill>
                    <a:srgbClr val="5B6573"/>
                  </a:solidFill>
                  <a:latin typeface="Times New Roman"/>
                  <a:ea typeface="微软雅黑"/>
                </a:rPr>
                <a:t>从连续束选取</a:t>
              </a:r>
              <a:r>
                <a:rPr lang="zh-CN" altLang="en-US" sz="950" b="0" dirty="0">
                  <a:solidFill>
                    <a:srgbClr val="5B6573"/>
                  </a:solidFill>
                  <a:latin typeface="Times New Roman"/>
                  <a:ea typeface="微软雅黑"/>
                </a:rPr>
                <a:t>部分</a:t>
              </a:r>
              <a:r>
                <a:rPr lang="zh-CN" altLang="en-US" sz="950" b="0" dirty="0">
                  <a:solidFill>
                    <a:srgbClr val="5B6573"/>
                  </a:solidFill>
                  <a:latin typeface="Times New Roman" panose="020B0503020204020204" pitchFamily="34" charset="-122"/>
                  <a:ea typeface="微软雅黑" panose="020B0503020204020204" pitchFamily="34" charset="-122"/>
                </a:rPr>
                <a:t>片段</a:t>
              </a:r>
              <a:r>
                <a:rPr lang="zh-CN" altLang="en-US" sz="950" dirty="0">
                  <a:solidFill>
                    <a:srgbClr val="5B6573"/>
                  </a:solidFill>
                  <a:latin typeface="Times New Roman" panose="020B0503020204020204" pitchFamily="34" charset="-122"/>
                  <a:ea typeface="微软雅黑" panose="020B0503020204020204" pitchFamily="34" charset="-122"/>
                </a:rPr>
                <a:t>束流</a:t>
              </a:r>
              <a:endParaRPr sz="940" b="0" dirty="0">
                <a:solidFill>
                  <a:srgbClr val="5B657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96853249-7731-AA04-C702-48F6FB6FA891}"/>
              </a:ext>
            </a:extLst>
          </p:cNvPr>
          <p:cNvGrpSpPr/>
          <p:nvPr/>
        </p:nvGrpSpPr>
        <p:grpSpPr>
          <a:xfrm>
            <a:off x="5064252" y="3899456"/>
            <a:ext cx="1828800" cy="821959"/>
            <a:chOff x="7132320" y="4617720"/>
            <a:chExt cx="1828800" cy="868680"/>
          </a:xfrm>
        </p:grpSpPr>
        <p:sp>
          <p:nvSpPr>
            <p:cNvPr id="18" name="Rounded Rectangle 17"/>
            <p:cNvSpPr/>
            <p:nvPr/>
          </p:nvSpPr>
          <p:spPr>
            <a:xfrm>
              <a:off x="7132320" y="4617720"/>
              <a:ext cx="1828800" cy="868680"/>
            </a:xfrm>
            <a:prstGeom prst="roundRect">
              <a:avLst/>
            </a:prstGeom>
            <a:solidFill>
              <a:srgbClr val="F8FBFE"/>
            </a:solidFill>
            <a:ln w="10160">
              <a:solidFill>
                <a:srgbClr val="1F77D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05472" y="4736592"/>
              <a:ext cx="1682496" cy="232371"/>
            </a:xfrm>
            <a:prstGeom prst="rect">
              <a:avLst/>
            </a:prstGeom>
            <a:noFill/>
          </p:spPr>
          <p:txBody>
            <a:bodyPr wrap="square" lIns="27432" tIns="27432" rIns="27432" bIns="27432" anchor="t">
              <a:spAutoFit/>
            </a:bodyPr>
            <a:lstStyle/>
            <a:p>
              <a:pPr algn="ctr"/>
              <a:r>
                <a:rPr lang="zh-CN" altLang="en-US" sz="1150" b="1" dirty="0">
                  <a:solidFill>
                    <a:srgbClr val="1F77D0"/>
                  </a:solidFill>
                  <a:latin typeface="Times New Roman" panose="020B0503020204020204" pitchFamily="34" charset="-122"/>
                  <a:ea typeface="微软雅黑" panose="020B0503020204020204" pitchFamily="34" charset="-122"/>
                </a:rPr>
                <a:t>主</a:t>
              </a:r>
              <a:r>
                <a:rPr sz="1150" b="1" dirty="0" err="1">
                  <a:solidFill>
                    <a:srgbClr val="1F77D0"/>
                  </a:solidFill>
                  <a:latin typeface="Times New Roman" panose="020B0503020204020204" pitchFamily="34" charset="-122"/>
                  <a:ea typeface="微软雅黑" panose="020B0503020204020204" pitchFamily="34" charset="-122"/>
                </a:rPr>
                <a:t>聚束器</a:t>
              </a:r>
              <a:endParaRPr sz="1150" b="1" dirty="0">
                <a:solidFill>
                  <a:srgbClr val="1F77D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205472" y="5010912"/>
              <a:ext cx="1682496" cy="292608"/>
            </a:xfrm>
            <a:prstGeom prst="rect">
              <a:avLst/>
            </a:prstGeom>
            <a:noFill/>
          </p:spPr>
          <p:txBody>
            <a:bodyPr wrap="square" lIns="27432" tIns="27432" rIns="27432" bIns="27432" anchor="t">
              <a:spAutoFit/>
            </a:bodyPr>
            <a:lstStyle/>
            <a:p>
              <a:pPr algn="ctr"/>
              <a:r>
                <a:rPr sz="950" b="0" dirty="0" err="1">
                  <a:solidFill>
                    <a:srgbClr val="5B6573"/>
                  </a:solidFill>
                  <a:latin typeface="Times New Roman"/>
                  <a:ea typeface="微软雅黑"/>
                </a:rPr>
                <a:t>增强能量调制并形成时间聚焦</a:t>
              </a:r>
              <a:endParaRPr sz="940" b="0" dirty="0">
                <a:solidFill>
                  <a:srgbClr val="5B6573"/>
                </a:solidFill>
                <a:latin typeface="Microsoft YaHei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AB52DE8-C6AB-24B8-5049-183D4566D24E}"/>
              </a:ext>
            </a:extLst>
          </p:cNvPr>
          <p:cNvGrpSpPr/>
          <p:nvPr/>
        </p:nvGrpSpPr>
        <p:grpSpPr>
          <a:xfrm>
            <a:off x="8054828" y="3857538"/>
            <a:ext cx="1600200" cy="748540"/>
            <a:chOff x="9646920" y="4617720"/>
            <a:chExt cx="1600200" cy="748540"/>
          </a:xfrm>
        </p:grpSpPr>
        <p:sp>
          <p:nvSpPr>
            <p:cNvPr id="21" name="Rounded Rectangle 20"/>
            <p:cNvSpPr/>
            <p:nvPr/>
          </p:nvSpPr>
          <p:spPr>
            <a:xfrm>
              <a:off x="9646920" y="4617720"/>
              <a:ext cx="1600200" cy="748540"/>
            </a:xfrm>
            <a:prstGeom prst="roundRect">
              <a:avLst/>
            </a:prstGeom>
            <a:solidFill>
              <a:srgbClr val="F8FBFE"/>
            </a:solidFill>
            <a:ln w="10160">
              <a:solidFill>
                <a:srgbClr val="F47A1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720072" y="4736592"/>
              <a:ext cx="1463040" cy="232371"/>
            </a:xfrm>
            <a:prstGeom prst="rect">
              <a:avLst/>
            </a:prstGeom>
            <a:noFill/>
          </p:spPr>
          <p:txBody>
            <a:bodyPr wrap="square" lIns="27432" tIns="27432" rIns="27432" bIns="27432" anchor="t">
              <a:spAutoFit/>
            </a:bodyPr>
            <a:lstStyle/>
            <a:p>
              <a:pPr algn="ctr"/>
              <a:r>
                <a:rPr sz="1150" b="1" dirty="0" err="1">
                  <a:solidFill>
                    <a:srgbClr val="F47A1F"/>
                  </a:solidFill>
                  <a:latin typeface="Times New Roman"/>
                  <a:ea typeface="微软雅黑"/>
                </a:rPr>
                <a:t>样品</a:t>
              </a:r>
              <a:r>
                <a:rPr lang="zh-CN" altLang="en-US" sz="1150" b="1" dirty="0">
                  <a:solidFill>
                    <a:srgbClr val="F47A1F"/>
                  </a:solidFill>
                  <a:latin typeface="Times New Roman" panose="020B0503020204020204" pitchFamily="34" charset="-122"/>
                  <a:ea typeface="微软雅黑" panose="020B0503020204020204" pitchFamily="34" charset="-122"/>
                </a:rPr>
                <a:t>终端</a:t>
              </a:r>
              <a:endParaRPr sz="1150" b="1" dirty="0">
                <a:solidFill>
                  <a:srgbClr val="F47A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720072" y="5010912"/>
              <a:ext cx="1463040" cy="200055"/>
            </a:xfrm>
            <a:prstGeom prst="rect">
              <a:avLst/>
            </a:prstGeom>
            <a:noFill/>
          </p:spPr>
          <p:txBody>
            <a:bodyPr wrap="square" lIns="27432" tIns="27432" rIns="27432" bIns="27432" anchor="t">
              <a:spAutoFit/>
            </a:bodyPr>
            <a:lstStyle/>
            <a:p>
              <a:pPr algn="ctr"/>
              <a:r>
                <a:rPr lang="en-US" sz="950" dirty="0" err="1">
                  <a:solidFill>
                    <a:srgbClr val="5B6573"/>
                  </a:solidFill>
                  <a:latin typeface="Times New Roman" panose="020B0503020204020204" pitchFamily="34" charset="-122"/>
                  <a:ea typeface="微软雅黑" panose="020B0503020204020204" pitchFamily="34" charset="-122"/>
                </a:rPr>
                <a:t>e</a:t>
              </a:r>
              <a:r>
                <a:rPr lang="en-US" sz="950" b="0" dirty="0" err="1">
                  <a:solidFill>
                    <a:srgbClr val="5B6573"/>
                  </a:solidFill>
                  <a:latin typeface="Times New Roman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sz="950" b="0" dirty="0" err="1">
                  <a:solidFill>
                    <a:srgbClr val="5B6573"/>
                  </a:solidFill>
                  <a:latin typeface="Times New Roman" panose="020B0503020204020204" pitchFamily="34" charset="-122"/>
                  <a:ea typeface="微软雅黑" panose="020B0503020204020204" pitchFamily="34" charset="-122"/>
                </a:rPr>
                <a:t>脉冲入射并湮没成γ对</a:t>
              </a:r>
              <a:endParaRPr sz="940" b="0" dirty="0">
                <a:solidFill>
                  <a:srgbClr val="5B657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cover_bg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02920" y="164592"/>
            <a:ext cx="10424160" cy="4401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0B3D79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聚束原理：通过</a:t>
            </a:r>
            <a:r>
              <a:rPr sz="2800" b="1" dirty="0">
                <a:solidFill>
                  <a:srgbClr val="0B3D79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sz="2800" b="1" dirty="0" err="1">
                <a:solidFill>
                  <a:srgbClr val="0B3D79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能量调制</a:t>
            </a:r>
            <a:r>
              <a:rPr sz="2800" b="1" dirty="0">
                <a:solidFill>
                  <a:srgbClr val="0B3D79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 + </a:t>
            </a:r>
            <a:r>
              <a:rPr sz="2800" b="1" dirty="0" err="1">
                <a:solidFill>
                  <a:srgbClr val="0B3D79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漂移”能够压缩脉宽</a:t>
            </a:r>
            <a:endParaRPr sz="2500" b="1" dirty="0">
              <a:solidFill>
                <a:srgbClr val="0B3D7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378440" y="228600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 dirty="0" err="1">
                <a:solidFill>
                  <a:srgbClr val="FFFFFF"/>
                </a:solidFill>
                <a:latin typeface="Times New Roman"/>
                <a:ea typeface="微软雅黑"/>
              </a:rPr>
              <a:t>时间聚焦</a:t>
            </a:r>
            <a:r>
              <a:rPr lang="zh-CN" altLang="en-US" sz="950" b="1" dirty="0">
                <a:solidFill>
                  <a:srgbClr val="FFFFFF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原理</a:t>
            </a:r>
            <a:endParaRPr sz="95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18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143000"/>
            <a:ext cx="7722008" cy="43891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9D7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22960" y="1298448"/>
            <a:ext cx="1874519" cy="329184"/>
          </a:xfrm>
          <a:prstGeom prst="roundRect">
            <a:avLst/>
          </a:prstGeom>
          <a:solidFill>
            <a:srgbClr val="1F77D0"/>
          </a:solidFill>
          <a:ln w="6350">
            <a:solidFill>
              <a:srgbClr val="1F7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① 初始脉冲较长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91840" y="1298448"/>
            <a:ext cx="1874519" cy="329184"/>
          </a:xfrm>
          <a:prstGeom prst="roundRect">
            <a:avLst/>
          </a:prstGeom>
          <a:solidFill>
            <a:srgbClr val="1F77D0"/>
          </a:solidFill>
          <a:ln w="6350">
            <a:solidFill>
              <a:srgbClr val="1F7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② 施加速度 / 能量调制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715000" y="1298448"/>
            <a:ext cx="1874519" cy="329184"/>
          </a:xfrm>
          <a:prstGeom prst="roundRect">
            <a:avLst/>
          </a:prstGeom>
          <a:solidFill>
            <a:srgbClr val="18A7A8"/>
          </a:solidFill>
          <a:ln w="6350">
            <a:solidFill>
              <a:srgbClr val="18A7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③ 漂移后形成时间聚焦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85632" y="1700784"/>
            <a:ext cx="3399567" cy="203324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lnSpc>
                <a:spcPct val="150000"/>
              </a:lnSpc>
              <a:spcAft>
                <a:spcPts val="300"/>
              </a:spcAft>
            </a:pP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• 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较早到达的粒子适当减速，较晚到达的粒子适当加速</a:t>
            </a:r>
            <a:endParaRPr sz="1400" b="0" dirty="0">
              <a:solidFill>
                <a:srgbClr val="1F2937"/>
              </a:solidFill>
              <a:latin typeface="Microsoft YaHei"/>
            </a:endParaRP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• 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经过一定漂移距离后，不同初始时刻的粒子在纵向上“追赶”并形成时间焦点</a:t>
            </a:r>
            <a:endParaRPr sz="1400" b="0" dirty="0">
              <a:solidFill>
                <a:srgbClr val="1F2937"/>
              </a:solidFill>
              <a:latin typeface="Microsoft YaHei"/>
            </a:endParaRP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• 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时间压缩通常伴随能量展宽增加，本质是纵向相空间的重排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10D0913-5CFA-4926-BAA3-4C324EED3F30}"/>
              </a:ext>
            </a:extLst>
          </p:cNvPr>
          <p:cNvGrpSpPr/>
          <p:nvPr/>
        </p:nvGrpSpPr>
        <p:grpSpPr>
          <a:xfrm>
            <a:off x="8823960" y="4311029"/>
            <a:ext cx="2834640" cy="914400"/>
            <a:chOff x="8366760" y="4297680"/>
            <a:chExt cx="2834640" cy="914400"/>
          </a:xfrm>
        </p:grpSpPr>
        <p:sp>
          <p:nvSpPr>
            <p:cNvPr id="13" name="Rounded Rectangle 12"/>
            <p:cNvSpPr/>
            <p:nvPr/>
          </p:nvSpPr>
          <p:spPr>
            <a:xfrm>
              <a:off x="8366760" y="4297680"/>
              <a:ext cx="2834640" cy="914400"/>
            </a:xfrm>
            <a:prstGeom prst="roundRect">
              <a:avLst/>
            </a:prstGeom>
            <a:solidFill>
              <a:srgbClr val="FFF6EA"/>
            </a:solidFill>
            <a:ln w="11430">
              <a:solidFill>
                <a:srgbClr val="FFD3A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85632" y="4498848"/>
              <a:ext cx="2596896" cy="457200"/>
            </a:xfrm>
            <a:prstGeom prst="rect">
              <a:avLst/>
            </a:prstGeom>
            <a:noFill/>
          </p:spPr>
          <p:txBody>
            <a:bodyPr wrap="square" lIns="27432" tIns="27432" rIns="27432" bIns="27432" anchor="t">
              <a:spAutoFit/>
            </a:bodyPr>
            <a:lstStyle/>
            <a:p>
              <a:pPr algn="ctr"/>
              <a:r>
                <a:rPr sz="1100" b="1">
                  <a:solidFill>
                    <a:srgbClr val="F47A1F"/>
                  </a:solidFill>
                  <a:latin typeface="Times New Roman"/>
                  <a:ea typeface="微软雅黑"/>
                </a:rPr>
                <a:t>初始能散越大，越难在同一电压波形下得到短脉宽和高聚束效率。</a:t>
              </a: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7FB42101-A21B-D316-4AF7-DDB9DE2993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925" y="1959876"/>
            <a:ext cx="6480000" cy="3240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cover_bg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02920" y="164592"/>
            <a:ext cx="1042416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国内进展：固态</a:t>
            </a:r>
            <a:r>
              <a:rPr sz="2800" b="1" dirty="0">
                <a:solidFill>
                  <a:srgbClr val="0B3D79"/>
                </a:solidFill>
                <a:latin typeface="Times New Roman"/>
                <a:ea typeface="微软雅黑"/>
              </a:rPr>
              <a:t> Ne </a:t>
            </a:r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高强度脉冲慢正电子束（高能所本部）</a:t>
            </a:r>
            <a:endParaRPr sz="2500" b="1" dirty="0">
              <a:solidFill>
                <a:srgbClr val="0B3D79"/>
              </a:solidFill>
              <a:latin typeface="Microsoft YaHei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378440" y="228600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国内现状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0352" y="6035040"/>
            <a:ext cx="1042416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20" b="0">
                <a:solidFill>
                  <a:srgbClr val="6B7280"/>
                </a:solidFill>
                <a:latin typeface="Times New Roman"/>
                <a:ea typeface="微软雅黑"/>
              </a:rPr>
              <a:t>X. T. Yu et al., NIM A 1084, 171260 (2026), DOI: 10.1016/j.nima.2025.171260.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19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143000"/>
            <a:ext cx="6675120" cy="41605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9D7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543800" y="1234440"/>
            <a:ext cx="1600200" cy="841248"/>
          </a:xfrm>
          <a:prstGeom prst="roundRect">
            <a:avLst/>
          </a:prstGeom>
          <a:solidFill>
            <a:srgbClr val="F8FBFE"/>
          </a:solidFill>
          <a:ln w="1270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616952" y="1325880"/>
            <a:ext cx="1453896" cy="33239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lang="en-US" b="1" dirty="0">
                <a:solidFill>
                  <a:srgbClr val="F47A1F"/>
                </a:solidFill>
                <a:latin typeface="Times New Roman"/>
                <a:ea typeface="微软雅黑"/>
              </a:rPr>
              <a:t>4</a:t>
            </a:r>
            <a:r>
              <a:rPr b="1" dirty="0">
                <a:solidFill>
                  <a:srgbClr val="F47A1F"/>
                </a:solidFill>
                <a:latin typeface="Times New Roman"/>
                <a:ea typeface="微软雅黑"/>
              </a:rPr>
              <a:t>0 </a:t>
            </a:r>
            <a:r>
              <a:rPr b="1" dirty="0" err="1">
                <a:solidFill>
                  <a:srgbClr val="F47A1F"/>
                </a:solidFill>
                <a:latin typeface="Times New Roman"/>
                <a:ea typeface="微软雅黑"/>
              </a:rPr>
              <a:t>mCi</a:t>
            </a:r>
            <a:endParaRPr b="1" dirty="0">
              <a:solidFill>
                <a:srgbClr val="F47A1F"/>
              </a:solidFill>
              <a:latin typeface="Microsoft YaHe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16952" y="1709928"/>
            <a:ext cx="1453896" cy="23774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050" b="0">
                <a:solidFill>
                  <a:srgbClr val="5B6573"/>
                </a:solidFill>
                <a:latin typeface="Times New Roman"/>
                <a:ea typeface="微软雅黑"/>
              </a:rPr>
              <a:t>²²Na 放射源活度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326880" y="1234440"/>
            <a:ext cx="1828800" cy="841248"/>
          </a:xfrm>
          <a:prstGeom prst="roundRect">
            <a:avLst/>
          </a:prstGeom>
          <a:solidFill>
            <a:srgbClr val="F8FBFE"/>
          </a:solidFill>
          <a:ln w="12700">
            <a:solidFill>
              <a:srgbClr val="1F7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400032" y="1325880"/>
            <a:ext cx="1682496" cy="3291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b="1" dirty="0">
                <a:solidFill>
                  <a:srgbClr val="1F77D0"/>
                </a:solidFill>
                <a:latin typeface="Times New Roman"/>
                <a:ea typeface="微软雅黑"/>
              </a:rPr>
              <a:t>3.6×10⁵ e⁺/s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00032" y="1709928"/>
            <a:ext cx="1682496" cy="23774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050" b="0">
                <a:solidFill>
                  <a:srgbClr val="5B6573"/>
                </a:solidFill>
                <a:latin typeface="Times New Roman"/>
                <a:ea typeface="微软雅黑"/>
              </a:rPr>
              <a:t>绝对脉冲束流强度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43800" y="2331720"/>
            <a:ext cx="1600200" cy="841248"/>
          </a:xfrm>
          <a:prstGeom prst="roundRect">
            <a:avLst/>
          </a:prstGeom>
          <a:solidFill>
            <a:srgbClr val="F8FBFE"/>
          </a:solidFill>
          <a:ln w="12700">
            <a:solidFill>
              <a:srgbClr val="18A7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616952" y="2423160"/>
            <a:ext cx="1453896" cy="3291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b="1" dirty="0">
                <a:solidFill>
                  <a:srgbClr val="18A7A8"/>
                </a:solidFill>
                <a:latin typeface="Times New Roman"/>
                <a:ea typeface="微软雅黑"/>
              </a:rPr>
              <a:t>1.3×10⁴ cps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16952" y="2807208"/>
            <a:ext cx="1453896" cy="23774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050" b="0">
                <a:solidFill>
                  <a:srgbClr val="5B6573"/>
                </a:solidFill>
                <a:latin typeface="Times New Roman"/>
                <a:ea typeface="微软雅黑"/>
              </a:rPr>
              <a:t>寿命谱计数率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326880" y="2331720"/>
            <a:ext cx="1828800" cy="841248"/>
          </a:xfrm>
          <a:prstGeom prst="roundRect">
            <a:avLst/>
          </a:prstGeom>
          <a:solidFill>
            <a:srgbClr val="F8FBFE"/>
          </a:solidFill>
          <a:ln w="1270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400032" y="2423160"/>
            <a:ext cx="1682496" cy="3291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b="1" dirty="0">
                <a:solidFill>
                  <a:srgbClr val="F47A1F"/>
                </a:solidFill>
                <a:latin typeface="Times New Roman"/>
                <a:ea typeface="微软雅黑"/>
              </a:rPr>
              <a:t>187 </a:t>
            </a:r>
            <a:r>
              <a:rPr b="1" dirty="0" err="1">
                <a:solidFill>
                  <a:srgbClr val="F47A1F"/>
                </a:solidFill>
                <a:latin typeface="Times New Roman"/>
                <a:ea typeface="微软雅黑"/>
              </a:rPr>
              <a:t>ps</a:t>
            </a:r>
            <a:endParaRPr b="1" dirty="0">
              <a:solidFill>
                <a:srgbClr val="F47A1F"/>
              </a:solidFill>
              <a:latin typeface="Microsoft YaHe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400032" y="2807208"/>
            <a:ext cx="1682496" cy="23774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050" b="0">
                <a:solidFill>
                  <a:srgbClr val="5B6573"/>
                </a:solidFill>
                <a:latin typeface="Times New Roman"/>
                <a:ea typeface="微软雅黑"/>
              </a:rPr>
              <a:t>系统时间分辨（FWHM）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2D5B646D-F42F-303C-EF5C-F6591F39AF08}"/>
              </a:ext>
            </a:extLst>
          </p:cNvPr>
          <p:cNvGrpSpPr/>
          <p:nvPr/>
        </p:nvGrpSpPr>
        <p:grpSpPr>
          <a:xfrm>
            <a:off x="7543800" y="4110228"/>
            <a:ext cx="3703320" cy="777240"/>
            <a:chOff x="7498079" y="4526280"/>
            <a:chExt cx="3703320" cy="777240"/>
          </a:xfrm>
        </p:grpSpPr>
        <p:sp>
          <p:nvSpPr>
            <p:cNvPr id="24" name="Rounded Rectangle 23"/>
            <p:cNvSpPr/>
            <p:nvPr/>
          </p:nvSpPr>
          <p:spPr>
            <a:xfrm>
              <a:off x="7498079" y="4526280"/>
              <a:ext cx="3703320" cy="777240"/>
            </a:xfrm>
            <a:prstGeom prst="roundRect">
              <a:avLst/>
            </a:prstGeom>
            <a:solidFill>
              <a:srgbClr val="FFF6EA"/>
            </a:solidFill>
            <a:ln w="11430">
              <a:solidFill>
                <a:srgbClr val="FFD3A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35240" y="4709160"/>
              <a:ext cx="3429000" cy="411480"/>
            </a:xfrm>
            <a:prstGeom prst="rect">
              <a:avLst/>
            </a:prstGeom>
            <a:noFill/>
          </p:spPr>
          <p:txBody>
            <a:bodyPr wrap="square" lIns="27432" tIns="27432" rIns="27432" bIns="27432" anchor="t">
              <a:spAutoFit/>
            </a:bodyPr>
            <a:lstStyle/>
            <a:p>
              <a:pPr algn="ctr"/>
              <a:r>
                <a:rPr sz="1100" b="1" dirty="0">
                  <a:solidFill>
                    <a:srgbClr val="F47A1F"/>
                  </a:solidFill>
                  <a:latin typeface="Times New Roman"/>
                  <a:ea typeface="微软雅黑"/>
                </a:rPr>
                <a:t>187 </a:t>
              </a:r>
              <a:r>
                <a:rPr sz="1100" b="1" dirty="0" err="1">
                  <a:solidFill>
                    <a:srgbClr val="F47A1F"/>
                  </a:solidFill>
                  <a:latin typeface="Times New Roman"/>
                  <a:ea typeface="微软雅黑"/>
                </a:rPr>
                <a:t>ps</a:t>
              </a:r>
              <a:r>
                <a:rPr sz="1100" b="1" dirty="0">
                  <a:solidFill>
                    <a:srgbClr val="F47A1F"/>
                  </a:solidFill>
                  <a:latin typeface="Times New Roman"/>
                  <a:ea typeface="微软雅黑"/>
                </a:rPr>
                <a:t> </a:t>
              </a:r>
              <a:r>
                <a:rPr sz="1100" b="1" dirty="0" err="1">
                  <a:solidFill>
                    <a:srgbClr val="F47A1F"/>
                  </a:solidFill>
                  <a:latin typeface="Times New Roman"/>
                  <a:ea typeface="微软雅黑"/>
                </a:rPr>
                <a:t>是整套寿命谱系统的仪器响应，不应直接等同于正电子束团自身脉宽</a:t>
              </a:r>
              <a:r>
                <a:rPr sz="1100" b="1" dirty="0">
                  <a:solidFill>
                    <a:srgbClr val="F47A1F"/>
                  </a:solidFill>
                  <a:latin typeface="Times New Roman"/>
                  <a:ea typeface="微软雅黑"/>
                </a:rPr>
                <a:t>。</a:t>
              </a:r>
            </a:p>
          </p:txBody>
        </p:sp>
      </p:grpSp>
      <p:pic>
        <p:nvPicPr>
          <p:cNvPr id="28" name="图片 27">
            <a:extLst>
              <a:ext uri="{FF2B5EF4-FFF2-40B4-BE49-F238E27FC236}">
                <a16:creationId xmlns:a16="http://schemas.microsoft.com/office/drawing/2014/main" id="{992DD072-7C87-2A3E-7A2D-0380F06C55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395" y="1192725"/>
            <a:ext cx="5400000" cy="400274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over_bg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02920" y="164592"/>
            <a:ext cx="10424160" cy="4401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 dirty="0" err="1">
                <a:solidFill>
                  <a:srgbClr val="0B3D7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磁镜</a:t>
            </a:r>
            <a:r>
              <a:rPr lang="zh-CN" altLang="en-US" sz="2800" b="1" dirty="0">
                <a:solidFill>
                  <a:srgbClr val="0B3D7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</a:t>
            </a:r>
            <a:r>
              <a:rPr lang="en-US" altLang="zh-CN" sz="2800" b="1" dirty="0">
                <a:solidFill>
                  <a:srgbClr val="0B3D7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e+</a:t>
            </a:r>
            <a:r>
              <a:rPr lang="zh-CN" altLang="en-US" sz="2800" b="1" dirty="0">
                <a:solidFill>
                  <a:srgbClr val="0B3D7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慢化中的作用</a:t>
            </a:r>
            <a:r>
              <a:rPr sz="2800" b="1" dirty="0">
                <a:solidFill>
                  <a:srgbClr val="0B3D7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？——</a:t>
            </a:r>
            <a:r>
              <a:rPr sz="2800" b="1" dirty="0" err="1">
                <a:solidFill>
                  <a:srgbClr val="0B3D79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把一次通过变成多次机会</a:t>
            </a:r>
            <a:endParaRPr sz="2500" b="1" dirty="0">
              <a:solidFill>
                <a:srgbClr val="0B3D79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337292" y="286535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 dirty="0" err="1">
                <a:solidFill>
                  <a:srgbClr val="FFFFFF"/>
                </a:solidFill>
                <a:latin typeface="Times New Roman"/>
                <a:ea typeface="微软雅黑"/>
              </a:rPr>
              <a:t>磁镜</a:t>
            </a:r>
            <a:r>
              <a:rPr lang="zh-CN" altLang="en-US" sz="950" b="1" dirty="0">
                <a:solidFill>
                  <a:srgbClr val="FFFFFF"/>
                </a:solidFill>
                <a:latin typeface="Times New Roman"/>
                <a:ea typeface="微软雅黑"/>
              </a:rPr>
              <a:t>作用</a:t>
            </a:r>
            <a:endParaRPr sz="950" b="1" dirty="0">
              <a:solidFill>
                <a:srgbClr val="FFFFFF"/>
              </a:solidFill>
              <a:latin typeface="Microsoft YaHei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0352" y="6035040"/>
            <a:ext cx="1042416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20" b="0">
                <a:solidFill>
                  <a:srgbClr val="6B7280"/>
                </a:solidFill>
                <a:latin typeface="Times New Roman"/>
                <a:ea typeface="微软雅黑"/>
              </a:rPr>
              <a:t>Gerchow et al., Instruments 2, 10 (2018)；Djourelov &amp; Serban, NIM A 1014, 165699 (2021).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097280"/>
            <a:ext cx="7452360" cy="4526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9D7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单程与磁镜多程正电子调制对比.png"/>
          <p:cNvPicPr>
            <a:picLocks noChangeAspect="1"/>
          </p:cNvPicPr>
          <p:nvPr/>
        </p:nvPicPr>
        <p:blipFill>
          <a:blip r:embed="rId4"/>
          <a:srcRect l="-1" r="57037"/>
          <a:stretch>
            <a:fillRect/>
          </a:stretch>
        </p:blipFill>
        <p:spPr>
          <a:xfrm>
            <a:off x="844964" y="1364925"/>
            <a:ext cx="2988743" cy="3915056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309193" y="1400490"/>
            <a:ext cx="1554480" cy="310896"/>
          </a:xfrm>
          <a:prstGeom prst="roundRect">
            <a:avLst/>
          </a:prstGeom>
          <a:solidFill>
            <a:srgbClr val="1F77D0"/>
          </a:solidFill>
          <a:ln w="6350">
            <a:solidFill>
              <a:srgbClr val="1F7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 dirty="0" err="1">
                <a:solidFill>
                  <a:srgbClr val="FFFFFF"/>
                </a:solidFill>
                <a:latin typeface="Times New Roman"/>
                <a:ea typeface="微软雅黑"/>
              </a:rPr>
              <a:t>传统一次通过慢化</a:t>
            </a:r>
            <a:endParaRPr sz="950" b="1" dirty="0">
              <a:solidFill>
                <a:srgbClr val="FFFFFF"/>
              </a:solidFill>
              <a:latin typeface="Microsoft YaHei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17169" y="1404763"/>
            <a:ext cx="182880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磁镜 / 磁瓶多次通过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45423" y="1861800"/>
            <a:ext cx="3561799" cy="2033249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lnSpc>
                <a:spcPct val="150000"/>
              </a:lnSpc>
              <a:spcAft>
                <a:spcPts val="300"/>
              </a:spcAft>
            </a:pP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• 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传统慢化器中，大量快正电子在一次穿过后透射、反散射、湮没或逃逸</a:t>
            </a: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；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• 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磁镜在两端强场之间反射一部分带电粒子，使其反复经过源</a:t>
            </a: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 / 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慢化区域</a:t>
            </a: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；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• </a:t>
            </a:r>
            <a:r>
              <a:rPr sz="1400" b="0" dirty="0" err="1">
                <a:solidFill>
                  <a:srgbClr val="1F2937"/>
                </a:solidFill>
                <a:latin typeface="Times New Roman"/>
                <a:ea typeface="微软雅黑"/>
              </a:rPr>
              <a:t>多次穿越相当于增加“再次慢化”的机会，提高快正电子利用率</a:t>
            </a:r>
            <a:r>
              <a:rPr sz="1400" b="0" dirty="0">
                <a:solidFill>
                  <a:srgbClr val="1F2937"/>
                </a:solidFill>
                <a:latin typeface="Times New Roman"/>
                <a:ea typeface="微软雅黑"/>
              </a:rPr>
              <a:t>；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C4BDBBB7-53BD-2742-1006-8469424A0875}"/>
              </a:ext>
            </a:extLst>
          </p:cNvPr>
          <p:cNvGrpSpPr/>
          <p:nvPr/>
        </p:nvGrpSpPr>
        <p:grpSpPr>
          <a:xfrm>
            <a:off x="8778240" y="4526280"/>
            <a:ext cx="2880360" cy="868680"/>
            <a:chOff x="8275320" y="4480560"/>
            <a:chExt cx="2880360" cy="868680"/>
          </a:xfrm>
        </p:grpSpPr>
        <p:sp>
          <p:nvSpPr>
            <p:cNvPr id="12" name="Rounded Rectangle 11"/>
            <p:cNvSpPr/>
            <p:nvPr/>
          </p:nvSpPr>
          <p:spPr>
            <a:xfrm>
              <a:off x="8275320" y="4480560"/>
              <a:ext cx="2880360" cy="868680"/>
            </a:xfrm>
            <a:prstGeom prst="roundRect">
              <a:avLst/>
            </a:prstGeom>
            <a:solidFill>
              <a:srgbClr val="FFF6EA"/>
            </a:solidFill>
            <a:ln w="11430">
              <a:solidFill>
                <a:srgbClr val="FFD3A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394192" y="4645152"/>
              <a:ext cx="2715768" cy="390876"/>
            </a:xfrm>
            <a:prstGeom prst="rect">
              <a:avLst/>
            </a:prstGeom>
            <a:noFill/>
          </p:spPr>
          <p:txBody>
            <a:bodyPr wrap="square" lIns="27432" tIns="27432" rIns="27432" bIns="27432" anchor="t">
              <a:spAutoFit/>
            </a:bodyPr>
            <a:lstStyle/>
            <a:p>
              <a:pPr algn="ctr"/>
              <a:r>
                <a:rPr sz="1100" b="1" dirty="0" err="1">
                  <a:solidFill>
                    <a:srgbClr val="F47A1F"/>
                  </a:solidFill>
                  <a:latin typeface="Times New Roman"/>
                  <a:ea typeface="微软雅黑"/>
                </a:rPr>
                <a:t>磁镜的</a:t>
              </a:r>
              <a:r>
                <a:rPr lang="zh-CN" altLang="en-US" sz="1100" b="1" dirty="0">
                  <a:solidFill>
                    <a:srgbClr val="F47A1F"/>
                  </a:solidFill>
                  <a:latin typeface="Times New Roman"/>
                  <a:ea typeface="微软雅黑"/>
                </a:rPr>
                <a:t>作用</a:t>
              </a:r>
              <a:r>
                <a:rPr sz="1100" b="1" dirty="0" err="1">
                  <a:solidFill>
                    <a:srgbClr val="F47A1F"/>
                  </a:solidFill>
                  <a:latin typeface="Times New Roman"/>
                  <a:ea typeface="微软雅黑"/>
                </a:rPr>
                <a:t>是回收原本会被浪费的快正电子，使其可多次穿过W箔，提高慢化效率</a:t>
              </a:r>
              <a:endParaRPr sz="1090" b="1" dirty="0">
                <a:solidFill>
                  <a:srgbClr val="F47A1F"/>
                </a:solidFill>
                <a:latin typeface="Microsoft YaHei"/>
              </a:endParaRPr>
            </a:p>
          </p:txBody>
        </p: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id="{E9E750C8-CD00-1FA7-CA47-69BFC41A46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10" y="2355739"/>
            <a:ext cx="3583998" cy="179199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cover_bg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02920" y="164592"/>
            <a:ext cx="10424160" cy="53035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0B3D79"/>
                </a:solidFill>
                <a:latin typeface="Times New Roman"/>
                <a:ea typeface="微软雅黑"/>
              </a:rPr>
              <a:t>磁镜基本物理：镜比、绝热不变量与损失锥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378440" y="228600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磁镜物理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0352" y="6035040"/>
            <a:ext cx="1042416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20" b="0" dirty="0" err="1">
                <a:solidFill>
                  <a:srgbClr val="6B7280"/>
                </a:solidFill>
                <a:latin typeface="Times New Roman"/>
                <a:ea typeface="微软雅黑"/>
              </a:rPr>
              <a:t>Gerchow</a:t>
            </a:r>
            <a:r>
              <a:rPr sz="720" b="0" dirty="0">
                <a:solidFill>
                  <a:srgbClr val="6B7280"/>
                </a:solidFill>
                <a:latin typeface="Times New Roman"/>
                <a:ea typeface="微软雅黑"/>
              </a:rPr>
              <a:t> et al. (2018)；</a:t>
            </a:r>
            <a:r>
              <a:rPr sz="720" b="0" dirty="0" err="1">
                <a:solidFill>
                  <a:srgbClr val="6B7280"/>
                </a:solidFill>
                <a:latin typeface="Times New Roman"/>
                <a:ea typeface="微软雅黑"/>
              </a:rPr>
              <a:t>磁镜基本关系采用经典绝热近似</a:t>
            </a:r>
            <a:r>
              <a:rPr sz="720" b="0" dirty="0">
                <a:solidFill>
                  <a:srgbClr val="6B7280"/>
                </a:solidFill>
                <a:latin typeface="Times New Roman"/>
                <a:ea typeface="微软雅黑"/>
              </a:rPr>
              <a:t>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21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097280"/>
            <a:ext cx="6995160" cy="45262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9D7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909560" y="1234440"/>
            <a:ext cx="2834640" cy="841248"/>
          </a:xfrm>
          <a:prstGeom prst="roundRect">
            <a:avLst/>
          </a:prstGeom>
          <a:solidFill>
            <a:srgbClr val="F8FBFE"/>
          </a:solidFill>
          <a:ln w="12700">
            <a:solidFill>
              <a:srgbClr val="1F77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982712" y="1325880"/>
                <a:ext cx="2688336" cy="329184"/>
              </a:xfrm>
              <a:prstGeom prst="rect">
                <a:avLst/>
              </a:prstGeom>
              <a:noFill/>
            </p:spPr>
            <p:txBody>
              <a:bodyPr wrap="square" lIns="27432" tIns="27432" rIns="27432" bIns="27432" anchor="t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1F77D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b="1" i="1" dirty="0" smtClean="0">
                          <a:solidFill>
                            <a:srgbClr val="1F77D0"/>
                          </a:solidFill>
                          <a:latin typeface="Cambria Math" panose="02040503050406030204" pitchFamily="18" charset="0"/>
                        </a:rPr>
                        <m:t>ₘ = </m:t>
                      </m:r>
                      <m:sSub>
                        <m:sSubPr>
                          <m:ctrlPr>
                            <a:rPr lang="en-US" altLang="zh-CN" b="1" i="1" dirty="0" smtClean="0">
                              <a:solidFill>
                                <a:srgbClr val="1F77D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dirty="0" smtClean="0">
                              <a:solidFill>
                                <a:srgbClr val="1F77D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altLang="zh-CN" b="1" i="1" dirty="0" smtClean="0">
                              <a:solidFill>
                                <a:srgbClr val="1F77D0"/>
                              </a:solidFill>
                              <a:latin typeface="Cambria Math" panose="02040503050406030204" pitchFamily="18" charset="0"/>
                            </a:rPr>
                            <m:t>𝒎𝒂𝒙</m:t>
                          </m:r>
                        </m:sub>
                      </m:sSub>
                      <m:r>
                        <a:rPr lang="en-US" b="1" i="1" dirty="0">
                          <a:solidFill>
                            <a:srgbClr val="1F77D0"/>
                          </a:solidFill>
                          <a:latin typeface="Cambria Math" panose="02040503050406030204" pitchFamily="18" charset="0"/>
                        </a:rPr>
                        <m:t> / </m:t>
                      </m:r>
                      <m:sSub>
                        <m:sSubPr>
                          <m:ctrlPr>
                            <a:rPr lang="en-US" altLang="zh-CN" b="1" i="1" dirty="0" smtClean="0">
                              <a:solidFill>
                                <a:srgbClr val="1F77D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dirty="0" smtClean="0">
                              <a:solidFill>
                                <a:srgbClr val="1F77D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altLang="zh-CN" b="1" i="1" dirty="0" smtClean="0">
                              <a:solidFill>
                                <a:srgbClr val="1F77D0"/>
                              </a:solidFill>
                              <a:latin typeface="Cambria Math" panose="02040503050406030204" pitchFamily="18" charset="0"/>
                            </a:rPr>
                            <m:t>𝒎𝒊𝒏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2712" y="1325880"/>
                <a:ext cx="2688336" cy="329184"/>
              </a:xfrm>
              <a:prstGeom prst="rect">
                <a:avLst/>
              </a:prstGeom>
              <a:blipFill>
                <a:blip r:embed="rId4"/>
                <a:stretch>
                  <a:fillRect t="-18519" b="-314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7982712" y="1709928"/>
            <a:ext cx="2688336" cy="23774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050" b="0">
                <a:solidFill>
                  <a:srgbClr val="5B6573"/>
                </a:solidFill>
                <a:latin typeface="Times New Roman"/>
                <a:ea typeface="微软雅黑"/>
              </a:rPr>
              <a:t>镜比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09560" y="2331720"/>
            <a:ext cx="2834640" cy="841248"/>
          </a:xfrm>
          <a:prstGeom prst="roundRect">
            <a:avLst/>
          </a:prstGeom>
          <a:solidFill>
            <a:srgbClr val="F8FBFE"/>
          </a:solidFill>
          <a:ln w="12700">
            <a:solidFill>
              <a:srgbClr val="18A7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982712" y="2423160"/>
                <a:ext cx="2688336" cy="310791"/>
              </a:xfrm>
              <a:prstGeom prst="rect">
                <a:avLst/>
              </a:prstGeom>
              <a:noFill/>
            </p:spPr>
            <p:txBody>
              <a:bodyPr wrap="square" lIns="27432" tIns="27432" rIns="27432" bIns="27432" anchor="t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1600" b="1" i="1" dirty="0" smtClean="0">
                          <a:solidFill>
                            <a:srgbClr val="18A7A8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altLang="zh-CN" sz="1600" b="1" i="1" dirty="0" smtClean="0">
                          <a:solidFill>
                            <a:srgbClr val="18A7A8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1600" b="1" i="1" dirty="0">
                          <a:solidFill>
                            <a:srgbClr val="18A7A8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zh-CN" altLang="en-US" sz="1600" b="1" i="1" dirty="0">
                          <a:solidFill>
                            <a:srgbClr val="18A7A8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altLang="zh-CN" sz="1600" b="1" i="1" dirty="0" smtClean="0">
                              <a:solidFill>
                                <a:srgbClr val="18A7A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600" b="1" i="1" dirty="0" smtClean="0">
                              <a:solidFill>
                                <a:srgbClr val="18A7A8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altLang="zh-CN" sz="1600" b="1" i="1" dirty="0" smtClean="0">
                              <a:solidFill>
                                <a:srgbClr val="18A7A8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⊥</m:t>
                          </m:r>
                        </m:sub>
                        <m:sup>
                          <m:r>
                            <a:rPr lang="en-US" altLang="zh-CN" sz="1600" b="1" i="1" dirty="0" smtClean="0">
                              <a:solidFill>
                                <a:srgbClr val="18A7A8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  <m:r>
                        <a:rPr lang="en-US" altLang="zh-CN" sz="1600" b="1" i="1" dirty="0">
                          <a:solidFill>
                            <a:srgbClr val="18A7A8"/>
                          </a:solidFill>
                          <a:latin typeface="Cambria Math" panose="02040503050406030204" pitchFamily="18" charset="0"/>
                        </a:rPr>
                        <m:t>/ (</m:t>
                      </m:r>
                      <m:r>
                        <a:rPr lang="zh-CN" altLang="en-US" sz="1600" b="1" i="1" dirty="0">
                          <a:solidFill>
                            <a:srgbClr val="18A7A8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sSub>
                        <m:sSubPr>
                          <m:ctrlPr>
                            <a:rPr lang="en-US" altLang="zh-CN" sz="1600" b="1" i="1" dirty="0" smtClean="0">
                              <a:solidFill>
                                <a:srgbClr val="18A7A8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 dirty="0" smtClean="0">
                              <a:solidFill>
                                <a:srgbClr val="18A7A8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altLang="zh-CN" sz="1600" b="1" i="1" dirty="0" smtClean="0">
                              <a:solidFill>
                                <a:srgbClr val="18A7A8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</m:sub>
                      </m:sSub>
                      <m:r>
                        <a:rPr lang="en-US" altLang="zh-CN" sz="1600" b="1" i="1" dirty="0">
                          <a:solidFill>
                            <a:srgbClr val="18A7A8"/>
                          </a:solidFill>
                          <a:latin typeface="Cambria Math" panose="02040503050406030204" pitchFamily="18" charset="0"/>
                        </a:rPr>
                        <m:t>) ≈ </m:t>
                      </m:r>
                      <m:r>
                        <a:rPr lang="zh-CN" altLang="en-US" sz="1600" b="1" i="1" dirty="0" err="1">
                          <a:solidFill>
                            <a:srgbClr val="18A7A8"/>
                          </a:solidFill>
                          <a:latin typeface="Cambria Math" panose="02040503050406030204" pitchFamily="18" charset="0"/>
                        </a:rPr>
                        <m:t>常数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2712" y="2423160"/>
                <a:ext cx="2688336" cy="310791"/>
              </a:xfrm>
              <a:prstGeom prst="rect">
                <a:avLst/>
              </a:prstGeom>
              <a:blipFill>
                <a:blip r:embed="rId5"/>
                <a:stretch>
                  <a:fillRect t="-10000" b="-3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7982712" y="2807208"/>
            <a:ext cx="2688336" cy="23774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050" b="0">
                <a:solidFill>
                  <a:srgbClr val="5B6573"/>
                </a:solidFill>
                <a:latin typeface="Times New Roman"/>
                <a:ea typeface="微软雅黑"/>
              </a:rPr>
              <a:t>第一绝热不变量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09560" y="3429000"/>
            <a:ext cx="2834640" cy="841248"/>
          </a:xfrm>
          <a:prstGeom prst="roundRect">
            <a:avLst/>
          </a:prstGeom>
          <a:solidFill>
            <a:srgbClr val="F8FBFE"/>
          </a:solidFill>
          <a:ln w="1270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982712" y="3474692"/>
                <a:ext cx="2688336" cy="580672"/>
              </a:xfrm>
              <a:prstGeom prst="rect">
                <a:avLst/>
              </a:prstGeom>
              <a:noFill/>
            </p:spPr>
            <p:txBody>
              <a:bodyPr wrap="square" lIns="27432" tIns="27432" rIns="27432" bIns="27432" anchor="t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1" i="1" dirty="0" smtClean="0">
                              <a:solidFill>
                                <a:srgbClr val="F47A1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1600" b="0" i="0" dirty="0" smtClean="0">
                              <a:solidFill>
                                <a:srgbClr val="F47A1F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e>
                        <m:sup>
                          <m:r>
                            <a:rPr lang="en-US" sz="1600" b="1" i="1" dirty="0" smtClean="0">
                              <a:solidFill>
                                <a:srgbClr val="F47A1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altLang="zh-CN" sz="1600" b="1" i="1" dirty="0" smtClean="0">
                                  <a:solidFill>
                                    <a:srgbClr val="F47A1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 dirty="0">
                                  <a:solidFill>
                                    <a:srgbClr val="F47A1F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lang="en-US" altLang="zh-CN" sz="1600" b="1" i="1" dirty="0" smtClean="0">
                                  <a:solidFill>
                                    <a:srgbClr val="F47A1F"/>
                                  </a:solidFill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sub>
                          </m:sSub>
                        </m:sup>
                      </m:sSup>
                      <m:r>
                        <a:rPr lang="en-US" sz="1600" b="1" i="1" dirty="0" smtClean="0">
                          <a:solidFill>
                            <a:srgbClr val="F47A1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600" b="1" i="1" dirty="0">
                              <a:solidFill>
                                <a:srgbClr val="F47A1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600" b="1" i="1" dirty="0" smtClean="0">
                                  <a:solidFill>
                                    <a:srgbClr val="F47A1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 dirty="0" smtClean="0">
                                  <a:solidFill>
                                    <a:srgbClr val="F47A1F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  <m:sub>
                              <m:r>
                                <a:rPr lang="en-US" altLang="zh-CN" sz="1600" b="1" i="1" dirty="0" smtClean="0">
                                  <a:solidFill>
                                    <a:srgbClr val="F47A1F"/>
                                  </a:solidFill>
                                  <a:latin typeface="Cambria Math" panose="02040503050406030204" pitchFamily="18" charset="0"/>
                                </a:rPr>
                                <m:t>𝒎𝒊𝒏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1600" b="1" i="1" dirty="0" smtClean="0">
                                  <a:solidFill>
                                    <a:srgbClr val="F47A1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 dirty="0" smtClean="0">
                                  <a:solidFill>
                                    <a:srgbClr val="F47A1F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  <m:sub>
                              <m:r>
                                <a:rPr lang="en-US" altLang="zh-CN" sz="1600" b="1" i="1" dirty="0" smtClean="0">
                                  <a:solidFill>
                                    <a:srgbClr val="F47A1F"/>
                                  </a:solidFill>
                                  <a:latin typeface="Cambria Math" panose="02040503050406030204" pitchFamily="18" charset="0"/>
                                </a:rPr>
                                <m:t>𝒎𝒂𝒙</m:t>
                              </m:r>
                            </m:sub>
                          </m:sSub>
                        </m:den>
                      </m:f>
                      <m:r>
                        <a:rPr lang="en-US" altLang="zh-CN" sz="1600" b="1" i="1" dirty="0" smtClean="0">
                          <a:solidFill>
                            <a:srgbClr val="F47A1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600" b="1" i="1" dirty="0" smtClean="0">
                              <a:solidFill>
                                <a:srgbClr val="F47A1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600" b="1" i="1" dirty="0" smtClean="0">
                              <a:solidFill>
                                <a:srgbClr val="F47A1F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sz="1600" b="1" i="1" dirty="0" smtClean="0">
                                  <a:solidFill>
                                    <a:srgbClr val="F47A1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1" i="1" dirty="0" smtClean="0">
                                  <a:solidFill>
                                    <a:srgbClr val="F47A1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altLang="zh-CN" sz="1600" b="1" i="1" dirty="0" smtClean="0">
                                  <a:solidFill>
                                    <a:srgbClr val="F47A1F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2712" y="3474692"/>
                <a:ext cx="2688336" cy="58067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7982712" y="4024428"/>
            <a:ext cx="2688336" cy="23774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050" b="0" dirty="0" err="1">
                <a:solidFill>
                  <a:srgbClr val="5B6573"/>
                </a:solidFill>
                <a:latin typeface="Times New Roman"/>
                <a:ea typeface="微软雅黑"/>
              </a:rPr>
              <a:t>损失锥临界角</a:t>
            </a:r>
            <a:endParaRPr sz="1050" b="0" dirty="0">
              <a:solidFill>
                <a:srgbClr val="5B6573"/>
              </a:solidFill>
              <a:latin typeface="Microsoft YaHei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818120" y="4553712"/>
            <a:ext cx="3063240" cy="868680"/>
          </a:xfrm>
          <a:prstGeom prst="roundRect">
            <a:avLst/>
          </a:prstGeom>
          <a:solidFill>
            <a:srgbClr val="F8FBFE"/>
          </a:solidFill>
          <a:ln w="11430">
            <a:solidFill>
              <a:srgbClr val="BFDC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982712" y="4722594"/>
                <a:ext cx="2834640" cy="547842"/>
              </a:xfrm>
              <a:prstGeom prst="rect">
                <a:avLst/>
              </a:prstGeom>
              <a:noFill/>
            </p:spPr>
            <p:txBody>
              <a:bodyPr wrap="square" lIns="27432" tIns="27432" rIns="27432" bIns="27432" anchor="t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sub>
                        <m:r>
                          <a:rPr lang="en-US" altLang="zh-CN" sz="16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sz="1600" b="0" dirty="0">
                    <a:solidFill>
                      <a:srgbClr val="1F293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为相对于磁场方向</a:t>
                </a:r>
                <a:endParaRPr lang="en-US" sz="1600" b="0" dirty="0">
                  <a:solidFill>
                    <a:srgbClr val="1F29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/>
                <a:r>
                  <a:rPr sz="1600" b="0" dirty="0">
                    <a:solidFill>
                      <a:srgbClr val="1F293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定义的</a:t>
                </a:r>
                <a:r>
                  <a:rPr lang="zh-CN" altLang="en-US" sz="1600" b="0" dirty="0">
                    <a:solidFill>
                      <a:srgbClr val="1F293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出射</a:t>
                </a:r>
                <a:r>
                  <a:rPr sz="1600" b="0" dirty="0">
                    <a:solidFill>
                      <a:srgbClr val="1F293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角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2712" y="4722594"/>
                <a:ext cx="2834640" cy="547842"/>
              </a:xfrm>
              <a:prstGeom prst="rect">
                <a:avLst/>
              </a:prstGeom>
              <a:blipFill>
                <a:blip r:embed="rId7"/>
                <a:stretch>
                  <a:fillRect t="-6667" b="-1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图片 26">
            <a:extLst>
              <a:ext uri="{FF2B5EF4-FFF2-40B4-BE49-F238E27FC236}">
                <a16:creationId xmlns:a16="http://schemas.microsoft.com/office/drawing/2014/main" id="{01EC7678-7952-BD5E-DF42-42909FCF44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775" y="4235376"/>
            <a:ext cx="676369" cy="1238423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6337703-75B2-EC72-F71E-972BC7E34B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98"/>
          <a:stretch>
            <a:fillRect/>
          </a:stretch>
        </p:blipFill>
        <p:spPr>
          <a:xfrm>
            <a:off x="771797" y="1426397"/>
            <a:ext cx="6413231" cy="283700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A9FB9-09B9-B734-F272-2E3CEC5F6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cover_bg_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F16745-585F-9881-F8C2-0CD2BF42D6FF}"/>
              </a:ext>
            </a:extLst>
          </p:cNvPr>
          <p:cNvSpPr txBox="1"/>
          <p:nvPr/>
        </p:nvSpPr>
        <p:spPr>
          <a:xfrm>
            <a:off x="502920" y="164592"/>
            <a:ext cx="9312289" cy="4401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研究进展</a:t>
            </a:r>
            <a:r>
              <a:rPr sz="2800" b="1" dirty="0">
                <a:solidFill>
                  <a:srgbClr val="0B3D79"/>
                </a:solidFill>
                <a:latin typeface="Times New Roman"/>
                <a:ea typeface="微软雅黑"/>
              </a:rPr>
              <a:t> I：</a:t>
            </a:r>
            <a:r>
              <a:rPr lang="zh-CN" altLang="en-US" sz="2800" b="1" dirty="0">
                <a:solidFill>
                  <a:srgbClr val="0B3D79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基于磁镜的</a:t>
            </a:r>
            <a:r>
              <a:rPr lang="en-US" altLang="zh-CN" sz="2800" b="1" dirty="0">
                <a:solidFill>
                  <a:srgbClr val="0B3D79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e+</a:t>
            </a:r>
            <a:r>
              <a:rPr lang="zh-CN" altLang="en-US" sz="2800" b="1" dirty="0">
                <a:solidFill>
                  <a:srgbClr val="0B3D79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慢化模拟</a:t>
            </a:r>
            <a:endParaRPr sz="2500" b="1" dirty="0">
              <a:solidFill>
                <a:srgbClr val="0B3D7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6CAF225-98BF-A8AC-D6A0-738BE55CCC29}"/>
              </a:ext>
            </a:extLst>
          </p:cNvPr>
          <p:cNvSpPr/>
          <p:nvPr/>
        </p:nvSpPr>
        <p:spPr>
          <a:xfrm>
            <a:off x="10378440" y="255692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本人工作 I</a:t>
            </a:r>
          </a:p>
        </p:txBody>
      </p:sp>
      <p:cxnSp>
        <p:nvCxnSpPr>
          <p:cNvPr id="4" name="Connector 3">
            <a:extLst>
              <a:ext uri="{FF2B5EF4-FFF2-40B4-BE49-F238E27FC236}">
                <a16:creationId xmlns:a16="http://schemas.microsoft.com/office/drawing/2014/main" id="{1CF134BE-3C3C-3B31-86E8-58DCC62DBCC0}"/>
              </a:ext>
            </a:extLst>
          </p:cNvPr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81F1FB1-C163-46B3-1ED0-F4CAA7940A8E}"/>
              </a:ext>
            </a:extLst>
          </p:cNvPr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22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63520F19-E153-5654-AF50-E5787EE856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60" t="18875" r="2821" b="8106"/>
          <a:stretch/>
        </p:blipFill>
        <p:spPr>
          <a:xfrm>
            <a:off x="93601" y="4302327"/>
            <a:ext cx="5679343" cy="1638132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3FD7DD78-F08A-E429-1D78-ECD30F8582B8}"/>
              </a:ext>
            </a:extLst>
          </p:cNvPr>
          <p:cNvSpPr txBox="1"/>
          <p:nvPr/>
        </p:nvSpPr>
        <p:spPr>
          <a:xfrm>
            <a:off x="1048281" y="5970298"/>
            <a:ext cx="38506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latin typeface="Times New Roman"/>
                <a:ea typeface="微软雅黑"/>
              </a:rPr>
              <a:t>蒙卡模拟正电子在磁镜中的运动轨迹</a:t>
            </a:r>
          </a:p>
        </p:txBody>
      </p:sp>
      <p:graphicFrame>
        <p:nvGraphicFramePr>
          <p:cNvPr id="29" name="表格 28">
            <a:extLst>
              <a:ext uri="{FF2B5EF4-FFF2-40B4-BE49-F238E27FC236}">
                <a16:creationId xmlns:a16="http://schemas.microsoft.com/office/drawing/2014/main" id="{3C96E754-E69C-D170-4C7A-5AA8951AC39D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84076467"/>
              </p:ext>
            </p:extLst>
          </p:nvPr>
        </p:nvGraphicFramePr>
        <p:xfrm>
          <a:off x="6013704" y="1894327"/>
          <a:ext cx="5562600" cy="3517791"/>
        </p:xfrm>
        <a:graphic>
          <a:graphicData uri="http://schemas.openxmlformats.org/drawingml/2006/table">
            <a:tbl>
              <a:tblPr/>
              <a:tblGrid>
                <a:gridCol w="1586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0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13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28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31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894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磁镜</a:t>
                      </a:r>
                      <a:endParaRPr lang="en-US" altLang="en-US" sz="1600" b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0.1 T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0.1 T</a:t>
                      </a:r>
                      <a:endParaRPr lang="en-US" altLang="en-US" sz="1600" b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0.5 T</a:t>
                      </a:r>
                      <a:endParaRPr lang="en-US" altLang="en-US" sz="1600" b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0.5 T</a:t>
                      </a:r>
                      <a:endParaRPr lang="en-US" altLang="en-US" sz="1600" b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26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慢化体尺寸</a:t>
                      </a:r>
                      <a:endParaRPr lang="en-US" altLang="en-US" sz="1600" b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latin typeface="Times New Roman"/>
                          <a:ea typeface="微软雅黑"/>
                          <a:cs typeface="Times New Roman"/>
                        </a:rPr>
                        <a:t>8×8 cm²</a:t>
                      </a:r>
                      <a:endParaRPr lang="en-US" altLang="en-US" sz="1600" b="0" dirty="0">
                        <a:solidFill>
                          <a:srgbClr val="000000"/>
                        </a:solidFill>
                        <a:latin typeface="+mj-ea"/>
                        <a:ea typeface="+mj-ea"/>
                        <a:cs typeface="+mj-ea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Times New Roman"/>
                          <a:ea typeface="微软雅黑"/>
                          <a:cs typeface="Times New Roman"/>
                        </a:rPr>
                        <a:t>4×4 cm²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+mj-ea"/>
                        <a:ea typeface="+mj-ea"/>
                        <a:cs typeface="+mj-ea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Times New Roman"/>
                          <a:ea typeface="微软雅黑"/>
                          <a:cs typeface="Times New Roman"/>
                        </a:rPr>
                        <a:t>8×8 cm²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+mj-ea"/>
                        <a:ea typeface="+mj-ea"/>
                        <a:cs typeface="+mj-ea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Times New Roman"/>
                          <a:ea typeface="微软雅黑"/>
                          <a:cs typeface="Times New Roman"/>
                        </a:rPr>
                        <a:t>2×2 cm²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+mj-ea"/>
                        <a:ea typeface="+mj-ea"/>
                        <a:cs typeface="+mj-ea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94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慢化体厚度</a:t>
                      </a:r>
                      <a:endParaRPr lang="en-US" altLang="en-US" sz="1600" b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10 μm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1 μm</a:t>
                      </a:r>
                      <a:endParaRPr lang="en-US" altLang="en-US" sz="1600" b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1 μm</a:t>
                      </a:r>
                      <a:endParaRPr lang="en-US" altLang="en-US" sz="1600" b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1 μm</a:t>
                      </a:r>
                      <a:endParaRPr lang="en-US" altLang="en-US" sz="1600" b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58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磁镜间距</a:t>
                      </a:r>
                      <a:endParaRPr lang="en-US" altLang="en-US" sz="1600" b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48 cm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48 cm</a:t>
                      </a:r>
                      <a:endParaRPr lang="en-US" altLang="en-US" sz="1600" b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73 cm</a:t>
                      </a:r>
                      <a:endParaRPr lang="en-US" altLang="en-US" sz="1600" b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102 cm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94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慢正电子引出</a:t>
                      </a:r>
                      <a:endParaRPr lang="en-US" altLang="en-US" sz="1600" b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 err="1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背散射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 err="1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穿透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 err="1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背散射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 err="1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穿透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688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效率</a:t>
                      </a:r>
                      <a:r>
                        <a:rPr lang="zh-CN" altLang="en-US" sz="1600" b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提高</a:t>
                      </a:r>
                      <a:r>
                        <a:rPr lang="en-US" sz="1600" b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倍数</a:t>
                      </a:r>
                      <a:endParaRPr lang="en-US" altLang="en-US" sz="1600" b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4.5</a:t>
                      </a:r>
                      <a:endParaRPr lang="en-US" altLang="en-US" sz="1600" b="0" dirty="0">
                        <a:solidFill>
                          <a:srgbClr val="FF0000"/>
                        </a:solidFill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FF0000"/>
                          </a:solidFill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15.0</a:t>
                      </a:r>
                      <a:endParaRPr lang="en-US" altLang="en-US" sz="1600" b="0">
                        <a:solidFill>
                          <a:srgbClr val="FF0000"/>
                        </a:solidFill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FF0000"/>
                          </a:solidFill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17.5</a:t>
                      </a:r>
                      <a:endParaRPr lang="en-US" altLang="en-US" sz="1600" b="0">
                        <a:solidFill>
                          <a:srgbClr val="FF0000"/>
                        </a:solidFill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94.0</a:t>
                      </a:r>
                      <a:endParaRPr lang="en-US" altLang="en-US" sz="1600" b="0" dirty="0">
                        <a:solidFill>
                          <a:srgbClr val="FF0000"/>
                        </a:solidFill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273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慢化效率</a:t>
                      </a:r>
                      <a:endParaRPr lang="en-US" altLang="en-US" sz="1600" b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0.36%</a:t>
                      </a:r>
                      <a:endParaRPr lang="en-US" altLang="en-US" sz="1600" b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0.15%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1.40%</a:t>
                      </a:r>
                      <a:endParaRPr lang="en-US" altLang="en-US" sz="1600" b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0.94%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1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无磁镜慢化效率</a:t>
                      </a:r>
                      <a:endParaRPr lang="en-US" altLang="en-US" sz="1600" b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0.08%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0.01%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0.08%</a:t>
                      </a:r>
                      <a:endParaRPr lang="en-US" altLang="en-US" sz="1600" b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0.01%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0" name="文本框 29">
            <a:extLst>
              <a:ext uri="{FF2B5EF4-FFF2-40B4-BE49-F238E27FC236}">
                <a16:creationId xmlns:a16="http://schemas.microsoft.com/office/drawing/2014/main" id="{BC2DFA8C-BF30-400C-98A6-E86072634850}"/>
              </a:ext>
            </a:extLst>
          </p:cNvPr>
          <p:cNvSpPr txBox="1"/>
          <p:nvPr/>
        </p:nvSpPr>
        <p:spPr>
          <a:xfrm>
            <a:off x="7627418" y="1353498"/>
            <a:ext cx="233517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B0604020202020204"/>
                <a:ea typeface="微软雅黑" panose="020B0502040204020203" charset="-122"/>
                <a:cs typeface="Times New Roman"/>
              </a:rPr>
              <a:t>不同条件下优化结果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329CE9E-61AE-F679-E23B-51EC939762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00" y="2015025"/>
            <a:ext cx="5499944" cy="192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0976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over_bg_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02920" y="164592"/>
            <a:ext cx="6578816" cy="4401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500" b="1" dirty="0" err="1">
                <a:solidFill>
                  <a:srgbClr val="0B3D79"/>
                </a:solidFill>
                <a:latin typeface="Times New Roman"/>
                <a:ea typeface="微软雅黑"/>
              </a:rPr>
              <a:t>研究进展</a:t>
            </a:r>
            <a:r>
              <a:rPr sz="2500" b="1" dirty="0">
                <a:solidFill>
                  <a:srgbClr val="0B3D79"/>
                </a:solidFill>
                <a:latin typeface="Times New Roman"/>
                <a:ea typeface="微软雅黑"/>
              </a:rPr>
              <a:t> </a:t>
            </a:r>
            <a:r>
              <a:rPr sz="2500" b="1" dirty="0" err="1">
                <a:solidFill>
                  <a:srgbClr val="0B3D79"/>
                </a:solidFill>
                <a:latin typeface="Times New Roman"/>
                <a:ea typeface="微软雅黑"/>
              </a:rPr>
              <a:t>II：脉冲电场引出与时间聚焦方案</a:t>
            </a:r>
            <a:endParaRPr sz="2500" b="1" dirty="0">
              <a:solidFill>
                <a:srgbClr val="0B3D79"/>
              </a:solidFill>
              <a:latin typeface="Microsoft YaHei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378440" y="228600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 dirty="0" err="1">
                <a:solidFill>
                  <a:srgbClr val="FFFFFF"/>
                </a:solidFill>
                <a:latin typeface="Times New Roman"/>
                <a:ea typeface="微软雅黑"/>
              </a:rPr>
              <a:t>本人工作</a:t>
            </a:r>
            <a:r>
              <a:rPr sz="950" b="1" dirty="0">
                <a:solidFill>
                  <a:srgbClr val="FFFFFF"/>
                </a:solidFill>
                <a:latin typeface="Times New Roman"/>
                <a:ea typeface="微软雅黑"/>
              </a:rPr>
              <a:t> II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23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8277" y="2323452"/>
            <a:ext cx="6675120" cy="42519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C9D7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5508" y="864174"/>
            <a:ext cx="1097280" cy="301621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1" dirty="0" err="1">
                <a:solidFill>
                  <a:srgbClr val="0B3D79"/>
                </a:solidFill>
                <a:latin typeface="Times New Roman"/>
                <a:ea typeface="微软雅黑"/>
              </a:rPr>
              <a:t>设计思路</a:t>
            </a:r>
            <a:endParaRPr sz="1600" b="1" dirty="0">
              <a:solidFill>
                <a:srgbClr val="0B3D79"/>
              </a:solidFill>
              <a:latin typeface="Microsoft YaHe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76049" y="798254"/>
            <a:ext cx="4488050" cy="142526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lnSpc>
                <a:spcPct val="150000"/>
              </a:lnSpc>
              <a:spcAft>
                <a:spcPts val="300"/>
              </a:spcAft>
            </a:pPr>
            <a:r>
              <a:rPr sz="14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• 在</a:t>
            </a:r>
            <a:r>
              <a:rPr lang="zh-CN" altLang="en-US" sz="14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慢化腔室</a:t>
            </a:r>
            <a:r>
              <a:rPr sz="14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内</a:t>
            </a:r>
            <a:r>
              <a:rPr lang="zh-CN" altLang="en-US" sz="14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设置势阱用于累积产生的慢</a:t>
            </a:r>
            <a:r>
              <a:rPr lang="en-US" altLang="zh-CN" sz="14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e+</a:t>
            </a:r>
            <a:r>
              <a:rPr sz="14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altLang="zh-CN" sz="14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• </a:t>
            </a:r>
            <a:r>
              <a:rPr lang="en-US" altLang="zh-CN" sz="1400" b="0" dirty="0" err="1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通过高梯度脉冲电场引出</a:t>
            </a:r>
            <a:r>
              <a:rPr lang="zh-CN" altLang="en-US" sz="14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累积</a:t>
            </a:r>
            <a:r>
              <a:rPr lang="en-US" altLang="zh-CN" sz="1400" b="0" dirty="0" err="1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的慢e+束团</a:t>
            </a:r>
            <a:endParaRPr lang="zh-CN" altLang="en-US" sz="1400" b="0" dirty="0">
              <a:solidFill>
                <a:srgbClr val="1F2937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en-US" altLang="zh-CN" sz="14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• </a:t>
            </a:r>
            <a:r>
              <a:rPr lang="zh-CN" altLang="en-US" sz="14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利用高梯度引出</a:t>
            </a:r>
            <a:r>
              <a:rPr lang="zh-CN" alt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电场直接产生</a:t>
            </a:r>
            <a:r>
              <a:rPr lang="zh-CN" altLang="en-US" sz="14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亚</a:t>
            </a:r>
            <a:r>
              <a:rPr lang="en-US" altLang="zh-CN" sz="14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ns</a:t>
            </a:r>
            <a:r>
              <a:rPr lang="zh-CN" altLang="en-US" sz="14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级别的脉冲束流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sz="14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• </a:t>
            </a:r>
            <a:r>
              <a:rPr lang="zh-CN" altLang="en-US" sz="1400" b="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最后</a:t>
            </a:r>
            <a:r>
              <a:rPr lang="zh-CN" altLang="en-US" sz="1400" dirty="0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使用正弦</a:t>
            </a:r>
            <a:r>
              <a:rPr sz="1400" b="0" dirty="0" err="1">
                <a:solidFill>
                  <a:srgbClr val="1F2937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聚束电场进一步聚束，降低束流脉宽</a:t>
            </a:r>
            <a:endParaRPr sz="1400" b="0" dirty="0">
              <a:solidFill>
                <a:srgbClr val="1F2937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9351CA6-2293-7AD9-991A-FBF4982F8F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0" b="18585"/>
          <a:stretch>
            <a:fillRect/>
          </a:stretch>
        </p:blipFill>
        <p:spPr>
          <a:xfrm>
            <a:off x="475508" y="2712164"/>
            <a:ext cx="6060657" cy="3448440"/>
          </a:xfrm>
          <a:prstGeom prst="rect">
            <a:avLst/>
          </a:prstGeom>
        </p:spPr>
      </p:pic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3811F374-BF43-1016-39A3-8C7669498F74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6059963"/>
              </p:ext>
            </p:extLst>
          </p:nvPr>
        </p:nvGraphicFramePr>
        <p:xfrm>
          <a:off x="7081736" y="3070847"/>
          <a:ext cx="5047586" cy="1385570"/>
        </p:xfrm>
        <a:graphic>
          <a:graphicData uri="http://schemas.openxmlformats.org/drawingml/2006/table">
            <a:tbl>
              <a:tblPr/>
              <a:tblGrid>
                <a:gridCol w="1586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6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49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59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37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894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脉冲</a:t>
                      </a:r>
                      <a:r>
                        <a:rPr lang="en-US" altLang="zh-CN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e+</a:t>
                      </a:r>
                      <a:r>
                        <a:rPr lang="zh-CN" altLang="en-US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束流能量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0.5keV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1 keV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15 keV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30 keV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26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束流脉宽</a:t>
                      </a:r>
                      <a:r>
                        <a:rPr lang="en-US" altLang="zh-CN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(FWHM)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solidFill>
                            <a:srgbClr val="000000"/>
                          </a:solidFill>
                          <a:latin typeface="Times New Roman"/>
                          <a:ea typeface="微软雅黑"/>
                          <a:cs typeface="Times New Roman"/>
                        </a:rPr>
                        <a:t>340 </a:t>
                      </a:r>
                      <a:r>
                        <a:rPr lang="en-US" sz="1600" b="0" dirty="0" err="1">
                          <a:solidFill>
                            <a:srgbClr val="000000"/>
                          </a:solidFill>
                          <a:latin typeface="Times New Roman"/>
                          <a:ea typeface="微软雅黑"/>
                          <a:cs typeface="Times New Roman"/>
                        </a:rPr>
                        <a:t>ps</a:t>
                      </a:r>
                      <a:endParaRPr lang="en-US" altLang="en-US" sz="1600" b="0" dirty="0">
                        <a:solidFill>
                          <a:srgbClr val="000000"/>
                        </a:solidFill>
                        <a:latin typeface="+mj-ea"/>
                        <a:ea typeface="+mj-ea"/>
                        <a:cs typeface="+mj-ea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latin typeface="Times New Roman"/>
                          <a:ea typeface="微软雅黑"/>
                          <a:cs typeface="Times New Roman"/>
                        </a:rPr>
                        <a:t>120 </a:t>
                      </a:r>
                      <a:r>
                        <a:rPr lang="en-US" sz="1600" b="0" dirty="0" err="1">
                          <a:solidFill>
                            <a:srgbClr val="FF0000"/>
                          </a:solidFill>
                          <a:latin typeface="Times New Roman"/>
                          <a:ea typeface="微软雅黑"/>
                          <a:cs typeface="Times New Roman"/>
                        </a:rPr>
                        <a:t>ps</a:t>
                      </a:r>
                      <a:endParaRPr lang="en-US" altLang="en-US" sz="1600" b="0" dirty="0">
                        <a:solidFill>
                          <a:srgbClr val="FF0000"/>
                        </a:solidFill>
                        <a:latin typeface="+mj-ea"/>
                        <a:ea typeface="+mj-ea"/>
                        <a:cs typeface="+mj-ea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latin typeface="Times New Roman"/>
                          <a:ea typeface="微软雅黑"/>
                          <a:cs typeface="Times New Roman"/>
                        </a:rPr>
                        <a:t>18 </a:t>
                      </a:r>
                      <a:r>
                        <a:rPr lang="en-US" sz="1600" b="0" dirty="0" err="1">
                          <a:solidFill>
                            <a:srgbClr val="FF0000"/>
                          </a:solidFill>
                          <a:latin typeface="Times New Roman"/>
                          <a:ea typeface="微软雅黑"/>
                          <a:cs typeface="Times New Roman"/>
                        </a:rPr>
                        <a:t>ps</a:t>
                      </a:r>
                      <a:endParaRPr lang="en-US" altLang="en-US" sz="1600" b="0" dirty="0">
                        <a:solidFill>
                          <a:srgbClr val="FF0000"/>
                        </a:solidFill>
                        <a:latin typeface="+mj-ea"/>
                        <a:ea typeface="+mj-ea"/>
                        <a:cs typeface="+mj-ea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latin typeface="Times New Roman"/>
                          <a:ea typeface="微软雅黑"/>
                          <a:cs typeface="Times New Roman"/>
                        </a:rPr>
                        <a:t>15 </a:t>
                      </a:r>
                      <a:r>
                        <a:rPr lang="en-US" sz="1600" b="0" dirty="0" err="1">
                          <a:solidFill>
                            <a:srgbClr val="FF0000"/>
                          </a:solidFill>
                          <a:latin typeface="Times New Roman"/>
                          <a:ea typeface="微软雅黑"/>
                          <a:cs typeface="Times New Roman"/>
                        </a:rPr>
                        <a:t>ps</a:t>
                      </a:r>
                      <a:endParaRPr lang="en-US" altLang="en-US" sz="1600" b="0" dirty="0">
                        <a:solidFill>
                          <a:srgbClr val="FF0000"/>
                        </a:solidFill>
                        <a:latin typeface="+mj-ea"/>
                        <a:ea typeface="+mj-ea"/>
                        <a:cs typeface="+mj-ea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94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束流能散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en-US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28 eV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65 eV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3.4 keV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600" b="0" dirty="0">
                          <a:latin typeface="Times New Roman"/>
                          <a:ea typeface="微软雅黑"/>
                          <a:cs typeface="宋体" panose="02010600030101010101" pitchFamily="2" charset="-122"/>
                        </a:rPr>
                        <a:t>6.5 keV</a:t>
                      </a:r>
                      <a:endParaRPr lang="en-US" altLang="en-US" sz="1600" b="0" dirty="0">
                        <a:latin typeface="+mj-ea"/>
                        <a:ea typeface="+mj-ea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文本框 16">
            <a:extLst>
              <a:ext uri="{FF2B5EF4-FFF2-40B4-BE49-F238E27FC236}">
                <a16:creationId xmlns:a16="http://schemas.microsoft.com/office/drawing/2014/main" id="{27C107AE-8014-FCD5-2636-D6667C240133}"/>
              </a:ext>
            </a:extLst>
          </p:cNvPr>
          <p:cNvSpPr txBox="1"/>
          <p:nvPr/>
        </p:nvSpPr>
        <p:spPr>
          <a:xfrm>
            <a:off x="8067611" y="2581575"/>
            <a:ext cx="3075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B0604020202020204"/>
                <a:ea typeface="微软雅黑" panose="020B0502040204020203" charset="-122"/>
                <a:cs typeface="Times New Roman"/>
              </a:rPr>
              <a:t>不同能量下脉冲化模拟结果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cover_bg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02922" y="164592"/>
            <a:ext cx="4859654" cy="4401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lang="zh-CN" altLang="en-US" sz="2500" b="1" dirty="0">
                <a:solidFill>
                  <a:srgbClr val="0B3D79"/>
                </a:solidFill>
                <a:latin typeface="Times New Roman" panose="020B0503020204020204" pitchFamily="34" charset="-122"/>
                <a:ea typeface="微软雅黑" panose="020B0503020204020204" pitchFamily="34" charset="-122"/>
              </a:rPr>
              <a:t>总结与展望</a:t>
            </a:r>
            <a:endParaRPr sz="2500" b="1" dirty="0">
              <a:solidFill>
                <a:srgbClr val="0B3D7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378440" y="228600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 dirty="0" err="1">
                <a:solidFill>
                  <a:srgbClr val="FFFFFF"/>
                </a:solidFill>
                <a:latin typeface="Times New Roman"/>
                <a:ea typeface="微软雅黑"/>
              </a:rPr>
              <a:t>总结</a:t>
            </a:r>
            <a:r>
              <a:rPr lang="zh-CN" altLang="en-US" sz="950" b="1" dirty="0">
                <a:solidFill>
                  <a:srgbClr val="FFFFFF"/>
                </a:solidFill>
                <a:latin typeface="Times New Roman"/>
                <a:ea typeface="微软雅黑"/>
              </a:rPr>
              <a:t>与展望</a:t>
            </a:r>
            <a:endParaRPr sz="950" b="1" dirty="0">
              <a:solidFill>
                <a:srgbClr val="FFFFFF"/>
              </a:solidFill>
              <a:latin typeface="Microsoft YaHei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28</a:t>
            </a:r>
          </a:p>
        </p:txBody>
      </p:sp>
      <p:sp>
        <p:nvSpPr>
          <p:cNvPr id="24" name="内容占位符 1">
            <a:extLst>
              <a:ext uri="{FF2B5EF4-FFF2-40B4-BE49-F238E27FC236}">
                <a16:creationId xmlns:a16="http://schemas.microsoft.com/office/drawing/2014/main" id="{A48E1C4F-318B-E31E-71C8-42E0F2B3C4F5}"/>
              </a:ext>
            </a:extLst>
          </p:cNvPr>
          <p:cNvSpPr txBox="1">
            <a:spLocks/>
          </p:cNvSpPr>
          <p:nvPr/>
        </p:nvSpPr>
        <p:spPr>
          <a:xfrm>
            <a:off x="502920" y="1052971"/>
            <a:ext cx="11355705" cy="2444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500"/>
              </a:spcAft>
              <a:buClr>
                <a:srgbClr val="FFC000"/>
              </a:buClr>
              <a:buSzPct val="80000"/>
              <a:buFont typeface="Wingdings" panose="05000000000000000000" pitchFamily="2" charset="2"/>
              <a:buChar char="n"/>
              <a:defRPr sz="2400" b="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Ø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zh-CN" altLang="en-US" sz="2600" b="1" kern="100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总结</a:t>
            </a:r>
            <a:r>
              <a:rPr lang="zh-CN" altLang="zh-CN" b="1" kern="100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：</a:t>
            </a:r>
          </a:p>
          <a:p>
            <a:pPr marL="457200" lvl="1" indent="0">
              <a:lnSpc>
                <a:spcPct val="150000"/>
              </a:lnSpc>
              <a:buClr>
                <a:schemeClr val="tx1"/>
              </a:buClr>
              <a:buFont typeface="Wingdings" panose="05000000000000000000" charset="0"/>
              <a:buNone/>
            </a:pPr>
            <a:r>
              <a:rPr lang="en-US" altLang="zh-CN" sz="1800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•</a:t>
            </a:r>
            <a:r>
              <a:rPr lang="zh-CN" altLang="en-US" sz="1800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1.</a:t>
            </a:r>
            <a:r>
              <a:rPr lang="zh-CN" altLang="en-US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 设计了一套完整的慢</a:t>
            </a:r>
            <a:r>
              <a:rPr lang="en-US" altLang="zh-CN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e+</a:t>
            </a:r>
            <a:r>
              <a:rPr lang="zh-CN" altLang="en-US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脉冲化系统</a:t>
            </a:r>
            <a:r>
              <a:rPr lang="zh-CN" altLang="en-US" kern="100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，在终端得到0.5 keV</a:t>
            </a:r>
            <a:r>
              <a:rPr lang="en-US" altLang="zh-CN" kern="100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~30 keV</a:t>
            </a:r>
            <a:r>
              <a:rPr lang="zh-CN" altLang="en-US" kern="100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连续可调</a:t>
            </a:r>
            <a:r>
              <a:rPr lang="en-US" altLang="zh-CN" kern="100" dirty="0" err="1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的脉冲慢e+束流</a:t>
            </a:r>
            <a:r>
              <a:rPr lang="zh-CN" altLang="en-US" kern="100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，脉宽最小可达15 ps</a:t>
            </a:r>
            <a:endParaRPr lang="en-US" altLang="zh-CN" kern="1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457200" lvl="1" indent="0">
              <a:lnSpc>
                <a:spcPct val="150000"/>
              </a:lnSpc>
              <a:buClr>
                <a:schemeClr val="tx1"/>
              </a:buClr>
              <a:buNone/>
            </a:pPr>
            <a:r>
              <a:rPr lang="en-US" altLang="zh-CN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•</a:t>
            </a:r>
            <a:r>
              <a:rPr lang="zh-CN" altLang="en-US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kern="100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2.</a:t>
            </a:r>
            <a:r>
              <a:rPr lang="zh-CN" altLang="en-US" kern="100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 用磁镜模拟e+慢化，其中0.5T磁镜、穿透模式下，磁镜可将慢化效率提高94倍</a:t>
            </a:r>
            <a:endParaRPr lang="en-US" altLang="zh-CN" kern="1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5" name="内容占位符 1">
            <a:extLst>
              <a:ext uri="{FF2B5EF4-FFF2-40B4-BE49-F238E27FC236}">
                <a16:creationId xmlns:a16="http://schemas.microsoft.com/office/drawing/2014/main" id="{A1E2EAE0-AF19-204C-6D44-11D8E40B4E74}"/>
              </a:ext>
            </a:extLst>
          </p:cNvPr>
          <p:cNvSpPr txBox="1">
            <a:spLocks/>
          </p:cNvSpPr>
          <p:nvPr/>
        </p:nvSpPr>
        <p:spPr>
          <a:xfrm>
            <a:off x="666713" y="3586416"/>
            <a:ext cx="10858574" cy="2282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500"/>
              </a:spcAft>
              <a:buClr>
                <a:srgbClr val="FFC000"/>
              </a:buClr>
              <a:buSzPct val="80000"/>
              <a:buFont typeface="Wingdings" panose="05000000000000000000" pitchFamily="2" charset="2"/>
              <a:buChar char="n"/>
              <a:defRPr sz="2400" b="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Ø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zh-CN" altLang="en-US" b="1" kern="100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展望</a:t>
            </a:r>
            <a:r>
              <a:rPr lang="zh-CN" altLang="zh-CN" b="1" kern="100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：</a:t>
            </a:r>
          </a:p>
          <a:p>
            <a:pPr marL="457200" lvl="1" indent="0">
              <a:lnSpc>
                <a:spcPct val="150000"/>
              </a:lnSpc>
              <a:buClr>
                <a:schemeClr val="tx1"/>
              </a:buClr>
              <a:buFont typeface="Wingdings" panose="05000000000000000000" charset="0"/>
              <a:buNone/>
            </a:pPr>
            <a:r>
              <a:rPr lang="en-US" altLang="zh-CN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•</a:t>
            </a:r>
            <a:r>
              <a:rPr lang="zh-CN" altLang="en-US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1. </a:t>
            </a:r>
            <a:r>
              <a:rPr lang="zh-CN" altLang="en-US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目前在基于磁镜的</a:t>
            </a:r>
            <a:r>
              <a:rPr lang="en-US" altLang="zh-CN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e+</a:t>
            </a:r>
            <a:r>
              <a:rPr lang="zh-CN" altLang="en-US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慢化模拟工作中，将</a:t>
            </a:r>
            <a:r>
              <a:rPr lang="en-US" altLang="zh-CN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²²Na面源</a:t>
            </a:r>
            <a:r>
              <a:rPr lang="zh-CN" altLang="en-US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的</a:t>
            </a:r>
            <a:r>
              <a:rPr lang="en-US" altLang="zh-CN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Ta</a:t>
            </a:r>
            <a:r>
              <a:rPr lang="zh-CN" altLang="en-US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支撑体加入模拟几何后，慢化效率从</a:t>
            </a:r>
            <a:r>
              <a:rPr lang="en-US" altLang="zh-CN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0.94%</a:t>
            </a:r>
            <a:r>
              <a:rPr lang="zh-CN" altLang="en-US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降低至</a:t>
            </a:r>
            <a:r>
              <a:rPr lang="en-US" altLang="zh-CN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0.16%</a:t>
            </a:r>
            <a:r>
              <a:rPr lang="zh-CN" altLang="en-US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，效率降低了约83%，影响很大，正在寻找解决方案</a:t>
            </a:r>
            <a:endParaRPr lang="en-US" altLang="zh-CN" dirty="0">
              <a:latin typeface="Times New Roman" panose="02020603050405020304" pitchFamily="18" charset="0"/>
              <a:ea typeface="微软雅黑"/>
              <a:cs typeface="Times New Roman" panose="02020603050405020304" pitchFamily="18" charset="0"/>
              <a:sym typeface="+mn-ea"/>
            </a:endParaRPr>
          </a:p>
          <a:p>
            <a:pPr marL="457200" lvl="1" indent="0">
              <a:lnSpc>
                <a:spcPct val="150000"/>
              </a:lnSpc>
              <a:buClr>
                <a:schemeClr val="tx1"/>
              </a:buClr>
              <a:buFont typeface="Wingdings" panose="05000000000000000000" charset="0"/>
              <a:buNone/>
            </a:pPr>
            <a:r>
              <a:rPr lang="en-US" altLang="zh-CN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2. </a:t>
            </a:r>
            <a:r>
              <a:rPr lang="zh-CN" altLang="en-US" dirty="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+mn-ea"/>
              </a:rPr>
              <a:t>脉冲化工作中，束流脉宽和能散不可兼得，只能根据根据实验要求提供所需的脉冲束流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02920" y="164592"/>
            <a:ext cx="1759373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参考文献</a:t>
            </a:r>
            <a:endParaRPr sz="2800" b="1" dirty="0">
              <a:solidFill>
                <a:srgbClr val="0B3D79"/>
              </a:solidFill>
              <a:latin typeface="Times New Roman"/>
              <a:ea typeface="微软雅黑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378440" y="228600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参考文献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0988" y="777240"/>
            <a:ext cx="11579543" cy="5572103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300"/>
              </a:spcBef>
            </a:pP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[1] </a:t>
            </a:r>
            <a:r>
              <a:rPr sz="1400" dirty="0" err="1">
                <a:solidFill>
                  <a:srgbClr val="1F2937"/>
                </a:solidFill>
                <a:latin typeface="Times New Roman"/>
                <a:ea typeface="微软雅黑"/>
              </a:rPr>
              <a:t>郁伟中</a:t>
            </a: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. </a:t>
            </a:r>
            <a:r>
              <a:rPr sz="1400" dirty="0" err="1">
                <a:solidFill>
                  <a:srgbClr val="1F2937"/>
                </a:solidFill>
                <a:latin typeface="Times New Roman"/>
                <a:ea typeface="微软雅黑"/>
              </a:rPr>
              <a:t>正电子物理及其应用</a:t>
            </a: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[M]. </a:t>
            </a:r>
            <a:r>
              <a:rPr sz="1400" dirty="0" err="1">
                <a:solidFill>
                  <a:srgbClr val="1F2937"/>
                </a:solidFill>
                <a:latin typeface="Times New Roman"/>
                <a:ea typeface="微软雅黑"/>
              </a:rPr>
              <a:t>北京</a:t>
            </a: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: </a:t>
            </a:r>
            <a:r>
              <a:rPr sz="1400" dirty="0" err="1">
                <a:solidFill>
                  <a:srgbClr val="1F2937"/>
                </a:solidFill>
                <a:latin typeface="Times New Roman"/>
                <a:ea typeface="微软雅黑"/>
              </a:rPr>
              <a:t>科学出版社</a:t>
            </a: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, 2003.</a:t>
            </a:r>
          </a:p>
          <a:p>
            <a:pPr marL="342900" indent="-342900">
              <a:lnSpc>
                <a:spcPct val="150000"/>
              </a:lnSpc>
              <a:spcBef>
                <a:spcPts val="300"/>
              </a:spcBef>
            </a:pP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[2] ANDERSON C D. The Positive Electron[J]. Physical Review, 1933, 43(6): 491-494. DOI: 10.1103/PhysRev.43.491.</a:t>
            </a:r>
          </a:p>
          <a:p>
            <a:pPr marL="342900" indent="-342900">
              <a:lnSpc>
                <a:spcPct val="150000"/>
              </a:lnSpc>
              <a:spcBef>
                <a:spcPts val="300"/>
              </a:spcBef>
            </a:pP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[3] SCHULTZ P J, LYNN K G. Interaction of positron beams with surfaces, thin films, and interfaces[J]. Reviews of Modern Physics, 1988, 60(3): 701-779. DOI: 10.1103/RevModPhys.60.701.</a:t>
            </a:r>
          </a:p>
          <a:p>
            <a:pPr marL="342900" indent="-342900">
              <a:lnSpc>
                <a:spcPct val="150000"/>
              </a:lnSpc>
              <a:spcBef>
                <a:spcPts val="300"/>
              </a:spcBef>
            </a:pP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[4] PUSKA M J, NIEMINEN R M. Theory of positrons in solids and on solid surfaces[J]. Reviews of Modern Physics, 1994, 66(3): 841-897. DOI: 10.1103/RevModPhys.66.841.</a:t>
            </a:r>
          </a:p>
          <a:p>
            <a:pPr marL="342900" indent="-342900">
              <a:lnSpc>
                <a:spcPct val="150000"/>
              </a:lnSpc>
              <a:spcBef>
                <a:spcPts val="300"/>
              </a:spcBef>
            </a:pP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[5] MILLS A P Jr, GULLIKSON E M. Solid neon moderator for producing slow positrons[J]. Applied Physics Letters, 1986, 49(17): 1121-1123.</a:t>
            </a:r>
          </a:p>
          <a:p>
            <a:pPr marL="342900" indent="-342900">
              <a:lnSpc>
                <a:spcPct val="150000"/>
              </a:lnSpc>
              <a:spcBef>
                <a:spcPts val="300"/>
              </a:spcBef>
            </a:pP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[6] GULLIKSON E M, MILLS A P Jr. Positron dynamics in rare-gas solids[J]. Physical Review Letters, 1986, 57(3): 376-379. DOI: 10.1103/PhysRevLett.57.376.</a:t>
            </a:r>
          </a:p>
          <a:p>
            <a:pPr marL="342900" indent="-342900">
              <a:lnSpc>
                <a:spcPct val="150000"/>
              </a:lnSpc>
              <a:spcBef>
                <a:spcPts val="300"/>
              </a:spcBef>
            </a:pP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[7] KHATRI R, et al. Improvement of rare-gas solid moderators by using conical geometry[J]. Applied Physics Letters, 1990, 57(22): 2374-2376.</a:t>
            </a:r>
          </a:p>
          <a:p>
            <a:pPr marL="342900" indent="-342900">
              <a:lnSpc>
                <a:spcPct val="150000"/>
              </a:lnSpc>
              <a:spcBef>
                <a:spcPts val="300"/>
              </a:spcBef>
            </a:pP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[8] GREAVES R G, SURKO C M. Solid neon moderator for positron-trapping experiments[J]. Canadian Journal of Physics, 1996, 74: 445-448.</a:t>
            </a:r>
          </a:p>
          <a:p>
            <a:pPr marL="342900" indent="-342900">
              <a:lnSpc>
                <a:spcPct val="150000"/>
              </a:lnSpc>
              <a:spcBef>
                <a:spcPts val="300"/>
              </a:spcBef>
            </a:pP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[9] GHOSH S, et al. Energy distribution and adiabatic guiding of a solid-neon-moderated positron beam[J]. Journal of Physics B: Atomic, Molecular and Optical Physics, 2020, 53: 085701.</a:t>
            </a:r>
          </a:p>
          <a:p>
            <a:pPr marL="342900" indent="-342900">
              <a:lnSpc>
                <a:spcPct val="150000"/>
              </a:lnSpc>
              <a:spcBef>
                <a:spcPts val="300"/>
              </a:spcBef>
            </a:pP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[10] GOLGE S, et al. High-intensity positron microprobe at the Thomas Jefferson National Accelerator Facility[J]. Journal of Applied Physics, 2014, 115(23): 234907.</a:t>
            </a:r>
          </a:p>
          <a:p>
            <a:pPr marL="342900" indent="-342900">
              <a:lnSpc>
                <a:spcPct val="150000"/>
              </a:lnSpc>
              <a:spcBef>
                <a:spcPts val="300"/>
              </a:spcBef>
            </a:pP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[11] GERCHOW L, et al. High efficiency cyclotron trap assisted positron moderator[J]. Instruments, 2018, 2(3): 10.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4BDB8-18B1-BD8C-113E-888DCE1B8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A1460B-134D-F0D1-D523-04570C6654F7}"/>
              </a:ext>
            </a:extLst>
          </p:cNvPr>
          <p:cNvSpPr txBox="1"/>
          <p:nvPr/>
        </p:nvSpPr>
        <p:spPr>
          <a:xfrm>
            <a:off x="502920" y="228600"/>
            <a:ext cx="1711960" cy="48628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 dirty="0" err="1">
                <a:solidFill>
                  <a:srgbClr val="0B3D79"/>
                </a:solidFill>
                <a:latin typeface="Times New Roman"/>
                <a:ea typeface="微软雅黑"/>
              </a:rPr>
              <a:t>参考文献</a:t>
            </a:r>
            <a:endParaRPr sz="2800" b="1" dirty="0">
              <a:solidFill>
                <a:srgbClr val="0B3D79"/>
              </a:solidFill>
              <a:latin typeface="Times New Roman"/>
              <a:ea typeface="微软雅黑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D633F65-093B-D1BC-3C15-F60A7557519B}"/>
              </a:ext>
            </a:extLst>
          </p:cNvPr>
          <p:cNvSpPr/>
          <p:nvPr/>
        </p:nvSpPr>
        <p:spPr>
          <a:xfrm>
            <a:off x="10378440" y="228600"/>
            <a:ext cx="1234440" cy="310896"/>
          </a:xfrm>
          <a:prstGeom prst="roundRect">
            <a:avLst/>
          </a:prstGeom>
          <a:solidFill>
            <a:srgbClr val="F47A1F"/>
          </a:solidFill>
          <a:ln w="6350">
            <a:solidFill>
              <a:srgbClr val="F47A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FFFF"/>
                </a:solidFill>
                <a:latin typeface="Times New Roman"/>
                <a:ea typeface="微软雅黑"/>
              </a:rPr>
              <a:t>参考文献</a:t>
            </a:r>
          </a:p>
        </p:txBody>
      </p:sp>
      <p:cxnSp>
        <p:nvCxnSpPr>
          <p:cNvPr id="4" name="Connector 3">
            <a:extLst>
              <a:ext uri="{FF2B5EF4-FFF2-40B4-BE49-F238E27FC236}">
                <a16:creationId xmlns:a16="http://schemas.microsoft.com/office/drawing/2014/main" id="{4351FA8D-931A-6D53-CACA-DD22705CDCEA}"/>
              </a:ext>
            </a:extLst>
          </p:cNvPr>
          <p:cNvCxnSpPr/>
          <p:nvPr/>
        </p:nvCxnSpPr>
        <p:spPr>
          <a:xfrm>
            <a:off x="502920" y="777240"/>
            <a:ext cx="11155680" cy="0"/>
          </a:xfrm>
          <a:prstGeom prst="line">
            <a:avLst/>
          </a:prstGeom>
          <a:ln w="12700">
            <a:solidFill>
              <a:srgbClr val="87BE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C04DB99-1A78-586A-8FD3-DAAB68EF1C35}"/>
              </a:ext>
            </a:extLst>
          </p:cNvPr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30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A587BE-B9AF-A6BE-8713-75CBA0426ACD}"/>
              </a:ext>
            </a:extLst>
          </p:cNvPr>
          <p:cNvSpPr txBox="1"/>
          <p:nvPr/>
        </p:nvSpPr>
        <p:spPr>
          <a:xfrm>
            <a:off x="290988" y="978316"/>
            <a:ext cx="11579543" cy="5210465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300"/>
              </a:spcBef>
            </a:pPr>
            <a:r>
              <a:rPr lang="en-US" altLang="zh-CN" sz="1400" dirty="0">
                <a:solidFill>
                  <a:srgbClr val="1F2937"/>
                </a:solidFill>
                <a:ea typeface="微软雅黑"/>
              </a:rPr>
              <a:t>[12] DJOURELOV N, SERBAN A B. Optimization of a device for positron moderation based on a magnetic bottle[J]. Nuclear Instruments and Methods in Physics Research A, 2021, 1014: 165699.</a:t>
            </a:r>
          </a:p>
          <a:p>
            <a:pPr marL="342900" indent="-342900">
              <a:lnSpc>
                <a:spcPct val="150000"/>
              </a:lnSpc>
              <a:spcBef>
                <a:spcPts val="300"/>
              </a:spcBef>
            </a:pPr>
            <a:r>
              <a:rPr lang="en-US" altLang="zh-CN" sz="1400" dirty="0">
                <a:solidFill>
                  <a:srgbClr val="1F2937"/>
                </a:solidFill>
                <a:ea typeface="微软雅黑"/>
              </a:rPr>
              <a:t>[13] DJOURELOV N, SERBAN A B, CRACIUN L S, et al. Slow positrons from a magnetic bottle[J]. Nuclear Instruments and Methods in Physics Research A, 2023, 1056: 168599. DOI: 10.1016/j.nima.2023.168599.</a:t>
            </a:r>
            <a:endParaRPr lang="en-US" sz="1400" dirty="0">
              <a:solidFill>
                <a:srgbClr val="1F2937"/>
              </a:solidFill>
              <a:latin typeface="Times New Roman"/>
              <a:ea typeface="微软雅黑"/>
            </a:endParaRPr>
          </a:p>
          <a:p>
            <a:pPr marL="342900" indent="-342900">
              <a:lnSpc>
                <a:spcPct val="150000"/>
              </a:lnSpc>
              <a:spcBef>
                <a:spcPts val="300"/>
              </a:spcBef>
            </a:pP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[14] YU X T, LIU F Y, ZHANG H Q, et al. Development of pulsed slow positron beam with high intensity and high time resolution[J]. Nuclear Instruments and Methods in Physics Research A, 2026, 1084: 171260.</a:t>
            </a:r>
          </a:p>
          <a:p>
            <a:pPr marL="342900" indent="-342900">
              <a:lnSpc>
                <a:spcPct val="150000"/>
              </a:lnSpc>
              <a:spcBef>
                <a:spcPts val="300"/>
              </a:spcBef>
            </a:pP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[15] HUGENSCHMIDT C. Positrons in surface physics[J]. Surface Science Reports, 2016, 71(4): 547-594.</a:t>
            </a:r>
          </a:p>
          <a:p>
            <a:pPr marL="342900" indent="-342900">
              <a:lnSpc>
                <a:spcPct val="150000"/>
              </a:lnSpc>
              <a:spcBef>
                <a:spcPts val="300"/>
              </a:spcBef>
            </a:pP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[16] DANIELSON J R, et al. Plasma and trap-based techniques for science with positrons[J]. Reviews of Modern Physics, 2015, 87(1): 247-306.</a:t>
            </a:r>
          </a:p>
          <a:p>
            <a:pPr marL="342900" indent="-342900">
              <a:lnSpc>
                <a:spcPct val="150000"/>
              </a:lnSpc>
              <a:spcBef>
                <a:spcPts val="300"/>
              </a:spcBef>
            </a:pP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[17] MLZ. Positron techniques / NEPOMUC[EB/OL]. [2026-09-18]. https://mlz-garching.de/englisch/research/experimental-methods/positrons.html.</a:t>
            </a:r>
          </a:p>
          <a:p>
            <a:pPr marL="342900" indent="-342900">
              <a:lnSpc>
                <a:spcPct val="150000"/>
              </a:lnSpc>
              <a:spcBef>
                <a:spcPts val="300"/>
              </a:spcBef>
            </a:pP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[18] Universität der Bundeswehr München. Das </a:t>
            </a:r>
            <a:r>
              <a:rPr sz="1400" dirty="0" err="1">
                <a:solidFill>
                  <a:srgbClr val="1F2937"/>
                </a:solidFill>
                <a:latin typeface="Times New Roman"/>
                <a:ea typeface="微软雅黑"/>
              </a:rPr>
              <a:t>gepulste</a:t>
            </a: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 </a:t>
            </a:r>
            <a:r>
              <a:rPr sz="1400" dirty="0" err="1">
                <a:solidFill>
                  <a:srgbClr val="1F2937"/>
                </a:solidFill>
                <a:latin typeface="Times New Roman"/>
                <a:ea typeface="微软雅黑"/>
              </a:rPr>
              <a:t>Strahlsystem</a:t>
            </a: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 PLEPS[EB/OL]. [2026-09-18]. https://www.unibw.de/lrt2/forschung/positronen/das-gepulste-strahlsystem-pleps.</a:t>
            </a:r>
          </a:p>
          <a:p>
            <a:pPr marL="342900" indent="-342900">
              <a:lnSpc>
                <a:spcPct val="150000"/>
              </a:lnSpc>
              <a:spcBef>
                <a:spcPts val="300"/>
              </a:spcBef>
            </a:pP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[19] National Institute of Advanced Industrial Science and Technology. Positron Probe </a:t>
            </a:r>
            <a:r>
              <a:rPr sz="1400" dirty="0" err="1">
                <a:solidFill>
                  <a:srgbClr val="1F2937"/>
                </a:solidFill>
                <a:latin typeface="Times New Roman"/>
                <a:ea typeface="微软雅黑"/>
              </a:rPr>
              <a:t>MicroAnalyzer</a:t>
            </a: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 (PPMA)[EB/OL]. [2026-09-18]. https://unit.aist.go.jp/rima/nanotech/en/ancf02en-ppma.html.</a:t>
            </a:r>
          </a:p>
          <a:p>
            <a:pPr marL="342900" indent="-342900">
              <a:lnSpc>
                <a:spcPct val="150000"/>
              </a:lnSpc>
              <a:spcBef>
                <a:spcPts val="300"/>
              </a:spcBef>
            </a:pP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[20] CASSIDY D B, MILLS A P Jr. The production of molecular positronium[J]. Nature, 2007, 449(7159): 195-197.</a:t>
            </a:r>
          </a:p>
          <a:p>
            <a:pPr marL="342900" indent="-342900">
              <a:lnSpc>
                <a:spcPct val="150000"/>
              </a:lnSpc>
              <a:spcBef>
                <a:spcPts val="300"/>
              </a:spcBef>
            </a:pPr>
            <a:r>
              <a:rPr sz="1400" dirty="0">
                <a:solidFill>
                  <a:srgbClr val="1F2937"/>
                </a:solidFill>
                <a:latin typeface="Times New Roman"/>
                <a:ea typeface="微软雅黑"/>
              </a:rPr>
              <a:t>[21] SCHÖDLBAUER D, et al. A pulsing system for low energy positrons[J]. Nuclear Instruments and Methods in Physics Research B, 1988, 34(2): 258-268.</a:t>
            </a:r>
          </a:p>
        </p:txBody>
      </p:sp>
    </p:spTree>
    <p:extLst>
      <p:ext uri="{BB962C8B-B14F-4D97-AF65-F5344CB8AC3E}">
        <p14:creationId xmlns:p14="http://schemas.microsoft.com/office/powerpoint/2010/main" val="4877389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B59B1-64D5-B3FB-2969-DAED7061D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over_bg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48880"/>
            <a:ext cx="7440149" cy="450912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A816FB-2127-E1D2-7B83-228D8F87D027}"/>
              </a:ext>
            </a:extLst>
          </p:cNvPr>
          <p:cNvSpPr txBox="1"/>
          <p:nvPr/>
        </p:nvSpPr>
        <p:spPr>
          <a:xfrm>
            <a:off x="11119104" y="62179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50" b="0">
                <a:solidFill>
                  <a:srgbClr val="8C97A5"/>
                </a:solidFill>
                <a:latin typeface="Times New Roman"/>
                <a:ea typeface="微软雅黑"/>
              </a:rPr>
              <a:t>31</a:t>
            </a:r>
          </a:p>
        </p:txBody>
      </p:sp>
      <p:sp>
        <p:nvSpPr>
          <p:cNvPr id="7" name="内容占位符 1">
            <a:extLst>
              <a:ext uri="{FF2B5EF4-FFF2-40B4-BE49-F238E27FC236}">
                <a16:creationId xmlns:a16="http://schemas.microsoft.com/office/drawing/2014/main" id="{E7B19A32-D707-F72B-10A9-6F766354F92F}"/>
              </a:ext>
            </a:extLst>
          </p:cNvPr>
          <p:cNvSpPr txBox="1">
            <a:spLocks/>
          </p:cNvSpPr>
          <p:nvPr/>
        </p:nvSpPr>
        <p:spPr>
          <a:xfrm>
            <a:off x="3146372" y="1830914"/>
            <a:ext cx="5899256" cy="12569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ts val="800"/>
              </a:spcBef>
              <a:spcAft>
                <a:spcPts val="500"/>
              </a:spcAft>
              <a:buClr>
                <a:srgbClr val="FFC000"/>
              </a:buClr>
              <a:buSzPct val="80000"/>
              <a:buFont typeface="Wingdings" panose="05000000000000000000" pitchFamily="2" charset="2"/>
              <a:buChar char="n"/>
              <a:defRPr sz="2400" b="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Ø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/>
                <a:sym typeface="+mn-ea"/>
              </a:rPr>
              <a:t>感谢聆听！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sym typeface="+mn-ea"/>
            </a:endParaRPr>
          </a:p>
          <a:p>
            <a:pPr marL="0" indent="0" algn="ctr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/>
                <a:sym typeface="+mn-ea"/>
              </a:rPr>
              <a:t>请批评指正！</a:t>
            </a:r>
          </a:p>
        </p:txBody>
      </p:sp>
      <p:sp>
        <p:nvSpPr>
          <p:cNvPr id="8" name="副标题 2">
            <a:extLst>
              <a:ext uri="{FF2B5EF4-FFF2-40B4-BE49-F238E27FC236}">
                <a16:creationId xmlns:a16="http://schemas.microsoft.com/office/drawing/2014/main" id="{AAA8B47E-A0B3-9B35-2142-BD509DE8A0E2}"/>
              </a:ext>
            </a:extLst>
          </p:cNvPr>
          <p:cNvSpPr txBox="1">
            <a:spLocks/>
          </p:cNvSpPr>
          <p:nvPr/>
        </p:nvSpPr>
        <p:spPr>
          <a:xfrm>
            <a:off x="3744146" y="4370376"/>
            <a:ext cx="4296986" cy="15807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spc="1500" dirty="0">
                <a:latin typeface="Times New Roman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报告</a:t>
            </a:r>
            <a:r>
              <a:rPr lang="zh-CN" altLang="en-US" sz="2800" b="1" dirty="0">
                <a:latin typeface="Times New Roman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人：冯  焱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CN" altLang="en-US" sz="2800" b="1" spc="5800" dirty="0">
                <a:latin typeface="Times New Roman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导</a:t>
            </a:r>
            <a:r>
              <a:rPr lang="zh-CN" altLang="en-US" sz="2800" b="1" dirty="0">
                <a:latin typeface="Times New Roman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师：鲍  煜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CN" altLang="en-US" sz="2800" b="1" dirty="0">
                <a:latin typeface="Times New Roman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报告时间：</a:t>
            </a:r>
            <a:r>
              <a:rPr lang="en-US" altLang="zh-CN" sz="2800" b="1" dirty="0">
                <a:latin typeface="Times New Roman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2026</a:t>
            </a:r>
            <a:r>
              <a:rPr lang="zh-CN" altLang="en-US" sz="2800" b="1" dirty="0">
                <a:latin typeface="Times New Roman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en-US" altLang="zh-CN" sz="2800" b="1" dirty="0">
                <a:latin typeface="Times New Roman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latin typeface="Times New Roman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2800" b="1" dirty="0">
                <a:latin typeface="Times New Roman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23</a:t>
            </a:r>
            <a:r>
              <a:rPr lang="zh-CN" altLang="en-US" sz="2800" b="1" dirty="0">
                <a:latin typeface="Times New Roman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2055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b255f8b0-b466-46a5-8bd4-00f139e096dc"/>
  <p:tag name="COMMONDATA" val="eyJoZGlkIjoiNjhiMmE2NmM3ZDU5ZWZlZDZjM2M2ODYxNDA5OTgwND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515*288"/>
  <p:tag name="TABLE_ENDDRAG_RECT" val="281*197*515*28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515*288"/>
  <p:tag name="TABLE_ENDDRAG_RECT" val="281*197*515*288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Times New Roman"/>
        <a:ea typeface="微软雅黑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Times New Roman"/>
        <a:ea typeface="微软雅黑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/>
          </a:solidFill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微软雅黑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微软雅黑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69850</TotalTime>
  <Words>3848</Words>
  <Application>Microsoft Office PowerPoint</Application>
  <PresentationFormat>宽屏</PresentationFormat>
  <Paragraphs>458</Paragraphs>
  <Slides>27</Slides>
  <Notes>27</Notes>
  <HiddenSlides>1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8" baseType="lpstr">
      <vt:lpstr>等线</vt:lpstr>
      <vt:lpstr>Microsoft YaHei</vt:lpstr>
      <vt:lpstr>Microsoft YaHei</vt:lpstr>
      <vt:lpstr>华文楷体</vt:lpstr>
      <vt:lpstr>Arial</vt:lpstr>
      <vt:lpstr>Arial Black</vt:lpstr>
      <vt:lpstr>Calibri</vt:lpstr>
      <vt:lpstr>Cambria Math</vt:lpstr>
      <vt:lpstr>Times New Roman</vt:lpstr>
      <vt:lpstr>Wingdings</vt:lpstr>
      <vt:lpstr>1_Office 主题</vt:lpstr>
      <vt:lpstr>基于磁镜的正电子慢化与脉冲化研究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正电子湮没寿命谱（PALS）：应用最为广泛的技术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工作汇报</dc:title>
  <dc:creator>xuhui</dc:creator>
  <cp:lastModifiedBy>my D</cp:lastModifiedBy>
  <cp:revision>4884</cp:revision>
  <dcterms:created xsi:type="dcterms:W3CDTF">2021-12-01T09:03:00Z</dcterms:created>
  <dcterms:modified xsi:type="dcterms:W3CDTF">2026-09-22T10:09:00Z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504BDD69981F4F7580AEEC85504C0F0C</vt:lpwstr>
  </property>
  <property fmtid="{D5CDD505-2E9C-101B-9397-08002B2CF9AE}" pid="3" name="KSOProductBuildVer">
    <vt:lpwstr>2052-11.1.0.12165</vt:lpwstr>
  </property>
</Properties>
</file>