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3849" r:id="rId6"/>
    <p:sldId id="3844" r:id="rId7"/>
    <p:sldId id="261" r:id="rId8"/>
    <p:sldId id="3852" r:id="rId9"/>
    <p:sldId id="3853" r:id="rId10"/>
    <p:sldId id="3854" r:id="rId11"/>
    <p:sldId id="3855" r:id="rId12"/>
    <p:sldId id="3856" r:id="rId13"/>
    <p:sldId id="3857" r:id="rId14"/>
    <p:sldId id="3858" r:id="rId15"/>
    <p:sldId id="3846" r:id="rId16"/>
    <p:sldId id="3859" r:id="rId17"/>
    <p:sldId id="3860" r:id="rId18"/>
    <p:sldId id="3861" r:id="rId19"/>
    <p:sldId id="3862" r:id="rId20"/>
    <p:sldId id="3850" r:id="rId21"/>
    <p:sldId id="3863" r:id="rId22"/>
    <p:sldId id="3851" r:id="rId23"/>
    <p:sldId id="3864" r:id="rId24"/>
    <p:sldId id="3867" r:id="rId25"/>
    <p:sldId id="3865" r:id="rId26"/>
    <p:sldId id="263" r:id="rId27"/>
    <p:sldId id="265" r:id="rId28"/>
    <p:sldId id="3868" r:id="rId29"/>
    <p:sldId id="3869" r:id="rId30"/>
    <p:sldId id="3870" r:id="rId31"/>
    <p:sldId id="3847" r:id="rId32"/>
  </p:sldIdLst>
  <p:sldSz cx="12192000" cy="6858000"/>
  <p:notesSz cx="6858000" cy="9144000"/>
  <p:defaultTextStyle>
    <a:defPPr rtl="0">
      <a:defRPr lang="zh-CN"/>
    </a:defPPr>
    <a:lvl1pPr marL="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4" autoAdjust="0"/>
    <p:restoredTop sz="94694" autoAdjust="0"/>
  </p:normalViewPr>
  <p:slideViewPr>
    <p:cSldViewPr snapToGrid="0">
      <p:cViewPr varScale="1">
        <p:scale>
          <a:sx n="104" d="100"/>
          <a:sy n="104" d="100"/>
        </p:scale>
        <p:origin x="236" y="76"/>
      </p:cViewPr>
      <p:guideLst/>
    </p:cSldViewPr>
  </p:slideViewPr>
  <p:outlineViewPr>
    <p:cViewPr>
      <p:scale>
        <a:sx n="33" d="100"/>
        <a:sy n="33" d="100"/>
      </p:scale>
      <p:origin x="0" y="-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90" d="100"/>
          <a:sy n="90" d="100"/>
        </p:scale>
        <p:origin x="3024" y="2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zh-CN" sz="1200"/>
            </a:lvl1pPr>
          </a:lstStyle>
          <a:p>
            <a:pPr rtl="0"/>
            <a:endParaRPr lang="zh-CN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zh-CN" sz="1200"/>
            </a:lvl1pPr>
          </a:lstStyle>
          <a:p>
            <a:pPr rtl="0"/>
            <a:fld id="{4A206955-F59B-4632-B25B-78403E1BCE2E}" type="datetime1">
              <a:rPr lang="zh-CN" altLang="en-US" smtClean="0"/>
              <a:t>2026/9/21</a:t>
            </a:fld>
            <a:endParaRPr lang="zh-CN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zh-CN" sz="1200"/>
            </a:lvl1pPr>
          </a:lstStyle>
          <a:p>
            <a:pPr rtl="0"/>
            <a:endParaRPr lang="zh-CN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zh-CN" sz="1200"/>
            </a:lvl1pPr>
          </a:lstStyle>
          <a:p>
            <a:pPr rtl="0"/>
            <a:fld id="{EF757874-EF65-4B61-B062-40C932C81294}" type="slidenum">
              <a:rPr lang="zh-CN" smtClean="0"/>
              <a:t>‹#›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zh-CN" sz="1200"/>
            </a:lvl1pPr>
          </a:lstStyle>
          <a:p>
            <a:pPr rtl="0"/>
            <a:endParaRPr lang="zh-CN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zh-CN" sz="1200"/>
            </a:lvl1pPr>
          </a:lstStyle>
          <a:p>
            <a:pPr rtl="0"/>
            <a:fld id="{B3158D58-BCC4-43B1-ACA7-4C137941476B}" type="datetime1">
              <a:rPr lang="zh-CN" altLang="en-US" smtClean="0"/>
              <a:t>2026/9/21</a:t>
            </a:fld>
            <a:endParaRPr lang="zh-CN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zh-CN"/>
            </a:defPPr>
          </a:lstStyle>
          <a:p>
            <a:pPr lvl="0" rtl="0"/>
            <a:r>
              <a:rPr lang="zh-CN"/>
              <a:t>单击此处编辑母版文本样式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zh-CN" sz="1200"/>
            </a:lvl1pPr>
          </a:lstStyle>
          <a:p>
            <a:pPr rtl="0"/>
            <a:endParaRPr 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zh-CN" sz="1200"/>
            </a:lvl1pPr>
          </a:lstStyle>
          <a:p>
            <a:pPr rtl="0"/>
            <a:fld id="{8B57D50D-BAA9-464B-B391-243138E078D8}" type="slidenum">
              <a:rPr lang="zh-CN" smtClean="0"/>
              <a:t>‹#›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490924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2pPr>
    <a:lvl3pPr marL="9144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3pPr>
    <a:lvl4pPr marL="13716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4pPr>
    <a:lvl5pPr marL="18288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5pPr>
    <a:lvl6pPr marL="22860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6pPr>
    <a:lvl7pPr marL="27432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7pPr>
    <a:lvl8pPr marL="32004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8pPr>
    <a:lvl9pPr marL="3657600" algn="l" defTabSz="914400" rtl="0" eaLnBrk="1" latinLnBrk="0" hangingPunct="1">
      <a:defRPr lang="zh-CN" sz="1200" kern="1200">
        <a:solidFill>
          <a:schemeClr val="tx1"/>
        </a:solidFill>
        <a:latin typeface="+mn-ea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zh-CN" smtClean="0"/>
              <a:t>1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38822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zh-CN" smtClean="0"/>
              <a:t>2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951919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zh-CN" smtClean="0"/>
              <a:t>3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507562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4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02840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89DAF-B4AB-C92C-E4DA-44121143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B4FDAD-FD0A-0927-6AE8-D8DA99F4A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8907534-51DC-2C0F-33F8-FEE434B29F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8275D89D-E038-94D4-3362-DB75F7084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5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86871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F49BD-6FE6-F6F4-4DB6-3AD1A18B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8EBF53-099C-7022-25D3-DF6C211AF9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7166BD6-6055-4DAC-8341-C4E4AD755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4D471D8E-B07B-1532-5D91-B10D92B74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6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97201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23AFB-D8B4-F649-A556-FBBF073F0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FE563C6-0702-75C2-2736-204B728DB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E83995B-B1F3-A3B7-CA00-020D99C95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8A65129-4933-2C7B-3271-B7D9CF0F6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7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19800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1421-3465-EC48-B321-EA3BCD17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F3809E-EB60-B983-F2DC-30C809B12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112FF5E-7769-8B6F-B354-BF5E5B53F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3D337464-302F-8513-B3AB-8C46887E6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8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066321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1D8E7-F8DA-E771-ACD9-91F68213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EFC26C-322C-4BE8-01BF-1404804E9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865E47A-5536-F950-617F-8A05B9039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81EEC408-B726-E968-47F8-CD80A21EE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9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21890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761A4-3044-C567-D8ED-A2D5DC2A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2EB6B19-8A5F-2C77-E778-11F1A52E3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2F1EBDB-7033-E702-21C0-8F8274DE8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8B45FCE7-2FF0-4C6D-5424-EBD45BADF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10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801372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85E8A-3FBD-E136-7FB5-93DAD4460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9310E-B4FD-54E2-303B-D0FC8E05B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D4B29E0-30DA-6B6D-D64D-4EFF5B4DF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F27D86AF-1243-BA11-4E7E-92C4774A3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11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92938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D40C6A29-4676-420C-BBE3-ACC2B80F64D4}" type="slidenum">
              <a:rPr lang="en-US" altLang="zh-CN" smtClean="0"/>
              <a:t>12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439709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84F77-4DA0-C250-D0A6-BCCAB2903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12B448-F24D-5E87-5119-B8E9AD07A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D4DA9FF-61D5-8841-71B0-D4BEBABD3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635661F3-D368-8839-F2F9-FAD1B7976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13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494333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BE2F-64C7-6C01-7B19-AEF15EF2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C18B118-9F54-0DEF-D7F1-2A506B94F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1E76893-9332-D757-61B3-810F90BA0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D8188E7-F1FE-484E-6F51-F7C96D802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14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149724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9C8BF-18BB-02F5-4D36-BE8EE9DAA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11855B-D9B7-1D65-F0DB-321E39785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5409C1F-8019-A19B-6E43-9FD180E06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98323175-984F-12D2-4999-5D2240388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15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331946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F3E3C-288C-06EE-DB4B-EE06F32F0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F01570-A873-9271-D04A-A4B7C6060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6E09FF-38D5-64BC-5859-F633864C1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48FE06F-E7B1-6D00-2A02-33E742893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16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397115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17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522538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A1FC-DDF7-3D61-8A33-AF32A67E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F29096C-32D8-F055-7444-3AC10E9FD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252015-CBD6-E9B0-7053-961CAB0DD4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2D4F2B8D-889E-CDF7-1228-AC463F8E73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18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835717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19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922949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20B4-97EC-6590-B811-FEDE40D1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B510B8-5988-79E2-B616-D156C0F78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FDF73B-2511-C6F7-280B-F62892D21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3B415FF4-8022-D2AB-A2BE-8C817883D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20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85445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5A42-DC7F-3488-E17A-8F98275FB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65D495-8B8B-BB80-5E8D-34C8227F5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BA58EF1-EFB8-9DE7-B8FC-8C6E591AC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82A77B9B-0781-EA19-3892-E369E9F05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21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972090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BB58-2821-6ACE-EBA9-451334623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DB70B6-D54C-3C03-814D-8FC3A85CE0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B62AB24-5816-570E-FE09-63B09CB57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2BADB014-7AB6-5C95-983A-92B26503F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22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5769349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23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540028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24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7211098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B168-14F5-9C47-21A5-148FCBF0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2243BBD-6CB2-8876-2C67-A66C6293C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9D078A-1242-8C8E-8FAF-F5AA7CB71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C50D2A85-0379-B073-C126-46A6DABA3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25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2059626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4A6A2-AC94-D625-39B5-D62E67CDE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EC2E2EC-08D6-F074-A653-0BE9C4611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D7A6C4F-3F56-F3C0-CA6E-837E1CBD9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31E30248-BDF2-5FC6-6467-FA61B6C63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26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5129488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2E1AF-DC41-4A78-00E7-1F798BCF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6B1D25-DD68-A5D3-DC85-778712458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1AEE09-D165-76B9-59F9-BB8835371D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C111AC09-B47C-4300-7ED4-A30503545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D40C6A29-4676-420C-BBE3-ACC2B80F64D4}" type="slidenum">
              <a:rPr lang="en-US" altLang="zh-CN" smtClean="0"/>
              <a:t>27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641034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B57D50D-BAA9-464B-B391-243138E078D8}" type="slidenum">
              <a:rPr lang="en-US" altLang="zh-CN" smtClean="0"/>
              <a:t>28</a:t>
            </a:fld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415122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>
            <a:extLst>
              <a:ext uri="{FF2B5EF4-FFF2-40B4-BE49-F238E27FC236}">
                <a16:creationId xmlns:a16="http://schemas.microsoft.com/office/drawing/2014/main" id="{19429764-E305-A48D-5244-9BCD20902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8286859"/>
            <a:chOff x="0" y="1"/>
            <a:chExt cx="12192000" cy="8286859"/>
          </a:xfrm>
        </p:grpSpPr>
        <p:sp>
          <p:nvSpPr>
            <p:cNvPr id="7" name="任意多边形(F) 13">
              <a:extLst>
                <a:ext uri="{FF2B5EF4-FFF2-40B4-BE49-F238E27FC236}">
                  <a16:creationId xmlns:a16="http://schemas.microsoft.com/office/drawing/2014/main" id="{45F65CE3-2411-E8E5-B72E-F5CBEC4DDC55}"/>
                </a:ext>
              </a:extLst>
            </p:cNvPr>
            <p:cNvSpPr/>
            <p:nvPr userDrawn="1"/>
          </p:nvSpPr>
          <p:spPr>
            <a:xfrm>
              <a:off x="4000500" y="1087403"/>
              <a:ext cx="8191500" cy="5770597"/>
            </a:xfrm>
            <a:custGeom>
              <a:avLst/>
              <a:gdLst>
                <a:gd name="connsiteX0" fmla="*/ 4929467 w 8191500"/>
                <a:gd name="connsiteY0" fmla="*/ 0 h 5770597"/>
                <a:gd name="connsiteX1" fmla="*/ 8065066 w 8191500"/>
                <a:gd name="connsiteY1" fmla="*/ 1118513 h 5770597"/>
                <a:gd name="connsiteX2" fmla="*/ 8191500 w 8191500"/>
                <a:gd name="connsiteY2" fmla="*/ 1227339 h 5770597"/>
                <a:gd name="connsiteX3" fmla="*/ 8191500 w 8191500"/>
                <a:gd name="connsiteY3" fmla="*/ 5770597 h 5770597"/>
                <a:gd name="connsiteX4" fmla="*/ 79523 w 8191500"/>
                <a:gd name="connsiteY4" fmla="*/ 5770597 h 5770597"/>
                <a:gd name="connsiteX5" fmla="*/ 56799 w 8191500"/>
                <a:gd name="connsiteY5" fmla="*/ 5644158 h 5770597"/>
                <a:gd name="connsiteX6" fmla="*/ 0 w 8191500"/>
                <a:gd name="connsiteY6" fmla="*/ 4898209 h 5770597"/>
                <a:gd name="connsiteX7" fmla="*/ 4929467 w 8191500"/>
                <a:gd name="connsiteY7" fmla="*/ 0 h 577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1500" h="5770597">
                  <a:moveTo>
                    <a:pt x="4929467" y="0"/>
                  </a:moveTo>
                  <a:cubicBezTo>
                    <a:pt x="6120547" y="0"/>
                    <a:pt x="7212963" y="419755"/>
                    <a:pt x="8065066" y="1118513"/>
                  </a:cubicBezTo>
                  <a:lnTo>
                    <a:pt x="8191500" y="1227339"/>
                  </a:lnTo>
                  <a:lnTo>
                    <a:pt x="8191500" y="5770597"/>
                  </a:lnTo>
                  <a:lnTo>
                    <a:pt x="79523" y="5770597"/>
                  </a:lnTo>
                  <a:lnTo>
                    <a:pt x="56799" y="5644158"/>
                  </a:lnTo>
                  <a:cubicBezTo>
                    <a:pt x="19398" y="5400934"/>
                    <a:pt x="0" y="5151822"/>
                    <a:pt x="0" y="4898209"/>
                  </a:cubicBezTo>
                  <a:cubicBezTo>
                    <a:pt x="0" y="2193003"/>
                    <a:pt x="2206998" y="0"/>
                    <a:pt x="49294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cxnSp>
          <p:nvCxnSpPr>
            <p:cNvPr id="8" name="直接连接符​​(S) 7">
              <a:extLst>
                <a:ext uri="{FF2B5EF4-FFF2-40B4-BE49-F238E27FC236}">
                  <a16:creationId xmlns:a16="http://schemas.microsoft.com/office/drawing/2014/main" id="{3B6B51B3-AA6C-9C5E-7032-5AEA05D459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241" y="183933"/>
              <a:ext cx="0" cy="1597708"/>
            </a:xfrm>
            <a:prstGeom prst="line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任意多边形：形状 13">
              <a:extLst>
                <a:ext uri="{FF2B5EF4-FFF2-40B4-BE49-F238E27FC236}">
                  <a16:creationId xmlns:a16="http://schemas.microsoft.com/office/drawing/2014/main" id="{4F28561D-5B3C-F08A-F7B5-48E6B74EAEBD}"/>
                </a:ext>
              </a:extLst>
            </p:cNvPr>
            <p:cNvSpPr/>
            <p:nvPr userDrawn="1"/>
          </p:nvSpPr>
          <p:spPr>
            <a:xfrm>
              <a:off x="5292348" y="1"/>
              <a:ext cx="2279742" cy="1267785"/>
            </a:xfrm>
            <a:custGeom>
              <a:avLst/>
              <a:gdLst>
                <a:gd name="connsiteX0" fmla="*/ 0 w 2279742"/>
                <a:gd name="connsiteY0" fmla="*/ 0 h 1267785"/>
                <a:gd name="connsiteX1" fmla="*/ 138700 w 2279742"/>
                <a:gd name="connsiteY1" fmla="*/ 0 h 1267785"/>
                <a:gd name="connsiteX2" fmla="*/ 138700 w 2279742"/>
                <a:gd name="connsiteY2" fmla="*/ 1078193 h 1267785"/>
                <a:gd name="connsiteX3" fmla="*/ 2002733 w 2279742"/>
                <a:gd name="connsiteY3" fmla="*/ 0 h 1267785"/>
                <a:gd name="connsiteX4" fmla="*/ 2279742 w 2279742"/>
                <a:gd name="connsiteY4" fmla="*/ 0 h 1267785"/>
                <a:gd name="connsiteX5" fmla="*/ 104026 w 2279742"/>
                <a:gd name="connsiteY5" fmla="*/ 1258503 h 1267785"/>
                <a:gd name="connsiteX6" fmla="*/ 69351 w 2279742"/>
                <a:gd name="connsiteY6" fmla="*/ 1267785 h 1267785"/>
                <a:gd name="connsiteX7" fmla="*/ 0 w 2279742"/>
                <a:gd name="connsiteY7" fmla="*/ 1198436 h 126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9742" h="1267785">
                  <a:moveTo>
                    <a:pt x="0" y="0"/>
                  </a:moveTo>
                  <a:lnTo>
                    <a:pt x="138700" y="0"/>
                  </a:lnTo>
                  <a:lnTo>
                    <a:pt x="138700" y="1078193"/>
                  </a:lnTo>
                  <a:lnTo>
                    <a:pt x="2002733" y="0"/>
                  </a:lnTo>
                  <a:lnTo>
                    <a:pt x="2279742" y="0"/>
                  </a:lnTo>
                  <a:lnTo>
                    <a:pt x="104026" y="1258503"/>
                  </a:lnTo>
                  <a:cubicBezTo>
                    <a:pt x="93484" y="1264595"/>
                    <a:pt x="81523" y="1267796"/>
                    <a:pt x="69351" y="1267785"/>
                  </a:cubicBezTo>
                  <a:cubicBezTo>
                    <a:pt x="31049" y="1267785"/>
                    <a:pt x="0" y="1236737"/>
                    <a:pt x="0" y="119843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0" name="任意多边形：形状 15">
              <a:extLst>
                <a:ext uri="{FF2B5EF4-FFF2-40B4-BE49-F238E27FC236}">
                  <a16:creationId xmlns:a16="http://schemas.microsoft.com/office/drawing/2014/main" id="{7BD7FF70-44B7-E753-26CD-E228B56C2517}"/>
                </a:ext>
              </a:extLst>
            </p:cNvPr>
            <p:cNvSpPr/>
            <p:nvPr userDrawn="1"/>
          </p:nvSpPr>
          <p:spPr>
            <a:xfrm>
              <a:off x="10208695" y="1"/>
              <a:ext cx="1135066" cy="477997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1" name="椭圆形 10">
              <a:extLst>
                <a:ext uri="{FF2B5EF4-FFF2-40B4-BE49-F238E27FC236}">
                  <a16:creationId xmlns:a16="http://schemas.microsoft.com/office/drawing/2014/main" id="{DF9EE857-93B9-ACF6-2AB4-2A29C4B94776}"/>
                </a:ext>
              </a:extLst>
            </p:cNvPr>
            <p:cNvSpPr/>
            <p:nvPr userDrawn="1"/>
          </p:nvSpPr>
          <p:spPr>
            <a:xfrm>
              <a:off x="1569044" y="514898"/>
              <a:ext cx="2393351" cy="232842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2" name="任意多边形：形状 19">
              <a:extLst>
                <a:ext uri="{FF2B5EF4-FFF2-40B4-BE49-F238E27FC236}">
                  <a16:creationId xmlns:a16="http://schemas.microsoft.com/office/drawing/2014/main" id="{75030D84-5EEB-A095-3D43-0ED22BDB8406}"/>
                </a:ext>
              </a:extLst>
            </p:cNvPr>
            <p:cNvSpPr/>
            <p:nvPr userDrawn="1"/>
          </p:nvSpPr>
          <p:spPr>
            <a:xfrm flipH="1">
              <a:off x="0" y="2949740"/>
              <a:ext cx="1186451" cy="1771650"/>
            </a:xfrm>
            <a:custGeom>
              <a:avLst/>
              <a:gdLst>
                <a:gd name="connsiteX0" fmla="*/ 61913 w 1186451"/>
                <a:gd name="connsiteY0" fmla="*/ 0 h 1771650"/>
                <a:gd name="connsiteX1" fmla="*/ 1186451 w 1186451"/>
                <a:gd name="connsiteY1" fmla="*/ 0 h 1771650"/>
                <a:gd name="connsiteX2" fmla="*/ 1186451 w 1186451"/>
                <a:gd name="connsiteY2" fmla="*/ 123825 h 1771650"/>
                <a:gd name="connsiteX3" fmla="*/ 123825 w 1186451"/>
                <a:gd name="connsiteY3" fmla="*/ 123825 h 1771650"/>
                <a:gd name="connsiteX4" fmla="*/ 123825 w 1186451"/>
                <a:gd name="connsiteY4" fmla="*/ 1647825 h 1771650"/>
                <a:gd name="connsiteX5" fmla="*/ 1186451 w 1186451"/>
                <a:gd name="connsiteY5" fmla="*/ 1647825 h 1771650"/>
                <a:gd name="connsiteX6" fmla="*/ 1186451 w 1186451"/>
                <a:gd name="connsiteY6" fmla="*/ 1771650 h 1771650"/>
                <a:gd name="connsiteX7" fmla="*/ 61913 w 1186451"/>
                <a:gd name="connsiteY7" fmla="*/ 1771650 h 1771650"/>
                <a:gd name="connsiteX8" fmla="*/ 0 w 1186451"/>
                <a:gd name="connsiteY8" fmla="*/ 1709738 h 1771650"/>
                <a:gd name="connsiteX9" fmla="*/ 0 w 1186451"/>
                <a:gd name="connsiteY9" fmla="*/ 61913 h 1771650"/>
                <a:gd name="connsiteX10" fmla="*/ 61913 w 1186451"/>
                <a:gd name="connsiteY10" fmla="*/ 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451" h="1771650">
                  <a:moveTo>
                    <a:pt x="61913" y="0"/>
                  </a:moveTo>
                  <a:lnTo>
                    <a:pt x="1186451" y="0"/>
                  </a:lnTo>
                  <a:lnTo>
                    <a:pt x="1186451" y="123825"/>
                  </a:lnTo>
                  <a:lnTo>
                    <a:pt x="123825" y="123825"/>
                  </a:lnTo>
                  <a:lnTo>
                    <a:pt x="123825" y="1647825"/>
                  </a:lnTo>
                  <a:lnTo>
                    <a:pt x="1186451" y="1647825"/>
                  </a:lnTo>
                  <a:lnTo>
                    <a:pt x="1186451" y="1771650"/>
                  </a:lnTo>
                  <a:lnTo>
                    <a:pt x="61913" y="1771650"/>
                  </a:lnTo>
                  <a:cubicBezTo>
                    <a:pt x="27719" y="1771650"/>
                    <a:pt x="0" y="1743932"/>
                    <a:pt x="0" y="1709738"/>
                  </a:cubicBez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26E6DE3E-6851-19AD-2E60-22F006238173}"/>
                </a:ext>
              </a:extLst>
            </p:cNvPr>
            <p:cNvSpPr/>
            <p:nvPr userDrawn="1"/>
          </p:nvSpPr>
          <p:spPr>
            <a:xfrm rot="16200000">
              <a:off x="1539683" y="4203427"/>
              <a:ext cx="4083433" cy="4083433"/>
            </a:xfrm>
            <a:prstGeom prst="arc">
              <a:avLst/>
            </a:prstGeom>
            <a:ln w="127000" cap="rnd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6" name="标题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4474" y="2949739"/>
            <a:ext cx="6261291" cy="2396686"/>
          </a:xfrm>
        </p:spPr>
        <p:txBody>
          <a:bodyPr rtlCol="0" anchor="b" anchorCtr="0">
            <a:noAutofit/>
          </a:bodyPr>
          <a:lstStyle>
            <a:lvl1pPr algn="r">
              <a:defRPr lang="zh-CN"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zh-CN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椭圆形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9" name="弧形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0" name="椭圆形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 rtlCol="0">
            <a:noAutofit/>
          </a:bodyPr>
          <a:lstStyle>
            <a:lvl1pPr algn="ctr">
              <a:defRPr lang="zh-CN">
                <a:solidFill>
                  <a:schemeClr val="bg1"/>
                </a:solidFill>
              </a:defRPr>
            </a:lvl1pPr>
          </a:lstStyle>
          <a:p>
            <a:pPr rtl="0"/>
            <a:r>
              <a:rPr lang="zh-CN"/>
              <a:t>单击此处添加标题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rtlCol="0"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5pPr>
          </a:lstStyle>
          <a:p>
            <a:pPr lvl="0" rtl="0"/>
            <a:r>
              <a:rPr lang="zh-CN"/>
              <a:t>单击此处添加内容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  <a:p>
            <a:pPr lvl="4" rtl="0"/>
            <a:r>
              <a:rPr lang="zh-CN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图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>
            <a:extLst>
              <a:ext uri="{FF2B5EF4-FFF2-40B4-BE49-F238E27FC236}">
                <a16:creationId xmlns:a16="http://schemas.microsoft.com/office/drawing/2014/main" id="{9EF93C3C-09E9-6CD0-EF4B-6DE09539EE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rtlCol="0">
            <a:noAutofit/>
          </a:bodyPr>
          <a:lstStyle>
            <a:lvl1pPr marL="0" indent="0" algn="l">
              <a:buNone/>
              <a:defRPr lang="zh-CN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zh-CN"/>
              <a:t>单击图标插入图片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D5C3C4BD-DFDB-76B4-17CA-7DA4D17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9366740" flipV="1">
            <a:off x="2557952" y="-89828"/>
            <a:ext cx="7173200" cy="7173200"/>
          </a:xfrm>
          <a:prstGeom prst="arc">
            <a:avLst>
              <a:gd name="adj1" fmla="val 16200000"/>
              <a:gd name="adj2" fmla="val 20401595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12" name="标题 11">
            <a:extLst>
              <a:ext uri="{FF2B5EF4-FFF2-40B4-BE49-F238E27FC236}">
                <a16:creationId xmlns:a16="http://schemas.microsoft.com/office/drawing/2014/main" id="{2B04B61C-6467-D51D-0AF4-5C7D05F36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8168" y="923544"/>
            <a:ext cx="6455664" cy="5010912"/>
          </a:xfrm>
          <a:prstGeom prst="rect">
            <a:avLst/>
          </a:prstGeom>
          <a:noFill/>
        </p:spPr>
        <p:txBody>
          <a:bodyPr lIns="0" rIns="0" rtlCol="0">
            <a:normAutofit/>
          </a:bodyPr>
          <a:lstStyle>
            <a:lvl1pPr algn="ctr">
              <a:defRPr lang="zh-CN" sz="6000"/>
            </a:lvl1pPr>
          </a:lstStyle>
          <a:p>
            <a:pPr rtl="0"/>
            <a:r>
              <a:rPr lang="zh-CN"/>
              <a:t>单击此处添加标题</a:t>
            </a:r>
          </a:p>
        </p:txBody>
      </p:sp>
      <p:sp>
        <p:nvSpPr>
          <p:cNvPr id="4" name="任意多边形：形状 3">
            <a:extLst>
              <a:ext uri="{FF2B5EF4-FFF2-40B4-BE49-F238E27FC236}">
                <a16:creationId xmlns:a16="http://schemas.microsoft.com/office/drawing/2014/main" id="{47A19F4B-D154-3EB2-F86A-9A63283A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8565206" y="4817511"/>
            <a:ext cx="749917" cy="827071"/>
          </a:xfrm>
          <a:custGeom>
            <a:avLst/>
            <a:gdLst>
              <a:gd name="connsiteX0" fmla="*/ 446576 w 749917"/>
              <a:gd name="connsiteY0" fmla="*/ 0 h 827071"/>
              <a:gd name="connsiteX1" fmla="*/ 483313 w 749917"/>
              <a:gd name="connsiteY1" fmla="*/ 11094 h 827071"/>
              <a:gd name="connsiteX2" fmla="*/ 749917 w 749917"/>
              <a:gd name="connsiteY2" fmla="*/ 402396 h 827071"/>
              <a:gd name="connsiteX3" fmla="*/ 313401 w 749917"/>
              <a:gd name="connsiteY3" fmla="*/ 827071 h 827071"/>
              <a:gd name="connsiteX4" fmla="*/ 4738 w 749917"/>
              <a:gd name="connsiteY4" fmla="*/ 702687 h 827071"/>
              <a:gd name="connsiteX5" fmla="*/ 0 w 749917"/>
              <a:gd name="connsiteY5" fmla="*/ 697100 h 827071"/>
              <a:gd name="connsiteX6" fmla="*/ 22878 w 749917"/>
              <a:gd name="connsiteY6" fmla="*/ 671927 h 827071"/>
              <a:gd name="connsiteX7" fmla="*/ 371853 w 749917"/>
              <a:gd name="connsiteY7" fmla="*/ 155115 h 827071"/>
              <a:gd name="connsiteX8" fmla="*/ 446576 w 749917"/>
              <a:gd name="connsiteY8" fmla="*/ 0 h 82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9917" h="827071">
                <a:moveTo>
                  <a:pt x="446576" y="0"/>
                </a:moveTo>
                <a:lnTo>
                  <a:pt x="483313" y="11094"/>
                </a:lnTo>
                <a:cubicBezTo>
                  <a:pt x="639985" y="75563"/>
                  <a:pt x="749917" y="226490"/>
                  <a:pt x="749917" y="402396"/>
                </a:cubicBezTo>
                <a:cubicBezTo>
                  <a:pt x="749917" y="636938"/>
                  <a:pt x="554482" y="827071"/>
                  <a:pt x="313401" y="827071"/>
                </a:cubicBezTo>
                <a:cubicBezTo>
                  <a:pt x="192860" y="827071"/>
                  <a:pt x="83732" y="779538"/>
                  <a:pt x="4738" y="702687"/>
                </a:cubicBezTo>
                <a:lnTo>
                  <a:pt x="0" y="697100"/>
                </a:lnTo>
                <a:lnTo>
                  <a:pt x="22878" y="671927"/>
                </a:lnTo>
                <a:cubicBezTo>
                  <a:pt x="155000" y="511833"/>
                  <a:pt x="272049" y="338838"/>
                  <a:pt x="371853" y="155115"/>
                </a:cubicBezTo>
                <a:lnTo>
                  <a:pt x="44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摘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>
            <a:extLst>
              <a:ext uri="{FF2B5EF4-FFF2-40B4-BE49-F238E27FC236}">
                <a16:creationId xmlns:a16="http://schemas.microsoft.com/office/drawing/2014/main" id="{BCB8A6E1-44B2-54E1-6460-1C9B27EE7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698912" cy="6858001"/>
            <a:chOff x="0" y="-1"/>
            <a:chExt cx="5698912" cy="6858001"/>
          </a:xfrm>
        </p:grpSpPr>
        <p:sp>
          <p:nvSpPr>
            <p:cNvPr id="12" name="任意多边形：形状 11">
              <a:extLst>
                <a:ext uri="{FF2B5EF4-FFF2-40B4-BE49-F238E27FC236}">
                  <a16:creationId xmlns:a16="http://schemas.microsoft.com/office/drawing/2014/main" id="{D22D7888-22FA-4AA1-9BA4-CC61D6643D47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4" name="任意多边形：形状 13">
              <a:extLst>
                <a:ext uri="{FF2B5EF4-FFF2-40B4-BE49-F238E27FC236}">
                  <a16:creationId xmlns:a16="http://schemas.microsoft.com/office/drawing/2014/main" id="{EBB6E464-8999-4773-A1F2-E6CAA990E572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8" name="任意多边形：形状 17">
              <a:extLst>
                <a:ext uri="{FF2B5EF4-FFF2-40B4-BE49-F238E27FC236}">
                  <a16:creationId xmlns:a16="http://schemas.microsoft.com/office/drawing/2014/main" id="{1EA14BE8-FDD0-4434-9C3E-BFF78C22D9E3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22" name="任意多边形：形状 21">
              <a:extLst>
                <a:ext uri="{FF2B5EF4-FFF2-40B4-BE49-F238E27FC236}">
                  <a16:creationId xmlns:a16="http://schemas.microsoft.com/office/drawing/2014/main" id="{E494E364-7EA8-4D92-915D-75D1A3A67C07}"/>
                </a:ext>
              </a:extLst>
            </p:cNvPr>
            <p:cNvSpPr/>
            <p:nvPr userDrawn="1"/>
          </p:nvSpPr>
          <p:spPr>
            <a:xfrm flipH="1">
              <a:off x="4132972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7" name="标题 1">
            <a:extLst>
              <a:ext uri="{FF2B5EF4-FFF2-40B4-BE49-F238E27FC236}">
                <a16:creationId xmlns:a16="http://schemas.microsoft.com/office/drawing/2014/main" id="{4F9EBE3B-A856-C23C-4698-B764DF4BC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2118" y="262762"/>
            <a:ext cx="5507421" cy="3649718"/>
          </a:xfrm>
        </p:spPr>
        <p:txBody>
          <a:bodyPr rtlCol="0" anchor="b">
            <a:normAutofit/>
          </a:bodyPr>
          <a:lstStyle>
            <a:lvl1pPr>
              <a:defRPr lang="zh-CN" sz="6000"/>
            </a:lvl1pPr>
          </a:lstStyle>
          <a:p>
            <a:pPr rtl="0"/>
            <a:r>
              <a:rPr lang="zh-CN"/>
              <a:t>单击此处添加标题</a:t>
            </a:r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id="{74C9CB37-5251-201C-ACE3-FD69A00C77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7393" y="847600"/>
            <a:ext cx="4619625" cy="4617720"/>
          </a:xfrm>
          <a:prstGeom prst="ellipse">
            <a:avLst/>
          </a:prstGeom>
          <a:noFill/>
        </p:spPr>
        <p:txBody>
          <a:bodyPr tIns="548640" rtlCol="0">
            <a:normAutofit/>
          </a:bodyPr>
          <a:lstStyle>
            <a:lvl1pPr marL="0" indent="0" algn="ctr">
              <a:buNone/>
              <a:defRPr lang="zh-CN" sz="2000"/>
            </a:lvl1pPr>
          </a:lstStyle>
          <a:p>
            <a:pPr rtl="0"/>
            <a:r>
              <a:rPr lang="zh-CN"/>
              <a:t>单击图标以添加图片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BF08299-9068-827D-783B-BFF5B95E95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22118" y="4058263"/>
            <a:ext cx="5507421" cy="214148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lang="zh-CN" sz="2400"/>
            </a:lvl1pPr>
            <a:lvl2pPr marL="228600">
              <a:lnSpc>
                <a:spcPct val="90000"/>
              </a:lnSpc>
              <a:buClr>
                <a:schemeClr val="accent2"/>
              </a:buClr>
              <a:defRPr lang="zh-CN" sz="2000"/>
            </a:lvl2pPr>
            <a:lvl3pPr marL="457200">
              <a:lnSpc>
                <a:spcPct val="90000"/>
              </a:lnSpc>
              <a:buClr>
                <a:schemeClr val="accent2"/>
              </a:buClr>
              <a:defRPr lang="zh-CN" sz="1800"/>
            </a:lvl3pPr>
            <a:lvl4pPr marL="685800">
              <a:lnSpc>
                <a:spcPct val="90000"/>
              </a:lnSpc>
              <a:buClr>
                <a:schemeClr val="accent2"/>
              </a:buClr>
              <a:defRPr lang="zh-CN" sz="1600"/>
            </a:lvl4pPr>
            <a:lvl5pPr>
              <a:lnSpc>
                <a:spcPct val="110000"/>
              </a:lnSpc>
              <a:defRPr lang="zh-CN"/>
            </a:lvl5pPr>
          </a:lstStyle>
          <a:p>
            <a:pPr lvl="0" rtl="0"/>
            <a:r>
              <a:rPr lang="zh-CN"/>
              <a:t>单击此处添加内容</a:t>
            </a:r>
          </a:p>
          <a:p>
            <a:pPr lvl="1" rtl="0"/>
            <a:r>
              <a:rPr lang="zh-CN"/>
              <a:t>第二级</a:t>
            </a:r>
          </a:p>
          <a:p>
            <a:pPr lvl="2" rtl="0"/>
            <a:r>
              <a:rPr lang="zh-CN"/>
              <a:t>第三级</a:t>
            </a:r>
          </a:p>
          <a:p>
            <a:pPr lvl="3" rtl="0"/>
            <a:r>
              <a:rPr lang="zh-CN"/>
              <a:t>第四级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 rtlCol="0"/>
          <a:lstStyle>
            <a:lvl1pPr>
              <a:defRPr lang="zh-CN">
                <a:latin typeface="+mn-ea"/>
                <a:ea typeface="+mn-ea"/>
              </a:defRPr>
            </a:lvl1pPr>
          </a:lstStyle>
          <a:p>
            <a:pPr rtl="0">
              <a:defRPr lang="zh-CN"/>
            </a:pPr>
            <a:fld id="{B5F75400-6116-4694-B999-F58296377E1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2026/9/21</a:t>
            </a:fld>
            <a:endParaRPr 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/>
          <a:lstStyle>
            <a:lvl1pPr algn="l">
              <a:defRPr lang="zh-CN">
                <a:latin typeface="+mn-ea"/>
                <a:ea typeface="+mn-ea"/>
              </a:defRPr>
            </a:lvl1pPr>
          </a:lstStyle>
          <a:p>
            <a:pPr algn="l" rtl="0">
              <a:defRPr lang="zh-CN"/>
            </a:pPr>
            <a:endParaRPr 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 rtlCol="0"/>
          <a:lstStyle>
            <a:lvl1pPr>
              <a:defRPr lang="zh-CN">
                <a:latin typeface="+mn-ea"/>
                <a:ea typeface="+mn-ea"/>
              </a:defRPr>
            </a:lvl1pPr>
          </a:lstStyle>
          <a:p>
            <a:pPr rtl="0">
              <a:defRPr lang="zh-CN"/>
            </a:pPr>
            <a:fld id="{D76B855D-E9CC-4FF8-AD85-6CDC7B89A0DE}" type="slidenum">
              <a:rPr lang="zh-CN" smtClean="0">
                <a:solidFill>
                  <a:prstClr val="black">
                    <a:tint val="75000"/>
                  </a:prstClr>
                </a:solidFill>
              </a:rPr>
              <a:pPr>
                <a:defRPr lang="zh-CN"/>
              </a:pPr>
              <a:t>‹#›</a:t>
            </a:fld>
            <a:endParaRPr lang="zh-C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68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803"/>
            <a:ext cx="10515600" cy="1472974"/>
          </a:xfrm>
        </p:spPr>
        <p:txBody>
          <a:bodyPr rtlCol="0" anchor="ctr" anchorCtr="0">
            <a:noAutofit/>
          </a:bodyPr>
          <a:lstStyle>
            <a:defPPr>
              <a:defRPr lang="zh-CN"/>
            </a:def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E3FB7D8D-37C3-E089-EC02-FB49A13CBE1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38099"/>
            <a:ext cx="8012113" cy="4284889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lang="zh-CN" sz="1800"/>
            </a:lvl1pPr>
            <a:lvl2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lang="zh-CN" sz="1600"/>
            </a:lvl2pPr>
            <a:lvl3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lang="zh-CN" sz="1400"/>
            </a:lvl3pPr>
            <a:lvl4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lang="zh-CN" sz="1200"/>
            </a:lvl4pPr>
            <a:lvl5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defRPr lang="zh-CN" sz="12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1013B6CF-BADB-4D11-899B-BA138C28F8A9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  <p:sp>
        <p:nvSpPr>
          <p:cNvPr id="7" name="任意多边形：形状 14">
            <a:extLst>
              <a:ext uri="{FF2B5EF4-FFF2-40B4-BE49-F238E27FC236}">
                <a16:creationId xmlns:a16="http://schemas.microsoft.com/office/drawing/2014/main" id="{438B6FA2-AF11-618E-2B1A-38BF083DF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-381048" y="5144407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8" name="任意多边形：形状 13">
            <a:extLst>
              <a:ext uri="{FF2B5EF4-FFF2-40B4-BE49-F238E27FC236}">
                <a16:creationId xmlns:a16="http://schemas.microsoft.com/office/drawing/2014/main" id="{A269A8D8-A4AE-CEFF-E928-7DB1CFB3E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11" name="任意多边形：形状 19">
            <a:extLst>
              <a:ext uri="{FF2B5EF4-FFF2-40B4-BE49-F238E27FC236}">
                <a16:creationId xmlns:a16="http://schemas.microsoft.com/office/drawing/2014/main" id="{15418837-E689-97BE-9FAD-FEDBD599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11109434" y="3527042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形 6">
            <a:extLst>
              <a:ext uri="{FF2B5EF4-FFF2-40B4-BE49-F238E27FC236}">
                <a16:creationId xmlns:a16="http://schemas.microsoft.com/office/drawing/2014/main" id="{7DF76A42-387B-8D66-1214-D40462070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0621" y="704193"/>
            <a:ext cx="2296455" cy="22964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grpSp>
        <p:nvGrpSpPr>
          <p:cNvPr id="8" name="组 7">
            <a:extLst>
              <a:ext uri="{FF2B5EF4-FFF2-40B4-BE49-F238E27FC236}">
                <a16:creationId xmlns:a16="http://schemas.microsoft.com/office/drawing/2014/main" id="{D2ACE818-46EF-547E-9315-A8494830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77652" y="0"/>
            <a:ext cx="8798419" cy="6816262"/>
            <a:chOff x="577652" y="-28502"/>
            <a:chExt cx="8798419" cy="6816262"/>
          </a:xfrm>
        </p:grpSpPr>
        <p:sp>
          <p:nvSpPr>
            <p:cNvPr id="9" name="椭圆形 8">
              <a:extLst>
                <a:ext uri="{FF2B5EF4-FFF2-40B4-BE49-F238E27FC236}">
                  <a16:creationId xmlns:a16="http://schemas.microsoft.com/office/drawing/2014/main" id="{E9644D21-8793-9A96-F305-5D20EE342B26}"/>
                </a:ext>
              </a:extLst>
            </p:cNvPr>
            <p:cNvSpPr/>
            <p:nvPr userDrawn="1"/>
          </p:nvSpPr>
          <p:spPr>
            <a:xfrm>
              <a:off x="2815929" y="148929"/>
              <a:ext cx="6560142" cy="6560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0" name="弧形 9">
              <a:extLst>
                <a:ext uri="{FF2B5EF4-FFF2-40B4-BE49-F238E27FC236}">
                  <a16:creationId xmlns:a16="http://schemas.microsoft.com/office/drawing/2014/main" id="{DF8D7AEF-C845-09F0-F31C-20B32BBA1EBA}"/>
                </a:ext>
              </a:extLst>
            </p:cNvPr>
            <p:cNvSpPr/>
            <p:nvPr userDrawn="1"/>
          </p:nvSpPr>
          <p:spPr>
            <a:xfrm rot="9222429" flipV="1">
              <a:off x="2494119" y="-28502"/>
              <a:ext cx="6816262" cy="6816262"/>
            </a:xfrm>
            <a:prstGeom prst="arc">
              <a:avLst>
                <a:gd name="adj1" fmla="val 16200000"/>
                <a:gd name="adj2" fmla="val 20093138"/>
              </a:avLst>
            </a:prstGeom>
            <a:ln w="127000" cap="rnd">
              <a:solidFill>
                <a:schemeClr val="accent4">
                  <a:alpha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1" name="椭圆形 10">
              <a:extLst>
                <a:ext uri="{FF2B5EF4-FFF2-40B4-BE49-F238E27FC236}">
                  <a16:creationId xmlns:a16="http://schemas.microsoft.com/office/drawing/2014/main" id="{5F9D44CB-887B-C74D-3E96-5607E84DAEFF}"/>
                </a:ext>
              </a:extLst>
            </p:cNvPr>
            <p:cNvSpPr/>
            <p:nvPr userDrawn="1"/>
          </p:nvSpPr>
          <p:spPr>
            <a:xfrm>
              <a:off x="577652" y="1085116"/>
              <a:ext cx="759403" cy="738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14" name="任意多边形：形状 19">
            <a:extLst>
              <a:ext uri="{FF2B5EF4-FFF2-40B4-BE49-F238E27FC236}">
                <a16:creationId xmlns:a16="http://schemas.microsoft.com/office/drawing/2014/main" id="{87D193F4-2337-0048-1BE7-C9A815419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936118" y="5508455"/>
            <a:ext cx="1082566" cy="1616525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cxnSp>
        <p:nvCxnSpPr>
          <p:cNvPr id="15" name="直接连接符​​(S) 14">
            <a:extLst>
              <a:ext uri="{FF2B5EF4-FFF2-40B4-BE49-F238E27FC236}">
                <a16:creationId xmlns:a16="http://schemas.microsoft.com/office/drawing/2014/main" id="{45EE4510-BCBA-C39A-BEF1-A391A3304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94655" y="5270490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5929" y="1349825"/>
            <a:ext cx="6560142" cy="3063149"/>
          </a:xfrm>
        </p:spPr>
        <p:txBody>
          <a:bodyPr rtlCol="0" anchor="ctr">
            <a:noAutofit/>
          </a:bodyPr>
          <a:lstStyle>
            <a:lvl1pPr algn="ctr">
              <a:defRPr lang="zh-CN" sz="6000">
                <a:solidFill>
                  <a:schemeClr val="bg1"/>
                </a:solidFill>
              </a:defRPr>
            </a:lvl1pPr>
          </a:lstStyle>
          <a:p>
            <a:pPr rtl="0"/>
            <a:endParaRPr lang="zh-CN" altLang="en-US" noProof="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15929" y="4412973"/>
            <a:ext cx="6560142" cy="1935571"/>
          </a:xfrm>
        </p:spPr>
        <p:txBody>
          <a:bodyPr rtlCol="0">
            <a:noAutofit/>
          </a:bodyPr>
          <a:lstStyle>
            <a:lvl1pPr marL="0" indent="0" algn="ctr">
              <a:buNone/>
              <a:defRPr lang="zh-CN" sz="2400">
                <a:solidFill>
                  <a:schemeClr val="bg1"/>
                </a:solidFill>
              </a:defRPr>
            </a:lvl1pPr>
            <a:lvl2pPr marL="457200" indent="0" algn="ctr">
              <a:buNone/>
              <a:defRPr lang="zh-CN" sz="2000"/>
            </a:lvl2pPr>
            <a:lvl3pPr marL="914400" indent="0" algn="ctr">
              <a:buNone/>
              <a:defRPr lang="zh-CN" sz="1800"/>
            </a:lvl3pPr>
            <a:lvl4pPr marL="1371600" indent="0" algn="ctr">
              <a:buNone/>
              <a:defRPr lang="zh-CN" sz="1600"/>
            </a:lvl4pPr>
            <a:lvl5pPr marL="1828800" indent="0" algn="ctr">
              <a:buNone/>
              <a:defRPr lang="zh-CN" sz="1600"/>
            </a:lvl5pPr>
            <a:lvl6pPr marL="2286000" indent="0" algn="ctr">
              <a:buNone/>
              <a:defRPr lang="zh-CN" sz="1600"/>
            </a:lvl6pPr>
            <a:lvl7pPr marL="2743200" indent="0" algn="ctr">
              <a:buNone/>
              <a:defRPr lang="zh-CN" sz="1600"/>
            </a:lvl7pPr>
            <a:lvl8pPr marL="3200400" indent="0" algn="ctr">
              <a:buNone/>
              <a:defRPr lang="zh-CN" sz="1600"/>
            </a:lvl8pPr>
            <a:lvl9pPr marL="3657600" indent="0" algn="ctr">
              <a:buNone/>
              <a:defRPr lang="zh-CN" sz="1600"/>
            </a:lvl9pPr>
          </a:lstStyle>
          <a:p>
            <a:pPr rtl="0"/>
            <a:r>
              <a:rPr lang="zh-CN" altLang="en-US" noProof="0" dirty="0"/>
              <a:t>单击此处添加副标题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91DF7FBB-5F25-44A1-8F9F-5C456DFA528D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>
            <a:noAutofit/>
          </a:bodyPr>
          <a:lstStyle>
            <a:lvl1pPr>
              <a:defRPr lang="zh-CN"/>
            </a:lvl1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15163" cy="429768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5FB01ADF-164A-96FB-0129-C2A0F0ED0A8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47896" y="1816916"/>
            <a:ext cx="5212080" cy="429768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20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grpSp>
        <p:nvGrpSpPr>
          <p:cNvPr id="11" name="组 10">
            <a:extLst>
              <a:ext uri="{FF2B5EF4-FFF2-40B4-BE49-F238E27FC236}">
                <a16:creationId xmlns:a16="http://schemas.microsoft.com/office/drawing/2014/main" id="{C263F0DD-A38B-64B8-7412-087B487E6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2068464" cy="6857998"/>
            <a:chOff x="123536" y="2"/>
            <a:chExt cx="12068464" cy="6857998"/>
          </a:xfrm>
        </p:grpSpPr>
        <p:sp>
          <p:nvSpPr>
            <p:cNvPr id="12" name="任意多边形：形状 9">
              <a:extLst>
                <a:ext uri="{FF2B5EF4-FFF2-40B4-BE49-F238E27FC236}">
                  <a16:creationId xmlns:a16="http://schemas.microsoft.com/office/drawing/2014/main" id="{44CE2FB7-A856-E3C3-9798-73AAFB7901B8}"/>
                </a:ext>
              </a:extLst>
            </p:cNvPr>
            <p:cNvSpPr/>
            <p:nvPr userDrawn="1"/>
          </p:nvSpPr>
          <p:spPr>
            <a:xfrm>
              <a:off x="5671336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3" name="任意多边形：形状 10">
              <a:extLst>
                <a:ext uri="{FF2B5EF4-FFF2-40B4-BE49-F238E27FC236}">
                  <a16:creationId xmlns:a16="http://schemas.microsoft.com/office/drawing/2014/main" id="{47ED62E5-894A-A8F9-A6DC-4A5C147CDE78}"/>
                </a:ext>
              </a:extLst>
            </p:cNvPr>
            <p:cNvSpPr/>
            <p:nvPr userDrawn="1"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4" name="任意多边形：形状 11">
              <a:extLst>
                <a:ext uri="{FF2B5EF4-FFF2-40B4-BE49-F238E27FC236}">
                  <a16:creationId xmlns:a16="http://schemas.microsoft.com/office/drawing/2014/main" id="{5C181CD4-C69B-2826-AF23-060D677248A9}"/>
                </a:ext>
              </a:extLst>
            </p:cNvPr>
            <p:cNvSpPr/>
            <p:nvPr userDrawn="1"/>
          </p:nvSpPr>
          <p:spPr>
            <a:xfrm rot="5400000">
              <a:off x="11328915" y="3872201"/>
              <a:ext cx="1214656" cy="511514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21816D7-7AB8-4C67-9A2E-1FDF749BBE9B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>
            <a:noAutofit/>
          </a:bodyPr>
          <a:lstStyle>
            <a:defPPr>
              <a:defRPr lang="zh-CN"/>
            </a:def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0538251-2B75-FA20-0F29-FB58583E612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3108958" cy="4297680"/>
          </a:xfrm>
        </p:spPr>
        <p:txBody>
          <a:bodyPr rtlCol="0">
            <a:normAutofit/>
          </a:bodyPr>
          <a:lstStyle>
            <a:lvl1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1pPr>
            <a:lvl2pPr marL="2857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2pPr>
            <a:lvl3pPr marL="65151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3pPr>
            <a:lvl4pPr marL="92583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4pPr>
            <a:lvl5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A06C49DD-8C29-93EA-04F4-22F84080DF5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661820" y="1816916"/>
            <a:ext cx="6698156" cy="429768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1800"/>
            </a:lvl1pPr>
            <a:lvl2pPr marL="2286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2pPr>
            <a:lvl3pPr marL="59436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3pPr>
            <a:lvl4pPr marL="86868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4pPr>
            <a:lvl5pPr marL="1143000" indent="-2286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FDBC002A-6CD0-4FFD-93EF-C54A996DA9DE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  <p:sp>
        <p:nvSpPr>
          <p:cNvPr id="8" name="任意多边形：形状 11">
            <a:extLst>
              <a:ext uri="{FF2B5EF4-FFF2-40B4-BE49-F238E27FC236}">
                <a16:creationId xmlns:a16="http://schemas.microsoft.com/office/drawing/2014/main" id="{1E75594D-82D2-74F6-56EC-46FCD28CB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94966" y="0"/>
            <a:ext cx="1214656" cy="511514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9" name="任意多边形：形状 13">
            <a:extLst>
              <a:ext uri="{FF2B5EF4-FFF2-40B4-BE49-F238E27FC236}">
                <a16:creationId xmlns:a16="http://schemas.microsoft.com/office/drawing/2014/main" id="{FF4E0F5B-0892-2688-EFD3-284369DA5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097530" y="5590215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cxnSp>
        <p:nvCxnSpPr>
          <p:cNvPr id="10" name="直接连接符​​(S) 9">
            <a:extLst>
              <a:ext uri="{FF2B5EF4-FFF2-40B4-BE49-F238E27FC236}">
                <a16:creationId xmlns:a16="http://schemas.microsoft.com/office/drawing/2014/main" id="{71D8715A-3067-732D-C410-868C7CCC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982378" y="551212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和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 3">
            <a:extLst>
              <a:ext uri="{FF2B5EF4-FFF2-40B4-BE49-F238E27FC236}">
                <a16:creationId xmlns:a16="http://schemas.microsoft.com/office/drawing/2014/main" id="{5807BCF9-2F5B-200E-2E6C-E177DB56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7458"/>
            <a:ext cx="7083733" cy="6182202"/>
            <a:chOff x="0" y="7460"/>
            <a:chExt cx="7083733" cy="6182202"/>
          </a:xfrm>
        </p:grpSpPr>
        <p:sp>
          <p:nvSpPr>
            <p:cNvPr id="9" name="任意多边形：形状 14">
              <a:extLst>
                <a:ext uri="{FF2B5EF4-FFF2-40B4-BE49-F238E27FC236}">
                  <a16:creationId xmlns:a16="http://schemas.microsoft.com/office/drawing/2014/main" id="{7A624B2B-50FD-9351-987F-2E5A5472CAB6}"/>
                </a:ext>
              </a:extLst>
            </p:cNvPr>
            <p:cNvSpPr/>
            <p:nvPr userDrawn="1"/>
          </p:nvSpPr>
          <p:spPr>
            <a:xfrm rot="16200000">
              <a:off x="-388933" y="4841194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0" name="任意多边形：形状 13">
              <a:extLst>
                <a:ext uri="{FF2B5EF4-FFF2-40B4-BE49-F238E27FC236}">
                  <a16:creationId xmlns:a16="http://schemas.microsoft.com/office/drawing/2014/main" id="{51E534EE-E0F1-2BD9-9A82-7656B90A2D9D}"/>
                </a:ext>
              </a:extLst>
            </p:cNvPr>
            <p:cNvSpPr/>
            <p:nvPr userDrawn="1"/>
          </p:nvSpPr>
          <p:spPr>
            <a:xfrm>
              <a:off x="6234405" y="7460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</p:spPr>
        <p:txBody>
          <a:bodyPr rtlCol="0" anchor="b" anchorCtr="0">
            <a:noAutofit/>
          </a:bodyPr>
          <a:lstStyle>
            <a:lvl1pPr>
              <a:defRPr lang="zh-CN"/>
            </a:lvl1pPr>
          </a:lstStyle>
          <a:p>
            <a:pPr rtl="0"/>
            <a:endParaRPr lang="zh-CN" altLang="en-US" noProof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57316"/>
            <a:ext cx="5257800" cy="3369858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8" name="图片占位符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13114" y="845068"/>
            <a:ext cx="5193792" cy="5193792"/>
          </a:xfrm>
          <a:prstGeom prst="ellipse">
            <a:avLst/>
          </a:prstGeom>
        </p:spPr>
        <p:txBody>
          <a:bodyPr rtlCol="0"/>
          <a:lstStyle>
            <a:lvl1pPr marL="0" indent="0" algn="ctr">
              <a:buNone/>
              <a:defRPr lang="zh-CN"/>
            </a:lvl1pPr>
          </a:lstStyle>
          <a:p>
            <a:pPr rtl="0"/>
            <a:r>
              <a:rPr lang="zh-CN" altLang="en-US" noProof="0" dirty="0"/>
              <a:t>单击图标以添加图片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B60E9F00-784D-4913-B3DC-C824D66B9CB4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>
            <a:extLst>
              <a:ext uri="{FF2B5EF4-FFF2-40B4-BE49-F238E27FC236}">
                <a16:creationId xmlns:a16="http://schemas.microsoft.com/office/drawing/2014/main" id="{521BD3DB-6F51-C1AE-FF0E-D0BDCB55F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536" y="2"/>
            <a:ext cx="11220225" cy="6857998"/>
            <a:chOff x="123536" y="2"/>
            <a:chExt cx="11220225" cy="6857998"/>
          </a:xfrm>
        </p:grpSpPr>
        <p:sp>
          <p:nvSpPr>
            <p:cNvPr id="12" name="任意多边形：形状 7">
              <a:extLst>
                <a:ext uri="{FF2B5EF4-FFF2-40B4-BE49-F238E27FC236}">
                  <a16:creationId xmlns:a16="http://schemas.microsoft.com/office/drawing/2014/main" id="{59903C17-0733-BE0C-7392-283FEC2E98B0}"/>
                </a:ext>
              </a:extLst>
            </p:cNvPr>
            <p:cNvSpPr/>
            <p:nvPr/>
          </p:nvSpPr>
          <p:spPr>
            <a:xfrm flipH="1">
              <a:off x="123536" y="5717905"/>
              <a:ext cx="1771609" cy="1140095"/>
            </a:xfrm>
            <a:custGeom>
              <a:avLst/>
              <a:gdLst>
                <a:gd name="connsiteX0" fmla="*/ 1561721 w 1771609"/>
                <a:gd name="connsiteY0" fmla="*/ 763041 h 1140095"/>
                <a:gd name="connsiteX1" fmla="*/ 1623024 w 1771609"/>
                <a:gd name="connsiteY1" fmla="*/ 792810 h 1140095"/>
                <a:gd name="connsiteX2" fmla="*/ 1711735 w 1771609"/>
                <a:gd name="connsiteY2" fmla="*/ 970132 h 1140095"/>
                <a:gd name="connsiteX3" fmla="*/ 1771609 w 1771609"/>
                <a:gd name="connsiteY3" fmla="*/ 1140095 h 1140095"/>
                <a:gd name="connsiteX4" fmla="*/ 1637225 w 1771609"/>
                <a:gd name="connsiteY4" fmla="*/ 1140095 h 1140095"/>
                <a:gd name="connsiteX5" fmla="*/ 1594820 w 1771609"/>
                <a:gd name="connsiteY5" fmla="*/ 1019711 h 1140095"/>
                <a:gd name="connsiteX6" fmla="*/ 1513200 w 1771609"/>
                <a:gd name="connsiteY6" fmla="*/ 856627 h 1140095"/>
                <a:gd name="connsiteX7" fmla="*/ 1538499 w 1771609"/>
                <a:gd name="connsiteY7" fmla="*/ 770415 h 1140095"/>
                <a:gd name="connsiteX8" fmla="*/ 1561721 w 1771609"/>
                <a:gd name="connsiteY8" fmla="*/ 763041 h 1140095"/>
                <a:gd name="connsiteX9" fmla="*/ 933455 w 1771609"/>
                <a:gd name="connsiteY9" fmla="*/ 161309 h 1140095"/>
                <a:gd name="connsiteX10" fmla="*/ 957797 w 1771609"/>
                <a:gd name="connsiteY10" fmla="*/ 167970 h 1140095"/>
                <a:gd name="connsiteX11" fmla="*/ 1286982 w 1771609"/>
                <a:gd name="connsiteY11" fmla="*/ 387616 h 1140095"/>
                <a:gd name="connsiteX12" fmla="*/ 1293725 w 1771609"/>
                <a:gd name="connsiteY12" fmla="*/ 477075 h 1140095"/>
                <a:gd name="connsiteX13" fmla="*/ 1245453 w 1771609"/>
                <a:gd name="connsiteY13" fmla="*/ 499154 h 1140095"/>
                <a:gd name="connsiteX14" fmla="*/ 1245167 w 1771609"/>
                <a:gd name="connsiteY14" fmla="*/ 499154 h 1140095"/>
                <a:gd name="connsiteX15" fmla="*/ 1203638 w 1771609"/>
                <a:gd name="connsiteY15" fmla="*/ 484104 h 1140095"/>
                <a:gd name="connsiteX16" fmla="*/ 900647 w 1771609"/>
                <a:gd name="connsiteY16" fmla="*/ 281508 h 1140095"/>
                <a:gd name="connsiteX17" fmla="*/ 872454 w 1771609"/>
                <a:gd name="connsiteY17" fmla="*/ 196164 h 1140095"/>
                <a:gd name="connsiteX18" fmla="*/ 933455 w 1771609"/>
                <a:gd name="connsiteY18" fmla="*/ 161309 h 1140095"/>
                <a:gd name="connsiteX19" fmla="*/ 256260 w 1771609"/>
                <a:gd name="connsiteY19" fmla="*/ 29 h 1140095"/>
                <a:gd name="connsiteX20" fmla="*/ 454020 w 1771609"/>
                <a:gd name="connsiteY20" fmla="*/ 13474 h 1140095"/>
                <a:gd name="connsiteX21" fmla="*/ 509236 w 1771609"/>
                <a:gd name="connsiteY21" fmla="*/ 84182 h 1140095"/>
                <a:gd name="connsiteX22" fmla="*/ 445829 w 1771609"/>
                <a:gd name="connsiteY22" fmla="*/ 139871 h 1140095"/>
                <a:gd name="connsiteX23" fmla="*/ 437447 w 1771609"/>
                <a:gd name="connsiteY23" fmla="*/ 139395 h 1140095"/>
                <a:gd name="connsiteX24" fmla="*/ 73211 w 1771609"/>
                <a:gd name="connsiteY24" fmla="*/ 137204 h 1140095"/>
                <a:gd name="connsiteX25" fmla="*/ 749 w 1771609"/>
                <a:gd name="connsiteY25" fmla="*/ 84082 h 1140095"/>
                <a:gd name="connsiteX26" fmla="*/ 53871 w 1771609"/>
                <a:gd name="connsiteY26" fmla="*/ 11621 h 1140095"/>
                <a:gd name="connsiteX27" fmla="*/ 58352 w 1771609"/>
                <a:gd name="connsiteY27" fmla="*/ 11093 h 1140095"/>
                <a:gd name="connsiteX28" fmla="*/ 256260 w 1771609"/>
                <a:gd name="connsiteY28" fmla="*/ 29 h 114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609" h="1140095">
                  <a:moveTo>
                    <a:pt x="1561721" y="763041"/>
                  </a:moveTo>
                  <a:cubicBezTo>
                    <a:pt x="1585506" y="760324"/>
                    <a:pt x="1609722" y="771249"/>
                    <a:pt x="1623024" y="792810"/>
                  </a:cubicBezTo>
                  <a:cubicBezTo>
                    <a:pt x="1656300" y="850065"/>
                    <a:pt x="1685920" y="909291"/>
                    <a:pt x="1711735" y="970132"/>
                  </a:cubicBezTo>
                  <a:lnTo>
                    <a:pt x="1771609" y="1140095"/>
                  </a:lnTo>
                  <a:lnTo>
                    <a:pt x="1637225" y="1140095"/>
                  </a:lnTo>
                  <a:lnTo>
                    <a:pt x="1594820" y="1019711"/>
                  </a:lnTo>
                  <a:cubicBezTo>
                    <a:pt x="1571072" y="963753"/>
                    <a:pt x="1543818" y="909282"/>
                    <a:pt x="1513200" y="856627"/>
                  </a:cubicBezTo>
                  <a:cubicBezTo>
                    <a:pt x="1496379" y="825834"/>
                    <a:pt x="1507704" y="787236"/>
                    <a:pt x="1538499" y="770415"/>
                  </a:cubicBezTo>
                  <a:cubicBezTo>
                    <a:pt x="1545912" y="766367"/>
                    <a:pt x="1553792" y="763946"/>
                    <a:pt x="1561721" y="763041"/>
                  </a:cubicBezTo>
                  <a:close/>
                  <a:moveTo>
                    <a:pt x="933455" y="161309"/>
                  </a:moveTo>
                  <a:cubicBezTo>
                    <a:pt x="941693" y="161855"/>
                    <a:pt x="949959" y="164025"/>
                    <a:pt x="957797" y="167970"/>
                  </a:cubicBezTo>
                  <a:cubicBezTo>
                    <a:pt x="1076184" y="227289"/>
                    <a:pt x="1186759" y="301068"/>
                    <a:pt x="1286982" y="387616"/>
                  </a:cubicBezTo>
                  <a:cubicBezTo>
                    <a:pt x="1313547" y="410457"/>
                    <a:pt x="1316566" y="450510"/>
                    <a:pt x="1293725" y="477075"/>
                  </a:cubicBezTo>
                  <a:cubicBezTo>
                    <a:pt x="1281638" y="491137"/>
                    <a:pt x="1263998" y="499204"/>
                    <a:pt x="1245453" y="499154"/>
                  </a:cubicBezTo>
                  <a:lnTo>
                    <a:pt x="1245167" y="499154"/>
                  </a:lnTo>
                  <a:cubicBezTo>
                    <a:pt x="1229965" y="499301"/>
                    <a:pt x="1215220" y="493956"/>
                    <a:pt x="1203638" y="484104"/>
                  </a:cubicBezTo>
                  <a:cubicBezTo>
                    <a:pt x="1111407" y="404300"/>
                    <a:pt x="1009633" y="336248"/>
                    <a:pt x="900647" y="281508"/>
                  </a:cubicBezTo>
                  <a:cubicBezTo>
                    <a:pt x="869295" y="265726"/>
                    <a:pt x="856672" y="227516"/>
                    <a:pt x="872454" y="196164"/>
                  </a:cubicBezTo>
                  <a:cubicBezTo>
                    <a:pt x="884290" y="172650"/>
                    <a:pt x="908742" y="159670"/>
                    <a:pt x="933455" y="161309"/>
                  </a:cubicBezTo>
                  <a:close/>
                  <a:moveTo>
                    <a:pt x="256260" y="29"/>
                  </a:moveTo>
                  <a:cubicBezTo>
                    <a:pt x="322331" y="427"/>
                    <a:pt x="388378" y="4909"/>
                    <a:pt x="454020" y="13474"/>
                  </a:cubicBezTo>
                  <a:cubicBezTo>
                    <a:pt x="488793" y="17752"/>
                    <a:pt x="513514" y="49409"/>
                    <a:pt x="509236" y="84182"/>
                  </a:cubicBezTo>
                  <a:cubicBezTo>
                    <a:pt x="505303" y="116151"/>
                    <a:pt x="478038" y="140098"/>
                    <a:pt x="445829" y="139871"/>
                  </a:cubicBezTo>
                  <a:cubicBezTo>
                    <a:pt x="443027" y="139899"/>
                    <a:pt x="440227" y="139740"/>
                    <a:pt x="437447" y="139395"/>
                  </a:cubicBezTo>
                  <a:cubicBezTo>
                    <a:pt x="316592" y="123615"/>
                    <a:pt x="194247" y="122878"/>
                    <a:pt x="73211" y="137204"/>
                  </a:cubicBezTo>
                  <a:cubicBezTo>
                    <a:pt x="38532" y="142545"/>
                    <a:pt x="6090" y="118762"/>
                    <a:pt x="749" y="84082"/>
                  </a:cubicBezTo>
                  <a:cubicBezTo>
                    <a:pt x="-4591" y="49403"/>
                    <a:pt x="19192" y="16961"/>
                    <a:pt x="53871" y="11621"/>
                  </a:cubicBezTo>
                  <a:cubicBezTo>
                    <a:pt x="55358" y="11392"/>
                    <a:pt x="56852" y="11216"/>
                    <a:pt x="58352" y="11093"/>
                  </a:cubicBezTo>
                  <a:cubicBezTo>
                    <a:pt x="124093" y="3319"/>
                    <a:pt x="190189" y="-369"/>
                    <a:pt x="256260" y="29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3" name="任意多边形：形状 1">
              <a:extLst>
                <a:ext uri="{FF2B5EF4-FFF2-40B4-BE49-F238E27FC236}">
                  <a16:creationId xmlns:a16="http://schemas.microsoft.com/office/drawing/2014/main" id="{898A3450-9C87-13ED-79CC-F4F65D14FF72}"/>
                </a:ext>
              </a:extLst>
            </p:cNvPr>
            <p:cNvSpPr/>
            <p:nvPr userDrawn="1"/>
          </p:nvSpPr>
          <p:spPr>
            <a:xfrm>
              <a:off x="10494433" y="2"/>
              <a:ext cx="849328" cy="357668"/>
            </a:xfrm>
            <a:custGeom>
              <a:avLst/>
              <a:gdLst>
                <a:gd name="connsiteX0" fmla="*/ 0 w 1135066"/>
                <a:gd name="connsiteY0" fmla="*/ 0 h 477997"/>
                <a:gd name="connsiteX1" fmla="*/ 1135066 w 1135066"/>
                <a:gd name="connsiteY1" fmla="*/ 0 h 477997"/>
                <a:gd name="connsiteX2" fmla="*/ 1133370 w 1135066"/>
                <a:gd name="connsiteY2" fmla="*/ 16827 h 477997"/>
                <a:gd name="connsiteX3" fmla="*/ 567533 w 1135066"/>
                <a:gd name="connsiteY3" fmla="*/ 477997 h 477997"/>
                <a:gd name="connsiteX4" fmla="*/ 1696 w 1135066"/>
                <a:gd name="connsiteY4" fmla="*/ 16827 h 477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066" h="477997">
                  <a:moveTo>
                    <a:pt x="0" y="0"/>
                  </a:moveTo>
                  <a:lnTo>
                    <a:pt x="1135066" y="0"/>
                  </a:lnTo>
                  <a:lnTo>
                    <a:pt x="1133370" y="16827"/>
                  </a:lnTo>
                  <a:cubicBezTo>
                    <a:pt x="1079514" y="280016"/>
                    <a:pt x="846644" y="477997"/>
                    <a:pt x="567533" y="477997"/>
                  </a:cubicBezTo>
                  <a:cubicBezTo>
                    <a:pt x="288422" y="477997"/>
                    <a:pt x="55552" y="280016"/>
                    <a:pt x="1696" y="168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>
            <a:noAutofit/>
          </a:bodyPr>
          <a:lstStyle>
            <a:lvl1pPr>
              <a:defRPr lang="zh-CN"/>
            </a:lvl1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2882462" cy="4297678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8" name="表格占位符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4038599" y="1825625"/>
            <a:ext cx="7315199" cy="4297680"/>
          </a:xfrm>
        </p:spPr>
        <p:txBody>
          <a:bodyPr rtlCol="0">
            <a:normAutofit/>
          </a:bodyPr>
          <a:lstStyle>
            <a:lvl1pPr marL="0" indent="0">
              <a:buNone/>
              <a:defRPr lang="zh-CN" sz="2400"/>
            </a:lvl1pPr>
          </a:lstStyle>
          <a:p>
            <a:pPr rtl="0"/>
            <a:r>
              <a:rPr lang="zh-CN" altLang="en-US" noProof="0" dirty="0"/>
              <a:t>单击图标以添加表格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8D56A337-F9B7-46F6-ADE4-D5C50700639F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长方形 10">
            <a:extLst>
              <a:ext uri="{FF2B5EF4-FFF2-40B4-BE49-F238E27FC236}">
                <a16:creationId xmlns:a16="http://schemas.microsoft.com/office/drawing/2014/main" id="{D9FE4C84-13A1-72EA-6541-7C8FDDEA7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1563" y="5800859"/>
            <a:ext cx="692016" cy="69201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12" name="弧形 11">
            <a:extLst>
              <a:ext uri="{FF2B5EF4-FFF2-40B4-BE49-F238E27FC236}">
                <a16:creationId xmlns:a16="http://schemas.microsoft.com/office/drawing/2014/main" id="{30468883-4E51-D3BD-E1C6-601ED9B6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438747" flipV="1">
            <a:off x="7967025" y="2530995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F0502020204030204"/>
              <a:ea typeface="Microsoft YaHei UI"/>
              <a:cs typeface="+mn-cs"/>
            </a:endParaRPr>
          </a:p>
        </p:txBody>
      </p:sp>
      <p:sp>
        <p:nvSpPr>
          <p:cNvPr id="13" name="任意多边形(F) 9">
            <a:extLst>
              <a:ext uri="{FF2B5EF4-FFF2-40B4-BE49-F238E27FC236}">
                <a16:creationId xmlns:a16="http://schemas.microsoft.com/office/drawing/2014/main" id="{111AEF3F-9A86-45CE-4817-E3E6863D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1764789" y="390570"/>
            <a:ext cx="437721" cy="797078"/>
          </a:xfrm>
          <a:custGeom>
            <a:avLst/>
            <a:gdLst>
              <a:gd name="connsiteX0" fmla="*/ 28069 w 437721"/>
              <a:gd name="connsiteY0" fmla="*/ 0 h 797078"/>
              <a:gd name="connsiteX1" fmla="*/ 437721 w 437721"/>
              <a:gd name="connsiteY1" fmla="*/ 398539 h 797078"/>
              <a:gd name="connsiteX2" fmla="*/ 28069 w 437721"/>
              <a:gd name="connsiteY2" fmla="*/ 797078 h 797078"/>
              <a:gd name="connsiteX3" fmla="*/ 0 w 437721"/>
              <a:gd name="connsiteY3" fmla="*/ 794325 h 797078"/>
              <a:gd name="connsiteX4" fmla="*/ 0 w 437721"/>
              <a:gd name="connsiteY4" fmla="*/ 2753 h 797078"/>
              <a:gd name="connsiteX5" fmla="*/ 28069 w 437721"/>
              <a:gd name="connsiteY5" fmla="*/ 0 h 79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7721" h="797078">
                <a:moveTo>
                  <a:pt x="28069" y="0"/>
                </a:moveTo>
                <a:cubicBezTo>
                  <a:pt x="254314" y="0"/>
                  <a:pt x="437721" y="178432"/>
                  <a:pt x="437721" y="398539"/>
                </a:cubicBezTo>
                <a:cubicBezTo>
                  <a:pt x="437721" y="618646"/>
                  <a:pt x="254314" y="797078"/>
                  <a:pt x="28069" y="797078"/>
                </a:cubicBezTo>
                <a:lnTo>
                  <a:pt x="0" y="794325"/>
                </a:lnTo>
                <a:lnTo>
                  <a:pt x="0" y="2753"/>
                </a:lnTo>
                <a:lnTo>
                  <a:pt x="280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</a:lstStyle>
          <a:p>
            <a:pPr algn="ctr" rtl="0"/>
            <a:endParaRPr lang="zh-CN" altLang="en-US" noProof="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>
            <a:noAutofit/>
          </a:bodyPr>
          <a:lstStyle>
            <a:lvl1pPr>
              <a:defRPr lang="zh-CN"/>
            </a:lvl1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F5A792C8-BB21-CDAF-668C-C1EFF45540C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825625"/>
            <a:ext cx="6934200" cy="429768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1800"/>
            </a:lvl1pPr>
            <a:lvl2pPr>
              <a:spcBef>
                <a:spcPts val="500"/>
              </a:spcBef>
              <a:spcAft>
                <a:spcPts val="800"/>
              </a:spcAft>
              <a:buClr>
                <a:schemeClr val="accent2"/>
              </a:buClr>
              <a:defRPr lang="zh-CN" sz="1800"/>
            </a:lvl2pPr>
            <a:lvl3pPr>
              <a:spcBef>
                <a:spcPts val="1000"/>
              </a:spcBef>
              <a:buClr>
                <a:schemeClr val="accent2"/>
              </a:buClr>
              <a:defRPr lang="zh-CN" sz="1800"/>
            </a:lvl3pPr>
            <a:lvl4pPr>
              <a:spcBef>
                <a:spcPts val="1000"/>
              </a:spcBef>
              <a:buClr>
                <a:schemeClr val="accent2"/>
              </a:buClr>
              <a:defRPr lang="zh-CN" sz="1800"/>
            </a:lvl4pPr>
            <a:lvl5pPr>
              <a:spcBef>
                <a:spcPts val="1000"/>
              </a:spcBef>
              <a:buClr>
                <a:schemeClr val="accent2"/>
              </a:buClr>
              <a:defRPr lang="zh-CN" sz="18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  <a:endParaRPr lang="zh-CN" altLang="en-US" sz="1800" noProof="0" dirty="0">
              <a:latin typeface="Microsoft YaHei UI" panose="020B0504020202020204" pitchFamily="34" charset="77"/>
              <a:ea typeface="Microsoft YaHei UI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03029" y="1825625"/>
            <a:ext cx="3450771" cy="429768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1800"/>
            </a:lvl1pPr>
            <a:lvl2pPr marL="7429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400"/>
            </a:lvl3pPr>
            <a:lvl4pPr marL="15430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4pPr>
            <a:lvl5pPr marL="2000250" indent="-1714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2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9B9F0B50-0A6F-4189-95FB-CB19772B9D30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>
            <a:noAutofit/>
          </a:bodyPr>
          <a:lstStyle>
            <a:defPPr>
              <a:defRPr lang="zh-CN"/>
            </a:defPPr>
          </a:lstStyle>
          <a:p>
            <a:pPr rtl="0"/>
            <a:r>
              <a:rPr lang="zh-CN" altLang="en-US" noProof="0" dirty="0"/>
              <a:t>单击此处添加标题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B76E1264-71E4-41F8-9BB1-5D66AEC9F0FB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  <p:sp>
        <p:nvSpPr>
          <p:cNvPr id="8" name="表格占位符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838199" y="1825625"/>
            <a:ext cx="10515600" cy="4297680"/>
          </a:xfrm>
        </p:spPr>
        <p:txBody>
          <a:bodyPr rtlCol="0">
            <a:normAutofit/>
          </a:bodyPr>
          <a:lstStyle>
            <a:lvl1pPr>
              <a:defRPr lang="zh-CN" sz="2400"/>
            </a:lvl1pPr>
          </a:lstStyle>
          <a:p>
            <a:pPr rtl="0"/>
            <a:r>
              <a:rPr lang="zh-CN" altLang="en-US" noProof="0" dirty="0"/>
              <a:t>单击图标以添加表格</a:t>
            </a:r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>
            <a:extLst>
              <a:ext uri="{FF2B5EF4-FFF2-40B4-BE49-F238E27FC236}">
                <a16:creationId xmlns:a16="http://schemas.microsoft.com/office/drawing/2014/main" id="{D7B7232D-F1A6-B6C3-3BBF-E834CC7CD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5930138" cy="6858001"/>
            <a:chOff x="0" y="-1"/>
            <a:chExt cx="5930138" cy="6858001"/>
          </a:xfrm>
        </p:grpSpPr>
        <p:sp>
          <p:nvSpPr>
            <p:cNvPr id="8" name="椭圆形 7">
              <a:extLst>
                <a:ext uri="{FF2B5EF4-FFF2-40B4-BE49-F238E27FC236}">
                  <a16:creationId xmlns:a16="http://schemas.microsoft.com/office/drawing/2014/main" id="{0D306340-6BFD-FE3D-535B-B59C1C44EDDA}"/>
                </a:ext>
              </a:extLst>
            </p:cNvPr>
            <p:cNvSpPr/>
            <p:nvPr userDrawn="1"/>
          </p:nvSpPr>
          <p:spPr>
            <a:xfrm>
              <a:off x="383877" y="778462"/>
              <a:ext cx="5315035" cy="5315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9" name="任意多边形：形状 11">
              <a:extLst>
                <a:ext uri="{FF2B5EF4-FFF2-40B4-BE49-F238E27FC236}">
                  <a16:creationId xmlns:a16="http://schemas.microsoft.com/office/drawing/2014/main" id="{338E6C4B-ABF3-8B7E-8DCF-A93F69C712B1}"/>
                </a:ext>
              </a:extLst>
            </p:cNvPr>
            <p:cNvSpPr/>
            <p:nvPr userDrawn="1"/>
          </p:nvSpPr>
          <p:spPr>
            <a:xfrm flipH="1">
              <a:off x="530529" y="0"/>
              <a:ext cx="1155142" cy="591009"/>
            </a:xfrm>
            <a:custGeom>
              <a:avLst/>
              <a:gdLst>
                <a:gd name="connsiteX0" fmla="*/ 1355 w 1155142"/>
                <a:gd name="connsiteY0" fmla="*/ 0 h 591009"/>
                <a:gd name="connsiteX1" fmla="*/ 1153787 w 1155142"/>
                <a:gd name="connsiteY1" fmla="*/ 0 h 591009"/>
                <a:gd name="connsiteX2" fmla="*/ 1155142 w 1155142"/>
                <a:gd name="connsiteY2" fmla="*/ 13438 h 591009"/>
                <a:gd name="connsiteX3" fmla="*/ 577571 w 1155142"/>
                <a:gd name="connsiteY3" fmla="*/ 591009 h 591009"/>
                <a:gd name="connsiteX4" fmla="*/ 0 w 1155142"/>
                <a:gd name="connsiteY4" fmla="*/ 13438 h 59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142" h="591009">
                  <a:moveTo>
                    <a:pt x="1355" y="0"/>
                  </a:moveTo>
                  <a:lnTo>
                    <a:pt x="1153787" y="0"/>
                  </a:lnTo>
                  <a:lnTo>
                    <a:pt x="1155142" y="13438"/>
                  </a:lnTo>
                  <a:cubicBezTo>
                    <a:pt x="1155142" y="332422"/>
                    <a:pt x="896555" y="591009"/>
                    <a:pt x="577571" y="591009"/>
                  </a:cubicBezTo>
                  <a:cubicBezTo>
                    <a:pt x="258587" y="591009"/>
                    <a:pt x="0" y="332422"/>
                    <a:pt x="0" y="13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0" name="任意多边形：形状 13">
              <a:extLst>
                <a:ext uri="{FF2B5EF4-FFF2-40B4-BE49-F238E27FC236}">
                  <a16:creationId xmlns:a16="http://schemas.microsoft.com/office/drawing/2014/main" id="{6F90F99F-B12A-E8F9-5A86-D76B201D6308}"/>
                </a:ext>
              </a:extLst>
            </p:cNvPr>
            <p:cNvSpPr/>
            <p:nvPr userDrawn="1"/>
          </p:nvSpPr>
          <p:spPr>
            <a:xfrm flipH="1">
              <a:off x="3961511" y="-1"/>
              <a:ext cx="1737401" cy="959536"/>
            </a:xfrm>
            <a:custGeom>
              <a:avLst/>
              <a:gdLst>
                <a:gd name="connsiteX0" fmla="*/ 0 w 1737401"/>
                <a:gd name="connsiteY0" fmla="*/ 0 h 959536"/>
                <a:gd name="connsiteX1" fmla="*/ 123825 w 1737401"/>
                <a:gd name="connsiteY1" fmla="*/ 0 h 959536"/>
                <a:gd name="connsiteX2" fmla="*/ 123825 w 1737401"/>
                <a:gd name="connsiteY2" fmla="*/ 790277 h 959536"/>
                <a:gd name="connsiteX3" fmla="*/ 1490095 w 1737401"/>
                <a:gd name="connsiteY3" fmla="*/ 0 h 959536"/>
                <a:gd name="connsiteX4" fmla="*/ 1737401 w 1737401"/>
                <a:gd name="connsiteY4" fmla="*/ 0 h 959536"/>
                <a:gd name="connsiteX5" fmla="*/ 92869 w 1737401"/>
                <a:gd name="connsiteY5" fmla="*/ 951249 h 959536"/>
                <a:gd name="connsiteX6" fmla="*/ 61913 w 1737401"/>
                <a:gd name="connsiteY6" fmla="*/ 959536 h 959536"/>
                <a:gd name="connsiteX7" fmla="*/ 0 w 1737401"/>
                <a:gd name="connsiteY7" fmla="*/ 897624 h 9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7401" h="959536">
                  <a:moveTo>
                    <a:pt x="0" y="0"/>
                  </a:moveTo>
                  <a:lnTo>
                    <a:pt x="123825" y="0"/>
                  </a:lnTo>
                  <a:lnTo>
                    <a:pt x="123825" y="790277"/>
                  </a:lnTo>
                  <a:lnTo>
                    <a:pt x="1490095" y="0"/>
                  </a:lnTo>
                  <a:lnTo>
                    <a:pt x="1737401" y="0"/>
                  </a:lnTo>
                  <a:lnTo>
                    <a:pt x="92869" y="951249"/>
                  </a:lnTo>
                  <a:cubicBezTo>
                    <a:pt x="83458" y="956688"/>
                    <a:pt x="72780" y="959546"/>
                    <a:pt x="61913" y="959536"/>
                  </a:cubicBezTo>
                  <a:cubicBezTo>
                    <a:pt x="27719" y="959536"/>
                    <a:pt x="0" y="931818"/>
                    <a:pt x="0" y="89762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1" name="任意多边形：形状 15">
              <a:extLst>
                <a:ext uri="{FF2B5EF4-FFF2-40B4-BE49-F238E27FC236}">
                  <a16:creationId xmlns:a16="http://schemas.microsoft.com/office/drawing/2014/main" id="{BFA99EFE-81BC-95EA-FA61-B7199AD98A74}"/>
                </a:ext>
              </a:extLst>
            </p:cNvPr>
            <p:cNvSpPr/>
            <p:nvPr userDrawn="1"/>
          </p:nvSpPr>
          <p:spPr>
            <a:xfrm flipH="1">
              <a:off x="0" y="2936831"/>
              <a:ext cx="159741" cy="552996"/>
            </a:xfrm>
            <a:custGeom>
              <a:avLst/>
              <a:gdLst>
                <a:gd name="connsiteX0" fmla="*/ 159741 w 159741"/>
                <a:gd name="connsiteY0" fmla="*/ 0 h 552996"/>
                <a:gd name="connsiteX1" fmla="*/ 159741 w 159741"/>
                <a:gd name="connsiteY1" fmla="*/ 552996 h 552996"/>
                <a:gd name="connsiteX2" fmla="*/ 141849 w 159741"/>
                <a:gd name="connsiteY2" fmla="*/ 543285 h 552996"/>
                <a:gd name="connsiteX3" fmla="*/ 0 w 159741"/>
                <a:gd name="connsiteY3" fmla="*/ 276498 h 552996"/>
                <a:gd name="connsiteX4" fmla="*/ 141849 w 159741"/>
                <a:gd name="connsiteY4" fmla="*/ 9711 h 55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41" h="552996">
                  <a:moveTo>
                    <a:pt x="159741" y="0"/>
                  </a:moveTo>
                  <a:lnTo>
                    <a:pt x="159741" y="552996"/>
                  </a:lnTo>
                  <a:lnTo>
                    <a:pt x="141849" y="543285"/>
                  </a:lnTo>
                  <a:cubicBezTo>
                    <a:pt x="56268" y="485467"/>
                    <a:pt x="0" y="387554"/>
                    <a:pt x="0" y="276498"/>
                  </a:cubicBezTo>
                  <a:cubicBezTo>
                    <a:pt x="0" y="165443"/>
                    <a:pt x="56268" y="67529"/>
                    <a:pt x="141849" y="9711"/>
                  </a:cubicBezTo>
                  <a:close/>
                </a:path>
              </a:pathLst>
            </a:custGeom>
            <a:solidFill>
              <a:schemeClr val="accent4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2" name="任意多边形：形状 17">
              <a:extLst>
                <a:ext uri="{FF2B5EF4-FFF2-40B4-BE49-F238E27FC236}">
                  <a16:creationId xmlns:a16="http://schemas.microsoft.com/office/drawing/2014/main" id="{DD9FC028-D877-28FE-C646-DBD85D932641}"/>
                </a:ext>
              </a:extLst>
            </p:cNvPr>
            <p:cNvSpPr/>
            <p:nvPr userDrawn="1"/>
          </p:nvSpPr>
          <p:spPr>
            <a:xfrm flipH="1">
              <a:off x="0" y="5835649"/>
              <a:ext cx="1548180" cy="1022351"/>
            </a:xfrm>
            <a:custGeom>
              <a:avLst/>
              <a:gdLst>
                <a:gd name="connsiteX0" fmla="*/ 61913 w 1548180"/>
                <a:gd name="connsiteY0" fmla="*/ 0 h 1022351"/>
                <a:gd name="connsiteX1" fmla="*/ 1548180 w 1548180"/>
                <a:gd name="connsiteY1" fmla="*/ 0 h 1022351"/>
                <a:gd name="connsiteX2" fmla="*/ 1548180 w 1548180"/>
                <a:gd name="connsiteY2" fmla="*/ 123825 h 1022351"/>
                <a:gd name="connsiteX3" fmla="*/ 123825 w 1548180"/>
                <a:gd name="connsiteY3" fmla="*/ 123825 h 1022351"/>
                <a:gd name="connsiteX4" fmla="*/ 123825 w 1548180"/>
                <a:gd name="connsiteY4" fmla="*/ 1022351 h 1022351"/>
                <a:gd name="connsiteX5" fmla="*/ 0 w 1548180"/>
                <a:gd name="connsiteY5" fmla="*/ 1022351 h 1022351"/>
                <a:gd name="connsiteX6" fmla="*/ 0 w 1548180"/>
                <a:gd name="connsiteY6" fmla="*/ 61913 h 1022351"/>
                <a:gd name="connsiteX7" fmla="*/ 61913 w 1548180"/>
                <a:gd name="connsiteY7" fmla="*/ 0 h 10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8180" h="1022351">
                  <a:moveTo>
                    <a:pt x="61913" y="0"/>
                  </a:moveTo>
                  <a:lnTo>
                    <a:pt x="1548180" y="0"/>
                  </a:lnTo>
                  <a:lnTo>
                    <a:pt x="1548180" y="123825"/>
                  </a:lnTo>
                  <a:lnTo>
                    <a:pt x="123825" y="123825"/>
                  </a:lnTo>
                  <a:lnTo>
                    <a:pt x="123825" y="1022351"/>
                  </a:lnTo>
                  <a:lnTo>
                    <a:pt x="0" y="1022351"/>
                  </a:lnTo>
                  <a:lnTo>
                    <a:pt x="0" y="61913"/>
                  </a:lnTo>
                  <a:cubicBezTo>
                    <a:pt x="0" y="27719"/>
                    <a:pt x="27719" y="0"/>
                    <a:pt x="61913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  <p:sp>
          <p:nvSpPr>
            <p:cNvPr id="13" name="任意多边形：形状 21">
              <a:extLst>
                <a:ext uri="{FF2B5EF4-FFF2-40B4-BE49-F238E27FC236}">
                  <a16:creationId xmlns:a16="http://schemas.microsoft.com/office/drawing/2014/main" id="{AA0AFFE9-F0C2-BDA0-BF87-9977706AB6A8}"/>
                </a:ext>
              </a:extLst>
            </p:cNvPr>
            <p:cNvSpPr/>
            <p:nvPr userDrawn="1"/>
          </p:nvSpPr>
          <p:spPr>
            <a:xfrm flipH="1">
              <a:off x="4364198" y="6258755"/>
              <a:ext cx="1565940" cy="599245"/>
            </a:xfrm>
            <a:custGeom>
              <a:avLst/>
              <a:gdLst>
                <a:gd name="connsiteX0" fmla="*/ 782970 w 1565940"/>
                <a:gd name="connsiteY0" fmla="*/ 0 h 599245"/>
                <a:gd name="connsiteX1" fmla="*/ 1528042 w 1565940"/>
                <a:gd name="connsiteY1" fmla="*/ 480469 h 599245"/>
                <a:gd name="connsiteX2" fmla="*/ 1565940 w 1565940"/>
                <a:gd name="connsiteY2" fmla="*/ 599245 h 599245"/>
                <a:gd name="connsiteX3" fmla="*/ 0 w 1565940"/>
                <a:gd name="connsiteY3" fmla="*/ 599245 h 599245"/>
                <a:gd name="connsiteX4" fmla="*/ 37898 w 1565940"/>
                <a:gd name="connsiteY4" fmla="*/ 480469 h 599245"/>
                <a:gd name="connsiteX5" fmla="*/ 782970 w 1565940"/>
                <a:gd name="connsiteY5" fmla="*/ 0 h 599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940" h="599245">
                  <a:moveTo>
                    <a:pt x="782970" y="0"/>
                  </a:moveTo>
                  <a:cubicBezTo>
                    <a:pt x="1117910" y="0"/>
                    <a:pt x="1405287" y="198118"/>
                    <a:pt x="1528042" y="480469"/>
                  </a:cubicBezTo>
                  <a:lnTo>
                    <a:pt x="1565940" y="599245"/>
                  </a:lnTo>
                  <a:lnTo>
                    <a:pt x="0" y="599245"/>
                  </a:lnTo>
                  <a:lnTo>
                    <a:pt x="37898" y="480469"/>
                  </a:lnTo>
                  <a:cubicBezTo>
                    <a:pt x="160653" y="198118"/>
                    <a:pt x="448030" y="0"/>
                    <a:pt x="7829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zh-CN"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F0502020204030204"/>
                <a:ea typeface="Microsoft YaHei UI"/>
                <a:cs typeface="+mn-cs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</p:spPr>
        <p:txBody>
          <a:bodyPr rtlCol="0">
            <a:noAutofit/>
          </a:bodyPr>
          <a:lstStyle>
            <a:lvl1pPr algn="ctr">
              <a:defRPr lang="zh-CN" sz="4400">
                <a:solidFill>
                  <a:schemeClr val="bg1"/>
                </a:solidFill>
              </a:defRPr>
            </a:lvl1pPr>
          </a:lstStyle>
          <a:p>
            <a:pPr rtl="0"/>
            <a:endParaRPr lang="zh-CN" altLang="en-US" noProof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05455" y="755171"/>
            <a:ext cx="4619937" cy="5315035"/>
          </a:xfrm>
        </p:spPr>
        <p:txBody>
          <a:bodyPr rtlCol="0"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lang="zh-CN"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1600"/>
            </a:lvl5pPr>
          </a:lstStyle>
          <a:p>
            <a:pPr lvl="0" rtl="0"/>
            <a:r>
              <a:rPr lang="zh-CN" altLang="en-US" noProof="0" dirty="0"/>
              <a:t>单击此处添加内容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EDEF84D-FA4B-404C-A25D-28EE4936AA4D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endParaRPr lang="zh-CN" altLang="en-US" noProof="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zh-CN"/>
            </a:def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</a:lstStyle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zh-CN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FBB75414-1A0F-429D-9E2E-7A1D9A2B4076}" type="datetime1">
              <a:rPr lang="zh-CN" altLang="en-US" noProof="0" smtClean="0"/>
              <a:t>2026/9/21</a:t>
            </a:fld>
            <a:endParaRPr lang="zh-CN" altLang="en-US" noProof="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zh-CN" altLang="en-US" noProof="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CBD12358-51D2-46B3-9BDE-DF29528B9454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67" r:id="rId4"/>
    <p:sldLayoutId id="2147483650" r:id="rId5"/>
    <p:sldLayoutId id="2147483649" r:id="rId6"/>
    <p:sldLayoutId id="2147483662" r:id="rId7"/>
    <p:sldLayoutId id="2147483663" r:id="rId8"/>
    <p:sldLayoutId id="2147483652" r:id="rId9"/>
    <p:sldLayoutId id="2147483666" r:id="rId10"/>
    <p:sldLayoutId id="2147483664" r:id="rId11"/>
    <p:sldLayoutId id="2147483665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sz="44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CN"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lang="zh-CN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13" Type="http://schemas.openxmlformats.org/officeDocument/2006/relationships/image" Target="../media/image70.jp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png"/><Relationship Id="rId11" Type="http://schemas.openxmlformats.org/officeDocument/2006/relationships/image" Target="../media/image68.jpg"/><Relationship Id="rId5" Type="http://schemas.openxmlformats.org/officeDocument/2006/relationships/image" Target="../media/image62.png"/><Relationship Id="rId10" Type="http://schemas.openxmlformats.org/officeDocument/2006/relationships/image" Target="../media/image67.jpg"/><Relationship Id="rId4" Type="http://schemas.openxmlformats.org/officeDocument/2006/relationships/image" Target="../media/image61.png"/><Relationship Id="rId9" Type="http://schemas.openxmlformats.org/officeDocument/2006/relationships/image" Target="../media/image66.jpg"/><Relationship Id="rId14" Type="http://schemas.openxmlformats.org/officeDocument/2006/relationships/image" Target="../media/image7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0047101-8D42-6100-9CEA-AEC0FAEAB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4474" y="2949739"/>
            <a:ext cx="6261291" cy="2396686"/>
          </a:xfrm>
          <a:noFill/>
        </p:spPr>
        <p:txBody>
          <a:bodyPr rtlCol="0" anchor="b">
            <a:noAutofit/>
          </a:bodyPr>
          <a:lstStyle>
            <a:defPPr>
              <a:defRPr lang="zh-CN"/>
            </a:defPPr>
          </a:lstStyle>
          <a:p>
            <a:pPr rtl="0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</a:pPr>
            <a:br>
              <a:rPr lang="en-US" altLang="zh-CN" b="1" dirty="0"/>
            </a:br>
            <a:r>
              <a:rPr lang="en-US" altLang="zh-CN" dirty="0"/>
              <a:t>——</a:t>
            </a:r>
            <a:r>
              <a:rPr lang="zh-CN" altLang="en-US" dirty="0"/>
              <a:t>构图与配色</a:t>
            </a:r>
            <a:endParaRPr lang="zh-CN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D7186EF-A036-212E-F91B-9CF7C6CCC94A}"/>
              </a:ext>
            </a:extLst>
          </p:cNvPr>
          <p:cNvSpPr txBox="1"/>
          <p:nvPr/>
        </p:nvSpPr>
        <p:spPr>
          <a:xfrm>
            <a:off x="8411661" y="5805520"/>
            <a:ext cx="2951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+mj-ea"/>
                <a:ea typeface="+mj-ea"/>
              </a:rPr>
              <a:t>邓亦凡</a:t>
            </a:r>
            <a:endParaRPr lang="en-US" altLang="zh-CN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2026/9/23</a:t>
            </a:r>
            <a:endParaRPr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B28076-B0A1-907E-23A7-7CED65D361FD}"/>
              </a:ext>
            </a:extLst>
          </p:cNvPr>
          <p:cNvSpPr txBox="1"/>
          <p:nvPr/>
        </p:nvSpPr>
        <p:spPr>
          <a:xfrm>
            <a:off x="5124640" y="3701992"/>
            <a:ext cx="43446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科研绘图的审美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2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57" y="1119031"/>
            <a:ext cx="4384736" cy="4619938"/>
          </a:xfrm>
          <a:noFill/>
        </p:spPr>
        <p:txBody>
          <a:bodyPr rtlCol="0">
            <a:noAutofit/>
          </a:bodyPr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目录</a:t>
            </a:r>
            <a:r>
              <a:rPr lang="zh-CN" dirty="0"/>
              <a:t>​​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708" y="554942"/>
            <a:ext cx="5552091" cy="576822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en-US" altLang="zh-CN" dirty="0"/>
              <a:t>1. </a:t>
            </a:r>
            <a:r>
              <a:rPr lang="zh-CN" altLang="en-US" dirty="0"/>
              <a:t>引言</a:t>
            </a:r>
            <a:r>
              <a:rPr lang="en-US" altLang="zh-CN" dirty="0"/>
              <a:t>-</a:t>
            </a:r>
            <a:r>
              <a:rPr lang="zh-CN" altLang="en-US" dirty="0"/>
              <a:t>科学与审美</a:t>
            </a:r>
            <a:endParaRPr lang="en-US" altLang="zh-CN" dirty="0"/>
          </a:p>
          <a:p>
            <a:pPr rtl="0"/>
            <a:r>
              <a:rPr lang="en-US" altLang="zh-CN" dirty="0"/>
              <a:t>2. </a:t>
            </a:r>
            <a:r>
              <a:rPr lang="zh-CN" altLang="en-US" dirty="0"/>
              <a:t>科研绘图是独立的语言</a:t>
            </a:r>
            <a:endParaRPr lang="zh-CN" dirty="0"/>
          </a:p>
          <a:p>
            <a:r>
              <a:rPr lang="en-US" altLang="zh-CN" dirty="0"/>
              <a:t>3. </a:t>
            </a:r>
            <a:r>
              <a:rPr lang="zh-CN" altLang="en-US" dirty="0"/>
              <a:t>科研绘图构图</a:t>
            </a:r>
            <a:endParaRPr lang="zh-CN" dirty="0"/>
          </a:p>
          <a:p>
            <a:pPr rtl="0"/>
            <a:r>
              <a:rPr lang="en-US" altLang="zh-CN" dirty="0"/>
              <a:t>4. </a:t>
            </a:r>
            <a:r>
              <a:rPr lang="zh-CN" altLang="en-US" dirty="0"/>
              <a:t>科研绘图配色</a:t>
            </a:r>
            <a:endParaRPr lang="en-US" altLang="zh-CN" dirty="0"/>
          </a:p>
          <a:p>
            <a:pPr rtl="0"/>
            <a:r>
              <a:rPr lang="en-US" altLang="zh-CN" dirty="0"/>
              <a:t>5. </a:t>
            </a:r>
            <a:r>
              <a:rPr lang="zh-CN" altLang="en-US" dirty="0"/>
              <a:t>小结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92072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168" y="923544"/>
            <a:ext cx="6455664" cy="2838384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科学与审美</a:t>
            </a:r>
            <a:endParaRPr lang="zh-CN" dirty="0"/>
          </a:p>
        </p:txBody>
      </p:sp>
      <p:pic>
        <p:nvPicPr>
          <p:cNvPr id="10" name="图片占位符 9">
            <a:extLst>
              <a:ext uri="{FF2B5EF4-FFF2-40B4-BE49-F238E27FC236}">
                <a16:creationId xmlns:a16="http://schemas.microsoft.com/office/drawing/2014/main" id="{D4CBE778-2C02-3AB3-ADB1-BC9D88A8E9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9011782 w 12192000"/>
              <a:gd name="connsiteY0" fmla="*/ 4817511 h 6858000"/>
              <a:gd name="connsiteX1" fmla="*/ 8937059 w 12192000"/>
              <a:gd name="connsiteY1" fmla="*/ 4972626 h 6858000"/>
              <a:gd name="connsiteX2" fmla="*/ 8588084 w 12192000"/>
              <a:gd name="connsiteY2" fmla="*/ 5489438 h 6858000"/>
              <a:gd name="connsiteX3" fmla="*/ 8565206 w 12192000"/>
              <a:gd name="connsiteY3" fmla="*/ 5514611 h 6858000"/>
              <a:gd name="connsiteX4" fmla="*/ 8569944 w 12192000"/>
              <a:gd name="connsiteY4" fmla="*/ 5520198 h 6858000"/>
              <a:gd name="connsiteX5" fmla="*/ 8878607 w 12192000"/>
              <a:gd name="connsiteY5" fmla="*/ 5644582 h 6858000"/>
              <a:gd name="connsiteX6" fmla="*/ 9315123 w 12192000"/>
              <a:gd name="connsiteY6" fmla="*/ 5219907 h 6858000"/>
              <a:gd name="connsiteX7" fmla="*/ 9048519 w 12192000"/>
              <a:gd name="connsiteY7" fmla="*/ 4828605 h 6858000"/>
              <a:gd name="connsiteX8" fmla="*/ 6096000 w 12192000"/>
              <a:gd name="connsiteY8" fmla="*/ 200625 h 6858000"/>
              <a:gd name="connsiteX9" fmla="*/ 2867625 w 12192000"/>
              <a:gd name="connsiteY9" fmla="*/ 3429000 h 6858000"/>
              <a:gd name="connsiteX10" fmla="*/ 6096000 w 12192000"/>
              <a:gd name="connsiteY10" fmla="*/ 6657375 h 6858000"/>
              <a:gd name="connsiteX11" fmla="*/ 9324375 w 12192000"/>
              <a:gd name="connsiteY11" fmla="*/ 3429000 h 6858000"/>
              <a:gd name="connsiteX12" fmla="*/ 6096000 w 12192000"/>
              <a:gd name="connsiteY12" fmla="*/ 200625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9011782" y="4817511"/>
                </a:moveTo>
                <a:lnTo>
                  <a:pt x="8937059" y="4972626"/>
                </a:lnTo>
                <a:cubicBezTo>
                  <a:pt x="8837255" y="5156349"/>
                  <a:pt x="8720206" y="5329344"/>
                  <a:pt x="8588084" y="5489438"/>
                </a:cubicBezTo>
                <a:lnTo>
                  <a:pt x="8565206" y="5514611"/>
                </a:lnTo>
                <a:lnTo>
                  <a:pt x="8569944" y="5520198"/>
                </a:lnTo>
                <a:cubicBezTo>
                  <a:pt x="8648938" y="5597049"/>
                  <a:pt x="8758066" y="5644582"/>
                  <a:pt x="8878607" y="5644582"/>
                </a:cubicBezTo>
                <a:cubicBezTo>
                  <a:pt x="9119688" y="5644582"/>
                  <a:pt x="9315123" y="5454449"/>
                  <a:pt x="9315123" y="5219907"/>
                </a:cubicBezTo>
                <a:cubicBezTo>
                  <a:pt x="9315123" y="5044001"/>
                  <a:pt x="9205191" y="4893074"/>
                  <a:pt x="9048519" y="4828605"/>
                </a:cubicBezTo>
                <a:close/>
                <a:moveTo>
                  <a:pt x="6096000" y="200625"/>
                </a:moveTo>
                <a:cubicBezTo>
                  <a:pt x="4313018" y="200625"/>
                  <a:pt x="2867625" y="1646018"/>
                  <a:pt x="2867625" y="3429000"/>
                </a:cubicBezTo>
                <a:cubicBezTo>
                  <a:pt x="2867625" y="5211982"/>
                  <a:pt x="4313018" y="6657375"/>
                  <a:pt x="6096000" y="6657375"/>
                </a:cubicBezTo>
                <a:cubicBezTo>
                  <a:pt x="7878982" y="6657375"/>
                  <a:pt x="9324375" y="5211982"/>
                  <a:pt x="9324375" y="3429000"/>
                </a:cubicBezTo>
                <a:cubicBezTo>
                  <a:pt x="9324375" y="1646018"/>
                  <a:pt x="7878982" y="200625"/>
                  <a:pt x="6096000" y="2006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76377C7-6753-BCBD-CF80-ABDAEB59BCF4}"/>
              </a:ext>
            </a:extLst>
          </p:cNvPr>
          <p:cNvSpPr txBox="1"/>
          <p:nvPr/>
        </p:nvSpPr>
        <p:spPr>
          <a:xfrm>
            <a:off x="4426508" y="4337429"/>
            <a:ext cx="43214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简单是真的印记；美是真理的光辉</a:t>
            </a:r>
            <a:endParaRPr lang="en-US" altLang="zh-CN" b="1" dirty="0"/>
          </a:p>
          <a:p>
            <a:endParaRPr lang="en-US" altLang="zh-CN" sz="1600" b="1" dirty="0"/>
          </a:p>
          <a:p>
            <a:r>
              <a:rPr lang="en-US" altLang="zh-CN" sz="1600" dirty="0"/>
              <a:t>	——</a:t>
            </a:r>
            <a:r>
              <a:rPr lang="zh-CN" altLang="en-US" sz="1600" dirty="0"/>
              <a:t>钱德拉塞卡 </a:t>
            </a:r>
            <a:r>
              <a:rPr lang="en-US" altLang="zh-CN" sz="1600" dirty="0"/>
              <a:t>(1983 </a:t>
            </a:r>
            <a:r>
              <a:rPr lang="zh-CN" altLang="en-US" sz="1600" dirty="0"/>
              <a:t>年诺贝尔奖</a:t>
            </a:r>
            <a:r>
              <a:rPr lang="en-US" altLang="zh-CN" sz="1600" dirty="0"/>
              <a:t>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56128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90"/>
            <a:ext cx="10515600" cy="1472974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审美的</a:t>
            </a:r>
            <a:r>
              <a:rPr lang="zh-CN" altLang="en-US" b="1" dirty="0"/>
              <a:t>客观性</a:t>
            </a:r>
            <a:endParaRPr lang="zh-CN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26926"/>
            <a:ext cx="6477000" cy="1666078"/>
          </a:xfrm>
          <a:noFill/>
        </p:spPr>
        <p:txBody>
          <a:bodyPr vert="horz" lIns="91440" tIns="45720" rIns="91440" bIns="45720" rtlCol="0" anchor="t">
            <a:norm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如果自然不美，它就不值得被认识。我所说的美，不是质地与外表的美，而是来自各部分和谐秩序的更内在的美，是纯粹的理智所能把握的美。</a:t>
            </a:r>
            <a:r>
              <a:rPr lang="en-US" altLang="zh-CN" dirty="0"/>
              <a:t>——</a:t>
            </a:r>
            <a:r>
              <a:rPr lang="zh-CN" altLang="en-US" dirty="0"/>
              <a:t>庞加莱</a:t>
            </a:r>
          </a:p>
        </p:txBody>
      </p:sp>
      <p:pic>
        <p:nvPicPr>
          <p:cNvPr id="4" name="图片 3" descr="自然界的前后对比素材图片免费下载-千库网">
            <a:extLst>
              <a:ext uri="{FF2B5EF4-FFF2-40B4-BE49-F238E27FC236}">
                <a16:creationId xmlns:a16="http://schemas.microsoft.com/office/drawing/2014/main" id="{CA500A65-813E-EFDF-B98B-155399FBD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15" y="4058428"/>
            <a:ext cx="3705940" cy="2255329"/>
          </a:xfrm>
          <a:prstGeom prst="rect">
            <a:avLst/>
          </a:prstGeom>
        </p:spPr>
      </p:pic>
      <p:pic>
        <p:nvPicPr>
          <p:cNvPr id="6" name="图片 5" descr="黄金分割比例，原来在中国古建筑中也早就运用到比例之美！ ……__财经头条">
            <a:extLst>
              <a:ext uri="{FF2B5EF4-FFF2-40B4-BE49-F238E27FC236}">
                <a16:creationId xmlns:a16="http://schemas.microsoft.com/office/drawing/2014/main" id="{A656FCC5-D56E-699D-2959-7B5FFFD51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177" y="2627793"/>
            <a:ext cx="1267786" cy="1137204"/>
          </a:xfrm>
          <a:prstGeom prst="rect">
            <a:avLst/>
          </a:prstGeom>
        </p:spPr>
      </p:pic>
      <p:pic>
        <p:nvPicPr>
          <p:cNvPr id="7" name="图片 6" descr="袁亚湘院士：黄金分割浅谈">
            <a:extLst>
              <a:ext uri="{FF2B5EF4-FFF2-40B4-BE49-F238E27FC236}">
                <a16:creationId xmlns:a16="http://schemas.microsoft.com/office/drawing/2014/main" id="{BFC3FB8B-21B7-1E30-4159-8EA3300E2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839" y="3025270"/>
            <a:ext cx="3405237" cy="22849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7479E96-FA70-7084-FDBC-FFD523256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3952" y="268760"/>
            <a:ext cx="2037455" cy="3056183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A849F91F-DB92-D641-0615-04A11D8098F7}"/>
              </a:ext>
            </a:extLst>
          </p:cNvPr>
          <p:cNvGrpSpPr/>
          <p:nvPr/>
        </p:nvGrpSpPr>
        <p:grpSpPr>
          <a:xfrm>
            <a:off x="8516300" y="5008398"/>
            <a:ext cx="2473000" cy="1580842"/>
            <a:chOff x="1952559" y="2259965"/>
            <a:chExt cx="2473000" cy="158084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89B803A-3C1B-25E8-44C0-04C760C9B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52559" y="2259965"/>
              <a:ext cx="2473000" cy="1580842"/>
            </a:xfrm>
            <a:prstGeom prst="rect">
              <a:avLst/>
            </a:prstGeom>
          </p:spPr>
        </p:pic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4B3DA36F-6403-E443-7CDA-EA1CC74886A6}"/>
                </a:ext>
              </a:extLst>
            </p:cNvPr>
            <p:cNvSpPr/>
            <p:nvPr/>
          </p:nvSpPr>
          <p:spPr>
            <a:xfrm>
              <a:off x="2415719" y="2332064"/>
              <a:ext cx="1622882" cy="889528"/>
            </a:xfrm>
            <a:custGeom>
              <a:avLst/>
              <a:gdLst>
                <a:gd name="csX0" fmla="*/ 0 w 2889250"/>
                <a:gd name="csY0" fmla="*/ 0 h 1577346"/>
                <a:gd name="csX1" fmla="*/ 806450 w 2889250"/>
                <a:gd name="csY1" fmla="*/ 768350 h 1577346"/>
                <a:gd name="csX2" fmla="*/ 1606550 w 2889250"/>
                <a:gd name="csY2" fmla="*/ 1352550 h 1577346"/>
                <a:gd name="csX3" fmla="*/ 2184400 w 2889250"/>
                <a:gd name="csY3" fmla="*/ 1568450 h 1577346"/>
                <a:gd name="csX4" fmla="*/ 2473325 w 2889250"/>
                <a:gd name="csY4" fmla="*/ 1514475 h 1577346"/>
                <a:gd name="csX5" fmla="*/ 2717800 w 2889250"/>
                <a:gd name="csY5" fmla="*/ 1317625 h 1577346"/>
                <a:gd name="csX6" fmla="*/ 2889250 w 2889250"/>
                <a:gd name="csY6" fmla="*/ 1009650 h 15773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889250" h="1577346">
                  <a:moveTo>
                    <a:pt x="0" y="0"/>
                  </a:moveTo>
                  <a:cubicBezTo>
                    <a:pt x="269346" y="271462"/>
                    <a:pt x="538692" y="542925"/>
                    <a:pt x="806450" y="768350"/>
                  </a:cubicBezTo>
                  <a:cubicBezTo>
                    <a:pt x="1074208" y="993775"/>
                    <a:pt x="1376892" y="1219200"/>
                    <a:pt x="1606550" y="1352550"/>
                  </a:cubicBezTo>
                  <a:cubicBezTo>
                    <a:pt x="1836208" y="1485900"/>
                    <a:pt x="2039938" y="1541463"/>
                    <a:pt x="2184400" y="1568450"/>
                  </a:cubicBezTo>
                  <a:cubicBezTo>
                    <a:pt x="2328862" y="1595437"/>
                    <a:pt x="2384425" y="1556279"/>
                    <a:pt x="2473325" y="1514475"/>
                  </a:cubicBezTo>
                  <a:cubicBezTo>
                    <a:pt x="2562225" y="1472671"/>
                    <a:pt x="2648479" y="1401763"/>
                    <a:pt x="2717800" y="1317625"/>
                  </a:cubicBezTo>
                  <a:cubicBezTo>
                    <a:pt x="2787121" y="1233488"/>
                    <a:pt x="2834217" y="1099079"/>
                    <a:pt x="2889250" y="1009650"/>
                  </a:cubicBez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54370-2059-89C5-FB47-241018010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4EE27F-EDB7-1174-89B4-8DA423DC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FC595D-0F77-E709-5137-D18437469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6"/>
            <a:ext cx="4915163" cy="2688726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b="1" dirty="0">
                <a:solidFill>
                  <a:srgbClr val="C00000"/>
                </a:solidFill>
              </a:rPr>
              <a:t>几何与比例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dirty="0"/>
              <a:t>平衡与变化</a:t>
            </a:r>
            <a:endParaRPr lang="en-US" altLang="zh-CN" dirty="0"/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 rtl="0"/>
            <a:r>
              <a:rPr lang="zh-CN" altLang="en-US" dirty="0"/>
              <a:t>调和与对比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9F539C-F6C1-C99B-76F2-C03B6D4F0BE0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C9F08DD-DE50-01E9-7D05-C8E14BF77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641" y="2530930"/>
            <a:ext cx="4478998" cy="1735057"/>
          </a:xfrm>
          <a:prstGeom prst="rect">
            <a:avLst/>
          </a:prstGeom>
        </p:spPr>
      </p:pic>
      <p:pic>
        <p:nvPicPr>
          <p:cNvPr id="11" name="图片 10" descr="世界 9 大悬索桥，三座中国高空玻璃桥上榜_大桥_设计_索塔">
            <a:extLst>
              <a:ext uri="{FF2B5EF4-FFF2-40B4-BE49-F238E27FC236}">
                <a16:creationId xmlns:a16="http://schemas.microsoft.com/office/drawing/2014/main" id="{BF6FDB8F-C592-18A8-2CE5-1F4B61C24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662" y="2684687"/>
            <a:ext cx="2637440" cy="263744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EC7D482-4169-9372-BE25-37CE04C32BC9}"/>
              </a:ext>
            </a:extLst>
          </p:cNvPr>
          <p:cNvSpPr txBox="1"/>
          <p:nvPr/>
        </p:nvSpPr>
        <p:spPr>
          <a:xfrm>
            <a:off x="6658774" y="4265987"/>
            <a:ext cx="46950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这条曲线并不是设计师画出来的，而是均布荷载下纯受拉构件的必然解；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美是形体内一切部分的那种合乎理性的和谐，使得不能增添、不能减少、不能改动。</a:t>
            </a:r>
            <a:endParaRPr lang="en-US" altLang="zh-CN" dirty="0"/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阿尔贝蒂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D8CB758-E42D-F274-2468-E8ECF1B92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079" y="5581025"/>
            <a:ext cx="2766605" cy="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7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CE1D-BA4E-BBA8-8B8F-6FD05A8EF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黄金分割构图特点、黄金分割构图照片、黄金分割构图法是什么意思">
            <a:extLst>
              <a:ext uri="{FF2B5EF4-FFF2-40B4-BE49-F238E27FC236}">
                <a16:creationId xmlns:a16="http://schemas.microsoft.com/office/drawing/2014/main" id="{544A3DF6-4AF7-1C36-3004-36CA8EB61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327" y="4100887"/>
            <a:ext cx="4482717" cy="269718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70AA0FC-A1DC-A457-D096-B89A7DAF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5DA0B52-DA72-35D5-3848-06230BEE6DBE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6B0BA94-24E8-7233-CC9F-B148032465D0}"/>
              </a:ext>
            </a:extLst>
          </p:cNvPr>
          <p:cNvSpPr txBox="1"/>
          <p:nvPr/>
        </p:nvSpPr>
        <p:spPr>
          <a:xfrm>
            <a:off x="7320825" y="2723781"/>
            <a:ext cx="39772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量感美包含着面积、体积、容量和重量感等因素，是由长短比例及面积分割等形式条件构成的，它对形式所起的作用远比质感美显著。</a:t>
            </a:r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吴冠中</a:t>
            </a:r>
          </a:p>
        </p:txBody>
      </p:sp>
      <p:pic>
        <p:nvPicPr>
          <p:cNvPr id="4" name="图片 3" descr="黄金分割构图法如何运用到海报设计中！ - 知乎">
            <a:extLst>
              <a:ext uri="{FF2B5EF4-FFF2-40B4-BE49-F238E27FC236}">
                <a16:creationId xmlns:a16="http://schemas.microsoft.com/office/drawing/2014/main" id="{0F1241B9-95D5-BDAB-701B-58D7385F7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555" y="2666816"/>
            <a:ext cx="4080772" cy="2774925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A2FB94C2-304B-BB8E-B10A-CBA3F66CE1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5"/>
            <a:ext cx="4915163" cy="3015953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b="1" dirty="0">
                <a:solidFill>
                  <a:srgbClr val="C00000"/>
                </a:solidFill>
              </a:rPr>
              <a:t>几何与比例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dirty="0"/>
              <a:t>平衡与变化</a:t>
            </a:r>
            <a:endParaRPr lang="en-US" altLang="zh-CN" dirty="0"/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/>
            <a:r>
              <a:rPr lang="zh-CN" altLang="en-US" dirty="0"/>
              <a:t>调和与对比</a:t>
            </a:r>
            <a:endParaRPr lang="en-US" altLang="zh-CN" dirty="0"/>
          </a:p>
          <a:p>
            <a:pPr lvl="1" rtl="0"/>
            <a:endParaRPr lang="en-US" altLang="zh-CN" dirty="0"/>
          </a:p>
          <a:p>
            <a:pPr lvl="1" rtl="0"/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560555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9909-06D1-610E-02FB-F4109B0CA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2AB6E-CD1D-FEE6-7F11-5C401BE0A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580BE6-21E6-283F-BF52-8E54F2A80C39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92BF9F28-DA14-5224-18F3-6CF17AF9C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5"/>
            <a:ext cx="4915163" cy="3186401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几何与比例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对称与破缺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 rtl="0"/>
            <a:r>
              <a:rPr lang="zh-CN" altLang="en-US" dirty="0"/>
              <a:t>平衡与变化</a:t>
            </a:r>
            <a:endParaRPr lang="en-US" altLang="zh-CN" dirty="0"/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/>
            <a:r>
              <a:rPr lang="zh-CN" altLang="en-US" dirty="0"/>
              <a:t>调和与对比</a:t>
            </a:r>
            <a:endParaRPr lang="zh-CN" altLang="zh-CN" dirty="0"/>
          </a:p>
          <a:p>
            <a:pPr lvl="1" rtl="0"/>
            <a:endParaRPr lang="en-US" altLang="zh-CN" dirty="0"/>
          </a:p>
          <a:p>
            <a:pPr lvl="1" rtl="0"/>
            <a:endParaRPr lang="en-US" altLang="zh-CN" dirty="0"/>
          </a:p>
          <a:p>
            <a:pPr lvl="1" rtl="0"/>
            <a:endParaRPr 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E2DAEE9-F4F0-E890-7D1F-2E3654FE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043" y="2666816"/>
            <a:ext cx="4564757" cy="318640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28BB1D5-C634-A46B-612B-326D0E124844}"/>
              </a:ext>
            </a:extLst>
          </p:cNvPr>
          <p:cNvSpPr txBox="1"/>
          <p:nvPr/>
        </p:nvSpPr>
        <p:spPr>
          <a:xfrm>
            <a:off x="3233043" y="5934670"/>
            <a:ext cx="4505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dirty="0"/>
              <a:t>宏仁山水画（左）及对称化后的图像（右）</a:t>
            </a:r>
            <a:endParaRPr lang="en-US" altLang="zh-CN" dirty="0"/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出自李政道</a:t>
            </a:r>
            <a:r>
              <a:rPr lang="en-US" altLang="zh-CN" dirty="0"/>
              <a:t>《</a:t>
            </a:r>
            <a:r>
              <a:rPr lang="zh-CN" altLang="en-US" dirty="0"/>
              <a:t>对称与不对称</a:t>
            </a:r>
            <a:r>
              <a:rPr lang="en-US" altLang="zh-CN" dirty="0"/>
              <a:t>》</a:t>
            </a:r>
          </a:p>
          <a:p>
            <a:pPr algn="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73B69B-E8B3-7031-D782-2642E2163C72}"/>
              </a:ext>
            </a:extLst>
          </p:cNvPr>
          <p:cNvSpPr txBox="1"/>
          <p:nvPr/>
        </p:nvSpPr>
        <p:spPr>
          <a:xfrm>
            <a:off x="8057424" y="2889346"/>
            <a:ext cx="32201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艺术与科学，都是对称与不对称的巧妙组合。</a:t>
            </a:r>
            <a:endParaRPr lang="en-US" altLang="zh-CN" dirty="0"/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李政道</a:t>
            </a:r>
            <a:endParaRPr lang="en-US" altLang="zh-CN" dirty="0"/>
          </a:p>
          <a:p>
            <a:pPr algn="r"/>
            <a:endParaRPr lang="en-US" altLang="zh-CN" dirty="0"/>
          </a:p>
          <a:p>
            <a:pPr algn="r"/>
            <a:endParaRPr lang="en-US" altLang="zh-CN" dirty="0"/>
          </a:p>
          <a:p>
            <a:pPr algn="just"/>
            <a:r>
              <a:rPr lang="zh-CN" altLang="en-US" dirty="0"/>
              <a:t>对称是一种美，而对称之中有点破缺则更美</a:t>
            </a:r>
            <a:endParaRPr lang="en-US" altLang="zh-CN" dirty="0"/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杨振宁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1203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7E4E7-9E97-39E9-2A3E-9BA94717E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B14CE7-F003-ACF3-63AF-F3AC9B93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2CB5D63-443F-6762-DBA1-7A68A357CFE2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3A28EDFA-322D-50B9-4728-8EF30EE7C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6"/>
            <a:ext cx="4915163" cy="3127592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几何与比例</a:t>
            </a:r>
            <a:endParaRPr lang="en-US" altLang="zh-CN" dirty="0"/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b="1" dirty="0">
                <a:solidFill>
                  <a:srgbClr val="C00000"/>
                </a:solidFill>
              </a:rPr>
              <a:t>平衡与变化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/>
            <a:r>
              <a:rPr lang="zh-CN" altLang="en-US" dirty="0"/>
              <a:t>调和与对比</a:t>
            </a:r>
            <a:endParaRPr lang="zh-CN" altLang="zh-CN" dirty="0"/>
          </a:p>
          <a:p>
            <a:pPr lvl="1" rtl="0"/>
            <a:endParaRPr lang="en-US" altLang="zh-CN" dirty="0"/>
          </a:p>
          <a:p>
            <a:pPr lvl="1" rtl="0"/>
            <a:endParaRPr lang="en-US" altLang="zh-CN" dirty="0"/>
          </a:p>
          <a:p>
            <a:pPr lvl="1" rtl="0"/>
            <a:endParaRPr 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B8ED73-0A91-760D-EA7B-7C5DB091421B}"/>
              </a:ext>
            </a:extLst>
          </p:cNvPr>
          <p:cNvSpPr txBox="1"/>
          <p:nvPr/>
        </p:nvSpPr>
        <p:spPr>
          <a:xfrm>
            <a:off x="7380091" y="4292644"/>
            <a:ext cx="419384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画面的元素都有自己的重量，因形状、颜色、明暗等因素各不相同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水平上，越远离中心的越重（力矩）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竖直上，重元素越高影响稳定（重心）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b="1" dirty="0"/>
              <a:t>应该使总体结构的力与画面重心相一致，以获得平衡的画面</a:t>
            </a:r>
            <a:endParaRPr lang="en-US" altLang="zh-CN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AE5580A-F154-B27E-1868-3B63AA6CB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6450" y="2666816"/>
            <a:ext cx="3628662" cy="3576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722162-8768-B8E0-EEDF-7548AE7BE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11" y="2501209"/>
            <a:ext cx="4286470" cy="17272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A65FF2B-7510-B516-D403-BBE6C0F768A4}"/>
              </a:ext>
            </a:extLst>
          </p:cNvPr>
          <p:cNvSpPr txBox="1"/>
          <p:nvPr/>
        </p:nvSpPr>
        <p:spPr>
          <a:xfrm>
            <a:off x="2825506" y="6339453"/>
            <a:ext cx="45054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/>
              <a:t>——</a:t>
            </a:r>
            <a:r>
              <a:rPr lang="zh-CN" altLang="en-US" sz="1400" dirty="0"/>
              <a:t>常锐伦</a:t>
            </a:r>
            <a:r>
              <a:rPr lang="en-US" altLang="zh-CN" sz="1400" dirty="0"/>
              <a:t>《</a:t>
            </a:r>
            <a:r>
              <a:rPr lang="zh-CN" altLang="en-US" sz="1400" dirty="0"/>
              <a:t>绘画构图学</a:t>
            </a:r>
            <a:r>
              <a:rPr lang="en-US" altLang="zh-CN" sz="1400" dirty="0"/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228130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927BF-83A4-946C-40C6-644AF266B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3BFEF7-A37E-3F73-0214-5F1234EA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D89227-4CE5-EB5A-4C82-5B24D428C8A2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889BB72-E2B8-BBC6-4A8C-B809281F7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6"/>
            <a:ext cx="4915163" cy="2877336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几何与比例</a:t>
            </a:r>
            <a:endParaRPr lang="en-US" altLang="zh-CN" dirty="0"/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b="1" dirty="0">
                <a:solidFill>
                  <a:srgbClr val="C00000"/>
                </a:solidFill>
              </a:rPr>
              <a:t>平衡与变化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/>
            <a:r>
              <a:rPr lang="zh-CN" altLang="en-US" dirty="0"/>
              <a:t>调和与对比</a:t>
            </a:r>
            <a:endParaRPr lang="en-US" altLang="zh-CN" dirty="0"/>
          </a:p>
          <a:p>
            <a:pPr lvl="1" rtl="0"/>
            <a:endParaRPr 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B47643-E5D8-CAAA-AB69-082C4655436B}"/>
              </a:ext>
            </a:extLst>
          </p:cNvPr>
          <p:cNvSpPr txBox="1"/>
          <p:nvPr/>
        </p:nvSpPr>
        <p:spPr>
          <a:xfrm>
            <a:off x="7171265" y="2828022"/>
            <a:ext cx="419384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A</a:t>
            </a:r>
            <a:r>
              <a:rPr lang="zh-CN" altLang="en-US" dirty="0"/>
              <a:t>：形象雷同，机械重复，呆板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B</a:t>
            </a:r>
            <a:r>
              <a:rPr lang="zh-CN" altLang="en-US" dirty="0"/>
              <a:t>：形象多样、但排列呆板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C</a:t>
            </a:r>
            <a:r>
              <a:rPr lang="zh-CN" altLang="en-US" dirty="0"/>
              <a:t>：缺少疏密聚散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D</a:t>
            </a:r>
            <a:r>
              <a:rPr lang="zh-CN" altLang="en-US" dirty="0"/>
              <a:t>：布局平摊，结构松散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E</a:t>
            </a:r>
            <a:r>
              <a:rPr lang="zh-CN" altLang="en-US" dirty="0"/>
              <a:t>：布局偏左，不均衡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</a:rPr>
              <a:t>F</a:t>
            </a:r>
            <a:r>
              <a:rPr lang="zh-CN" altLang="en-US" b="1" dirty="0">
                <a:solidFill>
                  <a:srgbClr val="C00000"/>
                </a:solidFill>
              </a:rPr>
              <a:t>：均衡、多样统一、变化而有秩序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6D8844-E1F8-AA78-3A72-FCFA63AE3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509" y="2666816"/>
            <a:ext cx="1792042" cy="36603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1582BCA-5E0A-B1B9-A45D-A52B28B3E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579" y="2711127"/>
            <a:ext cx="1785859" cy="357171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93581BB-D1FE-69C9-5D7E-00BECA2125FB}"/>
              </a:ext>
            </a:extLst>
          </p:cNvPr>
          <p:cNvSpPr txBox="1"/>
          <p:nvPr/>
        </p:nvSpPr>
        <p:spPr>
          <a:xfrm>
            <a:off x="2475702" y="6357841"/>
            <a:ext cx="45054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/>
              <a:t>——</a:t>
            </a:r>
            <a:r>
              <a:rPr lang="zh-CN" altLang="en-US" sz="1400" dirty="0"/>
              <a:t>常锐伦</a:t>
            </a:r>
            <a:r>
              <a:rPr lang="en-US" altLang="zh-CN" sz="1400" dirty="0"/>
              <a:t>《</a:t>
            </a:r>
            <a:r>
              <a:rPr lang="zh-CN" altLang="en-US" sz="1400" dirty="0"/>
              <a:t>绘画构图学</a:t>
            </a:r>
            <a:r>
              <a:rPr lang="en-US" altLang="zh-CN" sz="1400" dirty="0"/>
              <a:t>》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B432AC8-1AD5-4A7E-EFBB-252392EAF6B0}"/>
              </a:ext>
            </a:extLst>
          </p:cNvPr>
          <p:cNvGrpSpPr/>
          <p:nvPr/>
        </p:nvGrpSpPr>
        <p:grpSpPr>
          <a:xfrm>
            <a:off x="7228091" y="2632343"/>
            <a:ext cx="4077218" cy="4097393"/>
            <a:chOff x="7228091" y="2632343"/>
            <a:chExt cx="4077218" cy="4097393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7005288-1807-E751-0172-919A2B7FD8F4}"/>
                </a:ext>
              </a:extLst>
            </p:cNvPr>
            <p:cNvSpPr txBox="1"/>
            <p:nvPr/>
          </p:nvSpPr>
          <p:spPr>
            <a:xfrm>
              <a:off x="8079791" y="6391182"/>
              <a:ext cx="23615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/>
                <a:t>苏巴兰</a:t>
              </a:r>
              <a:r>
                <a:rPr lang="en-US" altLang="zh-CN" sz="1600" dirty="0"/>
                <a:t>(</a:t>
              </a:r>
              <a:r>
                <a:rPr lang="zh-CN" altLang="en-US" sz="1600" dirty="0"/>
                <a:t>西班牙</a:t>
              </a:r>
              <a:r>
                <a:rPr lang="en-US" altLang="zh-CN" sz="1600" dirty="0"/>
                <a:t>)</a:t>
              </a:r>
              <a:r>
                <a:rPr lang="zh-CN" altLang="en-US" sz="1600" dirty="0"/>
                <a:t>静物绘画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07E3AA9-474A-4D8C-0863-81F35E7DDF94}"/>
                </a:ext>
              </a:extLst>
            </p:cNvPr>
            <p:cNvSpPr/>
            <p:nvPr/>
          </p:nvSpPr>
          <p:spPr>
            <a:xfrm>
              <a:off x="7228091" y="2632343"/>
              <a:ext cx="4077218" cy="3736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3" name="图片 22" descr="西班牙画家 弗朗西斯柯·德·苏巴朗 Francisco de Zurbaran 名作（代表作）《器皿静物》-老大师作品-枫荣美术网">
              <a:extLst>
                <a:ext uri="{FF2B5EF4-FFF2-40B4-BE49-F238E27FC236}">
                  <a16:creationId xmlns:a16="http://schemas.microsoft.com/office/drawing/2014/main" id="{0C4B1FA4-CF26-0C93-3871-6C6FA99DC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85684" y="4538716"/>
              <a:ext cx="3212854" cy="1830579"/>
            </a:xfrm>
            <a:prstGeom prst="rect">
              <a:avLst/>
            </a:prstGeom>
          </p:spPr>
        </p:pic>
        <p:pic>
          <p:nvPicPr>
            <p:cNvPr id="25" name="图片 24" descr="西班牙画家 胡安·德·苏巴朗 Juan de Zurbarán 名作（代表作）《有石榴和葡萄的静物》-老大师作品-枫荣美术网">
              <a:extLst>
                <a:ext uri="{FF2B5EF4-FFF2-40B4-BE49-F238E27FC236}">
                  <a16:creationId xmlns:a16="http://schemas.microsoft.com/office/drawing/2014/main" id="{BF8CE6F0-7865-AE22-1F58-32C06FF83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9181" y="2641344"/>
              <a:ext cx="3219357" cy="1784283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FB0EAEA0-85B0-A57D-E7BF-DBFB844016FD}"/>
              </a:ext>
            </a:extLst>
          </p:cNvPr>
          <p:cNvGrpSpPr/>
          <p:nvPr/>
        </p:nvGrpSpPr>
        <p:grpSpPr>
          <a:xfrm>
            <a:off x="3176554" y="2632342"/>
            <a:ext cx="3953327" cy="4128171"/>
            <a:chOff x="3176554" y="2632342"/>
            <a:chExt cx="3953327" cy="412817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7A22FC2-DCA5-CFC5-6C44-AD75CFE9E3E2}"/>
                </a:ext>
              </a:extLst>
            </p:cNvPr>
            <p:cNvSpPr/>
            <p:nvPr/>
          </p:nvSpPr>
          <p:spPr>
            <a:xfrm>
              <a:off x="3176554" y="2632342"/>
              <a:ext cx="3953327" cy="412817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DACAB59-0B8B-009B-686F-9CC8D3CC3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38655" y="4461215"/>
              <a:ext cx="1637105" cy="1884408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151D25A-2406-9428-2345-52C79C65D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57646" y="4712176"/>
              <a:ext cx="2119034" cy="1600519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FF72949-0E5F-E26B-4CBC-84B7A079C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99061" y="2692426"/>
              <a:ext cx="1677619" cy="1966648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5A349F0-35D4-B1FD-94D3-8DD008A82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35578" y="2697347"/>
              <a:ext cx="2091027" cy="1694228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B0D156B-EB35-976D-A92E-76B65AE09D02}"/>
                </a:ext>
              </a:extLst>
            </p:cNvPr>
            <p:cNvSpPr txBox="1"/>
            <p:nvPr/>
          </p:nvSpPr>
          <p:spPr>
            <a:xfrm>
              <a:off x="4938983" y="6387241"/>
              <a:ext cx="21563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/>
                <a:t>夏尔丹</a:t>
              </a:r>
              <a:r>
                <a:rPr lang="en-US" altLang="zh-CN" sz="1600" dirty="0"/>
                <a:t>(</a:t>
              </a:r>
              <a:r>
                <a:rPr lang="zh-CN" altLang="en-US" sz="1600" dirty="0"/>
                <a:t>法国</a:t>
              </a:r>
              <a:r>
                <a:rPr lang="en-US" altLang="zh-CN" sz="1600" dirty="0"/>
                <a:t>)</a:t>
              </a:r>
              <a:r>
                <a:rPr lang="zh-CN" altLang="en-US" sz="1600" dirty="0"/>
                <a:t>静物绘画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99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078E-56C8-76BC-96F8-E64A4045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AA09AF-1854-7D4B-744C-30B2A7D2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9876298-5E75-FCDC-8CAF-10B916338CE9}"/>
              </a:ext>
            </a:extLst>
          </p:cNvPr>
          <p:cNvSpPr txBox="1"/>
          <p:nvPr/>
        </p:nvSpPr>
        <p:spPr>
          <a:xfrm>
            <a:off x="838199" y="1502459"/>
            <a:ext cx="10295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存在着一个“美本身”，它先于、独立于、且高于现实中一切被称为“美”的事物；现实的美的事物之所以美，只是因为分有了它。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柏拉图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理想国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2946A9D-2407-3494-6124-F2C42192A6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6"/>
            <a:ext cx="4915163" cy="3137218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几何与比例</a:t>
            </a:r>
            <a:endParaRPr lang="en-US" altLang="zh-CN" dirty="0"/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dirty="0"/>
              <a:t>平衡与变化</a:t>
            </a:r>
            <a:endParaRPr lang="en-US" altLang="zh-CN" dirty="0"/>
          </a:p>
          <a:p>
            <a:pPr lvl="1" rtl="0"/>
            <a:r>
              <a:rPr lang="zh-CN" altLang="en-US" b="1" dirty="0">
                <a:solidFill>
                  <a:srgbClr val="C00000"/>
                </a:solidFill>
              </a:rPr>
              <a:t>节律与变奏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调和与对比</a:t>
            </a:r>
            <a:endParaRPr lang="en-US" altLang="zh-CN" dirty="0"/>
          </a:p>
          <a:p>
            <a:pPr lvl="1" rtl="0"/>
            <a:endParaRPr 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6CC1DF-1168-4250-FD7B-DD8119B9B487}"/>
              </a:ext>
            </a:extLst>
          </p:cNvPr>
          <p:cNvSpPr txBox="1"/>
          <p:nvPr/>
        </p:nvSpPr>
        <p:spPr>
          <a:xfrm>
            <a:off x="7948123" y="4297310"/>
            <a:ext cx="358103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C00000"/>
                </a:solidFill>
              </a:rPr>
              <a:t>节奏即规律重复的形式</a:t>
            </a:r>
            <a:r>
              <a:rPr lang="en-US" altLang="zh-CN" b="1" dirty="0">
                <a:solidFill>
                  <a:srgbClr val="C00000"/>
                </a:solidFill>
              </a:rPr>
              <a:t>,</a:t>
            </a:r>
            <a:r>
              <a:rPr lang="zh-CN" altLang="en-US" b="1" dirty="0">
                <a:solidFill>
                  <a:srgbClr val="C00000"/>
                </a:solidFill>
              </a:rPr>
              <a:t>隐含了规律的连续性与外推性</a:t>
            </a:r>
            <a:endParaRPr lang="en-US" altLang="zh-CN" b="1" dirty="0">
              <a:solidFill>
                <a:srgbClr val="C00000"/>
              </a:solidFill>
            </a:endParaRPr>
          </a:p>
          <a:p>
            <a:pPr algn="just">
              <a:spcAft>
                <a:spcPts val="1200"/>
              </a:spcAft>
            </a:pP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C00000"/>
                </a:solidFill>
              </a:rPr>
              <a:t>而节奏的变化、停顿、列外往往是天然的关注点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pic>
        <p:nvPicPr>
          <p:cNvPr id="3" name="图片 2" descr="艺术档案 I 孙志钧教授的水墨草原 I 法国国际艺术家与设计师协会 中国副主席--ASSOCIATION INTERNATIONALE DES ...">
            <a:extLst>
              <a:ext uri="{FF2B5EF4-FFF2-40B4-BE49-F238E27FC236}">
                <a16:creationId xmlns:a16="http://schemas.microsoft.com/office/drawing/2014/main" id="{26F5416E-2B86-4698-CBBC-2F4114E9E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782" y="2425789"/>
            <a:ext cx="4267066" cy="230021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1EAFDBD-F280-E531-E1E9-8DE4DA61B27F}"/>
              </a:ext>
            </a:extLst>
          </p:cNvPr>
          <p:cNvSpPr txBox="1"/>
          <p:nvPr/>
        </p:nvSpPr>
        <p:spPr>
          <a:xfrm>
            <a:off x="4154588" y="4782365"/>
            <a:ext cx="2705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孙志钧</a:t>
            </a:r>
            <a:r>
              <a:rPr lang="en-US" altLang="zh-CN" dirty="0"/>
              <a:t>《</a:t>
            </a:r>
            <a:r>
              <a:rPr lang="zh-CN" altLang="en-US" dirty="0"/>
              <a:t>草原行旅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36D2FB5-D52F-25FA-8848-A679BE95B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792" y="2570563"/>
            <a:ext cx="1963991" cy="137179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53AEA6-0A80-59D1-CC33-B580F7189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782" y="5354945"/>
            <a:ext cx="2069200" cy="139656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19C8863-6C54-19FB-5963-2DEC14CEB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7315" y="5336363"/>
            <a:ext cx="2069200" cy="14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23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F79D8-4960-AD58-107F-6FA973E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1DA6E7-0FDE-55F4-14B5-AE165CBC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形而上的美</a:t>
            </a:r>
            <a:endParaRPr 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AA3A4B-292A-1721-EA01-242E0B384F88}"/>
              </a:ext>
            </a:extLst>
          </p:cNvPr>
          <p:cNvSpPr txBox="1"/>
          <p:nvPr/>
        </p:nvSpPr>
        <p:spPr>
          <a:xfrm>
            <a:off x="838199" y="1532420"/>
            <a:ext cx="5514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色彩是光的业绩与苦难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歌德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色彩学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B1A6E05-6D37-5010-CAED-F22A4C1A1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666816"/>
            <a:ext cx="4915163" cy="3137218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几何与比例</a:t>
            </a:r>
            <a:endParaRPr lang="en-US" altLang="zh-CN" dirty="0"/>
          </a:p>
          <a:p>
            <a:pPr lvl="1"/>
            <a:r>
              <a:rPr lang="zh-CN" altLang="en-US" dirty="0"/>
              <a:t>对称与破缺</a:t>
            </a:r>
            <a:endParaRPr lang="en-US" altLang="zh-CN" dirty="0"/>
          </a:p>
          <a:p>
            <a:pPr lvl="1" rtl="0"/>
            <a:r>
              <a:rPr lang="zh-CN" altLang="en-US" dirty="0"/>
              <a:t>平衡与变化</a:t>
            </a:r>
            <a:endParaRPr lang="en-US" altLang="zh-CN" dirty="0"/>
          </a:p>
          <a:p>
            <a:pPr lvl="1" rtl="0"/>
            <a:r>
              <a:rPr lang="zh-CN" altLang="en-US" dirty="0"/>
              <a:t>节律与变奏</a:t>
            </a:r>
            <a:endParaRPr lang="en-US" altLang="zh-CN" dirty="0"/>
          </a:p>
          <a:p>
            <a:pPr lvl="1"/>
            <a:r>
              <a:rPr lang="zh-CN" altLang="en-US" b="1" dirty="0">
                <a:solidFill>
                  <a:srgbClr val="C00000"/>
                </a:solidFill>
              </a:rPr>
              <a:t>调和与对比</a:t>
            </a:r>
            <a:endParaRPr lang="en-US" altLang="zh-CN" b="1" dirty="0">
              <a:solidFill>
                <a:srgbClr val="C00000"/>
              </a:solidFill>
            </a:endParaRPr>
          </a:p>
          <a:p>
            <a:pPr lvl="1" rtl="0"/>
            <a:endParaRPr 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81FF14-807F-894A-5AA1-C9C6A3624102}"/>
              </a:ext>
            </a:extLst>
          </p:cNvPr>
          <p:cNvSpPr txBox="1"/>
          <p:nvPr/>
        </p:nvSpPr>
        <p:spPr>
          <a:xfrm>
            <a:off x="7873030" y="2408334"/>
            <a:ext cx="3321151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色彩是光与物质的固有属性、通过人的感官与知觉而呈现心理属性和审美属性</a:t>
            </a:r>
            <a:endParaRPr lang="en-US" altLang="zh-CN" dirty="0"/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C00000"/>
                </a:solidFill>
              </a:rPr>
              <a:t>而色彩对比、调和，是色彩搭配的最重要的内容。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C00000"/>
                </a:solidFill>
              </a:rPr>
              <a:t>没有不美的色彩，只有不美的色彩组合！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9FA9D5-275A-A9AB-6C06-003D34C18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198" y="4861024"/>
            <a:ext cx="2787217" cy="15678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169C712-166A-2BEB-2C42-C1D55538B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780" y="2475093"/>
            <a:ext cx="4196706" cy="227078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053CAB6-CA56-B6D5-1635-0BB78390E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586" y="4861025"/>
            <a:ext cx="1303649" cy="156781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959ED7F-BD12-11BC-BA01-B20BA775B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843" y="5141252"/>
            <a:ext cx="344895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6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2513E45-4F5C-9394-1D42-7FB6C0170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0" y="262762"/>
            <a:ext cx="6014539" cy="3649718"/>
          </a:xfrm>
        </p:spPr>
        <p:txBody>
          <a:bodyPr rtlCol="0" anchor="b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5400" dirty="0"/>
              <a:t>科研绘图</a:t>
            </a:r>
            <a:br>
              <a:rPr lang="en-US" altLang="zh-CN" sz="5400" dirty="0"/>
            </a:br>
            <a:r>
              <a:rPr lang="en-US" altLang="zh-CN" sz="5400" dirty="0"/>
              <a:t>   ——</a:t>
            </a:r>
            <a:r>
              <a:rPr lang="zh-CN" altLang="en-US" sz="5400" dirty="0"/>
              <a:t>独立的语言</a:t>
            </a:r>
            <a:endParaRPr lang="zh-CN" sz="5400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5C37F52-5C08-7C02-C9CA-E2AD930A9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120" y="4556754"/>
            <a:ext cx="6320748" cy="2038484"/>
          </a:xfrm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语言是思想的构成器官；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语言与其说是表达已知真理的手段，不如说更是发现此前未知的真理的手段。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/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洪堡特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D1783DE8-B32B-7679-997F-9F1121FF775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7" r="12487"/>
          <a:stretch>
            <a:fillRect/>
          </a:stretch>
        </p:blipFill>
        <p:spPr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392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6717-A807-577E-9EA2-1C839BE18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157401-5519-9478-D05A-0AEF1FDE3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科研绘图的目标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1BD390-4C20-1E70-1D54-93F8D11A2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2000" b="1" dirty="0">
                <a:solidFill>
                  <a:srgbClr val="C00000"/>
                </a:solidFill>
              </a:rPr>
              <a:t>揭示规律、理念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 rtl="0"/>
            <a:r>
              <a:rPr lang="zh-CN" altLang="en-US" sz="2000" dirty="0"/>
              <a:t>可读性高、易懂</a:t>
            </a:r>
            <a:endParaRPr lang="zh-CN" sz="2000" dirty="0"/>
          </a:p>
          <a:p>
            <a:pPr rtl="0"/>
            <a:r>
              <a:rPr lang="zh-CN" altLang="en-US" sz="2000" dirty="0"/>
              <a:t>美观、赏心悦目</a:t>
            </a:r>
            <a:endParaRPr lang="en-US" altLang="zh-CN" sz="2000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CC021D2-9831-DBEB-F8DB-DA88544D3656}"/>
              </a:ext>
            </a:extLst>
          </p:cNvPr>
          <p:cNvGrpSpPr/>
          <p:nvPr/>
        </p:nvGrpSpPr>
        <p:grpSpPr>
          <a:xfrm>
            <a:off x="7959499" y="2697291"/>
            <a:ext cx="4150438" cy="4160709"/>
            <a:chOff x="7199431" y="2604821"/>
            <a:chExt cx="3883119" cy="416070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528BECF-F482-9326-61B7-2BA4A6F3F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07" y="2604821"/>
              <a:ext cx="3735443" cy="416070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5CDB31D-BBAC-DE17-28E3-FD812C589573}"/>
                </a:ext>
              </a:extLst>
            </p:cNvPr>
            <p:cNvSpPr txBox="1"/>
            <p:nvPr/>
          </p:nvSpPr>
          <p:spPr>
            <a:xfrm>
              <a:off x="7199431" y="4784683"/>
              <a:ext cx="1643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揭示规律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承载理念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FD45637-CE6A-E538-AA29-09F29891D4F5}"/>
                </a:ext>
              </a:extLst>
            </p:cNvPr>
            <p:cNvSpPr txBox="1"/>
            <p:nvPr/>
          </p:nvSpPr>
          <p:spPr>
            <a:xfrm>
              <a:off x="8375837" y="4071312"/>
              <a:ext cx="167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可读、易懂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8C2E6AB-33B5-B6E2-BE81-8446B12B8A56}"/>
                </a:ext>
              </a:extLst>
            </p:cNvPr>
            <p:cNvSpPr txBox="1"/>
            <p:nvPr/>
          </p:nvSpPr>
          <p:spPr>
            <a:xfrm>
              <a:off x="9420761" y="3040740"/>
              <a:ext cx="1436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赏心悦目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BDBFFA8B-97B2-4780-F0AF-B5327B283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315" y="1560361"/>
            <a:ext cx="3602807" cy="402426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AE25B9-79BD-7CFF-3C10-D3C91C6A141D}"/>
              </a:ext>
            </a:extLst>
          </p:cNvPr>
          <p:cNvSpPr txBox="1"/>
          <p:nvPr/>
        </p:nvSpPr>
        <p:spPr>
          <a:xfrm>
            <a:off x="3007998" y="5735022"/>
            <a:ext cx="37354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/>
              <a:t>电子在汞蒸气中加速，阳极</a:t>
            </a:r>
            <a:r>
              <a:rPr lang="en-US" altLang="zh-CN" sz="1400" dirty="0"/>
              <a:t>I </a:t>
            </a:r>
            <a:r>
              <a:rPr lang="zh-CN" altLang="en-US" sz="1400" dirty="0"/>
              <a:t>与加速</a:t>
            </a:r>
            <a:r>
              <a:rPr lang="en-US" altLang="zh-CN" sz="1400" dirty="0"/>
              <a:t>U</a:t>
            </a:r>
            <a:r>
              <a:rPr lang="zh-CN" altLang="en-US" sz="1400" dirty="0"/>
              <a:t>关系。</a:t>
            </a:r>
            <a:endParaRPr lang="en-US" altLang="zh-CN" sz="1400" dirty="0"/>
          </a:p>
          <a:p>
            <a:pPr algn="r"/>
            <a:r>
              <a:rPr lang="en-US" altLang="zh-CN" sz="1400" dirty="0"/>
              <a:t>——Franck–Hertz </a:t>
            </a:r>
            <a:r>
              <a:rPr lang="zh-CN" altLang="en-US" sz="1400" dirty="0"/>
              <a:t>（</a:t>
            </a:r>
            <a:r>
              <a:rPr lang="en-US" altLang="zh-CN" sz="1400" dirty="0"/>
              <a:t>1914</a:t>
            </a:r>
            <a:r>
              <a:rPr lang="zh-CN" altLang="en-US" sz="1400" dirty="0"/>
              <a:t>）</a:t>
            </a:r>
            <a:endParaRPr lang="en-US" altLang="zh-CN" sz="14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A47040-D60A-6331-9E01-657BD2ACCEA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579569" y="1795534"/>
            <a:ext cx="3338177" cy="2970573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en-US" altLang="zh-CN" sz="1600" dirty="0"/>
              <a:t>I-U</a:t>
            </a:r>
            <a:r>
              <a:rPr lang="zh-CN" altLang="en-US" sz="1600" dirty="0"/>
              <a:t>图绘出前，难以清晰认知或理解</a:t>
            </a:r>
            <a:r>
              <a:rPr lang="en-US" altLang="zh-CN" sz="1600" dirty="0"/>
              <a:t>4.9eV</a:t>
            </a:r>
            <a:r>
              <a:rPr lang="zh-CN" altLang="en-US" sz="1600" dirty="0"/>
              <a:t>的周期性出现的现象</a:t>
            </a:r>
            <a:endParaRPr lang="zh-CN" sz="1600" dirty="0"/>
          </a:p>
          <a:p>
            <a:pPr lvl="1" rtl="0"/>
            <a:r>
              <a:rPr lang="zh-CN" altLang="en-US" sz="1600" dirty="0"/>
              <a:t>两位作者甚至理解错了</a:t>
            </a:r>
            <a:r>
              <a:rPr lang="en-US" altLang="zh-CN" sz="1600" dirty="0"/>
              <a:t>4.9eV</a:t>
            </a:r>
            <a:r>
              <a:rPr lang="zh-CN" altLang="en-US" sz="1600" dirty="0"/>
              <a:t>的含义，以为是第一电离能</a:t>
            </a:r>
            <a:endParaRPr lang="en-US" altLang="zh-CN" sz="1600" dirty="0"/>
          </a:p>
          <a:p>
            <a:pPr lvl="1" rtl="0"/>
            <a:r>
              <a:rPr lang="en-US" altLang="zh-CN" sz="1600" dirty="0"/>
              <a:t>Bohr</a:t>
            </a:r>
            <a:r>
              <a:rPr lang="zh-CN" altLang="en-US" sz="1600" dirty="0"/>
              <a:t>在</a:t>
            </a:r>
            <a:r>
              <a:rPr lang="en-US" altLang="zh-CN" sz="1600" dirty="0"/>
              <a:t>1915</a:t>
            </a:r>
            <a:r>
              <a:rPr lang="zh-CN" altLang="en-US" sz="1600" dirty="0"/>
              <a:t>年几乎立刻认出了这是自己壳层模型的证据</a:t>
            </a:r>
            <a:endParaRPr lang="zh-CN" sz="1600" dirty="0"/>
          </a:p>
        </p:txBody>
      </p:sp>
    </p:spTree>
    <p:extLst>
      <p:ext uri="{BB962C8B-B14F-4D97-AF65-F5344CB8AC3E}">
        <p14:creationId xmlns:p14="http://schemas.microsoft.com/office/powerpoint/2010/main" val="3186341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2FA22-78BC-0C86-AD85-19C9A3F9B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1021B2-4283-E94D-785F-90BBF0846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科研绘图的目标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FE43F6-8133-07CE-5488-FDB41A3D7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2000" dirty="0"/>
              <a:t>揭示规律、理念</a:t>
            </a:r>
            <a:endParaRPr lang="en-US" altLang="zh-CN" sz="2000" dirty="0"/>
          </a:p>
          <a:p>
            <a:pPr rtl="0"/>
            <a:r>
              <a:rPr lang="zh-CN" altLang="en-US" sz="2000" b="1" dirty="0">
                <a:solidFill>
                  <a:srgbClr val="C00000"/>
                </a:solidFill>
              </a:rPr>
              <a:t>可读性高、易懂</a:t>
            </a:r>
            <a:endParaRPr lang="zh-CN" sz="2000" b="1" dirty="0">
              <a:solidFill>
                <a:srgbClr val="C00000"/>
              </a:solidFill>
            </a:endParaRPr>
          </a:p>
          <a:p>
            <a:pPr rtl="0"/>
            <a:r>
              <a:rPr lang="zh-CN" altLang="en-US" sz="2000" dirty="0"/>
              <a:t>美观、赏心悦目</a:t>
            </a:r>
            <a:endParaRPr lang="en-US" altLang="zh-CN" sz="2000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595712B-C6B4-64F3-4554-09D2F34CB6C6}"/>
              </a:ext>
            </a:extLst>
          </p:cNvPr>
          <p:cNvGrpSpPr/>
          <p:nvPr/>
        </p:nvGrpSpPr>
        <p:grpSpPr>
          <a:xfrm>
            <a:off x="7959499" y="2697291"/>
            <a:ext cx="4150438" cy="4160709"/>
            <a:chOff x="7199431" y="2604821"/>
            <a:chExt cx="3883119" cy="416070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9453064-CA51-656F-A380-0EF28FC3C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07" y="2604821"/>
              <a:ext cx="3735443" cy="416070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A286B26-FB8E-CA51-1FD5-C509D62E789F}"/>
                </a:ext>
              </a:extLst>
            </p:cNvPr>
            <p:cNvSpPr txBox="1"/>
            <p:nvPr/>
          </p:nvSpPr>
          <p:spPr>
            <a:xfrm>
              <a:off x="7199431" y="4784683"/>
              <a:ext cx="1643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揭示规律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承载理念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CB7567F-56B8-6E7A-DACB-2F8D3047B0B2}"/>
                </a:ext>
              </a:extLst>
            </p:cNvPr>
            <p:cNvSpPr txBox="1"/>
            <p:nvPr/>
          </p:nvSpPr>
          <p:spPr>
            <a:xfrm>
              <a:off x="8375837" y="4071312"/>
              <a:ext cx="167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可读、易懂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6227BBE-A3A2-E05D-A422-B8306E33CC7B}"/>
                </a:ext>
              </a:extLst>
            </p:cNvPr>
            <p:cNvSpPr txBox="1"/>
            <p:nvPr/>
          </p:nvSpPr>
          <p:spPr>
            <a:xfrm>
              <a:off x="9420761" y="3040740"/>
              <a:ext cx="1436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赏心悦目</a:t>
              </a:r>
            </a:p>
          </p:txBody>
        </p:sp>
      </p:grp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3A5C61E-F5B4-517B-93EA-80B694CCA5E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320930" y="1980847"/>
            <a:ext cx="2389816" cy="1723450"/>
          </a:xfrm>
          <a:noFill/>
        </p:spPr>
        <p:txBody>
          <a:bodyPr rtlCol="0">
            <a:normAutofit lnSpcReduction="10000"/>
          </a:bodyPr>
          <a:lstStyle>
            <a:defPPr>
              <a:defRPr lang="zh-CN"/>
            </a:defPPr>
          </a:lstStyle>
          <a:p>
            <a:pPr lvl="1" rtl="0"/>
            <a:r>
              <a:rPr lang="zh-CN" altLang="en-US" sz="1600" b="1" dirty="0">
                <a:solidFill>
                  <a:srgbClr val="C00000"/>
                </a:solidFill>
              </a:rPr>
              <a:t>换位思考，以最适合读者理解的方式绘图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lvl="1" rtl="0"/>
            <a:r>
              <a:rPr lang="zh-CN" altLang="en-US" sz="1600" dirty="0"/>
              <a:t>注意坐标、图例的大小和清晰</a:t>
            </a:r>
            <a:endParaRPr lang="en-US" altLang="zh-CN" sz="1600" dirty="0"/>
          </a:p>
          <a:p>
            <a:pPr lvl="1" rtl="0"/>
            <a:r>
              <a:rPr lang="zh-CN" altLang="en-US" sz="1600" dirty="0"/>
              <a:t>注意线型、点的大小等影响可读性的因素</a:t>
            </a:r>
            <a:endParaRPr lang="zh-CN" sz="16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C196177-9BC9-7518-3712-99FDE2580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511" y="1859798"/>
            <a:ext cx="3625578" cy="331417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8C417E7-3990-41C3-E2C3-C0ECF0C69346}"/>
              </a:ext>
            </a:extLst>
          </p:cNvPr>
          <p:cNvSpPr txBox="1"/>
          <p:nvPr/>
        </p:nvSpPr>
        <p:spPr>
          <a:xfrm>
            <a:off x="3752531" y="5343087"/>
            <a:ext cx="3316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/>
              <a:t>α</a:t>
            </a:r>
            <a:r>
              <a:rPr lang="zh-CN" altLang="en-US" sz="1400" dirty="0"/>
              <a:t>放射性核素衰变常数与</a:t>
            </a:r>
            <a:r>
              <a:rPr lang="en-US" altLang="zh-CN" sz="1400" dirty="0"/>
              <a:t>α</a:t>
            </a:r>
            <a:r>
              <a:rPr lang="zh-CN" altLang="en-US" sz="1400" dirty="0"/>
              <a:t>粒子射程关系</a:t>
            </a:r>
            <a:endParaRPr lang="en-US" altLang="zh-CN" sz="1400" dirty="0"/>
          </a:p>
          <a:p>
            <a:pPr algn="r"/>
            <a:r>
              <a:rPr lang="en-US" altLang="zh-CN" sz="1400" dirty="0"/>
              <a:t>——Geiger–Nuttall</a:t>
            </a:r>
            <a:r>
              <a:rPr lang="zh-CN" altLang="en-US" sz="1400" dirty="0"/>
              <a:t>（</a:t>
            </a:r>
            <a:r>
              <a:rPr lang="en-US" altLang="zh-CN" sz="1400" dirty="0"/>
              <a:t>1911</a:t>
            </a:r>
            <a:r>
              <a:rPr lang="zh-CN" altLang="en-US" sz="1400" dirty="0"/>
              <a:t>）</a:t>
            </a:r>
            <a:endParaRPr lang="en-US" altLang="zh-CN" sz="1400" dirty="0"/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631D1E3D-560D-51DA-359B-57906B4F5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624475"/>
              </p:ext>
            </p:extLst>
          </p:nvPr>
        </p:nvGraphicFramePr>
        <p:xfrm>
          <a:off x="875086" y="4040759"/>
          <a:ext cx="2203528" cy="413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xMath" r:id="rId5" imgW="1209240" imgH="227160" progId="Equation.AxMath">
                  <p:embed/>
                </p:oleObj>
              </mc:Choice>
              <mc:Fallback>
                <p:oleObj name="AxMath" r:id="rId5" imgW="1209240" imgH="227160" progId="Equation.AxMat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5086" y="4040759"/>
                        <a:ext cx="2203528" cy="413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E7D747D6-B898-6FB1-997A-850A48C38CA2}"/>
              </a:ext>
            </a:extLst>
          </p:cNvPr>
          <p:cNvSpPr txBox="1"/>
          <p:nvPr/>
        </p:nvSpPr>
        <p:spPr>
          <a:xfrm>
            <a:off x="788856" y="4758312"/>
            <a:ext cx="2500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dirty="0">
                <a:latin typeface="+mn-ea"/>
              </a:rPr>
              <a:t>17 年</a:t>
            </a:r>
            <a:r>
              <a:rPr lang="zh-CN" altLang="en-US" sz="1600" dirty="0">
                <a:latin typeface="+mn-ea"/>
              </a:rPr>
              <a:t>后，</a:t>
            </a:r>
            <a:r>
              <a:rPr lang="zh-CN" altLang="zh-CN" sz="1600" dirty="0">
                <a:latin typeface="+mn-ea"/>
              </a:rPr>
              <a:t>Gamow</a:t>
            </a:r>
            <a:r>
              <a:rPr lang="zh-CN" altLang="zh-CN" sz="1600" dirty="0"/>
              <a:t>用量子</a:t>
            </a:r>
            <a:r>
              <a:rPr lang="zh-CN" altLang="zh-CN" sz="1600" dirty="0">
                <a:latin typeface="+mn-ea"/>
              </a:rPr>
              <a:t>隧穿</a:t>
            </a:r>
            <a:r>
              <a:rPr lang="zh-CN" altLang="en-US" sz="1600" dirty="0">
                <a:latin typeface="+mn-ea"/>
              </a:rPr>
              <a:t>解释了其内涵</a:t>
            </a:r>
            <a:endParaRPr lang="zh-CN" altLang="en-US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E918511-272E-7B3D-305D-695A9E9897A6}"/>
              </a:ext>
            </a:extLst>
          </p:cNvPr>
          <p:cNvCxnSpPr/>
          <p:nvPr/>
        </p:nvCxnSpPr>
        <p:spPr>
          <a:xfrm>
            <a:off x="1976850" y="4436837"/>
            <a:ext cx="0" cy="276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D883DBB4-6EEB-D38B-E20E-F71671D22347}"/>
              </a:ext>
            </a:extLst>
          </p:cNvPr>
          <p:cNvSpPr/>
          <p:nvPr/>
        </p:nvSpPr>
        <p:spPr>
          <a:xfrm>
            <a:off x="1282614" y="3970584"/>
            <a:ext cx="214845" cy="4836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B132BA3-4046-BF31-9C92-7F70737731B1}"/>
              </a:ext>
            </a:extLst>
          </p:cNvPr>
          <p:cNvSpPr/>
          <p:nvPr/>
        </p:nvSpPr>
        <p:spPr>
          <a:xfrm>
            <a:off x="2358979" y="3978094"/>
            <a:ext cx="214845" cy="4836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54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0BA67-D27F-8627-5FB5-BB5F8C88D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1517E2-4697-C4CB-5884-40BCD387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科研绘图的目标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5BD67D-09A2-713C-2F82-0CDD0C00D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2000" dirty="0"/>
              <a:t>揭示规律、理念</a:t>
            </a:r>
            <a:endParaRPr lang="en-US" altLang="zh-CN" sz="2000" dirty="0"/>
          </a:p>
          <a:p>
            <a:pPr rtl="0"/>
            <a:r>
              <a:rPr lang="zh-CN" altLang="en-US" sz="2000" b="1" dirty="0">
                <a:solidFill>
                  <a:srgbClr val="C00000"/>
                </a:solidFill>
              </a:rPr>
              <a:t>可读性高、易懂</a:t>
            </a:r>
            <a:endParaRPr lang="zh-CN" sz="2000" b="1" dirty="0">
              <a:solidFill>
                <a:srgbClr val="C00000"/>
              </a:solidFill>
            </a:endParaRPr>
          </a:p>
          <a:p>
            <a:pPr rtl="0"/>
            <a:r>
              <a:rPr lang="zh-CN" altLang="en-US" sz="2000" dirty="0"/>
              <a:t>美观、赏心悦目</a:t>
            </a:r>
            <a:endParaRPr lang="en-US" altLang="zh-CN" sz="2000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13053F2-1937-B90B-5D35-3E8C2B7E04C7}"/>
              </a:ext>
            </a:extLst>
          </p:cNvPr>
          <p:cNvGrpSpPr/>
          <p:nvPr/>
        </p:nvGrpSpPr>
        <p:grpSpPr>
          <a:xfrm>
            <a:off x="7959499" y="2697291"/>
            <a:ext cx="4150438" cy="4160709"/>
            <a:chOff x="7199431" y="2604821"/>
            <a:chExt cx="3883119" cy="416070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21AF1B6-02E8-05DD-488E-3625FB2C9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07" y="2604821"/>
              <a:ext cx="3735443" cy="416070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489EEE3-6F6C-738B-A825-A7062563E9A1}"/>
                </a:ext>
              </a:extLst>
            </p:cNvPr>
            <p:cNvSpPr txBox="1"/>
            <p:nvPr/>
          </p:nvSpPr>
          <p:spPr>
            <a:xfrm>
              <a:off x="7199431" y="4784683"/>
              <a:ext cx="1643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揭示规律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承载理念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EF649C3-0CDD-2501-ED12-47E6FF19D5BA}"/>
                </a:ext>
              </a:extLst>
            </p:cNvPr>
            <p:cNvSpPr txBox="1"/>
            <p:nvPr/>
          </p:nvSpPr>
          <p:spPr>
            <a:xfrm>
              <a:off x="8375837" y="4071312"/>
              <a:ext cx="167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可读、易懂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FBB2FDD-43AC-A47E-F897-D9509B32E690}"/>
                </a:ext>
              </a:extLst>
            </p:cNvPr>
            <p:cNvSpPr txBox="1"/>
            <p:nvPr/>
          </p:nvSpPr>
          <p:spPr>
            <a:xfrm>
              <a:off x="9420761" y="3040740"/>
              <a:ext cx="1436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赏心悦目</a:t>
              </a:r>
            </a:p>
          </p:txBody>
        </p:sp>
      </p:grp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87DB69-22DD-E7C4-31DF-0C4071AACE12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325942" y="1980847"/>
            <a:ext cx="2389816" cy="1723450"/>
          </a:xfrm>
          <a:noFill/>
        </p:spPr>
        <p:txBody>
          <a:bodyPr rtlCol="0">
            <a:normAutofit lnSpcReduction="10000"/>
          </a:bodyPr>
          <a:lstStyle>
            <a:defPPr>
              <a:defRPr lang="zh-CN"/>
            </a:defPPr>
          </a:lstStyle>
          <a:p>
            <a:pPr lvl="1" rtl="0"/>
            <a:r>
              <a:rPr lang="zh-CN" altLang="en-US" sz="1600" dirty="0"/>
              <a:t>换位思考，以最适合读者理解的方式绘图</a:t>
            </a:r>
            <a:endParaRPr lang="en-US" altLang="zh-CN" sz="1600" dirty="0"/>
          </a:p>
          <a:p>
            <a:pPr lvl="1" rtl="0"/>
            <a:r>
              <a:rPr lang="zh-CN" altLang="en-US" sz="1600" b="1" dirty="0">
                <a:solidFill>
                  <a:srgbClr val="C00000"/>
                </a:solidFill>
              </a:rPr>
              <a:t>注意坐标、图例的大小和清晰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lvl="1" rtl="0"/>
            <a:r>
              <a:rPr lang="zh-CN" altLang="en-US" sz="1600" b="1" dirty="0">
                <a:solidFill>
                  <a:srgbClr val="C00000"/>
                </a:solidFill>
              </a:rPr>
              <a:t>注意线型、点的大小等影响可读性的因素</a:t>
            </a:r>
            <a:endParaRPr lang="zh-CN" sz="1600" b="1" dirty="0">
              <a:solidFill>
                <a:srgbClr val="C0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9C703D0-C75C-C501-4DF9-235175BC5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168" y="1825625"/>
            <a:ext cx="3417885" cy="439706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4BEA1B2-2277-E636-45DB-B5B98AE4B413}"/>
              </a:ext>
            </a:extLst>
          </p:cNvPr>
          <p:cNvSpPr txBox="1"/>
          <p:nvPr/>
        </p:nvSpPr>
        <p:spPr>
          <a:xfrm>
            <a:off x="838200" y="4265154"/>
            <a:ext cx="2540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线形、颜色、点的类型应该在全文尽可能分类统一、形成</a:t>
            </a:r>
            <a:r>
              <a:rPr lang="zh-CN" altLang="en-US" b="1" dirty="0">
                <a:solidFill>
                  <a:srgbClr val="C00000"/>
                </a:solidFill>
              </a:rPr>
              <a:t>符号系统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12CFB30-2E24-143E-EE83-925F1F069716}"/>
              </a:ext>
            </a:extLst>
          </p:cNvPr>
          <p:cNvSpPr txBox="1"/>
          <p:nvPr/>
        </p:nvSpPr>
        <p:spPr>
          <a:xfrm>
            <a:off x="3619168" y="6210271"/>
            <a:ext cx="35959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T. A. Bailey </a:t>
            </a:r>
            <a:r>
              <a:rPr lang="zh-CN" altLang="zh-CN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zh-CN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zh-CN" sz="16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Nat. Chem.</a:t>
            </a:r>
            <a:r>
              <a:rPr lang="zh-CN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Mar. 2021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81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D5C69-24C5-8799-1754-8C949D7E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088F20-7D0B-10D1-DCF6-462D3C66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科研绘图的目标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6A19E7-3613-90A8-10B7-82499B6BC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2000" dirty="0"/>
              <a:t>揭示规律、理念</a:t>
            </a:r>
            <a:endParaRPr lang="en-US" altLang="zh-CN" sz="2000" dirty="0"/>
          </a:p>
          <a:p>
            <a:pPr rtl="0"/>
            <a:r>
              <a:rPr lang="zh-CN" altLang="en-US" sz="2000" dirty="0"/>
              <a:t>可读性高、易懂</a:t>
            </a:r>
            <a:endParaRPr lang="zh-CN" sz="2000" dirty="0"/>
          </a:p>
          <a:p>
            <a:pPr rtl="0"/>
            <a:r>
              <a:rPr lang="zh-CN" altLang="en-US" sz="2000" b="1" dirty="0">
                <a:solidFill>
                  <a:srgbClr val="C00000"/>
                </a:solidFill>
              </a:rPr>
              <a:t>美观、赏心悦目</a:t>
            </a:r>
            <a:endParaRPr lang="en-US" altLang="zh-CN" sz="2000" b="1" dirty="0">
              <a:solidFill>
                <a:srgbClr val="C0000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48F0BF5-35CE-21D5-8272-FE818966360E}"/>
              </a:ext>
            </a:extLst>
          </p:cNvPr>
          <p:cNvGrpSpPr/>
          <p:nvPr/>
        </p:nvGrpSpPr>
        <p:grpSpPr>
          <a:xfrm>
            <a:off x="7959499" y="2697291"/>
            <a:ext cx="4150438" cy="4160709"/>
            <a:chOff x="7199431" y="2604821"/>
            <a:chExt cx="3883119" cy="416070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BDAE669-5ADC-9C4B-D682-62912D9FD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07" y="2604821"/>
              <a:ext cx="3735443" cy="4160709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D72D72-109E-4AE9-B59E-7AF29D01FFD6}"/>
                </a:ext>
              </a:extLst>
            </p:cNvPr>
            <p:cNvSpPr txBox="1"/>
            <p:nvPr/>
          </p:nvSpPr>
          <p:spPr>
            <a:xfrm>
              <a:off x="7199431" y="4784683"/>
              <a:ext cx="16431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揭示规律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承载理念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330F9F1-DAA7-ED6E-2112-F7D6ADA21678}"/>
                </a:ext>
              </a:extLst>
            </p:cNvPr>
            <p:cNvSpPr txBox="1"/>
            <p:nvPr/>
          </p:nvSpPr>
          <p:spPr>
            <a:xfrm>
              <a:off x="8375837" y="4071312"/>
              <a:ext cx="167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可读、易懂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F0AE149-623D-C637-122C-F2D3C87B59CC}"/>
                </a:ext>
              </a:extLst>
            </p:cNvPr>
            <p:cNvSpPr txBox="1"/>
            <p:nvPr/>
          </p:nvSpPr>
          <p:spPr>
            <a:xfrm>
              <a:off x="9420761" y="3040740"/>
              <a:ext cx="14361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赏心悦目</a:t>
              </a:r>
            </a:p>
          </p:txBody>
        </p:sp>
      </p:grpSp>
      <p:graphicFrame>
        <p:nvGraphicFramePr>
          <p:cNvPr id="10" name="表格占位符 3">
            <a:extLst>
              <a:ext uri="{FF2B5EF4-FFF2-40B4-BE49-F238E27FC236}">
                <a16:creationId xmlns:a16="http://schemas.microsoft.com/office/drawing/2014/main" id="{7840EF44-AF1D-A1CE-8EAC-CF7D11642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773139"/>
              </p:ext>
            </p:extLst>
          </p:nvPr>
        </p:nvGraphicFramePr>
        <p:xfrm>
          <a:off x="3485618" y="1825625"/>
          <a:ext cx="3545068" cy="275632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935918">
                  <a:extLst>
                    <a:ext uri="{9D8B030D-6E8A-4147-A177-3AD203B41FA5}">
                      <a16:colId xmlns:a16="http://schemas.microsoft.com/office/drawing/2014/main" val="2382218087"/>
                    </a:ext>
                  </a:extLst>
                </a:gridCol>
                <a:gridCol w="1609150">
                  <a:extLst>
                    <a:ext uri="{9D8B030D-6E8A-4147-A177-3AD203B41FA5}">
                      <a16:colId xmlns:a16="http://schemas.microsoft.com/office/drawing/2014/main" val="3953468724"/>
                    </a:ext>
                  </a:extLst>
                </a:gridCol>
              </a:tblGrid>
              <a:tr h="55126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dirty="0">
                          <a:latin typeface="+mj-ea"/>
                          <a:ea typeface="+mj-ea"/>
                        </a:rPr>
                        <a:t>提升途径</a:t>
                      </a:r>
                      <a:endParaRPr lang="zh-CN" sz="1600" b="1" i="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dirty="0">
                          <a:latin typeface="+mj-ea"/>
                          <a:ea typeface="+mj-ea"/>
                        </a:rPr>
                        <a:t>方法</a:t>
                      </a:r>
                      <a:r>
                        <a:rPr lang="zh-CN" sz="1600" b="1" i="0" dirty="0">
                          <a:latin typeface="+mj-ea"/>
                          <a:ea typeface="+mj-ea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7107962"/>
                  </a:ext>
                </a:extLst>
              </a:tr>
              <a:tr h="55126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提升审美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艺术、绘画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1386868"/>
                  </a:ext>
                </a:extLst>
              </a:tr>
              <a:tr h="55126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配色方案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参考成熟方案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482967"/>
                  </a:ext>
                </a:extLst>
              </a:tr>
              <a:tr h="55126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构图思维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下面详细介绍</a:t>
                      </a:r>
                      <a:endParaRPr lang="zh-CN" sz="1600" b="1" i="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9294110"/>
                  </a:ext>
                </a:extLst>
              </a:tr>
              <a:tr h="55126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控制信息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dirty="0">
                          <a:latin typeface="+mn-ea"/>
                          <a:ea typeface="+mn-ea"/>
                        </a:rPr>
                        <a:t>先减、后加</a:t>
                      </a:r>
                      <a:endParaRPr lang="zh-CN" sz="1600" b="0" i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251906"/>
                  </a:ext>
                </a:extLst>
              </a:tr>
            </a:tbl>
          </a:graphicData>
        </a:graphic>
      </p:graphicFrame>
      <p:sp>
        <p:nvSpPr>
          <p:cNvPr id="11" name="箭头: 上 10">
            <a:extLst>
              <a:ext uri="{FF2B5EF4-FFF2-40B4-BE49-F238E27FC236}">
                <a16:creationId xmlns:a16="http://schemas.microsoft.com/office/drawing/2014/main" id="{99E75DDE-EA9B-1B4F-8F0B-30B128145204}"/>
              </a:ext>
            </a:extLst>
          </p:cNvPr>
          <p:cNvSpPr/>
          <p:nvPr/>
        </p:nvSpPr>
        <p:spPr>
          <a:xfrm>
            <a:off x="7188528" y="1825624"/>
            <a:ext cx="420886" cy="275632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126D23A-3A94-2018-A924-B43C5347B13F}"/>
              </a:ext>
            </a:extLst>
          </p:cNvPr>
          <p:cNvSpPr txBox="1"/>
          <p:nvPr/>
        </p:nvSpPr>
        <p:spPr>
          <a:xfrm>
            <a:off x="7574169" y="4212617"/>
            <a:ext cx="8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2">
                    <a:lumMod val="50000"/>
                  </a:schemeClr>
                </a:solidFill>
              </a:rPr>
              <a:t>基础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70E7F49-FCEB-7303-28FD-6DC3DD8D4499}"/>
              </a:ext>
            </a:extLst>
          </p:cNvPr>
          <p:cNvSpPr txBox="1"/>
          <p:nvPr/>
        </p:nvSpPr>
        <p:spPr>
          <a:xfrm>
            <a:off x="7574169" y="1896281"/>
            <a:ext cx="8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2">
                    <a:lumMod val="50000"/>
                  </a:schemeClr>
                </a:solidFill>
              </a:rPr>
              <a:t>进阶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332060E-7506-E8D2-B18D-160A62F79875}"/>
              </a:ext>
            </a:extLst>
          </p:cNvPr>
          <p:cNvSpPr txBox="1"/>
          <p:nvPr/>
        </p:nvSpPr>
        <p:spPr>
          <a:xfrm>
            <a:off x="321572" y="5611911"/>
            <a:ext cx="7024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“Everything should be made as simple as possible, but not simpler</a:t>
            </a:r>
            <a:r>
              <a:rPr lang="en-US" altLang="zh-CN" dirty="0"/>
              <a:t>.”</a:t>
            </a:r>
          </a:p>
          <a:p>
            <a:pPr algn="r"/>
            <a:r>
              <a:rPr lang="en-US" altLang="zh-CN" dirty="0"/>
              <a:t>——Roger Sessions</a:t>
            </a:r>
            <a:r>
              <a:rPr lang="zh-CN" altLang="en-US" dirty="0"/>
              <a:t>对</a:t>
            </a:r>
            <a:r>
              <a:rPr lang="en-US" altLang="zh-CN" dirty="0"/>
              <a:t>Einstein</a:t>
            </a:r>
            <a:r>
              <a:rPr lang="zh-CN" altLang="en-US" dirty="0"/>
              <a:t>演讲的转述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2D64598-3764-C3C6-04B2-71E80647483A}"/>
              </a:ext>
            </a:extLst>
          </p:cNvPr>
          <p:cNvSpPr txBox="1"/>
          <p:nvPr/>
        </p:nvSpPr>
        <p:spPr>
          <a:xfrm>
            <a:off x="1407806" y="4830643"/>
            <a:ext cx="5938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六法者何？</a:t>
            </a:r>
            <a:r>
              <a:rPr lang="zh-CN" altLang="zh-CN" sz="1000" dirty="0"/>
              <a:t>气韵生动；骨法用笔；应物象形；</a:t>
            </a:r>
            <a:r>
              <a:rPr lang="zh-CN" altLang="zh-CN" b="1" dirty="0">
                <a:solidFill>
                  <a:srgbClr val="C00000"/>
                </a:solidFill>
              </a:rPr>
              <a:t>随类赋彩</a:t>
            </a:r>
            <a:r>
              <a:rPr lang="zh-CN" altLang="zh-CN" sz="1000" dirty="0"/>
              <a:t>；</a:t>
            </a:r>
            <a:r>
              <a:rPr lang="zh-CN" altLang="zh-CN" b="1" dirty="0">
                <a:solidFill>
                  <a:srgbClr val="C00000"/>
                </a:solidFill>
              </a:rPr>
              <a:t>经营位置</a:t>
            </a:r>
            <a:r>
              <a:rPr lang="zh-CN" altLang="zh-CN" sz="1000" dirty="0"/>
              <a:t>；传移模写。</a:t>
            </a:r>
            <a:endParaRPr lang="en-US" altLang="zh-CN" sz="1000" dirty="0"/>
          </a:p>
          <a:p>
            <a:pPr algn="r"/>
            <a:r>
              <a:rPr lang="en-US" altLang="zh-CN" dirty="0"/>
              <a:t>——</a:t>
            </a:r>
            <a:r>
              <a:rPr lang="zh-CN" altLang="en-US" dirty="0"/>
              <a:t>谢赫（南朝</a:t>
            </a:r>
            <a:r>
              <a:rPr lang="en-US" altLang="zh-CN" dirty="0"/>
              <a:t>·</a:t>
            </a:r>
            <a:r>
              <a:rPr lang="zh-CN" altLang="en-US" dirty="0"/>
              <a:t>齐）</a:t>
            </a:r>
            <a:r>
              <a:rPr lang="en-US" altLang="zh-CN" dirty="0"/>
              <a:t>《</a:t>
            </a:r>
            <a:r>
              <a:rPr lang="zh-CN" altLang="en-US" dirty="0"/>
              <a:t>古画品录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8337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9223" y="1349825"/>
            <a:ext cx="5033554" cy="3063149"/>
          </a:xfrm>
          <a:noFill/>
        </p:spPr>
        <p:txBody>
          <a:bodyPr rtlCol="0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科研绘图构图</a:t>
            </a:r>
            <a:endParaRPr 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EECEBD4-35BF-26BB-D438-DA43EBD5E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3281" y="4412974"/>
            <a:ext cx="5179496" cy="1935571"/>
          </a:xfrm>
          <a:noFill/>
        </p:spPr>
        <p:txBody>
          <a:bodyPr rtlCol="0"/>
          <a:lstStyle>
            <a:defPPr>
              <a:defRPr lang="zh-CN"/>
            </a:defPPr>
          </a:lstStyle>
          <a:p>
            <a:pPr algn="just"/>
            <a:r>
              <a:rPr lang="en-US" altLang="zh-CN" sz="1800" b="1" dirty="0">
                <a:latin typeface="+mn-lt"/>
              </a:rPr>
              <a:t>       </a:t>
            </a:r>
            <a:r>
              <a:rPr lang="zh-CN" altLang="zh-CN" sz="1800" b="1" dirty="0">
                <a:latin typeface="+mn-lt"/>
              </a:rPr>
              <a:t>首先要重视形式，探讨形式美的独立性和科学性，不要怕</a:t>
            </a:r>
            <a:r>
              <a:rPr lang="en-US" altLang="zh-CN" sz="1800" b="1" dirty="0">
                <a:latin typeface="+mn-lt"/>
              </a:rPr>
              <a:t>“</a:t>
            </a:r>
            <a:r>
              <a:rPr lang="zh-CN" altLang="zh-CN" sz="1800" b="1" dirty="0">
                <a:latin typeface="+mn-lt"/>
              </a:rPr>
              <a:t>形式主义</a:t>
            </a:r>
            <a:r>
              <a:rPr lang="en-US" altLang="zh-CN" sz="1800" b="1" dirty="0">
                <a:latin typeface="+mn-lt"/>
              </a:rPr>
              <a:t>”</a:t>
            </a:r>
            <a:r>
              <a:rPr lang="zh-CN" altLang="zh-CN" sz="1800" b="1" dirty="0">
                <a:latin typeface="+mn-lt"/>
              </a:rPr>
              <a:t>的棍子。</a:t>
            </a:r>
            <a:endParaRPr lang="en-US" altLang="zh-CN" sz="1800" b="1" dirty="0">
              <a:latin typeface="+mn-lt"/>
            </a:endParaRPr>
          </a:p>
          <a:p>
            <a:pPr algn="r"/>
            <a:r>
              <a:rPr lang="en-US" altLang="zh-CN" sz="1800" b="1" dirty="0">
                <a:latin typeface="+mn-lt"/>
              </a:rPr>
              <a:t>——</a:t>
            </a:r>
            <a:r>
              <a:rPr lang="zh-CN" altLang="en-US" sz="1800" b="1" dirty="0">
                <a:latin typeface="+mn-lt"/>
              </a:rPr>
              <a:t>吴冠中</a:t>
            </a:r>
          </a:p>
        </p:txBody>
      </p:sp>
    </p:spTree>
    <p:extLst>
      <p:ext uri="{BB962C8B-B14F-4D97-AF65-F5344CB8AC3E}">
        <p14:creationId xmlns:p14="http://schemas.microsoft.com/office/powerpoint/2010/main" val="363098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8830-B918-5D70-C76F-B3A52BD14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6C8B45-DDCF-DC08-717E-11948A34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>
            <a:noAutofit/>
          </a:bodyPr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画幅比例</a:t>
            </a:r>
            <a:endParaRPr lang="zh-CN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7AE7F74B-811C-ECD4-08B9-33FD2FA82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21150" cy="4297678"/>
          </a:xfrm>
          <a:noFill/>
        </p:spPr>
        <p:txBody>
          <a:bodyPr vert="horz" lIns="91440" tIns="45720" rIns="91440" bIns="45720" rtlCol="0" anchor="t">
            <a:normAutofit/>
          </a:bodyPr>
          <a:lstStyle>
            <a:defPPr>
              <a:defRPr lang="zh-CN"/>
            </a:defPPr>
          </a:lstStyle>
          <a:p>
            <a:pPr marL="228600" lvl="1" indent="-228600"/>
            <a:r>
              <a:rPr lang="zh-CN" altLang="en-US" sz="1800" dirty="0"/>
              <a:t>黄金矩形：实验美学派认为，黄金比例的矩形</a:t>
            </a:r>
            <a:r>
              <a:rPr lang="zh-CN" altLang="en-US" sz="1800" b="1" dirty="0"/>
              <a:t>适宜人的视域</a:t>
            </a:r>
            <a:r>
              <a:rPr lang="zh-CN" altLang="en-US" sz="1800" dirty="0"/>
              <a:t>，显得更美。</a:t>
            </a:r>
            <a:endParaRPr lang="en-US" altLang="zh-CN" sz="1800" dirty="0"/>
          </a:p>
          <a:p>
            <a:pPr marL="228600" lvl="1" indent="-228600"/>
            <a:r>
              <a:rPr lang="zh-CN" altLang="en-US" sz="1800" dirty="0"/>
              <a:t>画家画幅：画家喜爱</a:t>
            </a:r>
            <a:r>
              <a:rPr lang="en-US" altLang="zh-CN" sz="1800" dirty="0"/>
              <a:t>3:4</a:t>
            </a:r>
            <a:r>
              <a:rPr lang="zh-CN" altLang="en-US" sz="1800" dirty="0"/>
              <a:t>的比例，比黄金矩形</a:t>
            </a:r>
            <a:r>
              <a:rPr lang="zh-CN" altLang="en-US" sz="1800" b="1" dirty="0"/>
              <a:t>更显稳固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 marL="228600" lvl="1" indent="-228600"/>
            <a:r>
              <a:rPr lang="zh-CN" altLang="en-US" sz="1800" dirty="0"/>
              <a:t>横长画幅：宏大、开阔、壮观的感受。适合表现</a:t>
            </a:r>
            <a:r>
              <a:rPr lang="zh-CN" altLang="en-US" sz="1800" b="1" dirty="0"/>
              <a:t>长距离形体、水平运动</a:t>
            </a:r>
            <a:r>
              <a:rPr lang="zh-CN" altLang="en-US" sz="1800" dirty="0"/>
              <a:t>等。</a:t>
            </a:r>
            <a:endParaRPr lang="en-US" altLang="zh-CN" sz="1800" dirty="0"/>
          </a:p>
          <a:p>
            <a:pPr marL="228600" lvl="1" indent="-228600"/>
            <a:r>
              <a:rPr lang="zh-CN" altLang="en-US" sz="1800" dirty="0"/>
              <a:t>竖画幅：高耸、挺拔、雄伟。适合表现</a:t>
            </a:r>
            <a:r>
              <a:rPr lang="zh-CN" altLang="en-US" sz="1800" b="1" dirty="0"/>
              <a:t>高的形体、竖直运动等</a:t>
            </a:r>
            <a:r>
              <a:rPr lang="zh-CN" altLang="en-US" sz="1800" dirty="0"/>
              <a:t>。</a:t>
            </a:r>
            <a:endParaRPr lang="en-US" altLang="zh-CN" sz="1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D9B4101-82CA-F482-4691-AD5FB9BABF9C}"/>
              </a:ext>
            </a:extLst>
          </p:cNvPr>
          <p:cNvSpPr/>
          <p:nvPr/>
        </p:nvSpPr>
        <p:spPr>
          <a:xfrm>
            <a:off x="8405359" y="4216920"/>
            <a:ext cx="2880000" cy="1800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1 : 1.618</a:t>
            </a:r>
            <a:endParaRPr lang="zh-CN" altLang="en-US" sz="3200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BB92DF4-A492-9A08-0E61-863DAAA79E6D}"/>
              </a:ext>
            </a:extLst>
          </p:cNvPr>
          <p:cNvSpPr/>
          <p:nvPr/>
        </p:nvSpPr>
        <p:spPr>
          <a:xfrm>
            <a:off x="8405359" y="841080"/>
            <a:ext cx="2880000" cy="2160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3 : 4</a:t>
            </a:r>
            <a:endParaRPr lang="zh-CN" altLang="en-US" sz="3200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69465E-78A3-903E-6CA5-7C1824FE8946}"/>
              </a:ext>
            </a:extLst>
          </p:cNvPr>
          <p:cNvSpPr/>
          <p:nvPr/>
        </p:nvSpPr>
        <p:spPr>
          <a:xfrm>
            <a:off x="5299340" y="833579"/>
            <a:ext cx="2880000" cy="122400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1 : 2.35</a:t>
            </a:r>
            <a:endParaRPr lang="zh-CN" altLang="en-US" sz="3200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D6BC5A1-9943-DA81-50F3-94713C966FA3}"/>
              </a:ext>
            </a:extLst>
          </p:cNvPr>
          <p:cNvSpPr/>
          <p:nvPr/>
        </p:nvSpPr>
        <p:spPr>
          <a:xfrm>
            <a:off x="5299340" y="2422349"/>
            <a:ext cx="2880000" cy="360000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4 : 5</a:t>
            </a:r>
            <a:endParaRPr lang="zh-CN" altLang="en-US" sz="3200" b="1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733635D-705A-C897-E59F-E6B4B9DAB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39" y="835651"/>
            <a:ext cx="2880001" cy="122192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77D902C-BF7A-8C7C-B3AB-3C81BD02E589}"/>
              </a:ext>
            </a:extLst>
          </p:cNvPr>
          <p:cNvSpPr/>
          <p:nvPr/>
        </p:nvSpPr>
        <p:spPr>
          <a:xfrm>
            <a:off x="8405359" y="3159000"/>
            <a:ext cx="2880000" cy="90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/>
              <a:t>&gt;1 : 3</a:t>
            </a:r>
            <a:endParaRPr lang="zh-CN" altLang="en-US" sz="32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F3D8F70-28E1-020C-1EBB-C01BDC07350C}"/>
              </a:ext>
            </a:extLst>
          </p:cNvPr>
          <p:cNvSpPr txBox="1"/>
          <p:nvPr/>
        </p:nvSpPr>
        <p:spPr>
          <a:xfrm>
            <a:off x="5806684" y="2053017"/>
            <a:ext cx="1865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变形宽荧幕画幅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E1E873-58CD-5C89-17B3-EE335BB78794}"/>
              </a:ext>
            </a:extLst>
          </p:cNvPr>
          <p:cNvSpPr txBox="1"/>
          <p:nvPr/>
        </p:nvSpPr>
        <p:spPr>
          <a:xfrm>
            <a:off x="9292513" y="6016920"/>
            <a:ext cx="110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黄金画幅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E0C70A0-1483-C3FA-4EC1-7D6CD69855B9}"/>
              </a:ext>
            </a:extLst>
          </p:cNvPr>
          <p:cNvSpPr txBox="1"/>
          <p:nvPr/>
        </p:nvSpPr>
        <p:spPr>
          <a:xfrm>
            <a:off x="6186493" y="6016920"/>
            <a:ext cx="110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竖画幅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9E8D50A-9BE9-4D8A-5579-2F0FFAA73C7A}"/>
              </a:ext>
            </a:extLst>
          </p:cNvPr>
          <p:cNvSpPr txBox="1"/>
          <p:nvPr/>
        </p:nvSpPr>
        <p:spPr>
          <a:xfrm>
            <a:off x="9141545" y="471748"/>
            <a:ext cx="140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“画家”画幅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9F33CC1-2594-D6A3-45B5-55A3F7EACAB0}"/>
              </a:ext>
            </a:extLst>
          </p:cNvPr>
          <p:cNvSpPr txBox="1"/>
          <p:nvPr/>
        </p:nvSpPr>
        <p:spPr>
          <a:xfrm>
            <a:off x="11022100" y="3429000"/>
            <a:ext cx="110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长卷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F6CAAB87-DEA7-522C-F871-02B688635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248" y="3133838"/>
            <a:ext cx="2906220" cy="950323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93D55B31-EF90-B658-1601-3348A4BDCC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90" r="1260"/>
          <a:stretch>
            <a:fillRect/>
          </a:stretch>
        </p:blipFill>
        <p:spPr>
          <a:xfrm>
            <a:off x="8392248" y="815919"/>
            <a:ext cx="2963759" cy="2243749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36EE351A-959A-AD82-34F6-D597835681F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292"/>
          <a:stretch>
            <a:fillRect/>
          </a:stretch>
        </p:blipFill>
        <p:spPr>
          <a:xfrm>
            <a:off x="5277600" y="2411723"/>
            <a:ext cx="2923477" cy="361582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A364A5-F684-6248-E1BA-62860A685D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708"/>
          <a:stretch>
            <a:fillRect/>
          </a:stretch>
        </p:blipFill>
        <p:spPr>
          <a:xfrm>
            <a:off x="8379115" y="4196534"/>
            <a:ext cx="2919353" cy="18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图线的位置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162800" cy="523875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开放线具有分隔画面作用</a:t>
            </a:r>
            <a:r>
              <a:rPr lang="en-US" altLang="zh-CN" dirty="0"/>
              <a:t>-</a:t>
            </a:r>
            <a:r>
              <a:rPr lang="zh-CN" altLang="en-US" dirty="0"/>
              <a:t>要考虑放置在合适位置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03B0699-C14A-C957-1472-6D424A5AB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15538"/>
            <a:ext cx="2962662" cy="202692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CF7F6D0-60D4-15F1-D22E-D5BE0AB1A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59" y="2415538"/>
            <a:ext cx="2962662" cy="202692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C4C55B-543B-5D11-B0CD-862C80247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118" y="2415538"/>
            <a:ext cx="2962662" cy="2026924"/>
          </a:xfrm>
          <a:prstGeom prst="rect">
            <a:avLst/>
          </a:prstGeom>
        </p:spPr>
      </p:pic>
      <p:sp>
        <p:nvSpPr>
          <p:cNvPr id="18" name="内容占位符 3">
            <a:extLst>
              <a:ext uri="{FF2B5EF4-FFF2-40B4-BE49-F238E27FC236}">
                <a16:creationId xmlns:a16="http://schemas.microsoft.com/office/drawing/2014/main" id="{B53D841A-C092-A81E-5837-F592C02675E2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592892" y="2567275"/>
            <a:ext cx="2389816" cy="172345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en-US" altLang="zh-CN" sz="1600" dirty="0"/>
              <a:t>(a) </a:t>
            </a:r>
            <a:r>
              <a:rPr lang="zh-CN" altLang="en-US" sz="1600" dirty="0"/>
              <a:t>顶头、占比过大</a:t>
            </a:r>
            <a:endParaRPr lang="en-US" altLang="zh-CN" sz="1600" dirty="0"/>
          </a:p>
          <a:p>
            <a:pPr lvl="1" rtl="0"/>
            <a:r>
              <a:rPr lang="en-US" altLang="zh-CN" sz="1600" dirty="0"/>
              <a:t>(b)</a:t>
            </a:r>
            <a:r>
              <a:rPr lang="zh-CN" altLang="en-US" sz="1600" dirty="0"/>
              <a:t>留白过大</a:t>
            </a:r>
            <a:endParaRPr lang="en-US" altLang="zh-CN" sz="1600" dirty="0"/>
          </a:p>
          <a:p>
            <a:pPr lvl="1"/>
            <a:r>
              <a:rPr lang="en-US" altLang="zh-CN" sz="1600" dirty="0"/>
              <a:t>(c)</a:t>
            </a:r>
            <a:r>
              <a:rPr lang="zh-CN" altLang="en-US" sz="1600" dirty="0"/>
              <a:t>线的位置较合适</a:t>
            </a:r>
          </a:p>
        </p:txBody>
      </p: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345FD095-8FEC-9E59-A1F6-C7F8AD2FF2B5}"/>
              </a:ext>
            </a:extLst>
          </p:cNvPr>
          <p:cNvSpPr txBox="1">
            <a:spLocks/>
          </p:cNvSpPr>
          <p:nvPr/>
        </p:nvSpPr>
        <p:spPr>
          <a:xfrm>
            <a:off x="9592892" y="4768186"/>
            <a:ext cx="2389816" cy="13097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600" dirty="0"/>
              <a:t>(d) </a:t>
            </a:r>
            <a:r>
              <a:rPr lang="zh-CN" altLang="en-US" sz="1600" dirty="0"/>
              <a:t>对比图结构被距离压缩，不清晰</a:t>
            </a:r>
          </a:p>
          <a:p>
            <a:pPr lvl="1"/>
            <a:r>
              <a:rPr lang="en-US" altLang="zh-CN" sz="1600" dirty="0"/>
              <a:t>(e)</a:t>
            </a:r>
            <a:r>
              <a:rPr lang="zh-CN" altLang="en-US" sz="1600" dirty="0"/>
              <a:t>利用</a:t>
            </a:r>
            <a:r>
              <a:rPr lang="en-US" altLang="zh-CN" sz="1600" dirty="0"/>
              <a:t>break</a:t>
            </a:r>
            <a:r>
              <a:rPr lang="zh-CN" altLang="en-US" sz="1600" dirty="0"/>
              <a:t>实现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6FD4884-A983-5427-D719-34877F7F5A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118" y="4334351"/>
            <a:ext cx="2962662" cy="202692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84CDAFF-B27D-858C-1369-B821C5D48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59" y="4334351"/>
            <a:ext cx="2962662" cy="202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49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35ADA-D93D-3728-CD2F-280416477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CF45E-933D-742C-DA73-B12B0CF23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画面平衡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CFEF94-A2B5-C643-C724-C9FB2EF2B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15163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要让画面平衡</a:t>
            </a:r>
            <a:endParaRPr lang="en-US" altLang="zh-CN" dirty="0"/>
          </a:p>
          <a:p>
            <a:pPr lvl="1" rtl="0"/>
            <a:r>
              <a:rPr lang="zh-CN" altLang="en-US" dirty="0"/>
              <a:t>要突出重点、表达点</a:t>
            </a:r>
            <a:endParaRPr 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85A81FA-D477-B369-E7F2-08E3C9A48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3803806"/>
            <a:ext cx="2962662" cy="20269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69EEE52-273F-BE4D-EA10-72F86D033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8" y="3803806"/>
            <a:ext cx="2962662" cy="202692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066C3C4-E9F4-9570-58F3-0F528CCF2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16" y="3803806"/>
            <a:ext cx="2962662" cy="2026924"/>
          </a:xfrm>
          <a:prstGeom prst="rect">
            <a:avLst/>
          </a:prstGeom>
        </p:spPr>
      </p:pic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3F44C973-F354-9E6D-DD1A-5EA50E095F78}"/>
              </a:ext>
            </a:extLst>
          </p:cNvPr>
          <p:cNvSpPr txBox="1">
            <a:spLocks/>
          </p:cNvSpPr>
          <p:nvPr/>
        </p:nvSpPr>
        <p:spPr>
          <a:xfrm>
            <a:off x="2299502" y="5830730"/>
            <a:ext cx="2554658" cy="13097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en-US" altLang="zh-CN" sz="1600" dirty="0"/>
              <a:t>(a) </a:t>
            </a:r>
            <a:r>
              <a:rPr lang="zh-CN" altLang="en-US" sz="1600" dirty="0"/>
              <a:t>大小两个结构关于中心对称，导致图片重心偏右</a:t>
            </a:r>
          </a:p>
        </p:txBody>
      </p: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1FC42023-F31D-1FB1-C5D9-D377989D3F0D}"/>
              </a:ext>
            </a:extLst>
          </p:cNvPr>
          <p:cNvSpPr txBox="1">
            <a:spLocks/>
          </p:cNvSpPr>
          <p:nvPr/>
        </p:nvSpPr>
        <p:spPr>
          <a:xfrm>
            <a:off x="5480860" y="5830729"/>
            <a:ext cx="2554658" cy="74152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en-US" altLang="zh-CN" sz="1600" dirty="0"/>
              <a:t>(b) </a:t>
            </a:r>
            <a:r>
              <a:rPr lang="zh-CN" altLang="en-US" sz="1600" dirty="0"/>
              <a:t>以大结构为中心对称，导致图片重心偏左</a:t>
            </a:r>
          </a:p>
        </p:txBody>
      </p:sp>
      <p:sp>
        <p:nvSpPr>
          <p:cNvPr id="21" name="内容占位符 3">
            <a:extLst>
              <a:ext uri="{FF2B5EF4-FFF2-40B4-BE49-F238E27FC236}">
                <a16:creationId xmlns:a16="http://schemas.microsoft.com/office/drawing/2014/main" id="{6B179D6C-9876-8068-C8D4-0087536FBF94}"/>
              </a:ext>
            </a:extLst>
          </p:cNvPr>
          <p:cNvSpPr txBox="1">
            <a:spLocks/>
          </p:cNvSpPr>
          <p:nvPr/>
        </p:nvSpPr>
        <p:spPr>
          <a:xfrm>
            <a:off x="8662218" y="5830728"/>
            <a:ext cx="2554658" cy="74152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en-US" altLang="zh-CN" sz="1600" dirty="0"/>
              <a:t>(c) </a:t>
            </a:r>
            <a:r>
              <a:rPr lang="zh-CN" altLang="en-US" sz="1600" dirty="0"/>
              <a:t>适当将</a:t>
            </a:r>
            <a:r>
              <a:rPr lang="en-US" altLang="zh-CN" sz="1600" dirty="0"/>
              <a:t>(a)</a:t>
            </a:r>
            <a:r>
              <a:rPr lang="zh-CN" altLang="en-US" sz="1600" dirty="0"/>
              <a:t>的对称中心向左偏移，使得整体重心居于中心线</a:t>
            </a:r>
          </a:p>
        </p:txBody>
      </p:sp>
      <p:graphicFrame>
        <p:nvGraphicFramePr>
          <p:cNvPr id="25" name="表格占位符 2">
            <a:extLst>
              <a:ext uri="{FF2B5EF4-FFF2-40B4-BE49-F238E27FC236}">
                <a16:creationId xmlns:a16="http://schemas.microsoft.com/office/drawing/2014/main" id="{5CD4C6B4-8D84-BCCC-0DDB-FD372A5F99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749988"/>
              </p:ext>
            </p:extLst>
          </p:nvPr>
        </p:nvGraphicFramePr>
        <p:xfrm>
          <a:off x="5753363" y="1193418"/>
          <a:ext cx="5471160" cy="20116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73091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3898069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视觉元素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视觉重量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位置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离中心越远越重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大小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越大越重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颜色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亮重于暗，鲜艳重于淡雅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孤立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独立于成群点线的孤立元素更重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兴趣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偏离读者预期的奇异点会格外重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27" name="文本框 26">
            <a:extLst>
              <a:ext uri="{FF2B5EF4-FFF2-40B4-BE49-F238E27FC236}">
                <a16:creationId xmlns:a16="http://schemas.microsoft.com/office/drawing/2014/main" id="{0BA71AEC-A9B9-12B8-CB22-2DDE8EBD21F5}"/>
              </a:ext>
            </a:extLst>
          </p:cNvPr>
          <p:cNvSpPr txBox="1"/>
          <p:nvPr/>
        </p:nvSpPr>
        <p:spPr>
          <a:xfrm>
            <a:off x="7385868" y="736641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阿恩海姆视觉重量规则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722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0F97-4963-0656-08F0-1FC57914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C65240-316B-33CC-4E5D-61185E58F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画面平衡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0E2251-1498-940D-AEE2-668EDE5A4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15163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要让画面平衡</a:t>
            </a:r>
            <a:endParaRPr lang="en-US" altLang="zh-CN" dirty="0"/>
          </a:p>
          <a:p>
            <a:pPr lvl="1" rtl="0"/>
            <a:r>
              <a:rPr lang="zh-CN" altLang="en-US" dirty="0"/>
              <a:t>要突出重点、表达点</a:t>
            </a:r>
            <a:endParaRPr lang="zh-CN" dirty="0"/>
          </a:p>
        </p:txBody>
      </p:sp>
      <p:graphicFrame>
        <p:nvGraphicFramePr>
          <p:cNvPr id="7" name="表格占位符 2">
            <a:extLst>
              <a:ext uri="{FF2B5EF4-FFF2-40B4-BE49-F238E27FC236}">
                <a16:creationId xmlns:a16="http://schemas.microsoft.com/office/drawing/2014/main" id="{D6893BDC-18B9-AEDF-3FB2-248A722B58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355045"/>
              </p:ext>
            </p:extLst>
          </p:nvPr>
        </p:nvGraphicFramePr>
        <p:xfrm>
          <a:off x="5753363" y="1193418"/>
          <a:ext cx="5471160" cy="20116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73091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3898069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视觉元素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视觉重量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位置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离中心越远越重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大小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越大越重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颜色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亮重于暗，鲜艳重于淡雅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孤立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独立于成群点线的孤立元素更重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220927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兴趣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偏离读者预期的奇异点会格外重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6F4DE254-6D74-D570-DA3C-E15D69D3F58A}"/>
              </a:ext>
            </a:extLst>
          </p:cNvPr>
          <p:cNvSpPr txBox="1">
            <a:spLocks/>
          </p:cNvSpPr>
          <p:nvPr/>
        </p:nvSpPr>
        <p:spPr>
          <a:xfrm>
            <a:off x="5309317" y="5590737"/>
            <a:ext cx="2716998" cy="13097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zh-CN" altLang="en-US" sz="1600" dirty="0"/>
              <a:t>如果单一结构必须呈现不对称状态？</a:t>
            </a:r>
            <a:endParaRPr lang="en-US" altLang="zh-CN" sz="1600" dirty="0"/>
          </a:p>
          <a:p>
            <a:pPr lvl="1" algn="just"/>
            <a:r>
              <a:rPr lang="zh-CN" altLang="en-US" sz="1600" dirty="0"/>
              <a:t>使用图例等其他元素平衡</a:t>
            </a:r>
          </a:p>
        </p:txBody>
      </p: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1F2B4C54-59CC-57C5-7A4D-A1021A99377B}"/>
              </a:ext>
            </a:extLst>
          </p:cNvPr>
          <p:cNvSpPr txBox="1">
            <a:spLocks/>
          </p:cNvSpPr>
          <p:nvPr/>
        </p:nvSpPr>
        <p:spPr>
          <a:xfrm>
            <a:off x="8592796" y="5590736"/>
            <a:ext cx="2554658" cy="102610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zh-CN" altLang="en-US" sz="1600" dirty="0"/>
              <a:t>如果单一数据偏离预期，会成为视觉重心；需要准备合理解释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161E69C-840A-6595-B8EA-BF278A8D6F4F}"/>
              </a:ext>
            </a:extLst>
          </p:cNvPr>
          <p:cNvSpPr txBox="1"/>
          <p:nvPr/>
        </p:nvSpPr>
        <p:spPr>
          <a:xfrm>
            <a:off x="7385868" y="736641"/>
            <a:ext cx="2552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阿恩海姆视觉重量规则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BC861E4-7F5C-A2FC-A49B-8A9C0D9BD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317" y="3429000"/>
            <a:ext cx="2783588" cy="20268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24405B3-43DB-2EF1-8FB6-423CEE17C47C}"/>
              </a:ext>
            </a:extLst>
          </p:cNvPr>
          <p:cNvSpPr/>
          <p:nvPr/>
        </p:nvSpPr>
        <p:spPr>
          <a:xfrm>
            <a:off x="6667816" y="3720561"/>
            <a:ext cx="1149350" cy="721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内容占位符 3">
            <a:extLst>
              <a:ext uri="{FF2B5EF4-FFF2-40B4-BE49-F238E27FC236}">
                <a16:creationId xmlns:a16="http://schemas.microsoft.com/office/drawing/2014/main" id="{E70850A1-1279-872E-911C-14DFFE90BCC0}"/>
              </a:ext>
            </a:extLst>
          </p:cNvPr>
          <p:cNvSpPr txBox="1">
            <a:spLocks/>
          </p:cNvSpPr>
          <p:nvPr/>
        </p:nvSpPr>
        <p:spPr>
          <a:xfrm>
            <a:off x="838200" y="4320724"/>
            <a:ext cx="3113377" cy="102610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zh-CN" altLang="en-US" sz="1600" dirty="0"/>
              <a:t>对于关键数据，加粗加大表达</a:t>
            </a:r>
            <a:endParaRPr lang="en-US" altLang="zh-CN" sz="1600" dirty="0"/>
          </a:p>
          <a:p>
            <a:pPr lvl="1" algn="just"/>
            <a:r>
              <a:rPr lang="zh-CN" altLang="en-US" sz="1600" dirty="0"/>
              <a:t>关键曲线不要放在边缘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9C09B95-A277-2D32-4941-F8A10BD76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076" y="3542789"/>
            <a:ext cx="2878098" cy="191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2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1418C-9ABB-6E39-F442-93F94A8E8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32C5F-9B3C-3727-F7C8-B6FE543BD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节奏与周期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E83454-AA9F-6C0E-445E-F340AB4F6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15163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zh-CN" altLang="en-US" dirty="0"/>
              <a:t>重复出现天然带有周期性延拓的联想</a:t>
            </a:r>
            <a:endParaRPr lang="en-US" altLang="zh-CN" dirty="0"/>
          </a:p>
          <a:p>
            <a:pPr lvl="1" rtl="0"/>
            <a:r>
              <a:rPr lang="zh-CN" altLang="en-US" dirty="0"/>
              <a:t>对于表示束流脉冲时可以利用</a:t>
            </a:r>
            <a:endParaRPr 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79D936-A3FE-0E7F-4330-DF541D68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308101"/>
            <a:ext cx="3296001" cy="22549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6D4E461-0220-3209-6CA4-3403735E5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200" y="3308101"/>
            <a:ext cx="3296002" cy="22549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8D5DCE8-B2C1-DC54-D2EA-CA65DA473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1567" y="1622724"/>
            <a:ext cx="3710188" cy="361255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446734E-0799-33BD-E4D7-F8714BEF5B9E}"/>
              </a:ext>
            </a:extLst>
          </p:cNvPr>
          <p:cNvSpPr txBox="1"/>
          <p:nvPr/>
        </p:nvSpPr>
        <p:spPr>
          <a:xfrm>
            <a:off x="2009104" y="5421024"/>
            <a:ext cx="155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单周期呈现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B64E0C-BCB6-536D-38F0-6DE20124EA3E}"/>
              </a:ext>
            </a:extLst>
          </p:cNvPr>
          <p:cNvSpPr txBox="1"/>
          <p:nvPr/>
        </p:nvSpPr>
        <p:spPr>
          <a:xfrm>
            <a:off x="8371793" y="5421024"/>
            <a:ext cx="2245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快开关磁铁分束原理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FA0FA2-84F6-4619-00ED-AAA1846DB122}"/>
              </a:ext>
            </a:extLst>
          </p:cNvPr>
          <p:cNvSpPr txBox="1"/>
          <p:nvPr/>
        </p:nvSpPr>
        <p:spPr>
          <a:xfrm>
            <a:off x="5265119" y="5421024"/>
            <a:ext cx="155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多周期呈现</a:t>
            </a:r>
          </a:p>
        </p:txBody>
      </p:sp>
    </p:spTree>
    <p:extLst>
      <p:ext uri="{BB962C8B-B14F-4D97-AF65-F5344CB8AC3E}">
        <p14:creationId xmlns:p14="http://schemas.microsoft.com/office/powerpoint/2010/main" val="3916549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5257800" cy="2324046"/>
          </a:xfrm>
          <a:noFill/>
        </p:spPr>
        <p:txBody>
          <a:bodyPr rtlCol="0" anchor="b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科研绘图配色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545958"/>
            <a:ext cx="5031377" cy="1386650"/>
          </a:xfrm>
          <a:noFill/>
        </p:spPr>
        <p:txBody>
          <a:bodyPr vert="horz" lIns="91440" tIns="45720" rIns="91440" bIns="45720" rtlCol="0" anchor="t">
            <a:normAutofit/>
          </a:bodyPr>
          <a:lstStyle>
            <a:defPPr>
              <a:defRPr lang="zh-CN"/>
            </a:defPPr>
          </a:lstStyle>
          <a:p>
            <a:pPr algn="just"/>
            <a:r>
              <a:rPr lang="zh-CN" altLang="zh-CN" dirty="0"/>
              <a:t>“</a:t>
            </a:r>
            <a:r>
              <a:rPr lang="zh-CN" altLang="zh-CN" b="1" dirty="0"/>
              <a:t>色彩是艺术中最具相对性的媒介</a:t>
            </a:r>
            <a:r>
              <a:rPr lang="zh-CN" altLang="zh-CN" dirty="0"/>
              <a:t>”</a:t>
            </a:r>
            <a:r>
              <a:rPr lang="zh-CN" altLang="en-US" dirty="0"/>
              <a:t>；</a:t>
            </a:r>
            <a:r>
              <a:rPr lang="zh-CN" altLang="zh-CN" dirty="0"/>
              <a:t>"</a:t>
            </a:r>
            <a:r>
              <a:rPr lang="zh-CN" altLang="zh-CN" b="1" dirty="0"/>
              <a:t>只要面积恰当，任何颜色都能与任何颜色相配</a:t>
            </a:r>
            <a:r>
              <a:rPr lang="zh-CN" altLang="zh-CN" dirty="0"/>
              <a:t>"</a:t>
            </a:r>
            <a:endParaRPr lang="zh-CN" altLang="zh-CN" b="1" dirty="0">
              <a:latin typeface="+mn-lt"/>
            </a:endParaRPr>
          </a:p>
          <a:p>
            <a:pPr algn="r"/>
            <a:r>
              <a:rPr lang="en-US" altLang="zh-CN" b="1" dirty="0"/>
              <a:t>——</a:t>
            </a:r>
            <a:r>
              <a:rPr lang="zh-CN" altLang="en-US" b="1" dirty="0"/>
              <a:t>阿尔伯斯（</a:t>
            </a:r>
            <a:r>
              <a:rPr lang="en-US" altLang="zh-CN" b="1" dirty="0"/>
              <a:t>Josef Albers</a:t>
            </a:r>
            <a:r>
              <a:rPr lang="zh-CN" altLang="en-US" b="1" dirty="0"/>
              <a:t>）于包豪斯</a:t>
            </a:r>
            <a:endParaRPr lang="zh-CN" altLang="zh-CN" b="1" dirty="0"/>
          </a:p>
          <a:p>
            <a:pPr rtl="0"/>
            <a:endParaRPr lang="zh-CN" dirty="0"/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id="{EA8A17EF-AF6C-B49A-1953-B392061B34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7" r="16677"/>
          <a:stretch>
            <a:fillRect/>
          </a:stretch>
        </p:blipFill>
        <p:spPr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配色目标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CE640F-7F5A-BDB7-205D-765FA80B67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b="1" dirty="0">
                <a:solidFill>
                  <a:srgbClr val="C00000"/>
                </a:solidFill>
              </a:rPr>
              <a:t>高的可分辨性</a:t>
            </a:r>
            <a:endParaRPr lang="zh-CN" b="1" dirty="0">
              <a:solidFill>
                <a:srgbClr val="C00000"/>
              </a:solidFill>
            </a:endParaRPr>
          </a:p>
          <a:p>
            <a:pPr rtl="0"/>
            <a:r>
              <a:rPr lang="zh-CN" altLang="en-US" dirty="0"/>
              <a:t>颜色的调和美观</a:t>
            </a:r>
            <a:endParaRPr 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961658B-321A-49DD-E6E2-E088340B8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948" y="1242693"/>
            <a:ext cx="4523884" cy="339291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FC5469A-313F-334F-5232-325892A39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725" y="1043909"/>
            <a:ext cx="2471226" cy="398431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B1BB7DF-9385-DE74-476D-5543BE9B1E48}"/>
              </a:ext>
            </a:extLst>
          </p:cNvPr>
          <p:cNvSpPr txBox="1"/>
          <p:nvPr/>
        </p:nvSpPr>
        <p:spPr>
          <a:xfrm>
            <a:off x="6194191" y="669514"/>
            <a:ext cx="201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明度对比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F0F9D4A-46DB-2041-45FB-DB9EBCB733A3}"/>
              </a:ext>
            </a:extLst>
          </p:cNvPr>
          <p:cNvSpPr txBox="1"/>
          <p:nvPr/>
        </p:nvSpPr>
        <p:spPr>
          <a:xfrm>
            <a:off x="9189015" y="669514"/>
            <a:ext cx="201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色相对比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5E7EE97-358D-8EAC-512C-90FD86A9C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582" y="5083601"/>
            <a:ext cx="2218307" cy="150095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3DC578D-2716-A0AA-B265-9892257D07F2}"/>
              </a:ext>
            </a:extLst>
          </p:cNvPr>
          <p:cNvSpPr txBox="1"/>
          <p:nvPr/>
        </p:nvSpPr>
        <p:spPr>
          <a:xfrm>
            <a:off x="2061969" y="6167031"/>
            <a:ext cx="163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字体颜色选择</a:t>
            </a:r>
          </a:p>
        </p:txBody>
      </p:sp>
      <p:sp>
        <p:nvSpPr>
          <p:cNvPr id="16" name="内容占位符 3">
            <a:extLst>
              <a:ext uri="{FF2B5EF4-FFF2-40B4-BE49-F238E27FC236}">
                <a16:creationId xmlns:a16="http://schemas.microsoft.com/office/drawing/2014/main" id="{EAEC9569-0DA6-A435-8EDD-D2C2D4D4E57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38200" y="3036069"/>
            <a:ext cx="4054213" cy="902698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lvl="1" rtl="0"/>
            <a:r>
              <a:rPr lang="en-US" altLang="zh-CN" sz="1600" dirty="0"/>
              <a:t>1. </a:t>
            </a:r>
            <a:r>
              <a:rPr lang="zh-CN" altLang="en-US" sz="1600" dirty="0"/>
              <a:t>字体和背景颜色要有明暗对比</a:t>
            </a:r>
            <a:endParaRPr lang="en-US" altLang="zh-CN" sz="1600" dirty="0"/>
          </a:p>
          <a:p>
            <a:pPr lvl="1" rtl="0"/>
            <a:r>
              <a:rPr lang="en-US" altLang="zh-CN" sz="1600" dirty="0"/>
              <a:t>2. </a:t>
            </a:r>
            <a:r>
              <a:rPr lang="zh-CN" altLang="en-US" sz="1600" dirty="0"/>
              <a:t>点、线的颜色可同时利用两种对比</a:t>
            </a:r>
            <a:endParaRPr lang="en-US" altLang="zh-CN" sz="16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A42F640-E333-7BAC-4C14-0B9A6F7F7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719" y="3982493"/>
            <a:ext cx="3183752" cy="220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CDA46-E4D1-46D1-7BB4-83FC521C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FEA42-D06A-A0D6-F122-53CD441E0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配色目标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124828-73DD-F772-29B9-92202650D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4297680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b="1" dirty="0">
                <a:solidFill>
                  <a:srgbClr val="C00000"/>
                </a:solidFill>
              </a:rPr>
              <a:t>高的可分辨性</a:t>
            </a:r>
            <a:endParaRPr lang="zh-CN" b="1" dirty="0">
              <a:solidFill>
                <a:srgbClr val="C00000"/>
              </a:solidFill>
            </a:endParaRPr>
          </a:p>
          <a:p>
            <a:pPr rtl="0"/>
            <a:r>
              <a:rPr lang="zh-CN" altLang="en-US" dirty="0"/>
              <a:t>颜色的调和美观</a:t>
            </a:r>
            <a:endParaRPr lang="zh-CN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5849299-7990-F9DF-B5DD-99776F1F7175}"/>
              </a:ext>
            </a:extLst>
          </p:cNvPr>
          <p:cNvGrpSpPr/>
          <p:nvPr/>
        </p:nvGrpSpPr>
        <p:grpSpPr>
          <a:xfrm>
            <a:off x="5531034" y="230187"/>
            <a:ext cx="4577360" cy="6627813"/>
            <a:chOff x="5895431" y="230187"/>
            <a:chExt cx="4577360" cy="662781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B239AE3-9030-4524-F9D8-12B5B0558AFA}"/>
                </a:ext>
              </a:extLst>
            </p:cNvPr>
            <p:cNvSpPr txBox="1"/>
            <p:nvPr/>
          </p:nvSpPr>
          <p:spPr>
            <a:xfrm>
              <a:off x="5895431" y="230187"/>
              <a:ext cx="27297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高彩度：</a:t>
              </a:r>
              <a:endParaRPr lang="en-US" altLang="zh-CN" sz="1600" dirty="0"/>
            </a:p>
            <a:p>
              <a:r>
                <a:rPr lang="zh-CN" altLang="en-US" sz="1600" dirty="0"/>
                <a:t>适合小面积</a:t>
              </a:r>
              <a:r>
                <a:rPr lang="en-US" altLang="zh-CN" sz="1600" dirty="0"/>
                <a:t>/</a:t>
              </a:r>
              <a:r>
                <a:rPr lang="zh-CN" altLang="en-US" sz="1600" dirty="0"/>
                <a:t>线</a:t>
              </a:r>
              <a:r>
                <a:rPr lang="en-US" altLang="zh-CN" sz="1600" dirty="0"/>
                <a:t>/</a:t>
              </a:r>
              <a:r>
                <a:rPr lang="zh-CN" altLang="en-US" sz="1600" dirty="0"/>
                <a:t>点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E8F7BF5-36D2-FCA4-8361-34501E174E9E}"/>
                </a:ext>
              </a:extLst>
            </p:cNvPr>
            <p:cNvSpPr txBox="1"/>
            <p:nvPr/>
          </p:nvSpPr>
          <p:spPr>
            <a:xfrm>
              <a:off x="8238048" y="230187"/>
              <a:ext cx="17913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/>
                <a:t>低彩度：</a:t>
              </a:r>
              <a:endParaRPr lang="en-US" altLang="zh-CN" sz="1600" dirty="0"/>
            </a:p>
            <a:p>
              <a:r>
                <a:rPr lang="zh-CN" altLang="en-US" sz="1600" dirty="0"/>
                <a:t>适合大面积</a:t>
              </a:r>
              <a:r>
                <a:rPr lang="en-US" altLang="zh-CN" sz="1600" dirty="0"/>
                <a:t>/</a:t>
              </a:r>
              <a:r>
                <a:rPr lang="zh-CN" altLang="en-US" sz="1600" dirty="0"/>
                <a:t>范围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7F13E8E-3F28-368D-B526-9C14AFDA1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5431" y="775198"/>
              <a:ext cx="2234743" cy="608280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5B2220-22DA-18AE-82BF-1B00CD283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555"/>
            <a:stretch>
              <a:fillRect/>
            </a:stretch>
          </p:blipFill>
          <p:spPr>
            <a:xfrm>
              <a:off x="8238048" y="805883"/>
              <a:ext cx="2234743" cy="4810075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FD320EB-45E3-8B7E-F4C9-E1C116AC9FCF}"/>
              </a:ext>
            </a:extLst>
          </p:cNvPr>
          <p:cNvSpPr txBox="1"/>
          <p:nvPr/>
        </p:nvSpPr>
        <p:spPr>
          <a:xfrm>
            <a:off x="11665139" y="1119959"/>
            <a:ext cx="461665" cy="40503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/>
              <a:t>考虑了白内障、弱视、老年视觉退化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4DE493E-E648-D9DA-235B-C7F8B8B49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40" y="2656689"/>
            <a:ext cx="4202659" cy="210133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CFADB91-4B2C-8860-AB32-CF0BC1FFEB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17" y="4690972"/>
            <a:ext cx="2336119" cy="156727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4BB0143-1533-D0F8-A9DC-4B9F2B880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22" y="4728961"/>
            <a:ext cx="2226913" cy="145703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5EB5B60-2569-4C4B-D028-F64097391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252393" y="3488337"/>
            <a:ext cx="1260000" cy="63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5C69E53-A483-106E-D07F-F2DFB09E7B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93" y="2782415"/>
            <a:ext cx="1260000" cy="630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3E85367-7417-321F-6367-1AF84E918D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096" y="664649"/>
            <a:ext cx="1260000" cy="63000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BEFE1DA1-8C08-0CAA-73EF-2B052F9F4A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93" y="1370571"/>
            <a:ext cx="1260000" cy="6300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9151AD96-092A-27B8-FE0B-F491F502D6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379" y="2076493"/>
            <a:ext cx="1260000" cy="6300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AA37871-0708-D1F4-131F-886CF872BE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096" y="4194259"/>
            <a:ext cx="1260000" cy="63000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9D2E913A-DD51-A009-9EDE-546D3F5559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096" y="4900181"/>
            <a:ext cx="1260000" cy="630000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89E4D47-47A1-24D4-3E5A-BC0FEDC46DD9}"/>
              </a:ext>
            </a:extLst>
          </p:cNvPr>
          <p:cNvCxnSpPr/>
          <p:nvPr/>
        </p:nvCxnSpPr>
        <p:spPr>
          <a:xfrm>
            <a:off x="5592871" y="5004148"/>
            <a:ext cx="1885167" cy="4634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A3C79CA7-56D8-4977-D1CF-F8ED283AB172}"/>
              </a:ext>
            </a:extLst>
          </p:cNvPr>
          <p:cNvCxnSpPr/>
          <p:nvPr/>
        </p:nvCxnSpPr>
        <p:spPr>
          <a:xfrm>
            <a:off x="5663538" y="3730796"/>
            <a:ext cx="1885167" cy="4634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DC1C7A43-557A-5B85-06EE-28B5A3241D46}"/>
              </a:ext>
            </a:extLst>
          </p:cNvPr>
          <p:cNvCxnSpPr/>
          <p:nvPr/>
        </p:nvCxnSpPr>
        <p:spPr>
          <a:xfrm flipV="1">
            <a:off x="7492691" y="3998341"/>
            <a:ext cx="488515" cy="12733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4FA9297B-2C3C-AC3A-F794-1CF45127EE42}"/>
              </a:ext>
            </a:extLst>
          </p:cNvPr>
          <p:cNvCxnSpPr>
            <a:cxnSpLocks/>
          </p:cNvCxnSpPr>
          <p:nvPr/>
        </p:nvCxnSpPr>
        <p:spPr>
          <a:xfrm flipV="1">
            <a:off x="7519370" y="3339253"/>
            <a:ext cx="451076" cy="5795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4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F1C08-921A-4B28-D875-01D4BEBBF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E902B-0A20-25ED-C366-97A582382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</p:spPr>
        <p:txBody>
          <a:bodyPr rtlCol="0" anchor="ctr"/>
          <a:lstStyle>
            <a:defPPr>
              <a:defRPr lang="zh-CN"/>
            </a:defPPr>
          </a:lstStyle>
          <a:p>
            <a:pPr rtl="0"/>
            <a:r>
              <a:rPr lang="zh-CN" altLang="en-US" dirty="0"/>
              <a:t>配色目标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59C249-FAD4-BA32-1688-E5AD828F4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3108958" cy="904875"/>
          </a:xfrm>
          <a:noFill/>
        </p:spPr>
        <p:txBody>
          <a:bodyPr rtlCol="0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dirty="0"/>
              <a:t>高的可分辨性</a:t>
            </a:r>
            <a:endParaRPr lang="zh-CN" dirty="0"/>
          </a:p>
          <a:p>
            <a:pPr rtl="0"/>
            <a:r>
              <a:rPr lang="zh-CN" altLang="en-US" b="1" dirty="0">
                <a:solidFill>
                  <a:srgbClr val="C00000"/>
                </a:solidFill>
              </a:rPr>
              <a:t>颜色的调和美观</a:t>
            </a:r>
            <a:endParaRPr lang="zh-CN" b="1" dirty="0">
              <a:solidFill>
                <a:srgbClr val="C0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FF7FC8-F840-EB60-C1DB-6A2C1C1E0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984" y="1690688"/>
            <a:ext cx="4200037" cy="3150027"/>
          </a:xfrm>
          <a:prstGeom prst="rect">
            <a:avLst/>
          </a:prstGeom>
        </p:spPr>
      </p:pic>
      <p:graphicFrame>
        <p:nvGraphicFramePr>
          <p:cNvPr id="8" name="表格占位符 2">
            <a:extLst>
              <a:ext uri="{FF2B5EF4-FFF2-40B4-BE49-F238E27FC236}">
                <a16:creationId xmlns:a16="http://schemas.microsoft.com/office/drawing/2014/main" id="{F0BD64C9-7651-59BD-3A5B-F1A8589245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232973"/>
              </p:ext>
            </p:extLst>
          </p:nvPr>
        </p:nvGraphicFramePr>
        <p:xfrm>
          <a:off x="4268092" y="1653594"/>
          <a:ext cx="3108959" cy="3217865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07868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2001091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</a:tblGrid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色彩对比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1" i="0" noProof="0" dirty="0">
                          <a:latin typeface="+mj-ea"/>
                          <a:ea typeface="+mj-ea"/>
                        </a:rPr>
                        <a:t>效果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同类色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柔弱、含蓄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类似色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柔和、素净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邻近色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和谐、丰富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中差色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明快、活跃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459695"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对比色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zh-CN"/>
                      </a:defPPr>
                    </a:lstStyle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强烈、醒目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  <a:tr h="459695">
                <a:tc>
                  <a:txBody>
                    <a:bodyPr/>
                    <a:lstStyle/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互补色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zh-CN" altLang="en-US" sz="1600" b="0" i="0" noProof="0" dirty="0">
                          <a:latin typeface="+mn-ea"/>
                          <a:ea typeface="+mn-ea"/>
                        </a:rPr>
                        <a:t>跳跃、刺激</a:t>
                      </a:r>
                      <a:endParaRPr lang="en-US" altLang="zh-CN" sz="1600" b="0" i="0" noProof="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0975911"/>
                  </a:ext>
                </a:extLst>
              </a:tr>
            </a:tbl>
          </a:graphicData>
        </a:graphic>
      </p:graphicFrame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B9A5F6BF-EC81-3794-904D-F28883F1C001}"/>
              </a:ext>
            </a:extLst>
          </p:cNvPr>
          <p:cNvSpPr txBox="1">
            <a:spLocks/>
          </p:cNvSpPr>
          <p:nvPr/>
        </p:nvSpPr>
        <p:spPr>
          <a:xfrm>
            <a:off x="833782" y="3808336"/>
            <a:ext cx="3113377" cy="17034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86868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zh-CN" sz="2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zh-CN" sz="18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lvl="1" algn="just"/>
            <a:r>
              <a:rPr lang="zh-CN" altLang="en-US" sz="1600" dirty="0"/>
              <a:t>科研绘图一般不用类似、同类</a:t>
            </a:r>
            <a:endParaRPr lang="en-US" altLang="zh-CN" sz="1600" dirty="0"/>
          </a:p>
          <a:p>
            <a:pPr lvl="1" algn="just"/>
            <a:r>
              <a:rPr lang="zh-CN" altLang="en-US" sz="1600" dirty="0"/>
              <a:t>邻近色尽量拉开距离，且利用明暗区分</a:t>
            </a:r>
            <a:endParaRPr lang="en-US" altLang="zh-CN" sz="1600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EC0E3DE-14E4-0BD8-9694-9BBA51820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734" y="5156182"/>
            <a:ext cx="3365673" cy="35561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0D64E77-B52C-C9F1-0333-74155F458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733" y="5982119"/>
            <a:ext cx="3365673" cy="355618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C03C5998-9D4A-E1AB-CB39-DFA7FE48B2D0}"/>
              </a:ext>
            </a:extLst>
          </p:cNvPr>
          <p:cNvSpPr txBox="1"/>
          <p:nvPr/>
        </p:nvSpPr>
        <p:spPr>
          <a:xfrm>
            <a:off x="5355931" y="5562293"/>
            <a:ext cx="933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点线图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2C573E1-FA2F-AA3B-190C-4EFE5572B131}"/>
              </a:ext>
            </a:extLst>
          </p:cNvPr>
          <p:cNvSpPr txBox="1"/>
          <p:nvPr/>
        </p:nvSpPr>
        <p:spPr>
          <a:xfrm>
            <a:off x="5322359" y="6388231"/>
            <a:ext cx="100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柱状图</a:t>
            </a:r>
          </a:p>
        </p:txBody>
      </p: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485AA240-714E-3E06-5425-9BCC03A66074}"/>
              </a:ext>
            </a:extLst>
          </p:cNvPr>
          <p:cNvSpPr/>
          <p:nvPr/>
        </p:nvSpPr>
        <p:spPr>
          <a:xfrm>
            <a:off x="3714750" y="5213350"/>
            <a:ext cx="107950" cy="112438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8DFD26F-829E-C822-7DFF-E291FCA5E7D6}"/>
              </a:ext>
            </a:extLst>
          </p:cNvPr>
          <p:cNvSpPr txBox="1"/>
          <p:nvPr/>
        </p:nvSpPr>
        <p:spPr>
          <a:xfrm>
            <a:off x="2330450" y="5637880"/>
            <a:ext cx="138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Origin</a:t>
            </a:r>
            <a:r>
              <a:rPr lang="zh-CN" altLang="en-US" dirty="0"/>
              <a:t>默认</a:t>
            </a:r>
          </a:p>
        </p:txBody>
      </p:sp>
    </p:spTree>
    <p:extLst>
      <p:ext uri="{BB962C8B-B14F-4D97-AF65-F5344CB8AC3E}">
        <p14:creationId xmlns:p14="http://schemas.microsoft.com/office/powerpoint/2010/main" val="540287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BECA-D552-9A56-61AF-4A0793865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F05F14F-B16F-F591-F917-8CFEF734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0" y="262762"/>
            <a:ext cx="6014539" cy="1893209"/>
          </a:xfrm>
        </p:spPr>
        <p:txBody>
          <a:bodyPr rtlCol="0" anchor="b">
            <a:normAutofit/>
          </a:bodyPr>
          <a:lstStyle>
            <a:defPPr>
              <a:defRPr lang="zh-CN"/>
            </a:defPPr>
          </a:lstStyle>
          <a:p>
            <a:pPr rtl="0"/>
            <a:r>
              <a:rPr lang="zh-CN" altLang="en-US" sz="5400" dirty="0"/>
              <a:t>小结</a:t>
            </a:r>
            <a:endParaRPr lang="zh-CN" sz="5400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3641E84-23EC-78E6-DF57-F4396591B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9" y="2558643"/>
            <a:ext cx="6163811" cy="4036595"/>
          </a:xfrm>
        </p:spPr>
        <p:txBody>
          <a:bodyPr rtlCol="0">
            <a:normAutofit fontScale="92500"/>
          </a:bodyPr>
          <a:lstStyle>
            <a:defPPr>
              <a:defRPr lang="zh-CN"/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图形是发现的工具，不只是表达的工具；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贝尔坦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自然喜欢简单性，不会响应于多余原因的侈谈。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牛顿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多样统一原则、和谐原则、清晰原则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费希纳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The first principle is that you must not fool yourself — and you are the easiest person to fool.</a:t>
            </a:r>
          </a:p>
          <a:p>
            <a:pPr algn="r"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——Feynman</a:t>
            </a:r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id="{80A11683-876C-E30B-7939-7CBDA6C371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2" r="9982"/>
          <a:stretch>
            <a:fillRect/>
          </a:stretch>
        </p:blipFill>
        <p:spPr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6913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6" y="764502"/>
            <a:ext cx="5315035" cy="5328996"/>
          </a:xfrm>
          <a:noFill/>
        </p:spPr>
        <p:txBody>
          <a:bodyPr rtlCol="0"/>
          <a:lstStyle>
            <a:defPPr>
              <a:defRPr lang="zh-CN"/>
            </a:defPPr>
          </a:lstStyle>
          <a:p>
            <a:pPr rtl="0"/>
            <a:r>
              <a:rPr lang="zh-CN" dirty="0"/>
              <a:t>谢谢</a:t>
            </a:r>
            <a:r>
              <a:rPr lang="zh-CN" altLang="en-US" dirty="0"/>
              <a:t>聆听</a:t>
            </a:r>
            <a:endParaRPr 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455" y="1186971"/>
            <a:ext cx="4341945" cy="5315035"/>
          </a:xfrm>
          <a:noFill/>
        </p:spPr>
        <p:txBody>
          <a:bodyPr rtlCol="0">
            <a:normAutofit fontScale="92500" lnSpcReduction="20000"/>
          </a:bodyPr>
          <a:lstStyle>
            <a:defPPr>
              <a:defRPr lang="zh-CN"/>
            </a:defPPr>
          </a:lstStyle>
          <a:p>
            <a:pPr rtl="0"/>
            <a:endParaRPr lang="en-US" altLang="zh-CN" sz="5400" dirty="0"/>
          </a:p>
          <a:p>
            <a:pPr rtl="0"/>
            <a:endParaRPr lang="en-US" altLang="zh-CN" sz="5400" dirty="0"/>
          </a:p>
          <a:p>
            <a:pPr rtl="0"/>
            <a:r>
              <a:rPr lang="zh-CN" altLang="en-US" sz="5400" dirty="0"/>
              <a:t>欢迎提问！</a:t>
            </a:r>
            <a:endParaRPr lang="en-US" altLang="zh-CN" sz="5400" dirty="0"/>
          </a:p>
          <a:p>
            <a:pPr rtl="0"/>
            <a:r>
              <a:rPr lang="zh-CN" altLang="en-US" sz="5400" dirty="0"/>
              <a:t>感谢批评指正！</a:t>
            </a:r>
            <a:endParaRPr lang="en-US" altLang="zh-CN" sz="5400" dirty="0"/>
          </a:p>
          <a:p>
            <a:pPr rtl="0"/>
            <a:endParaRPr lang="en-US" altLang="zh-CN" dirty="0"/>
          </a:p>
          <a:p>
            <a:pPr rtl="0"/>
            <a:endParaRPr lang="en-US" altLang="zh-CN" dirty="0"/>
          </a:p>
          <a:p>
            <a:pPr rtl="0"/>
            <a:endParaRPr lang="en-US" altLang="zh-CN" dirty="0"/>
          </a:p>
          <a:p>
            <a:pPr algn="r" rtl="0"/>
            <a:r>
              <a:rPr lang="zh-CN" altLang="en-US" dirty="0"/>
              <a:t>邓亦凡</a:t>
            </a:r>
            <a:endParaRPr lang="en-US" altLang="zh-CN" dirty="0"/>
          </a:p>
          <a:p>
            <a:pPr algn="r" rtl="0"/>
            <a:r>
              <a:rPr lang="en-US" altLang="zh-CN" dirty="0"/>
              <a:t>2026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23</a:t>
            </a:r>
            <a:r>
              <a:rPr lang="zh-CN" altLang="en-US" dirty="0"/>
              <a:t>日于东莞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562484837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">
  <a:themeElements>
    <a:clrScheme name="TM78504181">
      <a:dk1>
        <a:srgbClr val="000000"/>
      </a:dk1>
      <a:lt1>
        <a:srgbClr val="FFFFFF"/>
      </a:lt1>
      <a:dk2>
        <a:srgbClr val="FFF8F4"/>
      </a:dk2>
      <a:lt2>
        <a:srgbClr val="E8E8E8"/>
      </a:lt2>
      <a:accent1>
        <a:srgbClr val="EE7660"/>
      </a:accent1>
      <a:accent2>
        <a:srgbClr val="4D90EF"/>
      </a:accent2>
      <a:accent3>
        <a:srgbClr val="5B5160"/>
      </a:accent3>
      <a:accent4>
        <a:srgbClr val="2BC2B4"/>
      </a:accent4>
      <a:accent5>
        <a:srgbClr val="C097F8"/>
      </a:accent5>
      <a:accent6>
        <a:srgbClr val="FF9413"/>
      </a:accent6>
      <a:hlink>
        <a:srgbClr val="467886"/>
      </a:hlink>
      <a:folHlink>
        <a:srgbClr val="96607D"/>
      </a:folHlink>
    </a:clrScheme>
    <a:fontScheme name="Custom 49">
      <a:majorFont>
        <a:latin typeface="Microsoft YaHei UI"/>
        <a:ea typeface="Microsoft YaHei UI"/>
        <a:cs typeface=""/>
      </a:majorFont>
      <a:minorFont>
        <a:latin typeface="Microsoft YaHei UI Light"/>
        <a:ea typeface="Microsoft YaHei UI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78504181_Win32_SL_V11" id="{D9600F65-346D-4C25-A611-673E5C44A142}" vid="{299F2556-E258-444F-A1E6-FA759CE2285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 UI Light" panose="020F0302020204030204"/>
        <a:ea typeface=""/>
        <a:cs typeface=""/>
        <a:font script="Jpan" typeface="游ゴシック Light"/>
        <a:font script="Hang" typeface="맑은 고딕"/>
        <a:font script="Hans" typeface="Microsoft YaHei UI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 UI" panose="020F0502020204030204"/>
        <a:ea typeface=""/>
        <a:cs typeface=""/>
        <a:font script="Jpan" typeface="游ゴシック"/>
        <a:font script="Hang" typeface="맑은 고딕"/>
        <a:font script="Hans" typeface="Microsoft YaHei U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 UI" panose="02110004020202020204"/>
        <a:ea typeface=""/>
        <a:cs typeface=""/>
        <a:font script="Jpan" typeface="游ゴシック Light"/>
        <a:font script="Hang" typeface="맑은 고딕"/>
        <a:font script="Hans" typeface="Microsoft YaHei U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 UI" panose="02110004020202020204"/>
        <a:ea typeface=""/>
        <a:cs typeface=""/>
        <a:font script="Jpan" typeface="游ゴシック"/>
        <a:font script="Hang" typeface="맑은 고딕"/>
        <a:font script="Hans" typeface="Microsoft YaHei U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85E733-8340-4FDD-A6FC-B22F1B75E4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165DE6-2DCE-44FC-94B7-A499559DBF8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7FFD73E-D96B-4428-99CD-717A4897D3B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3180</Words>
  <Application>Microsoft Office PowerPoint</Application>
  <PresentationFormat>宽屏</PresentationFormat>
  <Paragraphs>336</Paragraphs>
  <Slides>28</Slides>
  <Notes>28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Microsoft YaHei UI</vt:lpstr>
      <vt:lpstr>Microsoft YaHei UI Light</vt:lpstr>
      <vt:lpstr>DengXian</vt:lpstr>
      <vt:lpstr>华文楷体</vt:lpstr>
      <vt:lpstr>微软雅黑</vt:lpstr>
      <vt:lpstr>Arial</vt:lpstr>
      <vt:lpstr>Times New Roman</vt:lpstr>
      <vt:lpstr>自定义</vt:lpstr>
      <vt:lpstr>AxMath</vt:lpstr>
      <vt:lpstr> ——构图与配色</vt:lpstr>
      <vt:lpstr>目录​​</vt:lpstr>
      <vt:lpstr>科学与审美</vt:lpstr>
      <vt:lpstr>审美的客观性</vt:lpstr>
      <vt:lpstr>形而上的美</vt:lpstr>
      <vt:lpstr>形而上的美</vt:lpstr>
      <vt:lpstr>形而上的美</vt:lpstr>
      <vt:lpstr>形而上的美</vt:lpstr>
      <vt:lpstr>形而上的美</vt:lpstr>
      <vt:lpstr>形而上的美</vt:lpstr>
      <vt:lpstr>形而上的美</vt:lpstr>
      <vt:lpstr>科研绘图    ——独立的语言</vt:lpstr>
      <vt:lpstr>科研绘图的目标</vt:lpstr>
      <vt:lpstr>科研绘图的目标</vt:lpstr>
      <vt:lpstr>科研绘图的目标</vt:lpstr>
      <vt:lpstr>科研绘图的目标</vt:lpstr>
      <vt:lpstr>科研绘图构图</vt:lpstr>
      <vt:lpstr>画幅比例</vt:lpstr>
      <vt:lpstr>图线的位置</vt:lpstr>
      <vt:lpstr>画面平衡</vt:lpstr>
      <vt:lpstr>画面平衡</vt:lpstr>
      <vt:lpstr>节奏与周期</vt:lpstr>
      <vt:lpstr>科研绘图配色</vt:lpstr>
      <vt:lpstr>配色目标</vt:lpstr>
      <vt:lpstr>配色目标</vt:lpstr>
      <vt:lpstr>配色目标</vt:lpstr>
      <vt:lpstr>小结</vt:lpstr>
      <vt:lpstr>谢谢聆听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Yifan Deng</cp:lastModifiedBy>
  <cp:revision>261</cp:revision>
  <dcterms:created xsi:type="dcterms:W3CDTF">2026-09-18T05:12:34Z</dcterms:created>
  <dcterms:modified xsi:type="dcterms:W3CDTF">2026-09-21T03:31:12Z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