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63" r:id="rId5"/>
    <p:sldId id="266" r:id="rId6"/>
    <p:sldId id="272" r:id="rId7"/>
    <p:sldId id="275" r:id="rId8"/>
    <p:sldId id="276" r:id="rId9"/>
    <p:sldId id="277" r:id="rId10"/>
    <p:sldId id="267" r:id="rId11"/>
    <p:sldId id="264" r:id="rId12"/>
    <p:sldId id="260" r:id="rId13"/>
    <p:sldId id="261" r:id="rId14"/>
    <p:sldId id="274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41" autoAdjust="0"/>
  </p:normalViewPr>
  <p:slideViewPr>
    <p:cSldViewPr snapToGrid="0">
      <p:cViewPr varScale="1">
        <p:scale>
          <a:sx n="100" d="100"/>
          <a:sy n="100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xzh_work\&#38738;&#35757;&#33829;2026.8\&#38738;&#35757;&#33829;&#34917;&#20805;&#23454;&#39564;\outputs\legend_abcd_edit\&#20559;&#21387;_&#24133;&#24230;&#19982;&#26102;&#38388;&#24120;&#25968;_&#22810;&#32452;&#27719;&#24635;_ABCD&#22270;&#2036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xzh_work\&#38738;&#35757;&#33829;2026.8\&#38738;&#35757;&#33829;&#34917;&#20805;&#23454;&#39564;\outputs\legend_abcd_edit\&#20559;&#21387;_&#24133;&#24230;&#19982;&#26102;&#38388;&#24120;&#25968;_&#22810;&#32452;&#27719;&#24635;_ABCD&#22270;&#20363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xzh_work\&#38738;&#35757;&#33829;2026.8\&#38738;&#35757;&#33829;&#34917;&#20805;&#23454;&#39564;\outputs\legend_abcd_edit\&#20559;&#21387;_&#24133;&#24230;&#19982;&#26102;&#38388;&#24120;&#25968;_&#22810;&#32452;&#27719;&#24635;_ABCD&#22270;&#2036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zh-CN" altLang="en-US" sz="975">
                <a:latin typeface="Microsoft YaHei"/>
                <a:ea typeface="Microsoft YaHei"/>
                <a:cs typeface="Microsoft YaHei"/>
              </a:rPr>
              <a:t>幅度均值随偏压变化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D</c:v>
          </c:tx>
          <c:marker>
            <c:symbol val="none"/>
          </c:marker>
          <c:cat>
            <c:numRef>
              <c:f>多组汇总!$A$6:$A$11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多组汇总!$B$6:$B$11</c:f>
              <c:numCache>
                <c:formatCode>0.0</c:formatCode>
                <c:ptCount val="6"/>
                <c:pt idx="0">
                  <c:v>107.4</c:v>
                </c:pt>
                <c:pt idx="1">
                  <c:v>91.1</c:v>
                </c:pt>
                <c:pt idx="2">
                  <c:v>97.8</c:v>
                </c:pt>
                <c:pt idx="3">
                  <c:v>99.2</c:v>
                </c:pt>
                <c:pt idx="4">
                  <c:v>106.1</c:v>
                </c:pt>
                <c:pt idx="5">
                  <c:v>94.1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5-48E7-A51F-3AC20D27EC6B}"/>
            </c:ext>
          </c:extLst>
        </c:ser>
        <c:ser>
          <c:idx val="1"/>
          <c:order val="1"/>
          <c:tx>
            <c:v>A</c:v>
          </c:tx>
          <c:marker>
            <c:symbol val="none"/>
          </c:marker>
          <c:cat>
            <c:numRef>
              <c:f>多组汇总!$A$6:$A$11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多组汇总!$C$6:$C$11</c:f>
              <c:numCache>
                <c:formatCode>0.0</c:formatCode>
                <c:ptCount val="6"/>
                <c:pt idx="0">
                  <c:v>116.3</c:v>
                </c:pt>
                <c:pt idx="1">
                  <c:v>98.9</c:v>
                </c:pt>
                <c:pt idx="2">
                  <c:v>102.2</c:v>
                </c:pt>
                <c:pt idx="3">
                  <c:v>105.6</c:v>
                </c:pt>
                <c:pt idx="4">
                  <c:v>112.8</c:v>
                </c:pt>
                <c:pt idx="5">
                  <c:v>98.7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5-48E7-A51F-3AC20D27EC6B}"/>
            </c:ext>
          </c:extLst>
        </c:ser>
        <c:ser>
          <c:idx val="2"/>
          <c:order val="2"/>
          <c:tx>
            <c:v>B</c:v>
          </c:tx>
          <c:marker>
            <c:symbol val="none"/>
          </c:marker>
          <c:cat>
            <c:numRef>
              <c:f>多组汇总!$A$6:$A$11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多组汇总!$D$6:$D$11</c:f>
              <c:numCache>
                <c:formatCode>0.0</c:formatCode>
                <c:ptCount val="6"/>
                <c:pt idx="0">
                  <c:v>131.30000000000001</c:v>
                </c:pt>
                <c:pt idx="1">
                  <c:v>108.7</c:v>
                </c:pt>
                <c:pt idx="2">
                  <c:v>112.4</c:v>
                </c:pt>
                <c:pt idx="3">
                  <c:v>115.3</c:v>
                </c:pt>
                <c:pt idx="4">
                  <c:v>114</c:v>
                </c:pt>
                <c:pt idx="5">
                  <c:v>112.7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5-48E7-A51F-3AC20D27EC6B}"/>
            </c:ext>
          </c:extLst>
        </c:ser>
        <c:ser>
          <c:idx val="3"/>
          <c:order val="3"/>
          <c:tx>
            <c:v>C</c:v>
          </c:tx>
          <c:marker>
            <c:symbol val="none"/>
          </c:marker>
          <c:cat>
            <c:numRef>
              <c:f>多组汇总!$A$6:$A$11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多组汇总!$E$6:$E$11</c:f>
              <c:numCache>
                <c:formatCode>0.0</c:formatCode>
                <c:ptCount val="6"/>
                <c:pt idx="0">
                  <c:v>149.1</c:v>
                </c:pt>
                <c:pt idx="1">
                  <c:v>120</c:v>
                </c:pt>
                <c:pt idx="2">
                  <c:v>130.1</c:v>
                </c:pt>
                <c:pt idx="3">
                  <c:v>129</c:v>
                </c:pt>
                <c:pt idx="4">
                  <c:v>138.9</c:v>
                </c:pt>
                <c:pt idx="5">
                  <c:v>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B5-48E7-A51F-3AC20D27E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zh-CN" altLang="en-US" sz="1200"/>
                  <a:t>偏压 </a:t>
                </a:r>
                <a:r>
                  <a:rPr lang="en-US" altLang="zh-CN" sz="1200"/>
                  <a:t>(</a:t>
                </a:r>
                <a:r>
                  <a:rPr lang="en-US" sz="1200"/>
                  <a:t>V)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zh-CN" altLang="en-US" sz="1200"/>
                  <a:t>幅度均值 </a:t>
                </a:r>
                <a:r>
                  <a:rPr lang="en-US" altLang="zh-CN" sz="1200"/>
                  <a:t>(</a:t>
                </a:r>
                <a:r>
                  <a:rPr lang="en-US" sz="1200"/>
                  <a:t>mV)</a:t>
                </a:r>
              </a:p>
            </c:rich>
          </c:tx>
          <c:overlay val="0"/>
        </c:title>
        <c:numFmt formatCode="0.0" sourceLinked="0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50112"/>
        <c:crosses val="autoZero"/>
        <c:crossBetween val="between"/>
      </c:valAx>
    </c:plotArea>
    <c:legend>
      <c:legendPos val="t"/>
      <c:overlay val="0"/>
      <c:txPr>
        <a:bodyPr anchorCtr="1"/>
        <a:lstStyle/>
        <a:p>
          <a:pPr>
            <a:defRPr sz="675">
              <a:latin typeface="Microsoft YaHei"/>
              <a:ea typeface="Microsoft YaHei"/>
              <a:cs typeface="Microsoft YaHei"/>
            </a:defRPr>
          </a:pPr>
          <a:endParaRPr lang="zh-CN"/>
        </a:p>
      </c:txPr>
    </c:legend>
    <c:plotVisOnly val="1"/>
    <c:dispBlanksAs val="zero"/>
    <c:showDLblsOverMax val="1"/>
  </c:chart>
  <c:spPr>
    <a:ln w="9525">
      <a:solidFill>
        <a:srgbClr val="D9D9D9"/>
      </a:solidFill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zh-CN" altLang="en-US" sz="975">
                <a:latin typeface="Microsoft YaHei"/>
                <a:ea typeface="Microsoft YaHei"/>
                <a:cs typeface="Microsoft YaHei"/>
              </a:rPr>
              <a:t>前沿时间常数上限随偏压变化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D</c:v>
          </c:tx>
          <c:marker>
            <c:symbol val="none"/>
          </c:marker>
          <c:cat>
            <c:numRef>
              <c:f>多组汇总!$A$28:$A$33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多组汇总!$B$28:$B$33</c:f>
              <c:numCache>
                <c:formatCode>0.00</c:formatCode>
                <c:ptCount val="6"/>
                <c:pt idx="0">
                  <c:v>0.38900000000000001</c:v>
                </c:pt>
                <c:pt idx="1">
                  <c:v>0.81299999999999994</c:v>
                </c:pt>
                <c:pt idx="2">
                  <c:v>0.63700000000000001</c:v>
                </c:pt>
                <c:pt idx="3">
                  <c:v>0.68100000000000005</c:v>
                </c:pt>
                <c:pt idx="4">
                  <c:v>0.59299999999999997</c:v>
                </c:pt>
                <c:pt idx="5">
                  <c:v>0.65300000000000002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A-4B3B-93E8-D816E1DFC5D9}"/>
            </c:ext>
          </c:extLst>
        </c:ser>
        <c:ser>
          <c:idx val="1"/>
          <c:order val="1"/>
          <c:tx>
            <c:v>A</c:v>
          </c:tx>
          <c:marker>
            <c:symbol val="none"/>
          </c:marker>
          <c:cat>
            <c:numRef>
              <c:f>多组汇总!$A$28:$A$33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多组汇总!$C$28:$C$33</c:f>
              <c:numCache>
                <c:formatCode>0.00</c:formatCode>
                <c:ptCount val="6"/>
                <c:pt idx="0">
                  <c:v>0.39700000000000002</c:v>
                </c:pt>
                <c:pt idx="1">
                  <c:v>0.92700000000000005</c:v>
                </c:pt>
                <c:pt idx="2">
                  <c:v>0.75800000000000001</c:v>
                </c:pt>
                <c:pt idx="3">
                  <c:v>0.76600000000000001</c:v>
                </c:pt>
                <c:pt idx="4">
                  <c:v>0.65600000000000003</c:v>
                </c:pt>
                <c:pt idx="5">
                  <c:v>0.747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A-4B3B-93E8-D816E1DFC5D9}"/>
            </c:ext>
          </c:extLst>
        </c:ser>
        <c:ser>
          <c:idx val="2"/>
          <c:order val="2"/>
          <c:tx>
            <c:v>B</c:v>
          </c:tx>
          <c:marker>
            <c:symbol val="none"/>
          </c:marker>
          <c:cat>
            <c:numRef>
              <c:f>多组汇总!$A$28:$A$33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多组汇总!$D$28:$D$33</c:f>
              <c:numCache>
                <c:formatCode>0.00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0.02</c:v>
                </c:pt>
                <c:pt idx="3">
                  <c:v>0.02</c:v>
                </c:pt>
                <c:pt idx="4">
                  <c:v>0.46700000000000003</c:v>
                </c:pt>
                <c:pt idx="5">
                  <c:v>0.02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A-4B3B-93E8-D816E1DFC5D9}"/>
            </c:ext>
          </c:extLst>
        </c:ser>
        <c:ser>
          <c:idx val="3"/>
          <c:order val="3"/>
          <c:tx>
            <c:v>C</c:v>
          </c:tx>
          <c:marker>
            <c:symbol val="none"/>
          </c:marker>
          <c:cat>
            <c:numRef>
              <c:f>多组汇总!$A$28:$A$33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多组汇总!$E$28:$E$33</c:f>
              <c:numCache>
                <c:formatCode>0.00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A-4B3B-93E8-D816E1DFC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zh-CN" altLang="en-US" sz="1200"/>
                  <a:t>偏压 </a:t>
                </a:r>
                <a:r>
                  <a:rPr lang="en-US" altLang="zh-CN" sz="1200"/>
                  <a:t>(</a:t>
                </a:r>
                <a:r>
                  <a:rPr lang="en-US" sz="1200"/>
                  <a:t>V)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el-GR" sz="1200"/>
                  <a:t>τ</a:t>
                </a:r>
                <a:r>
                  <a:rPr lang="en-US" sz="1200"/>
                  <a:t>r </a:t>
                </a:r>
                <a:r>
                  <a:rPr lang="zh-CN" altLang="en-US" sz="1200"/>
                  <a:t>上限 </a:t>
                </a:r>
                <a:r>
                  <a:rPr lang="en-US" altLang="zh-CN" sz="1200"/>
                  <a:t>(</a:t>
                </a:r>
                <a:r>
                  <a:rPr lang="el-GR" sz="1200"/>
                  <a:t>μ</a:t>
                </a:r>
                <a:r>
                  <a:rPr lang="en-US" sz="1200"/>
                  <a:t>s)</a:t>
                </a:r>
              </a:p>
            </c:rich>
          </c:tx>
          <c:overlay val="0"/>
        </c:title>
        <c:numFmt formatCode="0.00" sourceLinked="0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50112"/>
        <c:crosses val="autoZero"/>
        <c:crossBetween val="between"/>
      </c:valAx>
    </c:plotArea>
    <c:legend>
      <c:legendPos val="t"/>
      <c:overlay val="0"/>
      <c:txPr>
        <a:bodyPr anchorCtr="1"/>
        <a:lstStyle/>
        <a:p>
          <a:pPr>
            <a:defRPr sz="675">
              <a:latin typeface="Microsoft YaHei"/>
              <a:ea typeface="Microsoft YaHei"/>
              <a:cs typeface="Microsoft YaHei"/>
            </a:defRPr>
          </a:pPr>
          <a:endParaRPr lang="zh-CN"/>
        </a:p>
      </c:txPr>
    </c:legend>
    <c:plotVisOnly val="1"/>
    <c:dispBlanksAs val="zero"/>
    <c:showDLblsOverMax val="1"/>
  </c:chart>
  <c:spPr>
    <a:ln w="9525">
      <a:solidFill>
        <a:srgbClr val="D9D9D9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zh-CN" altLang="en-US" sz="975">
                <a:latin typeface="Microsoft YaHei"/>
                <a:ea typeface="Microsoft YaHei"/>
                <a:cs typeface="Microsoft YaHei"/>
              </a:rPr>
              <a:t>后沿时间常数随偏压变化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D</c:v>
          </c:tx>
          <c:marker>
            <c:symbol val="none"/>
          </c:marker>
          <c:cat>
            <c:numRef>
              <c:f>多组汇总!$A$17:$A$22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多组汇总!$B$17:$B$22</c:f>
              <c:numCache>
                <c:formatCode>0.0</c:formatCode>
                <c:ptCount val="6"/>
                <c:pt idx="0">
                  <c:v>255.827</c:v>
                </c:pt>
                <c:pt idx="1">
                  <c:v>272.81200000000001</c:v>
                </c:pt>
                <c:pt idx="2">
                  <c:v>246.108</c:v>
                </c:pt>
                <c:pt idx="3">
                  <c:v>257.68</c:v>
                </c:pt>
                <c:pt idx="4">
                  <c:v>251.08600000000001</c:v>
                </c:pt>
                <c:pt idx="5">
                  <c:v>254.066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4-4CEB-886B-216E67964A1D}"/>
            </c:ext>
          </c:extLst>
        </c:ser>
        <c:ser>
          <c:idx val="1"/>
          <c:order val="1"/>
          <c:tx>
            <c:v>A</c:v>
          </c:tx>
          <c:marker>
            <c:symbol val="none"/>
          </c:marker>
          <c:cat>
            <c:numRef>
              <c:f>多组汇总!$A$17:$A$22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多组汇总!$C$17:$C$22</c:f>
              <c:numCache>
                <c:formatCode>0.0</c:formatCode>
                <c:ptCount val="6"/>
                <c:pt idx="0">
                  <c:v>253</c:v>
                </c:pt>
                <c:pt idx="1">
                  <c:v>209</c:v>
                </c:pt>
                <c:pt idx="2">
                  <c:v>248</c:v>
                </c:pt>
                <c:pt idx="3">
                  <c:v>247</c:v>
                </c:pt>
                <c:pt idx="4">
                  <c:v>252</c:v>
                </c:pt>
                <c:pt idx="5">
                  <c:v>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A4-4CEB-886B-216E67964A1D}"/>
            </c:ext>
          </c:extLst>
        </c:ser>
        <c:ser>
          <c:idx val="2"/>
          <c:order val="2"/>
          <c:tx>
            <c:v>B</c:v>
          </c:tx>
          <c:marker>
            <c:symbol val="none"/>
          </c:marker>
          <c:cat>
            <c:numRef>
              <c:f>多组汇总!$A$17:$A$22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多组汇总!$D$17:$D$22</c:f>
              <c:numCache>
                <c:formatCode>0.0</c:formatCode>
                <c:ptCount val="6"/>
                <c:pt idx="0">
                  <c:v>230.44</c:v>
                </c:pt>
                <c:pt idx="1">
                  <c:v>228.66</c:v>
                </c:pt>
                <c:pt idx="2">
                  <c:v>233.48500000000001</c:v>
                </c:pt>
                <c:pt idx="3">
                  <c:v>251.36</c:v>
                </c:pt>
                <c:pt idx="4">
                  <c:v>277.55</c:v>
                </c:pt>
                <c:pt idx="5">
                  <c:v>259.98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A4-4CEB-886B-216E67964A1D}"/>
            </c:ext>
          </c:extLst>
        </c:ser>
        <c:ser>
          <c:idx val="3"/>
          <c:order val="3"/>
          <c:tx>
            <c:v>C</c:v>
          </c:tx>
          <c:marker>
            <c:symbol val="none"/>
          </c:marker>
          <c:cat>
            <c:numRef>
              <c:f>多组汇总!$A$17:$A$22</c:f>
              <c:numCache>
                <c:formatCode>0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</c:numCache>
            </c:numRef>
          </c:cat>
          <c:val>
            <c:numRef>
              <c:f>多组汇总!$E$17:$E$22</c:f>
              <c:numCache>
                <c:formatCode>0.0</c:formatCode>
                <c:ptCount val="6"/>
                <c:pt idx="0">
                  <c:v>223.1</c:v>
                </c:pt>
                <c:pt idx="1">
                  <c:v>237.8</c:v>
                </c:pt>
                <c:pt idx="2">
                  <c:v>257</c:v>
                </c:pt>
                <c:pt idx="3">
                  <c:v>236</c:v>
                </c:pt>
                <c:pt idx="4">
                  <c:v>195.6</c:v>
                </c:pt>
                <c:pt idx="5">
                  <c:v>243.2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A4-4CEB-886B-216E67964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zh-CN" altLang="en-US" sz="1200"/>
                  <a:t>偏压 </a:t>
                </a:r>
                <a:r>
                  <a:rPr lang="en-US" altLang="zh-CN" sz="1200"/>
                  <a:t>(</a:t>
                </a:r>
                <a:r>
                  <a:rPr lang="en-US" sz="1200"/>
                  <a:t>V)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majorGridlines>
          <c:spPr>
            <a:ln w="9525">
              <a:solidFill>
                <a:srgbClr val="CCCCCC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r>
                  <a:rPr lang="el-GR" sz="1200"/>
                  <a:t>τ</a:t>
                </a:r>
                <a:r>
                  <a:rPr lang="en-US" sz="1200"/>
                  <a:t>d (</a:t>
                </a:r>
                <a:r>
                  <a:rPr lang="el-GR" sz="1200"/>
                  <a:t>μ</a:t>
                </a:r>
                <a:r>
                  <a:rPr lang="en-US" sz="1200"/>
                  <a:t>s)</a:t>
                </a:r>
              </a:p>
            </c:rich>
          </c:tx>
          <c:overlay val="0"/>
        </c:title>
        <c:numFmt formatCode="0.0" sourceLinked="0"/>
        <c:majorTickMark val="none"/>
        <c:minorTickMark val="none"/>
        <c:tickLblPos val="nextTo"/>
        <c:txPr>
          <a:bodyPr anchorCtr="1"/>
          <a:lstStyle/>
          <a:p>
            <a:pPr>
              <a:defRPr sz="675"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48650112"/>
        <c:crosses val="autoZero"/>
        <c:crossBetween val="between"/>
      </c:valAx>
    </c:plotArea>
    <c:legend>
      <c:legendPos val="t"/>
      <c:overlay val="0"/>
      <c:txPr>
        <a:bodyPr anchorCtr="1"/>
        <a:lstStyle/>
        <a:p>
          <a:pPr>
            <a:defRPr sz="675">
              <a:latin typeface="Microsoft YaHei"/>
              <a:ea typeface="Microsoft YaHei"/>
              <a:cs typeface="Microsoft YaHei"/>
            </a:defRPr>
          </a:pPr>
          <a:endParaRPr lang="zh-CN"/>
        </a:p>
      </c:txPr>
    </c:legend>
    <c:plotVisOnly val="1"/>
    <c:dispBlanksAs val="zero"/>
    <c:showDLblsOverMax val="1"/>
  </c:chart>
  <c:spPr>
    <a:ln w="9525">
      <a:solidFill>
        <a:srgbClr val="D9D9D9"/>
      </a:solidFill>
      <a:prstDash val="solid"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lang="zh-CN" altLang="en-US"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1494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9573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1851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072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buNone/>
            </a:pPr>
            <a:endParaRPr sz="1400" b="0" i="0" u="none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0923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>
            <a:extLst>
              <a:ext uri="{FF2B5EF4-FFF2-40B4-BE49-F238E27FC236}">
                <a16:creationId xmlns:a16="http://schemas.microsoft.com/office/drawing/2014/main" id="{CB1D3B28-CC3A-44AD-96CD-1F782DFCE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>
            <a:extLst>
              <a:ext uri="{FF2B5EF4-FFF2-40B4-BE49-F238E27FC236}">
                <a16:creationId xmlns:a16="http://schemas.microsoft.com/office/drawing/2014/main" id="{51F93338-7328-45B9-899A-76E962B0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>
            <a:extLst>
              <a:ext uri="{FF2B5EF4-FFF2-40B4-BE49-F238E27FC236}">
                <a16:creationId xmlns:a16="http://schemas.microsoft.com/office/drawing/2014/main" id="{0BA89FE6-C4CD-4D8B-97B0-FA9DDCF3A15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>
            <a:extLst>
              <a:ext uri="{FF2B5EF4-FFF2-40B4-BE49-F238E27FC236}">
                <a16:creationId xmlns:a16="http://schemas.microsoft.com/office/drawing/2014/main" id="{0EBBF4F1-5860-4358-9A34-18B0D888E37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>
            <a:extLst>
              <a:ext uri="{FF2B5EF4-FFF2-40B4-BE49-F238E27FC236}">
                <a16:creationId xmlns:a16="http://schemas.microsoft.com/office/drawing/2014/main" id="{007699B0-1A60-472C-B317-3C8C4C85FB8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>
            <a:extLst>
              <a:ext uri="{FF2B5EF4-FFF2-40B4-BE49-F238E27FC236}">
                <a16:creationId xmlns:a16="http://schemas.microsoft.com/office/drawing/2014/main" id="{430EDAE1-90FF-4FDC-AAF7-BB71A0D4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>
            <a:extLst>
              <a:ext uri="{FF2B5EF4-FFF2-40B4-BE49-F238E27FC236}">
                <a16:creationId xmlns:a16="http://schemas.microsoft.com/office/drawing/2014/main" id="{31C88EF5-633D-4CE5-A0EC-E7F9627E5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>
            <a:extLst>
              <a:ext uri="{FF2B5EF4-FFF2-40B4-BE49-F238E27FC236}">
                <a16:creationId xmlns:a16="http://schemas.microsoft.com/office/drawing/2014/main" id="{0599C73B-F7EA-4907-A544-093EAFFA356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>
            <a:extLst>
              <a:ext uri="{FF2B5EF4-FFF2-40B4-BE49-F238E27FC236}">
                <a16:creationId xmlns:a16="http://schemas.microsoft.com/office/drawing/2014/main" id="{9071B976-0A2E-44C1-A2DF-2B782D32BCC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>
            <a:extLst>
              <a:ext uri="{FF2B5EF4-FFF2-40B4-BE49-F238E27FC236}">
                <a16:creationId xmlns:a16="http://schemas.microsoft.com/office/drawing/2014/main" id="{78FD482F-7B80-4507-9DEF-34B29E61F5F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>
            <a:extLst>
              <a:ext uri="{FF2B5EF4-FFF2-40B4-BE49-F238E27FC236}">
                <a16:creationId xmlns:a16="http://schemas.microsoft.com/office/drawing/2014/main" id="{1B5EEB89-B295-4218-B976-6DE0EBD2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>
            <a:extLst>
              <a:ext uri="{FF2B5EF4-FFF2-40B4-BE49-F238E27FC236}">
                <a16:creationId xmlns:a16="http://schemas.microsoft.com/office/drawing/2014/main" id="{CF7A8EC4-DE2B-4653-8C21-744D7F0E7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>
            <a:extLst>
              <a:ext uri="{FF2B5EF4-FFF2-40B4-BE49-F238E27FC236}">
                <a16:creationId xmlns:a16="http://schemas.microsoft.com/office/drawing/2014/main" id="{DF36904D-763F-4D63-B2FF-07068D9F137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>
            <a:extLst>
              <a:ext uri="{FF2B5EF4-FFF2-40B4-BE49-F238E27FC236}">
                <a16:creationId xmlns:a16="http://schemas.microsoft.com/office/drawing/2014/main" id="{8124707F-BF08-4ACB-8778-54F7754943D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>
            <a:extLst>
              <a:ext uri="{FF2B5EF4-FFF2-40B4-BE49-F238E27FC236}">
                <a16:creationId xmlns:a16="http://schemas.microsoft.com/office/drawing/2014/main" id="{D757CD79-A5FF-47DE-950D-3BB9D0C3D3E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>
            <a:extLst>
              <a:ext uri="{FF2B5EF4-FFF2-40B4-BE49-F238E27FC236}">
                <a16:creationId xmlns:a16="http://schemas.microsoft.com/office/drawing/2014/main" id="{51CE93F9-B8F5-4605-9A37-7EB5E806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A6A6847D-C36E-4989-BC2E-3C18F9807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>
            <a:extLst>
              <a:ext uri="{FF2B5EF4-FFF2-40B4-BE49-F238E27FC236}">
                <a16:creationId xmlns:a16="http://schemas.microsoft.com/office/drawing/2014/main" id="{EF99C6AE-C50D-40BD-A8E4-A412B062197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227AA04F-2392-43DA-92CD-D6961F3FB2A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>
            <a:extLst>
              <a:ext uri="{FF2B5EF4-FFF2-40B4-BE49-F238E27FC236}">
                <a16:creationId xmlns:a16="http://schemas.microsoft.com/office/drawing/2014/main" id="{A9865873-17F3-47C5-9D3A-8190D34292F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D5FBD560-4E2C-44F9-98F0-389CA5A31C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>
            <a:extLst>
              <a:ext uri="{FF2B5EF4-FFF2-40B4-BE49-F238E27FC236}">
                <a16:creationId xmlns:a16="http://schemas.microsoft.com/office/drawing/2014/main" id="{EAFFC5E2-982B-4E6D-8262-ABEBC86D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D994F6F5-2765-412E-A4F2-2CEE64FD7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E38274B3-0CA4-4EF9-A8D5-884776D992F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06E89CE0-6927-4671-81C3-13CA1D3D7E8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DE26700A-C4D5-43D2-98B7-586FE95B8855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0B06A512-A495-4664-99F4-50A0F7D3C5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AB64EE23-6944-41E6-B1AD-91B4983A65D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EAE48BE1-C891-4022-AEA1-19F2873269A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>
            <a:extLst>
              <a:ext uri="{FF2B5EF4-FFF2-40B4-BE49-F238E27FC236}">
                <a16:creationId xmlns:a16="http://schemas.microsoft.com/office/drawing/2014/main" id="{80474D9E-B1E4-4C08-94FB-9FC63AABD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8B09CEE5-29A4-4B5C-9CFC-A36AAA1B8BD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>
            <a:extLst>
              <a:ext uri="{FF2B5EF4-FFF2-40B4-BE49-F238E27FC236}">
                <a16:creationId xmlns:a16="http://schemas.microsoft.com/office/drawing/2014/main" id="{995889CF-D877-47B4-97C6-B406E1B4862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9773C6B1-1513-4A11-87F1-F40B5FBFA35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>
            <a:extLst>
              <a:ext uri="{FF2B5EF4-FFF2-40B4-BE49-F238E27FC236}">
                <a16:creationId xmlns:a16="http://schemas.microsoft.com/office/drawing/2014/main" id="{9CE87346-0685-4F20-BA80-69F6F6E5C0A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>
            <a:extLst>
              <a:ext uri="{FF2B5EF4-FFF2-40B4-BE49-F238E27FC236}">
                <a16:creationId xmlns:a16="http://schemas.microsoft.com/office/drawing/2014/main" id="{682DDA10-8E81-4EB5-95A8-0F68392FD18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>
            <a:extLst>
              <a:ext uri="{FF2B5EF4-FFF2-40B4-BE49-F238E27FC236}">
                <a16:creationId xmlns:a16="http://schemas.microsoft.com/office/drawing/2014/main" id="{C836B033-23A8-4446-907E-792483D7F4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>
            <a:extLst>
              <a:ext uri="{FF2B5EF4-FFF2-40B4-BE49-F238E27FC236}">
                <a16:creationId xmlns:a16="http://schemas.microsoft.com/office/drawing/2014/main" id="{97FA3FA2-3AB3-4A70-8FB3-323DBA8B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3C76A32E-F945-40B0-A0E2-4817011CE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>
            <a:extLst>
              <a:ext uri="{FF2B5EF4-FFF2-40B4-BE49-F238E27FC236}">
                <a16:creationId xmlns:a16="http://schemas.microsoft.com/office/drawing/2014/main" id="{E1B896B7-42E3-4F6B-BEA7-5E638A6981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>
            <a:extLst>
              <a:ext uri="{FF2B5EF4-FFF2-40B4-BE49-F238E27FC236}">
                <a16:creationId xmlns:a16="http://schemas.microsoft.com/office/drawing/2014/main" id="{E3743F37-CBC3-466E-8CBD-7B4DA27E24D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>
            <a:extLst>
              <a:ext uri="{FF2B5EF4-FFF2-40B4-BE49-F238E27FC236}">
                <a16:creationId xmlns:a16="http://schemas.microsoft.com/office/drawing/2014/main" id="{76B98397-B622-408F-8239-9BB5E695A08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>
            <a:extLst>
              <a:ext uri="{FF2B5EF4-FFF2-40B4-BE49-F238E27FC236}">
                <a16:creationId xmlns:a16="http://schemas.microsoft.com/office/drawing/2014/main" id="{D26319D6-28A3-4A8A-A419-A07F280CDDB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>
            <a:extLst>
              <a:ext uri="{FF2B5EF4-FFF2-40B4-BE49-F238E27FC236}">
                <a16:creationId xmlns:a16="http://schemas.microsoft.com/office/drawing/2014/main" id="{D3B98E06-F694-405F-ABD9-82CC083E3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>
            <a:extLst>
              <a:ext uri="{FF2B5EF4-FFF2-40B4-BE49-F238E27FC236}">
                <a16:creationId xmlns:a16="http://schemas.microsoft.com/office/drawing/2014/main" id="{E75F92BA-AADF-45FC-BA8F-DFFB1D412535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>
            <a:extLst>
              <a:ext uri="{FF2B5EF4-FFF2-40B4-BE49-F238E27FC236}">
                <a16:creationId xmlns:a16="http://schemas.microsoft.com/office/drawing/2014/main" id="{8A782E57-075D-4D31-9139-56797519F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>
            <a:extLst>
              <a:ext uri="{FF2B5EF4-FFF2-40B4-BE49-F238E27FC236}">
                <a16:creationId xmlns:a16="http://schemas.microsoft.com/office/drawing/2014/main" id="{79D9C90E-E7BF-402B-A2F4-5B4DA2B5A1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>
            <a:extLst>
              <a:ext uri="{FF2B5EF4-FFF2-40B4-BE49-F238E27FC236}">
                <a16:creationId xmlns:a16="http://schemas.microsoft.com/office/drawing/2014/main" id="{FCCB1114-5F15-47FB-8B4C-7932F9EE78A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>
            <a:extLst>
              <a:ext uri="{FF2B5EF4-FFF2-40B4-BE49-F238E27FC236}">
                <a16:creationId xmlns:a16="http://schemas.microsoft.com/office/drawing/2014/main" id="{CCFD96AA-66AD-4DA9-AE96-C3731D92075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>
            <a:extLst>
              <a:ext uri="{FF2B5EF4-FFF2-40B4-BE49-F238E27FC236}">
                <a16:creationId xmlns:a16="http://schemas.microsoft.com/office/drawing/2014/main" id="{2C883757-521A-4D9E-840D-BE900585D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>
            <a:extLst>
              <a:ext uri="{FF2B5EF4-FFF2-40B4-BE49-F238E27FC236}">
                <a16:creationId xmlns:a16="http://schemas.microsoft.com/office/drawing/2014/main" id="{E9CD8C1A-D053-4543-87B4-9D893692C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>
            <a:extLst>
              <a:ext uri="{FF2B5EF4-FFF2-40B4-BE49-F238E27FC236}">
                <a16:creationId xmlns:a16="http://schemas.microsoft.com/office/drawing/2014/main" id="{D62710F7-CFAE-4196-9B6A-E36308BB0F4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>
            <a:extLst>
              <a:ext uri="{FF2B5EF4-FFF2-40B4-BE49-F238E27FC236}">
                <a16:creationId xmlns:a16="http://schemas.microsoft.com/office/drawing/2014/main" id="{694FA068-9A16-44F6-8E2C-646FE992F86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>
            <a:extLst>
              <a:ext uri="{FF2B5EF4-FFF2-40B4-BE49-F238E27FC236}">
                <a16:creationId xmlns:a16="http://schemas.microsoft.com/office/drawing/2014/main" id="{BD776E7F-09A4-4224-8D64-3EF543D6427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>
            <a:extLst>
              <a:ext uri="{FF2B5EF4-FFF2-40B4-BE49-F238E27FC236}">
                <a16:creationId xmlns:a16="http://schemas.microsoft.com/office/drawing/2014/main" id="{6A2813BF-1348-4EAC-8516-03D20522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>
            <a:extLst>
              <a:ext uri="{FF2B5EF4-FFF2-40B4-BE49-F238E27FC236}">
                <a16:creationId xmlns:a16="http://schemas.microsoft.com/office/drawing/2014/main" id="{0BA57D0C-9977-4CDC-AF9C-E3DF5DA95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>
            <a:extLst>
              <a:ext uri="{FF2B5EF4-FFF2-40B4-BE49-F238E27FC236}">
                <a16:creationId xmlns:a16="http://schemas.microsoft.com/office/drawing/2014/main" id="{84AD56D3-A4BC-4C0E-BC3B-F9715B48163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>
            <a:extLst>
              <a:ext uri="{FF2B5EF4-FFF2-40B4-BE49-F238E27FC236}">
                <a16:creationId xmlns:a16="http://schemas.microsoft.com/office/drawing/2014/main" id="{27109720-3564-4A31-89ED-7CD84404FEE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>
            <a:extLst>
              <a:ext uri="{FF2B5EF4-FFF2-40B4-BE49-F238E27FC236}">
                <a16:creationId xmlns:a16="http://schemas.microsoft.com/office/drawing/2014/main" id="{95C18DA7-19E9-401D-A2B1-84DC1F0A835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>
            <a:extLst>
              <a:ext uri="{FF2B5EF4-FFF2-40B4-BE49-F238E27FC236}">
                <a16:creationId xmlns:a16="http://schemas.microsoft.com/office/drawing/2014/main" id="{4573F9DF-E681-42EB-BF68-E170DC7C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rmAutofit/>
          </a:bodyPr>
          <a:lstStyle>
            <a:lvl1pPr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B46501BA-7DF7-4639-9A74-5D4BB913A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>
            <a:normAutofit/>
          </a:bodyPr>
          <a:lstStyle>
            <a:lvl1pPr marL="457200" marR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B558679-7D17-4DB6-AA86-F1F0358CF08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A5B410C5-5D46-4861-8EB1-9B2FC513E98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R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E8576A40-5B43-420F-9FC8-996041FC60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>
            <a:noAutofit/>
          </a:bodyPr>
          <a:lstStyle>
            <a:lvl1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1pPr>
            <a:lvl2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2pPr>
            <a:lvl3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3pPr>
            <a:lvl4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4pPr>
            <a:lvl5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5pPr>
            <a:lvl6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6pPr>
            <a:lvl7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7pPr>
            <a:lvl8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8pPr>
            <a:lvl9pPr marL="0" marR="0" indent="0" algn="r">
              <a:spcBef>
                <a:spcPts val="0"/>
              </a:spcBef>
              <a:buNone/>
              <a:defRPr sz="900" b="0" i="0" u="none" cap="none">
                <a:solidFill>
                  <a:srgbClr val="888888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90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image" Target="../media/image1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BB8898F1-4102-4B18-9603-7BF0ACD6F532}"/>
              </a:ext>
            </a:extLst>
          </p:cNvPr>
          <p:cNvSpPr>
            <a:spLocks noGrp="1"/>
          </p:cNvSpPr>
          <p:nvPr/>
        </p:nvSpPr>
        <p:spPr>
          <a:xfrm>
            <a:off x="711200" y="1778000"/>
            <a:ext cx="10414000" cy="16510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ctr">
              <a:lnSpc>
                <a:spcPct val="87500"/>
              </a:lnSpc>
              <a:buNone/>
            </a:pPr>
            <a:r>
              <a:rPr sz="6600" b="1" i="0" u="none">
                <a:solidFill>
                  <a:schemeClr val="tx1"/>
                </a:solidFill>
                <a:latin typeface="Noto Sans SC"/>
                <a:ea typeface="Noto Sans SC"/>
                <a:cs typeface="Noto Sans SC"/>
              </a:rPr>
              <a:t>青训营</a:t>
            </a:r>
            <a:endParaRPr sz="1800">
              <a:solidFill>
                <a:schemeClr val="tx1"/>
              </a:solidFill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2CBD687E-F6D7-4765-9245-E33490BEBE59}"/>
              </a:ext>
            </a:extLst>
          </p:cNvPr>
          <p:cNvSpPr>
            <a:spLocks noGrp="1"/>
          </p:cNvSpPr>
          <p:nvPr/>
        </p:nvSpPr>
        <p:spPr>
          <a:xfrm>
            <a:off x="803564" y="3149600"/>
            <a:ext cx="10414000" cy="5588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ctr">
              <a:lnSpc>
                <a:spcPct val="91666"/>
              </a:lnSpc>
              <a:buNone/>
            </a:pPr>
            <a:r>
              <a:rPr sz="2600">
                <a:solidFill>
                  <a:schemeClr val="tx1"/>
                </a:solidFill>
                <a:latin typeface="Noto Sans SC"/>
                <a:ea typeface="Noto Sans SC"/>
                <a:cs typeface="Noto Sans SC"/>
              </a:rPr>
              <a:t>补充实验</a:t>
            </a:r>
            <a:r>
              <a:rPr sz="2600" b="0" i="0" u="none">
                <a:solidFill>
                  <a:schemeClr val="tx1"/>
                </a:solidFill>
                <a:latin typeface="Noto Sans SC"/>
                <a:ea typeface="Noto Sans SC"/>
                <a:cs typeface="Noto Sans SC"/>
              </a:rPr>
              <a:t>报告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7" name="AutoShape 17">
            <a:extLst>
              <a:ext uri="{FF2B5EF4-FFF2-40B4-BE49-F238E27FC236}">
                <a16:creationId xmlns:a16="http://schemas.microsoft.com/office/drawing/2014/main" id="{8B5F70F0-CF59-4797-88E2-E5D90CE1CB38}"/>
              </a:ext>
            </a:extLst>
          </p:cNvPr>
          <p:cNvSpPr>
            <a:spLocks noGrp="1"/>
          </p:cNvSpPr>
          <p:nvPr/>
        </p:nvSpPr>
        <p:spPr>
          <a:xfrm>
            <a:off x="2286000" y="5689600"/>
            <a:ext cx="7620000" cy="3302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sz="1400" b="0" i="0" u="none">
                <a:solidFill>
                  <a:schemeClr val="tx1"/>
                </a:solidFill>
                <a:latin typeface="Noto Sans SC"/>
                <a:ea typeface="Noto Sans SC"/>
                <a:cs typeface="Noto Sans SC"/>
              </a:rPr>
              <a:t>汇报人：熊子豪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8" name="text-1">
            <a:extLst>
              <a:ext uri="{FF2B5EF4-FFF2-40B4-BE49-F238E27FC236}">
                <a16:creationId xmlns:a16="http://schemas.microsoft.com/office/drawing/2014/main" id="{96DE9849-49C4-4705-B564-C90CA74B62C9}"/>
              </a:ext>
            </a:extLst>
          </p:cNvPr>
          <p:cNvSpPr>
            <a:spLocks noGrp="1"/>
          </p:cNvSpPr>
          <p:nvPr/>
        </p:nvSpPr>
        <p:spPr>
          <a:xfrm>
            <a:off x="2428875" y="3952875"/>
            <a:ext cx="7334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725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硅探测器</a:t>
            </a:r>
            <a:r>
              <a:rPr sz="1725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 α </a:t>
            </a:r>
            <a:r>
              <a:rPr sz="1725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脉冲的幅度与时间常数</a:t>
            </a:r>
            <a:endParaRPr sz="1725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-2">
            <a:extLst>
              <a:ext uri="{FF2B5EF4-FFF2-40B4-BE49-F238E27FC236}">
                <a16:creationId xmlns:a16="http://schemas.microsoft.com/office/drawing/2014/main" id="{2D346797-43EB-470D-8C1B-0153A7EAE9D4}"/>
              </a:ext>
            </a:extLst>
          </p:cNvPr>
          <p:cNvSpPr>
            <a:spLocks noGrp="1"/>
          </p:cNvSpPr>
          <p:nvPr/>
        </p:nvSpPr>
        <p:spPr>
          <a:xfrm>
            <a:off x="4572000" y="6124575"/>
            <a:ext cx="3048000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200" b="0">
                <a:solidFill>
                  <a:srgbClr val="7B8CA2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7B8CA2"/>
                </a:solidFill>
                <a:latin typeface="Noto Sans SC"/>
                <a:ea typeface="Noto Sans SC"/>
                <a:cs typeface="Noto Sans SC"/>
              </a:rPr>
              <a:t>2026 年 9 月</a:t>
            </a:r>
          </a:p>
        </p:txBody>
      </p:sp>
    </p:spTree>
    <p:extLst>
      <p:ext uri="{BB962C8B-B14F-4D97-AF65-F5344CB8AC3E}">
        <p14:creationId xmlns:p14="http://schemas.microsoft.com/office/powerpoint/2010/main" val="64596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D8BACE5-EB7D-4D88-86AE-95B50D2C42CD}"/>
              </a:ext>
            </a:extLst>
          </p:cNvPr>
          <p:cNvSpPr>
            <a:spLocks noGrp="1"/>
          </p:cNvSpPr>
          <p:nvPr/>
        </p:nvSpPr>
        <p:spPr>
          <a:xfrm>
            <a:off x="711200" y="663575"/>
            <a:ext cx="6350000" cy="5842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83333"/>
              </a:lnSpc>
              <a:buNone/>
            </a:pPr>
            <a:r>
              <a:rPr sz="3200" b="1" i="0" u="none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目录</a:t>
            </a:r>
            <a:endParaRPr sz="110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019259F0-EC1F-46ED-B5B0-8756E633D336}"/>
              </a:ext>
            </a:extLst>
          </p:cNvPr>
          <p:cNvSpPr>
            <a:spLocks noGrp="1"/>
          </p:cNvSpPr>
          <p:nvPr/>
        </p:nvSpPr>
        <p:spPr>
          <a:xfrm>
            <a:off x="711200" y="13462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45838C9A-C91B-43E2-8466-62F322BD0580}"/>
              </a:ext>
            </a:extLst>
          </p:cNvPr>
          <p:cNvSpPr>
            <a:spLocks noGrp="1"/>
          </p:cNvSpPr>
          <p:nvPr/>
        </p:nvSpPr>
        <p:spPr>
          <a:xfrm>
            <a:off x="819150" y="176212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defRPr>
            </a:pPr>
            <a:r>
              <a: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58A133D-AB58-467E-B2E2-CCFD68822004}"/>
              </a:ext>
            </a:extLst>
          </p:cNvPr>
          <p:cNvSpPr>
            <a:spLocks noGrp="1"/>
          </p:cNvSpPr>
          <p:nvPr/>
        </p:nvSpPr>
        <p:spPr>
          <a:xfrm>
            <a:off x="2162174" y="4019549"/>
            <a:ext cx="5106843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第三周各小组波形拟合结果</a:t>
            </a:r>
            <a:r>
              <a:rPr lang="zh-CN" altLang="en-US" sz="2025" b="1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不同的原因</a:t>
            </a:r>
            <a:r>
              <a:rPr sz="2025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讨论</a:t>
            </a:r>
            <a:endParaRPr sz="2025" b="1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EC802C5C-ECEB-4144-8E8F-B8B9E6E49065}"/>
              </a:ext>
            </a:extLst>
          </p:cNvPr>
          <p:cNvSpPr>
            <a:spLocks noGrp="1"/>
          </p:cNvSpPr>
          <p:nvPr/>
        </p:nvSpPr>
        <p:spPr>
          <a:xfrm>
            <a:off x="819150" y="2838450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defRPr>
            </a:pPr>
            <a:r>
              <a: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3280F697-6919-4A53-AE2D-9A7D7F7E2C81}"/>
              </a:ext>
            </a:extLst>
          </p:cNvPr>
          <p:cNvSpPr>
            <a:spLocks noGrp="1"/>
          </p:cNvSpPr>
          <p:nvPr/>
        </p:nvSpPr>
        <p:spPr>
          <a:xfrm>
            <a:off x="2162174" y="1862137"/>
            <a:ext cx="2537114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补充实验</a:t>
            </a:r>
            <a:endParaRPr sz="2025" b="1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6F5270CD-E86D-4B35-95A5-B1532CDAF54F}"/>
              </a:ext>
            </a:extLst>
          </p:cNvPr>
          <p:cNvSpPr>
            <a:spLocks noGrp="1"/>
          </p:cNvSpPr>
          <p:nvPr/>
        </p:nvSpPr>
        <p:spPr>
          <a:xfrm>
            <a:off x="819150" y="391477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defRPr>
            </a:pPr>
            <a:r>
              <a: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14546BBE-D9AB-4313-B1C5-BAC60D841721}"/>
              </a:ext>
            </a:extLst>
          </p:cNvPr>
          <p:cNvSpPr>
            <a:spLocks noGrp="1"/>
          </p:cNvSpPr>
          <p:nvPr/>
        </p:nvSpPr>
        <p:spPr>
          <a:xfrm>
            <a:off x="2162174" y="2938462"/>
            <a:ext cx="2537114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025" b="1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数据处理</a:t>
            </a:r>
            <a:r>
              <a:rPr sz="2025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结果</a:t>
            </a:r>
            <a:endParaRPr sz="2025" b="1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983D19E3-0DBC-4CD3-B904-110EF1C07C9A}"/>
              </a:ext>
            </a:extLst>
          </p:cNvPr>
          <p:cNvSpPr>
            <a:spLocks noGrp="1"/>
          </p:cNvSpPr>
          <p:nvPr/>
        </p:nvSpPr>
        <p:spPr>
          <a:xfrm>
            <a:off x="819150" y="4991100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defRPr>
            </a:pPr>
            <a:r>
              <a:rPr sz="3525" b="1">
                <a:solidFill>
                  <a:srgbClr val="B8924A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F278FB50-50CE-422E-9D04-903240E3B64E}"/>
              </a:ext>
            </a:extLst>
          </p:cNvPr>
          <p:cNvSpPr>
            <a:spLocks noGrp="1"/>
          </p:cNvSpPr>
          <p:nvPr/>
        </p:nvSpPr>
        <p:spPr>
          <a:xfrm>
            <a:off x="2228850" y="5091112"/>
            <a:ext cx="1142423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5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结论</a:t>
            </a:r>
            <a:endParaRPr sz="2025" b="1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3137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500" b="1" i="0" u="non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补充实验</a:t>
            </a:r>
            <a:endParaRPr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graphicFrame>
        <p:nvGraphicFramePr>
          <p:cNvPr id="36" name="表格 35"/>
          <p:cNvGraphicFramePr/>
          <p:nvPr>
            <p:extLst>
              <p:ext uri="{D42A27DB-BD31-4B8C-83A1-F6EECF244321}">
                <p14:modId xmlns:p14="http://schemas.microsoft.com/office/powerpoint/2010/main" val="1039387161"/>
              </p:ext>
            </p:extLst>
          </p:nvPr>
        </p:nvGraphicFramePr>
        <p:xfrm>
          <a:off x="714375" y="1368425"/>
          <a:ext cx="5381625" cy="2639976"/>
        </p:xfrm>
        <a:graphic>
          <a:graphicData uri="http://schemas.openxmlformats.org/drawingml/2006/table">
            <a:tbl>
              <a:tblPr/>
              <a:tblGrid>
                <a:gridCol w="277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96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2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实验问题</a:t>
                      </a:r>
                      <a:endParaRPr sz="172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25" b="1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测量</a:t>
                      </a:r>
                      <a:r>
                        <a:rPr sz="1725" b="1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方案</a:t>
                      </a:r>
                      <a:endParaRPr sz="1725" b="1" dirty="0">
                        <a:solidFill>
                          <a:srgbClr val="FFFFFF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6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幅度均值是否随偏压变化？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dirty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0 / 10 / 20 / 30 / 40 / 50 V</a:t>
                      </a:r>
                    </a:p>
                    <a:p>
                      <a:pPr algn="ctr"/>
                      <a:r>
                        <a:rPr sz="1200" b="0" dirty="0" err="1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每档一段多脉冲长记录</a:t>
                      </a:r>
                      <a:endParaRPr sz="1200" b="0" dirty="0">
                        <a:solidFill>
                          <a:srgbClr val="42556C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06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信号波形拟合的前沿和后沿时间常数</a:t>
                      </a:r>
                    </a:p>
                    <a:p>
                      <a:pPr algn="ctr"/>
                      <a:r>
                        <a:rPr lang="zh-CN" altLang="en-US" sz="1200" b="0" dirty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时间常数和偏置电压是否有关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CN" sz="1200" b="0" dirty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0 / 10 / 20 / 30 / 40 / 50 V</a:t>
                      </a:r>
                      <a:endParaRPr lang="en-US" sz="1200" b="0" dirty="0">
                        <a:solidFill>
                          <a:srgbClr val="42556C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  <a:p>
                      <a:pPr algn="ctr"/>
                      <a:r>
                        <a:rPr sz="1200" b="0" dirty="0" err="1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每档保存短记录波形</a:t>
                      </a:r>
                      <a:endParaRPr sz="1200" b="0" dirty="0">
                        <a:solidFill>
                          <a:srgbClr val="42556C"/>
                        </a:solidFill>
                        <a:latin typeface="Noto Sans SC"/>
                        <a:ea typeface="Noto Sans SC"/>
                        <a:cs typeface="Noto Sans SC"/>
                      </a:endParaRP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" name="图片 19">
            <a:extLst>
              <a:ext uri="{FF2B5EF4-FFF2-40B4-BE49-F238E27FC236}">
                <a16:creationId xmlns:a16="http://schemas.microsoft.com/office/drawing/2014/main" id="{952ECAFD-5F7C-47C1-95FF-A70C5671A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06" y="1102734"/>
            <a:ext cx="3672320" cy="22033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E592F70-1E7E-4F7C-3F91-41AA82EBD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87" y="4270884"/>
            <a:ext cx="4470400" cy="1769035"/>
          </a:xfrm>
          <a:prstGeom prst="rect">
            <a:avLst/>
          </a:prstGeom>
        </p:spPr>
      </p:pic>
      <p:sp>
        <p:nvSpPr>
          <p:cNvPr id="23" name="text-81">
            <a:extLst>
              <a:ext uri="{FF2B5EF4-FFF2-40B4-BE49-F238E27FC236}">
                <a16:creationId xmlns:a16="http://schemas.microsoft.com/office/drawing/2014/main" id="{F329896E-9931-6D77-FDA3-33C5B9A8EF13}"/>
              </a:ext>
            </a:extLst>
          </p:cNvPr>
          <p:cNvSpPr>
            <a:spLocks noGrp="1"/>
          </p:cNvSpPr>
          <p:nvPr/>
        </p:nvSpPr>
        <p:spPr>
          <a:xfrm>
            <a:off x="7274430" y="3529123"/>
            <a:ext cx="3362469" cy="319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4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探测器偏压为</a:t>
            </a:r>
            <a:r>
              <a:rPr lang="en-US" altLang="zh-CN" sz="14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40V</a:t>
            </a:r>
            <a:r>
              <a:rPr lang="zh-CN" altLang="en-US" sz="14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时的多脉冲长记录测量图</a:t>
            </a:r>
            <a:endParaRPr sz="14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5FB25D9E-7EF9-CAC3-6B3E-BD2175FE9E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06" y="1102734"/>
            <a:ext cx="3672320" cy="2203392"/>
          </a:xfrm>
          <a:prstGeom prst="rect">
            <a:avLst/>
          </a:prstGeom>
        </p:spPr>
      </p:pic>
      <p:sp>
        <p:nvSpPr>
          <p:cNvPr id="26" name="text-81">
            <a:extLst>
              <a:ext uri="{FF2B5EF4-FFF2-40B4-BE49-F238E27FC236}">
                <a16:creationId xmlns:a16="http://schemas.microsoft.com/office/drawing/2014/main" id="{E93AE8FC-3D93-BE4F-D719-956CD6F46F7C}"/>
              </a:ext>
            </a:extLst>
          </p:cNvPr>
          <p:cNvSpPr>
            <a:spLocks noGrp="1"/>
          </p:cNvSpPr>
          <p:nvPr/>
        </p:nvSpPr>
        <p:spPr>
          <a:xfrm>
            <a:off x="1878878" y="6159284"/>
            <a:ext cx="3052617" cy="319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4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实验文件保存</a:t>
            </a:r>
            <a:endParaRPr sz="14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6769D8D7-CA26-C77B-69C4-6F9665BCB6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908" y="3937669"/>
            <a:ext cx="5683514" cy="2149228"/>
          </a:xfrm>
          <a:prstGeom prst="rect">
            <a:avLst/>
          </a:prstGeom>
        </p:spPr>
      </p:pic>
      <p:sp>
        <p:nvSpPr>
          <p:cNvPr id="29" name="text-81">
            <a:extLst>
              <a:ext uri="{FF2B5EF4-FFF2-40B4-BE49-F238E27FC236}">
                <a16:creationId xmlns:a16="http://schemas.microsoft.com/office/drawing/2014/main" id="{29A63B3F-D0ED-729B-B056-FEB6E4489010}"/>
              </a:ext>
            </a:extLst>
          </p:cNvPr>
          <p:cNvSpPr>
            <a:spLocks noGrp="1"/>
          </p:cNvSpPr>
          <p:nvPr/>
        </p:nvSpPr>
        <p:spPr>
          <a:xfrm>
            <a:off x="7212517" y="6208225"/>
            <a:ext cx="3486293" cy="31951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575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4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探测器偏压为</a:t>
            </a:r>
            <a:r>
              <a:rPr lang="en-US" altLang="zh-CN" sz="14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5</a:t>
            </a:r>
            <a:r>
              <a:rPr lang="en-US" altLang="zh-CN" sz="14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0V</a:t>
            </a:r>
            <a:r>
              <a:rPr lang="zh-CN" altLang="en-US" sz="14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时的单脉冲短记录测量图</a:t>
            </a:r>
            <a:endParaRPr sz="14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500" b="1" i="0" u="non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幅度均值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随偏压变化的关系</a:t>
            </a:r>
            <a:endParaRPr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5FCAD7C-D1D0-A1FA-5880-F3A16EE87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9923"/>
            <a:ext cx="6096002" cy="435032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E2BA063-FF92-0E99-B82F-1E3F201A0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39923"/>
            <a:ext cx="6096003" cy="4350329"/>
          </a:xfrm>
          <a:prstGeom prst="rect">
            <a:avLst/>
          </a:prstGeom>
        </p:spPr>
      </p:pic>
      <p:sp>
        <p:nvSpPr>
          <p:cNvPr id="17" name="text-21">
            <a:extLst>
              <a:ext uri="{FF2B5EF4-FFF2-40B4-BE49-F238E27FC236}">
                <a16:creationId xmlns:a16="http://schemas.microsoft.com/office/drawing/2014/main" id="{2E152514-31D7-5B12-A728-6922B6B99EBF}"/>
              </a:ext>
            </a:extLst>
          </p:cNvPr>
          <p:cNvSpPr>
            <a:spLocks noGrp="1"/>
          </p:cNvSpPr>
          <p:nvPr/>
        </p:nvSpPr>
        <p:spPr>
          <a:xfrm>
            <a:off x="711200" y="1489071"/>
            <a:ext cx="3117850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可以看到各个偏压下的原始波形。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-21">
            <a:extLst>
              <a:ext uri="{FF2B5EF4-FFF2-40B4-BE49-F238E27FC236}">
                <a16:creationId xmlns:a16="http://schemas.microsoft.com/office/drawing/2014/main" id="{FD97887C-C5D4-5809-7B25-B4ADDF5F1D53}"/>
              </a:ext>
            </a:extLst>
          </p:cNvPr>
          <p:cNvSpPr>
            <a:spLocks noGrp="1"/>
          </p:cNvSpPr>
          <p:nvPr/>
        </p:nvSpPr>
        <p:spPr>
          <a:xfrm>
            <a:off x="6096000" y="1219199"/>
            <a:ext cx="3857625" cy="6286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①计算基线，并扣除。</a:t>
            </a: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②寻峰并计算幅度均值。</a:t>
            </a:r>
            <a:endParaRPr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-21">
            <a:extLst>
              <a:ext uri="{FF2B5EF4-FFF2-40B4-BE49-F238E27FC236}">
                <a16:creationId xmlns:a16="http://schemas.microsoft.com/office/drawing/2014/main" id="{595A8C38-2256-CCA1-ADEF-9517634C0E4E}"/>
              </a:ext>
            </a:extLst>
          </p:cNvPr>
          <p:cNvSpPr>
            <a:spLocks noGrp="1"/>
          </p:cNvSpPr>
          <p:nvPr/>
        </p:nvSpPr>
        <p:spPr>
          <a:xfrm>
            <a:off x="711200" y="1158870"/>
            <a:ext cx="3117850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D</a:t>
            </a:r>
            <a:r>
              <a:rPr lang="zh-CN" altLang="en-US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组分析示例</a:t>
            </a:r>
            <a:endParaRPr lang="en-US" altLang="zh-CN" sz="1600" b="1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500" b="1" i="0" u="non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幅度均值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随偏压变化的关系</a:t>
            </a:r>
            <a:endParaRPr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-21">
            <a:extLst>
              <a:ext uri="{FF2B5EF4-FFF2-40B4-BE49-F238E27FC236}">
                <a16:creationId xmlns:a16="http://schemas.microsoft.com/office/drawing/2014/main" id="{0AAEC403-00D9-B518-79F5-3AF126E05976}"/>
              </a:ext>
            </a:extLst>
          </p:cNvPr>
          <p:cNvSpPr>
            <a:spLocks noGrp="1"/>
          </p:cNvSpPr>
          <p:nvPr/>
        </p:nvSpPr>
        <p:spPr>
          <a:xfrm>
            <a:off x="7962899" y="1485900"/>
            <a:ext cx="3743325" cy="32400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由实验结果来看，幅度均值不随偏压变化。</a:t>
            </a: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可能原因分析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实验上：①偏压步长太大，每</a:t>
            </a:r>
            <a:r>
              <a:rPr lang="en-US" altLang="zh-CN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10V</a:t>
            </a: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取一个偏压点，一共</a:t>
            </a:r>
            <a:r>
              <a:rPr lang="en-US" altLang="zh-CN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6</a:t>
            </a: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个偏压点，受统计涨落影响大。</a:t>
            </a: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②一次多脉冲记录最多为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7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个脉冲，客观来说数量也比较少，容易受统计涨落的影响。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物理上：①当探测器未加偏压时就已经接近在全耗尽坪区，因此未能看出明显的规律。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graphicFrame>
        <p:nvGraphicFramePr>
          <p:cNvPr id="5" name="Chart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266063"/>
              </p:ext>
            </p:extLst>
          </p:nvPr>
        </p:nvGraphicFramePr>
        <p:xfrm>
          <a:off x="114302" y="1177925"/>
          <a:ext cx="7705723" cy="513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330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信号波形拟合</a:t>
            </a:r>
            <a:r>
              <a:rPr lang="en-US" altLang="zh-CN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&amp;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计算时间常数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-21">
            <a:extLst>
              <a:ext uri="{FF2B5EF4-FFF2-40B4-BE49-F238E27FC236}">
                <a16:creationId xmlns:a16="http://schemas.microsoft.com/office/drawing/2014/main" id="{8861FCA9-CD7E-8B31-575B-9B410A314557}"/>
              </a:ext>
            </a:extLst>
          </p:cNvPr>
          <p:cNvSpPr>
            <a:spLocks noGrp="1"/>
          </p:cNvSpPr>
          <p:nvPr/>
        </p:nvSpPr>
        <p:spPr>
          <a:xfrm>
            <a:off x="711200" y="1173159"/>
            <a:ext cx="5927726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A</a:t>
            </a:r>
            <a:r>
              <a:rPr lang="zh-CN" altLang="en-US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组（组长：彭俊勇）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787483B-E043-4327-EC8C-1848BD4BE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" t="26608" r="4248"/>
          <a:stretch/>
        </p:blipFill>
        <p:spPr>
          <a:xfrm>
            <a:off x="3498849" y="1431926"/>
            <a:ext cx="6113359" cy="7778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185C052-BEE6-563F-39A4-416E20001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791" y="2468567"/>
            <a:ext cx="5430418" cy="3616326"/>
          </a:xfrm>
          <a:prstGeom prst="rect">
            <a:avLst/>
          </a:prstGeom>
        </p:spPr>
      </p:pic>
      <p:sp>
        <p:nvSpPr>
          <p:cNvPr id="13" name="text-21">
            <a:extLst>
              <a:ext uri="{FF2B5EF4-FFF2-40B4-BE49-F238E27FC236}">
                <a16:creationId xmlns:a16="http://schemas.microsoft.com/office/drawing/2014/main" id="{CC6F8972-4B9F-25C4-1DAC-D8652E20C71D}"/>
              </a:ext>
            </a:extLst>
          </p:cNvPr>
          <p:cNvSpPr>
            <a:spLocks noGrp="1"/>
          </p:cNvSpPr>
          <p:nvPr/>
        </p:nvSpPr>
        <p:spPr>
          <a:xfrm>
            <a:off x="5921532" y="6132426"/>
            <a:ext cx="1031875" cy="1779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A</a:t>
            </a:r>
            <a:r>
              <a:rPr lang="zh-CN" altLang="en-US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组拟合图</a:t>
            </a:r>
            <a:endParaRPr lang="en-US" altLang="zh-CN" sz="10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5574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信号波形拟合</a:t>
            </a:r>
            <a:r>
              <a:rPr lang="en-US" altLang="zh-CN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&amp;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计算时间常数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-21">
            <a:extLst>
              <a:ext uri="{FF2B5EF4-FFF2-40B4-BE49-F238E27FC236}">
                <a16:creationId xmlns:a16="http://schemas.microsoft.com/office/drawing/2014/main" id="{4E6A4097-1A71-E73B-55CD-B45511FD3FE1}"/>
              </a:ext>
            </a:extLst>
          </p:cNvPr>
          <p:cNvSpPr>
            <a:spLocks noGrp="1"/>
          </p:cNvSpPr>
          <p:nvPr/>
        </p:nvSpPr>
        <p:spPr>
          <a:xfrm>
            <a:off x="711200" y="1177925"/>
            <a:ext cx="5927726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B</a:t>
            </a:r>
            <a:r>
              <a:rPr lang="zh-CN" altLang="en-US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组（组长：易祖建）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FBA1831-7F4C-50F5-4572-EAC8280EC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 t="19732" r="13529" b="8463"/>
          <a:stretch/>
        </p:blipFill>
        <p:spPr>
          <a:xfrm>
            <a:off x="711199" y="1727202"/>
            <a:ext cx="10975975" cy="513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67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4">
                <a:extLst>
                  <a:ext uri="{FF2B5EF4-FFF2-40B4-BE49-F238E27FC236}">
                    <a16:creationId xmlns:a16="http://schemas.microsoft.com/office/drawing/2014/main" id="{74A1F07A-F84C-8FC5-5CDC-2B44C86EA8F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198969" y="1004367"/>
                <a:ext cx="6477000" cy="562503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D5E0EA"/>
                </a:solidFill>
                <a:prstDash val="solid"/>
              </a:ln>
            </p:spPr>
            <p:txBody>
              <a:bodyPr wrap="square" lIns="323850" tIns="266700" rIns="266700" bIns="209550" anchor="t">
                <a:normAutofit/>
              </a:bodyPr>
              <a:lstStyle/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zh-CN" alt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altLang="zh-CN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r>
                  <a:rPr lang="zh-CN" altLang="en-US" sz="1725" b="1" dirty="0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rPr>
                  <a:t>完整波形的分段近似</a:t>
                </a: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　　　</m:t>
                      </m:r>
                    </m:oMath>
                  </m:oMathPara>
                </a14:m>
                <a:endParaRPr lang="ar-AE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zh-CN" altLang="en-US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  ,  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&lt; 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₀</m:t>
                      </m:r>
                    </m:oMath>
                  </m:oMathPara>
                </a14:m>
                <a:endParaRPr lang="en-US" altLang="zh-CN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ar-AE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ar-AE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+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𝐴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𝑑</m:t>
                          </m:r>
                        </m:sub>
                      </m:sSub>
                      <m:r>
                        <a:rPr 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</m:t>
                      </m:r>
                      <m:func>
                        <m:funcPr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725" i="0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</m:ctrlPr>
                            </m:dPr>
                            <m:e>
                              <m:r>
                                <a:rPr lang="en-US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ar-AE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𝑡</m:t>
                                  </m:r>
                                  <m:r>
                                    <a:rPr lang="en-US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 −</m:t>
                                  </m:r>
                                  <m:sSub>
                                    <m:sSubPr>
                                      <m:ctrlPr>
                                        <a:rPr lang="ar-AE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ar-AE" altLang="zh-CN" sz="1725" i="1" dirty="0" smtClean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zh-CN" altLang="ar-AE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𝑑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　</m:t>
                      </m:r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,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　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≥</m:t>
                      </m:r>
                      <m:sSub>
                        <m:sSubPr>
                          <m:ctrlP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𝑉</m:t>
                      </m:r>
                      <m:d>
                        <m:dPr>
                          <m:ctrlP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ar-AE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</m:d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=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𝑉</m:t>
                          </m:r>
                        </m:e>
                        <m:sub>
                          <m:r>
                            <a:rPr lang="en-US" altLang="zh-CN" sz="1725" b="0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  <m:t>0</m:t>
                          </m:r>
                        </m:sub>
                      </m:sSub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+ </m:t>
                      </m:r>
                      <m:r>
                        <a:rPr lang="ar-AE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𝐴</m:t>
                      </m:r>
                      <m:r>
                        <a:rPr lang="en-US" altLang="zh-CN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ᵣ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</m:ctrlPr>
                        </m:dPr>
                        <m:e>
                          <m: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1</m:t>
                          </m:r>
                          <m:r>
                            <a:rPr lang="en-US" altLang="zh-CN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 −</m:t>
                          </m:r>
                          <m:func>
                            <m:funcPr>
                              <m:ctrlPr>
                                <a:rPr lang="en-US" altLang="zh-CN" sz="1725" i="1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725" i="0" dirty="0">
                                  <a:solidFill>
                                    <a:srgbClr val="20364A"/>
                                  </a:solidFill>
                                  <a:latin typeface="Cambria Math" panose="02040503050406030204" pitchFamily="18" charset="0"/>
                                  <a:ea typeface="等线" panose="02010600030101010101" charset="-122"/>
                                  <a:cs typeface="等线" panose="02010600030101010101" charset="-122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zh-CN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725" i="1" dirty="0">
                                      <a:solidFill>
                                        <a:srgbClr val="20364A"/>
                                      </a:solidFill>
                                      <a:latin typeface="Cambria Math" panose="02040503050406030204" pitchFamily="18" charset="0"/>
                                      <a:ea typeface="等线" panose="02010600030101010101" charset="-122"/>
                                      <a:cs typeface="等线" panose="02010600030101010101" charset="-122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𝑡</m:t>
                                      </m:r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 − 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1725" i="1" dirty="0" smtClean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1725" i="1" dirty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1725" b="0" i="1" dirty="0" smtClean="0">
                                              <a:solidFill>
                                                <a:srgbClr val="20364A"/>
                                              </a:solidFill>
                                              <a:latin typeface="Cambria Math" panose="02040503050406030204" pitchFamily="18" charset="0"/>
                                              <a:ea typeface="等线" panose="02010600030101010101" charset="-122"/>
                                              <a:cs typeface="等线" panose="02010600030101010101" charset="-122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𝜏</m:t>
                                      </m:r>
                                      <m:r>
                                        <a:rPr lang="en-US" altLang="zh-CN" sz="1725" i="1" dirty="0">
                                          <a:solidFill>
                                            <a:srgbClr val="20364A"/>
                                          </a:solidFill>
                                          <a:latin typeface="Cambria Math" panose="02040503050406030204" pitchFamily="18" charset="0"/>
                                          <a:ea typeface="等线" panose="02010600030101010101" charset="-122"/>
                                          <a:cs typeface="等线" panose="02010600030101010101" charset="-122"/>
                                        </a:rPr>
                                        <m:t>ᵣ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altLang="zh-CN" sz="1725" b="0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,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en-US" sz="1725" i="1" dirty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₀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≤ 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𝑡</m:t>
                      </m:r>
                      <m:r>
                        <a:rPr lang="zh-CN" altLang="ar-AE" sz="1725" i="1" dirty="0" smtClean="0">
                          <a:solidFill>
                            <a:srgbClr val="20364A"/>
                          </a:solidFill>
                          <a:latin typeface="Cambria Math" panose="02040503050406030204" pitchFamily="18" charset="0"/>
                          <a:ea typeface="等线" panose="02010600030101010101" charset="-122"/>
                          <a:cs typeface="等线" panose="02010600030101010101" charset="-122"/>
                        </a:rPr>
                        <m:t> &lt; </m:t>
                      </m:r>
                      <m:sSub>
                        <m:sSubPr>
                          <m:ctrlPr>
                            <a:rPr lang="ar-AE" altLang="zh-CN" sz="1725" i="1" dirty="0" smtClean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</a:rPr>
                          </m:ctrlPr>
                        </m:sSubPr>
                        <m:e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𝑡</m:t>
                          </m:r>
                        </m:e>
                        <m:sub>
                          <m:r>
                            <a:rPr lang="zh-CN" altLang="ar-AE" sz="1725" i="1" dirty="0">
                              <a:solidFill>
                                <a:srgbClr val="20364A"/>
                              </a:solidFill>
                              <a:latin typeface="Cambria Math" panose="02040503050406030204" pitchFamily="18" charset="0"/>
                              <a:ea typeface="等线" panose="02010600030101010101" charset="-122"/>
                              <a:cs typeface="等线" panose="02010600030101010101" charset="-122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altLang="zh-CN" sz="1725" i="1" dirty="0">
                  <a:solidFill>
                    <a:srgbClr val="20364A"/>
                  </a:solidFill>
                  <a:latin typeface="Cambria Math" panose="02040503050406030204" pitchFamily="18" charset="0"/>
                  <a:ea typeface="等线" panose="02010600030101010101" charset="-122"/>
                  <a:cs typeface="等线" panose="02010600030101010101" charset="-122"/>
                </a:endParaRPr>
              </a:p>
              <a:p>
                <a:pPr algn="l">
                  <a:lnSpc>
                    <a:spcPct val="128000"/>
                  </a:lnSpc>
                  <a:buNone/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lang="en-US"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  <a:p>
                <a:pPr>
                  <a:lnSpc>
                    <a:spcPct val="128000"/>
                  </a:lnSpc>
                  <a:defRPr sz="1725">
                    <a:solidFill>
                      <a:srgbClr val="20364A"/>
                    </a:solidFill>
                    <a:latin typeface="等线" panose="02010600030101010101" charset="-122"/>
                    <a:ea typeface="等线" panose="02010600030101010101" charset="-122"/>
                    <a:cs typeface="等线" panose="02010600030101010101" charset="-122"/>
                  </a:defRPr>
                </a:pPr>
                <a:endParaRPr sz="1725" b="1" dirty="0">
                  <a:solidFill>
                    <a:srgbClr val="20364A"/>
                  </a:solidFill>
                  <a:latin typeface="等线" panose="02010600030101010101" charset="-122"/>
                  <a:ea typeface="等线" panose="02010600030101010101" charset="-122"/>
                  <a:cs typeface="等线" panose="02010600030101010101" charset="-122"/>
                </a:endParaRPr>
              </a:p>
            </p:txBody>
          </p:sp>
        </mc:Choice>
        <mc:Fallback xmlns="">
          <p:sp>
            <p:nvSpPr>
              <p:cNvPr id="8" name="文本框 4">
                <a:extLst>
                  <a:ext uri="{FF2B5EF4-FFF2-40B4-BE49-F238E27FC236}">
                    <a16:creationId xmlns:a16="http://schemas.microsoft.com/office/drawing/2014/main" id="{74A1F07A-F84C-8FC5-5CDC-2B44C86EA8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8969" y="1004367"/>
                <a:ext cx="6477000" cy="56250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rgbClr val="D5E0EA"/>
                </a:solidFill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信号波形拟合</a:t>
            </a:r>
            <a:r>
              <a:rPr lang="en-US" altLang="zh-CN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&amp;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计算时间常数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-21">
            <a:extLst>
              <a:ext uri="{FF2B5EF4-FFF2-40B4-BE49-F238E27FC236}">
                <a16:creationId xmlns:a16="http://schemas.microsoft.com/office/drawing/2014/main" id="{8861FCA9-CD7E-8B31-575B-9B410A314557}"/>
              </a:ext>
            </a:extLst>
          </p:cNvPr>
          <p:cNvSpPr>
            <a:spLocks noGrp="1"/>
          </p:cNvSpPr>
          <p:nvPr/>
        </p:nvSpPr>
        <p:spPr>
          <a:xfrm>
            <a:off x="711200" y="1173159"/>
            <a:ext cx="5927726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C</a:t>
            </a:r>
            <a:r>
              <a:rPr lang="zh-CN" altLang="en-US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组（组长：孟子乐）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9" name="图片 6">
            <a:extLst>
              <a:ext uri="{FF2B5EF4-FFF2-40B4-BE49-F238E27FC236}">
                <a16:creationId xmlns:a16="http://schemas.microsoft.com/office/drawing/2014/main" id="{9A240170-00D2-8C4F-F5E8-9185FC13E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320" y="1079500"/>
            <a:ext cx="4034298" cy="2191041"/>
          </a:xfrm>
          <a:prstGeom prst="roundRect">
            <a:avLst>
              <a:gd name="adj" fmla="val 4444"/>
            </a:avLst>
          </a:prstGeom>
        </p:spPr>
      </p:pic>
    </p:spTree>
    <p:extLst>
      <p:ext uri="{BB962C8B-B14F-4D97-AF65-F5344CB8AC3E}">
        <p14:creationId xmlns:p14="http://schemas.microsoft.com/office/powerpoint/2010/main" val="3356905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信号波形拟合</a:t>
            </a:r>
            <a:r>
              <a:rPr lang="en-US" altLang="zh-CN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&amp;</a:t>
            </a: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计算时间常数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8509DF-9EA5-4B90-9D38-3349422C7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13750" r="2691" b="6805"/>
          <a:stretch/>
        </p:blipFill>
        <p:spPr>
          <a:xfrm>
            <a:off x="361950" y="1657349"/>
            <a:ext cx="5203825" cy="2708451"/>
          </a:xfrm>
          <a:prstGeom prst="rect">
            <a:avLst/>
          </a:prstGeom>
        </p:spPr>
      </p:pic>
      <p:sp>
        <p:nvSpPr>
          <p:cNvPr id="6" name="text-21">
            <a:extLst>
              <a:ext uri="{FF2B5EF4-FFF2-40B4-BE49-F238E27FC236}">
                <a16:creationId xmlns:a16="http://schemas.microsoft.com/office/drawing/2014/main" id="{8861FCA9-CD7E-8B31-575B-9B410A314557}"/>
              </a:ext>
            </a:extLst>
          </p:cNvPr>
          <p:cNvSpPr>
            <a:spLocks noGrp="1"/>
          </p:cNvSpPr>
          <p:nvPr/>
        </p:nvSpPr>
        <p:spPr>
          <a:xfrm>
            <a:off x="711199" y="1211261"/>
            <a:ext cx="5927726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D</a:t>
            </a:r>
            <a:r>
              <a:rPr lang="zh-CN" altLang="en-US" sz="1600" b="1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组（组长：郭罗坤）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-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探测器偏压为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30V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时候的波形拟合例子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-71">
                <a:extLst>
                  <a:ext uri="{FF2B5EF4-FFF2-40B4-BE49-F238E27FC236}">
                    <a16:creationId xmlns:a16="http://schemas.microsoft.com/office/drawing/2014/main" id="{0101B67F-45C1-D919-01F9-3E32226061C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391275" y="1762512"/>
                <a:ext cx="5715000" cy="6000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0" tIns="0" rIns="0" bIns="0" anchor="t">
                <a:noAutofit/>
              </a:bodyPr>
              <a:lstStyle/>
              <a:p>
                <a:pPr>
                  <a:defRPr sz="2400" b="1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𝑽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  <m:t>𝒕</m:t>
                          </m:r>
                        </m:e>
                      </m:d>
                      <m:r>
                        <a:rPr lang="en-US" sz="2400" b="1" i="1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𝑩</m:t>
                      </m:r>
                      <m:r>
                        <a:rPr lang="en-US" sz="2400" b="1" i="1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−</m:t>
                      </m:r>
                      <m:r>
                        <a:rPr lang="en-US" sz="2400" b="1" i="1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  <m:t>𝒕</m:t>
                                  </m:r>
                                  <m: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𝒕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l-GR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𝒅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  <m: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  <m:t>𝒕</m:t>
                                  </m:r>
                                  <m:r>
                                    <a:rPr lang="en-US" sz="2400" b="1" i="1">
                                      <a:solidFill>
                                        <a:srgbClr val="0D1B2A"/>
                                      </a:solidFill>
                                      <a:latin typeface="Cambria Math" panose="02040503050406030204" pitchFamily="18" charset="0"/>
                                      <a:ea typeface="Noto Sans SC"/>
                                      <a:cs typeface="Noto Sans SC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𝒕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l-GR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l-GR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solidFill>
                                            <a:srgbClr val="0D1B2A"/>
                                          </a:solidFill>
                                          <a:latin typeface="Cambria Math" panose="02040503050406030204" pitchFamily="18" charset="0"/>
                                          <a:ea typeface="Noto Sans SC"/>
                                          <a:cs typeface="Noto Sans SC"/>
                                        </a:rPr>
                                        <m:t>𝒓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sz="2400" b="1" i="1">
                          <a:solidFill>
                            <a:srgbClr val="0D1B2A"/>
                          </a:solidFill>
                          <a:latin typeface="Cambria Math" panose="02040503050406030204" pitchFamily="18" charset="0"/>
                          <a:ea typeface="Noto Sans SC"/>
                          <a:cs typeface="Noto Sans SC"/>
                        </a:rPr>
                        <m:t>𝑯</m:t>
                      </m:r>
                      <m:d>
                        <m:dPr>
                          <m:ctrlP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</m:ctrlPr>
                        </m:dPr>
                        <m:e>
                          <m: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  <m:t>𝒕</m:t>
                          </m:r>
                          <m:r>
                            <a:rPr lang="en-US" sz="2400" b="1" i="1">
                              <a:solidFill>
                                <a:srgbClr val="0D1B2A"/>
                              </a:solidFill>
                              <a:latin typeface="Cambria Math" panose="02040503050406030204" pitchFamily="18" charset="0"/>
                              <a:ea typeface="Noto Sans SC"/>
                              <a:cs typeface="Noto Sans SC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sz="2400" b="1" i="1">
                                  <a:solidFill>
                                    <a:srgbClr val="0D1B2A"/>
                                  </a:solidFill>
                                  <a:latin typeface="Cambria Math" panose="02040503050406030204" pitchFamily="18" charset="0"/>
                                  <a:ea typeface="Noto Sans SC"/>
                                  <a:cs typeface="Noto Sans SC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1" dirty="0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</a:endParaRPr>
              </a:p>
            </p:txBody>
          </p:sp>
        </mc:Choice>
        <mc:Fallback xmlns="">
          <p:sp>
            <p:nvSpPr>
              <p:cNvPr id="9" name="text-71">
                <a:extLst>
                  <a:ext uri="{FF2B5EF4-FFF2-40B4-BE49-F238E27FC236}">
                    <a16:creationId xmlns:a16="http://schemas.microsoft.com/office/drawing/2014/main" id="{0101B67F-45C1-D919-01F9-3E32226061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275" y="1762512"/>
                <a:ext cx="5715000" cy="600075"/>
              </a:xfrm>
              <a:prstGeom prst="rect">
                <a:avLst/>
              </a:prstGeom>
              <a:blipFill>
                <a:blip r:embed="rId4"/>
                <a:stretch>
                  <a:fillRect r="-1279" b="-31313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-21">
            <a:extLst>
              <a:ext uri="{FF2B5EF4-FFF2-40B4-BE49-F238E27FC236}">
                <a16:creationId xmlns:a16="http://schemas.microsoft.com/office/drawing/2014/main" id="{66CB24D2-B209-1F77-91D8-7A99ED63B559}"/>
              </a:ext>
            </a:extLst>
          </p:cNvPr>
          <p:cNvSpPr>
            <a:spLocks noGrp="1"/>
          </p:cNvSpPr>
          <p:nvPr/>
        </p:nvSpPr>
        <p:spPr>
          <a:xfrm>
            <a:off x="6559550" y="1605348"/>
            <a:ext cx="1857375" cy="3143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数学模型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-21">
                <a:extLst>
                  <a:ext uri="{FF2B5EF4-FFF2-40B4-BE49-F238E27FC236}">
                    <a16:creationId xmlns:a16="http://schemas.microsoft.com/office/drawing/2014/main" id="{A309EFC9-D960-EE1A-E814-02131309005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559550" y="2599511"/>
                <a:ext cx="5203825" cy="3972739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0" tIns="0" rIns="0" bIns="0" anchor="t">
                <a:noAutofit/>
              </a:bodyPr>
              <a:lstStyle/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en-US" altLang="zh-CN" sz="1600" b="1" dirty="0">
                    <a:solidFill>
                      <a:schemeClr val="tx1"/>
                    </a:solidFill>
                    <a:ea typeface="Noto Sans SC"/>
                    <a:cs typeface="Noto Sans SC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</a:rPr>
                      <m:t>𝑩</m:t>
                    </m:r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是基线电压。</a:t>
                </a:r>
                <a:endParaRPr lang="en-US" altLang="zh-CN" sz="1600" b="0" dirty="0">
                  <a:solidFill>
                    <a:schemeClr val="tx1"/>
                  </a:solidFill>
                  <a:latin typeface="+mn-ea"/>
                  <a:cs typeface="Noto Sans SC"/>
                </a:endParaRPr>
              </a:p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en-US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</a:rPr>
                      <m:t>𝑲</m:t>
                    </m:r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是脉冲幅度。</a:t>
                </a:r>
                <a:endParaRPr lang="en-US" altLang="zh-CN" sz="1600" b="0" dirty="0">
                  <a:solidFill>
                    <a:schemeClr val="tx1"/>
                  </a:solidFill>
                  <a:latin typeface="+mn-ea"/>
                  <a:cs typeface="Noto Sans SC"/>
                </a:endParaRPr>
              </a:p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en-US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</a:rPr>
                      <m:t>𝑯</m:t>
                    </m:r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是单位阶跃函数，表示只有当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</a:rPr>
                      <m:t>𝒕</m:t>
                    </m:r>
                    <m:r>
                      <a:rPr lang="en-US" altLang="zh-CN" sz="1600" b="1" i="1" smtClean="0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</a:rPr>
                      <m:t>&gt;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𝒕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时才有信号出现</a:t>
                </a:r>
                <a:r>
                  <a:rPr lang="zh-CN" altLang="en-US" sz="1600" dirty="0">
                    <a:latin typeface="+mn-ea"/>
                    <a:cs typeface="Noto Sans SC"/>
                  </a:rPr>
                  <a:t>。</a:t>
                </a:r>
                <a:r>
                  <a:rPr lang="el-GR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</a:t>
                </a:r>
                <a:r>
                  <a:rPr lang="en-US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 </a:t>
                </a:r>
              </a:p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en-US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l-GR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𝝉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𝒓</m:t>
                        </m:r>
                      </m:sub>
                    </m:sSub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是上升时间常数。我们认为其受硅探测器中电子空穴对的漂移和收集时间，探测器结电容和前放输入电容的影响。</a:t>
                </a:r>
                <a:endParaRPr lang="en-US" altLang="zh-CN" sz="1600" b="0" dirty="0">
                  <a:solidFill>
                    <a:schemeClr val="tx1"/>
                  </a:solidFill>
                  <a:latin typeface="+mn-ea"/>
                  <a:cs typeface="Noto Sans SC"/>
                </a:endParaRPr>
              </a:p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en-US" altLang="zh-CN" sz="1600" b="1" dirty="0">
                    <a:solidFill>
                      <a:srgbClr val="0D1B2A"/>
                    </a:solidFill>
                    <a:ea typeface="Noto Sans SC"/>
                    <a:cs typeface="Noto Sans SC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l-GR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𝝉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𝒅</m:t>
                        </m:r>
                      </m:sub>
                    </m:sSub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是下降时间常数。主要由前置放大器的反馈电容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𝑪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和反馈电阻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16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𝑹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决定。</a:t>
                </a:r>
                <a:endParaRPr lang="en-US" altLang="zh-CN" sz="1600" b="0" dirty="0">
                  <a:solidFill>
                    <a:schemeClr val="tx1"/>
                  </a:solidFill>
                  <a:latin typeface="+mn-ea"/>
                  <a:cs typeface="Noto Sans SC"/>
                </a:endParaRPr>
              </a:p>
              <a:p>
                <a:pPr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zh-CN" altLang="en-US" sz="1600" b="0" dirty="0">
                    <a:solidFill>
                      <a:schemeClr val="tx1"/>
                    </a:solidFill>
                    <a:latin typeface="+mn-ea"/>
                    <a:cs typeface="Noto Sans SC"/>
                  </a:rPr>
                  <a:t>前沿和后沿分别选取时间窗进行拟合。</a:t>
                </a:r>
                <a:endParaRPr lang="en-US" altLang="zh-CN" sz="1600" b="0" dirty="0">
                  <a:solidFill>
                    <a:schemeClr val="tx1"/>
                  </a:solidFill>
                  <a:latin typeface="+mn-ea"/>
                  <a:cs typeface="Noto Sans SC"/>
                </a:endParaRPr>
              </a:p>
            </p:txBody>
          </p:sp>
        </mc:Choice>
        <mc:Fallback xmlns="">
          <p:sp>
            <p:nvSpPr>
              <p:cNvPr id="11" name="text-21">
                <a:extLst>
                  <a:ext uri="{FF2B5EF4-FFF2-40B4-BE49-F238E27FC236}">
                    <a16:creationId xmlns:a16="http://schemas.microsoft.com/office/drawing/2014/main" id="{A309EFC9-D960-EE1A-E814-0213130900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550" y="2599511"/>
                <a:ext cx="5203825" cy="3972739"/>
              </a:xfrm>
              <a:prstGeom prst="rect">
                <a:avLst/>
              </a:prstGeom>
              <a:blipFill>
                <a:blip r:embed="rId5"/>
                <a:stretch>
                  <a:fillRect l="-2342" r="-2108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图片 14">
            <a:extLst>
              <a:ext uri="{FF2B5EF4-FFF2-40B4-BE49-F238E27FC236}">
                <a16:creationId xmlns:a16="http://schemas.microsoft.com/office/drawing/2014/main" id="{360540BC-4C73-23BA-0C3E-4CEA2A0B0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84" b="6251"/>
          <a:stretch/>
        </p:blipFill>
        <p:spPr>
          <a:xfrm>
            <a:off x="711199" y="4518200"/>
            <a:ext cx="4600575" cy="2108419"/>
          </a:xfrm>
          <a:prstGeom prst="rect">
            <a:avLst/>
          </a:prstGeom>
        </p:spPr>
      </p:pic>
      <p:sp>
        <p:nvSpPr>
          <p:cNvPr id="16" name="text-21">
            <a:extLst>
              <a:ext uri="{FF2B5EF4-FFF2-40B4-BE49-F238E27FC236}">
                <a16:creationId xmlns:a16="http://schemas.microsoft.com/office/drawing/2014/main" id="{B245FB30-B286-279E-3640-4D0768181BFE}"/>
              </a:ext>
            </a:extLst>
          </p:cNvPr>
          <p:cNvSpPr>
            <a:spLocks noGrp="1"/>
          </p:cNvSpPr>
          <p:nvPr/>
        </p:nvSpPr>
        <p:spPr>
          <a:xfrm>
            <a:off x="2447924" y="4365800"/>
            <a:ext cx="1524001" cy="1317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下降沿时间常数拟合图</a:t>
            </a:r>
            <a:endParaRPr lang="en-US" altLang="zh-CN" sz="10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-21">
            <a:extLst>
              <a:ext uri="{FF2B5EF4-FFF2-40B4-BE49-F238E27FC236}">
                <a16:creationId xmlns:a16="http://schemas.microsoft.com/office/drawing/2014/main" id="{69725542-CDDD-3EB9-4DFE-E388AA9121FC}"/>
              </a:ext>
            </a:extLst>
          </p:cNvPr>
          <p:cNvSpPr>
            <a:spLocks noGrp="1"/>
          </p:cNvSpPr>
          <p:nvPr/>
        </p:nvSpPr>
        <p:spPr>
          <a:xfrm>
            <a:off x="2249485" y="6637905"/>
            <a:ext cx="1524001" cy="1317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0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上升</a:t>
            </a:r>
            <a:r>
              <a:rPr lang="zh-CN" altLang="en-US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沿时间常数拟合图</a:t>
            </a:r>
            <a:endParaRPr lang="en-US" altLang="zh-CN" sz="10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D6263260-139B-516E-8685-F8C134BB5545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时间常数计算结果汇总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-21">
                <a:extLst>
                  <a:ext uri="{FF2B5EF4-FFF2-40B4-BE49-F238E27FC236}">
                    <a16:creationId xmlns:a16="http://schemas.microsoft.com/office/drawing/2014/main" id="{7288CCB3-E37E-6A27-31D4-906A601EEAF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119269" y="1248290"/>
                <a:ext cx="4578016" cy="297919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        由实验结果来看</a:t>
                </a:r>
                <a:r>
                  <a:rPr lang="zh-CN" altLang="en-US" sz="140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。</a:t>
                </a: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上升沿时间常数在</a:t>
                </a:r>
                <a:r>
                  <a:rPr lang="en-US" altLang="zh-CN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1μs</a:t>
                </a: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内，未测得精确值。下降沿时间常数在</a:t>
                </a:r>
                <a:r>
                  <a:rPr lang="en-US" altLang="zh-CN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250μs</a:t>
                </a: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左右，未发现与偏压的关系。在</a:t>
                </a:r>
                <a:r>
                  <a:rPr lang="en-US" altLang="zh-CN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10V</a:t>
                </a: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偏压处，各组下降时间常数偏差较大。</a:t>
                </a:r>
                <a:endParaRPr lang="en-US" altLang="zh-CN" sz="1400" dirty="0">
                  <a:solidFill>
                    <a:srgbClr val="42556C"/>
                  </a:solidFill>
                  <a:latin typeface="Noto Sans SC"/>
                  <a:ea typeface="Noto Sans SC"/>
                  <a:cs typeface="Noto Sans SC"/>
                </a:endParaRPr>
              </a:p>
              <a:p>
                <a:pPr algn="l"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zh-CN" altLang="en-US" sz="1400" b="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        上升时间常数理论上与探测器的偏压有关，但本次实验上升时间常数可信度存疑。因此暂不讨论。</a:t>
                </a:r>
                <a:endParaRPr lang="en-US" altLang="zh-CN" sz="1400" b="0" dirty="0">
                  <a:solidFill>
                    <a:srgbClr val="42556C"/>
                  </a:solidFill>
                  <a:latin typeface="Noto Sans SC"/>
                  <a:ea typeface="Noto Sans SC"/>
                  <a:cs typeface="Noto Sans SC"/>
                </a:endParaRPr>
              </a:p>
              <a:p>
                <a:pPr algn="l">
                  <a:lnSpc>
                    <a:spcPct val="150000"/>
                  </a:lnSpc>
                  <a:defRPr sz="1950" b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defRPr>
                </a:pPr>
                <a:r>
                  <a:rPr lang="zh-CN" altLang="en-US" sz="140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         下降沿时间常数未发现与探测器偏压的关系。由理论知识也得出同样结论，下降沿时间常数取决于前置放大器的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1400" i="1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n-US" altLang="zh-CN" sz="1400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𝑪</m:t>
                        </m:r>
                      </m:e>
                      <m:sub>
                        <m:r>
                          <a:rPr lang="en-US" altLang="zh-CN" sz="1400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𝒇</m:t>
                        </m:r>
                      </m:sub>
                    </m:sSub>
                    <m:sSub>
                      <m:sSubPr>
                        <m:ctrlPr>
                          <a:rPr lang="el-GR" altLang="zh-CN" sz="1400" i="1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</m:ctrlPr>
                      </m:sSubPr>
                      <m:e>
                        <m:r>
                          <a:rPr lang="en-US" altLang="zh-CN" sz="1400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𝑹</m:t>
                        </m:r>
                      </m:e>
                      <m:sub>
                        <m:r>
                          <a:rPr lang="en-US" altLang="zh-CN" sz="1400">
                            <a:solidFill>
                              <a:srgbClr val="42556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zh-CN" altLang="en-US" sz="1400" dirty="0">
                    <a:solidFill>
                      <a:srgbClr val="42556C"/>
                    </a:solidFill>
                    <a:latin typeface="Noto Sans SC"/>
                    <a:ea typeface="Noto Sans SC"/>
                    <a:cs typeface="Noto Sans SC"/>
                  </a:rPr>
                  <a:t>决定。</a:t>
                </a:r>
                <a:endParaRPr lang="en-US" altLang="zh-CN" sz="1400" dirty="0">
                  <a:solidFill>
                    <a:srgbClr val="42556C"/>
                  </a:solidFill>
                  <a:latin typeface="Noto Sans SC"/>
                  <a:ea typeface="Noto Sans SC"/>
                  <a:cs typeface="Noto Sans SC"/>
                </a:endParaRPr>
              </a:p>
            </p:txBody>
          </p:sp>
        </mc:Choice>
        <mc:Fallback xmlns="">
          <p:sp>
            <p:nvSpPr>
              <p:cNvPr id="2" name="text-21">
                <a:extLst>
                  <a:ext uri="{FF2B5EF4-FFF2-40B4-BE49-F238E27FC236}">
                    <a16:creationId xmlns:a16="http://schemas.microsoft.com/office/drawing/2014/main" id="{7288CCB3-E37E-6A27-31D4-906A601EEA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269" y="1248290"/>
                <a:ext cx="4578016" cy="2979190"/>
              </a:xfrm>
              <a:prstGeom prst="rect">
                <a:avLst/>
              </a:prstGeom>
              <a:blipFill>
                <a:blip r:embed="rId3"/>
                <a:stretch>
                  <a:fillRect l="-2397" r="-666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-21">
            <a:extLst>
              <a:ext uri="{FF2B5EF4-FFF2-40B4-BE49-F238E27FC236}">
                <a16:creationId xmlns:a16="http://schemas.microsoft.com/office/drawing/2014/main" id="{5F6C0D57-BB80-8B0B-1C61-DD6E733B4E34}"/>
              </a:ext>
            </a:extLst>
          </p:cNvPr>
          <p:cNvSpPr>
            <a:spLocks noGrp="1"/>
          </p:cNvSpPr>
          <p:nvPr/>
        </p:nvSpPr>
        <p:spPr>
          <a:xfrm>
            <a:off x="8282945" y="6507165"/>
            <a:ext cx="1963741" cy="17798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10V</a:t>
            </a:r>
            <a:r>
              <a:rPr lang="zh-CN" altLang="en-US" sz="10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偏压的单脉冲短记录测量图</a:t>
            </a:r>
            <a:endParaRPr lang="en-US" altLang="zh-CN" sz="10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graphicFrame>
        <p:nvGraphicFramePr>
          <p:cNvPr id="9" name="Chart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171591"/>
              </p:ext>
            </p:extLst>
          </p:nvPr>
        </p:nvGraphicFramePr>
        <p:xfrm>
          <a:off x="180975" y="4381500"/>
          <a:ext cx="6467475" cy="2240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新建文件11原始波形">
            <a:extLst>
              <a:ext uri="{FF2B5EF4-FFF2-40B4-BE49-F238E27FC236}">
                <a16:creationId xmlns:a16="http://schemas.microsoft.com/office/drawing/2014/main" id="{5DAFECF7-C110-6C05-392F-D12575E4A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6" b="6249"/>
          <a:stretch/>
        </p:blipFill>
        <p:spPr bwMode="auto">
          <a:xfrm>
            <a:off x="6805530" y="4120115"/>
            <a:ext cx="5205495" cy="23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2175416"/>
              </p:ext>
            </p:extLst>
          </p:nvPr>
        </p:nvGraphicFramePr>
        <p:xfrm>
          <a:off x="180975" y="1079500"/>
          <a:ext cx="6467475" cy="330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2500" b="1" i="0" u="non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四组原报结果</a:t>
            </a:r>
            <a:endParaRPr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graphicFrame>
        <p:nvGraphicFramePr>
          <p:cNvPr id="13" name="表格 12"/>
          <p:cNvGraphicFramePr/>
          <p:nvPr/>
        </p:nvGraphicFramePr>
        <p:xfrm>
          <a:off x="714375" y="1495425"/>
          <a:ext cx="10763250" cy="3790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819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组别</a:t>
                      </a: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τᵣ 原报值</a:t>
                      </a: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τd 原报值</a:t>
                      </a: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拟合方法与关键证据</a:t>
                      </a:r>
                    </a:p>
                  </a:txBody>
                  <a:tcPr anchor="ctr">
                    <a:solidFill>
                      <a:srgbClr val="0D1B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19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14.6 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332 μs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全波形双指数；图注 Δt = 5 μs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前沿参数远小于采样间隔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19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B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11.3 ns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261 ns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上升×衰减模型，R² = 0.9949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原图时间轴也标为 ns，单位待核查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19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C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1.25 ± 0.52 μs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259.7 ± 9.8 μs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窗口变化至 319.8 μs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前后沿分段拟合，Δt = 1 μs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χ²/NDF：前沿92.2，后沿21.6–24.2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19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D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0.24 μs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报告注明 &lt;1 μs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249 μs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全波形模型，Δt = 1 μs</a:t>
                      </a:r>
                    </a:p>
                    <a:p>
                      <a:r>
                        <a:rPr sz="1575" b="0">
                          <a:solidFill>
                            <a:srgbClr val="42556C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报告已注明前沿分辨率不足</a:t>
                      </a:r>
                    </a:p>
                  </a:txBody>
                  <a:tcPr anchor="ctr"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0334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四组原报结果</a:t>
            </a:r>
            <a:endParaRPr lang="zh-CN" altLang="en-US"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-39">
            <a:extLst>
              <a:ext uri="{FF2B5EF4-FFF2-40B4-BE49-F238E27FC236}">
                <a16:creationId xmlns:a16="http://schemas.microsoft.com/office/drawing/2014/main" id="{4F21351A-53FA-4486-A69E-C80810E9A13C}"/>
              </a:ext>
            </a:extLst>
          </p:cNvPr>
          <p:cNvSpPr>
            <a:spLocks noGrp="1"/>
          </p:cNvSpPr>
          <p:nvPr/>
        </p:nvSpPr>
        <p:spPr>
          <a:xfrm>
            <a:off x="714375" y="1466850"/>
            <a:ext cx="50863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A、C、D：前沿样点不足</a:t>
            </a:r>
          </a:p>
        </p:txBody>
      </p:sp>
      <p:sp>
        <p:nvSpPr>
          <p:cNvPr id="7" name="text-40">
            <a:extLst>
              <a:ext uri="{FF2B5EF4-FFF2-40B4-BE49-F238E27FC236}">
                <a16:creationId xmlns:a16="http://schemas.microsoft.com/office/drawing/2014/main" id="{1CAAC51E-F4DC-40C6-A58F-3C9B483A1547}"/>
              </a:ext>
            </a:extLst>
          </p:cNvPr>
          <p:cNvSpPr>
            <a:spLocks noGrp="1"/>
          </p:cNvSpPr>
          <p:nvPr/>
        </p:nvSpPr>
        <p:spPr>
          <a:xfrm>
            <a:off x="714375" y="1866900"/>
            <a:ext cx="50863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A：5 </a:t>
            </a:r>
            <a:r>
              <a:rPr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μs</a:t>
            </a: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/点，</a:t>
            </a:r>
            <a:r>
              <a:rPr lang="zh-CN" altLang="en-US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上升时间常数</a:t>
            </a: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14.6 ns</a:t>
            </a:r>
            <a:r>
              <a:rPr lang="zh-CN" altLang="en-US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，下降时间常数</a:t>
            </a:r>
            <a:endParaRPr sz="165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D：1 </a:t>
            </a:r>
            <a:r>
              <a:rPr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μs</a:t>
            </a: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/点，拟合最优值0.24 </a:t>
            </a:r>
            <a:r>
              <a:rPr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μs</a:t>
            </a:r>
            <a:endParaRPr sz="165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en-US" altLang="zh-CN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C</a:t>
            </a:r>
            <a:r>
              <a:rPr lang="zh-CN" altLang="en-US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：</a:t>
            </a:r>
            <a:r>
              <a:rPr lang="en-US" altLang="zh-CN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 </a:t>
            </a:r>
            <a:r>
              <a:rPr lang="en-US" altLang="zh-CN"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μs</a:t>
            </a:r>
            <a:r>
              <a:rPr lang="en-US" altLang="zh-CN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/</a:t>
            </a:r>
            <a:r>
              <a:rPr lang="zh-CN" altLang="en-US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点，前沿</a:t>
            </a:r>
            <a:r>
              <a:rPr lang="el-GR" altLang="zh-CN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1.252 ± 0.518 μ</a:t>
            </a:r>
            <a:r>
              <a:rPr lang="en-US" altLang="zh-CN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s</a:t>
            </a:r>
          </a:p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endParaRPr lang="zh-CN" altLang="en-US" sz="165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-41">
            <a:extLst>
              <a:ext uri="{FF2B5EF4-FFF2-40B4-BE49-F238E27FC236}">
                <a16:creationId xmlns:a16="http://schemas.microsoft.com/office/drawing/2014/main" id="{752AC366-88F5-4203-BE17-A1656A62C0AB}"/>
              </a:ext>
            </a:extLst>
          </p:cNvPr>
          <p:cNvSpPr>
            <a:spLocks noGrp="1"/>
          </p:cNvSpPr>
          <p:nvPr/>
        </p:nvSpPr>
        <p:spPr>
          <a:xfrm>
            <a:off x="6505575" y="1466850"/>
            <a:ext cx="497205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1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B：时间单位</a:t>
            </a:r>
            <a:r>
              <a:rPr lang="zh-CN" altLang="en-US" sz="1800" b="1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错误</a:t>
            </a:r>
            <a:endParaRPr sz="1800" b="1" dirty="0">
              <a:solidFill>
                <a:srgbClr val="0D1B2A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-42">
            <a:extLst>
              <a:ext uri="{FF2B5EF4-FFF2-40B4-BE49-F238E27FC236}">
                <a16:creationId xmlns:a16="http://schemas.microsoft.com/office/drawing/2014/main" id="{D1F63F14-98EA-4C77-AB49-633861BF8339}"/>
              </a:ext>
            </a:extLst>
          </p:cNvPr>
          <p:cNvSpPr>
            <a:spLocks noGrp="1"/>
          </p:cNvSpPr>
          <p:nvPr/>
        </p:nvSpPr>
        <p:spPr>
          <a:xfrm>
            <a:off x="6505575" y="1866900"/>
            <a:ext cx="49720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后沿</a:t>
            </a: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261 ns = 0.261 </a:t>
            </a:r>
            <a:r>
              <a:rPr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μs</a:t>
            </a:r>
            <a:endParaRPr sz="165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与其余组数尺度相差约10³倍</a:t>
            </a:r>
          </a:p>
          <a:p>
            <a:pPr algn="l">
              <a:defRPr sz="16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5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认为</a:t>
            </a:r>
            <a:r>
              <a:rPr sz="1650" b="0" dirty="0" err="1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单位或换算错配</a:t>
            </a:r>
            <a:endParaRPr sz="165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1013" y="2749153"/>
            <a:ext cx="4856163" cy="364212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05575" y="2749153"/>
            <a:ext cx="4169965" cy="364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78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81107F6-980C-47B7-8CD2-84099AF02C1C}"/>
              </a:ext>
            </a:extLst>
          </p:cNvPr>
          <p:cNvSpPr>
            <a:spLocks noGrp="1"/>
          </p:cNvSpPr>
          <p:nvPr/>
        </p:nvSpPr>
        <p:spPr>
          <a:xfrm>
            <a:off x="714375" y="428625"/>
            <a:ext cx="1190625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i="0" u="non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</a:rPr>
              <a:t>结论</a:t>
            </a:r>
            <a:endParaRPr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B8D7ABA-1515-43E5-B435-FFB6D8CD8D3A}"/>
              </a:ext>
            </a:extLst>
          </p:cNvPr>
          <p:cNvSpPr>
            <a:spLocks noGrp="1"/>
          </p:cNvSpPr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-21">
            <a:extLst>
              <a:ext uri="{FF2B5EF4-FFF2-40B4-BE49-F238E27FC236}">
                <a16:creationId xmlns:a16="http://schemas.microsoft.com/office/drawing/2014/main" id="{CD8E0C77-0E7A-E99D-E9C6-B4D70A5A7054}"/>
              </a:ext>
            </a:extLst>
          </p:cNvPr>
          <p:cNvSpPr>
            <a:spLocks noGrp="1"/>
          </p:cNvSpPr>
          <p:nvPr/>
        </p:nvSpPr>
        <p:spPr>
          <a:xfrm>
            <a:off x="1270000" y="1307719"/>
            <a:ext cx="5940425" cy="12999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①幅度均值随偏压变化未发现明显的规律。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②信号波形拟合后的上升和下降时间常数如图所示。其中前沿时间常数无法给出有效结果。</a:t>
            </a: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③上升时间常数与偏压关系未知。下降时间常数与偏压无关。</a:t>
            </a: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-21">
            <a:extLst>
              <a:ext uri="{FF2B5EF4-FFF2-40B4-BE49-F238E27FC236}">
                <a16:creationId xmlns:a16="http://schemas.microsoft.com/office/drawing/2014/main" id="{76E837C0-4F88-76E5-A38C-E0DF594C4FA2}"/>
              </a:ext>
            </a:extLst>
          </p:cNvPr>
          <p:cNvSpPr>
            <a:spLocks noGrp="1"/>
          </p:cNvSpPr>
          <p:nvPr/>
        </p:nvSpPr>
        <p:spPr>
          <a:xfrm>
            <a:off x="1270000" y="3261715"/>
            <a:ext cx="4578016" cy="189054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endParaRPr lang="en-US" altLang="zh-CN" sz="160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02334DDA-C044-AB82-FD2E-6A11397C2DED}"/>
              </a:ext>
            </a:extLst>
          </p:cNvPr>
          <p:cNvSpPr>
            <a:spLocks noGrp="1"/>
          </p:cNvSpPr>
          <p:nvPr/>
        </p:nvSpPr>
        <p:spPr>
          <a:xfrm>
            <a:off x="714375" y="2977388"/>
            <a:ext cx="2628900" cy="51435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none" lIns="0" tIns="0" rIns="0" bIns="0" anchor="ctr"/>
          <a:lstStyle/>
          <a:p>
            <a:pPr marL="0" indent="0" algn="l">
              <a:lnSpc>
                <a:spcPct val="91666"/>
              </a:lnSpc>
              <a:buNone/>
              <a:defRPr sz="2500" b="1">
                <a:solidFill>
                  <a:srgbClr val="0D1B2A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2500" b="1" dirty="0">
                <a:solidFill>
                  <a:srgbClr val="0D1B2A"/>
                </a:solidFill>
                <a:latin typeface="Noto Sans SC"/>
                <a:ea typeface="Noto Sans SC"/>
              </a:rPr>
              <a:t>不足之处</a:t>
            </a:r>
            <a:endParaRPr sz="1100" dirty="0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2E6176A5-B1F3-A353-8C1B-F6C487FA45D0}"/>
              </a:ext>
            </a:extLst>
          </p:cNvPr>
          <p:cNvSpPr>
            <a:spLocks noGrp="1"/>
          </p:cNvSpPr>
          <p:nvPr/>
        </p:nvSpPr>
        <p:spPr>
          <a:xfrm>
            <a:off x="711200" y="3590163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mpd="sng">
            <a:noFill/>
            <a:prstDash val="solid"/>
          </a:ln>
        </p:spPr>
        <p:txBody>
          <a:bodyPr vert="horz" wrap="square"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-21">
            <a:extLst>
              <a:ext uri="{FF2B5EF4-FFF2-40B4-BE49-F238E27FC236}">
                <a16:creationId xmlns:a16="http://schemas.microsoft.com/office/drawing/2014/main" id="{6DA22ACC-E000-B560-1F7E-FE32870207F0}"/>
              </a:ext>
            </a:extLst>
          </p:cNvPr>
          <p:cNvSpPr>
            <a:spLocks noGrp="1"/>
          </p:cNvSpPr>
          <p:nvPr/>
        </p:nvSpPr>
        <p:spPr>
          <a:xfrm>
            <a:off x="1270000" y="3852265"/>
            <a:ext cx="5940425" cy="21120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①示波器的实际采样点为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2ns/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点，而实际得到的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.csv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文件在导出时进行了抽点导致时间间隔仅为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2μs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（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0V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单脉冲记录是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1μs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），应该修改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csv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导出设置和存储深度，以获得不失真数据。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42556C"/>
                </a:solidFill>
                <a:latin typeface="Noto Sans SC"/>
                <a:ea typeface="Noto Sans SC"/>
                <a:cs typeface="Noto Sans SC"/>
              </a:defRPr>
            </a:pP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②</a:t>
            </a:r>
            <a:r>
              <a:rPr lang="en-US" altLang="zh-CN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10V</a:t>
            </a:r>
            <a:r>
              <a:rPr lang="zh-CN" altLang="en-US" sz="1600" b="0" dirty="0">
                <a:solidFill>
                  <a:srgbClr val="42556C"/>
                </a:solidFill>
                <a:latin typeface="Noto Sans SC"/>
                <a:ea typeface="Noto Sans SC"/>
                <a:cs typeface="Noto Sans SC"/>
              </a:rPr>
              <a:t>偏压的单脉冲短记录测量图中有两个信号，导致时间常数计算不准确。</a:t>
            </a:r>
            <a:endParaRPr lang="en-US" altLang="zh-CN" sz="1600" b="0" dirty="0">
              <a:solidFill>
                <a:srgbClr val="42556C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15900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886</Words>
  <Application>Microsoft Office PowerPoint</Application>
  <DocSecurity>0</DocSecurity>
  <PresentationFormat>宽屏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Noto Sans SC</vt:lpstr>
      <vt:lpstr>等线</vt:lpstr>
      <vt:lpstr>Microsoft YaHei</vt:lpstr>
      <vt:lpstr>Arial</vt:lpstr>
      <vt:lpstr>Cambria Math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xzh</cp:lastModifiedBy>
  <cp:revision>10</cp:revision>
  <dcterms:created xsi:type="dcterms:W3CDTF">2026-09-21T12:46:35Z</dcterms:created>
  <dcterms:modified xsi:type="dcterms:W3CDTF">2026-09-23T04:21:12Z</dcterms:modified>
</cp:coreProperties>
</file>