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39" r:id="rId2"/>
    <p:sldId id="341" r:id="rId3"/>
    <p:sldId id="340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D0D"/>
    <a:srgbClr val="9A7500"/>
    <a:srgbClr val="C89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0" autoAdjust="0"/>
    <p:restoredTop sz="91825" autoAdjust="0"/>
  </p:normalViewPr>
  <p:slideViewPr>
    <p:cSldViewPr>
      <p:cViewPr varScale="1">
        <p:scale>
          <a:sx n="78" d="100"/>
          <a:sy n="78" d="100"/>
        </p:scale>
        <p:origin x="1109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15F46-313E-4AFD-AB0E-4566A4D11DA1}" type="datetimeFigureOut">
              <a:rPr lang="zh-CN" altLang="en-US" smtClean="0"/>
              <a:t>2026-9-7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E81FE-8257-4F33-8ACA-752218F9E4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2281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E81FE-8257-4F33-8ACA-752218F9E4B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137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E81FE-8257-4F33-8ACA-752218F9E4B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4152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2026-9-7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2026-9-7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2026-9-7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2026-9-7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2026-9-7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2026-9-7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2026-9-7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2026-9-7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2026-9-7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2026-9-7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2026-9-7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2026-9-7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FB5F6-F6F9-C0E8-2537-EE884C6EE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163521" y="9832"/>
            <a:ext cx="8804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0070C0"/>
                </a:solidFill>
              </a:rPr>
              <a:t>                              一  电子学研制计划</a:t>
            </a:r>
            <a:endParaRPr lang="zh-CN" altLang="en-US" sz="2800" dirty="0" smtClean="0"/>
          </a:p>
        </p:txBody>
      </p:sp>
      <p:graphicFrame>
        <p:nvGraphicFramePr>
          <p:cNvPr id="7" name="内容占位符 3">
            <a:extLst>
              <a:ext uri="{FF2B5EF4-FFF2-40B4-BE49-F238E27FC236}">
                <a16:creationId xmlns:a16="http://schemas.microsoft.com/office/drawing/2014/main" id="{B5C4B054-8C07-421F-91D9-7A7280BF3C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9879882"/>
              </p:ext>
            </p:extLst>
          </p:nvPr>
        </p:nvGraphicFramePr>
        <p:xfrm>
          <a:off x="137754" y="561139"/>
          <a:ext cx="9006245" cy="55341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1490">
                  <a:extLst>
                    <a:ext uri="{9D8B030D-6E8A-4147-A177-3AD203B41FA5}">
                      <a16:colId xmlns:a16="http://schemas.microsoft.com/office/drawing/2014/main" val="3025494437"/>
                    </a:ext>
                  </a:extLst>
                </a:gridCol>
                <a:gridCol w="6844755">
                  <a:extLst>
                    <a:ext uri="{9D8B030D-6E8A-4147-A177-3AD203B41FA5}">
                      <a16:colId xmlns:a16="http://schemas.microsoft.com/office/drawing/2014/main" val="3817702723"/>
                    </a:ext>
                  </a:extLst>
                </a:gridCol>
              </a:tblGrid>
              <a:tr h="352258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截止时间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工作安排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3578601"/>
                  </a:ext>
                </a:extLst>
              </a:tr>
              <a:tr h="110459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机箱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L1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、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L2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、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L3 PCB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布局、布线：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L1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、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L2</a:t>
                      </a:r>
                      <a:r>
                        <a:rPr lang="zh-CN" altLang="en-US" sz="16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已完成、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L3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预计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号布线完成。</a:t>
                      </a:r>
                      <a:endParaRPr lang="en-US" altLang="zh-CN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PCB 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投产：</a:t>
                      </a:r>
                      <a:r>
                        <a:rPr lang="en-US" altLang="zh-CN" sz="16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L1 ADC</a:t>
                      </a:r>
                      <a:r>
                        <a:rPr lang="zh-CN" altLang="en-US" sz="16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板、</a:t>
                      </a:r>
                      <a:r>
                        <a:rPr lang="en-US" altLang="zh-CN" sz="16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L2</a:t>
                      </a:r>
                      <a:r>
                        <a:rPr lang="en-US" altLang="zh-CN" sz="1600" b="1" kern="1200" baseline="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 FPGA</a:t>
                      </a:r>
                      <a:r>
                        <a:rPr lang="zh-CN" altLang="en-US" sz="1600" b="1" kern="1200" baseline="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板</a:t>
                      </a:r>
                      <a:r>
                        <a:rPr lang="zh-CN" altLang="en-US" sz="16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、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L3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电源板、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L0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</a:t>
                      </a:r>
                      <a:r>
                        <a:rPr lang="zh-CN" alt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改版。 </a:t>
                      </a:r>
                      <a:endParaRPr lang="en-US" altLang="zh-CN" sz="16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L0</a:t>
                      </a:r>
                      <a:r>
                        <a:rPr lang="zh-CN" alt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：</a:t>
                      </a:r>
                      <a:r>
                        <a:rPr lang="zh-CN" alt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设计改版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。 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L2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与地检电缆：</a:t>
                      </a:r>
                      <a:r>
                        <a:rPr lang="zh-CN" alt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设计。 </a:t>
                      </a:r>
                      <a:endParaRPr lang="en-US" altLang="zh-CN" sz="16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7669207"/>
                  </a:ext>
                </a:extLst>
              </a:tr>
              <a:tr h="4000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并行：元器件采购和整理和电装工艺材料准备</a:t>
                      </a:r>
                      <a:r>
                        <a:rPr lang="en-US" altLang="zh-CN" sz="16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(L2</a:t>
                      </a:r>
                      <a:r>
                        <a:rPr lang="zh-CN" altLang="en-US" sz="16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优先</a:t>
                      </a:r>
                      <a:r>
                        <a:rPr lang="en-US" altLang="zh-CN" sz="16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endParaRPr lang="en-US" altLang="zh-CN" sz="16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7109862"/>
                  </a:ext>
                </a:extLst>
              </a:tr>
              <a:tr h="40008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PCB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加工完成及开始电装：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L2</a:t>
                      </a:r>
                      <a:r>
                        <a:rPr lang="en-US" altLang="zh-CN" sz="16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zh-CN" altLang="en-US" sz="16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优先</a:t>
                      </a:r>
                      <a:r>
                        <a:rPr lang="en-US" altLang="zh-CN" sz="16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、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L1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、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L3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、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L0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。</a:t>
                      </a:r>
                      <a:endParaRPr lang="en-US" altLang="zh-CN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7516687"/>
                  </a:ext>
                </a:extLst>
              </a:tr>
              <a:tr h="40008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并行：结构加工完成回所。</a:t>
                      </a:r>
                      <a:endParaRPr lang="en-US" altLang="zh-CN" sz="16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8852927"/>
                  </a:ext>
                </a:extLst>
              </a:tr>
              <a:tr h="40008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endParaRPr lang="zh-CN" altLang="en-US" sz="1800" kern="1200" dirty="0" smtClean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电装完</a:t>
                      </a:r>
                      <a:r>
                        <a:rPr lang="en-US" altLang="zh-CN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L2</a:t>
                      </a:r>
                      <a:r>
                        <a:rPr lang="zh-CN" altLang="en-US" sz="16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（优先）</a:t>
                      </a:r>
                      <a:r>
                        <a:rPr lang="zh-CN" alt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并开始单机调试测接口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，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L2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与地检电缆电装完成</a:t>
                      </a:r>
                      <a:r>
                        <a:rPr lang="zh-CN" alt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。</a:t>
                      </a:r>
                      <a:endParaRPr lang="en-US" altLang="zh-CN" sz="16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7885174"/>
                  </a:ext>
                </a:extLst>
              </a:tr>
              <a:tr h="40008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完成电装：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L1 ADC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板、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L3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电源板、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L0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板。</a:t>
                      </a:r>
                      <a:r>
                        <a:rPr lang="zh-CN" altLang="en-US" sz="16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择机电装板间连接器。 </a:t>
                      </a:r>
                      <a:endParaRPr lang="en-US" altLang="zh-CN" sz="1600" b="1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40802976"/>
                  </a:ext>
                </a:extLst>
              </a:tr>
              <a:tr h="2141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并行完成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L3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电源板一次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二次电源调试。开始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L1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与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L2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联调，加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L3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、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L0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联调。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2678551"/>
                  </a:ext>
                </a:extLst>
              </a:tr>
              <a:tr h="15786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串行完成软件：完成接口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(LVDS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数传、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MLVDS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触发、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MLVDS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指令遥测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调试。</a:t>
                      </a:r>
                      <a:endParaRPr lang="en-US" altLang="zh-CN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串行完成软件：完成一片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FPGA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对应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个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Ladder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的数采。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串行完成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L3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板集成，完成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LDO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和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HV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使能调试、模拟量遥测和数字量监测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dirty="0" smtClean="0"/>
                        <a:t>完成电性件第二阶段</a:t>
                      </a:r>
                      <a:r>
                        <a:rPr lang="en-US" altLang="zh-CN" sz="1600" b="1" dirty="0" smtClean="0"/>
                        <a:t>(1</a:t>
                      </a:r>
                      <a:r>
                        <a:rPr lang="zh-CN" altLang="en-US" sz="1600" b="1" dirty="0" smtClean="0"/>
                        <a:t>个顶面</a:t>
                      </a:r>
                      <a:r>
                        <a:rPr lang="en-US" altLang="zh-CN" sz="1600" b="1" dirty="0" smtClean="0"/>
                        <a:t>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dirty="0" smtClean="0"/>
                        <a:t>交付载荷 </a:t>
                      </a:r>
                      <a:endParaRPr lang="en-US" altLang="zh-CN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46384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641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 flipV="1">
            <a:off x="5438037" y="996741"/>
            <a:ext cx="583518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135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1311568" y="211910"/>
            <a:ext cx="55446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</a:rPr>
              <a:t>       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    二    连接器型号变更</a:t>
            </a:r>
            <a:endParaRPr lang="zh-CN" altLang="en-US" sz="2800" b="1" dirty="0">
              <a:solidFill>
                <a:srgbClr val="0070C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83878" y="875017"/>
            <a:ext cx="73204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dirty="0" smtClean="0">
                <a:solidFill>
                  <a:srgbClr val="0070C0"/>
                </a:solidFill>
              </a:rPr>
              <a:t>L1</a:t>
            </a:r>
            <a:r>
              <a:rPr lang="zh-CN" altLang="en-US" sz="1600" b="1" dirty="0">
                <a:solidFill>
                  <a:srgbClr val="0070C0"/>
                </a:solidFill>
              </a:rPr>
              <a:t>板连接器型号 ：</a:t>
            </a:r>
            <a:r>
              <a:rPr lang="en-US" altLang="zh-CN" sz="1600" b="1" dirty="0" smtClean="0">
                <a:solidFill>
                  <a:srgbClr val="0070C0"/>
                </a:solidFill>
              </a:rPr>
              <a:t>                     ma-2D1-064-3</a:t>
            </a:r>
            <a:r>
              <a:rPr lang="en-US" altLang="zh-CN" sz="1600" b="1" dirty="0" smtClean="0">
                <a:solidFill>
                  <a:srgbClr val="FF0000"/>
                </a:solidFill>
              </a:rPr>
              <a:t>2</a:t>
            </a:r>
            <a:r>
              <a:rPr lang="en-US" altLang="zh-CN" sz="1600" b="1" dirty="0" smtClean="0">
                <a:solidFill>
                  <a:srgbClr val="0070C0"/>
                </a:solidFill>
              </a:rPr>
              <a:t>5-abc00         </a:t>
            </a:r>
            <a:r>
              <a:rPr lang="en-US" altLang="zh-CN" sz="1600" b="1" dirty="0" smtClean="0"/>
              <a:t>64pin </a:t>
            </a:r>
            <a:r>
              <a:rPr lang="zh-CN" altLang="en-US" sz="1600" b="1" dirty="0" smtClean="0">
                <a:solidFill>
                  <a:srgbClr val="0070C0"/>
                </a:solidFill>
              </a:rPr>
              <a:t>弯针头</a:t>
            </a:r>
            <a:endParaRPr lang="en-US" altLang="zh-CN" sz="1600" b="1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endParaRPr lang="en-US" altLang="zh-CN" sz="1600" b="1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 smtClean="0">
                <a:solidFill>
                  <a:srgbClr val="0070C0"/>
                </a:solidFill>
              </a:rPr>
              <a:t>                                                          ma-2D1-064-3</a:t>
            </a:r>
            <a:r>
              <a:rPr lang="en-US" altLang="zh-CN" sz="1600" b="1" dirty="0" smtClean="0">
                <a:solidFill>
                  <a:srgbClr val="FF0000"/>
                </a:solidFill>
              </a:rPr>
              <a:t>3</a:t>
            </a:r>
            <a:r>
              <a:rPr lang="en-US" altLang="zh-CN" sz="1600" b="1" dirty="0" smtClean="0">
                <a:solidFill>
                  <a:srgbClr val="0070C0"/>
                </a:solidFill>
              </a:rPr>
              <a:t>5-abc00         </a:t>
            </a:r>
            <a:r>
              <a:rPr lang="en-US" altLang="zh-CN" sz="1600" b="1" dirty="0" smtClean="0"/>
              <a:t>64pin </a:t>
            </a:r>
            <a:r>
              <a:rPr lang="zh-CN" altLang="en-US" sz="1600" b="1" dirty="0">
                <a:solidFill>
                  <a:srgbClr val="0070C0"/>
                </a:solidFill>
              </a:rPr>
              <a:t>弯</a:t>
            </a:r>
            <a:r>
              <a:rPr lang="zh-CN" altLang="en-US" sz="1600" b="1" dirty="0" smtClean="0">
                <a:solidFill>
                  <a:srgbClr val="0070C0"/>
                </a:solidFill>
              </a:rPr>
              <a:t>针头</a:t>
            </a:r>
            <a:endParaRPr lang="en-US" altLang="zh-CN" sz="1600" b="1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0070C0"/>
                </a:solidFill>
              </a:rPr>
              <a:t>配套</a:t>
            </a:r>
            <a:r>
              <a:rPr lang="en-US" altLang="zh-CN" sz="1600" b="1" dirty="0">
                <a:solidFill>
                  <a:srgbClr val="0070C0"/>
                </a:solidFill>
              </a:rPr>
              <a:t>L0</a:t>
            </a:r>
            <a:r>
              <a:rPr lang="zh-CN" altLang="en-US" sz="1600" b="1" dirty="0">
                <a:solidFill>
                  <a:srgbClr val="0070C0"/>
                </a:solidFill>
              </a:rPr>
              <a:t>到</a:t>
            </a:r>
            <a:r>
              <a:rPr lang="en-US" altLang="zh-CN" sz="1600" b="1" dirty="0">
                <a:solidFill>
                  <a:srgbClr val="0070C0"/>
                </a:solidFill>
              </a:rPr>
              <a:t>L1</a:t>
            </a:r>
            <a:r>
              <a:rPr lang="zh-CN" altLang="en-US" sz="1600" b="1" dirty="0">
                <a:solidFill>
                  <a:srgbClr val="0070C0"/>
                </a:solidFill>
              </a:rPr>
              <a:t>板</a:t>
            </a:r>
            <a:r>
              <a:rPr lang="zh-CN" altLang="en-US" sz="1600" b="1" dirty="0" smtClean="0">
                <a:solidFill>
                  <a:srgbClr val="0070C0"/>
                </a:solidFill>
              </a:rPr>
              <a:t>连接器型号 ：     </a:t>
            </a:r>
            <a:r>
              <a:rPr lang="en-US" altLang="zh-CN" sz="1600" b="1" dirty="0" smtClean="0">
                <a:solidFill>
                  <a:srgbClr val="0070C0"/>
                </a:solidFill>
              </a:rPr>
              <a:t>ma-221-064-225-alc00           </a:t>
            </a:r>
            <a:r>
              <a:rPr lang="en-US" altLang="zh-CN" sz="1600" b="1" dirty="0" smtClean="0"/>
              <a:t>64pin </a:t>
            </a:r>
            <a:r>
              <a:rPr lang="zh-CN" altLang="en-US" sz="1600" b="1" dirty="0" smtClean="0">
                <a:solidFill>
                  <a:srgbClr val="0070C0"/>
                </a:solidFill>
              </a:rPr>
              <a:t>直孔座</a:t>
            </a:r>
            <a:endParaRPr lang="en-US" altLang="zh-CN" sz="1600" b="1" dirty="0" smtClean="0">
              <a:solidFill>
                <a:srgbClr val="0070C0"/>
              </a:solidFill>
            </a:endParaRPr>
          </a:p>
        </p:txBody>
      </p:sp>
      <p:sp>
        <p:nvSpPr>
          <p:cNvPr id="5" name="右箭头 4"/>
          <p:cNvSpPr/>
          <p:nvPr/>
        </p:nvSpPr>
        <p:spPr>
          <a:xfrm rot="5400000">
            <a:off x="4211960" y="1371815"/>
            <a:ext cx="36004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8037" y="3395231"/>
            <a:ext cx="3705963" cy="290246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290183" y="2403880"/>
            <a:ext cx="4008102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 smtClean="0"/>
              <a:t>变更原因：</a:t>
            </a:r>
            <a:endParaRPr lang="en-US" altLang="zh-CN" sz="1600" b="1" dirty="0" smtClean="0"/>
          </a:p>
          <a:p>
            <a:pPr>
              <a:lnSpc>
                <a:spcPct val="150000"/>
              </a:lnSpc>
            </a:pPr>
            <a:r>
              <a:rPr lang="en-US" altLang="zh-CN" sz="1600" b="1" dirty="0" smtClean="0">
                <a:solidFill>
                  <a:srgbClr val="FF0000"/>
                </a:solidFill>
              </a:rPr>
              <a:t>L1</a:t>
            </a:r>
            <a:r>
              <a:rPr lang="zh-CN" altLang="en-US" sz="1600" b="1" dirty="0">
                <a:solidFill>
                  <a:srgbClr val="FF0000"/>
                </a:solidFill>
              </a:rPr>
              <a:t>板厚</a:t>
            </a:r>
            <a:r>
              <a:rPr lang="zh-CN" altLang="en-US" sz="1600" b="1" dirty="0" smtClean="0">
                <a:solidFill>
                  <a:srgbClr val="0070C0"/>
                </a:solidFill>
              </a:rPr>
              <a:t>设计当前为</a:t>
            </a:r>
            <a:r>
              <a:rPr lang="en-US" altLang="zh-CN" sz="1600" b="1" dirty="0" smtClean="0">
                <a:solidFill>
                  <a:srgbClr val="FF0000"/>
                </a:solidFill>
              </a:rPr>
              <a:t>2.5mm</a:t>
            </a:r>
            <a:r>
              <a:rPr lang="zh-CN" altLang="en-US" sz="1600" b="1" dirty="0" smtClean="0">
                <a:solidFill>
                  <a:srgbClr val="0070C0"/>
                </a:solidFill>
              </a:rPr>
              <a:t>。</a:t>
            </a:r>
            <a:endParaRPr lang="en-US" altLang="zh-CN" sz="1600" b="1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 smtClean="0">
                <a:solidFill>
                  <a:srgbClr val="FF0000"/>
                </a:solidFill>
              </a:rPr>
              <a:t>0.109</a:t>
            </a:r>
            <a:r>
              <a:rPr lang="zh-CN" altLang="en-US" sz="1600" b="1" dirty="0" smtClean="0">
                <a:solidFill>
                  <a:srgbClr val="FF0000"/>
                </a:solidFill>
              </a:rPr>
              <a:t>英寸</a:t>
            </a:r>
            <a:r>
              <a:rPr lang="zh-CN" altLang="en-US" sz="1600" b="1" dirty="0" smtClean="0">
                <a:solidFill>
                  <a:srgbClr val="0070C0"/>
                </a:solidFill>
              </a:rPr>
              <a:t> </a:t>
            </a:r>
            <a:r>
              <a:rPr lang="en-US" altLang="zh-CN" sz="1600" b="1" dirty="0" smtClean="0">
                <a:solidFill>
                  <a:srgbClr val="0070C0"/>
                </a:solidFill>
              </a:rPr>
              <a:t>(</a:t>
            </a:r>
            <a:r>
              <a:rPr lang="en-US" altLang="zh-CN" sz="1600" b="1" dirty="0">
                <a:solidFill>
                  <a:srgbClr val="FF0000"/>
                </a:solidFill>
              </a:rPr>
              <a:t>2.77 mm</a:t>
            </a:r>
            <a:r>
              <a:rPr lang="en-US" altLang="zh-CN" sz="1600" b="1" dirty="0" smtClean="0">
                <a:solidFill>
                  <a:srgbClr val="0070C0"/>
                </a:solidFill>
              </a:rPr>
              <a:t>),</a:t>
            </a:r>
            <a:r>
              <a:rPr lang="en-US" altLang="zh-CN" sz="1600" b="1" dirty="0" smtClean="0">
                <a:solidFill>
                  <a:srgbClr val="FF0000"/>
                </a:solidFill>
              </a:rPr>
              <a:t> </a:t>
            </a:r>
            <a:r>
              <a:rPr lang="zh-CN" altLang="en-US" sz="1600" b="1" dirty="0" smtClean="0">
                <a:solidFill>
                  <a:srgbClr val="0070C0"/>
                </a:solidFill>
              </a:rPr>
              <a:t>只适配</a:t>
            </a:r>
            <a:r>
              <a:rPr lang="en-US" altLang="zh-CN" sz="1600" b="1" dirty="0" smtClean="0">
                <a:solidFill>
                  <a:srgbClr val="FF0000"/>
                </a:solidFill>
              </a:rPr>
              <a:t>2mm</a:t>
            </a:r>
            <a:r>
              <a:rPr lang="zh-CN" altLang="en-US" sz="1600" b="1" dirty="0" smtClean="0">
                <a:solidFill>
                  <a:srgbClr val="0070C0"/>
                </a:solidFill>
              </a:rPr>
              <a:t>内板厚。</a:t>
            </a:r>
            <a:endParaRPr lang="en-US" altLang="zh-CN" sz="1600" b="1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0070C0"/>
                </a:solidFill>
              </a:rPr>
              <a:t>所以将连接器的针长型号调整为</a:t>
            </a:r>
            <a:endParaRPr lang="en-US" altLang="zh-CN" sz="1600" b="1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 smtClean="0">
                <a:solidFill>
                  <a:srgbClr val="FF0000"/>
                </a:solidFill>
              </a:rPr>
              <a:t>0.140</a:t>
            </a:r>
            <a:r>
              <a:rPr lang="zh-CN" altLang="en-US" sz="1600" b="1" dirty="0" smtClean="0">
                <a:solidFill>
                  <a:srgbClr val="FF0000"/>
                </a:solidFill>
              </a:rPr>
              <a:t>英寸</a:t>
            </a:r>
            <a:r>
              <a:rPr lang="zh-CN" altLang="en-US" sz="1600" b="1" dirty="0" smtClean="0">
                <a:solidFill>
                  <a:srgbClr val="0070C0"/>
                </a:solidFill>
              </a:rPr>
              <a:t> </a:t>
            </a:r>
            <a:r>
              <a:rPr lang="en-US" altLang="zh-CN" sz="1600" b="1" dirty="0" smtClean="0">
                <a:solidFill>
                  <a:srgbClr val="0070C0"/>
                </a:solidFill>
              </a:rPr>
              <a:t>(</a:t>
            </a:r>
            <a:r>
              <a:rPr lang="en-US" altLang="zh-CN" sz="1600" b="1" dirty="0">
                <a:solidFill>
                  <a:srgbClr val="FF0000"/>
                </a:solidFill>
              </a:rPr>
              <a:t>3.56mm</a:t>
            </a:r>
            <a:r>
              <a:rPr lang="en-US" altLang="zh-CN" sz="1600" b="1" dirty="0" smtClean="0">
                <a:solidFill>
                  <a:srgbClr val="0070C0"/>
                </a:solidFill>
              </a:rPr>
              <a:t>)</a:t>
            </a:r>
            <a:r>
              <a:rPr lang="en-US" altLang="zh-CN" sz="1600" b="1" dirty="0" smtClean="0">
                <a:solidFill>
                  <a:srgbClr val="FF0000"/>
                </a:solidFill>
              </a:rPr>
              <a:t>,      </a:t>
            </a:r>
            <a:r>
              <a:rPr lang="zh-CN" altLang="en-US" sz="1600" b="1" dirty="0" smtClean="0">
                <a:solidFill>
                  <a:srgbClr val="0070C0"/>
                </a:solidFill>
              </a:rPr>
              <a:t>适</a:t>
            </a:r>
            <a:r>
              <a:rPr lang="zh-CN" altLang="en-US" sz="1600" b="1" dirty="0">
                <a:solidFill>
                  <a:srgbClr val="0070C0"/>
                </a:solidFill>
              </a:rPr>
              <a:t>配</a:t>
            </a:r>
            <a:r>
              <a:rPr lang="en-US" altLang="zh-CN" sz="1600" b="1" dirty="0" smtClean="0">
                <a:solidFill>
                  <a:srgbClr val="FF0000"/>
                </a:solidFill>
              </a:rPr>
              <a:t>2.5mm</a:t>
            </a:r>
            <a:r>
              <a:rPr lang="zh-CN" altLang="en-US" sz="1600" b="1" dirty="0" smtClean="0">
                <a:solidFill>
                  <a:srgbClr val="0070C0"/>
                </a:solidFill>
              </a:rPr>
              <a:t>板厚。</a:t>
            </a:r>
            <a:endParaRPr lang="en-US" altLang="zh-CN" sz="1600" b="1" dirty="0" smtClean="0">
              <a:solidFill>
                <a:srgbClr val="0070C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78" y="4342872"/>
            <a:ext cx="2114550" cy="1800225"/>
          </a:xfrm>
          <a:prstGeom prst="rect">
            <a:avLst/>
          </a:prstGeom>
        </p:spPr>
      </p:pic>
      <p:cxnSp>
        <p:nvCxnSpPr>
          <p:cNvPr id="14" name="直接箭头连接符 13"/>
          <p:cNvCxnSpPr/>
          <p:nvPr/>
        </p:nvCxnSpPr>
        <p:spPr>
          <a:xfrm flipH="1">
            <a:off x="2212125" y="4956423"/>
            <a:ext cx="844809" cy="717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 flipH="1">
            <a:off x="1234262" y="4846461"/>
            <a:ext cx="1116124" cy="0"/>
          </a:xfrm>
          <a:prstGeom prst="line">
            <a:avLst/>
          </a:prstGeom>
          <a:ln w="38100">
            <a:solidFill>
              <a:srgbClr val="FF0D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 flipH="1">
            <a:off x="1078073" y="5073555"/>
            <a:ext cx="1272313" cy="0"/>
          </a:xfrm>
          <a:prstGeom prst="line">
            <a:avLst/>
          </a:prstGeom>
          <a:ln w="38100">
            <a:solidFill>
              <a:srgbClr val="FF0D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/>
          <p:cNvSpPr txBox="1"/>
          <p:nvPr/>
        </p:nvSpPr>
        <p:spPr>
          <a:xfrm>
            <a:off x="3041626" y="4846461"/>
            <a:ext cx="1595538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b="1" dirty="0" smtClean="0"/>
              <a:t>   穿过</a:t>
            </a:r>
            <a:r>
              <a:rPr lang="en-US" altLang="zh-CN" sz="1400" b="1" dirty="0" smtClean="0"/>
              <a:t>PCB</a:t>
            </a:r>
            <a:r>
              <a:rPr lang="zh-CN" altLang="en-US" sz="1400" b="1" dirty="0" smtClean="0"/>
              <a:t>针长</a:t>
            </a:r>
            <a:endParaRPr lang="en-US" altLang="zh-CN" sz="1400" b="1" dirty="0"/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04" y="6042909"/>
            <a:ext cx="4518248" cy="573154"/>
          </a:xfrm>
          <a:prstGeom prst="rect">
            <a:avLst/>
          </a:prstGeom>
        </p:spPr>
      </p:pic>
      <p:sp>
        <p:nvSpPr>
          <p:cNvPr id="30" name="文本框 29"/>
          <p:cNvSpPr txBox="1"/>
          <p:nvPr/>
        </p:nvSpPr>
        <p:spPr>
          <a:xfrm>
            <a:off x="6300192" y="6462174"/>
            <a:ext cx="1595538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b="1" dirty="0" smtClean="0"/>
              <a:t>   </a:t>
            </a:r>
            <a:r>
              <a:rPr lang="zh-CN" altLang="en-US" sz="1400" b="1" dirty="0"/>
              <a:t>机</a:t>
            </a:r>
            <a:r>
              <a:rPr lang="zh-CN" altLang="en-US" sz="1400" b="1" dirty="0" smtClean="0"/>
              <a:t>箱各层板厚度</a:t>
            </a:r>
            <a:endParaRPr lang="en-US" altLang="zh-CN" sz="1400" b="1" dirty="0"/>
          </a:p>
        </p:txBody>
      </p:sp>
    </p:spTree>
    <p:extLst>
      <p:ext uri="{BB962C8B-B14F-4D97-AF65-F5344CB8AC3E}">
        <p14:creationId xmlns:p14="http://schemas.microsoft.com/office/powerpoint/2010/main" val="3408098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FB5F6-F6F9-C0E8-2537-EE884C6EE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163521" y="9832"/>
            <a:ext cx="8804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0070C0"/>
                </a:solidFill>
              </a:rPr>
              <a:t>                              三  电子学研制计划</a:t>
            </a:r>
            <a:r>
              <a:rPr lang="en-US" altLang="zh-CN" sz="2800" b="1" dirty="0" smtClean="0">
                <a:solidFill>
                  <a:srgbClr val="0070C0"/>
                </a:solidFill>
              </a:rPr>
              <a:t>-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后续</a:t>
            </a:r>
            <a:endParaRPr lang="zh-CN" altLang="en-US" sz="2800" dirty="0" smtClean="0"/>
          </a:p>
        </p:txBody>
      </p:sp>
      <p:graphicFrame>
        <p:nvGraphicFramePr>
          <p:cNvPr id="7" name="内容占位符 3">
            <a:extLst>
              <a:ext uri="{FF2B5EF4-FFF2-40B4-BE49-F238E27FC236}">
                <a16:creationId xmlns:a16="http://schemas.microsoft.com/office/drawing/2014/main" id="{B5C4B054-8C07-421F-91D9-7A7280BF3C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0212546"/>
              </p:ext>
            </p:extLst>
          </p:nvPr>
        </p:nvGraphicFramePr>
        <p:xfrm>
          <a:off x="46789" y="533052"/>
          <a:ext cx="9037831" cy="62816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9071">
                  <a:extLst>
                    <a:ext uri="{9D8B030D-6E8A-4147-A177-3AD203B41FA5}">
                      <a16:colId xmlns:a16="http://schemas.microsoft.com/office/drawing/2014/main" val="3025494437"/>
                    </a:ext>
                  </a:extLst>
                </a:gridCol>
                <a:gridCol w="6868760">
                  <a:extLst>
                    <a:ext uri="{9D8B030D-6E8A-4147-A177-3AD203B41FA5}">
                      <a16:colId xmlns:a16="http://schemas.microsoft.com/office/drawing/2014/main" val="3817702723"/>
                    </a:ext>
                  </a:extLst>
                </a:gridCol>
              </a:tblGrid>
              <a:tr h="350639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 smtClean="0"/>
                        <a:t>工作内容</a:t>
                      </a:r>
                      <a:endParaRPr lang="zh-CN" alt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 smtClean="0"/>
                        <a:t>具体工作内容</a:t>
                      </a:r>
                      <a:endParaRPr lang="zh-CN" alt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3578601"/>
                  </a:ext>
                </a:extLst>
              </a:tr>
              <a:tr h="64235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1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鉴定件的</a:t>
                      </a:r>
                      <a:r>
                        <a:rPr lang="en-US" altLang="zh-CN" sz="1800" b="1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FFE</a:t>
                      </a:r>
                      <a:r>
                        <a:rPr lang="zh-CN" altLang="en-US" sz="1800" b="1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板</a:t>
                      </a:r>
                      <a:endParaRPr lang="zh-CN" altLang="en-US" sz="1800" b="1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设计、</a:t>
                      </a:r>
                      <a:r>
                        <a:rPr lang="en-US" altLang="zh-CN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PCB</a:t>
                      </a:r>
                      <a:r>
                        <a:rPr lang="zh-CN" altLang="en-US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生产、电装、测试。</a:t>
                      </a:r>
                      <a:endParaRPr lang="en-US" altLang="zh-CN" sz="1600" b="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72608568"/>
                  </a:ext>
                </a:extLst>
              </a:tr>
              <a:tr h="106499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FFE</a:t>
                      </a:r>
                      <a:r>
                        <a:rPr lang="zh-CN" altLang="en-US" sz="1800" b="1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软件</a:t>
                      </a:r>
                      <a:endParaRPr lang="zh-CN" altLang="en-US" sz="1800" b="1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应用中心的设计文档。</a:t>
                      </a:r>
                      <a:endParaRPr lang="en-US" altLang="zh-CN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设计软件：</a:t>
                      </a: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FFE FPGA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软件、地检</a:t>
                      </a: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FPGA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软件及上位机软件、数据处理软件。</a:t>
                      </a:r>
                      <a:endParaRPr lang="en-US" altLang="zh-CN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7669207"/>
                  </a:ext>
                </a:extLst>
              </a:tr>
              <a:tr h="3897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SFE</a:t>
                      </a:r>
                      <a:r>
                        <a:rPr lang="zh-CN" altLang="en-US" sz="1800" b="1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的设计</a:t>
                      </a:r>
                      <a:endParaRPr lang="zh-CN" altLang="en-US" sz="1800" b="1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和</a:t>
                      </a: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COB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厂家、安装结构的沟通。</a:t>
                      </a: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型高密度走线板。</a:t>
                      </a:r>
                      <a:endParaRPr lang="en-US" altLang="zh-CN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710986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1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鉴定件的</a:t>
                      </a:r>
                      <a:r>
                        <a:rPr lang="en-US" altLang="zh-CN" sz="1800" b="1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SFE</a:t>
                      </a:r>
                      <a:r>
                        <a:rPr lang="zh-CN" altLang="en-US" sz="1800" b="1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板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SFE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板生产 </a:t>
                      </a: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-&gt; SFE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板的电装</a:t>
                      </a: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-&gt; 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高低温筛选</a:t>
                      </a: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-&gt; 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地检自动测试</a:t>
                      </a: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-&gt; COB-&gt; 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再高低温筛选 </a:t>
                      </a: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-&gt; 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再地检自动测试。</a:t>
                      </a:r>
                      <a:endParaRPr lang="en-US" altLang="zh-CN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8852927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1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地检开发</a:t>
                      </a:r>
                      <a:endParaRPr lang="zh-CN" altLang="en-US" sz="1800" b="1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Ladder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级别地检、大规模宇宙线测试地检。</a:t>
                      </a:r>
                      <a:endParaRPr lang="en-US" altLang="zh-CN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965148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1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实验及其他</a:t>
                      </a:r>
                      <a:endParaRPr lang="zh-CN" altLang="en-US" sz="1800" b="1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单粒子、力学等。元器件采购</a:t>
                      </a:r>
                      <a:endParaRPr lang="en-US" altLang="zh-CN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986145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1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人员需求</a:t>
                      </a:r>
                      <a:endParaRPr lang="zh-CN" altLang="en-US" sz="1800" b="1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SFE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负责人、地检系统负责人</a:t>
                      </a:r>
                      <a:endParaRPr lang="en-US" altLang="zh-CN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电子学设计 （完善电路、电路调试、跟产）</a:t>
                      </a:r>
                      <a:endParaRPr lang="en-US" altLang="zh-CN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地检设计 （根据需求设计硬件和上位机用户界面）</a:t>
                      </a:r>
                      <a:endParaRPr lang="en-US" altLang="zh-CN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软件设计（上位机用户界面设计和科学数据处理）</a:t>
                      </a:r>
                      <a:endParaRPr lang="en-US" altLang="zh-CN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测试人员和调度 </a:t>
                      </a:r>
                      <a:endParaRPr lang="en-US" altLang="zh-CN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37416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158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5232</TotalTime>
  <Words>571</Words>
  <Application>Microsoft Office PowerPoint</Application>
  <PresentationFormat>全屏显示(4:3)</PresentationFormat>
  <Paragraphs>61</Paragraphs>
  <Slides>3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8" baseType="lpstr">
      <vt:lpstr>等线</vt:lpstr>
      <vt:lpstr>宋体</vt:lpstr>
      <vt:lpstr>Arial</vt:lpstr>
      <vt:lpstr>Calibri</vt:lpstr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huojia</dc:creator>
  <cp:lastModifiedBy>unknown</cp:lastModifiedBy>
  <cp:revision>1072</cp:revision>
  <dcterms:created xsi:type="dcterms:W3CDTF">2025-07-21T00:30:30Z</dcterms:created>
  <dcterms:modified xsi:type="dcterms:W3CDTF">2026-09-07T03:45:34Z</dcterms:modified>
</cp:coreProperties>
</file>