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0" r:id="rId1"/>
    <p:sldMasterId id="2147483665" r:id="rId2"/>
  </p:sldMasterIdLst>
  <p:notesMasterIdLst>
    <p:notesMasterId r:id="rId11"/>
  </p:notesMasterIdLst>
  <p:sldIdLst>
    <p:sldId id="269" r:id="rId3"/>
    <p:sldId id="266" r:id="rId4"/>
    <p:sldId id="294" r:id="rId5"/>
    <p:sldId id="298" r:id="rId6"/>
    <p:sldId id="299" r:id="rId7"/>
    <p:sldId id="300" r:id="rId8"/>
    <p:sldId id="283" r:id="rId9"/>
    <p:sldId id="274" r:id="rId10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kern="1200">
        <a:solidFill>
          <a:schemeClr val="accent2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00"/>
    <a:srgbClr val="15E3FF"/>
    <a:srgbClr val="FF0D0D"/>
    <a:srgbClr val="15FF31"/>
    <a:srgbClr val="FFA3A3"/>
    <a:srgbClr val="79EFFF"/>
    <a:srgbClr val="F9FF15"/>
    <a:srgbClr val="FFFF9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383" autoAdjust="0"/>
  </p:normalViewPr>
  <p:slideViewPr>
    <p:cSldViewPr snapToGrid="0" showGuides="1">
      <p:cViewPr varScale="1">
        <p:scale>
          <a:sx n="96" d="100"/>
          <a:sy n="96" d="100"/>
        </p:scale>
        <p:origin x="10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60E5AF-76F4-4583-9981-30E0437A05E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42F18F44-C174-4264-841B-35088A08DAA4}">
      <dgm:prSet phldrT="[文本]"/>
      <dgm:spPr/>
      <dgm:t>
        <a:bodyPr/>
        <a:lstStyle/>
        <a:p>
          <a:r>
            <a:rPr lang="zh-CN" altLang="en-US" dirty="0"/>
            <a:t>购买胶水</a:t>
          </a:r>
        </a:p>
      </dgm:t>
    </dgm:pt>
    <dgm:pt modelId="{05A69C29-8FB3-4192-893D-D84F7FB41FED}" type="parTrans" cxnId="{B894440B-8C1F-40CD-BE4F-4F26009DB460}">
      <dgm:prSet/>
      <dgm:spPr/>
      <dgm:t>
        <a:bodyPr/>
        <a:lstStyle/>
        <a:p>
          <a:endParaRPr lang="zh-CN" altLang="en-US"/>
        </a:p>
      </dgm:t>
    </dgm:pt>
    <dgm:pt modelId="{1BB4493B-9630-4D6F-8B5E-C3277B2E93C3}" type="sibTrans" cxnId="{B894440B-8C1F-40CD-BE4F-4F26009DB460}">
      <dgm:prSet/>
      <dgm:spPr/>
      <dgm:t>
        <a:bodyPr/>
        <a:lstStyle/>
        <a:p>
          <a:endParaRPr lang="zh-CN" altLang="en-US"/>
        </a:p>
      </dgm:t>
    </dgm:pt>
    <dgm:pt modelId="{C7D4901C-A424-4FC3-89EB-66E07C727E87}">
      <dgm:prSet phldrT="[文本]"/>
      <dgm:spPr/>
      <dgm:t>
        <a:bodyPr/>
        <a:lstStyle/>
        <a:p>
          <a:r>
            <a:rPr lang="zh-CN" altLang="en-US" dirty="0"/>
            <a:t>调研测试</a:t>
          </a:r>
        </a:p>
      </dgm:t>
    </dgm:pt>
    <dgm:pt modelId="{C7932863-0F41-4659-9511-742B06A21E30}" type="parTrans" cxnId="{89DAC6A4-DE0B-43BA-A464-DFB662D84BEE}">
      <dgm:prSet/>
      <dgm:spPr/>
      <dgm:t>
        <a:bodyPr/>
        <a:lstStyle/>
        <a:p>
          <a:endParaRPr lang="zh-CN" altLang="en-US"/>
        </a:p>
      </dgm:t>
    </dgm:pt>
    <dgm:pt modelId="{B801F057-86D5-4D57-BF09-F2CAC8ADB6B5}" type="sibTrans" cxnId="{89DAC6A4-DE0B-43BA-A464-DFB662D84BEE}">
      <dgm:prSet/>
      <dgm:spPr/>
      <dgm:t>
        <a:bodyPr/>
        <a:lstStyle/>
        <a:p>
          <a:endParaRPr lang="zh-CN" altLang="en-US"/>
        </a:p>
      </dgm:t>
    </dgm:pt>
    <dgm:pt modelId="{2BC940C2-977C-4B81-A8B6-A7737E8250AB}">
      <dgm:prSet phldrT="[文本]"/>
      <dgm:spPr/>
      <dgm:t>
        <a:bodyPr/>
        <a:lstStyle/>
        <a:p>
          <a:r>
            <a:rPr lang="zh-CN" altLang="en-US" dirty="0"/>
            <a:t>走采购流程</a:t>
          </a:r>
        </a:p>
      </dgm:t>
    </dgm:pt>
    <dgm:pt modelId="{19124241-1690-402A-8DFD-CAB23DAF6513}" type="parTrans" cxnId="{20F24683-8D67-4ACC-8A15-DA229034D83A}">
      <dgm:prSet/>
      <dgm:spPr/>
      <dgm:t>
        <a:bodyPr/>
        <a:lstStyle/>
        <a:p>
          <a:endParaRPr lang="zh-CN" altLang="en-US"/>
        </a:p>
      </dgm:t>
    </dgm:pt>
    <dgm:pt modelId="{61819B37-8D4C-4DCE-8235-BB3DBC0444DB}" type="sibTrans" cxnId="{20F24683-8D67-4ACC-8A15-DA229034D83A}">
      <dgm:prSet/>
      <dgm:spPr/>
      <dgm:t>
        <a:bodyPr/>
        <a:lstStyle/>
        <a:p>
          <a:endParaRPr lang="zh-CN" altLang="en-US"/>
        </a:p>
      </dgm:t>
    </dgm:pt>
    <dgm:pt modelId="{BE4D5454-DE63-4EFE-AA64-A91F417C4D0F}">
      <dgm:prSet phldrT="[文本]"/>
      <dgm:spPr/>
      <dgm:t>
        <a:bodyPr/>
        <a:lstStyle/>
        <a:p>
          <a:r>
            <a:rPr lang="zh-CN" altLang="en-US"/>
            <a:t>执行测试</a:t>
          </a:r>
          <a:endParaRPr lang="zh-CN" altLang="en-US" dirty="0"/>
        </a:p>
      </dgm:t>
    </dgm:pt>
    <dgm:pt modelId="{84AAF98E-C5F0-4814-B0D3-A5B3D8CE1EC0}" type="parTrans" cxnId="{084B3311-13D2-48C5-B1DD-B5500BDBE2E6}">
      <dgm:prSet/>
      <dgm:spPr/>
      <dgm:t>
        <a:bodyPr/>
        <a:lstStyle/>
        <a:p>
          <a:endParaRPr lang="zh-CN" altLang="en-US"/>
        </a:p>
      </dgm:t>
    </dgm:pt>
    <dgm:pt modelId="{58934F5C-1FFE-4FDE-B899-B84D0AF406BC}" type="sibTrans" cxnId="{084B3311-13D2-48C5-B1DD-B5500BDBE2E6}">
      <dgm:prSet/>
      <dgm:spPr/>
      <dgm:t>
        <a:bodyPr/>
        <a:lstStyle/>
        <a:p>
          <a:endParaRPr lang="zh-CN" altLang="en-US"/>
        </a:p>
      </dgm:t>
    </dgm:pt>
    <dgm:pt modelId="{3F73EC80-E758-4FCA-8D16-10FC6D79C2EF}" type="pres">
      <dgm:prSet presAssocID="{0160E5AF-76F4-4583-9981-30E0437A05EA}" presName="Name0" presStyleCnt="0">
        <dgm:presLayoutVars>
          <dgm:dir/>
          <dgm:resizeHandles val="exact"/>
        </dgm:presLayoutVars>
      </dgm:prSet>
      <dgm:spPr/>
    </dgm:pt>
    <dgm:pt modelId="{7B0C9340-05EE-4985-BFC8-68AF76179693}" type="pres">
      <dgm:prSet presAssocID="{42F18F44-C174-4264-841B-35088A08DAA4}" presName="node" presStyleLbl="node1" presStyleIdx="0" presStyleCnt="4">
        <dgm:presLayoutVars>
          <dgm:bulletEnabled val="1"/>
        </dgm:presLayoutVars>
      </dgm:prSet>
      <dgm:spPr/>
    </dgm:pt>
    <dgm:pt modelId="{716A8C84-182A-4A26-A55B-2935C9AF1D52}" type="pres">
      <dgm:prSet presAssocID="{1BB4493B-9630-4D6F-8B5E-C3277B2E93C3}" presName="sibTrans" presStyleLbl="sibTrans2D1" presStyleIdx="0" presStyleCnt="3"/>
      <dgm:spPr/>
    </dgm:pt>
    <dgm:pt modelId="{9E1413AF-4AE2-4F5A-B393-438138029485}" type="pres">
      <dgm:prSet presAssocID="{1BB4493B-9630-4D6F-8B5E-C3277B2E93C3}" presName="connectorText" presStyleLbl="sibTrans2D1" presStyleIdx="0" presStyleCnt="3"/>
      <dgm:spPr/>
    </dgm:pt>
    <dgm:pt modelId="{D18686B7-23A2-46EA-A252-1EE148D6F324}" type="pres">
      <dgm:prSet presAssocID="{C7D4901C-A424-4FC3-89EB-66E07C727E87}" presName="node" presStyleLbl="node1" presStyleIdx="1" presStyleCnt="4">
        <dgm:presLayoutVars>
          <dgm:bulletEnabled val="1"/>
        </dgm:presLayoutVars>
      </dgm:prSet>
      <dgm:spPr/>
    </dgm:pt>
    <dgm:pt modelId="{1E02ACB1-78E1-411E-AA1C-6FC6DC3C6B60}" type="pres">
      <dgm:prSet presAssocID="{B801F057-86D5-4D57-BF09-F2CAC8ADB6B5}" presName="sibTrans" presStyleLbl="sibTrans2D1" presStyleIdx="1" presStyleCnt="3"/>
      <dgm:spPr/>
    </dgm:pt>
    <dgm:pt modelId="{5ECA9FDE-E74D-40A5-BD72-32E4DEBA42F8}" type="pres">
      <dgm:prSet presAssocID="{B801F057-86D5-4D57-BF09-F2CAC8ADB6B5}" presName="connectorText" presStyleLbl="sibTrans2D1" presStyleIdx="1" presStyleCnt="3"/>
      <dgm:spPr/>
    </dgm:pt>
    <dgm:pt modelId="{D86E6DB0-9D13-4887-A540-A67A82D73AB9}" type="pres">
      <dgm:prSet presAssocID="{2BC940C2-977C-4B81-A8B6-A7737E8250AB}" presName="node" presStyleLbl="node1" presStyleIdx="2" presStyleCnt="4">
        <dgm:presLayoutVars>
          <dgm:bulletEnabled val="1"/>
        </dgm:presLayoutVars>
      </dgm:prSet>
      <dgm:spPr/>
    </dgm:pt>
    <dgm:pt modelId="{99F97F90-3599-4B05-9B30-F696E155CDFE}" type="pres">
      <dgm:prSet presAssocID="{61819B37-8D4C-4DCE-8235-BB3DBC0444DB}" presName="sibTrans" presStyleLbl="sibTrans2D1" presStyleIdx="2" presStyleCnt="3"/>
      <dgm:spPr/>
    </dgm:pt>
    <dgm:pt modelId="{366BB74C-BB90-47A5-BDAA-71DC935598FB}" type="pres">
      <dgm:prSet presAssocID="{61819B37-8D4C-4DCE-8235-BB3DBC0444DB}" presName="connectorText" presStyleLbl="sibTrans2D1" presStyleIdx="2" presStyleCnt="3"/>
      <dgm:spPr/>
    </dgm:pt>
    <dgm:pt modelId="{3D3406E9-AB2E-4152-9EAE-A3ED382F7475}" type="pres">
      <dgm:prSet presAssocID="{BE4D5454-DE63-4EFE-AA64-A91F417C4D0F}" presName="node" presStyleLbl="node1" presStyleIdx="3" presStyleCnt="4">
        <dgm:presLayoutVars>
          <dgm:bulletEnabled val="1"/>
        </dgm:presLayoutVars>
      </dgm:prSet>
      <dgm:spPr/>
    </dgm:pt>
  </dgm:ptLst>
  <dgm:cxnLst>
    <dgm:cxn modelId="{B894440B-8C1F-40CD-BE4F-4F26009DB460}" srcId="{0160E5AF-76F4-4583-9981-30E0437A05EA}" destId="{42F18F44-C174-4264-841B-35088A08DAA4}" srcOrd="0" destOrd="0" parTransId="{05A69C29-8FB3-4192-893D-D84F7FB41FED}" sibTransId="{1BB4493B-9630-4D6F-8B5E-C3277B2E93C3}"/>
    <dgm:cxn modelId="{084B3311-13D2-48C5-B1DD-B5500BDBE2E6}" srcId="{0160E5AF-76F4-4583-9981-30E0437A05EA}" destId="{BE4D5454-DE63-4EFE-AA64-A91F417C4D0F}" srcOrd="3" destOrd="0" parTransId="{84AAF98E-C5F0-4814-B0D3-A5B3D8CE1EC0}" sibTransId="{58934F5C-1FFE-4FDE-B899-B84D0AF406BC}"/>
    <dgm:cxn modelId="{8449631E-E334-42C1-8B97-5BAFAC2987A7}" type="presOf" srcId="{C7D4901C-A424-4FC3-89EB-66E07C727E87}" destId="{D18686B7-23A2-46EA-A252-1EE148D6F324}" srcOrd="0" destOrd="0" presId="urn:microsoft.com/office/officeart/2005/8/layout/process1"/>
    <dgm:cxn modelId="{80507D32-4CC5-49FB-AB45-5EEF77FCFB32}" type="presOf" srcId="{B801F057-86D5-4D57-BF09-F2CAC8ADB6B5}" destId="{1E02ACB1-78E1-411E-AA1C-6FC6DC3C6B60}" srcOrd="0" destOrd="0" presId="urn:microsoft.com/office/officeart/2005/8/layout/process1"/>
    <dgm:cxn modelId="{19ED9C36-3EDD-401A-B057-190646D04435}" type="presOf" srcId="{61819B37-8D4C-4DCE-8235-BB3DBC0444DB}" destId="{366BB74C-BB90-47A5-BDAA-71DC935598FB}" srcOrd="1" destOrd="0" presId="urn:microsoft.com/office/officeart/2005/8/layout/process1"/>
    <dgm:cxn modelId="{A1ED5A60-B333-417E-A29E-CD5D791C9485}" type="presOf" srcId="{2BC940C2-977C-4B81-A8B6-A7737E8250AB}" destId="{D86E6DB0-9D13-4887-A540-A67A82D73AB9}" srcOrd="0" destOrd="0" presId="urn:microsoft.com/office/officeart/2005/8/layout/process1"/>
    <dgm:cxn modelId="{8CDFD341-C267-4BBB-BDA1-8F19535FBD5B}" type="presOf" srcId="{61819B37-8D4C-4DCE-8235-BB3DBC0444DB}" destId="{99F97F90-3599-4B05-9B30-F696E155CDFE}" srcOrd="0" destOrd="0" presId="urn:microsoft.com/office/officeart/2005/8/layout/process1"/>
    <dgm:cxn modelId="{20F24683-8D67-4ACC-8A15-DA229034D83A}" srcId="{0160E5AF-76F4-4583-9981-30E0437A05EA}" destId="{2BC940C2-977C-4B81-A8B6-A7737E8250AB}" srcOrd="2" destOrd="0" parTransId="{19124241-1690-402A-8DFD-CAB23DAF6513}" sibTransId="{61819B37-8D4C-4DCE-8235-BB3DBC0444DB}"/>
    <dgm:cxn modelId="{83644A9B-CCE9-4B59-B743-BCD722ACCD20}" type="presOf" srcId="{0160E5AF-76F4-4583-9981-30E0437A05EA}" destId="{3F73EC80-E758-4FCA-8D16-10FC6D79C2EF}" srcOrd="0" destOrd="0" presId="urn:microsoft.com/office/officeart/2005/8/layout/process1"/>
    <dgm:cxn modelId="{00AD229E-3BAD-4BCE-A830-60F036811947}" type="presOf" srcId="{BE4D5454-DE63-4EFE-AA64-A91F417C4D0F}" destId="{3D3406E9-AB2E-4152-9EAE-A3ED382F7475}" srcOrd="0" destOrd="0" presId="urn:microsoft.com/office/officeart/2005/8/layout/process1"/>
    <dgm:cxn modelId="{89DAC6A4-DE0B-43BA-A464-DFB662D84BEE}" srcId="{0160E5AF-76F4-4583-9981-30E0437A05EA}" destId="{C7D4901C-A424-4FC3-89EB-66E07C727E87}" srcOrd="1" destOrd="0" parTransId="{C7932863-0F41-4659-9511-742B06A21E30}" sibTransId="{B801F057-86D5-4D57-BF09-F2CAC8ADB6B5}"/>
    <dgm:cxn modelId="{03B32CB0-F3CA-40ED-9246-2BF5AF1424FD}" type="presOf" srcId="{1BB4493B-9630-4D6F-8B5E-C3277B2E93C3}" destId="{9E1413AF-4AE2-4F5A-B393-438138029485}" srcOrd="1" destOrd="0" presId="urn:microsoft.com/office/officeart/2005/8/layout/process1"/>
    <dgm:cxn modelId="{AA38E7D4-FE4D-4BB0-91E4-2EB46F21F874}" type="presOf" srcId="{B801F057-86D5-4D57-BF09-F2CAC8ADB6B5}" destId="{5ECA9FDE-E74D-40A5-BD72-32E4DEBA42F8}" srcOrd="1" destOrd="0" presId="urn:microsoft.com/office/officeart/2005/8/layout/process1"/>
    <dgm:cxn modelId="{44328EE4-498F-4A9E-98AA-ABAEEEFC2441}" type="presOf" srcId="{1BB4493B-9630-4D6F-8B5E-C3277B2E93C3}" destId="{716A8C84-182A-4A26-A55B-2935C9AF1D52}" srcOrd="0" destOrd="0" presId="urn:microsoft.com/office/officeart/2005/8/layout/process1"/>
    <dgm:cxn modelId="{591F7CE7-B21D-4356-AB87-B8F9FE2EE988}" type="presOf" srcId="{42F18F44-C174-4264-841B-35088A08DAA4}" destId="{7B0C9340-05EE-4985-BFC8-68AF76179693}" srcOrd="0" destOrd="0" presId="urn:microsoft.com/office/officeart/2005/8/layout/process1"/>
    <dgm:cxn modelId="{FB06147D-C9A5-41E1-8635-36B3F22D0814}" type="presParOf" srcId="{3F73EC80-E758-4FCA-8D16-10FC6D79C2EF}" destId="{7B0C9340-05EE-4985-BFC8-68AF76179693}" srcOrd="0" destOrd="0" presId="urn:microsoft.com/office/officeart/2005/8/layout/process1"/>
    <dgm:cxn modelId="{C6C084EF-C284-412C-BF7C-12A8C120A433}" type="presParOf" srcId="{3F73EC80-E758-4FCA-8D16-10FC6D79C2EF}" destId="{716A8C84-182A-4A26-A55B-2935C9AF1D52}" srcOrd="1" destOrd="0" presId="urn:microsoft.com/office/officeart/2005/8/layout/process1"/>
    <dgm:cxn modelId="{12168C31-7943-4891-A76D-FC916BAF4663}" type="presParOf" srcId="{716A8C84-182A-4A26-A55B-2935C9AF1D52}" destId="{9E1413AF-4AE2-4F5A-B393-438138029485}" srcOrd="0" destOrd="0" presId="urn:microsoft.com/office/officeart/2005/8/layout/process1"/>
    <dgm:cxn modelId="{7FAFFC33-704C-4F90-AA23-9766E0059BE4}" type="presParOf" srcId="{3F73EC80-E758-4FCA-8D16-10FC6D79C2EF}" destId="{D18686B7-23A2-46EA-A252-1EE148D6F324}" srcOrd="2" destOrd="0" presId="urn:microsoft.com/office/officeart/2005/8/layout/process1"/>
    <dgm:cxn modelId="{3CB361CD-8AC1-4E3D-A743-F1836DD2D942}" type="presParOf" srcId="{3F73EC80-E758-4FCA-8D16-10FC6D79C2EF}" destId="{1E02ACB1-78E1-411E-AA1C-6FC6DC3C6B60}" srcOrd="3" destOrd="0" presId="urn:microsoft.com/office/officeart/2005/8/layout/process1"/>
    <dgm:cxn modelId="{56652D4D-E3B7-4949-AC26-CAA5EA294EBA}" type="presParOf" srcId="{1E02ACB1-78E1-411E-AA1C-6FC6DC3C6B60}" destId="{5ECA9FDE-E74D-40A5-BD72-32E4DEBA42F8}" srcOrd="0" destOrd="0" presId="urn:microsoft.com/office/officeart/2005/8/layout/process1"/>
    <dgm:cxn modelId="{F3AA97AA-4EAA-4515-B1C6-2304CA17A71C}" type="presParOf" srcId="{3F73EC80-E758-4FCA-8D16-10FC6D79C2EF}" destId="{D86E6DB0-9D13-4887-A540-A67A82D73AB9}" srcOrd="4" destOrd="0" presId="urn:microsoft.com/office/officeart/2005/8/layout/process1"/>
    <dgm:cxn modelId="{D67EB5C9-8F37-4DF2-BACB-A187C1729C90}" type="presParOf" srcId="{3F73EC80-E758-4FCA-8D16-10FC6D79C2EF}" destId="{99F97F90-3599-4B05-9B30-F696E155CDFE}" srcOrd="5" destOrd="0" presId="urn:microsoft.com/office/officeart/2005/8/layout/process1"/>
    <dgm:cxn modelId="{82A5ABF4-97A3-424F-A971-1DE9A98990F6}" type="presParOf" srcId="{99F97F90-3599-4B05-9B30-F696E155CDFE}" destId="{366BB74C-BB90-47A5-BDAA-71DC935598FB}" srcOrd="0" destOrd="0" presId="urn:microsoft.com/office/officeart/2005/8/layout/process1"/>
    <dgm:cxn modelId="{0559C108-BBEA-4AF0-A436-8315BA1A6B14}" type="presParOf" srcId="{3F73EC80-E758-4FCA-8D16-10FC6D79C2EF}" destId="{3D3406E9-AB2E-4152-9EAE-A3ED382F747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60E5AF-76F4-4583-9981-30E0437A05E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42F18F44-C174-4264-841B-35088A08DAA4}">
      <dgm:prSet phldrT="[文本]"/>
      <dgm:spPr/>
      <dgm:t>
        <a:bodyPr/>
        <a:lstStyle/>
        <a:p>
          <a:r>
            <a:rPr lang="zh-CN" altLang="en-US" dirty="0"/>
            <a:t>恢复</a:t>
          </a:r>
          <a:r>
            <a:rPr lang="en-US" altLang="zh-CN" dirty="0"/>
            <a:t>MICRON</a:t>
          </a:r>
          <a:r>
            <a:rPr lang="zh-CN" altLang="en-US" dirty="0"/>
            <a:t>硅</a:t>
          </a:r>
        </a:p>
      </dgm:t>
    </dgm:pt>
    <dgm:pt modelId="{05A69C29-8FB3-4192-893D-D84F7FB41FED}" type="parTrans" cxnId="{B894440B-8C1F-40CD-BE4F-4F26009DB460}">
      <dgm:prSet/>
      <dgm:spPr/>
      <dgm:t>
        <a:bodyPr/>
        <a:lstStyle/>
        <a:p>
          <a:endParaRPr lang="zh-CN" altLang="en-US"/>
        </a:p>
      </dgm:t>
    </dgm:pt>
    <dgm:pt modelId="{1BB4493B-9630-4D6F-8B5E-C3277B2E93C3}" type="sibTrans" cxnId="{B894440B-8C1F-40CD-BE4F-4F26009DB460}">
      <dgm:prSet/>
      <dgm:spPr/>
      <dgm:t>
        <a:bodyPr/>
        <a:lstStyle/>
        <a:p>
          <a:endParaRPr lang="zh-CN" altLang="en-US"/>
        </a:p>
      </dgm:t>
    </dgm:pt>
    <dgm:pt modelId="{C7D4901C-A424-4FC3-89EB-66E07C727E87}">
      <dgm:prSet phldrT="[文本]"/>
      <dgm:spPr/>
      <dgm:t>
        <a:bodyPr/>
        <a:lstStyle/>
        <a:p>
          <a:r>
            <a:rPr lang="zh-CN" altLang="en-US" dirty="0"/>
            <a:t>恢复</a:t>
          </a:r>
          <a:r>
            <a:rPr lang="en-US" altLang="zh-CN" dirty="0" err="1"/>
            <a:t>miniTRB</a:t>
          </a:r>
          <a:endParaRPr lang="zh-CN" altLang="en-US" dirty="0"/>
        </a:p>
      </dgm:t>
    </dgm:pt>
    <dgm:pt modelId="{C7932863-0F41-4659-9511-742B06A21E30}" type="parTrans" cxnId="{89DAC6A4-DE0B-43BA-A464-DFB662D84BEE}">
      <dgm:prSet/>
      <dgm:spPr/>
      <dgm:t>
        <a:bodyPr/>
        <a:lstStyle/>
        <a:p>
          <a:endParaRPr lang="zh-CN" altLang="en-US"/>
        </a:p>
      </dgm:t>
    </dgm:pt>
    <dgm:pt modelId="{B801F057-86D5-4D57-BF09-F2CAC8ADB6B5}" type="sibTrans" cxnId="{89DAC6A4-DE0B-43BA-A464-DFB662D84BEE}">
      <dgm:prSet/>
      <dgm:spPr/>
      <dgm:t>
        <a:bodyPr/>
        <a:lstStyle/>
        <a:p>
          <a:endParaRPr lang="zh-CN" altLang="en-US"/>
        </a:p>
      </dgm:t>
    </dgm:pt>
    <dgm:pt modelId="{2BC940C2-977C-4B81-A8B6-A7737E8250AB}">
      <dgm:prSet phldrT="[文本]"/>
      <dgm:spPr/>
      <dgm:t>
        <a:bodyPr/>
        <a:lstStyle/>
        <a:p>
          <a:r>
            <a:rPr lang="zh-CN" altLang="en-US" dirty="0"/>
            <a:t>测试噪声</a:t>
          </a:r>
          <a:r>
            <a:rPr lang="en-US" altLang="zh-CN" dirty="0"/>
            <a:t>/</a:t>
          </a:r>
          <a:r>
            <a:rPr lang="zh-CN" altLang="en-US" dirty="0"/>
            <a:t>宇宙线</a:t>
          </a:r>
        </a:p>
      </dgm:t>
    </dgm:pt>
    <dgm:pt modelId="{19124241-1690-402A-8DFD-CAB23DAF6513}" type="parTrans" cxnId="{20F24683-8D67-4ACC-8A15-DA229034D83A}">
      <dgm:prSet/>
      <dgm:spPr/>
      <dgm:t>
        <a:bodyPr/>
        <a:lstStyle/>
        <a:p>
          <a:endParaRPr lang="zh-CN" altLang="en-US"/>
        </a:p>
      </dgm:t>
    </dgm:pt>
    <dgm:pt modelId="{61819B37-8D4C-4DCE-8235-BB3DBC0444DB}" type="sibTrans" cxnId="{20F24683-8D67-4ACC-8A15-DA229034D83A}">
      <dgm:prSet/>
      <dgm:spPr/>
      <dgm:t>
        <a:bodyPr/>
        <a:lstStyle/>
        <a:p>
          <a:endParaRPr lang="zh-CN" altLang="en-US"/>
        </a:p>
      </dgm:t>
    </dgm:pt>
    <dgm:pt modelId="{3F73EC80-E758-4FCA-8D16-10FC6D79C2EF}" type="pres">
      <dgm:prSet presAssocID="{0160E5AF-76F4-4583-9981-30E0437A05EA}" presName="Name0" presStyleCnt="0">
        <dgm:presLayoutVars>
          <dgm:dir/>
          <dgm:resizeHandles val="exact"/>
        </dgm:presLayoutVars>
      </dgm:prSet>
      <dgm:spPr/>
    </dgm:pt>
    <dgm:pt modelId="{7B0C9340-05EE-4985-BFC8-68AF76179693}" type="pres">
      <dgm:prSet presAssocID="{42F18F44-C174-4264-841B-35088A08DAA4}" presName="node" presStyleLbl="node1" presStyleIdx="0" presStyleCnt="3">
        <dgm:presLayoutVars>
          <dgm:bulletEnabled val="1"/>
        </dgm:presLayoutVars>
      </dgm:prSet>
      <dgm:spPr/>
    </dgm:pt>
    <dgm:pt modelId="{716A8C84-182A-4A26-A55B-2935C9AF1D52}" type="pres">
      <dgm:prSet presAssocID="{1BB4493B-9630-4D6F-8B5E-C3277B2E93C3}" presName="sibTrans" presStyleLbl="sibTrans2D1" presStyleIdx="0" presStyleCnt="2"/>
      <dgm:spPr/>
    </dgm:pt>
    <dgm:pt modelId="{9E1413AF-4AE2-4F5A-B393-438138029485}" type="pres">
      <dgm:prSet presAssocID="{1BB4493B-9630-4D6F-8B5E-C3277B2E93C3}" presName="connectorText" presStyleLbl="sibTrans2D1" presStyleIdx="0" presStyleCnt="2"/>
      <dgm:spPr/>
    </dgm:pt>
    <dgm:pt modelId="{D18686B7-23A2-46EA-A252-1EE148D6F324}" type="pres">
      <dgm:prSet presAssocID="{C7D4901C-A424-4FC3-89EB-66E07C727E87}" presName="node" presStyleLbl="node1" presStyleIdx="1" presStyleCnt="3">
        <dgm:presLayoutVars>
          <dgm:bulletEnabled val="1"/>
        </dgm:presLayoutVars>
      </dgm:prSet>
      <dgm:spPr/>
    </dgm:pt>
    <dgm:pt modelId="{1E02ACB1-78E1-411E-AA1C-6FC6DC3C6B60}" type="pres">
      <dgm:prSet presAssocID="{B801F057-86D5-4D57-BF09-F2CAC8ADB6B5}" presName="sibTrans" presStyleLbl="sibTrans2D1" presStyleIdx="1" presStyleCnt="2"/>
      <dgm:spPr/>
    </dgm:pt>
    <dgm:pt modelId="{5ECA9FDE-E74D-40A5-BD72-32E4DEBA42F8}" type="pres">
      <dgm:prSet presAssocID="{B801F057-86D5-4D57-BF09-F2CAC8ADB6B5}" presName="connectorText" presStyleLbl="sibTrans2D1" presStyleIdx="1" presStyleCnt="2"/>
      <dgm:spPr/>
    </dgm:pt>
    <dgm:pt modelId="{D86E6DB0-9D13-4887-A540-A67A82D73AB9}" type="pres">
      <dgm:prSet presAssocID="{2BC940C2-977C-4B81-A8B6-A7737E8250AB}" presName="node" presStyleLbl="node1" presStyleIdx="2" presStyleCnt="3">
        <dgm:presLayoutVars>
          <dgm:bulletEnabled val="1"/>
        </dgm:presLayoutVars>
      </dgm:prSet>
      <dgm:spPr/>
    </dgm:pt>
  </dgm:ptLst>
  <dgm:cxnLst>
    <dgm:cxn modelId="{B894440B-8C1F-40CD-BE4F-4F26009DB460}" srcId="{0160E5AF-76F4-4583-9981-30E0437A05EA}" destId="{42F18F44-C174-4264-841B-35088A08DAA4}" srcOrd="0" destOrd="0" parTransId="{05A69C29-8FB3-4192-893D-D84F7FB41FED}" sibTransId="{1BB4493B-9630-4D6F-8B5E-C3277B2E93C3}"/>
    <dgm:cxn modelId="{8449631E-E334-42C1-8B97-5BAFAC2987A7}" type="presOf" srcId="{C7D4901C-A424-4FC3-89EB-66E07C727E87}" destId="{D18686B7-23A2-46EA-A252-1EE148D6F324}" srcOrd="0" destOrd="0" presId="urn:microsoft.com/office/officeart/2005/8/layout/process1"/>
    <dgm:cxn modelId="{80507D32-4CC5-49FB-AB45-5EEF77FCFB32}" type="presOf" srcId="{B801F057-86D5-4D57-BF09-F2CAC8ADB6B5}" destId="{1E02ACB1-78E1-411E-AA1C-6FC6DC3C6B60}" srcOrd="0" destOrd="0" presId="urn:microsoft.com/office/officeart/2005/8/layout/process1"/>
    <dgm:cxn modelId="{A1ED5A60-B333-417E-A29E-CD5D791C9485}" type="presOf" srcId="{2BC940C2-977C-4B81-A8B6-A7737E8250AB}" destId="{D86E6DB0-9D13-4887-A540-A67A82D73AB9}" srcOrd="0" destOrd="0" presId="urn:microsoft.com/office/officeart/2005/8/layout/process1"/>
    <dgm:cxn modelId="{20F24683-8D67-4ACC-8A15-DA229034D83A}" srcId="{0160E5AF-76F4-4583-9981-30E0437A05EA}" destId="{2BC940C2-977C-4B81-A8B6-A7737E8250AB}" srcOrd="2" destOrd="0" parTransId="{19124241-1690-402A-8DFD-CAB23DAF6513}" sibTransId="{61819B37-8D4C-4DCE-8235-BB3DBC0444DB}"/>
    <dgm:cxn modelId="{83644A9B-CCE9-4B59-B743-BCD722ACCD20}" type="presOf" srcId="{0160E5AF-76F4-4583-9981-30E0437A05EA}" destId="{3F73EC80-E758-4FCA-8D16-10FC6D79C2EF}" srcOrd="0" destOrd="0" presId="urn:microsoft.com/office/officeart/2005/8/layout/process1"/>
    <dgm:cxn modelId="{89DAC6A4-DE0B-43BA-A464-DFB662D84BEE}" srcId="{0160E5AF-76F4-4583-9981-30E0437A05EA}" destId="{C7D4901C-A424-4FC3-89EB-66E07C727E87}" srcOrd="1" destOrd="0" parTransId="{C7932863-0F41-4659-9511-742B06A21E30}" sibTransId="{B801F057-86D5-4D57-BF09-F2CAC8ADB6B5}"/>
    <dgm:cxn modelId="{03B32CB0-F3CA-40ED-9246-2BF5AF1424FD}" type="presOf" srcId="{1BB4493B-9630-4D6F-8B5E-C3277B2E93C3}" destId="{9E1413AF-4AE2-4F5A-B393-438138029485}" srcOrd="1" destOrd="0" presId="urn:microsoft.com/office/officeart/2005/8/layout/process1"/>
    <dgm:cxn modelId="{AA38E7D4-FE4D-4BB0-91E4-2EB46F21F874}" type="presOf" srcId="{B801F057-86D5-4D57-BF09-F2CAC8ADB6B5}" destId="{5ECA9FDE-E74D-40A5-BD72-32E4DEBA42F8}" srcOrd="1" destOrd="0" presId="urn:microsoft.com/office/officeart/2005/8/layout/process1"/>
    <dgm:cxn modelId="{44328EE4-498F-4A9E-98AA-ABAEEEFC2441}" type="presOf" srcId="{1BB4493B-9630-4D6F-8B5E-C3277B2E93C3}" destId="{716A8C84-182A-4A26-A55B-2935C9AF1D52}" srcOrd="0" destOrd="0" presId="urn:microsoft.com/office/officeart/2005/8/layout/process1"/>
    <dgm:cxn modelId="{591F7CE7-B21D-4356-AB87-B8F9FE2EE988}" type="presOf" srcId="{42F18F44-C174-4264-841B-35088A08DAA4}" destId="{7B0C9340-05EE-4985-BFC8-68AF76179693}" srcOrd="0" destOrd="0" presId="urn:microsoft.com/office/officeart/2005/8/layout/process1"/>
    <dgm:cxn modelId="{FB06147D-C9A5-41E1-8635-36B3F22D0814}" type="presParOf" srcId="{3F73EC80-E758-4FCA-8D16-10FC6D79C2EF}" destId="{7B0C9340-05EE-4985-BFC8-68AF76179693}" srcOrd="0" destOrd="0" presId="urn:microsoft.com/office/officeart/2005/8/layout/process1"/>
    <dgm:cxn modelId="{C6C084EF-C284-412C-BF7C-12A8C120A433}" type="presParOf" srcId="{3F73EC80-E758-4FCA-8D16-10FC6D79C2EF}" destId="{716A8C84-182A-4A26-A55B-2935C9AF1D52}" srcOrd="1" destOrd="0" presId="urn:microsoft.com/office/officeart/2005/8/layout/process1"/>
    <dgm:cxn modelId="{12168C31-7943-4891-A76D-FC916BAF4663}" type="presParOf" srcId="{716A8C84-182A-4A26-A55B-2935C9AF1D52}" destId="{9E1413AF-4AE2-4F5A-B393-438138029485}" srcOrd="0" destOrd="0" presId="urn:microsoft.com/office/officeart/2005/8/layout/process1"/>
    <dgm:cxn modelId="{7FAFFC33-704C-4F90-AA23-9766E0059BE4}" type="presParOf" srcId="{3F73EC80-E758-4FCA-8D16-10FC6D79C2EF}" destId="{D18686B7-23A2-46EA-A252-1EE148D6F324}" srcOrd="2" destOrd="0" presId="urn:microsoft.com/office/officeart/2005/8/layout/process1"/>
    <dgm:cxn modelId="{3CB361CD-8AC1-4E3D-A743-F1836DD2D942}" type="presParOf" srcId="{3F73EC80-E758-4FCA-8D16-10FC6D79C2EF}" destId="{1E02ACB1-78E1-411E-AA1C-6FC6DC3C6B60}" srcOrd="3" destOrd="0" presId="urn:microsoft.com/office/officeart/2005/8/layout/process1"/>
    <dgm:cxn modelId="{56652D4D-E3B7-4949-AC26-CAA5EA294EBA}" type="presParOf" srcId="{1E02ACB1-78E1-411E-AA1C-6FC6DC3C6B60}" destId="{5ECA9FDE-E74D-40A5-BD72-32E4DEBA42F8}" srcOrd="0" destOrd="0" presId="urn:microsoft.com/office/officeart/2005/8/layout/process1"/>
    <dgm:cxn modelId="{F3AA97AA-4EAA-4515-B1C6-2304CA17A71C}" type="presParOf" srcId="{3F73EC80-E758-4FCA-8D16-10FC6D79C2EF}" destId="{D86E6DB0-9D13-4887-A540-A67A82D73AB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60E5AF-76F4-4583-9981-30E0437A05E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42F18F44-C174-4264-841B-35088A08DAA4}">
      <dgm:prSet phldrT="[文本]"/>
      <dgm:spPr/>
      <dgm:t>
        <a:bodyPr/>
        <a:lstStyle/>
        <a:p>
          <a:r>
            <a:rPr lang="zh-CN" altLang="en-US" dirty="0"/>
            <a:t>制作</a:t>
          </a:r>
          <a:r>
            <a:rPr lang="en-US" altLang="zh-CN" dirty="0"/>
            <a:t>Baby Sensor</a:t>
          </a:r>
          <a:r>
            <a:rPr lang="zh-CN" altLang="en-US" dirty="0"/>
            <a:t>读取板</a:t>
          </a:r>
        </a:p>
      </dgm:t>
    </dgm:pt>
    <dgm:pt modelId="{05A69C29-8FB3-4192-893D-D84F7FB41FED}" type="parTrans" cxnId="{B894440B-8C1F-40CD-BE4F-4F26009DB460}">
      <dgm:prSet/>
      <dgm:spPr/>
      <dgm:t>
        <a:bodyPr/>
        <a:lstStyle/>
        <a:p>
          <a:endParaRPr lang="zh-CN" altLang="en-US"/>
        </a:p>
      </dgm:t>
    </dgm:pt>
    <dgm:pt modelId="{1BB4493B-9630-4D6F-8B5E-C3277B2E93C3}" type="sibTrans" cxnId="{B894440B-8C1F-40CD-BE4F-4F26009DB460}">
      <dgm:prSet/>
      <dgm:spPr/>
      <dgm:t>
        <a:bodyPr/>
        <a:lstStyle/>
        <a:p>
          <a:endParaRPr lang="zh-CN" altLang="en-US"/>
        </a:p>
      </dgm:t>
    </dgm:pt>
    <dgm:pt modelId="{3F73EC80-E758-4FCA-8D16-10FC6D79C2EF}" type="pres">
      <dgm:prSet presAssocID="{0160E5AF-76F4-4583-9981-30E0437A05EA}" presName="Name0" presStyleCnt="0">
        <dgm:presLayoutVars>
          <dgm:dir/>
          <dgm:resizeHandles val="exact"/>
        </dgm:presLayoutVars>
      </dgm:prSet>
      <dgm:spPr/>
    </dgm:pt>
    <dgm:pt modelId="{7B0C9340-05EE-4985-BFC8-68AF76179693}" type="pres">
      <dgm:prSet presAssocID="{42F18F44-C174-4264-841B-35088A08DAA4}" presName="node" presStyleLbl="node1" presStyleIdx="0" presStyleCnt="1">
        <dgm:presLayoutVars>
          <dgm:bulletEnabled val="1"/>
        </dgm:presLayoutVars>
      </dgm:prSet>
      <dgm:spPr/>
    </dgm:pt>
  </dgm:ptLst>
  <dgm:cxnLst>
    <dgm:cxn modelId="{B894440B-8C1F-40CD-BE4F-4F26009DB460}" srcId="{0160E5AF-76F4-4583-9981-30E0437A05EA}" destId="{42F18F44-C174-4264-841B-35088A08DAA4}" srcOrd="0" destOrd="0" parTransId="{05A69C29-8FB3-4192-893D-D84F7FB41FED}" sibTransId="{1BB4493B-9630-4D6F-8B5E-C3277B2E93C3}"/>
    <dgm:cxn modelId="{83644A9B-CCE9-4B59-B743-BCD722ACCD20}" type="presOf" srcId="{0160E5AF-76F4-4583-9981-30E0437A05EA}" destId="{3F73EC80-E758-4FCA-8D16-10FC6D79C2EF}" srcOrd="0" destOrd="0" presId="urn:microsoft.com/office/officeart/2005/8/layout/process1"/>
    <dgm:cxn modelId="{591F7CE7-B21D-4356-AB87-B8F9FE2EE988}" type="presOf" srcId="{42F18F44-C174-4264-841B-35088A08DAA4}" destId="{7B0C9340-05EE-4985-BFC8-68AF76179693}" srcOrd="0" destOrd="0" presId="urn:microsoft.com/office/officeart/2005/8/layout/process1"/>
    <dgm:cxn modelId="{FB06147D-C9A5-41E1-8635-36B3F22D0814}" type="presParOf" srcId="{3F73EC80-E758-4FCA-8D16-10FC6D79C2EF}" destId="{7B0C9340-05EE-4985-BFC8-68AF7617969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0C9340-05EE-4985-BFC8-68AF76179693}">
      <dsp:nvSpPr>
        <dsp:cNvPr id="0" name=""/>
        <dsp:cNvSpPr/>
      </dsp:nvSpPr>
      <dsp:spPr>
        <a:xfrm>
          <a:off x="4042" y="0"/>
          <a:ext cx="1767525" cy="725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kern="1200" dirty="0"/>
            <a:t>购买胶水</a:t>
          </a:r>
        </a:p>
      </dsp:txBody>
      <dsp:txXfrm>
        <a:off x="25293" y="21251"/>
        <a:ext cx="1725023" cy="683055"/>
      </dsp:txXfrm>
    </dsp:sp>
    <dsp:sp modelId="{716A8C84-182A-4A26-A55B-2935C9AF1D52}">
      <dsp:nvSpPr>
        <dsp:cNvPr id="0" name=""/>
        <dsp:cNvSpPr/>
      </dsp:nvSpPr>
      <dsp:spPr>
        <a:xfrm>
          <a:off x="1948320" y="143605"/>
          <a:ext cx="374715" cy="43834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800" kern="1200"/>
        </a:p>
      </dsp:txBody>
      <dsp:txXfrm>
        <a:off x="1948320" y="231274"/>
        <a:ext cx="262301" cy="263008"/>
      </dsp:txXfrm>
    </dsp:sp>
    <dsp:sp modelId="{D18686B7-23A2-46EA-A252-1EE148D6F324}">
      <dsp:nvSpPr>
        <dsp:cNvPr id="0" name=""/>
        <dsp:cNvSpPr/>
      </dsp:nvSpPr>
      <dsp:spPr>
        <a:xfrm>
          <a:off x="2478578" y="0"/>
          <a:ext cx="1767525" cy="725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kern="1200" dirty="0"/>
            <a:t>调研测试</a:t>
          </a:r>
        </a:p>
      </dsp:txBody>
      <dsp:txXfrm>
        <a:off x="2499829" y="21251"/>
        <a:ext cx="1725023" cy="683055"/>
      </dsp:txXfrm>
    </dsp:sp>
    <dsp:sp modelId="{1E02ACB1-78E1-411E-AA1C-6FC6DC3C6B60}">
      <dsp:nvSpPr>
        <dsp:cNvPr id="0" name=""/>
        <dsp:cNvSpPr/>
      </dsp:nvSpPr>
      <dsp:spPr>
        <a:xfrm>
          <a:off x="4422855" y="143605"/>
          <a:ext cx="374715" cy="43834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800" kern="1200"/>
        </a:p>
      </dsp:txBody>
      <dsp:txXfrm>
        <a:off x="4422855" y="231274"/>
        <a:ext cx="262301" cy="263008"/>
      </dsp:txXfrm>
    </dsp:sp>
    <dsp:sp modelId="{D86E6DB0-9D13-4887-A540-A67A82D73AB9}">
      <dsp:nvSpPr>
        <dsp:cNvPr id="0" name=""/>
        <dsp:cNvSpPr/>
      </dsp:nvSpPr>
      <dsp:spPr>
        <a:xfrm>
          <a:off x="4953113" y="0"/>
          <a:ext cx="1767525" cy="725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kern="1200" dirty="0"/>
            <a:t>走采购流程</a:t>
          </a:r>
        </a:p>
      </dsp:txBody>
      <dsp:txXfrm>
        <a:off x="4974364" y="21251"/>
        <a:ext cx="1725023" cy="683055"/>
      </dsp:txXfrm>
    </dsp:sp>
    <dsp:sp modelId="{99F97F90-3599-4B05-9B30-F696E155CDFE}">
      <dsp:nvSpPr>
        <dsp:cNvPr id="0" name=""/>
        <dsp:cNvSpPr/>
      </dsp:nvSpPr>
      <dsp:spPr>
        <a:xfrm>
          <a:off x="6897391" y="143605"/>
          <a:ext cx="374715" cy="438346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800" kern="1200"/>
        </a:p>
      </dsp:txBody>
      <dsp:txXfrm>
        <a:off x="6897391" y="231274"/>
        <a:ext cx="262301" cy="263008"/>
      </dsp:txXfrm>
    </dsp:sp>
    <dsp:sp modelId="{3D3406E9-AB2E-4152-9EAE-A3ED382F7475}">
      <dsp:nvSpPr>
        <dsp:cNvPr id="0" name=""/>
        <dsp:cNvSpPr/>
      </dsp:nvSpPr>
      <dsp:spPr>
        <a:xfrm>
          <a:off x="7427649" y="0"/>
          <a:ext cx="1767525" cy="725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kern="1200"/>
            <a:t>执行测试</a:t>
          </a:r>
          <a:endParaRPr lang="zh-CN" altLang="en-US" sz="2400" kern="1200" dirty="0"/>
        </a:p>
      </dsp:txBody>
      <dsp:txXfrm>
        <a:off x="7448900" y="21251"/>
        <a:ext cx="1725023" cy="6830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0C9340-05EE-4985-BFC8-68AF76179693}">
      <dsp:nvSpPr>
        <dsp:cNvPr id="0" name=""/>
        <dsp:cNvSpPr/>
      </dsp:nvSpPr>
      <dsp:spPr>
        <a:xfrm>
          <a:off x="8085" y="0"/>
          <a:ext cx="2416591" cy="725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恢复</a:t>
          </a:r>
          <a:r>
            <a:rPr lang="en-US" altLang="zh-CN" sz="2300" kern="1200" dirty="0"/>
            <a:t>MICRON</a:t>
          </a:r>
          <a:r>
            <a:rPr lang="zh-CN" altLang="en-US" sz="2300" kern="1200" dirty="0"/>
            <a:t>硅</a:t>
          </a:r>
        </a:p>
      </dsp:txBody>
      <dsp:txXfrm>
        <a:off x="29336" y="21251"/>
        <a:ext cx="2374089" cy="683055"/>
      </dsp:txXfrm>
    </dsp:sp>
    <dsp:sp modelId="{716A8C84-182A-4A26-A55B-2935C9AF1D52}">
      <dsp:nvSpPr>
        <dsp:cNvPr id="0" name=""/>
        <dsp:cNvSpPr/>
      </dsp:nvSpPr>
      <dsp:spPr>
        <a:xfrm>
          <a:off x="2666335" y="63121"/>
          <a:ext cx="512317" cy="599314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800" kern="1200"/>
        </a:p>
      </dsp:txBody>
      <dsp:txXfrm>
        <a:off x="2666335" y="182984"/>
        <a:ext cx="358622" cy="359588"/>
      </dsp:txXfrm>
    </dsp:sp>
    <dsp:sp modelId="{D18686B7-23A2-46EA-A252-1EE148D6F324}">
      <dsp:nvSpPr>
        <dsp:cNvPr id="0" name=""/>
        <dsp:cNvSpPr/>
      </dsp:nvSpPr>
      <dsp:spPr>
        <a:xfrm>
          <a:off x="3391312" y="0"/>
          <a:ext cx="2416591" cy="725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恢复</a:t>
          </a:r>
          <a:r>
            <a:rPr lang="en-US" altLang="zh-CN" sz="2300" kern="1200" dirty="0" err="1"/>
            <a:t>miniTRB</a:t>
          </a:r>
          <a:endParaRPr lang="zh-CN" altLang="en-US" sz="2300" kern="1200" dirty="0"/>
        </a:p>
      </dsp:txBody>
      <dsp:txXfrm>
        <a:off x="3412563" y="21251"/>
        <a:ext cx="2374089" cy="683055"/>
      </dsp:txXfrm>
    </dsp:sp>
    <dsp:sp modelId="{1E02ACB1-78E1-411E-AA1C-6FC6DC3C6B60}">
      <dsp:nvSpPr>
        <dsp:cNvPr id="0" name=""/>
        <dsp:cNvSpPr/>
      </dsp:nvSpPr>
      <dsp:spPr>
        <a:xfrm>
          <a:off x="6049563" y="63121"/>
          <a:ext cx="512317" cy="599314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800" kern="1200"/>
        </a:p>
      </dsp:txBody>
      <dsp:txXfrm>
        <a:off x="6049563" y="182984"/>
        <a:ext cx="358622" cy="359588"/>
      </dsp:txXfrm>
    </dsp:sp>
    <dsp:sp modelId="{D86E6DB0-9D13-4887-A540-A67A82D73AB9}">
      <dsp:nvSpPr>
        <dsp:cNvPr id="0" name=""/>
        <dsp:cNvSpPr/>
      </dsp:nvSpPr>
      <dsp:spPr>
        <a:xfrm>
          <a:off x="6774540" y="0"/>
          <a:ext cx="2416591" cy="7255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300" kern="1200" dirty="0"/>
            <a:t>测试噪声</a:t>
          </a:r>
          <a:r>
            <a:rPr lang="en-US" altLang="zh-CN" sz="2300" kern="1200" dirty="0"/>
            <a:t>/</a:t>
          </a:r>
          <a:r>
            <a:rPr lang="zh-CN" altLang="en-US" sz="2300" kern="1200" dirty="0"/>
            <a:t>宇宙线</a:t>
          </a:r>
        </a:p>
      </dsp:txBody>
      <dsp:txXfrm>
        <a:off x="6795791" y="21251"/>
        <a:ext cx="2374089" cy="6830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0C9340-05EE-4985-BFC8-68AF76179693}">
      <dsp:nvSpPr>
        <dsp:cNvPr id="0" name=""/>
        <dsp:cNvSpPr/>
      </dsp:nvSpPr>
      <dsp:spPr>
        <a:xfrm>
          <a:off x="4491" y="0"/>
          <a:ext cx="9190233" cy="4926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制作</a:t>
          </a:r>
          <a:r>
            <a:rPr lang="en-US" altLang="zh-CN" sz="2000" kern="1200" dirty="0"/>
            <a:t>Baby Sensor</a:t>
          </a:r>
          <a:r>
            <a:rPr lang="zh-CN" altLang="en-US" sz="2000" kern="1200" dirty="0"/>
            <a:t>读取板</a:t>
          </a:r>
        </a:p>
      </dsp:txBody>
      <dsp:txXfrm>
        <a:off x="18919" y="14428"/>
        <a:ext cx="9161377" cy="463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A7EFB-F52B-4BA6-9C23-467E6E1AD7FE}" type="datetimeFigureOut">
              <a:rPr lang="zh-CN" altLang="en-US" smtClean="0"/>
              <a:t>2026/9/6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50EF2-E6A1-4CB4-B2FC-A8F9704D21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050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DAMPE</a:t>
            </a:r>
            <a:r>
              <a:rPr lang="zh-CN" altLang="en-US" dirty="0"/>
              <a:t>束流为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7</a:t>
            </a:r>
            <a:r>
              <a:rPr lang="zh-CN" altLang="en-US" dirty="0"/>
              <a:t>日。</a:t>
            </a:r>
            <a:r>
              <a:rPr lang="en-US" altLang="zh-CN" dirty="0"/>
              <a:t>HERD</a:t>
            </a:r>
            <a:r>
              <a:rPr lang="zh-CN" altLang="en-US" dirty="0"/>
              <a:t>原本是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19</a:t>
            </a:r>
            <a:r>
              <a:rPr lang="zh-CN" altLang="en-US" dirty="0"/>
              <a:t>日，推迟到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24</a:t>
            </a:r>
            <a:r>
              <a:rPr lang="zh-CN" altLang="en-US" dirty="0"/>
              <a:t>日。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518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</a:t>
            </a:r>
            <a:r>
              <a:rPr lang="zh-CN" altLang="en-US" dirty="0"/>
              <a:t>学生工作</a:t>
            </a:r>
            <a:r>
              <a:rPr lang="en-US" altLang="zh-CN" dirty="0"/>
              <a:t>\2024_</a:t>
            </a:r>
            <a:r>
              <a:rPr lang="zh-CN" altLang="en-US" dirty="0"/>
              <a:t>李洪沂</a:t>
            </a:r>
            <a:r>
              <a:rPr lang="en-US" altLang="zh-CN" dirty="0"/>
              <a:t>\</a:t>
            </a:r>
            <a:r>
              <a:rPr lang="zh-CN" altLang="en-US" dirty="0"/>
              <a:t>进展报告</a:t>
            </a:r>
            <a:r>
              <a:rPr lang="en-US" altLang="zh-CN" dirty="0"/>
              <a:t>\20260903_2026</a:t>
            </a:r>
            <a:r>
              <a:rPr lang="zh-CN" altLang="en-US" dirty="0"/>
              <a:t>束流实验</a:t>
            </a:r>
            <a:r>
              <a:rPr lang="en-US" altLang="zh-CN" dirty="0"/>
              <a:t>_PID</a:t>
            </a:r>
            <a:r>
              <a:rPr lang="zh-CN" altLang="en-US" dirty="0"/>
              <a:t>数据分析和</a:t>
            </a:r>
            <a:r>
              <a:rPr lang="en-US" altLang="zh-CN" dirty="0"/>
              <a:t>SCD</a:t>
            </a:r>
            <a:r>
              <a:rPr lang="zh-CN" altLang="en-US" dirty="0"/>
              <a:t>初步电荷谱</a:t>
            </a:r>
            <a:r>
              <a:rPr lang="en-US" altLang="zh-CN" dirty="0"/>
              <a:t>.pptx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0982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attachments/images/</a:t>
            </a:r>
            <a:r>
              <a:rPr lang="zh-CN" altLang="en-US" dirty="0"/>
              <a:t>原理框图</a:t>
            </a:r>
            <a:r>
              <a:rPr lang="en-US" altLang="zh-CN" dirty="0"/>
              <a:t>/20251230</a:t>
            </a:r>
            <a:r>
              <a:rPr lang="zh-CN" altLang="en-US" i="1" dirty="0"/>
              <a:t>鲁兵</a:t>
            </a:r>
            <a:r>
              <a:rPr lang="zh-CN" altLang="en-US" dirty="0"/>
              <a:t>侧面</a:t>
            </a:r>
            <a:r>
              <a:rPr lang="en-US" altLang="zh-CN" dirty="0"/>
              <a:t>Super-Ladder</a:t>
            </a:r>
            <a:r>
              <a:rPr lang="zh-CN" altLang="en-US" dirty="0"/>
              <a:t>爆炸图（含注释）</a:t>
            </a:r>
            <a:r>
              <a:rPr lang="en-US" altLang="zh-CN" dirty="0"/>
              <a:t>.</a:t>
            </a:r>
            <a:r>
              <a:rPr lang="en-US" altLang="zh-CN" dirty="0" err="1"/>
              <a:t>png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88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G:\keyan\</a:t>
            </a:r>
            <a:r>
              <a:rPr lang="zh-CN" altLang="en-US" dirty="0"/>
              <a:t>科研任务</a:t>
            </a:r>
            <a:r>
              <a:rPr lang="en-US" altLang="zh-CN" dirty="0"/>
              <a:t>\240531_MICRON</a:t>
            </a:r>
            <a:r>
              <a:rPr lang="zh-CN" altLang="en-US" dirty="0"/>
              <a:t>硅和道康宁胶水</a:t>
            </a:r>
            <a:r>
              <a:rPr lang="en-US" altLang="zh-CN" dirty="0"/>
              <a:t>_</a:t>
            </a:r>
            <a:r>
              <a:rPr lang="zh-CN" altLang="en-US" dirty="0"/>
              <a:t>宇宙线</a:t>
            </a:r>
            <a:r>
              <a:rPr lang="en-US" altLang="zh-CN" dirty="0"/>
              <a:t>\20240531_</a:t>
            </a:r>
            <a:r>
              <a:rPr lang="zh-CN" altLang="en-US" dirty="0"/>
              <a:t>使用</a:t>
            </a:r>
            <a:r>
              <a:rPr lang="en-US" altLang="zh-CN" dirty="0"/>
              <a:t>MICRON</a:t>
            </a:r>
            <a:r>
              <a:rPr lang="zh-CN" altLang="en-US" dirty="0"/>
              <a:t>硅测试</a:t>
            </a:r>
            <a:r>
              <a:rPr lang="en-US" altLang="zh-CN" dirty="0"/>
              <a:t>AMS</a:t>
            </a:r>
            <a:r>
              <a:rPr lang="zh-CN" altLang="en-US" dirty="0"/>
              <a:t>升级使用的道康宁胶水</a:t>
            </a:r>
            <a:r>
              <a:rPr lang="en-US" altLang="zh-CN" dirty="0"/>
              <a:t>-</a:t>
            </a:r>
            <a:r>
              <a:rPr lang="zh-CN" altLang="en-US" dirty="0"/>
              <a:t>宇宙线</a:t>
            </a:r>
            <a:r>
              <a:rPr lang="en-US" altLang="zh-CN" dirty="0"/>
              <a:t>.pptx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6728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C:\Users\Yuodaa\Downloads\20260605_SCD</a:t>
            </a:r>
            <a:r>
              <a:rPr lang="zh-CN" altLang="en-US" dirty="0"/>
              <a:t>计划节点</a:t>
            </a:r>
            <a:r>
              <a:rPr lang="en-US" altLang="zh-CN" dirty="0"/>
              <a:t>.xlsx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50EF2-E6A1-4CB4-B2FC-A8F9704D214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42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高能所图标-单色.tif"/>
          <p:cNvPicPr>
            <a:picLocks noChangeAspect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349501"/>
            <a:ext cx="7440084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1"/>
            <a:ext cx="12192000" cy="2159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239251" y="1"/>
            <a:ext cx="2952749" cy="215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3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60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649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640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217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53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08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2"/>
            <a:ext cx="10972800" cy="4840303"/>
          </a:xfrm>
        </p:spPr>
        <p:txBody>
          <a:bodyPr/>
          <a:lstStyle>
            <a:lvl1pPr>
              <a:buClr>
                <a:srgbClr val="E38700"/>
              </a:buClr>
              <a:buSzPct val="80000"/>
              <a:buFont typeface="Wingdings" panose="05000000000000000000" pitchFamily="2" charset="2"/>
              <a:buChar char="n"/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1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6750051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76503" y="6750051"/>
            <a:ext cx="9715500" cy="107951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938215"/>
            <a:ext cx="12192000" cy="1079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" y="3"/>
            <a:ext cx="285751" cy="9175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8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4"/>
            <a:ext cx="10763325" cy="725471"/>
          </a:xfrm>
        </p:spPr>
        <p:txBody>
          <a:bodyPr>
            <a:normAutofit/>
          </a:bodyPr>
          <a:lstStyle>
            <a:lvl1pPr algn="ctr">
              <a:defRPr sz="4000" b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31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96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44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4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0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89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33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2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337449" y="6488768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+mn-lt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4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2026/09/07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SCD</a:t>
            </a:r>
            <a:r>
              <a:rPr lang="zh-CN" altLang="en-US"/>
              <a:t>周例会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1BDF8-4A4E-467C-B181-58FC999EBC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61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92060080-149D-4487-B142-62339327CD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SCD </a:t>
            </a:r>
            <a:r>
              <a:rPr lang="zh-CN" altLang="en-US" dirty="0"/>
              <a:t>周例会</a:t>
            </a:r>
          </a:p>
        </p:txBody>
      </p:sp>
      <p:sp>
        <p:nvSpPr>
          <p:cNvPr id="8" name="副标题 7">
            <a:extLst>
              <a:ext uri="{FF2B5EF4-FFF2-40B4-BE49-F238E27FC236}">
                <a16:creationId xmlns:a16="http://schemas.microsoft.com/office/drawing/2014/main" id="{069EDC0F-F8B2-44F9-AAFD-EC7FA29E12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乔锐</a:t>
            </a:r>
            <a:endParaRPr lang="en-US" altLang="zh-CN" dirty="0"/>
          </a:p>
          <a:p>
            <a:r>
              <a:rPr lang="en-US" altLang="zh-CN" dirty="0"/>
              <a:t>2026-09-07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7124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1227975"/>
              </p:ext>
            </p:extLst>
          </p:nvPr>
        </p:nvGraphicFramePr>
        <p:xfrm>
          <a:off x="949569" y="1127330"/>
          <a:ext cx="11002107" cy="523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7369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3667369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3667369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9089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完成电性件第二阶段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个顶面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交付载荷（仅载荷联试、不再参加仓联试）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霍嘉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9089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胶水选型（拟选用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DC3145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乔锐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王昊洋</a:t>
                      </a:r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唐远平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90016"/>
                  </a:ext>
                </a:extLst>
              </a:tr>
              <a:tr h="9089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规划热摸底试验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徐元迪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533399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完成</a:t>
                      </a:r>
                      <a:r>
                        <a:rPr lang="en-US" altLang="zh-CN" dirty="0"/>
                        <a:t>Super-Ladder</a:t>
                      </a:r>
                      <a:r>
                        <a:rPr lang="zh-CN" altLang="en-US" dirty="0"/>
                        <a:t>力学摸底试验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固化探测器装配工艺、碳纤维结构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endParaRPr lang="en-US" altLang="zh-CN" dirty="0"/>
                    </a:p>
                    <a:p>
                      <a:pPr algn="ctr"/>
                      <a:r>
                        <a:rPr lang="zh-CN" altLang="en-US" dirty="0"/>
                        <a:t>徐子骏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袁煦昊负责探测器装配</a:t>
                      </a:r>
                    </a:p>
                    <a:p>
                      <a:pPr algn="ctr"/>
                      <a:r>
                        <a:rPr lang="zh-CN" altLang="en-US" dirty="0"/>
                        <a:t>巩克云负责工装及蜂窝板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完成结构热控件（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套结构、可不含热控）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764899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DEDFF137-40A5-4DE8-99D6-88C27EAF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总体研制节点及安排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8EF03-4E95-4C9B-813D-0F96DA8C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216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ED77B675-50F4-4274-A6B7-DB9F35DB9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2026</a:t>
            </a:r>
            <a:r>
              <a:rPr lang="zh-CN" altLang="en-US" dirty="0"/>
              <a:t>年重核束流实验初步结果（李洪沂）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F0AE32AE-A643-4C00-B4FA-F9B7269F4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1260"/>
            <a:ext cx="5760000" cy="38410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4AA904F-4E8E-4EB9-B09A-E24AF836C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002" y="1161260"/>
            <a:ext cx="5760000" cy="38409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19A1519-9F35-4C38-B1BD-BE9AE92F1E79}"/>
              </a:ext>
            </a:extLst>
          </p:cNvPr>
          <p:cNvSpPr txBox="1"/>
          <p:nvPr/>
        </p:nvSpPr>
        <p:spPr>
          <a:xfrm>
            <a:off x="0" y="5002208"/>
            <a:ext cx="57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TP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（顶面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P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型）的初步电荷谱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E246F22-1D69-437D-95A2-EDC5BAB95634}"/>
              </a:ext>
            </a:extLst>
          </p:cNvPr>
          <p:cNvSpPr txBox="1"/>
          <p:nvPr/>
        </p:nvSpPr>
        <p:spPr>
          <a:xfrm>
            <a:off x="6432002" y="5002208"/>
            <a:ext cx="57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TZ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（顶面</a:t>
            </a:r>
            <a:r>
              <a:rPr lang="en-US" altLang="zh-CN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Z</a:t>
            </a:r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型）的初步电荷谱</a:t>
            </a:r>
          </a:p>
        </p:txBody>
      </p:sp>
    </p:spTree>
    <p:extLst>
      <p:ext uri="{BB962C8B-B14F-4D97-AF65-F5344CB8AC3E}">
        <p14:creationId xmlns:p14="http://schemas.microsoft.com/office/powerpoint/2010/main" val="1414242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9">
            <a:extLst>
              <a:ext uri="{FF2B5EF4-FFF2-40B4-BE49-F238E27FC236}">
                <a16:creationId xmlns:a16="http://schemas.microsoft.com/office/drawing/2014/main" id="{558EE8D7-2608-473F-BFE1-02F84309CA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798391"/>
              </p:ext>
            </p:extLst>
          </p:nvPr>
        </p:nvGraphicFramePr>
        <p:xfrm>
          <a:off x="287079" y="4429916"/>
          <a:ext cx="11738343" cy="21729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0509">
                  <a:extLst>
                    <a:ext uri="{9D8B030D-6E8A-4147-A177-3AD203B41FA5}">
                      <a16:colId xmlns:a16="http://schemas.microsoft.com/office/drawing/2014/main" val="1664159553"/>
                    </a:ext>
                  </a:extLst>
                </a:gridCol>
                <a:gridCol w="1700509">
                  <a:extLst>
                    <a:ext uri="{9D8B030D-6E8A-4147-A177-3AD203B41FA5}">
                      <a16:colId xmlns:a16="http://schemas.microsoft.com/office/drawing/2014/main" val="490305134"/>
                    </a:ext>
                  </a:extLst>
                </a:gridCol>
                <a:gridCol w="3899884">
                  <a:extLst>
                    <a:ext uri="{9D8B030D-6E8A-4147-A177-3AD203B41FA5}">
                      <a16:colId xmlns:a16="http://schemas.microsoft.com/office/drawing/2014/main" val="543247634"/>
                    </a:ext>
                  </a:extLst>
                </a:gridCol>
                <a:gridCol w="4437441">
                  <a:extLst>
                    <a:ext uri="{9D8B030D-6E8A-4147-A177-3AD203B41FA5}">
                      <a16:colId xmlns:a16="http://schemas.microsoft.com/office/drawing/2014/main" val="2939724349"/>
                    </a:ext>
                  </a:extLst>
                </a:gridCol>
              </a:tblGrid>
              <a:tr h="46093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胶水选型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应用经历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用途及考虑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粘接面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6843683"/>
                  </a:ext>
                </a:extLst>
              </a:tr>
              <a:tr h="46093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暂定</a:t>
                      </a:r>
                      <a:r>
                        <a:rPr lang="en-US" altLang="zh-CN" dirty="0"/>
                        <a:t>DC3145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AGILE/AMS-L0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粘接非硅灵敏面，缓冲力学振动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偏压柔性板 </a:t>
                      </a:r>
                      <a:r>
                        <a:rPr lang="en-US" altLang="zh-CN" dirty="0"/>
                        <a:t>vs </a:t>
                      </a:r>
                      <a:r>
                        <a:rPr lang="zh-CN" altLang="en-US" dirty="0"/>
                        <a:t>硅背面</a:t>
                      </a:r>
                      <a:r>
                        <a:rPr lang="en-US" altLang="zh-CN" dirty="0"/>
                        <a:t>/AIREX/</a:t>
                      </a:r>
                      <a:r>
                        <a:rPr lang="zh-CN" altLang="en-US" dirty="0"/>
                        <a:t>碳纤维蒙皮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2061489"/>
                  </a:ext>
                </a:extLst>
              </a:tr>
              <a:tr h="79008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DC3145 </a:t>
                      </a:r>
                      <a:r>
                        <a:rPr lang="zh-CN" altLang="en-US" dirty="0"/>
                        <a:t>或</a:t>
                      </a:r>
                      <a:endParaRPr lang="en-US" altLang="zh-CN" dirty="0"/>
                    </a:p>
                    <a:p>
                      <a:pPr algn="ctr"/>
                      <a:r>
                        <a:rPr lang="en-US" altLang="zh-CN" dirty="0"/>
                        <a:t>Araldite-2011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AGILE/AMS-L0</a:t>
                      </a:r>
                      <a:endParaRPr lang="zh-CN" altLang="en-US" dirty="0"/>
                    </a:p>
                    <a:p>
                      <a:pPr algn="ctr"/>
                      <a:r>
                        <a:rPr lang="en-US" altLang="zh-CN" dirty="0"/>
                        <a:t>AMS-02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粘接硅的灵敏面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硅正面 </a:t>
                      </a:r>
                      <a:r>
                        <a:rPr lang="en-US" altLang="zh-CN" dirty="0"/>
                        <a:t>vs Z</a:t>
                      </a:r>
                      <a:r>
                        <a:rPr lang="zh-CN" altLang="en-US" dirty="0"/>
                        <a:t>型高密走线板</a:t>
                      </a:r>
                      <a:r>
                        <a:rPr lang="en-US" altLang="zh-CN" dirty="0"/>
                        <a:t>/AIREX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028155"/>
                  </a:ext>
                </a:extLst>
              </a:tr>
              <a:tr h="4609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DC SE 9186 L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DAMPE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粘接</a:t>
                      </a:r>
                      <a:r>
                        <a:rPr lang="en-US" altLang="zh-CN" dirty="0"/>
                        <a:t>PCB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SFE</a:t>
                      </a:r>
                      <a:r>
                        <a:rPr lang="zh-CN" altLang="en-US" dirty="0"/>
                        <a:t>板 </a:t>
                      </a:r>
                      <a:r>
                        <a:rPr lang="en-US" altLang="zh-CN" dirty="0"/>
                        <a:t>vs </a:t>
                      </a:r>
                      <a:r>
                        <a:rPr lang="zh-CN" altLang="en-US" dirty="0"/>
                        <a:t>偏压柔性板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4148667"/>
                  </a:ext>
                </a:extLst>
              </a:tr>
            </a:tbl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B5FBB776-EFD4-407E-B0FA-83980DA0E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新增任务：胶水选型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45592D-51AC-4C57-8816-6A38DD76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1723692-C870-4888-8BF1-B67CA7213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427" y="1055850"/>
            <a:ext cx="6937688" cy="318654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B17F08EB-8B9B-4153-B046-FA8CB2F3AEA8}"/>
              </a:ext>
            </a:extLst>
          </p:cNvPr>
          <p:cNvSpPr/>
          <p:nvPr/>
        </p:nvSpPr>
        <p:spPr>
          <a:xfrm>
            <a:off x="3678865" y="5337544"/>
            <a:ext cx="8346557" cy="808075"/>
          </a:xfrm>
          <a:prstGeom prst="rect">
            <a:avLst/>
          </a:prstGeom>
          <a:solidFill>
            <a:srgbClr val="FF000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9360D2C-1A9E-47F0-99EC-B28A1E60BF51}"/>
              </a:ext>
            </a:extLst>
          </p:cNvPr>
          <p:cNvSpPr txBox="1"/>
          <p:nvPr/>
        </p:nvSpPr>
        <p:spPr>
          <a:xfrm>
            <a:off x="8167605" y="3016562"/>
            <a:ext cx="3570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对探测性能可能有影响！</a:t>
            </a:r>
          </a:p>
        </p:txBody>
      </p:sp>
    </p:spTree>
    <p:extLst>
      <p:ext uri="{BB962C8B-B14F-4D97-AF65-F5344CB8AC3E}">
        <p14:creationId xmlns:p14="http://schemas.microsoft.com/office/powerpoint/2010/main" val="175121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F5D4E0FD-24A8-4996-9C81-D6215AE06C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043948"/>
              </p:ext>
            </p:extLst>
          </p:nvPr>
        </p:nvGraphicFramePr>
        <p:xfrm>
          <a:off x="609600" y="1136788"/>
          <a:ext cx="10972797" cy="33060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9805">
                  <a:extLst>
                    <a:ext uri="{9D8B030D-6E8A-4147-A177-3AD203B41FA5}">
                      <a16:colId xmlns:a16="http://schemas.microsoft.com/office/drawing/2014/main" val="1342152167"/>
                    </a:ext>
                  </a:extLst>
                </a:gridCol>
                <a:gridCol w="4455042">
                  <a:extLst>
                    <a:ext uri="{9D8B030D-6E8A-4147-A177-3AD203B41FA5}">
                      <a16:colId xmlns:a16="http://schemas.microsoft.com/office/drawing/2014/main" val="370124933"/>
                    </a:ext>
                  </a:extLst>
                </a:gridCol>
                <a:gridCol w="4447950">
                  <a:extLst>
                    <a:ext uri="{9D8B030D-6E8A-4147-A177-3AD203B41FA5}">
                      <a16:colId xmlns:a16="http://schemas.microsoft.com/office/drawing/2014/main" val="1613180533"/>
                    </a:ext>
                  </a:extLst>
                </a:gridCol>
              </a:tblGrid>
              <a:tr h="371862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选型考虑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当前选型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后续任务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068885"/>
                  </a:ext>
                </a:extLst>
              </a:tr>
              <a:tr h="916919">
                <a:tc>
                  <a:txBody>
                    <a:bodyPr/>
                    <a:lstStyle/>
                    <a:p>
                      <a:r>
                        <a:rPr lang="zh-CN" altLang="en-US" dirty="0"/>
                        <a:t>低释气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dirty="0"/>
                        <a:t>DC3145(</a:t>
                      </a:r>
                      <a:r>
                        <a:rPr lang="zh-CN" altLang="en-US" dirty="0"/>
                        <a:t>工业级</a:t>
                      </a:r>
                      <a:r>
                        <a:rPr lang="en-US" altLang="zh-CN" dirty="0"/>
                        <a:t>)</a:t>
                      </a:r>
                      <a:r>
                        <a:rPr lang="zh-CN" altLang="en-US" dirty="0"/>
                        <a:t>：</a:t>
                      </a:r>
                      <a:r>
                        <a:rPr lang="en-US" altLang="zh-CN" dirty="0"/>
                        <a:t>AGILE</a:t>
                      </a:r>
                      <a:r>
                        <a:rPr lang="zh-CN" altLang="en-US" dirty="0"/>
                        <a:t>在轨</a:t>
                      </a:r>
                      <a:r>
                        <a:rPr lang="en-US" altLang="zh-CN" dirty="0"/>
                        <a:t>17</a:t>
                      </a:r>
                      <a:r>
                        <a:rPr lang="zh-CN" altLang="en-US" dirty="0"/>
                        <a:t>年；</a:t>
                      </a:r>
                      <a:r>
                        <a:rPr lang="en-US" altLang="zh-CN" dirty="0"/>
                        <a:t>AMS-L0</a:t>
                      </a:r>
                      <a:r>
                        <a:rPr lang="zh-CN" altLang="en-US" dirty="0"/>
                        <a:t>完成正样试验</a:t>
                      </a:r>
                      <a:endParaRPr lang="en-US" altLang="zh-CN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dirty="0"/>
                        <a:t>Araldite-2011(</a:t>
                      </a:r>
                      <a:r>
                        <a:rPr lang="zh-CN" altLang="en-US" dirty="0"/>
                        <a:t>工业级</a:t>
                      </a:r>
                      <a:r>
                        <a:rPr lang="en-US" altLang="zh-CN" dirty="0"/>
                        <a:t>)</a:t>
                      </a:r>
                      <a:r>
                        <a:rPr lang="zh-CN" altLang="en-US" dirty="0"/>
                        <a:t>：</a:t>
                      </a:r>
                      <a:r>
                        <a:rPr lang="en-US" altLang="zh-CN" dirty="0"/>
                        <a:t>AMS-02</a:t>
                      </a:r>
                      <a:r>
                        <a:rPr lang="zh-CN" altLang="en-US" dirty="0"/>
                        <a:t>在轨</a:t>
                      </a:r>
                      <a:r>
                        <a:rPr lang="en-US" altLang="zh-CN" dirty="0"/>
                        <a:t>15</a:t>
                      </a:r>
                      <a:r>
                        <a:rPr lang="zh-CN" altLang="en-US" dirty="0"/>
                        <a:t>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检测释气相关指标：</a:t>
                      </a:r>
                      <a:r>
                        <a:rPr lang="en-US" altLang="zh-CN" dirty="0"/>
                        <a:t>TML</a:t>
                      </a:r>
                      <a:r>
                        <a:rPr lang="zh-CN" altLang="en-US" dirty="0"/>
                        <a:t>（总质量损失）、</a:t>
                      </a:r>
                      <a:r>
                        <a:rPr lang="en-US" altLang="zh-CN" dirty="0"/>
                        <a:t>CVCM</a:t>
                      </a:r>
                      <a:r>
                        <a:rPr lang="zh-CN" altLang="en-US" dirty="0"/>
                        <a:t>（可凝挥发物） 、</a:t>
                      </a:r>
                      <a:r>
                        <a:rPr lang="en-US" altLang="zh-CN" dirty="0"/>
                        <a:t>WVR</a:t>
                      </a:r>
                      <a:r>
                        <a:rPr lang="zh-CN" altLang="en-US" dirty="0"/>
                        <a:t>（水汽回吸）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401189"/>
                  </a:ext>
                </a:extLst>
              </a:tr>
              <a:tr h="2017222">
                <a:tc>
                  <a:txBody>
                    <a:bodyPr/>
                    <a:lstStyle/>
                    <a:p>
                      <a:r>
                        <a:rPr lang="zh-CN" altLang="en-US" dirty="0"/>
                        <a:t>应用在硅微条灵敏面对电学性能的影响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dirty="0"/>
                        <a:t>DC3145(</a:t>
                      </a:r>
                      <a:r>
                        <a:rPr lang="zh-CN" altLang="en-US" dirty="0"/>
                        <a:t>工业级、硅橡胶</a:t>
                      </a:r>
                      <a:r>
                        <a:rPr lang="en-US" altLang="zh-CN" dirty="0"/>
                        <a:t>)</a:t>
                      </a:r>
                      <a:r>
                        <a:rPr lang="zh-CN" altLang="en-US" dirty="0"/>
                        <a:t>：</a:t>
                      </a:r>
                      <a:r>
                        <a:rPr lang="en-US" altLang="zh-CN" dirty="0"/>
                        <a:t>2024</a:t>
                      </a:r>
                      <a:r>
                        <a:rPr lang="zh-CN" altLang="en-US" dirty="0"/>
                        <a:t>年</a:t>
                      </a:r>
                      <a:r>
                        <a:rPr lang="en-US" altLang="zh-CN" dirty="0"/>
                        <a:t>5</a:t>
                      </a:r>
                      <a:r>
                        <a:rPr lang="zh-CN" altLang="en-US" dirty="0"/>
                        <a:t>月应用于</a:t>
                      </a:r>
                      <a:r>
                        <a:rPr lang="en-US" altLang="zh-CN" dirty="0"/>
                        <a:t>MICRON</a:t>
                      </a:r>
                      <a:r>
                        <a:rPr lang="zh-CN" altLang="en-US" dirty="0"/>
                        <a:t>硅表面。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硅橡胶存在“硅氧烷挥发”风险</a:t>
                      </a:r>
                      <a:r>
                        <a:rPr lang="zh-CN" altLang="en-US" dirty="0"/>
                        <a:t>。</a:t>
                      </a:r>
                      <a:endParaRPr lang="en-US" altLang="zh-CN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dirty="0"/>
                        <a:t>Araldite-2011(</a:t>
                      </a:r>
                      <a:r>
                        <a:rPr lang="zh-CN" altLang="en-US" dirty="0"/>
                        <a:t>工业级、环氧树脂</a:t>
                      </a:r>
                      <a:r>
                        <a:rPr lang="en-US" altLang="zh-CN" dirty="0"/>
                        <a:t>)</a:t>
                      </a:r>
                      <a:r>
                        <a:rPr lang="zh-CN" altLang="en-US" dirty="0"/>
                        <a:t>：</a:t>
                      </a:r>
                      <a:r>
                        <a:rPr lang="en-US" altLang="zh-CN" dirty="0"/>
                        <a:t>AMS-02</a:t>
                      </a:r>
                      <a:r>
                        <a:rPr lang="zh-CN" altLang="en-US" dirty="0"/>
                        <a:t>在轨</a:t>
                      </a:r>
                      <a:r>
                        <a:rPr lang="en-US" altLang="zh-CN" dirty="0"/>
                        <a:t>15</a:t>
                      </a:r>
                      <a:r>
                        <a:rPr lang="zh-CN" altLang="en-US" dirty="0"/>
                        <a:t>年。环氧树脂太硬，存在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无法缓解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AIREX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的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CTE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太大造成的热应力风险</a:t>
                      </a:r>
                      <a:r>
                        <a:rPr lang="zh-CN" altLang="en-US" dirty="0"/>
                        <a:t>。</a:t>
                      </a:r>
                      <a:endParaRPr lang="en-US" altLang="zh-CN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胶水是否还存在导电离子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如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Na)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dirty="0"/>
                        <a:t>检测</a:t>
                      </a:r>
                      <a:r>
                        <a:rPr lang="en-US" altLang="zh-CN" dirty="0"/>
                        <a:t>DC3145</a:t>
                      </a:r>
                      <a:r>
                        <a:rPr lang="zh-CN" altLang="en-US" dirty="0"/>
                        <a:t>挥发物中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硅氧烷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含量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dirty="0"/>
                        <a:t>检测可动离子（</a:t>
                      </a:r>
                      <a:r>
                        <a:rPr lang="en-US" altLang="zh-CN" dirty="0"/>
                        <a:t>Na/K/Cl</a:t>
                      </a:r>
                      <a:r>
                        <a:rPr lang="zh-CN" altLang="en-US" dirty="0"/>
                        <a:t>）</a:t>
                      </a:r>
                      <a:endParaRPr lang="en-US" altLang="zh-CN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dirty="0"/>
                        <a:t>复测</a:t>
                      </a:r>
                      <a:r>
                        <a:rPr lang="en-US" altLang="zh-CN" dirty="0"/>
                        <a:t>MICRON</a:t>
                      </a:r>
                      <a:r>
                        <a:rPr lang="zh-CN" altLang="en-US" dirty="0"/>
                        <a:t>硅（粘接</a:t>
                      </a:r>
                      <a:r>
                        <a:rPr lang="en-US" altLang="zh-CN" dirty="0"/>
                        <a:t>2</a:t>
                      </a:r>
                      <a:r>
                        <a:rPr lang="zh-CN" altLang="en-US" dirty="0"/>
                        <a:t>年零</a:t>
                      </a:r>
                      <a:r>
                        <a:rPr lang="en-US" altLang="zh-CN" dirty="0"/>
                        <a:t>4</a:t>
                      </a:r>
                      <a:r>
                        <a:rPr lang="zh-CN" altLang="en-US" dirty="0"/>
                        <a:t>个月）</a:t>
                      </a:r>
                      <a:endParaRPr lang="en-US" altLang="zh-CN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zh-CN" dirty="0"/>
                        <a:t>Baby Sensor</a:t>
                      </a:r>
                      <a:r>
                        <a:rPr lang="zh-CN" altLang="en-US" dirty="0"/>
                        <a:t>高低温循环</a:t>
                      </a:r>
                    </a:p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463419"/>
                  </a:ext>
                </a:extLst>
              </a:tr>
            </a:tbl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2659356A-D280-4B32-9202-308C78AD3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新增任务：胶水选型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383130-6493-4C1A-AD1B-06C64E1A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graphicFrame>
        <p:nvGraphicFramePr>
          <p:cNvPr id="6" name="图示 5">
            <a:extLst>
              <a:ext uri="{FF2B5EF4-FFF2-40B4-BE49-F238E27FC236}">
                <a16:creationId xmlns:a16="http://schemas.microsoft.com/office/drawing/2014/main" id="{3A2B0EA0-4C59-44A5-808F-640460F307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2654125"/>
              </p:ext>
            </p:extLst>
          </p:nvPr>
        </p:nvGraphicFramePr>
        <p:xfrm>
          <a:off x="2102678" y="4581939"/>
          <a:ext cx="9199217" cy="725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6D5BD3E8-9EA0-411D-9F78-94BED466F937}"/>
              </a:ext>
            </a:extLst>
          </p:cNvPr>
          <p:cNvSpPr txBox="1"/>
          <p:nvPr/>
        </p:nvSpPr>
        <p:spPr>
          <a:xfrm>
            <a:off x="609600" y="4529218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负责人：王昊洋</a:t>
            </a:r>
          </a:p>
        </p:txBody>
      </p:sp>
      <p:graphicFrame>
        <p:nvGraphicFramePr>
          <p:cNvPr id="8" name="图示 7">
            <a:extLst>
              <a:ext uri="{FF2B5EF4-FFF2-40B4-BE49-F238E27FC236}">
                <a16:creationId xmlns:a16="http://schemas.microsoft.com/office/drawing/2014/main" id="{7A52FBD2-3260-4E5F-99CB-5FF1B0054D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6808720"/>
              </p:ext>
            </p:extLst>
          </p:nvPr>
        </p:nvGraphicFramePr>
        <p:xfrm>
          <a:off x="2102678" y="5412935"/>
          <a:ext cx="9199217" cy="725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ADB65765-2F7E-4967-8EFC-81F641651091}"/>
              </a:ext>
            </a:extLst>
          </p:cNvPr>
          <p:cNvSpPr txBox="1"/>
          <p:nvPr/>
        </p:nvSpPr>
        <p:spPr>
          <a:xfrm>
            <a:off x="609600" y="5360215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负责人：唐远平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791DCE8-AB97-4877-A31C-520B692762DB}"/>
              </a:ext>
            </a:extLst>
          </p:cNvPr>
          <p:cNvSpPr txBox="1"/>
          <p:nvPr/>
        </p:nvSpPr>
        <p:spPr>
          <a:xfrm>
            <a:off x="609600" y="6123415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负责人：张子良</a:t>
            </a:r>
          </a:p>
        </p:txBody>
      </p:sp>
      <p:graphicFrame>
        <p:nvGraphicFramePr>
          <p:cNvPr id="11" name="图示 10">
            <a:extLst>
              <a:ext uri="{FF2B5EF4-FFF2-40B4-BE49-F238E27FC236}">
                <a16:creationId xmlns:a16="http://schemas.microsoft.com/office/drawing/2014/main" id="{C01547D3-E59E-4555-A765-BCFC887AEC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0030845"/>
              </p:ext>
            </p:extLst>
          </p:nvPr>
        </p:nvGraphicFramePr>
        <p:xfrm>
          <a:off x="2102678" y="6356353"/>
          <a:ext cx="9199217" cy="492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11653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29A9177-CA85-4EA3-ADC4-B365F731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9E07FA0D-821E-4256-8D51-30DD03F82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0" y="142854"/>
            <a:ext cx="11697530" cy="725471"/>
          </a:xfrm>
        </p:spPr>
        <p:txBody>
          <a:bodyPr>
            <a:normAutofit/>
          </a:bodyPr>
          <a:lstStyle/>
          <a:p>
            <a:r>
              <a:rPr lang="en-US" altLang="zh-CN" dirty="0"/>
              <a:t>MICRON</a:t>
            </a:r>
            <a:r>
              <a:rPr lang="zh-CN" altLang="en-US" dirty="0"/>
              <a:t>硅表面涂上</a:t>
            </a:r>
            <a:r>
              <a:rPr lang="en-US" altLang="zh-CN" dirty="0"/>
              <a:t>DC3145</a:t>
            </a:r>
            <a:r>
              <a:rPr lang="zh-CN" altLang="en-US" dirty="0"/>
              <a:t>（</a:t>
            </a:r>
            <a:r>
              <a:rPr lang="en-US" altLang="zh-CN" dirty="0"/>
              <a:t>2024</a:t>
            </a:r>
            <a:r>
              <a:rPr lang="zh-CN" altLang="en-US" dirty="0"/>
              <a:t>年</a:t>
            </a:r>
            <a:r>
              <a:rPr lang="en-US" altLang="zh-CN" dirty="0"/>
              <a:t>5</a:t>
            </a:r>
            <a:r>
              <a:rPr lang="zh-CN" altLang="en-US" dirty="0"/>
              <a:t>月</a:t>
            </a:r>
            <a:r>
              <a:rPr lang="en-US" altLang="zh-CN" dirty="0"/>
              <a:t>31</a:t>
            </a:r>
            <a:r>
              <a:rPr lang="zh-CN" altLang="en-US" dirty="0"/>
              <a:t>日）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FD7DC1-237A-4B03-B6C3-6C60DB93B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pic>
        <p:nvPicPr>
          <p:cNvPr id="5" name="内容占位符 5">
            <a:extLst>
              <a:ext uri="{FF2B5EF4-FFF2-40B4-BE49-F238E27FC236}">
                <a16:creationId xmlns:a16="http://schemas.microsoft.com/office/drawing/2014/main" id="{460698C2-AFFD-4000-A6A9-721DAF92CB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34" b="31926"/>
          <a:stretch/>
        </p:blipFill>
        <p:spPr bwMode="auto">
          <a:xfrm>
            <a:off x="397566" y="1186220"/>
            <a:ext cx="5242416" cy="1550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内容占位符 5">
            <a:extLst>
              <a:ext uri="{FF2B5EF4-FFF2-40B4-BE49-F238E27FC236}">
                <a16:creationId xmlns:a16="http://schemas.microsoft.com/office/drawing/2014/main" id="{0CB7F07C-60FB-4086-8098-4B6496B9E6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5429" y="1055675"/>
            <a:ext cx="3913584" cy="260905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内容占位符 5">
            <a:extLst>
              <a:ext uri="{FF2B5EF4-FFF2-40B4-BE49-F238E27FC236}">
                <a16:creationId xmlns:a16="http://schemas.microsoft.com/office/drawing/2014/main" id="{365E81C3-785E-436D-9C42-06D5224328D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03" b="4263"/>
          <a:stretch/>
        </p:blipFill>
        <p:spPr bwMode="auto">
          <a:xfrm>
            <a:off x="397566" y="3375841"/>
            <a:ext cx="5242416" cy="269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3899C5F-4BB3-4E75-8B7E-6BEBF06AB1CB}"/>
              </a:ext>
            </a:extLst>
          </p:cNvPr>
          <p:cNvSpPr txBox="1"/>
          <p:nvPr/>
        </p:nvSpPr>
        <p:spPr>
          <a:xfrm>
            <a:off x="397566" y="2720827"/>
            <a:ext cx="5242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MICRON</a:t>
            </a:r>
            <a:r>
              <a:rPr lang="zh-CN" altLang="en-US" sz="2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硅的一半抹上</a:t>
            </a:r>
            <a:r>
              <a:rPr lang="en-US" altLang="zh-CN" sz="2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DC3145</a:t>
            </a:r>
            <a:endParaRPr lang="zh-CN" altLang="en-US" sz="2000" dirty="0">
              <a:solidFill>
                <a:srgbClr val="00206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B57B86B-8245-4923-BAC8-0A0E435CF979}"/>
              </a:ext>
            </a:extLst>
          </p:cNvPr>
          <p:cNvSpPr txBox="1"/>
          <p:nvPr/>
        </p:nvSpPr>
        <p:spPr>
          <a:xfrm>
            <a:off x="397566" y="6068719"/>
            <a:ext cx="5242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MICRON</a:t>
            </a:r>
            <a:r>
              <a:rPr lang="zh-CN" altLang="en-US" sz="2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硅进行宇宙线测试</a:t>
            </a:r>
          </a:p>
        </p:txBody>
      </p:sp>
      <p:pic>
        <p:nvPicPr>
          <p:cNvPr id="10" name="内容占位符 5">
            <a:extLst>
              <a:ext uri="{FF2B5EF4-FFF2-40B4-BE49-F238E27FC236}">
                <a16:creationId xmlns:a16="http://schemas.microsoft.com/office/drawing/2014/main" id="{2C0A68B9-F4E1-4371-902C-5BD5363C0A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4078999"/>
            <a:ext cx="2970000" cy="1980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73E2A34-9DD2-474F-A59D-8921713056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364" y="4088719"/>
            <a:ext cx="2970000" cy="19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0921798F-520D-4F45-ADBC-5E199F00877F}"/>
              </a:ext>
            </a:extLst>
          </p:cNvPr>
          <p:cNvSpPr txBox="1"/>
          <p:nvPr/>
        </p:nvSpPr>
        <p:spPr>
          <a:xfrm>
            <a:off x="7499377" y="454534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zh-CN" altLang="en-US" dirty="0">
                <a:solidFill>
                  <a:srgbClr val="0070C0"/>
                </a:solidFill>
              </a:rPr>
              <a:t>点胶前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2BB84A1-0CAD-43C5-B4B3-B3F3088F3E57}"/>
              </a:ext>
            </a:extLst>
          </p:cNvPr>
          <p:cNvSpPr txBox="1"/>
          <p:nvPr/>
        </p:nvSpPr>
        <p:spPr>
          <a:xfrm>
            <a:off x="10221568" y="4545339"/>
            <a:ext cx="1572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点胶</a:t>
            </a:r>
            <a:r>
              <a:rPr lang="en-US" altLang="zh-CN" sz="2400" b="1" dirty="0">
                <a:solidFill>
                  <a:srgbClr val="FF0000"/>
                </a:solidFill>
              </a:rPr>
              <a:t>2~3</a:t>
            </a:r>
            <a:r>
              <a:rPr lang="zh-CN" altLang="en-US" sz="2400" b="1" dirty="0">
                <a:solidFill>
                  <a:srgbClr val="FF0000"/>
                </a:solidFill>
              </a:rPr>
              <a:t>天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8F9E1BC-E944-40D2-A622-5CA597D58D04}"/>
              </a:ext>
            </a:extLst>
          </p:cNvPr>
          <p:cNvSpPr txBox="1"/>
          <p:nvPr/>
        </p:nvSpPr>
        <p:spPr>
          <a:xfrm>
            <a:off x="7880499" y="2805892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点胶前后的基线噪声对比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FA003C2-2297-47BE-95C4-4B018A7C6662}"/>
              </a:ext>
            </a:extLst>
          </p:cNvPr>
          <p:cNvSpPr txBox="1"/>
          <p:nvPr/>
        </p:nvSpPr>
        <p:spPr>
          <a:xfrm>
            <a:off x="6096000" y="6068719"/>
            <a:ext cx="609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MICRON</a:t>
            </a:r>
            <a:r>
              <a:rPr lang="zh-CN" altLang="en-US" sz="2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硅点胶前后的宇宙线</a:t>
            </a:r>
            <a:r>
              <a:rPr lang="en-US" altLang="zh-CN" sz="2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MIP</a:t>
            </a:r>
            <a:r>
              <a:rPr lang="zh-CN" altLang="en-US" sz="2000" dirty="0">
                <a:solidFill>
                  <a:srgbClr val="00206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谱对比</a:t>
            </a:r>
          </a:p>
        </p:txBody>
      </p:sp>
    </p:spTree>
    <p:extLst>
      <p:ext uri="{BB962C8B-B14F-4D97-AF65-F5344CB8AC3E}">
        <p14:creationId xmlns:p14="http://schemas.microsoft.com/office/powerpoint/2010/main" val="229048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8DC6715A-38A7-4F0C-BD04-313B315A1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招标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1140D8-43D5-4DBF-87AE-342FCC7D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61DA18CA-BCBD-49EE-BAD7-556C19BBF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4189256"/>
              </p:ext>
            </p:extLst>
          </p:nvPr>
        </p:nvGraphicFramePr>
        <p:xfrm>
          <a:off x="1177265" y="1280618"/>
          <a:ext cx="9837469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70358">
                  <a:extLst>
                    <a:ext uri="{9D8B030D-6E8A-4147-A177-3AD203B41FA5}">
                      <a16:colId xmlns:a16="http://schemas.microsoft.com/office/drawing/2014/main" val="3882797040"/>
                    </a:ext>
                  </a:extLst>
                </a:gridCol>
                <a:gridCol w="2178180">
                  <a:extLst>
                    <a:ext uri="{9D8B030D-6E8A-4147-A177-3AD203B41FA5}">
                      <a16:colId xmlns:a16="http://schemas.microsoft.com/office/drawing/2014/main" val="1475665076"/>
                    </a:ext>
                  </a:extLst>
                </a:gridCol>
                <a:gridCol w="5888931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招标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进展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碳纤维复材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&amp;</a:t>
                      </a:r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已完成招标，哈玻院中标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03291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ASIC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高能所已发标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6422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ASIC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韦家驹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？？？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1185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硅微条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日发布标书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0113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硅电容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乔锐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上周缺乏外单位评审专家。高旻联系本周评审（可靠性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摸底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质保方案</a:t>
                      </a:r>
                      <a:r>
                        <a:rPr lang="en-US" altLang="zh-CN" b="1" dirty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zh-CN" altLang="en-US" b="1" dirty="0">
                          <a:solidFill>
                            <a:srgbClr val="FF0000"/>
                          </a:solidFill>
                        </a:rPr>
                        <a:t>工艺方案）</a:t>
                      </a:r>
                      <a:endParaRPr lang="en-US" altLang="zh-CN" b="1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B0F0"/>
                          </a:solidFill>
                        </a:rPr>
                        <a:t>待草拟标书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9380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热控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徐元迪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已准备标书。询价后早开预备会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9024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COB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韦家驹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乔锐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2322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导热索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鲁兵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韦家驹</a:t>
                      </a:r>
                      <a:endParaRPr lang="en-US" altLang="zh-C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b="1" dirty="0">
                          <a:solidFill>
                            <a:srgbClr val="00B0F0"/>
                          </a:solidFill>
                        </a:rPr>
                        <a:t>待草拟标书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5988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974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30625"/>
              </p:ext>
            </p:extLst>
          </p:nvPr>
        </p:nvGraphicFramePr>
        <p:xfrm>
          <a:off x="666712" y="1249824"/>
          <a:ext cx="11061000" cy="32324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7000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3934046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  <a:gridCol w="1895323">
                  <a:extLst>
                    <a:ext uri="{9D8B030D-6E8A-4147-A177-3AD203B41FA5}">
                      <a16:colId xmlns:a16="http://schemas.microsoft.com/office/drawing/2014/main" val="505506896"/>
                    </a:ext>
                  </a:extLst>
                </a:gridCol>
                <a:gridCol w="1445126">
                  <a:extLst>
                    <a:ext uri="{9D8B030D-6E8A-4147-A177-3AD203B41FA5}">
                      <a16:colId xmlns:a16="http://schemas.microsoft.com/office/drawing/2014/main" val="2741609711"/>
                    </a:ext>
                  </a:extLst>
                </a:gridCol>
                <a:gridCol w="1869505">
                  <a:extLst>
                    <a:ext uri="{9D8B030D-6E8A-4147-A177-3AD203B41FA5}">
                      <a16:colId xmlns:a16="http://schemas.microsoft.com/office/drawing/2014/main" val="4096673917"/>
                    </a:ext>
                  </a:extLst>
                </a:gridCol>
              </a:tblGrid>
              <a:tr h="404058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安排人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负责人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进展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备注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年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9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月</a:t>
                      </a: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7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宋体" panose="02010600030101010101" pitchFamily="2" charset="-122"/>
                          <a:cs typeface="+mn-cs"/>
                        </a:rPr>
                        <a:t>日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讨论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SCD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功耗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彭文溪</a:t>
                      </a:r>
                      <a:endParaRPr lang="en-US" altLang="zh-CN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车永娥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0196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宋体" panose="02010600030101010101" pitchFamily="2" charset="-122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专项审查：热第三方复核</a:t>
                      </a:r>
                      <a:endParaRPr lang="en-US" altLang="zh-CN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/>
                        <a:t>总体</a:t>
                      </a:r>
                      <a:endParaRPr lang="en-US" altLang="zh-CN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徐元迪</a:t>
                      </a:r>
                      <a:r>
                        <a:rPr lang="en-US" altLang="zh-CN" dirty="0"/>
                        <a:t>/508/</a:t>
                      </a:r>
                      <a:endParaRPr lang="zh-CN" alt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203254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接地设计报告修改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李陆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698322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电磁兼容专项设计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张永杰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霍嘉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677001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闭环：六性、标定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总体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1671664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经费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张帆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055535"/>
                  </a:ext>
                </a:extLst>
              </a:tr>
              <a:tr h="404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kumimoji="0" lang="zh-CN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风险分析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李新乔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乔锐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6553474"/>
                  </a:ext>
                </a:extLst>
              </a:tr>
            </a:tbl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DEDFF137-40A5-4DE8-99D6-88C27EAF0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文档和评审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28EF03-4E95-4C9B-813D-0F96DA8C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2026/09/07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9404632"/>
      </p:ext>
    </p:extLst>
  </p:cSld>
  <p:clrMapOvr>
    <a:masterClrMapping/>
  </p:clrMapOvr>
</p:sld>
</file>

<file path=ppt/theme/theme1.xml><?xml version="1.0" encoding="utf-8"?>
<a:theme xmlns:a="http://schemas.openxmlformats.org/drawingml/2006/main" name="IHE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400" dirty="0" smtClean="0">
            <a:solidFill>
              <a:srgbClr val="002060"/>
            </a:solidFill>
            <a:ea typeface="黑体" panose="02010609060101010101" pitchFamily="2" charset="-122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HEP" id="{1B0B717B-B345-4556-8931-A4D9E266528D}" vid="{B471213F-AC63-4C40-9683-2EC057EFCA7F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11511</TotalTime>
  <Words>848</Words>
  <Application>Microsoft Office PowerPoint</Application>
  <PresentationFormat>宽屏</PresentationFormat>
  <Paragraphs>157</Paragraphs>
  <Slides>8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等线</vt:lpstr>
      <vt:lpstr>微软雅黑</vt:lpstr>
      <vt:lpstr>Arial</vt:lpstr>
      <vt:lpstr>Calibri</vt:lpstr>
      <vt:lpstr>Calibri Light</vt:lpstr>
      <vt:lpstr>Wingdings</vt:lpstr>
      <vt:lpstr>IHEP</vt:lpstr>
      <vt:lpstr>自定义设计方案</vt:lpstr>
      <vt:lpstr>SCD 周例会</vt:lpstr>
      <vt:lpstr>总体研制节点及安排</vt:lpstr>
      <vt:lpstr>2026年重核束流实验初步结果（李洪沂）</vt:lpstr>
      <vt:lpstr>新增任务：胶水选型</vt:lpstr>
      <vt:lpstr>新增任务：胶水选型</vt:lpstr>
      <vt:lpstr>MICRON硅表面涂上DC3145（2024年5月31日）</vt:lpstr>
      <vt:lpstr>招标</vt:lpstr>
      <vt:lpstr>文档和评审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上一个年度的重要进展回顾</dc:title>
  <dc:creator>Yuodaa</dc:creator>
  <cp:lastModifiedBy>乔锐0830</cp:lastModifiedBy>
  <cp:revision>1139</cp:revision>
  <dcterms:created xsi:type="dcterms:W3CDTF">2023-08-09T12:44:00Z</dcterms:created>
  <dcterms:modified xsi:type="dcterms:W3CDTF">2026-09-07T01:00:37Z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</Properties>
</file>