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4"/>
  </p:notesMasterIdLst>
  <p:sldIdLst>
    <p:sldId id="365" r:id="rId3"/>
    <p:sldId id="366" r:id="rId4"/>
    <p:sldId id="367" r:id="rId5"/>
    <p:sldId id="368" r:id="rId6"/>
    <p:sldId id="369" r:id="rId7"/>
    <p:sldId id="370" r:id="rId8"/>
    <p:sldId id="372" r:id="rId9"/>
    <p:sldId id="371" r:id="rId10"/>
    <p:sldId id="375" r:id="rId11"/>
    <p:sldId id="376" r:id="rId12"/>
    <p:sldId id="377" r:id="rId13"/>
    <p:sldId id="378" r:id="rId14"/>
    <p:sldId id="374" r:id="rId15"/>
    <p:sldId id="383" r:id="rId16"/>
    <p:sldId id="384" r:id="rId17"/>
    <p:sldId id="385" r:id="rId18"/>
    <p:sldId id="380" r:id="rId19"/>
    <p:sldId id="379" r:id="rId20"/>
    <p:sldId id="381" r:id="rId21"/>
    <p:sldId id="382" r:id="rId22"/>
    <p:sldId id="386" r:id="rId23"/>
    <p:sldId id="387" r:id="rId24"/>
    <p:sldId id="389" r:id="rId25"/>
    <p:sldId id="390" r:id="rId26"/>
    <p:sldId id="391" r:id="rId27"/>
    <p:sldId id="392" r:id="rId28"/>
    <p:sldId id="388" r:id="rId29"/>
    <p:sldId id="393" r:id="rId30"/>
    <p:sldId id="396" r:id="rId31"/>
    <p:sldId id="394" r:id="rId32"/>
    <p:sldId id="395" r:id="rId33"/>
    <p:sldId id="397" r:id="rId35"/>
    <p:sldId id="398" r:id="rId36"/>
    <p:sldId id="399" r:id="rId37"/>
    <p:sldId id="401" r:id="rId38"/>
    <p:sldId id="400" r:id="rId39"/>
    <p:sldId id="402" r:id="rId40"/>
    <p:sldId id="403" r:id="rId41"/>
    <p:sldId id="405" r:id="rId42"/>
    <p:sldId id="404" r:id="rId43"/>
    <p:sldId id="406" r:id="rId44"/>
    <p:sldId id="407" r:id="rId45"/>
    <p:sldId id="408" r:id="rId46"/>
    <p:sldId id="409" r:id="rId47"/>
    <p:sldId id="410" r:id="rId48"/>
    <p:sldId id="411" r:id="rId49"/>
    <p:sldId id="412" r:id="rId50"/>
    <p:sldId id="413" r:id="rId51"/>
    <p:sldId id="414" r:id="rId52"/>
    <p:sldId id="415" r:id="rId53"/>
    <p:sldId id="416" r:id="rId54"/>
    <p:sldId id="417" r:id="rId55"/>
    <p:sldId id="419" r:id="rId56"/>
    <p:sldId id="418" r:id="rId57"/>
    <p:sldId id="420" r:id="rId58"/>
    <p:sldId id="421" r:id="rId59"/>
    <p:sldId id="423" r:id="rId60"/>
    <p:sldId id="424" r:id="rId61"/>
    <p:sldId id="425" r:id="rId62"/>
    <p:sldId id="426" r:id="rId63"/>
    <p:sldId id="428" r:id="rId64"/>
    <p:sldId id="429" r:id="rId65"/>
    <p:sldId id="422" r:id="rId66"/>
    <p:sldId id="430" r:id="rId67"/>
    <p:sldId id="432" r:id="rId68"/>
    <p:sldId id="435" r:id="rId69"/>
    <p:sldId id="434" r:id="rId70"/>
    <p:sldId id="436" r:id="rId71"/>
    <p:sldId id="433" r:id="rId72"/>
    <p:sldId id="437" r:id="rId73"/>
    <p:sldId id="440" r:id="rId74"/>
    <p:sldId id="438" r:id="rId75"/>
    <p:sldId id="441" r:id="rId76"/>
    <p:sldId id="442" r:id="rId77"/>
    <p:sldId id="439" r:id="rId78"/>
    <p:sldId id="443" r:id="rId79"/>
    <p:sldId id="444" r:id="rId80"/>
    <p:sldId id="445" r:id="rId81"/>
    <p:sldId id="447" r:id="rId82"/>
    <p:sldId id="446" r:id="rId83"/>
    <p:sldId id="448" r:id="rId84"/>
    <p:sldId id="449" r:id="rId85"/>
    <p:sldId id="451" r:id="rId86"/>
    <p:sldId id="452" r:id="rId87"/>
    <p:sldId id="453" r:id="rId88"/>
    <p:sldId id="455" r:id="rId8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49ED2E5E-D762-4F7C-841E-178DF61E1A84}">
          <p14:sldIdLst>
            <p14:sldId id="365"/>
            <p14:sldId id="366"/>
            <p14:sldId id="367"/>
            <p14:sldId id="368"/>
            <p14:sldId id="369"/>
            <p14:sldId id="370"/>
            <p14:sldId id="372"/>
            <p14:sldId id="371"/>
            <p14:sldId id="375"/>
            <p14:sldId id="376"/>
            <p14:sldId id="377"/>
            <p14:sldId id="378"/>
            <p14:sldId id="374"/>
          </p14:sldIdLst>
        </p14:section>
        <p14:section name="2026.05.08" id="{8C2B3808-A09D-49F2-B446-41718BC4B6D2}">
          <p14:sldIdLst>
            <p14:sldId id="383"/>
            <p14:sldId id="384"/>
            <p14:sldId id="385"/>
            <p14:sldId id="380"/>
            <p14:sldId id="379"/>
            <p14:sldId id="381"/>
            <p14:sldId id="382"/>
          </p14:sldIdLst>
        </p14:section>
        <p14:section name="2026.05.12" id="{D2A22F3B-E3A8-425E-A54F-C7B08B3C4213}">
          <p14:sldIdLst>
            <p14:sldId id="386"/>
            <p14:sldId id="387"/>
            <p14:sldId id="389"/>
            <p14:sldId id="390"/>
            <p14:sldId id="391"/>
            <p14:sldId id="392"/>
            <p14:sldId id="388"/>
          </p14:sldIdLst>
        </p14:section>
        <p14:section name="2026.05.13" id="{54E6001D-8DEE-434E-A252-85B952E04CE1}">
          <p14:sldIdLst>
            <p14:sldId id="393"/>
            <p14:sldId id="396"/>
            <p14:sldId id="394"/>
            <p14:sldId id="395"/>
          </p14:sldIdLst>
        </p14:section>
        <p14:section name="2026.05.15" id="{F0B8202E-DE1F-4433-8BEC-2B44EAE9DB31}">
          <p14:sldIdLst>
            <p14:sldId id="397"/>
            <p14:sldId id="398"/>
          </p14:sldIdLst>
        </p14:section>
        <p14:section name="2026.05.20" id="{8560F934-7174-4130-9CC5-639C575740D5}">
          <p14:sldIdLst>
            <p14:sldId id="399"/>
            <p14:sldId id="401"/>
            <p14:sldId id="400"/>
            <p14:sldId id="402"/>
          </p14:sldIdLst>
        </p14:section>
        <p14:section name="2026.06.02" id="{ABB0EFE5-2DA8-4402-AFB6-295F24A77CD5}">
          <p14:sldIdLst>
            <p14:sldId id="403"/>
            <p14:sldId id="405"/>
            <p14:sldId id="404"/>
            <p14:sldId id="406"/>
            <p14:sldId id="407"/>
          </p14:sldIdLst>
        </p14:section>
        <p14:section name="2026.06.09" id="{99E9F33E-E914-467C-BE6D-FF9608B1137D}">
          <p14:sldIdLst>
            <p14:sldId id="408"/>
          </p14:sldIdLst>
        </p14:section>
        <p14:section name="2026.06.16" id="{D16C6686-7EC6-4F5A-8C88-0AFE77AD81EE}">
          <p14:sldIdLst>
            <p14:sldId id="409"/>
            <p14:sldId id="410"/>
            <p14:sldId id="411"/>
            <p14:sldId id="412"/>
            <p14:sldId id="413"/>
            <p14:sldId id="414"/>
            <p14:sldId id="415"/>
          </p14:sldIdLst>
        </p14:section>
        <p14:section name="2026.07.07" id="{35A79A62-AD40-462C-8C49-11CF3D9191A0}">
          <p14:sldIdLst>
            <p14:sldId id="416"/>
            <p14:sldId id="417"/>
          </p14:sldIdLst>
        </p14:section>
        <p14:section name="2026.07.14" id="{7EE2CF5E-C5BC-43A9-AAD6-F1AC35CE5739}">
          <p14:sldIdLst>
            <p14:sldId id="419"/>
            <p14:sldId id="418"/>
            <p14:sldId id="420"/>
          </p14:sldIdLst>
        </p14:section>
        <p14:section name="2026.07.21" id="{0F6E4155-196A-46B0-A4E3-95C807583086}">
          <p14:sldIdLst>
            <p14:sldId id="421"/>
            <p14:sldId id="423"/>
            <p14:sldId id="424"/>
            <p14:sldId id="425"/>
            <p14:sldId id="426"/>
          </p14:sldIdLst>
        </p14:section>
        <p14:section name="2026.07.28" id="{EEDEFDE8-EBA9-49C7-8DBB-344B43DB0EC8}">
          <p14:sldIdLst>
            <p14:sldId id="428"/>
            <p14:sldId id="429"/>
            <p14:sldId id="422"/>
            <p14:sldId id="430"/>
          </p14:sldIdLst>
        </p14:section>
        <p14:section name="2026.08.18" id="{228ba234-b84d-4a27-912e-aa28563c055e}">
          <p14:sldIdLst>
            <p14:sldId id="432"/>
            <p14:sldId id="435"/>
            <p14:sldId id="434"/>
            <p14:sldId id="436"/>
            <p14:sldId id="433"/>
          </p14:sldIdLst>
        </p14:section>
        <p14:section name="2026.08.25" id="{f4b3b89e-8553-4e35-adb0-29f507c04a2c}">
          <p14:sldIdLst>
            <p14:sldId id="437"/>
            <p14:sldId id="440"/>
            <p14:sldId id="438"/>
            <p14:sldId id="441"/>
            <p14:sldId id="442"/>
            <p14:sldId id="439"/>
            <p14:sldId id="443"/>
          </p14:sldIdLst>
        </p14:section>
        <p14:section name="2026.09.01" id="{05a4d0fa-30b1-4164-bd87-c4a6b796d72f}">
          <p14:sldIdLst>
            <p14:sldId id="444"/>
            <p14:sldId id="445"/>
            <p14:sldId id="447"/>
            <p14:sldId id="446"/>
          </p14:sldIdLst>
        </p14:section>
        <p14:section name="2026.09.08" id="{8aeb7854-5141-43b5-aec7-a6396e3f04ec}">
          <p14:sldIdLst>
            <p14:sldId id="448"/>
            <p14:sldId id="449"/>
            <p14:sldId id="451"/>
            <p14:sldId id="452"/>
            <p14:sldId id="453"/>
            <p14:sldId id="455"/>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87" autoAdjust="0"/>
    <p:restoredTop sz="97471" autoAdjust="0"/>
  </p:normalViewPr>
  <p:slideViewPr>
    <p:cSldViewPr snapToGrid="0">
      <p:cViewPr varScale="1">
        <p:scale>
          <a:sx n="158" d="100"/>
          <a:sy n="158" d="100"/>
        </p:scale>
        <p:origin x="108" y="2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2" Type="http://schemas.openxmlformats.org/officeDocument/2006/relationships/tableStyles" Target="tableStyles.xml"/><Relationship Id="rId91" Type="http://schemas.openxmlformats.org/officeDocument/2006/relationships/viewProps" Target="viewProps.xml"/><Relationship Id="rId90" Type="http://schemas.openxmlformats.org/officeDocument/2006/relationships/presProps" Target="presProps.xml"/><Relationship Id="rId9" Type="http://schemas.openxmlformats.org/officeDocument/2006/relationships/slide" Target="slides/slide7.xml"/><Relationship Id="rId89" Type="http://schemas.openxmlformats.org/officeDocument/2006/relationships/slide" Target="slides/slide86.xml"/><Relationship Id="rId88" Type="http://schemas.openxmlformats.org/officeDocument/2006/relationships/slide" Target="slides/slide85.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6.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5.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4.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notesMaster" Target="notesMasters/notesMaster1.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5A0A03-2FA6-40A8-87B3-1B23563A939E}"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0142C5-01CA-4451-B1F8-E9A0648E2506}"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A0142C5-01CA-4451-B1F8-E9A0648E2506}"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CFAC483F-BF22-47FD-990C-39BB181E051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22F8D6B-29AC-4EA3-AC2D-52654414BD39}"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CFAC483F-BF22-47FD-990C-39BB181E051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22F8D6B-29AC-4EA3-AC2D-52654414BD39}"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CFAC483F-BF22-47FD-990C-39BB181E051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22F8D6B-29AC-4EA3-AC2D-52654414BD39}"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CFAC483F-BF22-47FD-990C-39BB181E051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22F8D6B-29AC-4EA3-AC2D-52654414BD39}"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CFAC483F-BF22-47FD-990C-39BB181E051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22F8D6B-29AC-4EA3-AC2D-52654414BD39}"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CFAC483F-BF22-47FD-990C-39BB181E0514}"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22F8D6B-29AC-4EA3-AC2D-52654414BD39}"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CFAC483F-BF22-47FD-990C-39BB181E0514}"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22F8D6B-29AC-4EA3-AC2D-52654414BD39}"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CFAC483F-BF22-47FD-990C-39BB181E0514}"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22F8D6B-29AC-4EA3-AC2D-52654414BD39}"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FAC483F-BF22-47FD-990C-39BB181E0514}"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22F8D6B-29AC-4EA3-AC2D-52654414BD39}"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CFAC483F-BF22-47FD-990C-39BB181E0514}"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22F8D6B-29AC-4EA3-AC2D-52654414BD39}"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CFAC483F-BF22-47FD-990C-39BB181E0514}"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22F8D6B-29AC-4EA3-AC2D-52654414BD39}"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AC483F-BF22-47FD-990C-39BB181E0514}"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2F8D6B-29AC-4EA3-AC2D-52654414BD39}"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png"/><Relationship Id="rId2" Type="http://schemas.openxmlformats.org/officeDocument/2006/relationships/hyperlink" Target="http://192.168.216.212:3000/d/i3DdaFovk/besiii-overview-and-status" TargetMode="External"/><Relationship Id="rId1" Type="http://schemas.openxmlformats.org/officeDocument/2006/relationships/hyperlink" Target="http://192.168.216.212:8080/"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8.png"/><Relationship Id="rId1" Type="http://schemas.openxmlformats.org/officeDocument/2006/relationships/image" Target="../media/image17.png"/></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0.png"/><Relationship Id="rId1" Type="http://schemas.openxmlformats.org/officeDocument/2006/relationships/image" Target="../media/image19.png"/></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1.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2.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6.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code.ihep.ac.cn/bes-daq/bes-data-hub"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系统整体设计方案</a:t>
            </a:r>
            <a:endParaRPr lang="zh-CN" altLang="en-US"/>
          </a:p>
        </p:txBody>
      </p:sp>
      <p:sp>
        <p:nvSpPr>
          <p:cNvPr id="3" name="内容占位符 2"/>
          <p:cNvSpPr>
            <a:spLocks noGrp="1"/>
          </p:cNvSpPr>
          <p:nvPr>
            <p:ph idx="1"/>
          </p:nvPr>
        </p:nvSpPr>
        <p:spPr>
          <a:xfrm>
            <a:off x="838200" y="1825625"/>
            <a:ext cx="10515600" cy="4601210"/>
          </a:xfrm>
        </p:spPr>
        <p:txBody>
          <a:bodyPr>
            <a:normAutofit fontScale="77500" lnSpcReduction="20000"/>
          </a:bodyPr>
          <a:lstStyle/>
          <a:p>
            <a:r>
              <a:rPr lang="zh-CN" altLang="en-US" dirty="0"/>
              <a:t>功能预览：统一数据接入</a:t>
            </a:r>
            <a:r>
              <a:rPr lang="en-US" altLang="zh-CN" dirty="0"/>
              <a:t>+</a:t>
            </a:r>
            <a:r>
              <a:rPr lang="zh-CN" altLang="en-US" dirty="0"/>
              <a:t>实时监测分析</a:t>
            </a:r>
            <a:r>
              <a:rPr lang="en-US" altLang="zh-CN" dirty="0"/>
              <a:t>+</a:t>
            </a:r>
            <a:r>
              <a:rPr lang="zh-CN" altLang="en-US" dirty="0"/>
              <a:t>智能诊断</a:t>
            </a:r>
            <a:r>
              <a:rPr lang="en-US" altLang="zh-CN" dirty="0"/>
              <a:t>+</a:t>
            </a:r>
            <a:r>
              <a:rPr lang="zh-CN" altLang="en-US" dirty="0"/>
              <a:t>值班辅助</a:t>
            </a:r>
            <a:r>
              <a:rPr lang="en-US" altLang="zh-CN" dirty="0"/>
              <a:t>+</a:t>
            </a:r>
            <a:r>
              <a:rPr lang="zh-CN" altLang="en-US" dirty="0"/>
              <a:t>代码</a:t>
            </a:r>
            <a:r>
              <a:rPr lang="en-US" altLang="zh-CN" dirty="0"/>
              <a:t>/</a:t>
            </a:r>
            <a:r>
              <a:rPr lang="zh-CN" altLang="en-US" dirty="0"/>
              <a:t>知识检索</a:t>
            </a:r>
            <a:r>
              <a:rPr lang="en-US" altLang="zh-CN" dirty="0"/>
              <a:t>+</a:t>
            </a:r>
            <a:r>
              <a:rPr lang="zh-CN" altLang="en-US" dirty="0"/>
              <a:t>受控联动</a:t>
            </a:r>
            <a:endParaRPr lang="zh-CN" altLang="en-US" dirty="0"/>
          </a:p>
          <a:p>
            <a:r>
              <a:rPr lang="zh-CN" altLang="en-US" dirty="0"/>
              <a:t>统一数据接入：接口</a:t>
            </a:r>
            <a:r>
              <a:rPr lang="en-US" altLang="zh-CN" dirty="0"/>
              <a:t>MySQL</a:t>
            </a:r>
            <a:r>
              <a:rPr lang="zh-CN" altLang="en-US" dirty="0"/>
              <a:t>、</a:t>
            </a:r>
            <a:r>
              <a:rPr lang="en-US" altLang="zh-CN" dirty="0"/>
              <a:t>PostgreSQL</a:t>
            </a:r>
            <a:r>
              <a:rPr lang="zh-CN" altLang="en-US" dirty="0"/>
              <a:t>、</a:t>
            </a:r>
            <a:r>
              <a:rPr lang="en-US" altLang="zh-CN" dirty="0" err="1"/>
              <a:t>ISMonitor</a:t>
            </a:r>
            <a:r>
              <a:rPr lang="en-US" altLang="zh-CN" dirty="0"/>
              <a:t>/Redis</a:t>
            </a:r>
            <a:r>
              <a:rPr lang="zh-CN" altLang="en-US" dirty="0"/>
              <a:t>、</a:t>
            </a:r>
            <a:r>
              <a:rPr lang="en-US" altLang="zh-CN" dirty="0"/>
              <a:t>Http</a:t>
            </a:r>
            <a:r>
              <a:rPr lang="zh-CN" altLang="en-US" dirty="0"/>
              <a:t>、</a:t>
            </a:r>
            <a:r>
              <a:rPr lang="en-US" altLang="zh-CN" dirty="0"/>
              <a:t>telnet</a:t>
            </a:r>
            <a:endParaRPr lang="en-US" altLang="zh-CN" dirty="0"/>
          </a:p>
          <a:p>
            <a:r>
              <a:rPr lang="zh-CN" altLang="en-US" dirty="0"/>
              <a:t>实时监测与分析：统一展示平台</a:t>
            </a:r>
            <a:r>
              <a:rPr lang="en-US" altLang="zh-CN" dirty="0" err="1"/>
              <a:t>grafana</a:t>
            </a:r>
            <a:endParaRPr lang="en-US" altLang="zh-CN" dirty="0"/>
          </a:p>
          <a:p>
            <a:r>
              <a:rPr lang="zh-CN" altLang="en-US" dirty="0"/>
              <a:t>智能诊断：结合规则、统计分析、历史案例、专家知识和代码知识，对数据异常检测和根因分析</a:t>
            </a:r>
            <a:endParaRPr lang="zh-CN" altLang="en-US" dirty="0"/>
          </a:p>
          <a:p>
            <a:r>
              <a:rPr lang="zh-CN" altLang="en-US" dirty="0"/>
              <a:t>值班助手和后台助手：面向值班员</a:t>
            </a:r>
            <a:r>
              <a:rPr lang="en-US" altLang="zh-CN" dirty="0"/>
              <a:t>/</a:t>
            </a:r>
            <a:r>
              <a:rPr lang="zh-CN" altLang="en-US" dirty="0"/>
              <a:t>面向日志流和异常事件</a:t>
            </a:r>
            <a:endParaRPr lang="zh-CN" altLang="en-US" dirty="0"/>
          </a:p>
          <a:p>
            <a:r>
              <a:rPr lang="zh-CN" altLang="en-US" dirty="0"/>
              <a:t>严重异常联动：声音报警，基于策略的停止取数请求（人工确认）</a:t>
            </a:r>
            <a:endParaRPr lang="zh-CN" altLang="en-US" dirty="0"/>
          </a:p>
          <a:p>
            <a:r>
              <a:rPr lang="zh-CN" altLang="en-US" b="1" dirty="0">
                <a:solidFill>
                  <a:srgbClr val="FF0000"/>
                </a:solidFill>
              </a:rPr>
              <a:t>职责划分</a:t>
            </a:r>
            <a:endParaRPr lang="zh-CN" altLang="en-US" dirty="0"/>
          </a:p>
          <a:p>
            <a:pPr lvl="1"/>
            <a:r>
              <a:rPr lang="zh-CN" altLang="en-US" dirty="0"/>
              <a:t>监测控制核心系统：负责数据接入、实时处理、规则判定、告警触发、审计记录和控制联动</a:t>
            </a:r>
            <a:endParaRPr lang="zh-CN" altLang="en-US" dirty="0"/>
          </a:p>
          <a:p>
            <a:pPr lvl="1"/>
            <a:r>
              <a:rPr lang="en-US" altLang="zh-CN" dirty="0"/>
              <a:t>Axon</a:t>
            </a:r>
            <a:r>
              <a:rPr lang="zh-CN" altLang="en-US" dirty="0"/>
              <a:t>平台：负责值班助手、后台助手、知识检索、自然语言交互、异常解释、根因分析和报告生成等智能能力</a:t>
            </a:r>
            <a:endParaRPr lang="zh-CN" altLang="en-US" dirty="0"/>
          </a:p>
          <a:p>
            <a:pPr lvl="0"/>
            <a:r>
              <a:rPr lang="zh-CN" altLang="en-US" dirty="0"/>
              <a:t>核心系统每一部分均提供标准化</a:t>
            </a:r>
            <a:r>
              <a:rPr lang="en-US" altLang="zh-CN" dirty="0" err="1"/>
              <a:t>api</a:t>
            </a:r>
            <a:r>
              <a:rPr lang="zh-CN" altLang="en-US" dirty="0"/>
              <a:t>和可调用能力，</a:t>
            </a:r>
            <a:r>
              <a:rPr lang="en-US" altLang="zh-CN" dirty="0"/>
              <a:t>Axon</a:t>
            </a:r>
            <a:r>
              <a:rPr lang="zh-CN" altLang="en-US" dirty="0"/>
              <a:t>通过</a:t>
            </a:r>
            <a:r>
              <a:rPr lang="en-US" altLang="zh-CN" dirty="0"/>
              <a:t>skills</a:t>
            </a:r>
            <a:r>
              <a:rPr lang="zh-CN" altLang="en-US" dirty="0"/>
              <a:t>调用这些能力，实现智能化编排和交互使用</a:t>
            </a:r>
            <a:endParaRPr lang="zh-CN"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t>BES-Data-Hub</a:t>
            </a:r>
            <a:r>
              <a:rPr lang="zh-CN" altLang="en-US"/>
              <a:t>实现进展</a:t>
            </a:r>
            <a:endParaRPr lang="zh-CN" altLang="en-US"/>
          </a:p>
        </p:txBody>
      </p:sp>
      <p:sp>
        <p:nvSpPr>
          <p:cNvPr id="3" name="内容占位符 2"/>
          <p:cNvSpPr>
            <a:spLocks noGrp="1"/>
          </p:cNvSpPr>
          <p:nvPr>
            <p:ph idx="1"/>
          </p:nvPr>
        </p:nvSpPr>
        <p:spPr>
          <a:xfrm>
            <a:off x="746760" y="1516421"/>
            <a:ext cx="10515600" cy="4429760"/>
          </a:xfrm>
        </p:spPr>
        <p:txBody>
          <a:bodyPr>
            <a:normAutofit/>
          </a:bodyPr>
          <a:lstStyle/>
          <a:p>
            <a:r>
              <a:rPr lang="zh-CN" altLang="en-US" dirty="0"/>
              <a:t>目前发布网页</a:t>
            </a:r>
            <a:r>
              <a:rPr lang="en-US" altLang="zh-CN" dirty="0">
                <a:hlinkClick r:id="rId1"/>
              </a:rPr>
              <a:t>http://192.168.216.212:8080/</a:t>
            </a:r>
            <a:r>
              <a:rPr lang="zh-CN" altLang="en-US" dirty="0"/>
              <a:t>里的全部参数均可通过</a:t>
            </a:r>
            <a:r>
              <a:rPr lang="en-US" altLang="zh-CN" dirty="0"/>
              <a:t>API</a:t>
            </a:r>
            <a:r>
              <a:rPr lang="zh-CN" altLang="en-US" dirty="0"/>
              <a:t>获取，并已有曲线与</a:t>
            </a:r>
            <a:r>
              <a:rPr lang="en-US" altLang="zh-CN" dirty="0" err="1"/>
              <a:t>grafana</a:t>
            </a:r>
            <a:r>
              <a:rPr lang="zh-CN" altLang="en-US" dirty="0"/>
              <a:t>对接完成</a:t>
            </a:r>
            <a:endParaRPr lang="en-US" altLang="zh-CN" dirty="0"/>
          </a:p>
          <a:p>
            <a:r>
              <a:rPr lang="zh-CN" altLang="en-US" dirty="0"/>
              <a:t>另：还有一些数值类型的未集成到</a:t>
            </a:r>
            <a:r>
              <a:rPr lang="en-US" altLang="zh-CN" dirty="0"/>
              <a:t>Grafana</a:t>
            </a:r>
            <a:endParaRPr lang="en-US" altLang="zh-CN" dirty="0"/>
          </a:p>
          <a:p>
            <a:r>
              <a:rPr lang="en-US" altLang="zh-CN" dirty="0">
                <a:hlinkClick r:id="rId2"/>
              </a:rPr>
              <a:t>http://192.168.216.212:3000/d/i3DdaFovk/besiii-overview-and-status</a:t>
            </a:r>
            <a:endParaRPr lang="en-US" altLang="zh-CN" dirty="0"/>
          </a:p>
          <a:p>
            <a:endParaRPr lang="en-US" altLang="zh-CN" dirty="0"/>
          </a:p>
          <a:p>
            <a:endParaRPr lang="zh-CN" altLang="en-US" dirty="0"/>
          </a:p>
        </p:txBody>
      </p:sp>
      <p:pic>
        <p:nvPicPr>
          <p:cNvPr id="4" name="图片 3"/>
          <p:cNvPicPr>
            <a:picLocks noChangeAspect="1"/>
          </p:cNvPicPr>
          <p:nvPr/>
        </p:nvPicPr>
        <p:blipFill>
          <a:blip r:embed="rId3"/>
          <a:stretch>
            <a:fillRect/>
          </a:stretch>
        </p:blipFill>
        <p:spPr>
          <a:xfrm>
            <a:off x="2437528" y="3490232"/>
            <a:ext cx="6344761" cy="308235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BES-Data-Hub</a:t>
            </a:r>
            <a:r>
              <a:rPr lang="zh-CN" altLang="en-US" dirty="0"/>
              <a:t>实现进展</a:t>
            </a:r>
            <a:endParaRPr lang="zh-CN" altLang="en-US" dirty="0"/>
          </a:p>
        </p:txBody>
      </p:sp>
      <p:sp>
        <p:nvSpPr>
          <p:cNvPr id="3" name="内容占位符 2"/>
          <p:cNvSpPr>
            <a:spLocks noGrp="1"/>
          </p:cNvSpPr>
          <p:nvPr>
            <p:ph idx="1"/>
          </p:nvPr>
        </p:nvSpPr>
        <p:spPr>
          <a:xfrm>
            <a:off x="838200" y="1825625"/>
            <a:ext cx="10515600" cy="4429760"/>
          </a:xfrm>
        </p:spPr>
        <p:txBody>
          <a:bodyPr>
            <a:normAutofit/>
          </a:bodyPr>
          <a:lstStyle/>
          <a:p>
            <a:r>
              <a:rPr lang="zh-CN" altLang="en-US" dirty="0"/>
              <a:t>后续需要增加：</a:t>
            </a:r>
            <a:endParaRPr lang="en-US" altLang="zh-CN" dirty="0"/>
          </a:p>
          <a:p>
            <a:pPr lvl="1"/>
            <a:r>
              <a:rPr lang="zh-CN" altLang="en-US" dirty="0"/>
              <a:t>张水涵</a:t>
            </a:r>
            <a:endParaRPr lang="zh-CN" altLang="en-US" dirty="0"/>
          </a:p>
          <a:p>
            <a:pPr lvl="2"/>
            <a:r>
              <a:rPr lang="zh-CN" altLang="en-US" dirty="0"/>
              <a:t>直方图</a:t>
            </a:r>
            <a:r>
              <a:rPr lang="en-US" altLang="zh-CN" dirty="0"/>
              <a:t>API</a:t>
            </a:r>
            <a:r>
              <a:rPr lang="zh-CN" altLang="en-US" dirty="0"/>
              <a:t>：看胡黄腾现在咋实现的，考虑重写</a:t>
            </a:r>
            <a:r>
              <a:rPr lang="en-US" altLang="zh-CN" dirty="0"/>
              <a:t>/</a:t>
            </a:r>
            <a:r>
              <a:rPr lang="zh-CN" altLang="en-US" dirty="0"/>
              <a:t>复用，之后集成到该系统中</a:t>
            </a:r>
            <a:endParaRPr lang="en-US" altLang="zh-CN" dirty="0"/>
          </a:p>
          <a:p>
            <a:pPr lvl="1"/>
            <a:r>
              <a:rPr lang="zh-CN" altLang="en-US" dirty="0"/>
              <a:t>刘媛</a:t>
            </a:r>
            <a:endParaRPr lang="en-US" altLang="zh-CN" dirty="0"/>
          </a:p>
          <a:p>
            <a:pPr lvl="2"/>
            <a:r>
              <a:rPr lang="zh-CN" altLang="en-US" dirty="0"/>
              <a:t>代码库对接：</a:t>
            </a:r>
            <a:r>
              <a:rPr lang="en-US" altLang="zh-CN" dirty="0" err="1">
                <a:solidFill>
                  <a:srgbClr val="FF0000"/>
                </a:solidFill>
              </a:rPr>
              <a:t>gitlab</a:t>
            </a:r>
            <a:r>
              <a:rPr lang="zh-CN" altLang="en-US" dirty="0">
                <a:solidFill>
                  <a:srgbClr val="FF0000"/>
                </a:solidFill>
              </a:rPr>
              <a:t>上检测到代码有变更后，执行脚本得到代码映射文件，提供</a:t>
            </a:r>
            <a:r>
              <a:rPr lang="en-US" altLang="zh-CN" dirty="0">
                <a:solidFill>
                  <a:srgbClr val="FF0000"/>
                </a:solidFill>
              </a:rPr>
              <a:t>API</a:t>
            </a:r>
            <a:r>
              <a:rPr lang="zh-CN" altLang="en-US" dirty="0">
                <a:solidFill>
                  <a:srgbClr val="FF0000"/>
                </a:solidFill>
              </a:rPr>
              <a:t>接口供后台助手使用（需要与赵东升讨论何种格式对接）</a:t>
            </a:r>
            <a:r>
              <a:rPr lang="en-US" altLang="zh-CN" dirty="0">
                <a:solidFill>
                  <a:srgbClr val="FF0000"/>
                </a:solidFill>
              </a:rPr>
              <a:t>(</a:t>
            </a:r>
            <a:r>
              <a:rPr lang="zh-CN" altLang="en-US" dirty="0">
                <a:solidFill>
                  <a:srgbClr val="FF0000"/>
                </a:solidFill>
              </a:rPr>
              <a:t>待定）</a:t>
            </a:r>
            <a:endParaRPr lang="zh-CN" altLang="en-US" dirty="0">
              <a:solidFill>
                <a:srgbClr val="FF0000"/>
              </a:solidFill>
            </a:endParaRPr>
          </a:p>
          <a:p>
            <a:pPr lvl="2"/>
            <a:r>
              <a:rPr lang="zh-CN" altLang="en-US" dirty="0"/>
              <a:t>值班助手需要的状态信息，其他待展示待开放状态信息提供</a:t>
            </a:r>
            <a:r>
              <a:rPr lang="en-US" altLang="zh-CN" dirty="0"/>
              <a:t>API</a:t>
            </a:r>
            <a:r>
              <a:rPr lang="zh-CN" altLang="en-US" dirty="0"/>
              <a:t>接口</a:t>
            </a:r>
            <a:endParaRPr lang="zh-CN" altLang="en-US" dirty="0"/>
          </a:p>
          <a:p>
            <a:pPr lvl="1"/>
            <a:r>
              <a:rPr lang="zh-CN" altLang="en-US" dirty="0"/>
              <a:t>赵东升</a:t>
            </a:r>
            <a:endParaRPr lang="en-US" altLang="zh-CN" dirty="0"/>
          </a:p>
          <a:p>
            <a:pPr lvl="2"/>
            <a:r>
              <a:rPr lang="en-US" altLang="zh-CN" dirty="0"/>
              <a:t>telnet</a:t>
            </a:r>
            <a:r>
              <a:rPr lang="zh-CN" altLang="en-US" dirty="0"/>
              <a:t>对接（</a:t>
            </a:r>
            <a:r>
              <a:rPr lang="en-US" altLang="zh-CN" dirty="0"/>
              <a:t>telnet</a:t>
            </a:r>
            <a:r>
              <a:rPr lang="zh-CN" altLang="en-US" dirty="0"/>
              <a:t>后台一直运行，独立系统处理后有用内容存储数据库，</a:t>
            </a:r>
            <a:r>
              <a:rPr lang="en-US" altLang="zh-CN" dirty="0"/>
              <a:t>API</a:t>
            </a:r>
            <a:r>
              <a:rPr lang="zh-CN" altLang="en-US" dirty="0"/>
              <a:t>仅与该数据对接）</a:t>
            </a:r>
            <a:endParaRPr lang="zh-CN" altLang="en-US" dirty="0"/>
          </a:p>
          <a:p>
            <a:pPr lvl="2"/>
            <a:r>
              <a:rPr lang="zh-CN" altLang="en-US" dirty="0"/>
              <a:t>日志对接（后台助手负责读取原始日志，并存储原始日志、</a:t>
            </a:r>
            <a:r>
              <a:rPr lang="en-US" altLang="zh-CN" dirty="0"/>
              <a:t>LLM</a:t>
            </a:r>
            <a:r>
              <a:rPr lang="zh-CN" altLang="en-US" dirty="0"/>
              <a:t>分析结果、代码索引情况信息到数据库，</a:t>
            </a:r>
            <a:r>
              <a:rPr lang="en-US" altLang="zh-CN" dirty="0"/>
              <a:t>API</a:t>
            </a:r>
            <a:r>
              <a:rPr lang="zh-CN" altLang="en-US" dirty="0"/>
              <a:t>仅与数据库对接）</a:t>
            </a:r>
            <a:endParaRPr lang="zh-CN" alt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直方图检测相关问题</a:t>
            </a:r>
            <a:endParaRPr lang="zh-CN" altLang="en-US" dirty="0"/>
          </a:p>
        </p:txBody>
      </p:sp>
      <p:sp>
        <p:nvSpPr>
          <p:cNvPr id="3" name="内容占位符 2"/>
          <p:cNvSpPr>
            <a:spLocks noGrp="1"/>
          </p:cNvSpPr>
          <p:nvPr>
            <p:ph idx="1"/>
          </p:nvPr>
        </p:nvSpPr>
        <p:spPr/>
        <p:txBody>
          <a:bodyPr/>
          <a:lstStyle/>
          <a:p>
            <a:r>
              <a:rPr lang="zh-CN" altLang="en-US" dirty="0"/>
              <a:t>参考直方图去哪找，是否需要入库</a:t>
            </a:r>
            <a:endParaRPr lang="en-US" altLang="zh-CN" dirty="0"/>
          </a:p>
          <a:p>
            <a:r>
              <a:rPr lang="zh-CN" altLang="en-US" dirty="0"/>
              <a:t>实时直方图是否需要全部入库，决定了检测结果是否需要全部入库</a:t>
            </a:r>
            <a:endParaRPr lang="en-US" altLang="zh-CN" dirty="0"/>
          </a:p>
          <a:p>
            <a:r>
              <a:rPr lang="zh-CN" altLang="en-US" dirty="0"/>
              <a:t>异常结果存，但如果长时间一直异常，不能一直报，得想个策略</a:t>
            </a:r>
            <a:endParaRPr lang="en-US" altLang="zh-CN" dirty="0"/>
          </a:p>
          <a:p>
            <a:r>
              <a:rPr lang="zh-CN" altLang="en-US" dirty="0"/>
              <a:t>还是只存训练样本和评估样本，检测结果只提供</a:t>
            </a:r>
            <a:r>
              <a:rPr lang="en-US" altLang="zh-CN" dirty="0"/>
              <a:t>API</a:t>
            </a:r>
            <a:r>
              <a:rPr lang="zh-CN" altLang="en-US" dirty="0"/>
              <a:t>接口</a:t>
            </a:r>
            <a:endParaRPr lang="en-US" altLang="zh-CN" dirty="0"/>
          </a:p>
          <a:p>
            <a:r>
              <a:rPr lang="zh-CN" altLang="en-US" dirty="0"/>
              <a:t>历史直方图</a:t>
            </a:r>
            <a:r>
              <a:rPr lang="en-US" altLang="zh-CN" dirty="0"/>
              <a:t>/home/run/histogram/run</a:t>
            </a:r>
            <a:endParaRPr lang="en-US" altLang="zh-CN" dirty="0"/>
          </a:p>
          <a:p>
            <a:endParaRPr lang="zh-CN"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0645" y="-5475"/>
            <a:ext cx="10515600" cy="655320"/>
          </a:xfrm>
        </p:spPr>
        <p:txBody>
          <a:bodyPr/>
          <a:lstStyle/>
          <a:p>
            <a:r>
              <a:rPr lang="zh-CN" altLang="en-US" sz="2800" dirty="0"/>
              <a:t>进度安排</a:t>
            </a:r>
            <a:endParaRPr lang="zh-CN" altLang="en-US" sz="2800" dirty="0"/>
          </a:p>
        </p:txBody>
      </p:sp>
      <p:sp>
        <p:nvSpPr>
          <p:cNvPr id="3" name="内容占位符 2"/>
          <p:cNvSpPr>
            <a:spLocks noGrp="1"/>
          </p:cNvSpPr>
          <p:nvPr>
            <p:ph idx="1"/>
          </p:nvPr>
        </p:nvSpPr>
        <p:spPr>
          <a:xfrm>
            <a:off x="0" y="539950"/>
            <a:ext cx="11966575" cy="5309870"/>
          </a:xfrm>
        </p:spPr>
        <p:txBody>
          <a:bodyPr>
            <a:noAutofit/>
          </a:bodyPr>
          <a:lstStyle/>
          <a:p>
            <a:r>
              <a:rPr lang="zh-CN" altLang="en-US" sz="1200" dirty="0"/>
              <a:t>基本时间线：各系统</a:t>
            </a:r>
            <a:r>
              <a:rPr lang="en-US" altLang="zh-CN" sz="1200" dirty="0"/>
              <a:t>5</a:t>
            </a:r>
            <a:r>
              <a:rPr lang="zh-CN" altLang="en-US" sz="1200" dirty="0"/>
              <a:t>月份确定具体设计实现方案，包括哪些模块实现哪些功能，全部设计完成并实现，</a:t>
            </a:r>
            <a:r>
              <a:rPr lang="en-US" altLang="zh-CN" sz="1200" dirty="0"/>
              <a:t>5</a:t>
            </a:r>
            <a:r>
              <a:rPr lang="zh-CN" altLang="en-US" sz="1200" dirty="0"/>
              <a:t>月中旬初版完成，</a:t>
            </a:r>
            <a:r>
              <a:rPr lang="en-US" altLang="zh-CN" sz="1200" dirty="0"/>
              <a:t>6-8</a:t>
            </a:r>
            <a:r>
              <a:rPr lang="zh-CN" altLang="en-US" sz="1200" dirty="0"/>
              <a:t>月系统优化</a:t>
            </a:r>
            <a:endParaRPr lang="en-US" altLang="zh-CN" sz="1200" dirty="0"/>
          </a:p>
          <a:p>
            <a:r>
              <a:rPr lang="zh-CN" altLang="en-US" sz="1200" dirty="0"/>
              <a:t>所有人补充完善：数据接入工作（</a:t>
            </a:r>
            <a:r>
              <a:rPr lang="en-US" altLang="zh-CN" sz="1200" dirty="0"/>
              <a:t>4</a:t>
            </a:r>
            <a:r>
              <a:rPr lang="zh-CN" altLang="en-US" sz="1200" dirty="0"/>
              <a:t>月份已有的集成完毕）</a:t>
            </a:r>
            <a:endParaRPr lang="en-US" altLang="zh-CN" sz="1200" dirty="0"/>
          </a:p>
          <a:p>
            <a:pPr lvl="1"/>
            <a:r>
              <a:rPr lang="zh-CN" altLang="en-US" sz="1200" dirty="0">
                <a:solidFill>
                  <a:schemeClr val="tx1"/>
                </a:solidFill>
              </a:rPr>
              <a:t>已有监测信息，设计集成到</a:t>
            </a:r>
            <a:r>
              <a:rPr lang="en-US" altLang="zh-CN" sz="1200" dirty="0">
                <a:solidFill>
                  <a:schemeClr val="tx1"/>
                </a:solidFill>
              </a:rPr>
              <a:t>BES-</a:t>
            </a:r>
            <a:r>
              <a:rPr lang="en-US" altLang="zh-CN" sz="1200" dirty="0" err="1">
                <a:solidFill>
                  <a:schemeClr val="tx1"/>
                </a:solidFill>
              </a:rPr>
              <a:t>DataHUB</a:t>
            </a:r>
            <a:r>
              <a:rPr lang="zh-CN" altLang="en-US" sz="1200" dirty="0">
                <a:solidFill>
                  <a:srgbClr val="FF0000"/>
                </a:solidFill>
              </a:rPr>
              <a:t>（已完成）</a:t>
            </a:r>
            <a:endParaRPr lang="en-US" altLang="zh-CN" sz="1200" dirty="0"/>
          </a:p>
          <a:p>
            <a:pPr lvl="1"/>
            <a:r>
              <a:rPr lang="zh-CN" altLang="en-US" sz="1200" dirty="0">
                <a:solidFill>
                  <a:srgbClr val="FF0000"/>
                </a:solidFill>
              </a:rPr>
              <a:t>（</a:t>
            </a:r>
            <a:r>
              <a:rPr lang="en-US" altLang="zh-CN" sz="1200" dirty="0">
                <a:solidFill>
                  <a:srgbClr val="FF0000"/>
                </a:solidFill>
              </a:rPr>
              <a:t>5</a:t>
            </a:r>
            <a:r>
              <a:rPr lang="zh-CN" altLang="en-US" sz="1200" dirty="0">
                <a:solidFill>
                  <a:srgbClr val="FF0000"/>
                </a:solidFill>
              </a:rPr>
              <a:t>月后）逐渐完善接口，</a:t>
            </a:r>
            <a:r>
              <a:rPr lang="zh-CN" altLang="en-US" sz="1200" dirty="0"/>
              <a:t>可能需要增加一些新参数监测</a:t>
            </a:r>
            <a:endParaRPr lang="en-US" altLang="zh-CN" sz="1200" dirty="0"/>
          </a:p>
          <a:p>
            <a:r>
              <a:rPr lang="zh-CN" altLang="en-US" sz="1200" dirty="0"/>
              <a:t>赵东升：后台助手相关工作 </a:t>
            </a:r>
            <a:r>
              <a:rPr lang="en-US" altLang="zh-CN" sz="1200" dirty="0"/>
              <a:t>(Python</a:t>
            </a:r>
            <a:r>
              <a:rPr lang="zh-CN" altLang="en-US" sz="1200" dirty="0"/>
              <a:t>）</a:t>
            </a:r>
            <a:endParaRPr lang="en-US" altLang="zh-CN" sz="1200" dirty="0"/>
          </a:p>
          <a:p>
            <a:pPr lvl="1"/>
            <a:r>
              <a:rPr lang="zh-CN" altLang="en-US" sz="1200" dirty="0">
                <a:solidFill>
                  <a:srgbClr val="FF0000"/>
                </a:solidFill>
              </a:rPr>
              <a:t>（</a:t>
            </a:r>
            <a:r>
              <a:rPr lang="en-US" sz="1200" dirty="0">
                <a:solidFill>
                  <a:srgbClr val="FF0000"/>
                </a:solidFill>
              </a:rPr>
              <a:t>5</a:t>
            </a:r>
            <a:r>
              <a:rPr lang="zh-CN" altLang="en-US" sz="1200" dirty="0">
                <a:solidFill>
                  <a:srgbClr val="FF0000"/>
                </a:solidFill>
              </a:rPr>
              <a:t>月</a:t>
            </a:r>
            <a:r>
              <a:rPr lang="en-US" altLang="zh-CN" sz="1200" dirty="0">
                <a:solidFill>
                  <a:srgbClr val="FF0000"/>
                </a:solidFill>
              </a:rPr>
              <a:t>6</a:t>
            </a:r>
            <a:r>
              <a:rPr lang="zh-CN" altLang="en-US" sz="1200" dirty="0">
                <a:solidFill>
                  <a:srgbClr val="FF0000"/>
                </a:solidFill>
              </a:rPr>
              <a:t>号</a:t>
            </a:r>
            <a:r>
              <a:rPr lang="en-US" altLang="zh-CN" sz="1200" dirty="0">
                <a:solidFill>
                  <a:srgbClr val="FF0000"/>
                </a:solidFill>
              </a:rPr>
              <a:t>-5</a:t>
            </a:r>
            <a:r>
              <a:rPr lang="zh-CN" altLang="en-US" sz="1200" dirty="0">
                <a:solidFill>
                  <a:srgbClr val="FF0000"/>
                </a:solidFill>
              </a:rPr>
              <a:t>月</a:t>
            </a:r>
            <a:r>
              <a:rPr lang="en-US" altLang="zh-CN" sz="1200" dirty="0">
                <a:solidFill>
                  <a:srgbClr val="FF0000"/>
                </a:solidFill>
              </a:rPr>
              <a:t>8</a:t>
            </a:r>
            <a:r>
              <a:rPr lang="zh-CN" altLang="en-US" sz="1200" dirty="0">
                <a:solidFill>
                  <a:srgbClr val="FF0000"/>
                </a:solidFill>
              </a:rPr>
              <a:t>号）</a:t>
            </a:r>
            <a:r>
              <a:rPr lang="en-US" altLang="zh-CN" sz="1200" dirty="0">
                <a:solidFill>
                  <a:schemeClr val="tx1"/>
                </a:solidFill>
              </a:rPr>
              <a:t>MRS</a:t>
            </a:r>
            <a:r>
              <a:rPr lang="zh-CN" altLang="en-US" sz="1200" dirty="0">
                <a:solidFill>
                  <a:schemeClr val="tx1"/>
                </a:solidFill>
              </a:rPr>
              <a:t>日志诊断助手详细具体架构设计方案和实现进展（设计过程中考虑未来联合分析需求，以及其他日志类型对接，以及代码检索部分如何与</a:t>
            </a:r>
            <a:r>
              <a:rPr lang="en-US" altLang="zh-CN" sz="1200" dirty="0">
                <a:solidFill>
                  <a:schemeClr val="tx1"/>
                </a:solidFill>
              </a:rPr>
              <a:t>API</a:t>
            </a:r>
            <a:r>
              <a:rPr lang="zh-CN" altLang="en-US" sz="1200" dirty="0">
                <a:solidFill>
                  <a:schemeClr val="tx1"/>
                </a:solidFill>
              </a:rPr>
              <a:t>对接，不可只局限于</a:t>
            </a:r>
            <a:r>
              <a:rPr lang="en-US" altLang="zh-CN" sz="1200" dirty="0">
                <a:solidFill>
                  <a:schemeClr val="tx1"/>
                </a:solidFill>
              </a:rPr>
              <a:t>MRS</a:t>
            </a:r>
            <a:r>
              <a:rPr lang="zh-CN" altLang="en-US" sz="1200" dirty="0">
                <a:solidFill>
                  <a:schemeClr val="tx1"/>
                </a:solidFill>
              </a:rPr>
              <a:t>日志设计）</a:t>
            </a:r>
            <a:r>
              <a:rPr lang="zh-CN" altLang="en-US" sz="1200" dirty="0">
                <a:solidFill>
                  <a:srgbClr val="FF0000"/>
                </a:solidFill>
              </a:rPr>
              <a:t>（</a:t>
            </a:r>
            <a:r>
              <a:rPr lang="en-US" altLang="zh-CN" sz="1200" dirty="0">
                <a:solidFill>
                  <a:srgbClr val="FF0000"/>
                </a:solidFill>
              </a:rPr>
              <a:t>5</a:t>
            </a:r>
            <a:r>
              <a:rPr lang="zh-CN" altLang="en-US" sz="1200" dirty="0">
                <a:solidFill>
                  <a:srgbClr val="FF0000"/>
                </a:solidFill>
              </a:rPr>
              <a:t>月</a:t>
            </a:r>
            <a:r>
              <a:rPr lang="en-US" altLang="zh-CN" sz="1200" dirty="0">
                <a:solidFill>
                  <a:srgbClr val="FF0000"/>
                </a:solidFill>
              </a:rPr>
              <a:t>8</a:t>
            </a:r>
            <a:r>
              <a:rPr lang="zh-CN" altLang="en-US" sz="1200" dirty="0">
                <a:solidFill>
                  <a:srgbClr val="FF0000"/>
                </a:solidFill>
              </a:rPr>
              <a:t>号开会讨论整体架构设计细节）</a:t>
            </a:r>
            <a:endParaRPr lang="zh-CN" altLang="en-US" sz="1200" dirty="0">
              <a:solidFill>
                <a:srgbClr val="FF0000"/>
              </a:solidFill>
            </a:endParaRPr>
          </a:p>
          <a:p>
            <a:pPr lvl="1"/>
            <a:r>
              <a:rPr lang="zh-CN" altLang="en-US" sz="1200" dirty="0">
                <a:solidFill>
                  <a:srgbClr val="FF0000"/>
                </a:solidFill>
              </a:rPr>
              <a:t>（</a:t>
            </a:r>
            <a:r>
              <a:rPr lang="en-US" altLang="zh-CN" sz="1200" dirty="0">
                <a:solidFill>
                  <a:srgbClr val="FF0000"/>
                </a:solidFill>
              </a:rPr>
              <a:t>5</a:t>
            </a:r>
            <a:r>
              <a:rPr lang="zh-CN" altLang="en-US" sz="1200" dirty="0">
                <a:solidFill>
                  <a:srgbClr val="FF0000"/>
                </a:solidFill>
              </a:rPr>
              <a:t>月</a:t>
            </a:r>
            <a:r>
              <a:rPr lang="en-US" altLang="zh-CN" sz="1200" dirty="0">
                <a:solidFill>
                  <a:srgbClr val="FF0000"/>
                </a:solidFill>
              </a:rPr>
              <a:t>10</a:t>
            </a:r>
            <a:r>
              <a:rPr lang="zh-CN" altLang="en-US" sz="1200" dirty="0">
                <a:solidFill>
                  <a:srgbClr val="FF0000"/>
                </a:solidFill>
              </a:rPr>
              <a:t>号</a:t>
            </a:r>
            <a:r>
              <a:rPr lang="en-US" altLang="zh-CN" sz="1200" dirty="0">
                <a:solidFill>
                  <a:srgbClr val="FF0000"/>
                </a:solidFill>
              </a:rPr>
              <a:t>-5</a:t>
            </a:r>
            <a:r>
              <a:rPr lang="zh-CN" altLang="en-US" sz="1200" dirty="0">
                <a:solidFill>
                  <a:srgbClr val="FF0000"/>
                </a:solidFill>
              </a:rPr>
              <a:t>月</a:t>
            </a:r>
            <a:r>
              <a:rPr lang="en-US" altLang="zh-CN" sz="1200" dirty="0">
                <a:solidFill>
                  <a:srgbClr val="FF0000"/>
                </a:solidFill>
              </a:rPr>
              <a:t>15</a:t>
            </a:r>
            <a:r>
              <a:rPr lang="zh-CN" altLang="en-US" sz="1200" dirty="0">
                <a:solidFill>
                  <a:srgbClr val="FF0000"/>
                </a:solidFill>
              </a:rPr>
              <a:t>号）</a:t>
            </a:r>
            <a:r>
              <a:rPr lang="zh-CN" altLang="en-US" sz="1200" dirty="0">
                <a:solidFill>
                  <a:schemeClr val="tx1"/>
                </a:solidFill>
              </a:rPr>
              <a:t>完善</a:t>
            </a:r>
            <a:r>
              <a:rPr lang="en-US" altLang="zh-CN" sz="1200" dirty="0">
                <a:solidFill>
                  <a:schemeClr val="tx1"/>
                </a:solidFill>
              </a:rPr>
              <a:t>MRS</a:t>
            </a:r>
            <a:r>
              <a:rPr lang="zh-CN" altLang="en-US" sz="1200" dirty="0">
                <a:solidFill>
                  <a:schemeClr val="tx1"/>
                </a:solidFill>
              </a:rPr>
              <a:t>日志诊断并上线内部测试，完善现有前端监测网页，同时考虑其他日志以及与数据异常检测系统的集成等联合分析设计方案</a:t>
            </a:r>
            <a:r>
              <a:rPr lang="zh-CN" altLang="en-US" sz="1200" dirty="0">
                <a:solidFill>
                  <a:srgbClr val="FF0000"/>
                </a:solidFill>
                <a:sym typeface="+mn-ea"/>
              </a:rPr>
              <a:t>（</a:t>
            </a:r>
            <a:r>
              <a:rPr lang="en-US" altLang="zh-CN" sz="1200" dirty="0">
                <a:solidFill>
                  <a:srgbClr val="FF0000"/>
                </a:solidFill>
                <a:sym typeface="+mn-ea"/>
              </a:rPr>
              <a:t>5</a:t>
            </a:r>
            <a:r>
              <a:rPr lang="zh-CN" altLang="en-US" sz="1200" dirty="0">
                <a:solidFill>
                  <a:srgbClr val="FF0000"/>
                </a:solidFill>
                <a:sym typeface="+mn-ea"/>
              </a:rPr>
              <a:t>月</a:t>
            </a:r>
            <a:r>
              <a:rPr lang="en-US" altLang="zh-CN" sz="1200" dirty="0">
                <a:solidFill>
                  <a:srgbClr val="FF0000"/>
                </a:solidFill>
                <a:sym typeface="+mn-ea"/>
              </a:rPr>
              <a:t>15</a:t>
            </a:r>
            <a:r>
              <a:rPr lang="zh-CN" altLang="en-US" sz="1200" dirty="0">
                <a:solidFill>
                  <a:srgbClr val="FF0000"/>
                </a:solidFill>
                <a:sym typeface="+mn-ea"/>
              </a:rPr>
              <a:t>号开会讨论实现进展）</a:t>
            </a:r>
            <a:endParaRPr lang="zh-CN" altLang="en-US" sz="1200" dirty="0">
              <a:solidFill>
                <a:srgbClr val="FF0000"/>
              </a:solidFill>
              <a:sym typeface="+mn-ea"/>
            </a:endParaRPr>
          </a:p>
          <a:p>
            <a:pPr lvl="1"/>
            <a:r>
              <a:rPr lang="zh-CN" altLang="en-US" sz="1200" dirty="0">
                <a:solidFill>
                  <a:srgbClr val="FF0000"/>
                </a:solidFill>
                <a:sym typeface="+mn-ea"/>
              </a:rPr>
              <a:t>（</a:t>
            </a:r>
            <a:r>
              <a:rPr lang="en-US" altLang="zh-CN" sz="1200" dirty="0">
                <a:solidFill>
                  <a:srgbClr val="FF0000"/>
                </a:solidFill>
                <a:sym typeface="+mn-ea"/>
              </a:rPr>
              <a:t>6</a:t>
            </a:r>
            <a:r>
              <a:rPr lang="zh-CN" altLang="en-US" sz="1200" dirty="0">
                <a:solidFill>
                  <a:srgbClr val="FF0000"/>
                </a:solidFill>
                <a:sym typeface="+mn-ea"/>
              </a:rPr>
              <a:t>月后）：优化完善阶段，</a:t>
            </a:r>
            <a:r>
              <a:rPr lang="zh-CN" altLang="en-US" sz="1200" dirty="0">
                <a:solidFill>
                  <a:schemeClr val="tx1"/>
                </a:solidFill>
                <a:sym typeface="+mn-ea"/>
              </a:rPr>
              <a:t>其他日志系统对接完成、开始联合分析实现，以及</a:t>
            </a:r>
            <a:r>
              <a:rPr lang="en-US" altLang="zh-CN" sz="1200" dirty="0">
                <a:solidFill>
                  <a:schemeClr val="tx1"/>
                </a:solidFill>
                <a:sym typeface="+mn-ea"/>
              </a:rPr>
              <a:t>MRS</a:t>
            </a:r>
            <a:r>
              <a:rPr lang="zh-CN" altLang="en-US" sz="1200" dirty="0">
                <a:solidFill>
                  <a:schemeClr val="tx1"/>
                </a:solidFill>
                <a:sym typeface="+mn-ea"/>
              </a:rPr>
              <a:t>上线后的新需求整理优化</a:t>
            </a:r>
            <a:endParaRPr lang="zh-CN" altLang="en-US" sz="1200" dirty="0">
              <a:solidFill>
                <a:schemeClr val="tx1"/>
              </a:solidFill>
            </a:endParaRPr>
          </a:p>
          <a:p>
            <a:pPr lvl="0"/>
            <a:r>
              <a:rPr lang="zh-CN" altLang="en-US" sz="1200" dirty="0">
                <a:sym typeface="+mn-ea"/>
              </a:rPr>
              <a:t>刘媛：值班助手相关工作 </a:t>
            </a:r>
            <a:r>
              <a:rPr lang="en-US" altLang="zh-CN" sz="1200" dirty="0">
                <a:sym typeface="+mn-ea"/>
              </a:rPr>
              <a:t>(Python</a:t>
            </a:r>
            <a:r>
              <a:rPr lang="zh-CN" altLang="en-US" sz="1200" dirty="0">
                <a:sym typeface="+mn-ea"/>
              </a:rPr>
              <a:t>）</a:t>
            </a:r>
            <a:endParaRPr lang="en-US" altLang="zh-CN" sz="1200" dirty="0"/>
          </a:p>
          <a:p>
            <a:pPr lvl="1"/>
            <a:r>
              <a:rPr lang="zh-CN" altLang="en-US" sz="1200" dirty="0">
                <a:solidFill>
                  <a:srgbClr val="FF0000"/>
                </a:solidFill>
                <a:sym typeface="+mn-ea"/>
              </a:rPr>
              <a:t>（</a:t>
            </a:r>
            <a:r>
              <a:rPr lang="en-US" sz="1200" dirty="0">
                <a:solidFill>
                  <a:srgbClr val="FF0000"/>
                </a:solidFill>
                <a:sym typeface="+mn-ea"/>
              </a:rPr>
              <a:t>5</a:t>
            </a:r>
            <a:r>
              <a:rPr lang="zh-CN" altLang="en-US" sz="1200" dirty="0">
                <a:solidFill>
                  <a:srgbClr val="FF0000"/>
                </a:solidFill>
                <a:sym typeface="+mn-ea"/>
              </a:rPr>
              <a:t>月</a:t>
            </a:r>
            <a:r>
              <a:rPr lang="en-US" altLang="zh-CN" sz="1200" dirty="0">
                <a:solidFill>
                  <a:srgbClr val="FF0000"/>
                </a:solidFill>
                <a:sym typeface="+mn-ea"/>
              </a:rPr>
              <a:t>6</a:t>
            </a:r>
            <a:r>
              <a:rPr lang="zh-CN" altLang="en-US" sz="1200" dirty="0">
                <a:solidFill>
                  <a:srgbClr val="FF0000"/>
                </a:solidFill>
                <a:sym typeface="+mn-ea"/>
              </a:rPr>
              <a:t>号</a:t>
            </a:r>
            <a:r>
              <a:rPr lang="en-US" altLang="zh-CN" sz="1200" dirty="0">
                <a:solidFill>
                  <a:srgbClr val="FF0000"/>
                </a:solidFill>
                <a:sym typeface="+mn-ea"/>
              </a:rPr>
              <a:t>-5</a:t>
            </a:r>
            <a:r>
              <a:rPr lang="zh-CN" altLang="en-US" sz="1200" dirty="0">
                <a:solidFill>
                  <a:srgbClr val="FF0000"/>
                </a:solidFill>
                <a:sym typeface="+mn-ea"/>
              </a:rPr>
              <a:t>月</a:t>
            </a:r>
            <a:r>
              <a:rPr lang="en-US" altLang="zh-CN" sz="1200" dirty="0">
                <a:solidFill>
                  <a:srgbClr val="FF0000"/>
                </a:solidFill>
                <a:sym typeface="+mn-ea"/>
              </a:rPr>
              <a:t>8</a:t>
            </a:r>
            <a:r>
              <a:rPr lang="zh-CN" altLang="en-US" sz="1200" dirty="0">
                <a:solidFill>
                  <a:srgbClr val="FF0000"/>
                </a:solidFill>
                <a:sym typeface="+mn-ea"/>
              </a:rPr>
              <a:t>号）</a:t>
            </a:r>
            <a:r>
              <a:rPr lang="zh-CN" altLang="en-US" sz="1200" dirty="0">
                <a:sym typeface="+mn-ea"/>
              </a:rPr>
              <a:t>整理</a:t>
            </a:r>
            <a:r>
              <a:rPr lang="en-US" altLang="zh-CN" sz="1200" dirty="0">
                <a:sym typeface="+mn-ea"/>
              </a:rPr>
              <a:t>BES3</a:t>
            </a:r>
            <a:r>
              <a:rPr lang="zh-CN" altLang="en-US" sz="1200" dirty="0">
                <a:sym typeface="+mn-ea"/>
              </a:rPr>
              <a:t>知识库内容（到底现有都有啥文档，还缺啥文档），给出值班助手整体设计方案（设计过程中考虑与</a:t>
            </a:r>
            <a:r>
              <a:rPr lang="en-US" altLang="zh-CN" sz="1200" dirty="0">
                <a:sym typeface="+mn-ea"/>
              </a:rPr>
              <a:t>Axon</a:t>
            </a:r>
            <a:r>
              <a:rPr lang="zh-CN" altLang="en-US" sz="1200" dirty="0">
                <a:sym typeface="+mn-ea"/>
              </a:rPr>
              <a:t>对接方式，需要设计哪些</a:t>
            </a:r>
            <a:r>
              <a:rPr lang="en-US" altLang="zh-CN" sz="1200" dirty="0">
                <a:sym typeface="+mn-ea"/>
              </a:rPr>
              <a:t>skill</a:t>
            </a:r>
            <a:r>
              <a:rPr lang="zh-CN" altLang="en-US" sz="1200" dirty="0">
                <a:sym typeface="+mn-ea"/>
              </a:rPr>
              <a:t>）</a:t>
            </a:r>
            <a:r>
              <a:rPr lang="zh-CN" altLang="en-US" sz="1200" dirty="0">
                <a:solidFill>
                  <a:srgbClr val="FF0000"/>
                </a:solidFill>
                <a:sym typeface="+mn-ea"/>
              </a:rPr>
              <a:t>（</a:t>
            </a:r>
            <a:r>
              <a:rPr lang="en-US" altLang="zh-CN" sz="1200" dirty="0">
                <a:solidFill>
                  <a:srgbClr val="FF0000"/>
                </a:solidFill>
                <a:sym typeface="+mn-ea"/>
              </a:rPr>
              <a:t>5</a:t>
            </a:r>
            <a:r>
              <a:rPr lang="zh-CN" altLang="en-US" sz="1200" dirty="0">
                <a:solidFill>
                  <a:srgbClr val="FF0000"/>
                </a:solidFill>
                <a:sym typeface="+mn-ea"/>
              </a:rPr>
              <a:t>月</a:t>
            </a:r>
            <a:r>
              <a:rPr lang="en-US" altLang="zh-CN" sz="1200" dirty="0">
                <a:solidFill>
                  <a:srgbClr val="FF0000"/>
                </a:solidFill>
                <a:sym typeface="+mn-ea"/>
              </a:rPr>
              <a:t>8</a:t>
            </a:r>
            <a:r>
              <a:rPr lang="zh-CN" altLang="en-US" sz="1200" dirty="0">
                <a:solidFill>
                  <a:srgbClr val="FF0000"/>
                </a:solidFill>
                <a:sym typeface="+mn-ea"/>
              </a:rPr>
              <a:t>号开会讨论整体架构设计细节）</a:t>
            </a:r>
            <a:endParaRPr lang="zh-CN" altLang="en-US" sz="1200" dirty="0">
              <a:solidFill>
                <a:srgbClr val="FF0000"/>
              </a:solidFill>
            </a:endParaRPr>
          </a:p>
          <a:p>
            <a:pPr lvl="1"/>
            <a:r>
              <a:rPr lang="zh-CN" altLang="en-US" sz="1200" dirty="0">
                <a:solidFill>
                  <a:srgbClr val="FF0000"/>
                </a:solidFill>
                <a:sym typeface="+mn-ea"/>
              </a:rPr>
              <a:t>（</a:t>
            </a:r>
            <a:r>
              <a:rPr lang="en-US" altLang="zh-CN" sz="1200" dirty="0">
                <a:solidFill>
                  <a:srgbClr val="FF0000"/>
                </a:solidFill>
                <a:sym typeface="+mn-ea"/>
              </a:rPr>
              <a:t>5</a:t>
            </a:r>
            <a:r>
              <a:rPr lang="zh-CN" altLang="en-US" sz="1200" dirty="0">
                <a:solidFill>
                  <a:srgbClr val="FF0000"/>
                </a:solidFill>
                <a:sym typeface="+mn-ea"/>
              </a:rPr>
              <a:t>月</a:t>
            </a:r>
            <a:r>
              <a:rPr lang="en-US" altLang="zh-CN" sz="1200" dirty="0">
                <a:solidFill>
                  <a:srgbClr val="FF0000"/>
                </a:solidFill>
                <a:sym typeface="+mn-ea"/>
              </a:rPr>
              <a:t>10</a:t>
            </a:r>
            <a:r>
              <a:rPr lang="zh-CN" altLang="en-US" sz="1200" dirty="0">
                <a:solidFill>
                  <a:srgbClr val="FF0000"/>
                </a:solidFill>
                <a:sym typeface="+mn-ea"/>
              </a:rPr>
              <a:t>号</a:t>
            </a:r>
            <a:r>
              <a:rPr lang="en-US" altLang="zh-CN" sz="1200" dirty="0">
                <a:solidFill>
                  <a:srgbClr val="FF0000"/>
                </a:solidFill>
                <a:sym typeface="+mn-ea"/>
              </a:rPr>
              <a:t>-5</a:t>
            </a:r>
            <a:r>
              <a:rPr lang="zh-CN" altLang="en-US" sz="1200" dirty="0">
                <a:solidFill>
                  <a:srgbClr val="FF0000"/>
                </a:solidFill>
                <a:sym typeface="+mn-ea"/>
              </a:rPr>
              <a:t>月</a:t>
            </a:r>
            <a:r>
              <a:rPr lang="en-US" altLang="zh-CN" sz="1200" dirty="0">
                <a:solidFill>
                  <a:srgbClr val="FF0000"/>
                </a:solidFill>
                <a:sym typeface="+mn-ea"/>
              </a:rPr>
              <a:t>15</a:t>
            </a:r>
            <a:r>
              <a:rPr lang="zh-CN" altLang="en-US" sz="1200" dirty="0">
                <a:solidFill>
                  <a:srgbClr val="FF0000"/>
                </a:solidFill>
                <a:sym typeface="+mn-ea"/>
              </a:rPr>
              <a:t>号）</a:t>
            </a:r>
            <a:r>
              <a:rPr lang="zh-CN" altLang="en-US" sz="1200" dirty="0">
                <a:solidFill>
                  <a:schemeClr val="tx1"/>
                </a:solidFill>
                <a:sym typeface="+mn-ea"/>
              </a:rPr>
              <a:t>基于开会内容完善设计方案，并开始进行值班助手的具体实现和测试</a:t>
            </a:r>
            <a:r>
              <a:rPr lang="zh-CN" altLang="en-US" sz="1200" dirty="0">
                <a:solidFill>
                  <a:srgbClr val="FF0000"/>
                </a:solidFill>
                <a:sym typeface="+mn-ea"/>
              </a:rPr>
              <a:t>（</a:t>
            </a:r>
            <a:r>
              <a:rPr lang="en-US" altLang="zh-CN" sz="1200" dirty="0">
                <a:solidFill>
                  <a:srgbClr val="FF0000"/>
                </a:solidFill>
                <a:sym typeface="+mn-ea"/>
              </a:rPr>
              <a:t>5</a:t>
            </a:r>
            <a:r>
              <a:rPr lang="zh-CN" altLang="en-US" sz="1200" dirty="0">
                <a:solidFill>
                  <a:srgbClr val="FF0000"/>
                </a:solidFill>
                <a:sym typeface="+mn-ea"/>
              </a:rPr>
              <a:t>月</a:t>
            </a:r>
            <a:r>
              <a:rPr lang="en-US" altLang="zh-CN" sz="1200" dirty="0">
                <a:solidFill>
                  <a:srgbClr val="FF0000"/>
                </a:solidFill>
                <a:sym typeface="+mn-ea"/>
              </a:rPr>
              <a:t>15</a:t>
            </a:r>
            <a:r>
              <a:rPr lang="zh-CN" altLang="en-US" sz="1200" dirty="0">
                <a:solidFill>
                  <a:srgbClr val="FF0000"/>
                </a:solidFill>
                <a:sym typeface="+mn-ea"/>
              </a:rPr>
              <a:t>号开会讨论实现进展和相应测试结果）</a:t>
            </a:r>
            <a:endParaRPr lang="zh-CN" altLang="en-US" sz="1200" dirty="0">
              <a:solidFill>
                <a:srgbClr val="FF0000"/>
              </a:solidFill>
              <a:sym typeface="+mn-ea"/>
            </a:endParaRPr>
          </a:p>
          <a:p>
            <a:pPr lvl="1"/>
            <a:r>
              <a:rPr lang="zh-CN" altLang="en-US" sz="1200" dirty="0">
                <a:solidFill>
                  <a:srgbClr val="FF0000"/>
                </a:solidFill>
                <a:sym typeface="+mn-ea"/>
              </a:rPr>
              <a:t>（</a:t>
            </a:r>
            <a:r>
              <a:rPr lang="en-US" altLang="zh-CN" sz="1200" dirty="0">
                <a:solidFill>
                  <a:srgbClr val="FF0000"/>
                </a:solidFill>
                <a:sym typeface="+mn-ea"/>
              </a:rPr>
              <a:t>6</a:t>
            </a:r>
            <a:r>
              <a:rPr lang="zh-CN" altLang="en-US" sz="1200" dirty="0">
                <a:solidFill>
                  <a:srgbClr val="FF0000"/>
                </a:solidFill>
                <a:sym typeface="+mn-ea"/>
              </a:rPr>
              <a:t>月份）：</a:t>
            </a:r>
            <a:r>
              <a:rPr lang="zh-CN" altLang="en-US" sz="1200" dirty="0">
                <a:solidFill>
                  <a:schemeClr val="tx1"/>
                </a:solidFill>
                <a:sym typeface="+mn-ea"/>
              </a:rPr>
              <a:t>进行查漏补缺，值班全部功能自测试通过后上线内部测试，之后生成值班前端网页（网页实现前需先开会讨论整体方案布局细节，考虑知识库更新审核机制），</a:t>
            </a:r>
            <a:r>
              <a:rPr lang="zh-CN" altLang="en-US" sz="1200" dirty="0">
                <a:sym typeface="+mn-ea"/>
              </a:rPr>
              <a:t>知识库丰富完善修改，系统优化阶段</a:t>
            </a:r>
            <a:endParaRPr lang="en-US" altLang="zh-CN" sz="1200" dirty="0"/>
          </a:p>
          <a:p>
            <a:r>
              <a:rPr lang="zh-CN" altLang="en-US" sz="1200" dirty="0"/>
              <a:t>张水涵：直方图数据异常检测相关工作（</a:t>
            </a:r>
            <a:r>
              <a:rPr lang="en-US" altLang="zh-CN" sz="1200" dirty="0"/>
              <a:t>Python)</a:t>
            </a:r>
            <a:endParaRPr lang="en-US" altLang="zh-CN" sz="1200" dirty="0"/>
          </a:p>
          <a:p>
            <a:pPr lvl="1"/>
            <a:r>
              <a:rPr lang="zh-CN" altLang="en-US" sz="1200" dirty="0">
                <a:solidFill>
                  <a:srgbClr val="FF0000"/>
                </a:solidFill>
                <a:sym typeface="+mn-ea"/>
              </a:rPr>
              <a:t>（</a:t>
            </a:r>
            <a:r>
              <a:rPr lang="en-US" sz="1200" dirty="0">
                <a:solidFill>
                  <a:srgbClr val="FF0000"/>
                </a:solidFill>
                <a:sym typeface="+mn-ea"/>
              </a:rPr>
              <a:t>5</a:t>
            </a:r>
            <a:r>
              <a:rPr lang="zh-CN" altLang="en-US" sz="1200" dirty="0">
                <a:solidFill>
                  <a:srgbClr val="FF0000"/>
                </a:solidFill>
                <a:sym typeface="+mn-ea"/>
              </a:rPr>
              <a:t>月</a:t>
            </a:r>
            <a:r>
              <a:rPr lang="en-US" altLang="zh-CN" sz="1200" dirty="0">
                <a:solidFill>
                  <a:srgbClr val="FF0000"/>
                </a:solidFill>
                <a:sym typeface="+mn-ea"/>
              </a:rPr>
              <a:t>6</a:t>
            </a:r>
            <a:r>
              <a:rPr lang="zh-CN" altLang="en-US" sz="1200" dirty="0">
                <a:solidFill>
                  <a:srgbClr val="FF0000"/>
                </a:solidFill>
                <a:sym typeface="+mn-ea"/>
              </a:rPr>
              <a:t>号</a:t>
            </a:r>
            <a:r>
              <a:rPr lang="en-US" altLang="zh-CN" sz="1200" dirty="0">
                <a:solidFill>
                  <a:srgbClr val="FF0000"/>
                </a:solidFill>
                <a:sym typeface="+mn-ea"/>
              </a:rPr>
              <a:t>-5</a:t>
            </a:r>
            <a:r>
              <a:rPr lang="zh-CN" altLang="en-US" sz="1200" dirty="0">
                <a:solidFill>
                  <a:srgbClr val="FF0000"/>
                </a:solidFill>
                <a:sym typeface="+mn-ea"/>
              </a:rPr>
              <a:t>月</a:t>
            </a:r>
            <a:r>
              <a:rPr lang="en-US" altLang="zh-CN" sz="1200" dirty="0">
                <a:solidFill>
                  <a:srgbClr val="FF0000"/>
                </a:solidFill>
                <a:sym typeface="+mn-ea"/>
              </a:rPr>
              <a:t>8</a:t>
            </a:r>
            <a:r>
              <a:rPr lang="zh-CN" altLang="en-US" sz="1200" dirty="0">
                <a:solidFill>
                  <a:srgbClr val="FF0000"/>
                </a:solidFill>
                <a:sym typeface="+mn-ea"/>
              </a:rPr>
              <a:t>号）</a:t>
            </a:r>
            <a:r>
              <a:rPr lang="zh-CN" altLang="en-US" sz="1200" dirty="0">
                <a:solidFill>
                  <a:schemeClr val="tx1"/>
                </a:solidFill>
                <a:sym typeface="+mn-ea"/>
              </a:rPr>
              <a:t>基于前面</a:t>
            </a:r>
            <a:r>
              <a:rPr lang="en-US" altLang="zh-CN" sz="1200" dirty="0">
                <a:solidFill>
                  <a:schemeClr val="tx1"/>
                </a:solidFill>
                <a:sym typeface="+mn-ea"/>
              </a:rPr>
              <a:t>API</a:t>
            </a:r>
            <a:r>
              <a:rPr lang="zh-CN" altLang="en-US" sz="1200" dirty="0">
                <a:solidFill>
                  <a:schemeClr val="tx1"/>
                </a:solidFill>
                <a:sym typeface="+mn-ea"/>
              </a:rPr>
              <a:t>接口直方图部分的设计方案，把</a:t>
            </a:r>
            <a:r>
              <a:rPr lang="en-US" altLang="zh-CN" sz="1200" dirty="0">
                <a:solidFill>
                  <a:schemeClr val="tx1"/>
                </a:solidFill>
                <a:sym typeface="+mn-ea"/>
              </a:rPr>
              <a:t>bes3</a:t>
            </a:r>
            <a:r>
              <a:rPr lang="zh-CN" altLang="en-US" sz="1200" dirty="0">
                <a:solidFill>
                  <a:schemeClr val="tx1"/>
                </a:solidFill>
                <a:sym typeface="+mn-ea"/>
              </a:rPr>
              <a:t>的直方图数据接进来，并搭建整套系统完成测试。开会前实现基本流程：接入</a:t>
            </a:r>
            <a:r>
              <a:rPr lang="en-US" altLang="zh-CN" sz="1200" dirty="0">
                <a:solidFill>
                  <a:schemeClr val="tx1"/>
                </a:solidFill>
                <a:sym typeface="+mn-ea"/>
              </a:rPr>
              <a:t>-</a:t>
            </a:r>
            <a:r>
              <a:rPr lang="zh-CN" altLang="en-US" sz="1200" dirty="0">
                <a:solidFill>
                  <a:schemeClr val="tx1"/>
                </a:solidFill>
                <a:sym typeface="+mn-ea"/>
              </a:rPr>
              <a:t>展示</a:t>
            </a:r>
            <a:r>
              <a:rPr lang="en-US" altLang="zh-CN" sz="1200" dirty="0">
                <a:solidFill>
                  <a:schemeClr val="tx1"/>
                </a:solidFill>
                <a:sym typeface="+mn-ea"/>
              </a:rPr>
              <a:t>-</a:t>
            </a:r>
            <a:r>
              <a:rPr lang="zh-CN" altLang="en-US" sz="1200" dirty="0">
                <a:solidFill>
                  <a:schemeClr val="tx1"/>
                </a:solidFill>
                <a:sym typeface="+mn-ea"/>
              </a:rPr>
              <a:t>规则检测</a:t>
            </a:r>
            <a:r>
              <a:rPr lang="en-US" altLang="zh-CN" sz="1200" dirty="0">
                <a:solidFill>
                  <a:schemeClr val="tx1"/>
                </a:solidFill>
                <a:sym typeface="+mn-ea"/>
              </a:rPr>
              <a:t>-</a:t>
            </a:r>
            <a:r>
              <a:rPr lang="zh-CN" altLang="en-US" sz="1200" dirty="0">
                <a:solidFill>
                  <a:schemeClr val="tx1"/>
                </a:solidFill>
                <a:sym typeface="+mn-ea"/>
              </a:rPr>
              <a:t>基础异常</a:t>
            </a:r>
            <a:r>
              <a:rPr lang="en-US" altLang="zh-CN" sz="1200" dirty="0">
                <a:solidFill>
                  <a:schemeClr val="tx1"/>
                </a:solidFill>
                <a:sym typeface="+mn-ea"/>
              </a:rPr>
              <a:t>API</a:t>
            </a:r>
            <a:r>
              <a:rPr lang="zh-CN" altLang="en-US" sz="1200" dirty="0">
                <a:solidFill>
                  <a:schemeClr val="tx1"/>
                </a:solidFill>
                <a:sym typeface="+mn-ea"/>
              </a:rPr>
              <a:t>；</a:t>
            </a:r>
            <a:r>
              <a:rPr lang="en-US" altLang="zh-CN" sz="1200" dirty="0">
                <a:solidFill>
                  <a:schemeClr val="tx1"/>
                </a:solidFill>
                <a:sym typeface="+mn-ea"/>
              </a:rPr>
              <a:t>AE/</a:t>
            </a:r>
            <a:r>
              <a:rPr lang="zh-CN" altLang="en-US" sz="1200" dirty="0">
                <a:solidFill>
                  <a:schemeClr val="tx1"/>
                </a:solidFill>
                <a:sym typeface="+mn-ea"/>
              </a:rPr>
              <a:t>卡方插件</a:t>
            </a:r>
            <a:r>
              <a:rPr lang="en-US" altLang="zh-CN" sz="1200" dirty="0">
                <a:solidFill>
                  <a:schemeClr val="tx1"/>
                </a:solidFill>
                <a:sym typeface="+mn-ea"/>
              </a:rPr>
              <a:t>+</a:t>
            </a:r>
            <a:r>
              <a:rPr lang="zh-CN" altLang="en-US" sz="1200" dirty="0">
                <a:solidFill>
                  <a:schemeClr val="tx1"/>
                </a:solidFill>
                <a:sym typeface="+mn-ea"/>
              </a:rPr>
              <a:t>自动训练</a:t>
            </a:r>
            <a:r>
              <a:rPr lang="en-US" altLang="zh-CN" sz="1200" dirty="0">
                <a:solidFill>
                  <a:schemeClr val="tx1"/>
                </a:solidFill>
                <a:sym typeface="+mn-ea"/>
              </a:rPr>
              <a:t>+</a:t>
            </a:r>
            <a:r>
              <a:rPr lang="zh-CN" altLang="en-US" sz="1200" dirty="0">
                <a:solidFill>
                  <a:schemeClr val="tx1"/>
                </a:solidFill>
                <a:sym typeface="+mn-ea"/>
              </a:rPr>
              <a:t>评估选优；</a:t>
            </a:r>
            <a:r>
              <a:rPr lang="zh-CN" altLang="en-US" sz="1200" dirty="0">
                <a:solidFill>
                  <a:srgbClr val="FF0000"/>
                </a:solidFill>
                <a:sym typeface="+mn-ea"/>
              </a:rPr>
              <a:t>（</a:t>
            </a:r>
            <a:r>
              <a:rPr lang="en-US" altLang="zh-CN" sz="1200" dirty="0">
                <a:solidFill>
                  <a:srgbClr val="FF0000"/>
                </a:solidFill>
                <a:sym typeface="+mn-ea"/>
              </a:rPr>
              <a:t>5</a:t>
            </a:r>
            <a:r>
              <a:rPr lang="zh-CN" altLang="en-US" sz="1200" dirty="0">
                <a:solidFill>
                  <a:srgbClr val="FF0000"/>
                </a:solidFill>
                <a:sym typeface="+mn-ea"/>
              </a:rPr>
              <a:t>月</a:t>
            </a:r>
            <a:r>
              <a:rPr lang="en-US" altLang="zh-CN" sz="1200" dirty="0">
                <a:solidFill>
                  <a:srgbClr val="FF0000"/>
                </a:solidFill>
                <a:sym typeface="+mn-ea"/>
              </a:rPr>
              <a:t>8</a:t>
            </a:r>
            <a:r>
              <a:rPr lang="zh-CN" altLang="en-US" sz="1200" dirty="0">
                <a:solidFill>
                  <a:srgbClr val="FF0000"/>
                </a:solidFill>
                <a:sym typeface="+mn-ea"/>
              </a:rPr>
              <a:t>号开会讨论整体架构设计细节）</a:t>
            </a:r>
            <a:endParaRPr lang="zh-CN" altLang="en-US" sz="1200" dirty="0">
              <a:solidFill>
                <a:srgbClr val="FF0000"/>
              </a:solidFill>
            </a:endParaRPr>
          </a:p>
          <a:p>
            <a:pPr lvl="1"/>
            <a:r>
              <a:rPr lang="zh-CN" altLang="en-US" sz="1200" dirty="0">
                <a:solidFill>
                  <a:srgbClr val="FF0000"/>
                </a:solidFill>
                <a:sym typeface="+mn-ea"/>
              </a:rPr>
              <a:t>（</a:t>
            </a:r>
            <a:r>
              <a:rPr lang="en-US" altLang="zh-CN" sz="1200" dirty="0">
                <a:solidFill>
                  <a:srgbClr val="FF0000"/>
                </a:solidFill>
                <a:sym typeface="+mn-ea"/>
              </a:rPr>
              <a:t>5</a:t>
            </a:r>
            <a:r>
              <a:rPr lang="zh-CN" altLang="en-US" sz="1200" dirty="0">
                <a:solidFill>
                  <a:srgbClr val="FF0000"/>
                </a:solidFill>
                <a:sym typeface="+mn-ea"/>
              </a:rPr>
              <a:t>月</a:t>
            </a:r>
            <a:r>
              <a:rPr lang="en-US" altLang="zh-CN" sz="1200" dirty="0">
                <a:solidFill>
                  <a:srgbClr val="FF0000"/>
                </a:solidFill>
                <a:sym typeface="+mn-ea"/>
              </a:rPr>
              <a:t>10</a:t>
            </a:r>
            <a:r>
              <a:rPr lang="zh-CN" altLang="en-US" sz="1200" dirty="0">
                <a:solidFill>
                  <a:srgbClr val="FF0000"/>
                </a:solidFill>
                <a:sym typeface="+mn-ea"/>
              </a:rPr>
              <a:t>号</a:t>
            </a:r>
            <a:r>
              <a:rPr lang="en-US" altLang="zh-CN" sz="1200" dirty="0">
                <a:solidFill>
                  <a:srgbClr val="FF0000"/>
                </a:solidFill>
                <a:sym typeface="+mn-ea"/>
              </a:rPr>
              <a:t>-5</a:t>
            </a:r>
            <a:r>
              <a:rPr lang="zh-CN" altLang="en-US" sz="1200" dirty="0">
                <a:solidFill>
                  <a:srgbClr val="FF0000"/>
                </a:solidFill>
                <a:sym typeface="+mn-ea"/>
              </a:rPr>
              <a:t>月</a:t>
            </a:r>
            <a:r>
              <a:rPr lang="en-US" altLang="zh-CN" sz="1200" dirty="0">
                <a:solidFill>
                  <a:srgbClr val="FF0000"/>
                </a:solidFill>
                <a:sym typeface="+mn-ea"/>
              </a:rPr>
              <a:t>15</a:t>
            </a:r>
            <a:r>
              <a:rPr lang="zh-CN" altLang="en-US" sz="1200" dirty="0">
                <a:solidFill>
                  <a:srgbClr val="FF0000"/>
                </a:solidFill>
                <a:sym typeface="+mn-ea"/>
              </a:rPr>
              <a:t>号）</a:t>
            </a:r>
            <a:r>
              <a:rPr lang="zh-CN" altLang="en-US" sz="1200" dirty="0">
                <a:sym typeface="+mn-ea"/>
              </a:rPr>
              <a:t>系统整体流程功能实现并测试完毕，具有前端界面，生成前端界面可实施展示</a:t>
            </a:r>
            <a:r>
              <a:rPr lang="en-US" altLang="zh-CN" sz="1200" dirty="0">
                <a:sym typeface="+mn-ea"/>
              </a:rPr>
              <a:t>bes3</a:t>
            </a:r>
            <a:r>
              <a:rPr lang="zh-CN" altLang="en-US" sz="1200" dirty="0">
                <a:sym typeface="+mn-ea"/>
              </a:rPr>
              <a:t>直方图并给出异常诊断结果（</a:t>
            </a:r>
            <a:r>
              <a:rPr lang="en-US" altLang="zh-CN" sz="1200" dirty="0">
                <a:sym typeface="+mn-ea"/>
              </a:rPr>
              <a:t>5</a:t>
            </a:r>
            <a:r>
              <a:rPr lang="zh-CN" altLang="en-US" sz="1200" dirty="0">
                <a:sym typeface="+mn-ea"/>
              </a:rPr>
              <a:t>月</a:t>
            </a:r>
            <a:r>
              <a:rPr lang="en-US" altLang="zh-CN" sz="1200" dirty="0">
                <a:sym typeface="+mn-ea"/>
              </a:rPr>
              <a:t>15</a:t>
            </a:r>
            <a:r>
              <a:rPr lang="zh-CN" altLang="en-US" sz="1200" dirty="0">
                <a:sym typeface="+mn-ea"/>
              </a:rPr>
              <a:t>日展示目前实现效果）</a:t>
            </a:r>
            <a:endParaRPr lang="en-US" altLang="zh-CN" sz="1200" dirty="0">
              <a:sym typeface="+mn-ea"/>
            </a:endParaRPr>
          </a:p>
          <a:p>
            <a:pPr lvl="1"/>
            <a:r>
              <a:rPr lang="zh-CN" altLang="en-US" sz="1200" dirty="0">
                <a:solidFill>
                  <a:srgbClr val="FF0000"/>
                </a:solidFill>
                <a:sym typeface="+mn-ea"/>
              </a:rPr>
              <a:t>（</a:t>
            </a:r>
            <a:r>
              <a:rPr lang="en-US" altLang="zh-CN" sz="1200" dirty="0">
                <a:solidFill>
                  <a:srgbClr val="FF0000"/>
                </a:solidFill>
                <a:sym typeface="+mn-ea"/>
              </a:rPr>
              <a:t>6</a:t>
            </a:r>
            <a:r>
              <a:rPr lang="zh-CN" altLang="en-US" sz="1200" dirty="0">
                <a:solidFill>
                  <a:srgbClr val="FF0000"/>
                </a:solidFill>
                <a:sym typeface="+mn-ea"/>
              </a:rPr>
              <a:t>月份）：</a:t>
            </a:r>
            <a:r>
              <a:rPr lang="zh-CN" altLang="en-US" sz="1200" dirty="0">
                <a:sym typeface="+mn-ea"/>
              </a:rPr>
              <a:t>进行查漏补缺，模型版本管理</a:t>
            </a:r>
            <a:r>
              <a:rPr lang="en-US" altLang="zh-CN" sz="1200" dirty="0">
                <a:sym typeface="+mn-ea"/>
              </a:rPr>
              <a:t>+</a:t>
            </a:r>
            <a:r>
              <a:rPr lang="zh-CN" altLang="en-US" sz="1200" dirty="0">
                <a:sym typeface="+mn-ea"/>
              </a:rPr>
              <a:t>回滚</a:t>
            </a:r>
            <a:r>
              <a:rPr lang="en-US" altLang="zh-CN" sz="1200" dirty="0">
                <a:sym typeface="+mn-ea"/>
              </a:rPr>
              <a:t>/</a:t>
            </a:r>
            <a:r>
              <a:rPr lang="zh-CN" altLang="en-US" sz="1200" dirty="0">
                <a:sym typeface="+mn-ea"/>
              </a:rPr>
              <a:t>重训</a:t>
            </a:r>
            <a:r>
              <a:rPr lang="en-US" altLang="zh-CN" sz="1200" dirty="0">
                <a:sym typeface="+mn-ea"/>
              </a:rPr>
              <a:t>API+</a:t>
            </a:r>
            <a:r>
              <a:rPr lang="zh-CN" altLang="en-US" sz="1200" dirty="0">
                <a:sym typeface="+mn-ea"/>
              </a:rPr>
              <a:t>并发优化；考虑直方图增量学习，用户标注反馈机制等</a:t>
            </a:r>
            <a:endParaRPr lang="zh-CN" altLang="en-US" sz="1200" dirty="0">
              <a:sym typeface="+mn-ea"/>
            </a:endParaRPr>
          </a:p>
          <a:p>
            <a:pPr lvl="1"/>
            <a:r>
              <a:rPr lang="zh-CN" altLang="en-US" sz="1200" dirty="0">
                <a:solidFill>
                  <a:srgbClr val="FF0000"/>
                </a:solidFill>
              </a:rPr>
              <a:t>（</a:t>
            </a:r>
            <a:r>
              <a:rPr lang="en-US" altLang="zh-CN" sz="1200" dirty="0">
                <a:solidFill>
                  <a:srgbClr val="FF0000"/>
                </a:solidFill>
              </a:rPr>
              <a:t>7</a:t>
            </a:r>
            <a:r>
              <a:rPr lang="zh-CN" altLang="en-US" sz="1200" dirty="0">
                <a:solidFill>
                  <a:srgbClr val="FF0000"/>
                </a:solidFill>
              </a:rPr>
              <a:t>月</a:t>
            </a:r>
            <a:r>
              <a:rPr lang="en-US" altLang="zh-CN" sz="1200" dirty="0">
                <a:solidFill>
                  <a:srgbClr val="FF0000"/>
                </a:solidFill>
              </a:rPr>
              <a:t>-9</a:t>
            </a:r>
            <a:r>
              <a:rPr lang="zh-CN" altLang="en-US" sz="1200" dirty="0">
                <a:solidFill>
                  <a:srgbClr val="FF0000"/>
                </a:solidFill>
              </a:rPr>
              <a:t>月）</a:t>
            </a:r>
            <a:r>
              <a:rPr lang="zh-CN" altLang="en-US" sz="1200" dirty="0"/>
              <a:t>各种机器学习模型插件集成，效果评估，上线</a:t>
            </a:r>
            <a:endParaRPr lang="en-US" altLang="zh-CN"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目前进展</a:t>
            </a:r>
            <a:r>
              <a:rPr lang="en-US" altLang="zh-CN" dirty="0"/>
              <a:t>——Bes-Data-Hub</a:t>
            </a:r>
            <a:r>
              <a:rPr lang="zh-CN" altLang="en-US" dirty="0"/>
              <a:t>集成</a:t>
            </a:r>
            <a:endParaRPr lang="zh-CN" altLang="en-US" dirty="0"/>
          </a:p>
        </p:txBody>
      </p:sp>
      <p:sp>
        <p:nvSpPr>
          <p:cNvPr id="3" name="内容占位符 2"/>
          <p:cNvSpPr>
            <a:spLocks noGrp="1"/>
          </p:cNvSpPr>
          <p:nvPr>
            <p:ph idx="1"/>
          </p:nvPr>
        </p:nvSpPr>
        <p:spPr/>
        <p:txBody>
          <a:bodyPr/>
          <a:lstStyle/>
          <a:p>
            <a:r>
              <a:rPr lang="zh-CN" altLang="en-US" dirty="0"/>
              <a:t>实时直方图（</a:t>
            </a:r>
            <a:r>
              <a:rPr lang="en-US" altLang="zh-CN" dirty="0"/>
              <a:t>IS</a:t>
            </a:r>
            <a:r>
              <a:rPr lang="zh-CN" altLang="en-US" dirty="0"/>
              <a:t>服务的</a:t>
            </a:r>
            <a:r>
              <a:rPr lang="en-US" altLang="zh-CN" dirty="0"/>
              <a:t>API</a:t>
            </a:r>
            <a:r>
              <a:rPr lang="zh-CN" altLang="en-US" dirty="0"/>
              <a:t>接口）</a:t>
            </a:r>
            <a:endParaRPr lang="en-US" altLang="zh-CN" dirty="0"/>
          </a:p>
          <a:p>
            <a:r>
              <a:rPr lang="zh-CN" altLang="en-US" dirty="0"/>
              <a:t>参考直方图（</a:t>
            </a:r>
            <a:r>
              <a:rPr lang="en-US" altLang="zh-CN" dirty="0"/>
              <a:t>ROOT</a:t>
            </a:r>
            <a:r>
              <a:rPr lang="zh-CN" altLang="en-US" dirty="0"/>
              <a:t>文件）</a:t>
            </a:r>
            <a:endParaRPr lang="en-US" altLang="zh-CN" dirty="0"/>
          </a:p>
          <a:p>
            <a:r>
              <a:rPr lang="zh-CN" altLang="en-US" dirty="0"/>
              <a:t>暴露</a:t>
            </a:r>
            <a:r>
              <a:rPr lang="en-US" altLang="zh-CN" dirty="0"/>
              <a:t>API</a:t>
            </a:r>
            <a:r>
              <a:rPr lang="zh-CN" altLang="en-US" dirty="0"/>
              <a:t>接口：获取所有直方图类别，获取指定类别的所有直方图，获取指定名字的直方图详情，获取某个</a:t>
            </a:r>
            <a:r>
              <a:rPr lang="en-US" altLang="zh-CN" dirty="0"/>
              <a:t>run</a:t>
            </a:r>
            <a:r>
              <a:rPr lang="zh-CN" altLang="en-US" dirty="0"/>
              <a:t>下的参考直方图类别，获取某个</a:t>
            </a:r>
            <a:r>
              <a:rPr lang="en-US" altLang="zh-CN" dirty="0"/>
              <a:t>run</a:t>
            </a:r>
            <a:r>
              <a:rPr lang="zh-CN" altLang="en-US" dirty="0"/>
              <a:t>下某个类别的所有参考直方图，获取指定</a:t>
            </a:r>
            <a:r>
              <a:rPr lang="en-US" altLang="zh-CN" dirty="0"/>
              <a:t>run</a:t>
            </a:r>
            <a:r>
              <a:rPr lang="zh-CN" altLang="en-US" dirty="0"/>
              <a:t>指定类别指定名字的参考直方图详情</a:t>
            </a:r>
            <a:endParaRPr lang="en-US" altLang="zh-CN"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目前进展</a:t>
            </a:r>
            <a:r>
              <a:rPr lang="en-US" altLang="zh-CN" dirty="0"/>
              <a:t>——</a:t>
            </a:r>
            <a:r>
              <a:rPr lang="zh-CN" altLang="en-US" dirty="0"/>
              <a:t>直方图异常检测服务</a:t>
            </a:r>
            <a:endParaRPr lang="zh-CN" altLang="en-US" dirty="0"/>
          </a:p>
        </p:txBody>
      </p:sp>
      <p:sp>
        <p:nvSpPr>
          <p:cNvPr id="3" name="内容占位符 2"/>
          <p:cNvSpPr>
            <a:spLocks noGrp="1"/>
          </p:cNvSpPr>
          <p:nvPr>
            <p:ph idx="1"/>
          </p:nvPr>
        </p:nvSpPr>
        <p:spPr>
          <a:xfrm>
            <a:off x="838200" y="1825625"/>
            <a:ext cx="10515600" cy="4637168"/>
          </a:xfrm>
        </p:spPr>
        <p:txBody>
          <a:bodyPr>
            <a:normAutofit fontScale="62500" lnSpcReduction="20000"/>
          </a:bodyPr>
          <a:lstStyle/>
          <a:p>
            <a:r>
              <a:rPr lang="zh-CN" altLang="en-US" dirty="0"/>
              <a:t>直方图异常检测服务系统框架搭建完成，主要功能：</a:t>
            </a:r>
            <a:endParaRPr lang="en-US" altLang="zh-CN" dirty="0"/>
          </a:p>
          <a:p>
            <a:pPr lvl="1"/>
            <a:r>
              <a:rPr lang="zh-CN" altLang="en-US" dirty="0"/>
              <a:t>从</a:t>
            </a:r>
            <a:r>
              <a:rPr lang="en-US" altLang="zh-CN" dirty="0"/>
              <a:t>Bes-Data-Hub</a:t>
            </a:r>
            <a:r>
              <a:rPr lang="zh-CN" altLang="en-US" dirty="0"/>
              <a:t>拉取实时直方图</a:t>
            </a:r>
            <a:r>
              <a:rPr lang="en-US" altLang="zh-CN" dirty="0"/>
              <a:t>+</a:t>
            </a:r>
            <a:r>
              <a:rPr lang="zh-CN" altLang="en-US" dirty="0"/>
              <a:t>参考直方图数据</a:t>
            </a:r>
            <a:endParaRPr lang="en-US" altLang="zh-CN" dirty="0"/>
          </a:p>
          <a:p>
            <a:pPr lvl="1"/>
            <a:r>
              <a:rPr lang="zh-CN" altLang="en-US" dirty="0"/>
              <a:t>对当前直方图执行规则检测和模型评分</a:t>
            </a:r>
            <a:endParaRPr lang="en-US" altLang="zh-CN" dirty="0"/>
          </a:p>
          <a:p>
            <a:pPr lvl="1"/>
            <a:r>
              <a:rPr lang="zh-CN" altLang="en-US" dirty="0"/>
              <a:t>将检测结果变成正常</a:t>
            </a:r>
            <a:r>
              <a:rPr lang="en-US" altLang="zh-CN" dirty="0"/>
              <a:t>/</a:t>
            </a:r>
            <a:r>
              <a:rPr lang="zh-CN" altLang="en-US" dirty="0"/>
              <a:t>异常状态</a:t>
            </a:r>
            <a:endParaRPr lang="en-US" altLang="zh-CN" dirty="0"/>
          </a:p>
          <a:p>
            <a:pPr lvl="1"/>
            <a:r>
              <a:rPr lang="zh-CN" altLang="en-US" dirty="0"/>
              <a:t>将状态、最新快照、异常信息等写入数据库</a:t>
            </a:r>
            <a:endParaRPr lang="en-US" altLang="zh-CN" dirty="0"/>
          </a:p>
          <a:p>
            <a:pPr lvl="1"/>
            <a:r>
              <a:rPr lang="zh-CN" altLang="en-US" dirty="0"/>
              <a:t>为前端提供总览、直方图列表、详情、历史异常和实时状态接口</a:t>
            </a:r>
            <a:endParaRPr lang="en-US" altLang="zh-CN" dirty="0"/>
          </a:p>
          <a:p>
            <a:r>
              <a:rPr lang="zh-CN" altLang="en-US" dirty="0"/>
              <a:t>异常检测逻辑</a:t>
            </a:r>
            <a:endParaRPr lang="en-US" altLang="zh-CN" dirty="0"/>
          </a:p>
          <a:p>
            <a:pPr lvl="1"/>
            <a:r>
              <a:rPr lang="zh-CN" altLang="en-US" dirty="0"/>
              <a:t>规则层（粗筛）</a:t>
            </a:r>
            <a:r>
              <a:rPr lang="en-US" altLang="zh-CN" dirty="0"/>
              <a:t>+</a:t>
            </a:r>
            <a:r>
              <a:rPr lang="zh-CN" altLang="en-US" dirty="0"/>
              <a:t>模型层（细筛）结合：规则层任意一条规则触发则视为异常，模型层超过阈值则视为异常</a:t>
            </a:r>
            <a:endParaRPr lang="en-US" altLang="zh-CN" dirty="0"/>
          </a:p>
          <a:p>
            <a:pPr lvl="1"/>
            <a:r>
              <a:rPr lang="zh-CN" altLang="en-US" dirty="0"/>
              <a:t>规则层现有逻辑（要讨论现有规则是否合理）：</a:t>
            </a:r>
            <a:endParaRPr lang="en-US" altLang="zh-CN" dirty="0"/>
          </a:p>
          <a:p>
            <a:pPr lvl="2"/>
            <a:r>
              <a:rPr lang="zh-CN" altLang="en-US" dirty="0"/>
              <a:t>当前图或参考图为空时</a:t>
            </a:r>
            <a:endParaRPr lang="en-US" altLang="zh-CN" dirty="0"/>
          </a:p>
          <a:p>
            <a:pPr lvl="2"/>
            <a:r>
              <a:rPr lang="zh-CN" altLang="en-US" dirty="0"/>
              <a:t>当前图和参考图的</a:t>
            </a:r>
            <a:r>
              <a:rPr lang="en-US" altLang="zh-CN" dirty="0"/>
              <a:t>bin</a:t>
            </a:r>
            <a:r>
              <a:rPr lang="zh-CN" altLang="en-US" dirty="0"/>
              <a:t>数量不一致时</a:t>
            </a:r>
            <a:endParaRPr lang="en-US" altLang="zh-CN" dirty="0"/>
          </a:p>
          <a:p>
            <a:pPr lvl="2"/>
            <a:r>
              <a:rPr lang="zh-CN" altLang="en-US" dirty="0"/>
              <a:t>死道：当前图零值相对参考图</a:t>
            </a:r>
            <a:endParaRPr lang="en-US" altLang="zh-CN" dirty="0"/>
          </a:p>
          <a:p>
            <a:pPr lvl="2"/>
            <a:r>
              <a:rPr lang="zh-CN" altLang="en-US" dirty="0"/>
              <a:t>冒道：当前图超高</a:t>
            </a:r>
            <a:r>
              <a:rPr lang="en-US" altLang="zh-CN" dirty="0"/>
              <a:t>bin</a:t>
            </a:r>
            <a:r>
              <a:rPr lang="zh-CN" altLang="en-US" dirty="0"/>
              <a:t>超过参考图的</a:t>
            </a:r>
            <a:r>
              <a:rPr lang="en-US" altLang="zh-CN" dirty="0"/>
              <a:t>10%</a:t>
            </a:r>
            <a:r>
              <a:rPr lang="zh-CN" altLang="en-US" dirty="0"/>
              <a:t>时</a:t>
            </a:r>
            <a:endParaRPr lang="en-US" altLang="zh-CN" dirty="0"/>
          </a:p>
          <a:p>
            <a:pPr lvl="2"/>
            <a:r>
              <a:rPr lang="zh-CN" altLang="en-US" dirty="0"/>
              <a:t>当前图均值相对参考图均值偏移超过</a:t>
            </a:r>
            <a:r>
              <a:rPr lang="en-US" altLang="zh-CN" dirty="0"/>
              <a:t>50%</a:t>
            </a:r>
            <a:r>
              <a:rPr lang="zh-CN" altLang="en-US" dirty="0"/>
              <a:t>时</a:t>
            </a:r>
            <a:endParaRPr lang="en-US" altLang="zh-CN" dirty="0"/>
          </a:p>
          <a:p>
            <a:pPr lvl="2"/>
            <a:r>
              <a:rPr lang="zh-CN" altLang="en-US" dirty="0"/>
              <a:t>当前图</a:t>
            </a:r>
            <a:r>
              <a:rPr lang="en-US" altLang="zh-CN" dirty="0"/>
              <a:t>RMS</a:t>
            </a:r>
            <a:r>
              <a:rPr lang="zh-CN" altLang="en-US" dirty="0"/>
              <a:t>相对参考图偏移</a:t>
            </a:r>
            <a:r>
              <a:rPr lang="en-US" altLang="zh-CN" dirty="0"/>
              <a:t>70%</a:t>
            </a:r>
            <a:r>
              <a:rPr lang="zh-CN" altLang="en-US" dirty="0"/>
              <a:t>时</a:t>
            </a:r>
            <a:endParaRPr lang="en-US" altLang="zh-CN" dirty="0"/>
          </a:p>
          <a:p>
            <a:pPr lvl="2"/>
            <a:r>
              <a:rPr lang="zh-CN" altLang="en-US" dirty="0"/>
              <a:t>当前图与参考图整体差异超过参考尺度的</a:t>
            </a:r>
            <a:r>
              <a:rPr lang="en-US" altLang="zh-CN" dirty="0"/>
              <a:t>1.5</a:t>
            </a:r>
            <a:r>
              <a:rPr lang="zh-CN" altLang="en-US" dirty="0"/>
              <a:t>倍时</a:t>
            </a:r>
            <a:endParaRPr lang="en-US" altLang="zh-CN" dirty="0"/>
          </a:p>
          <a:p>
            <a:pPr lvl="1"/>
            <a:r>
              <a:rPr lang="zh-CN" altLang="en-US" dirty="0"/>
              <a:t>模型层现有模型</a:t>
            </a:r>
            <a:endParaRPr lang="en-US" altLang="zh-CN" dirty="0"/>
          </a:p>
          <a:p>
            <a:pPr lvl="2"/>
            <a:r>
              <a:rPr lang="zh-CN" altLang="en-US" dirty="0"/>
              <a:t>卡方检验，之前还做了个归一化，目前阈值设的是</a:t>
            </a:r>
            <a:r>
              <a:rPr lang="en-US" altLang="zh-CN" dirty="0"/>
              <a:t>5</a:t>
            </a:r>
            <a:r>
              <a:rPr lang="zh-CN" altLang="en-US" dirty="0"/>
              <a:t>，超过</a:t>
            </a:r>
            <a:r>
              <a:rPr lang="en-US" altLang="zh-CN" dirty="0"/>
              <a:t>5</a:t>
            </a:r>
            <a:r>
              <a:rPr lang="zh-CN" altLang="en-US" dirty="0"/>
              <a:t>视为异常</a:t>
            </a:r>
            <a:endParaRPr lang="en-US" altLang="zh-CN" dirty="0"/>
          </a:p>
          <a:p>
            <a:pPr lvl="2"/>
            <a:r>
              <a:rPr lang="en-US" altLang="zh-CN" dirty="0"/>
              <a:t>AE</a:t>
            </a:r>
            <a:r>
              <a:rPr lang="zh-CN" altLang="en-US" dirty="0"/>
              <a:t>插件（还没测，在考虑训练流程到底咋弄）</a:t>
            </a:r>
            <a:endParaRPr lang="en-US" altLang="zh-CN" dirty="0"/>
          </a:p>
          <a:p>
            <a:pPr lvl="2"/>
            <a:endParaRPr lang="en-US" altLang="zh-CN"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目前进展</a:t>
            </a:r>
            <a:r>
              <a:rPr lang="en-US" altLang="zh-CN" dirty="0"/>
              <a:t>——</a:t>
            </a:r>
            <a:r>
              <a:rPr lang="zh-CN" altLang="en-US" dirty="0"/>
              <a:t>直方图异常检测服务</a:t>
            </a:r>
            <a:endParaRPr lang="zh-CN" altLang="en-US" dirty="0"/>
          </a:p>
        </p:txBody>
      </p:sp>
      <p:sp>
        <p:nvSpPr>
          <p:cNvPr id="3" name="内容占位符 2"/>
          <p:cNvSpPr>
            <a:spLocks noGrp="1"/>
          </p:cNvSpPr>
          <p:nvPr>
            <p:ph idx="1"/>
          </p:nvPr>
        </p:nvSpPr>
        <p:spPr/>
        <p:txBody>
          <a:bodyPr/>
          <a:lstStyle/>
          <a:p>
            <a:r>
              <a:rPr lang="zh-CN" altLang="en-US" dirty="0"/>
              <a:t>数据库存储规则</a:t>
            </a:r>
            <a:endParaRPr lang="en-US" altLang="zh-CN" dirty="0"/>
          </a:p>
          <a:p>
            <a:pPr lvl="1"/>
            <a:r>
              <a:rPr lang="zh-CN" altLang="en-US" dirty="0"/>
              <a:t>每次检测都会写的内容</a:t>
            </a:r>
            <a:endParaRPr lang="en-US" altLang="zh-CN" dirty="0"/>
          </a:p>
          <a:p>
            <a:pPr lvl="2"/>
            <a:r>
              <a:rPr lang="zh-CN" altLang="en-US" dirty="0"/>
              <a:t>直方图类型表</a:t>
            </a:r>
            <a:r>
              <a:rPr lang="en-US" altLang="zh-CN" dirty="0" err="1"/>
              <a:t>histogram_types</a:t>
            </a:r>
            <a:r>
              <a:rPr lang="zh-CN" altLang="en-US" dirty="0"/>
              <a:t>（当前类型不存在则创建）</a:t>
            </a:r>
            <a:endParaRPr lang="en-US" altLang="zh-CN" dirty="0"/>
          </a:p>
          <a:p>
            <a:pPr lvl="2"/>
            <a:r>
              <a:rPr lang="zh-CN" altLang="en-US" dirty="0"/>
              <a:t>直方图名字表</a:t>
            </a:r>
            <a:r>
              <a:rPr lang="en-US" altLang="zh-CN" dirty="0" err="1"/>
              <a:t>histogram_name</a:t>
            </a:r>
            <a:r>
              <a:rPr lang="zh-CN" altLang="en-US" dirty="0"/>
              <a:t>（当前名字不存在则创建）</a:t>
            </a:r>
            <a:endParaRPr lang="en-US" altLang="zh-CN" dirty="0"/>
          </a:p>
          <a:p>
            <a:pPr lvl="2"/>
            <a:r>
              <a:rPr lang="zh-CN" altLang="en-US" dirty="0"/>
              <a:t>直方图状态表</a:t>
            </a:r>
            <a:r>
              <a:rPr lang="en-US" altLang="zh-CN" dirty="0" err="1"/>
              <a:t>anomaly_state</a:t>
            </a:r>
            <a:r>
              <a:rPr lang="zh-CN" altLang="en-US" dirty="0"/>
              <a:t>（更新直方图当前状态）</a:t>
            </a:r>
            <a:endParaRPr lang="en-US" altLang="zh-CN" dirty="0"/>
          </a:p>
          <a:p>
            <a:pPr lvl="2"/>
            <a:r>
              <a:rPr lang="zh-CN" altLang="en-US" dirty="0"/>
              <a:t>直方图最新快照</a:t>
            </a:r>
            <a:r>
              <a:rPr lang="en-US" altLang="zh-CN" dirty="0" err="1"/>
              <a:t>histogram_latest_snapshots</a:t>
            </a:r>
            <a:r>
              <a:rPr lang="zh-CN" altLang="en-US" dirty="0"/>
              <a:t>（最新检测快照，包括当前图、参考图、规则结果、阈值、分数、状态等）</a:t>
            </a:r>
            <a:endParaRPr lang="en-US" altLang="zh-CN" dirty="0"/>
          </a:p>
          <a:p>
            <a:pPr lvl="1"/>
            <a:r>
              <a:rPr lang="zh-CN" altLang="en-US" dirty="0"/>
              <a:t>异常才会写的内容</a:t>
            </a:r>
            <a:endParaRPr lang="en-US" altLang="zh-CN" dirty="0"/>
          </a:p>
          <a:p>
            <a:pPr lvl="2"/>
            <a:r>
              <a:rPr lang="zh-CN" altLang="en-US" dirty="0"/>
              <a:t>抑制策略：本次异常前已经是</a:t>
            </a:r>
            <a:r>
              <a:rPr lang="en-US" altLang="zh-CN" dirty="0"/>
              <a:t>anomalous</a:t>
            </a:r>
            <a:r>
              <a:rPr lang="zh-CN" altLang="en-US" dirty="0"/>
              <a:t>，且距离上次看到异常的事件时间少于</a:t>
            </a:r>
            <a:r>
              <a:rPr lang="en-US" altLang="zh-CN" dirty="0"/>
              <a:t>600s</a:t>
            </a:r>
            <a:r>
              <a:rPr lang="zh-CN" altLang="en-US" dirty="0"/>
              <a:t>，则不会新增</a:t>
            </a:r>
            <a:r>
              <a:rPr lang="en-US" altLang="zh-CN" dirty="0" err="1"/>
              <a:t>anomaly_events</a:t>
            </a:r>
            <a:r>
              <a:rPr lang="zh-CN" altLang="en-US" dirty="0"/>
              <a:t>事件</a:t>
            </a:r>
            <a:endParaRPr lang="en-US" altLang="zh-CN" dirty="0"/>
          </a:p>
          <a:p>
            <a:pPr lvl="2"/>
            <a:r>
              <a:rPr lang="zh-CN" altLang="en-US" dirty="0"/>
              <a:t>异常事件表</a:t>
            </a:r>
            <a:r>
              <a:rPr lang="en-US" altLang="zh-CN" dirty="0" err="1"/>
              <a:t>anomaly_events</a:t>
            </a:r>
            <a:r>
              <a:rPr lang="zh-CN" altLang="en-US" dirty="0"/>
              <a:t>（直方图实例、直方图类型、异常发生事件、异常分数、当前图快照、参考图快照等）</a:t>
            </a:r>
            <a:endParaRPr lang="en-US" altLang="zh-CN"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解决问题</a:t>
            </a:r>
            <a:endParaRPr lang="zh-CN" altLang="en-US" dirty="0"/>
          </a:p>
        </p:txBody>
      </p:sp>
      <p:sp>
        <p:nvSpPr>
          <p:cNvPr id="3" name="内容占位符 2"/>
          <p:cNvSpPr>
            <a:spLocks noGrp="1"/>
          </p:cNvSpPr>
          <p:nvPr>
            <p:ph idx="1"/>
          </p:nvPr>
        </p:nvSpPr>
        <p:spPr>
          <a:xfrm>
            <a:off x="612184" y="1604774"/>
            <a:ext cx="10668000" cy="4351338"/>
          </a:xfrm>
        </p:spPr>
        <p:txBody>
          <a:bodyPr>
            <a:normAutofit fontScale="77500" lnSpcReduction="20000"/>
          </a:bodyPr>
          <a:lstStyle/>
          <a:p>
            <a:r>
              <a:rPr lang="zh-CN" altLang="en-US" dirty="0"/>
              <a:t>已解决</a:t>
            </a:r>
            <a:endParaRPr lang="en-US" altLang="zh-CN" dirty="0"/>
          </a:p>
          <a:p>
            <a:pPr lvl="1"/>
            <a:r>
              <a:rPr lang="zh-CN" altLang="en-US" dirty="0"/>
              <a:t>参考直方图缓存策略，避免每次轮询拿性能差</a:t>
            </a:r>
            <a:endParaRPr lang="en-US" altLang="zh-CN" dirty="0"/>
          </a:p>
          <a:p>
            <a:pPr lvl="1"/>
            <a:r>
              <a:rPr lang="zh-CN" altLang="en-US" dirty="0"/>
              <a:t>异常检测结果不对：实时直方图解析问题导致显示</a:t>
            </a:r>
            <a:r>
              <a:rPr lang="en-US" altLang="zh-CN" dirty="0"/>
              <a:t>bin</a:t>
            </a:r>
            <a:r>
              <a:rPr lang="zh-CN" altLang="en-US" dirty="0"/>
              <a:t>多了</a:t>
            </a:r>
            <a:r>
              <a:rPr lang="en-US" altLang="zh-CN" dirty="0"/>
              <a:t>overflow</a:t>
            </a:r>
            <a:r>
              <a:rPr lang="zh-CN" altLang="en-US" dirty="0"/>
              <a:t>，一直实时和参考图对不上</a:t>
            </a:r>
            <a:endParaRPr lang="en-US" altLang="zh-CN" dirty="0"/>
          </a:p>
          <a:p>
            <a:pPr lvl="1"/>
            <a:r>
              <a:rPr lang="zh-CN" altLang="en-US" dirty="0"/>
              <a:t>实时和参考直方图同时展示时会越界显示不全</a:t>
            </a:r>
            <a:endParaRPr lang="en-US" altLang="zh-CN" dirty="0"/>
          </a:p>
          <a:p>
            <a:pPr lvl="1"/>
            <a:r>
              <a:rPr lang="zh-CN" altLang="en-US" dirty="0"/>
              <a:t>参考直方图</a:t>
            </a:r>
            <a:r>
              <a:rPr lang="en-US" altLang="zh-CN" dirty="0"/>
              <a:t>run</a:t>
            </a:r>
            <a:r>
              <a:rPr lang="zh-CN" altLang="en-US" dirty="0"/>
              <a:t>号展示出来</a:t>
            </a:r>
            <a:endParaRPr lang="en-US" altLang="zh-CN" dirty="0"/>
          </a:p>
          <a:p>
            <a:pPr lvl="1"/>
            <a:r>
              <a:rPr lang="zh-CN" altLang="en-US" dirty="0"/>
              <a:t>调整前端网页展示布局</a:t>
            </a:r>
            <a:endParaRPr lang="en-US" altLang="zh-CN" dirty="0"/>
          </a:p>
          <a:p>
            <a:pPr lvl="1"/>
            <a:r>
              <a:rPr lang="zh-CN" altLang="en-US" dirty="0"/>
              <a:t>结果是异常的时候前端界面上需要显示到底触发了哪条规则导致的异常判定（实时和参考图</a:t>
            </a:r>
            <a:r>
              <a:rPr lang="en-US" altLang="zh-CN" dirty="0"/>
              <a:t>bin</a:t>
            </a:r>
            <a:r>
              <a:rPr lang="zh-CN" altLang="en-US" dirty="0"/>
              <a:t>数对不上、</a:t>
            </a:r>
            <a:r>
              <a:rPr lang="en-US" altLang="zh-CN" dirty="0"/>
              <a:t>rms/mean</a:t>
            </a:r>
            <a:r>
              <a:rPr lang="zh-CN" altLang="en-US" dirty="0"/>
              <a:t>问题、卡方问题、没数）</a:t>
            </a:r>
            <a:endParaRPr lang="en-US" altLang="zh-CN" dirty="0"/>
          </a:p>
          <a:p>
            <a:pPr lvl="1"/>
            <a:r>
              <a:rPr lang="zh-CN" altLang="en-US" dirty="0"/>
              <a:t>没有直方图时候会卡住刷新不出来</a:t>
            </a:r>
            <a:endParaRPr lang="en-US" altLang="zh-CN" dirty="0"/>
          </a:p>
          <a:p>
            <a:pPr lvl="1"/>
            <a:r>
              <a:rPr lang="zh-CN" altLang="en-US" dirty="0"/>
              <a:t>增加报警功能，</a:t>
            </a:r>
            <a:r>
              <a:rPr lang="en-US" altLang="zh-CN" dirty="0"/>
              <a:t>API</a:t>
            </a:r>
            <a:r>
              <a:rPr lang="zh-CN" altLang="en-US" dirty="0"/>
              <a:t>挂了要报警，并显示上次的检测快照</a:t>
            </a:r>
            <a:endParaRPr lang="en-US" altLang="zh-CN" dirty="0"/>
          </a:p>
          <a:p>
            <a:r>
              <a:rPr lang="zh-CN" altLang="en-US" dirty="0"/>
              <a:t>待解决</a:t>
            </a:r>
            <a:endParaRPr lang="en-US" altLang="zh-CN" dirty="0"/>
          </a:p>
          <a:p>
            <a:pPr lvl="1"/>
            <a:r>
              <a:rPr lang="zh-CN" altLang="en-US" dirty="0"/>
              <a:t>先把代码移植到</a:t>
            </a:r>
            <a:r>
              <a:rPr lang="en-US" altLang="zh-CN" dirty="0"/>
              <a:t>A800</a:t>
            </a:r>
            <a:r>
              <a:rPr lang="zh-CN" altLang="en-US" dirty="0"/>
              <a:t>上</a:t>
            </a:r>
            <a:endParaRPr lang="en-US" altLang="zh-CN" dirty="0"/>
          </a:p>
          <a:p>
            <a:pPr lvl="1"/>
            <a:r>
              <a:rPr lang="en-US" altLang="zh-CN" dirty="0"/>
              <a:t>99+</a:t>
            </a:r>
            <a:r>
              <a:rPr lang="zh-CN" altLang="en-US" dirty="0"/>
              <a:t>的直方图页面如何绘制（一起显示太卡）</a:t>
            </a:r>
            <a:endParaRPr lang="en-US" altLang="zh-CN" dirty="0"/>
          </a:p>
          <a:p>
            <a:pPr lvl="1"/>
            <a:r>
              <a:rPr lang="zh-CN" altLang="en-US" dirty="0"/>
              <a:t>优化现有展示方案</a:t>
            </a:r>
            <a:endParaRPr lang="en-US" altLang="zh-CN" dirty="0"/>
          </a:p>
          <a:p>
            <a:pPr lvl="1"/>
            <a:r>
              <a:rPr lang="zh-CN" altLang="en-US" dirty="0"/>
              <a:t>考虑</a:t>
            </a:r>
            <a:r>
              <a:rPr lang="en-US" altLang="zh-CN" dirty="0"/>
              <a:t>AE</a:t>
            </a:r>
            <a:r>
              <a:rPr lang="zh-CN" altLang="en-US" dirty="0"/>
              <a:t>模型训练方案</a:t>
            </a:r>
            <a:endParaRPr lang="en-US" altLang="zh-CN" dirty="0"/>
          </a:p>
          <a:p>
            <a:pPr lvl="1"/>
            <a:endParaRPr lang="zh-CN" alt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Axon-workbench</a:t>
            </a:r>
            <a:r>
              <a:rPr lang="zh-CN" altLang="en-US" dirty="0"/>
              <a:t>问题汇总</a:t>
            </a:r>
            <a:endParaRPr lang="zh-CN" altLang="en-US" dirty="0"/>
          </a:p>
        </p:txBody>
      </p:sp>
      <p:sp>
        <p:nvSpPr>
          <p:cNvPr id="3" name="内容占位符 2"/>
          <p:cNvSpPr>
            <a:spLocks noGrp="1"/>
          </p:cNvSpPr>
          <p:nvPr>
            <p:ph idx="1"/>
          </p:nvPr>
        </p:nvSpPr>
        <p:spPr>
          <a:xfrm>
            <a:off x="581186" y="1696572"/>
            <a:ext cx="10846231" cy="2041202"/>
          </a:xfrm>
        </p:spPr>
        <p:txBody>
          <a:bodyPr>
            <a:normAutofit fontScale="40000" lnSpcReduction="20000"/>
          </a:bodyPr>
          <a:lstStyle/>
          <a:p>
            <a:r>
              <a:rPr lang="zh-CN" altLang="en-US" strike="sngStrike" dirty="0"/>
              <a:t>当前只能在</a:t>
            </a:r>
            <a:r>
              <a:rPr lang="en-US" altLang="zh-CN" strike="sngStrike" dirty="0"/>
              <a:t>ceph01</a:t>
            </a:r>
            <a:r>
              <a:rPr lang="zh-CN" altLang="en-US" strike="sngStrike" dirty="0"/>
              <a:t>节点运行，但我们开发都在</a:t>
            </a:r>
            <a:r>
              <a:rPr lang="en-US" altLang="zh-CN" strike="sngStrike" dirty="0"/>
              <a:t>A800</a:t>
            </a:r>
            <a:r>
              <a:rPr lang="zh-CN" altLang="en-US" strike="sngStrike" dirty="0"/>
              <a:t>那个</a:t>
            </a:r>
            <a:r>
              <a:rPr lang="en-US" altLang="zh-CN" strike="sngStrike" dirty="0"/>
              <a:t>gateway</a:t>
            </a:r>
            <a:r>
              <a:rPr lang="zh-CN" altLang="en-US" strike="sngStrike" dirty="0"/>
              <a:t>节点上，是否可以改成可配的</a:t>
            </a:r>
            <a:endParaRPr lang="en-US" altLang="zh-CN" strike="sngStrike" dirty="0"/>
          </a:p>
          <a:p>
            <a:r>
              <a:rPr lang="zh-CN" altLang="en-US" strike="sngStrike" dirty="0"/>
              <a:t>能否增加</a:t>
            </a:r>
            <a:r>
              <a:rPr lang="en-US" altLang="zh-CN" strike="sngStrike" dirty="0"/>
              <a:t>plan</a:t>
            </a:r>
            <a:r>
              <a:rPr lang="zh-CN" altLang="en-US" strike="sngStrike" dirty="0"/>
              <a:t>和</a:t>
            </a:r>
            <a:r>
              <a:rPr lang="en-US" altLang="zh-CN" strike="sngStrike" dirty="0"/>
              <a:t>agent</a:t>
            </a:r>
            <a:r>
              <a:rPr lang="zh-CN" altLang="en-US" strike="sngStrike" dirty="0"/>
              <a:t>分开的能力</a:t>
            </a:r>
            <a:endParaRPr lang="en-US" altLang="zh-CN" strike="sngStrike" dirty="0"/>
          </a:p>
          <a:p>
            <a:r>
              <a:rPr lang="zh-CN" altLang="en-US" strike="sngStrike" dirty="0"/>
              <a:t>能否把改动的部分标亮，用户可以回退也可以保留，现在默认全部改掉。</a:t>
            </a:r>
            <a:endParaRPr lang="en-US" altLang="zh-CN" strike="sngStrike" dirty="0"/>
          </a:p>
          <a:p>
            <a:r>
              <a:rPr lang="en-US" altLang="zh-CN" strike="sngStrike" dirty="0"/>
              <a:t>workbench</a:t>
            </a:r>
            <a:r>
              <a:rPr lang="zh-CN" altLang="en-US" strike="sngStrike" dirty="0"/>
              <a:t>里可以加个能传图片不，这样挑前端问题会更容易</a:t>
            </a:r>
            <a:endParaRPr lang="en-US" altLang="zh-CN" strike="sngStrike" dirty="0"/>
          </a:p>
          <a:p>
            <a:r>
              <a:rPr lang="zh-CN" altLang="en-US" dirty="0"/>
              <a:t>上下文窗口和</a:t>
            </a:r>
            <a:r>
              <a:rPr lang="en-US" altLang="zh-CN" dirty="0"/>
              <a:t>cursor</a:t>
            </a:r>
            <a:r>
              <a:rPr lang="zh-CN" altLang="en-US" dirty="0"/>
              <a:t>比起来感觉很容易就</a:t>
            </a:r>
            <a:r>
              <a:rPr lang="en-US" altLang="zh-CN" dirty="0"/>
              <a:t>100%</a:t>
            </a:r>
            <a:r>
              <a:rPr lang="zh-CN" altLang="en-US" dirty="0"/>
              <a:t>了</a:t>
            </a:r>
            <a:endParaRPr lang="en-US" altLang="zh-CN" dirty="0"/>
          </a:p>
          <a:p>
            <a:r>
              <a:rPr lang="zh-CN" altLang="en-US" b="1" dirty="0">
                <a:solidFill>
                  <a:srgbClr val="FF0000"/>
                </a:solidFill>
              </a:rPr>
              <a:t>当上下文达到</a:t>
            </a:r>
            <a:r>
              <a:rPr lang="en-US" altLang="zh-CN" b="1" dirty="0">
                <a:solidFill>
                  <a:srgbClr val="FF0000"/>
                </a:solidFill>
              </a:rPr>
              <a:t>100%</a:t>
            </a:r>
            <a:r>
              <a:rPr lang="zh-CN" altLang="en-US" b="1" dirty="0">
                <a:solidFill>
                  <a:srgbClr val="FF0000"/>
                </a:solidFill>
              </a:rPr>
              <a:t>以后压缩完了，输入框就会很卡。重开会话不卡</a:t>
            </a:r>
            <a:endParaRPr lang="en-US" altLang="zh-CN" b="1" dirty="0">
              <a:solidFill>
                <a:srgbClr val="FF0000"/>
              </a:solidFill>
            </a:endParaRPr>
          </a:p>
          <a:p>
            <a:r>
              <a:rPr lang="zh-CN" altLang="en-US" strike="sngStrike" dirty="0"/>
              <a:t>偶尔会有节点连不上的情况，而且</a:t>
            </a:r>
            <a:r>
              <a:rPr lang="en-US" altLang="zh-CN" strike="sngStrike" dirty="0" err="1"/>
              <a:t>gpt</a:t>
            </a:r>
            <a:r>
              <a:rPr lang="zh-CN" altLang="en-US" strike="sngStrike" dirty="0"/>
              <a:t>再改完代码做测试时候也经常会说节点链路不稳定</a:t>
            </a:r>
            <a:endParaRPr lang="en-US" altLang="zh-CN" strike="sngStrike" dirty="0"/>
          </a:p>
          <a:p>
            <a:r>
              <a:rPr lang="zh-CN" altLang="en-US" dirty="0"/>
              <a:t>能不能加一个指定账号登录吧 不然我们都要在</a:t>
            </a:r>
            <a:r>
              <a:rPr lang="en-US" altLang="zh-CN" dirty="0" err="1"/>
              <a:t>kurisu</a:t>
            </a:r>
            <a:r>
              <a:rPr lang="zh-CN" altLang="en-US" dirty="0"/>
              <a:t>目录下写代码或者把自己目录都改成</a:t>
            </a:r>
            <a:r>
              <a:rPr lang="en-US" altLang="zh-CN" dirty="0"/>
              <a:t>777</a:t>
            </a:r>
            <a:endParaRPr lang="en-US" altLang="zh-CN" dirty="0"/>
          </a:p>
          <a:p>
            <a:pPr lvl="1"/>
            <a:endParaRPr lang="en-US" altLang="zh-CN" dirty="0"/>
          </a:p>
          <a:p>
            <a:pPr lvl="1"/>
            <a:endParaRPr lang="zh-CN" altLang="en-US" dirty="0"/>
          </a:p>
        </p:txBody>
      </p:sp>
      <p:pic>
        <p:nvPicPr>
          <p:cNvPr id="4" name="图片 3"/>
          <p:cNvPicPr>
            <a:picLocks noChangeAspect="1"/>
          </p:cNvPicPr>
          <p:nvPr/>
        </p:nvPicPr>
        <p:blipFill>
          <a:blip r:embed="rId1"/>
          <a:stretch>
            <a:fillRect/>
          </a:stretch>
        </p:blipFill>
        <p:spPr>
          <a:xfrm>
            <a:off x="8624620" y="1690688"/>
            <a:ext cx="3404898" cy="3177153"/>
          </a:xfrm>
          <a:prstGeom prst="rect">
            <a:avLst/>
          </a:prstGeom>
        </p:spPr>
      </p:pic>
      <p:pic>
        <p:nvPicPr>
          <p:cNvPr id="5" name="图片 4"/>
          <p:cNvPicPr>
            <a:picLocks noChangeAspect="1"/>
          </p:cNvPicPr>
          <p:nvPr/>
        </p:nvPicPr>
        <p:blipFill>
          <a:blip r:embed="rId2"/>
          <a:stretch>
            <a:fillRect/>
          </a:stretch>
        </p:blipFill>
        <p:spPr>
          <a:xfrm>
            <a:off x="629968" y="3891697"/>
            <a:ext cx="4137563" cy="2519407"/>
          </a:xfrm>
          <a:prstGeom prst="rect">
            <a:avLst/>
          </a:prstGeom>
        </p:spPr>
      </p:pic>
      <p:pic>
        <p:nvPicPr>
          <p:cNvPr id="6" name="图片 5"/>
          <p:cNvPicPr>
            <a:picLocks noChangeAspect="1"/>
          </p:cNvPicPr>
          <p:nvPr/>
        </p:nvPicPr>
        <p:blipFill>
          <a:blip r:embed="rId3"/>
          <a:stretch>
            <a:fillRect/>
          </a:stretch>
        </p:blipFill>
        <p:spPr>
          <a:xfrm>
            <a:off x="7566456" y="681037"/>
            <a:ext cx="4296203" cy="970736"/>
          </a:xfrm>
          <a:prstGeom prst="rect">
            <a:avLst/>
          </a:prstGeom>
        </p:spPr>
      </p:pic>
      <p:pic>
        <p:nvPicPr>
          <p:cNvPr id="7" name="图片 6"/>
          <p:cNvPicPr>
            <a:picLocks noChangeAspect="1"/>
          </p:cNvPicPr>
          <p:nvPr/>
        </p:nvPicPr>
        <p:blipFill>
          <a:blip r:embed="rId4"/>
          <a:stretch>
            <a:fillRect/>
          </a:stretch>
        </p:blipFill>
        <p:spPr>
          <a:xfrm>
            <a:off x="405334" y="3782573"/>
            <a:ext cx="6695267" cy="1324029"/>
          </a:xfrm>
          <a:prstGeom prst="rect">
            <a:avLst/>
          </a:prstGeom>
        </p:spPr>
      </p:pic>
      <p:pic>
        <p:nvPicPr>
          <p:cNvPr id="8" name="图片 7"/>
          <p:cNvPicPr>
            <a:picLocks noChangeAspect="1"/>
          </p:cNvPicPr>
          <p:nvPr/>
        </p:nvPicPr>
        <p:blipFill>
          <a:blip r:embed="rId5"/>
          <a:stretch>
            <a:fillRect/>
          </a:stretch>
        </p:blipFill>
        <p:spPr>
          <a:xfrm>
            <a:off x="5272803" y="4163200"/>
            <a:ext cx="6029457" cy="2387447"/>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r>
              <a:rPr lang="zh-CN" altLang="en-US" dirty="0"/>
              <a:t>现在的异常检测逻辑是啥，阈值都是多少</a:t>
            </a:r>
            <a:endParaRPr lang="en-US" altLang="zh-CN" dirty="0"/>
          </a:p>
          <a:p>
            <a:r>
              <a:rPr lang="zh-CN" altLang="en-US" dirty="0"/>
              <a:t>什么情况下会存数据库</a:t>
            </a:r>
            <a:endParaRPr lang="en-US" altLang="zh-CN" dirty="0"/>
          </a:p>
          <a:p>
            <a:r>
              <a:rPr lang="zh-CN" altLang="en-US" dirty="0"/>
              <a:t>数据库里都存了啥</a:t>
            </a:r>
            <a:endParaRPr lang="en-US" altLang="zh-CN" dirty="0"/>
          </a:p>
          <a:p>
            <a:r>
              <a:rPr lang="zh-CN" altLang="en-US" dirty="0"/>
              <a:t>历史异常详情是从数据库拿的吗</a:t>
            </a:r>
            <a:endParaRPr lang="en-US" altLang="zh-CN" dirty="0"/>
          </a:p>
          <a:p>
            <a:r>
              <a:rPr lang="zh-CN" altLang="en-US" dirty="0"/>
              <a:t>数据走的整体流程是啥，直方图从哪来，前端展示的数据从哪来</a:t>
            </a:r>
            <a:endParaRPr lang="en-US" altLang="zh-CN" dirty="0"/>
          </a:p>
          <a:p>
            <a:r>
              <a:rPr lang="en-US" altLang="zh-CN" dirty="0"/>
              <a:t>API</a:t>
            </a:r>
            <a:r>
              <a:rPr lang="zh-CN" altLang="en-US" dirty="0"/>
              <a:t>接口都有啥</a:t>
            </a:r>
            <a:endParaRPr lang="en-US" altLang="zh-CN" dirty="0"/>
          </a:p>
          <a:p>
            <a:endParaRPr lang="zh-CN" altLang="en-US" dirty="0"/>
          </a:p>
        </p:txBody>
      </p:sp>
      <p:pic>
        <p:nvPicPr>
          <p:cNvPr id="5" name="图片 4"/>
          <p:cNvPicPr>
            <a:picLocks noChangeAspect="1"/>
          </p:cNvPicPr>
          <p:nvPr/>
        </p:nvPicPr>
        <p:blipFill>
          <a:blip r:embed="rId1"/>
          <a:stretch>
            <a:fillRect/>
          </a:stretch>
        </p:blipFill>
        <p:spPr>
          <a:xfrm>
            <a:off x="8004875" y="4712477"/>
            <a:ext cx="3512948" cy="1729720"/>
          </a:xfrm>
          <a:prstGeom prst="rect">
            <a:avLst/>
          </a:prstGeom>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数据接入层方案设计（第一部分）</a:t>
            </a:r>
            <a:endParaRPr lang="zh-CN" altLang="en-US" dirty="0"/>
          </a:p>
        </p:txBody>
      </p:sp>
      <p:sp>
        <p:nvSpPr>
          <p:cNvPr id="3" name="内容占位符 2"/>
          <p:cNvSpPr>
            <a:spLocks noGrp="1"/>
          </p:cNvSpPr>
          <p:nvPr>
            <p:ph idx="1"/>
          </p:nvPr>
        </p:nvSpPr>
        <p:spPr/>
        <p:txBody>
          <a:bodyPr>
            <a:normAutofit fontScale="75000" lnSpcReduction="20000"/>
          </a:bodyPr>
          <a:lstStyle/>
          <a:p>
            <a:r>
              <a:rPr lang="zh-CN" altLang="en-US"/>
              <a:t>不同数据源均提供统一</a:t>
            </a:r>
            <a:r>
              <a:rPr lang="en-US" altLang="zh-CN"/>
              <a:t>API</a:t>
            </a:r>
            <a:r>
              <a:rPr lang="zh-CN" altLang="en-US"/>
              <a:t>接口，</a:t>
            </a:r>
            <a:r>
              <a:rPr lang="en-US" altLang="zh-CN"/>
              <a:t>Axon</a:t>
            </a:r>
            <a:r>
              <a:rPr lang="zh-CN" altLang="en-US"/>
              <a:t>不该直接对数据库操作，方便做关联分析</a:t>
            </a:r>
            <a:endParaRPr lang="zh-CN" altLang="en-US"/>
          </a:p>
          <a:p>
            <a:r>
              <a:rPr lang="zh-CN" altLang="en-US"/>
              <a:t>权限和账号管理问题、</a:t>
            </a:r>
            <a:r>
              <a:rPr lang="en-US" altLang="zh-CN"/>
              <a:t>skill</a:t>
            </a:r>
            <a:r>
              <a:rPr lang="zh-CN" altLang="en-US"/>
              <a:t>之间结果格式不一致问题等</a:t>
            </a:r>
            <a:endParaRPr lang="zh-CN" altLang="en-US"/>
          </a:p>
          <a:p>
            <a:r>
              <a:rPr lang="zh-CN" altLang="en-US"/>
              <a:t>统一内部格式</a:t>
            </a:r>
            <a:r>
              <a:rPr lang="en-US" altLang="zh-CN"/>
              <a:t>(json)</a:t>
            </a:r>
            <a:r>
              <a:rPr lang="zh-CN" altLang="en-US"/>
              <a:t>：</a:t>
            </a:r>
            <a:endParaRPr lang="zh-CN" altLang="en-US"/>
          </a:p>
          <a:p>
            <a:pPr lvl="1"/>
            <a:r>
              <a:rPr lang="zh-CN" altLang="en-US"/>
              <a:t>时序参数包含字段：</a:t>
            </a:r>
            <a:r>
              <a:rPr lang="en-US" altLang="zh-CN"/>
              <a:t>timestamp, source_type</a:t>
            </a:r>
            <a:r>
              <a:rPr lang="zh-CN" altLang="en-US"/>
              <a:t>（</a:t>
            </a:r>
            <a:r>
              <a:rPr lang="en-US" altLang="zh-CN"/>
              <a:t>mysql</a:t>
            </a:r>
            <a:r>
              <a:rPr lang="zh-CN" altLang="en-US"/>
              <a:t>）</a:t>
            </a:r>
            <a:r>
              <a:rPr lang="en-US" altLang="zh-CN"/>
              <a:t>, source_name</a:t>
            </a:r>
            <a:r>
              <a:rPr lang="zh-CN" altLang="en-US"/>
              <a:t>（</a:t>
            </a:r>
            <a:r>
              <a:rPr lang="en-US" altLang="zh-CN"/>
              <a:t>daq_db), run_id, sub_system</a:t>
            </a:r>
            <a:r>
              <a:rPr lang="zh-CN" altLang="en-US"/>
              <a:t>（</a:t>
            </a:r>
            <a:r>
              <a:rPr lang="en-US" altLang="zh-CN"/>
              <a:t>MUC/EMC</a:t>
            </a:r>
            <a:r>
              <a:rPr lang="zh-CN" altLang="en-US"/>
              <a:t>）</a:t>
            </a:r>
            <a:r>
              <a:rPr lang="en-US" altLang="zh-CN"/>
              <a:t>, data_type</a:t>
            </a:r>
            <a:r>
              <a:rPr lang="zh-CN" altLang="en-US"/>
              <a:t>（</a:t>
            </a:r>
            <a:r>
              <a:rPr lang="en-US" altLang="zh-CN"/>
              <a:t>metric</a:t>
            </a:r>
            <a:r>
              <a:rPr lang="zh-CN" altLang="en-US"/>
              <a:t>）</a:t>
            </a:r>
            <a:r>
              <a:rPr lang="en-US" altLang="zh-CN"/>
              <a:t>, </a:t>
            </a:r>
            <a:r>
              <a:rPr lang="en-US" altLang="zh-CN">
                <a:solidFill>
                  <a:srgbClr val="FF0000"/>
                </a:solidFill>
              </a:rPr>
              <a:t>value, unit</a:t>
            </a:r>
            <a:endParaRPr lang="en-US" altLang="zh-CN">
              <a:solidFill>
                <a:srgbClr val="FF0000"/>
              </a:solidFill>
            </a:endParaRPr>
          </a:p>
          <a:p>
            <a:pPr lvl="1"/>
            <a:r>
              <a:rPr lang="zh-CN" altLang="en-US">
                <a:solidFill>
                  <a:schemeClr val="tx1"/>
                </a:solidFill>
              </a:rPr>
              <a:t>直方图包含字段：</a:t>
            </a:r>
            <a:r>
              <a:rPr lang="en-US" altLang="zh-CN">
                <a:sym typeface="+mn-ea"/>
              </a:rPr>
              <a:t>timestamp, source_type, source_name, run_id, sub_system, data_type, </a:t>
            </a:r>
            <a:r>
              <a:rPr lang="en-US" altLang="zh-CN">
                <a:solidFill>
                  <a:srgbClr val="FF0000"/>
                </a:solidFill>
                <a:sym typeface="+mn-ea"/>
              </a:rPr>
              <a:t>data</a:t>
            </a:r>
            <a:r>
              <a:rPr lang="zh-CN" altLang="en-US">
                <a:solidFill>
                  <a:srgbClr val="FF0000"/>
                </a:solidFill>
                <a:sym typeface="+mn-ea"/>
              </a:rPr>
              <a:t>（</a:t>
            </a:r>
            <a:r>
              <a:rPr lang="en-US" altLang="zh-CN">
                <a:solidFill>
                  <a:srgbClr val="FF0000"/>
                </a:solidFill>
                <a:sym typeface="+mn-ea"/>
              </a:rPr>
              <a:t>root</a:t>
            </a:r>
            <a:r>
              <a:rPr lang="zh-CN" altLang="en-US">
                <a:solidFill>
                  <a:srgbClr val="FF0000"/>
                </a:solidFill>
                <a:sym typeface="+mn-ea"/>
              </a:rPr>
              <a:t>对象），</a:t>
            </a:r>
            <a:r>
              <a:rPr lang="en-US" altLang="zh-CN">
                <a:solidFill>
                  <a:srgbClr val="FF0000"/>
                </a:solidFill>
                <a:sym typeface="+mn-ea"/>
              </a:rPr>
              <a:t> severity(ERROR/WARNING/FATAL)</a:t>
            </a:r>
            <a:endParaRPr lang="zh-CN" altLang="en-US">
              <a:solidFill>
                <a:srgbClr val="FF0000"/>
              </a:solidFill>
              <a:sym typeface="+mn-ea"/>
            </a:endParaRPr>
          </a:p>
          <a:p>
            <a:pPr lvl="1"/>
            <a:r>
              <a:rPr lang="zh-CN" altLang="en-US">
                <a:sym typeface="+mn-ea"/>
              </a:rPr>
              <a:t>日志格式包含字段：</a:t>
            </a:r>
            <a:r>
              <a:rPr lang="en-US" altLang="zh-CN">
                <a:sym typeface="+mn-ea"/>
              </a:rPr>
              <a:t>timestamp, source_type, source_name, run_id, sub_system</a:t>
            </a:r>
            <a:r>
              <a:rPr lang="zh-CN" altLang="en-US">
                <a:sym typeface="+mn-ea"/>
              </a:rPr>
              <a:t>（</a:t>
            </a:r>
            <a:r>
              <a:rPr lang="en-US" altLang="zh-CN">
                <a:sym typeface="+mn-ea"/>
              </a:rPr>
              <a:t>daq</a:t>
            </a:r>
            <a:r>
              <a:rPr lang="zh-CN" altLang="en-US">
                <a:sym typeface="+mn-ea"/>
              </a:rPr>
              <a:t>）</a:t>
            </a:r>
            <a:r>
              <a:rPr lang="en-US" altLang="zh-CN">
                <a:sym typeface="+mn-ea"/>
              </a:rPr>
              <a:t>, data_type(log), </a:t>
            </a:r>
            <a:r>
              <a:rPr lang="en-US" altLang="zh-CN">
                <a:solidFill>
                  <a:srgbClr val="FF0000"/>
                </a:solidFill>
                <a:sym typeface="+mn-ea"/>
              </a:rPr>
              <a:t>message, error_code</a:t>
            </a:r>
            <a:endParaRPr lang="zh-CN" altLang="en-US">
              <a:solidFill>
                <a:srgbClr val="FF0000"/>
              </a:solidFill>
              <a:sym typeface="+mn-ea"/>
            </a:endParaRPr>
          </a:p>
          <a:p>
            <a:pPr lvl="0"/>
            <a:r>
              <a:rPr lang="zh-CN" altLang="en-US" sz="2800">
                <a:solidFill>
                  <a:schemeClr val="tx1"/>
                </a:solidFill>
                <a:sym typeface="+mn-ea"/>
              </a:rPr>
              <a:t>日志流处理方案</a:t>
            </a:r>
            <a:endParaRPr lang="zh-CN" altLang="en-US" sz="2800">
              <a:solidFill>
                <a:schemeClr val="tx1"/>
              </a:solidFill>
              <a:sym typeface="+mn-ea"/>
            </a:endParaRPr>
          </a:p>
          <a:p>
            <a:pPr lvl="1"/>
            <a:r>
              <a:rPr lang="zh-CN" altLang="en-US"/>
              <a:t>实时接收日志</a:t>
            </a:r>
            <a:r>
              <a:rPr lang="en-US" altLang="zh-CN"/>
              <a:t>-</a:t>
            </a:r>
            <a:r>
              <a:rPr lang="zh-CN" altLang="en-US"/>
              <a:t>提取其他关键词</a:t>
            </a:r>
            <a:r>
              <a:rPr lang="en-US" altLang="zh-CN"/>
              <a:t>-</a:t>
            </a:r>
            <a:r>
              <a:rPr lang="zh-CN" altLang="en-US"/>
              <a:t>暴露到</a:t>
            </a:r>
            <a:r>
              <a:rPr lang="en-US" altLang="zh-CN"/>
              <a:t>api</a:t>
            </a:r>
            <a:r>
              <a:rPr lang="zh-CN" altLang="en-US"/>
              <a:t>接口</a:t>
            </a:r>
            <a:endParaRPr lang="zh-CN" altLang="en-US"/>
          </a:p>
          <a:p>
            <a:pPr lvl="0"/>
            <a:r>
              <a:rPr lang="zh-CN" altLang="en-US" sz="2800"/>
              <a:t>直方图处理方案</a:t>
            </a:r>
            <a:endParaRPr lang="en-US" altLang="zh-CN"/>
          </a:p>
          <a:p>
            <a:pPr lvl="1"/>
            <a:r>
              <a:rPr lang="zh-CN" altLang="en-US"/>
              <a:t>获取直方图的</a:t>
            </a:r>
            <a:r>
              <a:rPr lang="en-US" altLang="zh-CN"/>
              <a:t>entries</a:t>
            </a:r>
            <a:r>
              <a:rPr lang="zh-CN" altLang="en-US"/>
              <a:t>、</a:t>
            </a:r>
            <a:r>
              <a:rPr lang="en-US" altLang="zh-CN"/>
              <a:t>mean</a:t>
            </a:r>
            <a:r>
              <a:rPr lang="zh-CN" altLang="en-US"/>
              <a:t>、</a:t>
            </a:r>
            <a:r>
              <a:rPr lang="en-US" altLang="zh-CN"/>
              <a:t>rms</a:t>
            </a:r>
            <a:r>
              <a:rPr lang="zh-CN" altLang="en-US"/>
              <a:t>、</a:t>
            </a:r>
            <a:r>
              <a:rPr lang="en-US" altLang="zh-CN"/>
              <a:t>overflow</a:t>
            </a:r>
            <a:r>
              <a:rPr lang="zh-CN" altLang="en-US"/>
              <a:t>等信息</a:t>
            </a:r>
            <a:r>
              <a:rPr lang="en-US" altLang="zh-CN"/>
              <a:t>-</a:t>
            </a:r>
            <a:r>
              <a:rPr lang="zh-CN" altLang="en-US"/>
              <a:t>暴露到</a:t>
            </a:r>
            <a:r>
              <a:rPr lang="en-US" altLang="zh-CN"/>
              <a:t>api</a:t>
            </a:r>
            <a:r>
              <a:rPr lang="zh-CN" altLang="en-US"/>
              <a:t>接口</a:t>
            </a:r>
            <a:endParaRPr lang="zh-CN" altLang="en-US"/>
          </a:p>
          <a:p>
            <a:pPr lvl="0"/>
            <a:r>
              <a:rPr lang="zh-CN" altLang="en-US"/>
              <a:t>例：获取</a:t>
            </a:r>
            <a:r>
              <a:rPr lang="en-US" altLang="zh-CN"/>
              <a:t>EMC</a:t>
            </a:r>
            <a:r>
              <a:rPr lang="zh-CN" altLang="en-US"/>
              <a:t>的</a:t>
            </a:r>
            <a:r>
              <a:rPr lang="en-US" altLang="zh-CN"/>
              <a:t>hitmap</a:t>
            </a:r>
            <a:r>
              <a:rPr lang="zh-CN" altLang="en-US"/>
              <a:t>直方图，获取某个</a:t>
            </a:r>
            <a:r>
              <a:rPr lang="en-US" altLang="zh-CN"/>
              <a:t>run</a:t>
            </a:r>
            <a:r>
              <a:rPr lang="zh-CN" altLang="en-US"/>
              <a:t>的亮度信息，获取某个</a:t>
            </a:r>
            <a:r>
              <a:rPr lang="en-US" altLang="zh-CN"/>
              <a:t>run</a:t>
            </a:r>
            <a:r>
              <a:rPr lang="zh-CN" altLang="en-US"/>
              <a:t>的</a:t>
            </a:r>
            <a:r>
              <a:rPr lang="en-US" altLang="zh-CN"/>
              <a:t>error</a:t>
            </a:r>
            <a:r>
              <a:rPr lang="zh-CN" altLang="en-US"/>
              <a:t>日志</a:t>
            </a:r>
            <a:endParaRPr lang="zh-CN" altLang="en-US"/>
          </a:p>
          <a:p>
            <a:endParaRPr lang="zh-CN" altLang="en-US"/>
          </a:p>
          <a:p>
            <a:endParaRPr lang="zh-CN"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2026.05.07</a:t>
            </a:r>
            <a:endParaRPr lang="zh-CN" altLang="en-US" dirty="0"/>
          </a:p>
        </p:txBody>
      </p:sp>
      <p:sp>
        <p:nvSpPr>
          <p:cNvPr id="3" name="内容占位符 2"/>
          <p:cNvSpPr>
            <a:spLocks noGrp="1"/>
          </p:cNvSpPr>
          <p:nvPr>
            <p:ph idx="1"/>
          </p:nvPr>
        </p:nvSpPr>
        <p:spPr/>
        <p:txBody>
          <a:bodyPr>
            <a:normAutofit fontScale="92500" lnSpcReduction="10000"/>
          </a:bodyPr>
          <a:lstStyle/>
          <a:p>
            <a:r>
              <a:rPr lang="zh-CN" altLang="en-US" dirty="0"/>
              <a:t>删除</a:t>
            </a:r>
            <a:r>
              <a:rPr lang="en-US" altLang="zh-CN" dirty="0"/>
              <a:t>output</a:t>
            </a:r>
            <a:r>
              <a:rPr lang="zh-CN" altLang="en-US" dirty="0"/>
              <a:t>输出文件以及直方图样本存储数据库</a:t>
            </a:r>
            <a:endParaRPr lang="en-US" altLang="zh-CN" dirty="0"/>
          </a:p>
          <a:p>
            <a:r>
              <a:rPr lang="zh-CN" altLang="en-US" dirty="0"/>
              <a:t>取消后发现前端显示不出来了，因为读的是数据库拿的检测结果</a:t>
            </a:r>
            <a:endParaRPr lang="en-US" altLang="zh-CN" dirty="0"/>
          </a:p>
          <a:p>
            <a:r>
              <a:rPr lang="en-US" altLang="zh-CN" dirty="0"/>
              <a:t>AI</a:t>
            </a:r>
            <a:r>
              <a:rPr lang="zh-CN" altLang="en-US" dirty="0"/>
              <a:t>要改为从</a:t>
            </a:r>
            <a:r>
              <a:rPr lang="en-US" altLang="zh-CN" dirty="0" err="1"/>
              <a:t>DataHub</a:t>
            </a:r>
            <a:r>
              <a:rPr lang="zh-CN" altLang="en-US" dirty="0"/>
              <a:t>拿实时直方图，但我认为这样仍无法做到实时曲线和检测结果完全对应的上，因此修改方案</a:t>
            </a:r>
            <a:endParaRPr lang="en-US" altLang="zh-CN" dirty="0"/>
          </a:p>
          <a:p>
            <a:r>
              <a:rPr lang="zh-CN" altLang="en-US" dirty="0"/>
              <a:t>代替改为存储每次检测结果和直方图快照，仅</a:t>
            </a:r>
            <a:r>
              <a:rPr lang="en-US" altLang="zh-CN" dirty="0"/>
              <a:t>684</a:t>
            </a:r>
            <a:r>
              <a:rPr lang="zh-CN" altLang="en-US" dirty="0"/>
              <a:t>条</a:t>
            </a:r>
            <a:endParaRPr lang="en-US" altLang="zh-CN" dirty="0"/>
          </a:p>
          <a:p>
            <a:r>
              <a:rPr lang="zh-CN" altLang="en-US" dirty="0"/>
              <a:t>前端从这里拿快照，实时和参考完全重叠不大合理</a:t>
            </a:r>
            <a:endParaRPr lang="en-US" altLang="zh-CN" dirty="0"/>
          </a:p>
          <a:p>
            <a:r>
              <a:rPr lang="zh-CN" altLang="en-US" dirty="0"/>
              <a:t>时间改为东八区</a:t>
            </a:r>
            <a:endParaRPr lang="en-US" altLang="zh-CN" dirty="0"/>
          </a:p>
          <a:p>
            <a:r>
              <a:rPr lang="zh-CN" altLang="en-US" dirty="0"/>
              <a:t>实时直方图的</a:t>
            </a:r>
            <a:r>
              <a:rPr lang="en-US" altLang="zh-CN" dirty="0"/>
              <a:t>API</a:t>
            </a:r>
            <a:r>
              <a:rPr lang="zh-CN" altLang="en-US" dirty="0"/>
              <a:t>被</a:t>
            </a:r>
            <a:r>
              <a:rPr lang="en-US" altLang="zh-CN" dirty="0"/>
              <a:t>kill</a:t>
            </a:r>
            <a:r>
              <a:rPr lang="zh-CN" altLang="en-US" dirty="0"/>
              <a:t>掉了以后还有直方图，发现是因为当从</a:t>
            </a:r>
            <a:r>
              <a:rPr lang="en-US" altLang="zh-CN" dirty="0"/>
              <a:t>IS</a:t>
            </a:r>
            <a:r>
              <a:rPr lang="zh-CN" altLang="en-US" dirty="0"/>
              <a:t>拿不到的时候又去</a:t>
            </a:r>
            <a:r>
              <a:rPr lang="en-US" altLang="zh-CN" dirty="0"/>
              <a:t>ROOT</a:t>
            </a:r>
            <a:r>
              <a:rPr lang="zh-CN" altLang="en-US" dirty="0"/>
              <a:t>文件里拿了</a:t>
            </a:r>
            <a:endParaRPr lang="en-US" altLang="zh-CN" dirty="0"/>
          </a:p>
          <a:p>
            <a:r>
              <a:rPr lang="zh-CN" altLang="en-US" dirty="0"/>
              <a:t>增加报警功能，</a:t>
            </a:r>
            <a:r>
              <a:rPr lang="en-US" altLang="zh-CN" dirty="0"/>
              <a:t>API</a:t>
            </a:r>
            <a:r>
              <a:rPr lang="zh-CN" altLang="en-US" dirty="0"/>
              <a:t>挂了要报警，并显示上次的检测快照</a:t>
            </a:r>
            <a:endParaRPr lang="en-US" altLang="zh-CN" dirty="0"/>
          </a:p>
          <a:p>
            <a:endParaRPr lang="en-US" altLang="zh-CN" dirty="0"/>
          </a:p>
          <a:p>
            <a:endParaRPr lang="zh-CN" altLang="en-US" dirty="0"/>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2026.05.08</a:t>
            </a:r>
            <a:endParaRPr lang="zh-CN" altLang="en-US" dirty="0"/>
          </a:p>
        </p:txBody>
      </p:sp>
      <p:sp>
        <p:nvSpPr>
          <p:cNvPr id="3" name="内容占位符 2"/>
          <p:cNvSpPr>
            <a:spLocks noGrp="1"/>
          </p:cNvSpPr>
          <p:nvPr>
            <p:ph idx="1"/>
          </p:nvPr>
        </p:nvSpPr>
        <p:spPr/>
        <p:txBody>
          <a:bodyPr/>
          <a:lstStyle/>
          <a:p>
            <a:r>
              <a:rPr lang="zh-CN" altLang="en-US" dirty="0"/>
              <a:t>解决</a:t>
            </a:r>
            <a:r>
              <a:rPr lang="en-US" altLang="zh-CN" dirty="0"/>
              <a:t>overview</a:t>
            </a:r>
            <a:r>
              <a:rPr lang="zh-CN" altLang="en-US" dirty="0"/>
              <a:t>显示很慢的问题，首屏列表从</a:t>
            </a:r>
            <a:r>
              <a:rPr lang="en-US" altLang="zh-CN" dirty="0"/>
              <a:t>500</a:t>
            </a:r>
            <a:r>
              <a:rPr lang="zh-CN" altLang="en-US" dirty="0"/>
              <a:t>降至</a:t>
            </a:r>
            <a:r>
              <a:rPr lang="en-US" altLang="zh-CN" dirty="0"/>
              <a:t>60</a:t>
            </a:r>
            <a:r>
              <a:rPr lang="zh-CN" altLang="en-US" dirty="0"/>
              <a:t>，停止高频全量轮询，</a:t>
            </a:r>
            <a:r>
              <a:rPr lang="en-US" altLang="zh-CN" dirty="0"/>
              <a:t>overview</a:t>
            </a:r>
            <a:r>
              <a:rPr lang="zh-CN" altLang="en-US" dirty="0"/>
              <a:t>和</a:t>
            </a:r>
            <a:r>
              <a:rPr lang="en-US" altLang="zh-CN" dirty="0"/>
              <a:t>histograms</a:t>
            </a:r>
            <a:r>
              <a:rPr lang="zh-CN" altLang="en-US" dirty="0"/>
              <a:t>不要每几秒自动全量刷新，只保留</a:t>
            </a:r>
            <a:r>
              <a:rPr lang="en-US" altLang="zh-CN" dirty="0" err="1"/>
              <a:t>realtime</a:t>
            </a:r>
            <a:r>
              <a:rPr lang="en-US" altLang="zh-CN" dirty="0"/>
              <a:t>/status</a:t>
            </a:r>
            <a:r>
              <a:rPr lang="zh-CN" altLang="en-US" dirty="0"/>
              <a:t>轮询，间隔改为</a:t>
            </a:r>
            <a:r>
              <a:rPr lang="en-US" altLang="zh-CN" dirty="0"/>
              <a:t>15s</a:t>
            </a:r>
            <a:r>
              <a:rPr lang="zh-CN" altLang="en-US" dirty="0"/>
              <a:t>，只刷新当前展示页，后端增加统计接口，避免前端统计慢；减少后端全量扫描</a:t>
            </a:r>
            <a:endParaRPr lang="en-US" altLang="zh-CN" dirty="0"/>
          </a:p>
          <a:p>
            <a:r>
              <a:rPr lang="zh-CN" altLang="en-US" dirty="0"/>
              <a:t>修</a:t>
            </a:r>
            <a:r>
              <a:rPr lang="en-US" altLang="zh-CN" dirty="0"/>
              <a:t>IS</a:t>
            </a:r>
            <a:r>
              <a:rPr lang="zh-CN" altLang="en-US" dirty="0"/>
              <a:t>有数据但显示没有的问题，原因：前端没有看</a:t>
            </a:r>
            <a:r>
              <a:rPr lang="en-US" altLang="zh-CN" dirty="0"/>
              <a:t>Datahub</a:t>
            </a:r>
            <a:r>
              <a:rPr lang="zh-CN" altLang="en-US" dirty="0"/>
              <a:t>是否有</a:t>
            </a:r>
            <a:r>
              <a:rPr lang="en-US" altLang="zh-CN" dirty="0"/>
              <a:t>IS</a:t>
            </a:r>
            <a:r>
              <a:rPr lang="zh-CN" altLang="en-US" dirty="0"/>
              <a:t>数据，而是通过异常服务里的状态展示的</a:t>
            </a:r>
            <a:endParaRPr lang="en-US" altLang="zh-CN" dirty="0"/>
          </a:p>
          <a:p>
            <a:r>
              <a:rPr lang="zh-CN" altLang="en-US" dirty="0"/>
              <a:t>异常按类型展示，规则层作归一化</a:t>
            </a:r>
            <a:endParaRPr lang="zh-CN" alt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2025.05.09</a:t>
            </a:r>
            <a:endParaRPr lang="zh-CN" altLang="en-US" dirty="0"/>
          </a:p>
        </p:txBody>
      </p:sp>
      <p:sp>
        <p:nvSpPr>
          <p:cNvPr id="3" name="内容占位符 2"/>
          <p:cNvSpPr>
            <a:spLocks noGrp="1"/>
          </p:cNvSpPr>
          <p:nvPr>
            <p:ph idx="1"/>
          </p:nvPr>
        </p:nvSpPr>
        <p:spPr/>
        <p:txBody>
          <a:bodyPr>
            <a:normAutofit/>
          </a:bodyPr>
          <a:lstStyle/>
          <a:p>
            <a:r>
              <a:rPr lang="zh-CN" altLang="en-US" dirty="0"/>
              <a:t>移植到</a:t>
            </a:r>
            <a:r>
              <a:rPr lang="en-US" altLang="zh-CN" dirty="0"/>
              <a:t>A800	</a:t>
            </a:r>
            <a:r>
              <a:rPr lang="zh-CN" altLang="en-US" dirty="0"/>
              <a:t>√</a:t>
            </a:r>
            <a:endParaRPr lang="en-US" altLang="zh-CN" dirty="0"/>
          </a:p>
          <a:p>
            <a:r>
              <a:rPr lang="zh-CN" altLang="en-US" dirty="0"/>
              <a:t>调整规则逻辑：归一化，死道冒道√</a:t>
            </a:r>
            <a:endParaRPr lang="en-US" altLang="zh-CN" dirty="0"/>
          </a:p>
          <a:p>
            <a:r>
              <a:rPr lang="zh-CN" altLang="en-US" dirty="0"/>
              <a:t>阈值设成可配置的√</a:t>
            </a:r>
            <a:endParaRPr lang="en-US" altLang="zh-CN" dirty="0"/>
          </a:p>
          <a:p>
            <a:r>
              <a:rPr lang="zh-CN" altLang="en-US" dirty="0"/>
              <a:t>死道和冒道给出对应</a:t>
            </a:r>
            <a:r>
              <a:rPr lang="en-US" altLang="zh-CN" dirty="0"/>
              <a:t>bin</a:t>
            </a:r>
            <a:r>
              <a:rPr lang="zh-CN" altLang="en-US" dirty="0"/>
              <a:t> √</a:t>
            </a:r>
            <a:endParaRPr lang="en-US" altLang="zh-CN" dirty="0"/>
          </a:p>
          <a:p>
            <a:r>
              <a:rPr lang="zh-CN" altLang="en-US" dirty="0"/>
              <a:t>异常分类显示（死道的</a:t>
            </a:r>
            <a:r>
              <a:rPr lang="en-US" altLang="zh-CN" dirty="0"/>
              <a:t>/</a:t>
            </a:r>
            <a:r>
              <a:rPr lang="zh-CN" altLang="en-US" dirty="0"/>
              <a:t>冒道的） √</a:t>
            </a:r>
            <a:endParaRPr lang="en-US" altLang="zh-CN" dirty="0"/>
          </a:p>
          <a:p>
            <a:r>
              <a:rPr lang="zh-CN" altLang="en-US" dirty="0"/>
              <a:t>直方图的横纵坐标不对√</a:t>
            </a:r>
            <a:endParaRPr lang="en-US" altLang="zh-CN" dirty="0"/>
          </a:p>
          <a:p>
            <a:r>
              <a:rPr lang="zh-CN" altLang="en-US" dirty="0"/>
              <a:t>参考图和当前图</a:t>
            </a:r>
            <a:r>
              <a:rPr lang="en-US" altLang="zh-CN" dirty="0"/>
              <a:t>bin</a:t>
            </a:r>
            <a:r>
              <a:rPr lang="zh-CN" altLang="en-US" dirty="0"/>
              <a:t>对不上的时候采用显示不能崩 √</a:t>
            </a:r>
            <a:endParaRPr lang="en-US" altLang="zh-CN" dirty="0"/>
          </a:p>
          <a:p>
            <a:r>
              <a:rPr lang="zh-CN" altLang="en-US" dirty="0"/>
              <a:t>直方图整理成和</a:t>
            </a:r>
            <a:r>
              <a:rPr lang="en-US" altLang="zh-CN" dirty="0" err="1"/>
              <a:t>bes</a:t>
            </a:r>
            <a:r>
              <a:rPr lang="zh-CN" altLang="en-US" dirty="0"/>
              <a:t>一样的√</a:t>
            </a:r>
            <a:endParaRPr lang="en-US" altLang="zh-CN" dirty="0"/>
          </a:p>
          <a:p>
            <a:endParaRPr lang="zh-CN" alt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2026.05.11</a:t>
            </a:r>
            <a:endParaRPr lang="zh-CN" altLang="en-US" dirty="0"/>
          </a:p>
        </p:txBody>
      </p:sp>
      <p:sp>
        <p:nvSpPr>
          <p:cNvPr id="3" name="内容占位符 2"/>
          <p:cNvSpPr>
            <a:spLocks noGrp="1"/>
          </p:cNvSpPr>
          <p:nvPr>
            <p:ph idx="1"/>
          </p:nvPr>
        </p:nvSpPr>
        <p:spPr/>
        <p:txBody>
          <a:bodyPr>
            <a:normAutofit/>
          </a:bodyPr>
          <a:lstStyle/>
          <a:p>
            <a:r>
              <a:rPr lang="zh-CN" altLang="en-US" dirty="0"/>
              <a:t>压制策略是否生效（暂时不考虑压制当前</a:t>
            </a:r>
            <a:r>
              <a:rPr lang="en-US" altLang="zh-CN" dirty="0"/>
              <a:t>bin</a:t>
            </a:r>
            <a:r>
              <a:rPr lang="zh-CN" altLang="en-US" dirty="0"/>
              <a:t>冒道，但有其他异常时候还得报？）</a:t>
            </a:r>
            <a:endParaRPr lang="en-US" altLang="zh-CN" dirty="0"/>
          </a:p>
          <a:p>
            <a:r>
              <a:rPr lang="zh-CN" altLang="en-US" dirty="0"/>
              <a:t>数据库换成</a:t>
            </a:r>
            <a:r>
              <a:rPr lang="en-US" altLang="zh-CN" dirty="0" err="1"/>
              <a:t>postgre</a:t>
            </a:r>
            <a:r>
              <a:rPr lang="zh-CN" altLang="en-US" dirty="0"/>
              <a:t> √</a:t>
            </a:r>
            <a:endParaRPr lang="en-US" altLang="zh-CN" dirty="0"/>
          </a:p>
          <a:p>
            <a:r>
              <a:rPr lang="zh-CN" altLang="en-US" dirty="0"/>
              <a:t>可以指定参考图的</a:t>
            </a:r>
            <a:r>
              <a:rPr lang="en-US" altLang="zh-CN" dirty="0"/>
              <a:t>run</a:t>
            </a:r>
            <a:r>
              <a:rPr lang="zh-CN" altLang="en-US" dirty="0"/>
              <a:t>号，参考</a:t>
            </a:r>
            <a:r>
              <a:rPr lang="en-US" altLang="zh-CN" dirty="0"/>
              <a:t>run</a:t>
            </a:r>
            <a:r>
              <a:rPr lang="zh-CN" altLang="en-US" dirty="0"/>
              <a:t>号不存在报错√</a:t>
            </a:r>
            <a:endParaRPr lang="en-US" altLang="zh-CN" dirty="0"/>
          </a:p>
          <a:p>
            <a:r>
              <a:rPr lang="zh-CN" altLang="en-US" dirty="0"/>
              <a:t>模型层是否真正生效√</a:t>
            </a:r>
            <a:endParaRPr lang="en-US" altLang="zh-CN" dirty="0"/>
          </a:p>
          <a:p>
            <a:r>
              <a:rPr lang="zh-CN" altLang="en-US" dirty="0"/>
              <a:t>可以指定直接进入模型层√</a:t>
            </a:r>
            <a:endParaRPr lang="en-US" altLang="zh-CN" dirty="0"/>
          </a:p>
          <a:p>
            <a:r>
              <a:rPr lang="zh-CN" altLang="en-US" dirty="0"/>
              <a:t>整理文档，全部和现在对齐√</a:t>
            </a:r>
            <a:endParaRPr lang="en-US" altLang="zh-CN" dirty="0"/>
          </a:p>
          <a:p>
            <a:r>
              <a:rPr lang="zh-CN" altLang="en-US" dirty="0"/>
              <a:t>考虑直方图标记用于模型训练和训练方案</a:t>
            </a:r>
            <a:endParaRPr lang="en-US" altLang="zh-CN" dirty="0"/>
          </a:p>
          <a:p>
            <a:endParaRPr lang="zh-CN" alt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直方图异常检测服务</a:t>
            </a:r>
            <a:endParaRPr lang="zh-CN" altLang="en-US" dirty="0"/>
          </a:p>
        </p:txBody>
      </p:sp>
      <p:sp>
        <p:nvSpPr>
          <p:cNvPr id="3" name="内容占位符 2"/>
          <p:cNvSpPr>
            <a:spLocks noGrp="1"/>
          </p:cNvSpPr>
          <p:nvPr>
            <p:ph idx="1"/>
          </p:nvPr>
        </p:nvSpPr>
        <p:spPr/>
        <p:txBody>
          <a:bodyPr>
            <a:normAutofit lnSpcReduction="10000"/>
          </a:bodyPr>
          <a:lstStyle/>
          <a:p>
            <a:r>
              <a:rPr lang="en-US" altLang="zh-CN" dirty="0"/>
              <a:t>Overview</a:t>
            </a:r>
            <a:r>
              <a:rPr lang="zh-CN" altLang="en-US" dirty="0"/>
              <a:t>页面和详情页优化</a:t>
            </a:r>
            <a:endParaRPr lang="en-US" altLang="zh-CN" dirty="0"/>
          </a:p>
          <a:p>
            <a:pPr lvl="1"/>
            <a:r>
              <a:rPr lang="zh-CN" altLang="en-US" dirty="0"/>
              <a:t>参考直方图归一化显示，规则检测使用归一化后</a:t>
            </a:r>
            <a:endParaRPr lang="en-US" altLang="zh-CN" dirty="0"/>
          </a:p>
          <a:p>
            <a:pPr lvl="1"/>
            <a:r>
              <a:rPr lang="zh-CN" altLang="en-US" dirty="0"/>
              <a:t>解决</a:t>
            </a:r>
            <a:r>
              <a:rPr lang="en-US" altLang="zh-CN" dirty="0"/>
              <a:t>overview</a:t>
            </a:r>
            <a:r>
              <a:rPr lang="zh-CN" altLang="en-US" dirty="0"/>
              <a:t>显示很慢的问题，停止高频全量轮询</a:t>
            </a:r>
            <a:r>
              <a:rPr lang="en-US" altLang="zh-CN" dirty="0"/>
              <a:t>overview</a:t>
            </a:r>
            <a:r>
              <a:rPr lang="zh-CN" altLang="en-US" dirty="0"/>
              <a:t>和</a:t>
            </a:r>
            <a:r>
              <a:rPr lang="en-US" altLang="zh-CN" dirty="0"/>
              <a:t>histograms</a:t>
            </a:r>
            <a:r>
              <a:rPr lang="zh-CN" altLang="en-US" dirty="0"/>
              <a:t>不要每几秒自动全量刷新，只保留</a:t>
            </a:r>
            <a:r>
              <a:rPr lang="en-US" altLang="zh-CN" dirty="0" err="1"/>
              <a:t>realtime</a:t>
            </a:r>
            <a:r>
              <a:rPr lang="en-US" altLang="zh-CN" dirty="0"/>
              <a:t>/status</a:t>
            </a:r>
            <a:r>
              <a:rPr lang="zh-CN" altLang="en-US" dirty="0"/>
              <a:t>轮询，间隔改为</a:t>
            </a:r>
            <a:r>
              <a:rPr lang="en-US" altLang="zh-CN" dirty="0"/>
              <a:t>15s</a:t>
            </a:r>
            <a:r>
              <a:rPr lang="zh-CN" altLang="en-US" dirty="0"/>
              <a:t>，只刷新当前展示页，后端增加统计接口，避免前端统计慢；减少后端全量扫描</a:t>
            </a:r>
            <a:endParaRPr lang="en-US" altLang="zh-CN" dirty="0"/>
          </a:p>
          <a:p>
            <a:pPr lvl="1"/>
            <a:r>
              <a:rPr lang="zh-CN" altLang="en-US" dirty="0"/>
              <a:t>直方图的横纵坐标未展示单位</a:t>
            </a:r>
            <a:endParaRPr lang="en-US" altLang="zh-CN" dirty="0"/>
          </a:p>
          <a:p>
            <a:pPr lvl="1"/>
            <a:r>
              <a:rPr lang="zh-CN" altLang="en-US" dirty="0"/>
              <a:t>参考图和当前图</a:t>
            </a:r>
            <a:r>
              <a:rPr lang="en-US" altLang="zh-CN" dirty="0"/>
              <a:t>bin</a:t>
            </a:r>
            <a:r>
              <a:rPr lang="zh-CN" altLang="en-US" dirty="0"/>
              <a:t>对不上的时候采用显示不能崩</a:t>
            </a:r>
            <a:endParaRPr lang="en-US" altLang="zh-CN" dirty="0"/>
          </a:p>
          <a:p>
            <a:pPr lvl="1"/>
            <a:r>
              <a:rPr lang="zh-CN" altLang="en-US" dirty="0"/>
              <a:t>直方图详情页给出异常死道和冒道给出对应的触发</a:t>
            </a:r>
            <a:r>
              <a:rPr lang="en-US" altLang="zh-CN" dirty="0"/>
              <a:t>bin</a:t>
            </a:r>
            <a:endParaRPr lang="en-US" altLang="zh-CN" dirty="0"/>
          </a:p>
          <a:p>
            <a:pPr lvl="1"/>
            <a:r>
              <a:rPr lang="zh-CN" altLang="en-US" dirty="0"/>
              <a:t>数据库改为</a:t>
            </a:r>
            <a:r>
              <a:rPr lang="en-US" altLang="zh-CN" dirty="0" err="1"/>
              <a:t>postgresql</a:t>
            </a:r>
            <a:endParaRPr lang="en-US" altLang="zh-CN" dirty="0"/>
          </a:p>
          <a:p>
            <a:pPr lvl="1"/>
            <a:r>
              <a:rPr lang="zh-CN" altLang="en-US" dirty="0"/>
              <a:t>可以指定参考图的</a:t>
            </a:r>
            <a:r>
              <a:rPr lang="en-US" altLang="zh-CN" dirty="0"/>
              <a:t>run</a:t>
            </a:r>
            <a:r>
              <a:rPr lang="zh-CN" altLang="en-US" dirty="0"/>
              <a:t>号，参考</a:t>
            </a:r>
            <a:r>
              <a:rPr lang="en-US" altLang="zh-CN" dirty="0"/>
              <a:t>run</a:t>
            </a:r>
            <a:r>
              <a:rPr lang="zh-CN" altLang="en-US" dirty="0"/>
              <a:t>号不存在报错</a:t>
            </a:r>
            <a:endParaRPr lang="en-US" altLang="zh-CN" dirty="0"/>
          </a:p>
          <a:p>
            <a:pPr lvl="1"/>
            <a:r>
              <a:rPr lang="zh-CN" altLang="en-US" dirty="0"/>
              <a:t>增加报错：</a:t>
            </a:r>
            <a:r>
              <a:rPr lang="en-US" altLang="zh-CN" dirty="0"/>
              <a:t>IS</a:t>
            </a:r>
            <a:r>
              <a:rPr lang="zh-CN" altLang="en-US" dirty="0"/>
              <a:t>服务挂了报，参考</a:t>
            </a:r>
            <a:r>
              <a:rPr lang="en-US" altLang="zh-CN" dirty="0"/>
              <a:t>run</a:t>
            </a:r>
            <a:r>
              <a:rPr lang="zh-CN" altLang="en-US" dirty="0"/>
              <a:t>号不存在报</a:t>
            </a:r>
            <a:endParaRPr lang="en-US" altLang="zh-CN" dirty="0"/>
          </a:p>
          <a:p>
            <a:pPr lvl="1"/>
            <a:endParaRPr lang="en-US" altLang="zh-CN" dirty="0"/>
          </a:p>
          <a:p>
            <a:pPr lvl="1"/>
            <a:endParaRPr lang="en-US" altLang="zh-CN" dirty="0"/>
          </a:p>
          <a:p>
            <a:pPr lvl="1"/>
            <a:endParaRPr lang="en-US" altLang="zh-CN" dirty="0"/>
          </a:p>
          <a:p>
            <a:pPr lvl="1"/>
            <a:endParaRPr lang="zh-CN" alt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直方图异常检测服务</a:t>
            </a:r>
            <a:endParaRPr lang="zh-CN" altLang="en-US" dirty="0"/>
          </a:p>
        </p:txBody>
      </p:sp>
      <p:sp>
        <p:nvSpPr>
          <p:cNvPr id="3" name="内容占位符 2"/>
          <p:cNvSpPr>
            <a:spLocks noGrp="1"/>
          </p:cNvSpPr>
          <p:nvPr>
            <p:ph idx="1"/>
          </p:nvPr>
        </p:nvSpPr>
        <p:spPr/>
        <p:txBody>
          <a:bodyPr/>
          <a:lstStyle/>
          <a:p>
            <a:r>
              <a:rPr lang="zh-CN" altLang="en-US" dirty="0"/>
              <a:t>仿照</a:t>
            </a:r>
            <a:r>
              <a:rPr lang="en-US" altLang="zh-CN" dirty="0" err="1"/>
              <a:t>daqweb</a:t>
            </a:r>
            <a:r>
              <a:rPr lang="zh-CN" altLang="en-US" dirty="0"/>
              <a:t>的展示直方图新增直方图页面，可直接替换</a:t>
            </a:r>
            <a:endParaRPr lang="en-US" altLang="zh-CN" dirty="0"/>
          </a:p>
          <a:p>
            <a:r>
              <a:rPr lang="zh-CN" altLang="en-US" dirty="0"/>
              <a:t>新增异常分类页面</a:t>
            </a:r>
            <a:endParaRPr lang="en-US" altLang="zh-CN" dirty="0"/>
          </a:p>
          <a:p>
            <a:pPr lvl="1"/>
            <a:r>
              <a:rPr lang="zh-CN" altLang="en-US" dirty="0"/>
              <a:t>按死道</a:t>
            </a:r>
            <a:r>
              <a:rPr lang="en-US" altLang="zh-CN" dirty="0"/>
              <a:t>/</a:t>
            </a:r>
            <a:r>
              <a:rPr lang="zh-CN" altLang="en-US" dirty="0"/>
              <a:t>冒道</a:t>
            </a:r>
            <a:r>
              <a:rPr lang="en-US" altLang="zh-CN" dirty="0"/>
              <a:t>/</a:t>
            </a:r>
            <a:r>
              <a:rPr lang="zh-CN" altLang="en-US" dirty="0"/>
              <a:t>形状异常</a:t>
            </a:r>
            <a:r>
              <a:rPr lang="en-US" altLang="zh-CN" dirty="0"/>
              <a:t>/</a:t>
            </a:r>
            <a:r>
              <a:rPr lang="zh-CN" altLang="en-US" dirty="0"/>
              <a:t>模型检测的异常分类展示</a:t>
            </a:r>
            <a:endParaRPr lang="en-US" altLang="zh-CN" dirty="0"/>
          </a:p>
          <a:p>
            <a:r>
              <a:rPr lang="zh-CN" altLang="en-US" dirty="0"/>
              <a:t>增加规则层可屏蔽逻辑，直接进入模型层检测异常，防止参考图不准</a:t>
            </a:r>
            <a:endParaRPr lang="zh-CN" alt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下一步计划</a:t>
            </a:r>
            <a:endParaRPr lang="zh-CN" altLang="en-US" dirty="0"/>
          </a:p>
        </p:txBody>
      </p:sp>
      <p:sp>
        <p:nvSpPr>
          <p:cNvPr id="3" name="内容占位符 2"/>
          <p:cNvSpPr>
            <a:spLocks noGrp="1"/>
          </p:cNvSpPr>
          <p:nvPr>
            <p:ph idx="1"/>
          </p:nvPr>
        </p:nvSpPr>
        <p:spPr/>
        <p:txBody>
          <a:bodyPr/>
          <a:lstStyle/>
          <a:p>
            <a:pPr marL="514350" indent="-514350">
              <a:buAutoNum type="arabicPeriod"/>
            </a:pPr>
            <a:r>
              <a:rPr lang="zh-CN" altLang="en-US" dirty="0"/>
              <a:t>考虑样本积累方案，用于模型训练（正常低分样本</a:t>
            </a:r>
            <a:r>
              <a:rPr lang="en-US" altLang="zh-CN" dirty="0"/>
              <a:t>+</a:t>
            </a:r>
            <a:r>
              <a:rPr lang="zh-CN" altLang="en-US" dirty="0"/>
              <a:t>异常样本</a:t>
            </a:r>
            <a:r>
              <a:rPr lang="en-US" altLang="zh-CN" dirty="0"/>
              <a:t>+</a:t>
            </a:r>
            <a:r>
              <a:rPr lang="zh-CN" altLang="en-US" dirty="0"/>
              <a:t>边界样本）</a:t>
            </a:r>
            <a:r>
              <a:rPr lang="en-US" altLang="zh-CN" dirty="0"/>
              <a:t>76370</a:t>
            </a:r>
            <a:endParaRPr lang="en-US" altLang="zh-CN" dirty="0"/>
          </a:p>
          <a:p>
            <a:pPr marL="514350" indent="-514350">
              <a:buAutoNum type="arabicPeriod"/>
            </a:pPr>
            <a:r>
              <a:rPr lang="zh-CN" altLang="en-US" dirty="0"/>
              <a:t>专家标注队列：只标</a:t>
            </a:r>
            <a:r>
              <a:rPr lang="en-US" altLang="zh-CN" dirty="0" err="1"/>
              <a:t>topN</a:t>
            </a:r>
            <a:r>
              <a:rPr lang="zh-CN" altLang="en-US" dirty="0"/>
              <a:t>高价值样本</a:t>
            </a:r>
            <a:endParaRPr lang="en-US" altLang="zh-CN" dirty="0"/>
          </a:p>
          <a:p>
            <a:pPr marL="514350" indent="-514350">
              <a:buAutoNum type="arabicPeriod"/>
            </a:pPr>
            <a:r>
              <a:rPr lang="en-US" altLang="zh-CN" dirty="0"/>
              <a:t>AE</a:t>
            </a:r>
            <a:r>
              <a:rPr lang="zh-CN" altLang="en-US" dirty="0"/>
              <a:t>训练</a:t>
            </a:r>
            <a:r>
              <a:rPr lang="en-US" altLang="zh-CN" dirty="0"/>
              <a:t>worker</a:t>
            </a:r>
            <a:r>
              <a:rPr lang="zh-CN" altLang="en-US" dirty="0"/>
              <a:t>：先支持根据直方图名训练</a:t>
            </a:r>
            <a:r>
              <a:rPr lang="en-US" altLang="zh-CN" dirty="0"/>
              <a:t>AE</a:t>
            </a:r>
            <a:endParaRPr lang="en-US" altLang="zh-CN" dirty="0"/>
          </a:p>
          <a:p>
            <a:pPr marL="514350" indent="-514350">
              <a:buAutoNum type="arabicPeriod"/>
            </a:pPr>
            <a:r>
              <a:rPr lang="zh-CN" altLang="en-US" dirty="0"/>
              <a:t>模型注册功能，模型可配置接入在线检测，具备回滚能力</a:t>
            </a:r>
            <a:endParaRPr lang="en-US" altLang="zh-CN" dirty="0"/>
          </a:p>
          <a:p>
            <a:pPr marL="514350" indent="-514350">
              <a:buAutoNum type="arabicPeriod"/>
            </a:pPr>
            <a:r>
              <a:rPr lang="zh-CN" altLang="en-US" dirty="0"/>
              <a:t>增量学习</a:t>
            </a:r>
            <a:r>
              <a:rPr lang="en-US" altLang="zh-CN" dirty="0"/>
              <a:t>+</a:t>
            </a:r>
            <a:r>
              <a:rPr lang="zh-CN" altLang="en-US" dirty="0"/>
              <a:t>重训练策略</a:t>
            </a:r>
            <a:endParaRPr lang="zh-CN" alt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Axon</a:t>
            </a:r>
            <a:r>
              <a:rPr lang="zh-CN" altLang="en-US" dirty="0"/>
              <a:t>问题</a:t>
            </a:r>
            <a:endParaRPr lang="zh-CN" altLang="en-US" dirty="0"/>
          </a:p>
        </p:txBody>
      </p:sp>
      <p:sp>
        <p:nvSpPr>
          <p:cNvPr id="3" name="内容占位符 2"/>
          <p:cNvSpPr>
            <a:spLocks noGrp="1"/>
          </p:cNvSpPr>
          <p:nvPr>
            <p:ph idx="1"/>
          </p:nvPr>
        </p:nvSpPr>
        <p:spPr/>
        <p:txBody>
          <a:bodyPr/>
          <a:lstStyle/>
          <a:p>
            <a:r>
              <a:rPr lang="zh-CN" altLang="en-US" dirty="0"/>
              <a:t>离线</a:t>
            </a:r>
            <a:r>
              <a:rPr lang="en-US" altLang="zh-CN" dirty="0"/>
              <a:t>A800</a:t>
            </a:r>
            <a:r>
              <a:rPr lang="zh-CN" altLang="en-US" dirty="0"/>
              <a:t>，平均半小时一次，验收时候挂掉更多？</a:t>
            </a:r>
            <a:endParaRPr lang="en-US" altLang="zh-CN" dirty="0"/>
          </a:p>
          <a:p>
            <a:r>
              <a:rPr lang="zh-CN" altLang="en-US" dirty="0"/>
              <a:t>容器里会有网络问题：域名解析？</a:t>
            </a:r>
            <a:endParaRPr lang="zh-CN" altLang="en-US" dirty="0"/>
          </a:p>
        </p:txBody>
      </p:sp>
      <p:pic>
        <p:nvPicPr>
          <p:cNvPr id="4" name="图片 3"/>
          <p:cNvPicPr>
            <a:picLocks noChangeAspect="1"/>
          </p:cNvPicPr>
          <p:nvPr/>
        </p:nvPicPr>
        <p:blipFill>
          <a:blip r:embed="rId1"/>
          <a:stretch>
            <a:fillRect/>
          </a:stretch>
        </p:blipFill>
        <p:spPr>
          <a:xfrm>
            <a:off x="419267" y="2817976"/>
            <a:ext cx="9481127" cy="1448250"/>
          </a:xfrm>
          <a:prstGeom prst="rect">
            <a:avLst/>
          </a:prstGeom>
        </p:spPr>
      </p:pic>
      <p:pic>
        <p:nvPicPr>
          <p:cNvPr id="5" name="图片 4"/>
          <p:cNvPicPr>
            <a:picLocks noChangeAspect="1"/>
          </p:cNvPicPr>
          <p:nvPr/>
        </p:nvPicPr>
        <p:blipFill>
          <a:blip r:embed="rId2"/>
          <a:stretch>
            <a:fillRect/>
          </a:stretch>
        </p:blipFill>
        <p:spPr>
          <a:xfrm>
            <a:off x="600442" y="5040441"/>
            <a:ext cx="10390671" cy="1487755"/>
          </a:xfrm>
          <a:prstGeom prst="rect">
            <a:avLst/>
          </a:prstGeom>
        </p:spPr>
      </p:pic>
      <p:pic>
        <p:nvPicPr>
          <p:cNvPr id="6" name="图片 5"/>
          <p:cNvPicPr>
            <a:picLocks noChangeAspect="1"/>
          </p:cNvPicPr>
          <p:nvPr/>
        </p:nvPicPr>
        <p:blipFill>
          <a:blip r:embed="rId3"/>
          <a:stretch>
            <a:fillRect/>
          </a:stretch>
        </p:blipFill>
        <p:spPr>
          <a:xfrm>
            <a:off x="803690" y="2065654"/>
            <a:ext cx="6337393" cy="798497"/>
          </a:xfrm>
          <a:prstGeom prst="rect">
            <a:avLst/>
          </a:prstGeom>
        </p:spPr>
      </p:pic>
      <p:pic>
        <p:nvPicPr>
          <p:cNvPr id="7" name="图片 6"/>
          <p:cNvPicPr>
            <a:picLocks noChangeAspect="1"/>
          </p:cNvPicPr>
          <p:nvPr/>
        </p:nvPicPr>
        <p:blipFill>
          <a:blip r:embed="rId4"/>
          <a:stretch>
            <a:fillRect/>
          </a:stretch>
        </p:blipFill>
        <p:spPr>
          <a:xfrm>
            <a:off x="2476336" y="2897923"/>
            <a:ext cx="8514777" cy="1543920"/>
          </a:xfrm>
          <a:prstGeom prst="rect">
            <a:avLst/>
          </a:prstGeom>
        </p:spPr>
      </p:pic>
      <p:pic>
        <p:nvPicPr>
          <p:cNvPr id="8" name="图片 7"/>
          <p:cNvPicPr>
            <a:picLocks noChangeAspect="1"/>
          </p:cNvPicPr>
          <p:nvPr/>
        </p:nvPicPr>
        <p:blipFill>
          <a:blip r:embed="rId5"/>
          <a:stretch>
            <a:fillRect/>
          </a:stretch>
        </p:blipFill>
        <p:spPr>
          <a:xfrm>
            <a:off x="0" y="2934287"/>
            <a:ext cx="12192000" cy="989425"/>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标记部分问题</a:t>
            </a:r>
            <a:endParaRPr lang="zh-CN" altLang="en-US" dirty="0"/>
          </a:p>
        </p:txBody>
      </p:sp>
      <p:sp>
        <p:nvSpPr>
          <p:cNvPr id="3" name="内容占位符 2"/>
          <p:cNvSpPr>
            <a:spLocks noGrp="1"/>
          </p:cNvSpPr>
          <p:nvPr>
            <p:ph idx="1"/>
          </p:nvPr>
        </p:nvSpPr>
        <p:spPr/>
        <p:txBody>
          <a:bodyPr/>
          <a:lstStyle/>
          <a:p>
            <a:r>
              <a:rPr lang="zh-CN" altLang="en-US" dirty="0"/>
              <a:t>训练样本存在哪里</a:t>
            </a:r>
            <a:endParaRPr lang="en-US" altLang="zh-CN" dirty="0"/>
          </a:p>
          <a:p>
            <a:r>
              <a:rPr lang="zh-CN" altLang="en-US" dirty="0"/>
              <a:t>这个页面展示的是全部存储的训练样本吗？每张图应该对应多条样本，打算怎么显示</a:t>
            </a:r>
            <a:endParaRPr lang="en-US" altLang="zh-CN" dirty="0"/>
          </a:p>
          <a:p>
            <a:r>
              <a:rPr lang="zh-CN" altLang="en-US" dirty="0"/>
              <a:t>什么条件下会给专家标注，什么条件下是系统确认的</a:t>
            </a:r>
            <a:endParaRPr lang="en-US" altLang="zh-CN" dirty="0"/>
          </a:p>
          <a:p>
            <a:endParaRPr lang="zh-CN" altLang="en-US" dirty="0"/>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0" name="图片 39"/>
          <p:cNvPicPr>
            <a:picLocks noChangeAspect="1"/>
          </p:cNvPicPr>
          <p:nvPr/>
        </p:nvPicPr>
        <p:blipFill>
          <a:blip r:embed="rId1"/>
          <a:stretch>
            <a:fillRect/>
          </a:stretch>
        </p:blipFill>
        <p:spPr>
          <a:xfrm>
            <a:off x="650069" y="85156"/>
            <a:ext cx="3268788" cy="2566689"/>
          </a:xfrm>
          <a:prstGeom prst="rect">
            <a:avLst/>
          </a:prstGeom>
        </p:spPr>
      </p:pic>
      <p:pic>
        <p:nvPicPr>
          <p:cNvPr id="41" name="图片 40"/>
          <p:cNvPicPr>
            <a:picLocks noChangeAspect="1"/>
          </p:cNvPicPr>
          <p:nvPr/>
        </p:nvPicPr>
        <p:blipFill>
          <a:blip r:embed="rId2"/>
          <a:stretch>
            <a:fillRect/>
          </a:stretch>
        </p:blipFill>
        <p:spPr>
          <a:xfrm>
            <a:off x="2502568" y="175323"/>
            <a:ext cx="4055240" cy="2386353"/>
          </a:xfrm>
          <a:prstGeom prst="rect">
            <a:avLst/>
          </a:prstGeom>
        </p:spPr>
      </p:pic>
      <p:pic>
        <p:nvPicPr>
          <p:cNvPr id="42" name="图片 41"/>
          <p:cNvPicPr>
            <a:picLocks noChangeAspect="1"/>
          </p:cNvPicPr>
          <p:nvPr/>
        </p:nvPicPr>
        <p:blipFill>
          <a:blip r:embed="rId3"/>
          <a:stretch>
            <a:fillRect/>
          </a:stretch>
        </p:blipFill>
        <p:spPr>
          <a:xfrm>
            <a:off x="5771357" y="0"/>
            <a:ext cx="3268788" cy="2590024"/>
          </a:xfrm>
          <a:prstGeom prst="rect">
            <a:avLst/>
          </a:prstGeom>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智能分析层</a:t>
            </a:r>
            <a:r>
              <a:rPr lang="en-US" altLang="zh-CN"/>
              <a:t>——</a:t>
            </a:r>
            <a:r>
              <a:rPr lang="zh-CN" altLang="en-US"/>
              <a:t>数据质量相关异常检测</a:t>
            </a:r>
            <a:r>
              <a:rPr lang="zh-CN" altLang="en-US">
                <a:sym typeface="+mn-ea"/>
              </a:rPr>
              <a:t>（第二部分）</a:t>
            </a:r>
            <a:endParaRPr lang="zh-CN" altLang="en-US"/>
          </a:p>
        </p:txBody>
      </p:sp>
      <p:sp>
        <p:nvSpPr>
          <p:cNvPr id="3" name="内容占位符 2"/>
          <p:cNvSpPr>
            <a:spLocks noGrp="1"/>
          </p:cNvSpPr>
          <p:nvPr>
            <p:ph idx="1"/>
          </p:nvPr>
        </p:nvSpPr>
        <p:spPr/>
        <p:txBody>
          <a:bodyPr>
            <a:normAutofit fontScale="85000" lnSpcReduction="20000"/>
          </a:bodyPr>
          <a:lstStyle/>
          <a:p>
            <a:r>
              <a:rPr lang="zh-CN" altLang="en-US"/>
              <a:t>功能预览：同上次</a:t>
            </a:r>
            <a:endParaRPr lang="zh-CN" altLang="en-US"/>
          </a:p>
          <a:p>
            <a:pPr marL="0" lvl="0" indent="0">
              <a:buNone/>
            </a:pPr>
            <a:r>
              <a:rPr lang="en-US" altLang="zh-CN"/>
              <a:t>1. </a:t>
            </a:r>
            <a:r>
              <a:rPr lang="zh-CN" altLang="en-US"/>
              <a:t>获取数据</a:t>
            </a:r>
            <a:endParaRPr lang="zh-CN" altLang="en-US"/>
          </a:p>
          <a:p>
            <a:pPr lvl="1"/>
            <a:r>
              <a:rPr lang="zh-CN" altLang="en-US"/>
              <a:t>从</a:t>
            </a:r>
            <a:r>
              <a:rPr lang="en-US" altLang="zh-CN"/>
              <a:t>API</a:t>
            </a:r>
            <a:r>
              <a:rPr lang="zh-CN" altLang="en-US"/>
              <a:t>中得到可获取的直方图列表，知道哪些是关键检测图，哪些有参考图，获取关键检测图的特征</a:t>
            </a:r>
            <a:endParaRPr lang="zh-CN" altLang="en-US"/>
          </a:p>
          <a:p>
            <a:pPr marL="0" lvl="0" indent="0">
              <a:buNone/>
            </a:pPr>
            <a:r>
              <a:rPr lang="en-US" altLang="zh-CN"/>
              <a:t>2. </a:t>
            </a:r>
            <a:r>
              <a:rPr lang="zh-CN" altLang="en-US"/>
              <a:t>建立异常检测逻辑</a:t>
            </a:r>
            <a:endParaRPr lang="zh-CN" altLang="en-US"/>
          </a:p>
          <a:p>
            <a:pPr lvl="1"/>
            <a:r>
              <a:rPr lang="zh-CN" altLang="en-US"/>
              <a:t>第一层：规则型</a:t>
            </a:r>
            <a:endParaRPr lang="zh-CN" altLang="en-US"/>
          </a:p>
          <a:p>
            <a:pPr lvl="2"/>
            <a:r>
              <a:rPr lang="en-US" altLang="zh-CN"/>
              <a:t>entries </a:t>
            </a:r>
            <a:r>
              <a:rPr lang="zh-CN" altLang="en-US"/>
              <a:t>太低/太高；</a:t>
            </a:r>
            <a:r>
              <a:rPr lang="en-US" altLang="zh-CN"/>
              <a:t>mean / rms </a:t>
            </a:r>
            <a:r>
              <a:rPr lang="zh-CN" altLang="en-US"/>
              <a:t>明显偏离；严重死道冒道出现；与 </a:t>
            </a:r>
            <a:r>
              <a:rPr lang="en-US" altLang="zh-CN"/>
              <a:t>reference </a:t>
            </a:r>
            <a:r>
              <a:rPr lang="zh-CN" altLang="en-US"/>
              <a:t>偏差太大</a:t>
            </a:r>
            <a:endParaRPr lang="zh-CN" altLang="en-US"/>
          </a:p>
          <a:p>
            <a:pPr lvl="1"/>
            <a:r>
              <a:rPr lang="zh-CN" altLang="en-US"/>
              <a:t>第二层：评分型</a:t>
            </a:r>
            <a:endParaRPr lang="zh-CN" altLang="en-US"/>
          </a:p>
          <a:p>
            <a:pPr lvl="2"/>
            <a:r>
              <a:rPr lang="zh-CN" altLang="en-US"/>
              <a:t>经过</a:t>
            </a:r>
            <a:r>
              <a:rPr lang="en-US" altLang="zh-CN"/>
              <a:t>AE</a:t>
            </a:r>
            <a:r>
              <a:rPr lang="zh-CN" altLang="en-US"/>
              <a:t>等模型打分，给出异常得分和使用模型</a:t>
            </a:r>
            <a:endParaRPr lang="zh-CN" altLang="en-US"/>
          </a:p>
          <a:p>
            <a:pPr marL="0" lvl="0" indent="0">
              <a:buNone/>
            </a:pPr>
            <a:r>
              <a:rPr lang="en-US" altLang="zh-CN"/>
              <a:t>3. </a:t>
            </a:r>
            <a:r>
              <a:rPr lang="zh-CN" altLang="en-US"/>
              <a:t>形成数据异常结果</a:t>
            </a:r>
            <a:r>
              <a:rPr lang="en-US" altLang="zh-CN"/>
              <a:t>API</a:t>
            </a:r>
            <a:r>
              <a:rPr lang="zh-CN" altLang="en-US"/>
              <a:t>（交付物）</a:t>
            </a:r>
            <a:endParaRPr lang="en-US" altLang="zh-CN"/>
          </a:p>
          <a:p>
            <a:pPr lvl="1"/>
            <a:r>
              <a:rPr lang="zh-CN" altLang="en-US"/>
              <a:t>统一输出格式，方便后面值班助手用</a:t>
            </a:r>
            <a:endParaRPr lang="zh-CN" altLang="en-US"/>
          </a:p>
          <a:p>
            <a:pPr lvl="1"/>
            <a:r>
              <a:rPr lang="zh-CN" altLang="en-US"/>
              <a:t>包括：直方图名字、所属系统、</a:t>
            </a:r>
            <a:r>
              <a:rPr lang="en-US" altLang="zh-CN"/>
              <a:t>run</a:t>
            </a:r>
            <a:r>
              <a:rPr lang="zh-CN" altLang="en-US"/>
              <a:t>号、时间戳、异常得分、检测逻辑、与参考图比较结果</a:t>
            </a:r>
            <a:endParaRPr lang="zh-CN" altLang="en-US"/>
          </a:p>
          <a:p>
            <a:pPr lvl="1"/>
            <a:r>
              <a:rPr lang="en-US" altLang="zh-CN"/>
              <a:t>API</a:t>
            </a:r>
            <a:r>
              <a:rPr lang="zh-CN" altLang="en-US"/>
              <a:t>包括：列出所有检测到直方图，列出某个探测器系统下的所有异常直方图，列出某个名字下直方图当前检测结果</a:t>
            </a:r>
            <a:endParaRPr lang="zh-CN" alt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直方图异常检测服务</a:t>
            </a:r>
            <a:r>
              <a:rPr lang="en-US" altLang="zh-CN" dirty="0"/>
              <a:t>v1</a:t>
            </a:r>
            <a:r>
              <a:rPr lang="zh-CN" altLang="en-US" dirty="0"/>
              <a:t>更新发布</a:t>
            </a:r>
            <a:endParaRPr lang="zh-CN" altLang="en-US" dirty="0"/>
          </a:p>
        </p:txBody>
      </p:sp>
      <p:sp>
        <p:nvSpPr>
          <p:cNvPr id="3" name="内容占位符 2"/>
          <p:cNvSpPr>
            <a:spLocks noGrp="1"/>
          </p:cNvSpPr>
          <p:nvPr>
            <p:ph idx="1"/>
          </p:nvPr>
        </p:nvSpPr>
        <p:spPr/>
        <p:txBody>
          <a:bodyPr/>
          <a:lstStyle/>
          <a:p>
            <a:r>
              <a:rPr lang="zh-CN" altLang="en-US" dirty="0"/>
              <a:t>修改直方图上游</a:t>
            </a:r>
            <a:r>
              <a:rPr lang="en-US" altLang="zh-CN" dirty="0"/>
              <a:t>API</a:t>
            </a:r>
            <a:r>
              <a:rPr lang="zh-CN" altLang="en-US" dirty="0"/>
              <a:t>接口调整至</a:t>
            </a:r>
            <a:r>
              <a:rPr lang="en-US" altLang="zh-CN" dirty="0"/>
              <a:t>blade109</a:t>
            </a:r>
            <a:r>
              <a:rPr lang="zh-CN" altLang="en-US" dirty="0"/>
              <a:t>上，使用</a:t>
            </a:r>
            <a:r>
              <a:rPr lang="en-US" altLang="zh-CN" dirty="0" err="1"/>
              <a:t>kurisu</a:t>
            </a:r>
            <a:r>
              <a:rPr lang="zh-CN" altLang="en-US" dirty="0"/>
              <a:t>账号启动</a:t>
            </a:r>
            <a:endParaRPr lang="en-US" altLang="zh-CN" dirty="0"/>
          </a:p>
          <a:p>
            <a:r>
              <a:rPr lang="zh-CN" altLang="en-US" dirty="0"/>
              <a:t>发现</a:t>
            </a:r>
            <a:r>
              <a:rPr lang="en-US" altLang="zh-CN" dirty="0"/>
              <a:t>blade109</a:t>
            </a:r>
            <a:r>
              <a:rPr lang="zh-CN" altLang="en-US" dirty="0"/>
              <a:t>存在资源不足情况，导致直方图</a:t>
            </a:r>
            <a:r>
              <a:rPr lang="en-US" altLang="zh-CN" dirty="0"/>
              <a:t>API</a:t>
            </a:r>
            <a:r>
              <a:rPr lang="zh-CN" altLang="en-US" dirty="0"/>
              <a:t>无法正常拿到数据，暂时</a:t>
            </a:r>
            <a:r>
              <a:rPr lang="en-US" altLang="zh-CN" dirty="0"/>
              <a:t>kill</a:t>
            </a:r>
            <a:r>
              <a:rPr lang="zh-CN" altLang="en-US" dirty="0"/>
              <a:t>掉现有的进程</a:t>
            </a:r>
            <a:endParaRPr lang="en-US" altLang="zh-CN" dirty="0"/>
          </a:p>
          <a:p>
            <a:r>
              <a:rPr lang="zh-CN" altLang="en-US" dirty="0"/>
              <a:t>发现</a:t>
            </a:r>
            <a:r>
              <a:rPr lang="en-US" altLang="zh-CN" dirty="0" err="1"/>
              <a:t>daqweb</a:t>
            </a:r>
            <a:r>
              <a:rPr lang="zh-CN" altLang="en-US" dirty="0"/>
              <a:t>页面挂了以后影响现有展示页面，修改为只读一次直方图列表，在本地缓存目录结构，不在重复读</a:t>
            </a:r>
            <a:r>
              <a:rPr lang="en-US" altLang="zh-CN" dirty="0" err="1"/>
              <a:t>daqweb</a:t>
            </a:r>
            <a:r>
              <a:rPr lang="zh-CN" altLang="en-US" dirty="0"/>
              <a:t>页面</a:t>
            </a:r>
            <a:endParaRPr lang="en-US" altLang="zh-CN" dirty="0"/>
          </a:p>
          <a:p>
            <a:r>
              <a:rPr lang="zh-CN" altLang="en-US" dirty="0"/>
              <a:t>上传到</a:t>
            </a:r>
            <a:r>
              <a:rPr lang="en-US" altLang="zh-CN" dirty="0"/>
              <a:t>git dev</a:t>
            </a:r>
            <a:r>
              <a:rPr lang="zh-CN" altLang="en-US" dirty="0"/>
              <a:t>分支，使用</a:t>
            </a:r>
            <a:r>
              <a:rPr lang="en-US" altLang="zh-CN" dirty="0"/>
              <a:t>8000</a:t>
            </a:r>
            <a:r>
              <a:rPr lang="zh-CN" altLang="en-US" dirty="0"/>
              <a:t>端口</a:t>
            </a:r>
            <a:endParaRPr lang="en-US" altLang="zh-CN" dirty="0"/>
          </a:p>
          <a:p>
            <a:r>
              <a:rPr lang="zh-CN" altLang="en-US" dirty="0"/>
              <a:t>在</a:t>
            </a:r>
            <a:r>
              <a:rPr lang="en-US" altLang="zh-CN" dirty="0"/>
              <a:t>A800</a:t>
            </a:r>
            <a:r>
              <a:rPr lang="zh-CN" altLang="en-US" dirty="0"/>
              <a:t>上新建</a:t>
            </a:r>
            <a:r>
              <a:rPr lang="en-US" altLang="zh-CN" dirty="0"/>
              <a:t>run</a:t>
            </a:r>
            <a:r>
              <a:rPr lang="zh-CN" altLang="en-US" dirty="0"/>
              <a:t>账号，现有</a:t>
            </a:r>
            <a:r>
              <a:rPr lang="en-US" altLang="zh-CN" dirty="0"/>
              <a:t>8000</a:t>
            </a:r>
            <a:r>
              <a:rPr lang="zh-CN" altLang="en-US" dirty="0"/>
              <a:t>端口所有服务使用</a:t>
            </a:r>
            <a:r>
              <a:rPr lang="en-US" altLang="zh-CN" dirty="0"/>
              <a:t>run</a:t>
            </a:r>
            <a:r>
              <a:rPr lang="zh-CN" altLang="en-US" dirty="0"/>
              <a:t>账号下运行，使用</a:t>
            </a:r>
            <a:r>
              <a:rPr lang="en-US" altLang="zh-CN" dirty="0" err="1"/>
              <a:t>tmux</a:t>
            </a:r>
            <a:r>
              <a:rPr lang="zh-CN" altLang="en-US" dirty="0"/>
              <a:t>维护。后续考虑</a:t>
            </a:r>
            <a:r>
              <a:rPr lang="en-US" altLang="zh-CN" dirty="0"/>
              <a:t>docker</a:t>
            </a:r>
            <a:r>
              <a:rPr lang="zh-CN" altLang="en-US" dirty="0"/>
              <a:t>启动（前端服务</a:t>
            </a:r>
            <a:r>
              <a:rPr lang="en-US" altLang="zh-CN" dirty="0"/>
              <a:t>/datahub/</a:t>
            </a:r>
            <a:r>
              <a:rPr lang="zh-CN" altLang="en-US" dirty="0"/>
              <a:t>直方图异常检测服务）</a:t>
            </a:r>
            <a:endParaRPr lang="en-US" altLang="zh-CN"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样本存储与专家标注方案</a:t>
            </a:r>
            <a:endParaRPr lang="zh-CN" altLang="en-US" dirty="0"/>
          </a:p>
        </p:txBody>
      </p:sp>
      <p:sp>
        <p:nvSpPr>
          <p:cNvPr id="3" name="内容占位符 2"/>
          <p:cNvSpPr>
            <a:spLocks noGrp="1"/>
          </p:cNvSpPr>
          <p:nvPr>
            <p:ph idx="1"/>
          </p:nvPr>
        </p:nvSpPr>
        <p:spPr/>
        <p:txBody>
          <a:bodyPr>
            <a:normAutofit fontScale="92500" lnSpcReduction="20000"/>
          </a:bodyPr>
          <a:lstStyle/>
          <a:p>
            <a:r>
              <a:rPr lang="zh-CN" altLang="en-US" dirty="0"/>
              <a:t>样本存储</a:t>
            </a:r>
            <a:endParaRPr lang="en-US" altLang="zh-CN" dirty="0"/>
          </a:p>
          <a:p>
            <a:pPr lvl="1"/>
            <a:r>
              <a:rPr lang="zh-CN" altLang="en-US" dirty="0"/>
              <a:t>样本页展示的主表是</a:t>
            </a:r>
            <a:r>
              <a:rPr lang="en-US" altLang="zh-CN" dirty="0" err="1"/>
              <a:t>histogram_samples</a:t>
            </a:r>
            <a:r>
              <a:rPr lang="zh-CN" altLang="en-US" dirty="0"/>
              <a:t>表</a:t>
            </a:r>
            <a:endParaRPr lang="en-US" altLang="zh-CN" dirty="0"/>
          </a:p>
          <a:p>
            <a:pPr lvl="1"/>
            <a:r>
              <a:rPr lang="zh-CN" altLang="en-US" dirty="0"/>
              <a:t>正常样本不全存，存高置信度样本（</a:t>
            </a:r>
            <a:r>
              <a:rPr lang="en-US" altLang="zh-CN" dirty="0"/>
              <a:t>ML</a:t>
            </a:r>
            <a:r>
              <a:rPr lang="zh-CN" altLang="en-US" dirty="0"/>
              <a:t>模型训练，低分优先策略，不全存）</a:t>
            </a:r>
            <a:r>
              <a:rPr lang="en-US" altLang="zh-CN" dirty="0"/>
              <a:t>+</a:t>
            </a:r>
            <a:r>
              <a:rPr lang="zh-CN" altLang="en-US" dirty="0"/>
              <a:t>低置信样本（专家标注，作</a:t>
            </a:r>
            <a:r>
              <a:rPr lang="en-US" altLang="zh-CN" dirty="0"/>
              <a:t>ML</a:t>
            </a:r>
            <a:r>
              <a:rPr lang="zh-CN" altLang="en-US" dirty="0"/>
              <a:t>验证集，全存）</a:t>
            </a:r>
            <a:endParaRPr lang="en-US" altLang="zh-CN" dirty="0"/>
          </a:p>
          <a:p>
            <a:pPr lvl="1"/>
            <a:r>
              <a:rPr lang="zh-CN" altLang="en-US" dirty="0"/>
              <a:t>正常高置信样本存储策略</a:t>
            </a:r>
            <a:endParaRPr lang="en-US" altLang="zh-CN" dirty="0"/>
          </a:p>
          <a:p>
            <a:pPr lvl="2"/>
            <a:r>
              <a:rPr lang="zh-CN" altLang="en-US" dirty="0"/>
              <a:t>低于阈值的</a:t>
            </a:r>
            <a:r>
              <a:rPr lang="en-US" altLang="zh-CN" dirty="0"/>
              <a:t>0.2</a:t>
            </a:r>
            <a:r>
              <a:rPr lang="zh-CN" altLang="en-US" dirty="0"/>
              <a:t>倍，视为高置信样本</a:t>
            </a:r>
            <a:endParaRPr lang="en-US" altLang="zh-CN" dirty="0"/>
          </a:p>
          <a:p>
            <a:pPr lvl="2"/>
            <a:r>
              <a:rPr lang="zh-CN" altLang="en-US" dirty="0"/>
              <a:t>时间窗口内只存储一张图</a:t>
            </a:r>
            <a:endParaRPr lang="en-US" altLang="zh-CN" dirty="0"/>
          </a:p>
          <a:p>
            <a:pPr lvl="2"/>
            <a:r>
              <a:rPr lang="zh-CN" altLang="en-US" dirty="0"/>
              <a:t>每日存储直方图有上限</a:t>
            </a:r>
            <a:endParaRPr lang="en-US" altLang="zh-CN" dirty="0"/>
          </a:p>
          <a:p>
            <a:pPr lvl="1"/>
            <a:r>
              <a:rPr lang="zh-CN" altLang="en-US" dirty="0"/>
              <a:t>异常样本全存（专家确认的异常作为高质量异常保留）</a:t>
            </a:r>
            <a:endParaRPr lang="en-US" altLang="zh-CN" dirty="0"/>
          </a:p>
          <a:p>
            <a:pPr lvl="1"/>
            <a:endParaRPr lang="en-US" altLang="zh-CN" dirty="0"/>
          </a:p>
          <a:p>
            <a:r>
              <a:rPr lang="zh-CN" altLang="en-US" dirty="0"/>
              <a:t>专家标注页</a:t>
            </a:r>
            <a:endParaRPr lang="en-US" altLang="zh-CN" dirty="0"/>
          </a:p>
          <a:p>
            <a:pPr lvl="1"/>
            <a:r>
              <a:rPr lang="zh-CN" altLang="en-US" dirty="0"/>
              <a:t>展示的</a:t>
            </a:r>
            <a:r>
              <a:rPr lang="en-US" altLang="zh-CN" dirty="0" err="1"/>
              <a:t>labeling_tasks</a:t>
            </a:r>
            <a:r>
              <a:rPr lang="zh-CN" altLang="en-US" dirty="0"/>
              <a:t>表</a:t>
            </a:r>
            <a:endParaRPr lang="en-US" altLang="zh-CN" dirty="0"/>
          </a:p>
          <a:p>
            <a:pPr lvl="1"/>
            <a:r>
              <a:rPr lang="zh-CN" altLang="en-US" dirty="0"/>
              <a:t>正常样本如果打分高于阈值的</a:t>
            </a:r>
            <a:r>
              <a:rPr lang="en-US" altLang="zh-CN" dirty="0"/>
              <a:t>0.5</a:t>
            </a:r>
            <a:r>
              <a:rPr lang="zh-CN" altLang="en-US" dirty="0"/>
              <a:t>倍，进入专家标注。反之自动接受</a:t>
            </a:r>
            <a:endParaRPr lang="en-US" altLang="zh-CN" dirty="0"/>
          </a:p>
          <a:p>
            <a:pPr lvl="1"/>
            <a:r>
              <a:rPr lang="zh-CN" altLang="en-US" dirty="0"/>
              <a:t>异常样本全部进入专家标注</a:t>
            </a:r>
            <a:endParaRPr lang="en-US" altLang="zh-CN"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完善</a:t>
            </a:r>
            <a:r>
              <a:rPr lang="en-US" altLang="zh-CN" dirty="0"/>
              <a:t>8000</a:t>
            </a:r>
            <a:r>
              <a:rPr lang="zh-CN" altLang="en-US" dirty="0"/>
              <a:t>端口现有页面</a:t>
            </a:r>
            <a:endParaRPr lang="zh-CN" altLang="en-US" dirty="0"/>
          </a:p>
        </p:txBody>
      </p:sp>
      <p:sp>
        <p:nvSpPr>
          <p:cNvPr id="3" name="内容占位符 2"/>
          <p:cNvSpPr>
            <a:spLocks noGrp="1"/>
          </p:cNvSpPr>
          <p:nvPr>
            <p:ph idx="1"/>
          </p:nvPr>
        </p:nvSpPr>
        <p:spPr/>
        <p:txBody>
          <a:bodyPr>
            <a:normAutofit fontScale="92500"/>
          </a:bodyPr>
          <a:lstStyle/>
          <a:p>
            <a:r>
              <a:rPr lang="zh-CN" altLang="en-US" dirty="0"/>
              <a:t>每张图的标题从</a:t>
            </a:r>
            <a:r>
              <a:rPr lang="en-US" altLang="zh-CN" dirty="0"/>
              <a:t>current</a:t>
            </a:r>
            <a:r>
              <a:rPr lang="zh-CN" altLang="en-US" dirty="0"/>
              <a:t>改为真实直方图标题，导航栏名字改，支持中英文切换</a:t>
            </a:r>
            <a:endParaRPr lang="zh-CN" altLang="en-US" dirty="0"/>
          </a:p>
          <a:p>
            <a:r>
              <a:rPr lang="en-US" altLang="zh-CN" dirty="0" err="1"/>
              <a:t>daqweb</a:t>
            </a:r>
            <a:r>
              <a:rPr lang="zh-CN" altLang="en-US" dirty="0"/>
              <a:t>不读了，改成从固定列表里读直方图列表，不依赖</a:t>
            </a:r>
            <a:r>
              <a:rPr lang="en-US" altLang="zh-CN" dirty="0" err="1"/>
              <a:t>daqweb</a:t>
            </a:r>
            <a:r>
              <a:rPr lang="zh-CN" altLang="en-US" dirty="0"/>
              <a:t>页面</a:t>
            </a:r>
            <a:endParaRPr lang="zh-CN" altLang="en-US" dirty="0"/>
          </a:p>
          <a:p>
            <a:r>
              <a:rPr lang="zh-CN" altLang="en-US" dirty="0"/>
              <a:t>运行模式加</a:t>
            </a:r>
            <a:r>
              <a:rPr lang="en-US" altLang="zh-CN" dirty="0"/>
              <a:t>decay</a:t>
            </a:r>
            <a:r>
              <a:rPr lang="zh-CN" altLang="en-US" dirty="0"/>
              <a:t>模式，不展示</a:t>
            </a:r>
            <a:r>
              <a:rPr lang="en-US" altLang="zh-CN" dirty="0"/>
              <a:t>TOPUP</a:t>
            </a:r>
            <a:r>
              <a:rPr lang="zh-CN" altLang="en-US" dirty="0"/>
              <a:t>直方图也不展示检测结果，相应地后端增加运行模式读取接口，默认是</a:t>
            </a:r>
            <a:r>
              <a:rPr lang="en-US" altLang="zh-CN" dirty="0"/>
              <a:t>decay</a:t>
            </a:r>
            <a:endParaRPr lang="en-US" altLang="zh-CN" dirty="0"/>
          </a:p>
          <a:p>
            <a:r>
              <a:rPr lang="zh-CN" altLang="en-US" dirty="0"/>
              <a:t>图加载慢，调整展示策略和后端服务，直接返回该页面需要的结果，避免前端统计。网页预加载</a:t>
            </a:r>
            <a:r>
              <a:rPr lang="en-US" altLang="zh-CN" dirty="0"/>
              <a:t>JSROOT</a:t>
            </a:r>
            <a:r>
              <a:rPr lang="zh-CN" altLang="en-US" dirty="0"/>
              <a:t>，切</a:t>
            </a:r>
            <a:r>
              <a:rPr lang="en-US" altLang="zh-CN" dirty="0"/>
              <a:t>tab</a:t>
            </a:r>
            <a:r>
              <a:rPr lang="zh-CN" altLang="en-US" dirty="0"/>
              <a:t>时空白显示问题优化，</a:t>
            </a:r>
            <a:r>
              <a:rPr lang="en-US" altLang="zh-CN" dirty="0"/>
              <a:t>tab</a:t>
            </a:r>
            <a:r>
              <a:rPr lang="zh-CN" altLang="en-US" dirty="0"/>
              <a:t>分帧渲染，先挂载整个标签页的</a:t>
            </a:r>
            <a:r>
              <a:rPr lang="en-US" altLang="zh-CN" dirty="0"/>
              <a:t>JSROOT</a:t>
            </a:r>
            <a:r>
              <a:rPr lang="zh-CN" altLang="en-US" dirty="0"/>
              <a:t>更新完以后再刷新</a:t>
            </a:r>
            <a:endParaRPr lang="zh-CN" altLang="en-US" dirty="0"/>
          </a:p>
          <a:p>
            <a:r>
              <a:rPr lang="en-US" altLang="zh-CN" dirty="0"/>
              <a:t>Rule Detection </a:t>
            </a:r>
            <a:r>
              <a:rPr lang="zh-CN" altLang="en-US" dirty="0"/>
              <a:t>前端固定为开启、不可手动关闭</a:t>
            </a:r>
            <a:endParaRPr lang="en-US" altLang="zh-CN" dirty="0"/>
          </a:p>
          <a:p>
            <a:endParaRPr lang="zh-CN" alt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标注页面更新</a:t>
            </a:r>
            <a:endParaRPr lang="zh-CN" altLang="en-US" dirty="0"/>
          </a:p>
        </p:txBody>
      </p:sp>
      <p:sp>
        <p:nvSpPr>
          <p:cNvPr id="3" name="内容占位符 2"/>
          <p:cNvSpPr>
            <a:spLocks noGrp="1"/>
          </p:cNvSpPr>
          <p:nvPr>
            <p:ph idx="1"/>
          </p:nvPr>
        </p:nvSpPr>
        <p:spPr/>
        <p:txBody>
          <a:bodyPr/>
          <a:lstStyle/>
          <a:p>
            <a:r>
              <a:rPr lang="zh-CN" altLang="en-US" dirty="0"/>
              <a:t>归一化方式有点搞乱了</a:t>
            </a:r>
            <a:endParaRPr lang="en-US" altLang="zh-CN" dirty="0"/>
          </a:p>
          <a:p>
            <a:pPr lvl="1"/>
            <a:r>
              <a:rPr lang="zh-CN" altLang="en-US" dirty="0"/>
              <a:t>之前改成了按照</a:t>
            </a:r>
            <a:r>
              <a:rPr lang="en-US" altLang="zh-CN" dirty="0"/>
              <a:t>entries</a:t>
            </a:r>
            <a:r>
              <a:rPr lang="zh-CN" altLang="en-US" dirty="0"/>
              <a:t>归一化反倒是看着不对，但我之前实现的也不对，之前是按照</a:t>
            </a:r>
            <a:r>
              <a:rPr lang="en-US" altLang="zh-CN" dirty="0"/>
              <a:t>bins</a:t>
            </a:r>
            <a:r>
              <a:rPr lang="zh-CN" altLang="en-US" dirty="0"/>
              <a:t>的求和，如果有溢出也不对。</a:t>
            </a:r>
            <a:r>
              <a:rPr lang="en-US" altLang="zh-CN" dirty="0"/>
              <a:t>entries</a:t>
            </a:r>
            <a:r>
              <a:rPr lang="zh-CN" altLang="en-US" dirty="0"/>
              <a:t>有小数</a:t>
            </a:r>
            <a:r>
              <a:rPr lang="en-US" altLang="zh-CN" dirty="0"/>
              <a:t>,</a:t>
            </a:r>
            <a:r>
              <a:rPr lang="zh-CN" altLang="en-US" dirty="0"/>
              <a:t>因为按照参考图的</a:t>
            </a:r>
            <a:r>
              <a:rPr lang="en-US" altLang="zh-CN" dirty="0"/>
              <a:t>entries</a:t>
            </a:r>
            <a:r>
              <a:rPr lang="zh-CN" altLang="en-US" dirty="0"/>
              <a:t>展示去了</a:t>
            </a:r>
            <a:endParaRPr lang="en-US" altLang="zh-CN" dirty="0"/>
          </a:p>
          <a:p>
            <a:pPr lvl="1"/>
            <a:r>
              <a:rPr lang="zh-CN" altLang="en-US" dirty="0"/>
              <a:t>后来我改成了按照积分归一化，保证面积一致，看着对</a:t>
            </a:r>
            <a:endParaRPr lang="en-US" altLang="zh-CN" dirty="0"/>
          </a:p>
          <a:p>
            <a:r>
              <a:rPr lang="zh-CN" altLang="en-US" dirty="0"/>
              <a:t>优化全选按钮展示方式</a:t>
            </a:r>
            <a:endParaRPr lang="en-US" altLang="zh-CN" dirty="0"/>
          </a:p>
          <a:p>
            <a:r>
              <a:rPr lang="zh-CN" altLang="en-US" dirty="0"/>
              <a:t>筛选条件：展示</a:t>
            </a:r>
            <a:r>
              <a:rPr lang="zh-CN" altLang="en-US" dirty="0">
                <a:solidFill>
                  <a:srgbClr val="FF0000"/>
                </a:solidFill>
              </a:rPr>
              <a:t>待</a:t>
            </a:r>
            <a:r>
              <a:rPr lang="zh-CN" altLang="en-US" dirty="0"/>
              <a:t>标注</a:t>
            </a:r>
            <a:r>
              <a:rPr lang="en-US" altLang="zh-CN" dirty="0"/>
              <a:t>/</a:t>
            </a:r>
            <a:r>
              <a:rPr lang="zh-CN" altLang="en-US" dirty="0"/>
              <a:t>已标注</a:t>
            </a:r>
            <a:r>
              <a:rPr lang="en-US" altLang="zh-CN" dirty="0"/>
              <a:t>/</a:t>
            </a:r>
            <a:r>
              <a:rPr lang="zh-CN" altLang="en-US" dirty="0"/>
              <a:t>接受系统判定的</a:t>
            </a:r>
            <a:endParaRPr lang="en-US" altLang="zh-CN" dirty="0"/>
          </a:p>
          <a:p>
            <a:r>
              <a:rPr lang="zh-CN" altLang="en-US" dirty="0"/>
              <a:t>展示专家标注和系统判定结果不一致的</a:t>
            </a:r>
            <a:endParaRPr lang="en-US" altLang="zh-CN" dirty="0"/>
          </a:p>
          <a:p>
            <a:r>
              <a:rPr lang="zh-CN" altLang="en-US" dirty="0"/>
              <a:t>解决标注页漏掉未展示全的问题，后端进行分页上传</a:t>
            </a:r>
            <a:endParaRPr lang="zh-CN" alt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TODO</a:t>
            </a:r>
            <a:r>
              <a:rPr lang="zh-CN" altLang="en-US" dirty="0"/>
              <a:t>：</a:t>
            </a:r>
            <a:endParaRPr lang="zh-CN" altLang="en-US" dirty="0"/>
          </a:p>
        </p:txBody>
      </p:sp>
      <p:sp>
        <p:nvSpPr>
          <p:cNvPr id="3" name="内容占位符 2"/>
          <p:cNvSpPr>
            <a:spLocks noGrp="1"/>
          </p:cNvSpPr>
          <p:nvPr>
            <p:ph idx="1"/>
          </p:nvPr>
        </p:nvSpPr>
        <p:spPr/>
        <p:txBody>
          <a:bodyPr/>
          <a:lstStyle/>
          <a:p>
            <a:r>
              <a:rPr lang="zh-CN" altLang="en-US" dirty="0"/>
              <a:t>异常列表 按</a:t>
            </a:r>
            <a:r>
              <a:rPr lang="en-US" altLang="zh-CN" dirty="0"/>
              <a:t>run</a:t>
            </a:r>
            <a:r>
              <a:rPr lang="zh-CN" altLang="en-US" dirty="0"/>
              <a:t>为单位给一个总表</a:t>
            </a:r>
            <a:endParaRPr lang="en-US" altLang="zh-CN" dirty="0"/>
          </a:p>
          <a:p>
            <a:r>
              <a:rPr lang="zh-CN" altLang="en-US" dirty="0"/>
              <a:t>历史</a:t>
            </a:r>
            <a:r>
              <a:rPr lang="en-US" altLang="zh-CN" dirty="0"/>
              <a:t>ROOT</a:t>
            </a:r>
            <a:r>
              <a:rPr lang="zh-CN" altLang="en-US" dirty="0"/>
              <a:t>文件可展示 按</a:t>
            </a:r>
            <a:r>
              <a:rPr lang="en-US" altLang="zh-CN" dirty="0"/>
              <a:t>run</a:t>
            </a:r>
            <a:r>
              <a:rPr lang="zh-CN" altLang="en-US" dirty="0"/>
              <a:t>为单位</a:t>
            </a:r>
            <a:endParaRPr lang="en-US" altLang="zh-CN" dirty="0"/>
          </a:p>
          <a:p>
            <a:r>
              <a:rPr lang="zh-CN" altLang="en-US" dirty="0"/>
              <a:t>值班员标注后专家标注</a:t>
            </a:r>
            <a:endParaRPr lang="en-US" altLang="zh-CN" dirty="0"/>
          </a:p>
          <a:p>
            <a:r>
              <a:rPr lang="en-US" altLang="zh-CN" dirty="0"/>
              <a:t>run</a:t>
            </a:r>
            <a:r>
              <a:rPr lang="zh-CN" altLang="en-US" dirty="0"/>
              <a:t>刚起来的异常不检测，等</a:t>
            </a:r>
            <a:r>
              <a:rPr lang="en-US" altLang="zh-CN" dirty="0"/>
              <a:t>entries</a:t>
            </a:r>
            <a:r>
              <a:rPr lang="zh-CN" altLang="en-US" dirty="0"/>
              <a:t>比例达到某个值再说</a:t>
            </a:r>
            <a:endParaRPr lang="en-US" altLang="zh-CN" dirty="0"/>
          </a:p>
          <a:p>
            <a:r>
              <a:rPr lang="zh-CN" altLang="en-US" dirty="0"/>
              <a:t>偏移和冒道不太一样</a:t>
            </a:r>
            <a:endParaRPr lang="zh-CN" alt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继续优化</a:t>
            </a:r>
            <a:endParaRPr lang="zh-CN" altLang="en-US" dirty="0"/>
          </a:p>
        </p:txBody>
      </p:sp>
      <p:sp>
        <p:nvSpPr>
          <p:cNvPr id="3" name="内容占位符 2"/>
          <p:cNvSpPr>
            <a:spLocks noGrp="1"/>
          </p:cNvSpPr>
          <p:nvPr>
            <p:ph idx="1"/>
          </p:nvPr>
        </p:nvSpPr>
        <p:spPr/>
        <p:txBody>
          <a:bodyPr/>
          <a:lstStyle/>
          <a:p>
            <a:r>
              <a:rPr lang="zh-CN" altLang="en-US" dirty="0"/>
              <a:t>实时图</a:t>
            </a:r>
            <a:r>
              <a:rPr lang="en-US" altLang="zh-CN" dirty="0"/>
              <a:t>entries</a:t>
            </a:r>
            <a:r>
              <a:rPr lang="zh-CN" altLang="en-US" dirty="0"/>
              <a:t>达到参考图</a:t>
            </a:r>
            <a:r>
              <a:rPr lang="en-US" altLang="zh-CN" dirty="0"/>
              <a:t>entries</a:t>
            </a:r>
            <a:r>
              <a:rPr lang="zh-CN" altLang="en-US" dirty="0"/>
              <a:t>的</a:t>
            </a:r>
            <a:r>
              <a:rPr lang="en-US" altLang="zh-CN" dirty="0"/>
              <a:t>10%</a:t>
            </a:r>
            <a:r>
              <a:rPr lang="zh-CN" altLang="en-US" dirty="0"/>
              <a:t>以上触发异常检测</a:t>
            </a:r>
            <a:endParaRPr lang="en-US" altLang="zh-CN" dirty="0"/>
          </a:p>
          <a:p>
            <a:r>
              <a:rPr lang="zh-CN" altLang="en-US" dirty="0"/>
              <a:t>不是</a:t>
            </a:r>
            <a:r>
              <a:rPr lang="en-US" altLang="zh-CN" dirty="0" err="1"/>
              <a:t>hitmap</a:t>
            </a:r>
            <a:r>
              <a:rPr lang="zh-CN" altLang="en-US" dirty="0"/>
              <a:t>的图不会报死道冒道，都报</a:t>
            </a:r>
            <a:r>
              <a:rPr lang="en-US" altLang="zh-CN" dirty="0"/>
              <a:t>shape</a:t>
            </a:r>
            <a:r>
              <a:rPr lang="zh-CN" altLang="en-US" dirty="0"/>
              <a:t>异常</a:t>
            </a:r>
            <a:endParaRPr lang="en-US" altLang="zh-CN" dirty="0"/>
          </a:p>
          <a:p>
            <a:r>
              <a:rPr lang="zh-CN" altLang="en-US" dirty="0"/>
              <a:t>增加历史直方图展示</a:t>
            </a:r>
            <a:endParaRPr lang="zh-CN" alt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标注规则重构</a:t>
            </a:r>
            <a:endParaRPr lang="zh-CN" altLang="en-US" dirty="0"/>
          </a:p>
        </p:txBody>
      </p:sp>
      <p:sp>
        <p:nvSpPr>
          <p:cNvPr id="3" name="内容占位符 2"/>
          <p:cNvSpPr>
            <a:spLocks noGrp="1"/>
          </p:cNvSpPr>
          <p:nvPr>
            <p:ph idx="1"/>
          </p:nvPr>
        </p:nvSpPr>
        <p:spPr/>
        <p:txBody>
          <a:bodyPr>
            <a:normAutofit fontScale="92500" lnSpcReduction="10000"/>
          </a:bodyPr>
          <a:lstStyle/>
          <a:p>
            <a:r>
              <a:rPr lang="zh-CN" altLang="en-US" dirty="0"/>
              <a:t>原始实时数据层不动，展示</a:t>
            </a:r>
            <a:r>
              <a:rPr lang="en-US" altLang="zh-CN" dirty="0"/>
              <a:t>overview</a:t>
            </a:r>
            <a:r>
              <a:rPr lang="zh-CN" altLang="en-US" dirty="0"/>
              <a:t>页面</a:t>
            </a:r>
            <a:endParaRPr lang="en-US" altLang="zh-CN" dirty="0"/>
          </a:p>
          <a:p>
            <a:r>
              <a:rPr lang="zh-CN" altLang="en-US" dirty="0"/>
              <a:t>人工复核层有改动，只存进入人工流程的图，包括</a:t>
            </a:r>
            <a:endParaRPr lang="en-US" altLang="zh-CN" dirty="0"/>
          </a:p>
          <a:p>
            <a:pPr lvl="1"/>
            <a:r>
              <a:rPr lang="zh-CN" altLang="en-US" dirty="0"/>
              <a:t>值班员需要初标的图</a:t>
            </a:r>
            <a:r>
              <a:rPr lang="en-US" altLang="zh-CN" dirty="0"/>
              <a:t>-&gt;</a:t>
            </a:r>
            <a:r>
              <a:rPr lang="zh-CN" altLang="en-US" dirty="0"/>
              <a:t>专家需要确认的图</a:t>
            </a:r>
            <a:r>
              <a:rPr lang="en-US" altLang="zh-CN" dirty="0"/>
              <a:t>-&gt;</a:t>
            </a:r>
            <a:r>
              <a:rPr lang="zh-CN" altLang="en-US" dirty="0"/>
              <a:t>最终进入训练集的图</a:t>
            </a:r>
            <a:endParaRPr lang="en-US" altLang="zh-CN" dirty="0"/>
          </a:p>
          <a:p>
            <a:r>
              <a:rPr lang="zh-CN" altLang="en-US" dirty="0"/>
              <a:t>增加</a:t>
            </a:r>
            <a:r>
              <a:rPr lang="en-US" altLang="zh-CN" dirty="0"/>
              <a:t>run</a:t>
            </a:r>
            <a:r>
              <a:rPr lang="zh-CN" altLang="en-US" dirty="0"/>
              <a:t>汇总表和候选层</a:t>
            </a:r>
            <a:endParaRPr lang="en-US" altLang="zh-CN" dirty="0"/>
          </a:p>
          <a:p>
            <a:pPr lvl="1"/>
            <a:r>
              <a:rPr lang="zh-CN" altLang="en-US" dirty="0"/>
              <a:t>按照</a:t>
            </a:r>
            <a:r>
              <a:rPr lang="en-US" altLang="zh-CN" dirty="0"/>
              <a:t>run</a:t>
            </a:r>
            <a:r>
              <a:rPr lang="zh-CN" altLang="en-US" dirty="0"/>
              <a:t>号和直方图名字聚合，存首次</a:t>
            </a:r>
            <a:r>
              <a:rPr lang="en-US" altLang="zh-CN" dirty="0"/>
              <a:t>/</a:t>
            </a:r>
            <a:r>
              <a:rPr lang="zh-CN" altLang="en-US" dirty="0"/>
              <a:t>最后异常时间，异常次数，最大分数等</a:t>
            </a:r>
            <a:endParaRPr lang="en-US" altLang="zh-CN" dirty="0"/>
          </a:p>
          <a:p>
            <a:pPr lvl="1"/>
            <a:r>
              <a:rPr lang="zh-CN" altLang="en-US" dirty="0"/>
              <a:t>候选表存给值班员看的候选图，既可以是异常候选也可以是正常候选（避免对瞬时实时图乱标）</a:t>
            </a:r>
            <a:endParaRPr lang="en-US" altLang="zh-CN" dirty="0"/>
          </a:p>
          <a:p>
            <a:r>
              <a:rPr lang="zh-CN" altLang="en-US" dirty="0"/>
              <a:t>按</a:t>
            </a:r>
            <a:r>
              <a:rPr lang="en-US" altLang="zh-CN" dirty="0"/>
              <a:t>run</a:t>
            </a:r>
            <a:r>
              <a:rPr lang="zh-CN" altLang="en-US" dirty="0"/>
              <a:t>组织值班员工作台</a:t>
            </a:r>
            <a:endParaRPr lang="en-US" altLang="zh-CN" dirty="0"/>
          </a:p>
          <a:p>
            <a:pPr lvl="1"/>
            <a:r>
              <a:rPr lang="zh-CN" altLang="en-US" dirty="0"/>
              <a:t>每个</a:t>
            </a:r>
            <a:r>
              <a:rPr lang="en-US" altLang="zh-CN" dirty="0"/>
              <a:t>run</a:t>
            </a:r>
            <a:r>
              <a:rPr lang="zh-CN" altLang="en-US" dirty="0"/>
              <a:t>下给出异常待标和正常待标</a:t>
            </a:r>
            <a:endParaRPr lang="en-US" altLang="zh-CN" dirty="0"/>
          </a:p>
          <a:p>
            <a:pPr lvl="1"/>
            <a:r>
              <a:rPr lang="zh-CN" altLang="en-US" dirty="0"/>
              <a:t>异常待标：一分钟检测一次，展示首次时间，最后时间，次数，一张代表图</a:t>
            </a:r>
            <a:endParaRPr lang="en-US" altLang="zh-CN" dirty="0"/>
          </a:p>
          <a:p>
            <a:pPr lvl="1"/>
            <a:r>
              <a:rPr lang="zh-CN" altLang="en-US" dirty="0"/>
              <a:t>正常待标：</a:t>
            </a:r>
            <a:r>
              <a:rPr lang="en-US" altLang="zh-CN" dirty="0"/>
              <a:t>run</a:t>
            </a:r>
            <a:r>
              <a:rPr lang="zh-CN" altLang="en-US" dirty="0"/>
              <a:t>稳定后每隔</a:t>
            </a:r>
            <a:r>
              <a:rPr lang="en-US" altLang="zh-CN" dirty="0"/>
              <a:t>10</a:t>
            </a:r>
            <a:r>
              <a:rPr lang="zh-CN" altLang="en-US" dirty="0"/>
              <a:t>分钟抽</a:t>
            </a:r>
            <a:r>
              <a:rPr lang="zh-CN" altLang="en-US"/>
              <a:t>一批</a:t>
            </a:r>
            <a:endParaRPr lang="en-US" altLang="zh-CN" dirty="0"/>
          </a:p>
          <a:p>
            <a:pPr lvl="1"/>
            <a:endParaRPr lang="en-US" altLang="zh-CN" dirty="0"/>
          </a:p>
          <a:p>
            <a:pPr marL="457200" lvl="1" indent="0">
              <a:buNone/>
            </a:pPr>
            <a:endParaRPr lang="zh-CN" alt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TODO:</a:t>
            </a:r>
            <a:endParaRPr lang="zh-CN" altLang="en-US" dirty="0"/>
          </a:p>
        </p:txBody>
      </p:sp>
      <p:sp>
        <p:nvSpPr>
          <p:cNvPr id="3" name="内容占位符 2"/>
          <p:cNvSpPr>
            <a:spLocks noGrp="1"/>
          </p:cNvSpPr>
          <p:nvPr>
            <p:ph idx="1"/>
          </p:nvPr>
        </p:nvSpPr>
        <p:spPr/>
        <p:txBody>
          <a:bodyPr/>
          <a:lstStyle/>
          <a:p>
            <a:r>
              <a:rPr lang="en-US" altLang="zh-CN" dirty="0"/>
              <a:t>Overview</a:t>
            </a:r>
            <a:r>
              <a:rPr lang="zh-CN" altLang="en-US" dirty="0"/>
              <a:t>上标，布局</a:t>
            </a:r>
            <a:endParaRPr lang="en-US" altLang="zh-CN" dirty="0"/>
          </a:p>
          <a:p>
            <a:r>
              <a:rPr lang="zh-CN" altLang="en-US" dirty="0"/>
              <a:t>历史发生过的 后来恢复的呢咋看出来</a:t>
            </a:r>
            <a:endParaRPr lang="en-US" altLang="zh-CN" dirty="0"/>
          </a:p>
          <a:p>
            <a:r>
              <a:rPr lang="zh-CN" altLang="en-US" dirty="0"/>
              <a:t>值班员标太多了</a:t>
            </a:r>
            <a:endParaRPr lang="en-US" altLang="zh-CN" dirty="0"/>
          </a:p>
          <a:p>
            <a:r>
              <a:rPr lang="en-US" altLang="zh-CN" dirty="0"/>
              <a:t>run</a:t>
            </a:r>
            <a:r>
              <a:rPr lang="zh-CN" altLang="en-US" dirty="0"/>
              <a:t>的详情页展示最后一次异常事例</a:t>
            </a:r>
            <a:endParaRPr lang="zh-CN" alt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直方图数据不更新</a:t>
            </a:r>
            <a:endParaRPr lang="zh-CN" altLang="en-US" dirty="0"/>
          </a:p>
        </p:txBody>
      </p:sp>
      <p:sp>
        <p:nvSpPr>
          <p:cNvPr id="3" name="内容占位符 2"/>
          <p:cNvSpPr>
            <a:spLocks noGrp="1"/>
          </p:cNvSpPr>
          <p:nvPr>
            <p:ph idx="1"/>
          </p:nvPr>
        </p:nvSpPr>
        <p:spPr/>
        <p:txBody>
          <a:bodyPr>
            <a:normAutofit/>
          </a:bodyPr>
          <a:lstStyle/>
          <a:p>
            <a:r>
              <a:rPr lang="en-US" altLang="zh-CN" dirty="0"/>
              <a:t>Datahub</a:t>
            </a:r>
            <a:r>
              <a:rPr lang="zh-CN" altLang="en-US" dirty="0"/>
              <a:t>拉取</a:t>
            </a:r>
            <a:r>
              <a:rPr lang="en-US" altLang="zh-CN" dirty="0"/>
              <a:t>IS</a:t>
            </a:r>
            <a:r>
              <a:rPr lang="zh-CN" altLang="en-US" dirty="0"/>
              <a:t>服务数据</a:t>
            </a:r>
            <a:r>
              <a:rPr lang="en-US" altLang="zh-CN" dirty="0"/>
              <a:t>2.35MB</a:t>
            </a:r>
            <a:r>
              <a:rPr lang="zh-CN" altLang="en-US" dirty="0"/>
              <a:t>，需要</a:t>
            </a:r>
            <a:r>
              <a:rPr lang="en-US" altLang="zh-CN" dirty="0"/>
              <a:t>90s</a:t>
            </a:r>
            <a:r>
              <a:rPr lang="zh-CN" altLang="en-US" dirty="0"/>
              <a:t>，约</a:t>
            </a:r>
            <a:r>
              <a:rPr lang="en-US" altLang="zh-CN" dirty="0"/>
              <a:t>25KB/s</a:t>
            </a:r>
            <a:endParaRPr lang="en-US" altLang="zh-CN" dirty="0"/>
          </a:p>
          <a:p>
            <a:r>
              <a:rPr lang="zh-CN" altLang="en-US" dirty="0"/>
              <a:t>但</a:t>
            </a:r>
            <a:r>
              <a:rPr lang="en-US" altLang="zh-CN" dirty="0"/>
              <a:t>Datahub</a:t>
            </a:r>
            <a:r>
              <a:rPr lang="zh-CN" altLang="en-US" dirty="0"/>
              <a:t>超时只等</a:t>
            </a:r>
            <a:r>
              <a:rPr lang="en-US" altLang="zh-CN" dirty="0"/>
              <a:t>15s</a:t>
            </a:r>
            <a:r>
              <a:rPr lang="zh-CN" altLang="en-US" dirty="0"/>
              <a:t>，所以请求超时，结果为空</a:t>
            </a:r>
            <a:endParaRPr lang="en-US" altLang="zh-CN" dirty="0"/>
          </a:p>
          <a:p>
            <a:r>
              <a:rPr lang="zh-CN" altLang="en-US" dirty="0"/>
              <a:t>修改为</a:t>
            </a:r>
            <a:r>
              <a:rPr lang="en-US" altLang="zh-CN" dirty="0"/>
              <a:t>150s</a:t>
            </a:r>
            <a:endParaRPr lang="en-US" altLang="zh-CN" dirty="0"/>
          </a:p>
          <a:p>
            <a:r>
              <a:rPr lang="zh-CN" altLang="en-US" dirty="0"/>
              <a:t>排查</a:t>
            </a:r>
            <a:r>
              <a:rPr lang="en-US" altLang="zh-CN" dirty="0"/>
              <a:t>25KB/s</a:t>
            </a:r>
            <a:r>
              <a:rPr lang="zh-CN" altLang="en-US" dirty="0"/>
              <a:t>传输速度慢的原因</a:t>
            </a:r>
            <a:endParaRPr lang="en-US" altLang="zh-CN" dirty="0"/>
          </a:p>
          <a:p>
            <a:pPr lvl="1"/>
            <a:r>
              <a:rPr lang="en-US" altLang="zh-CN" dirty="0"/>
              <a:t>blade109</a:t>
            </a:r>
            <a:r>
              <a:rPr lang="zh-CN" altLang="en-US" dirty="0"/>
              <a:t>自发自收很快</a:t>
            </a:r>
            <a:endParaRPr lang="en-US" altLang="zh-CN" dirty="0"/>
          </a:p>
          <a:p>
            <a:pPr lvl="1"/>
            <a:r>
              <a:rPr lang="zh-CN" altLang="en-US" dirty="0"/>
              <a:t>但</a:t>
            </a:r>
            <a:r>
              <a:rPr lang="en-US" altLang="zh-CN" dirty="0"/>
              <a:t>blade109</a:t>
            </a:r>
            <a:r>
              <a:rPr lang="zh-CN" altLang="en-US" dirty="0"/>
              <a:t>到</a:t>
            </a:r>
            <a:r>
              <a:rPr lang="en-US" altLang="zh-CN" dirty="0"/>
              <a:t>A800</a:t>
            </a:r>
            <a:r>
              <a:rPr lang="zh-CN" altLang="en-US" dirty="0"/>
              <a:t>传输很慢</a:t>
            </a:r>
            <a:endParaRPr lang="en-US" altLang="zh-CN" dirty="0"/>
          </a:p>
          <a:p>
            <a:pPr lvl="1"/>
            <a:r>
              <a:rPr lang="zh-CN" altLang="en-US" dirty="0"/>
              <a:t>定位问题</a:t>
            </a:r>
            <a:endParaRPr lang="en-US" altLang="zh-CN" dirty="0"/>
          </a:p>
          <a:p>
            <a:pPr lvl="2"/>
            <a:r>
              <a:rPr lang="en-US" altLang="zh-CN" dirty="0"/>
              <a:t>blade109-&gt;A800</a:t>
            </a:r>
            <a:r>
              <a:rPr lang="zh-CN" altLang="en-US" dirty="0"/>
              <a:t>单项</a:t>
            </a:r>
            <a:r>
              <a:rPr lang="en-US" altLang="zh-CN" dirty="0"/>
              <a:t>TCP</a:t>
            </a:r>
            <a:r>
              <a:rPr lang="zh-CN" altLang="en-US" dirty="0"/>
              <a:t>传输异常，约</a:t>
            </a:r>
            <a:r>
              <a:rPr lang="en-US" altLang="zh-CN" dirty="0"/>
              <a:t>20-25KB/s</a:t>
            </a:r>
            <a:r>
              <a:rPr lang="zh-CN" altLang="en-US" dirty="0"/>
              <a:t>（纯</a:t>
            </a:r>
            <a:r>
              <a:rPr lang="en-US" altLang="zh-CN" dirty="0"/>
              <a:t>TCP</a:t>
            </a:r>
            <a:r>
              <a:rPr lang="zh-CN" altLang="en-US" dirty="0"/>
              <a:t>可复现）</a:t>
            </a:r>
            <a:endParaRPr lang="en-US" altLang="zh-CN" dirty="0"/>
          </a:p>
          <a:p>
            <a:pPr lvl="2"/>
            <a:r>
              <a:rPr lang="en-US" altLang="zh-CN" dirty="0"/>
              <a:t>A800-&gt;blade109</a:t>
            </a:r>
            <a:r>
              <a:rPr lang="zh-CN" altLang="en-US" dirty="0"/>
              <a:t>正常，约</a:t>
            </a:r>
            <a:r>
              <a:rPr lang="en-US" altLang="zh-CN" dirty="0"/>
              <a:t>100MB/s+</a:t>
            </a:r>
            <a:endParaRPr lang="en-US" altLang="zh-CN" dirty="0"/>
          </a:p>
          <a:p>
            <a:pPr lvl="1"/>
            <a:r>
              <a:rPr lang="zh-CN" altLang="en-US" dirty="0"/>
              <a:t>基本定位</a:t>
            </a:r>
            <a:r>
              <a:rPr lang="en-US" altLang="zh-CN" dirty="0"/>
              <a:t>blade109</a:t>
            </a:r>
            <a:r>
              <a:rPr lang="zh-CN" altLang="en-US" dirty="0"/>
              <a:t>到</a:t>
            </a:r>
            <a:r>
              <a:rPr lang="en-US" altLang="zh-CN" dirty="0"/>
              <a:t>A800</a:t>
            </a:r>
            <a:r>
              <a:rPr lang="zh-CN" altLang="en-US" dirty="0"/>
              <a:t>的网络存在异常</a:t>
            </a:r>
            <a:endParaRPr lang="en-US" altLang="zh-CN"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直方图页面优化</a:t>
            </a:r>
            <a:endParaRPr lang="zh-CN" altLang="en-US" dirty="0"/>
          </a:p>
        </p:txBody>
      </p:sp>
      <p:sp>
        <p:nvSpPr>
          <p:cNvPr id="3" name="内容占位符 2"/>
          <p:cNvSpPr>
            <a:spLocks noGrp="1"/>
          </p:cNvSpPr>
          <p:nvPr>
            <p:ph idx="1"/>
          </p:nvPr>
        </p:nvSpPr>
        <p:spPr/>
        <p:txBody>
          <a:bodyPr/>
          <a:lstStyle/>
          <a:p>
            <a:r>
              <a:rPr lang="zh-CN" altLang="en-US" dirty="0"/>
              <a:t>挂盘</a:t>
            </a:r>
            <a:r>
              <a:rPr lang="en-US" altLang="zh-CN" dirty="0"/>
              <a:t>daqs1</a:t>
            </a:r>
            <a:r>
              <a:rPr lang="zh-CN" altLang="en-US" dirty="0"/>
              <a:t>的目录获取全部参考图，</a:t>
            </a:r>
            <a:r>
              <a:rPr lang="en-US" altLang="zh-CN" dirty="0" err="1"/>
              <a:t>nfs</a:t>
            </a:r>
            <a:r>
              <a:rPr lang="zh-CN" altLang="en-US" dirty="0"/>
              <a:t>只读挂载</a:t>
            </a:r>
            <a:endParaRPr lang="en-US" altLang="zh-CN" dirty="0"/>
          </a:p>
          <a:p>
            <a:r>
              <a:rPr lang="zh-CN" altLang="en-US" dirty="0"/>
              <a:t>修改后端参考图默认路径</a:t>
            </a:r>
            <a:endParaRPr lang="en-US" altLang="zh-CN" dirty="0"/>
          </a:p>
          <a:p>
            <a:r>
              <a:rPr lang="zh-CN" altLang="en-US" dirty="0"/>
              <a:t>调整</a:t>
            </a:r>
            <a:r>
              <a:rPr lang="en-US" altLang="zh-CN" dirty="0"/>
              <a:t>overview</a:t>
            </a:r>
            <a:r>
              <a:rPr lang="zh-CN" altLang="en-US" dirty="0"/>
              <a:t>页面只展示异常直方图的数量，异常框变红</a:t>
            </a:r>
            <a:endParaRPr lang="en-US" altLang="zh-CN" dirty="0"/>
          </a:p>
          <a:p>
            <a:r>
              <a:rPr lang="en-US" altLang="zh-CN" dirty="0"/>
              <a:t>run</a:t>
            </a:r>
            <a:r>
              <a:rPr lang="zh-CN" altLang="en-US" dirty="0"/>
              <a:t>总表修改异常示例图为最新一次的</a:t>
            </a:r>
            <a:endParaRPr lang="en-US" altLang="zh-CN" dirty="0"/>
          </a:p>
          <a:p>
            <a:endParaRPr lang="zh-CN"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与</a:t>
            </a:r>
            <a:r>
              <a:rPr lang="en-US" altLang="zh-CN"/>
              <a:t>Axon</a:t>
            </a:r>
            <a:r>
              <a:rPr lang="zh-CN" altLang="en-US"/>
              <a:t>集成</a:t>
            </a:r>
            <a:r>
              <a:rPr lang="en-US" altLang="zh-CN"/>
              <a:t>——</a:t>
            </a:r>
            <a:r>
              <a:rPr lang="zh-CN" altLang="en-US"/>
              <a:t>运行相关异常检测</a:t>
            </a:r>
            <a:r>
              <a:rPr lang="en-US" altLang="zh-CN"/>
              <a:t>Agent</a:t>
            </a:r>
            <a:r>
              <a:rPr lang="zh-CN" altLang="en-US">
                <a:sym typeface="+mn-ea"/>
              </a:rPr>
              <a:t>（第二部分）</a:t>
            </a:r>
            <a:endParaRPr lang="en-US" altLang="zh-CN"/>
          </a:p>
        </p:txBody>
      </p:sp>
      <p:sp>
        <p:nvSpPr>
          <p:cNvPr id="3" name="内容占位符 2"/>
          <p:cNvSpPr>
            <a:spLocks noGrp="1"/>
          </p:cNvSpPr>
          <p:nvPr>
            <p:ph idx="1"/>
          </p:nvPr>
        </p:nvSpPr>
        <p:spPr/>
        <p:txBody>
          <a:bodyPr>
            <a:normAutofit fontScale="85000" lnSpcReduction="20000"/>
          </a:bodyPr>
          <a:lstStyle/>
          <a:p>
            <a:r>
              <a:rPr lang="zh-CN" altLang="en-US"/>
              <a:t>功能预览：</a:t>
            </a:r>
            <a:r>
              <a:rPr lang="zh-CN" altLang="en-US">
                <a:sym typeface="+mn-ea"/>
              </a:rPr>
              <a:t>面向实时日志流和异常事件构建后台自动分析能力，结合日志、状态、直方图和代码检索结果，输出根因分析、诊断摘要和处置建议，形成后台助手与诊断服务</a:t>
            </a:r>
            <a:endParaRPr lang="zh-CN" altLang="en-US"/>
          </a:p>
          <a:p>
            <a:pPr marL="0" indent="0">
              <a:buNone/>
            </a:pPr>
            <a:r>
              <a:rPr lang="en-US" altLang="zh-CN"/>
              <a:t>1. </a:t>
            </a:r>
            <a:r>
              <a:rPr lang="zh-CN" altLang="en-US"/>
              <a:t>明确后台助手诊断的触发条件：</a:t>
            </a:r>
            <a:endParaRPr lang="zh-CN" altLang="en-US"/>
          </a:p>
          <a:p>
            <a:pPr lvl="1"/>
            <a:r>
              <a:rPr lang="zh-CN" altLang="en-US" sz="2400"/>
              <a:t>新</a:t>
            </a:r>
            <a:r>
              <a:rPr lang="en-US" altLang="zh-CN" sz="2400"/>
              <a:t>ERROR/FATAL</a:t>
            </a:r>
            <a:r>
              <a:rPr lang="zh-CN" altLang="en-US" sz="2400"/>
              <a:t>日志出现</a:t>
            </a:r>
            <a:endParaRPr lang="zh-CN" altLang="en-US" sz="2400"/>
          </a:p>
          <a:p>
            <a:pPr lvl="1"/>
            <a:r>
              <a:rPr lang="en-US" altLang="zh-CN" sz="2400"/>
              <a:t>histogram</a:t>
            </a:r>
            <a:r>
              <a:rPr lang="zh-CN" altLang="en-US" sz="2400"/>
              <a:t>异常出现</a:t>
            </a:r>
            <a:endParaRPr lang="zh-CN" altLang="en-US" sz="2400"/>
          </a:p>
          <a:p>
            <a:pPr lvl="1"/>
            <a:r>
              <a:rPr lang="zh-CN" altLang="en-US"/>
              <a:t>时序曲线状态剧烈变化</a:t>
            </a:r>
            <a:endParaRPr lang="zh-CN" altLang="en-US"/>
          </a:p>
          <a:p>
            <a:pPr lvl="1"/>
            <a:r>
              <a:rPr lang="zh-CN" altLang="en-US"/>
              <a:t>人工发起诊断需求</a:t>
            </a:r>
            <a:endParaRPr lang="zh-CN" altLang="en-US"/>
          </a:p>
          <a:p>
            <a:pPr marL="0" lvl="0" indent="0">
              <a:buNone/>
            </a:pPr>
            <a:r>
              <a:rPr lang="en-US" altLang="zh-CN" sz="2800"/>
              <a:t>2. </a:t>
            </a:r>
            <a:r>
              <a:rPr lang="zh-CN" altLang="en-US" sz="2800"/>
              <a:t>设计诊断输入统一的上下文</a:t>
            </a:r>
            <a:endParaRPr lang="zh-CN" altLang="en-US" sz="2800"/>
          </a:p>
          <a:p>
            <a:pPr lvl="1"/>
            <a:r>
              <a:rPr lang="zh-CN" altLang="en-US"/>
              <a:t>诊断事件、</a:t>
            </a:r>
            <a:r>
              <a:rPr lang="en-US" altLang="zh-CN"/>
              <a:t>run</a:t>
            </a:r>
            <a:r>
              <a:rPr lang="zh-CN" altLang="en-US"/>
              <a:t>状态、相关日志、相关代码检索结果、直方图异常结果、</a:t>
            </a:r>
            <a:endParaRPr lang="zh-CN" altLang="en-US"/>
          </a:p>
          <a:p>
            <a:pPr marL="0" lvl="0" indent="0">
              <a:buNone/>
            </a:pPr>
            <a:r>
              <a:rPr lang="en-US" altLang="zh-CN" sz="2800"/>
              <a:t>3. </a:t>
            </a:r>
            <a:r>
              <a:rPr lang="zh-CN" altLang="en-US" sz="2800"/>
              <a:t>实现诊断流程</a:t>
            </a:r>
            <a:endParaRPr lang="zh-CN" altLang="en-US" sz="2800"/>
          </a:p>
          <a:p>
            <a:pPr lvl="1"/>
            <a:r>
              <a:rPr lang="zh-CN" altLang="en-US" sz="2400"/>
              <a:t>与</a:t>
            </a:r>
            <a:r>
              <a:rPr lang="en-US" altLang="zh-CN" sz="2400"/>
              <a:t>Axon</a:t>
            </a:r>
            <a:r>
              <a:rPr lang="zh-CN" altLang="en-US" sz="2400"/>
              <a:t>对接</a:t>
            </a:r>
            <a:endParaRPr lang="zh-CN" altLang="en-US" sz="2400"/>
          </a:p>
          <a:p>
            <a:pPr marL="0" lvl="0" indent="0">
              <a:buNone/>
            </a:pPr>
            <a:r>
              <a:rPr lang="en-US" altLang="zh-CN"/>
              <a:t>4. </a:t>
            </a:r>
            <a:r>
              <a:rPr lang="zh-CN" altLang="en-US"/>
              <a:t>输出诊断结果结构化</a:t>
            </a:r>
            <a:endParaRPr lang="zh-CN" altLang="en-US"/>
          </a:p>
          <a:p>
            <a:pPr lvl="1"/>
            <a:r>
              <a:rPr lang="zh-CN" altLang="en-US">
                <a:sym typeface="+mn-ea"/>
              </a:rPr>
              <a:t>事件类型，原因，日志证据，代码证据，建议行为，是否需要人工确认</a:t>
            </a:r>
            <a:endParaRPr lang="zh-CN" altLang="en-US"/>
          </a:p>
          <a:p>
            <a:pPr lvl="1"/>
            <a:endParaRPr lang="zh-CN" altLang="en-US"/>
          </a:p>
          <a:p>
            <a:endParaRPr lang="zh-CN" alt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专家标注策略调整</a:t>
            </a:r>
            <a:endParaRPr lang="zh-CN" altLang="en-US" dirty="0"/>
          </a:p>
        </p:txBody>
      </p:sp>
      <p:sp>
        <p:nvSpPr>
          <p:cNvPr id="3" name="内容占位符 2"/>
          <p:cNvSpPr>
            <a:spLocks noGrp="1"/>
          </p:cNvSpPr>
          <p:nvPr>
            <p:ph idx="1"/>
          </p:nvPr>
        </p:nvSpPr>
        <p:spPr/>
        <p:txBody>
          <a:bodyPr/>
          <a:lstStyle/>
          <a:p>
            <a:r>
              <a:rPr lang="zh-CN" altLang="en-US" dirty="0"/>
              <a:t>每个</a:t>
            </a:r>
            <a:r>
              <a:rPr lang="en-US" altLang="zh-CN" dirty="0"/>
              <a:t>run</a:t>
            </a:r>
            <a:r>
              <a:rPr lang="zh-CN" altLang="en-US" dirty="0"/>
              <a:t>减少值班员</a:t>
            </a:r>
            <a:r>
              <a:rPr lang="en-US" altLang="zh-CN" dirty="0"/>
              <a:t>/</a:t>
            </a:r>
            <a:r>
              <a:rPr lang="zh-CN" altLang="en-US" dirty="0"/>
              <a:t>专家标注数量</a:t>
            </a:r>
            <a:endParaRPr lang="en-US" altLang="zh-CN" dirty="0"/>
          </a:p>
          <a:p>
            <a:r>
              <a:rPr lang="zh-CN" altLang="en-US" dirty="0"/>
              <a:t>策略</a:t>
            </a:r>
            <a:endParaRPr lang="en-US" altLang="zh-CN" dirty="0"/>
          </a:p>
          <a:p>
            <a:pPr lvl="1"/>
            <a:r>
              <a:rPr lang="zh-CN" altLang="en-US" dirty="0"/>
              <a:t>每个</a:t>
            </a:r>
            <a:r>
              <a:rPr lang="en-US" altLang="zh-CN" dirty="0"/>
              <a:t>run</a:t>
            </a:r>
            <a:r>
              <a:rPr lang="zh-CN" altLang="en-US" dirty="0"/>
              <a:t>每张直方图都要一次值班员标注</a:t>
            </a:r>
            <a:endParaRPr lang="en-US" altLang="zh-CN" dirty="0"/>
          </a:p>
          <a:p>
            <a:pPr lvl="1"/>
            <a:r>
              <a:rPr lang="zh-CN" altLang="en-US" dirty="0"/>
              <a:t>高异常样本优先标注；没异常的则选</a:t>
            </a:r>
            <a:r>
              <a:rPr lang="en-US" altLang="zh-CN" dirty="0"/>
              <a:t>normal</a:t>
            </a:r>
            <a:r>
              <a:rPr lang="zh-CN" altLang="en-US" dirty="0"/>
              <a:t>得分最高的一条；</a:t>
            </a:r>
            <a:endParaRPr lang="en-US" altLang="zh-CN" dirty="0"/>
          </a:p>
          <a:p>
            <a:pPr lvl="1"/>
            <a:r>
              <a:rPr lang="zh-CN" altLang="en-US" dirty="0"/>
              <a:t>其他重复样本折叠，不展示</a:t>
            </a:r>
            <a:endParaRPr lang="en-US" altLang="zh-CN"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功能优化</a:t>
            </a:r>
            <a:endParaRPr lang="zh-CN" altLang="en-US" dirty="0"/>
          </a:p>
        </p:txBody>
      </p:sp>
      <p:sp>
        <p:nvSpPr>
          <p:cNvPr id="3" name="内容占位符 2"/>
          <p:cNvSpPr>
            <a:spLocks noGrp="1"/>
          </p:cNvSpPr>
          <p:nvPr>
            <p:ph idx="1"/>
          </p:nvPr>
        </p:nvSpPr>
        <p:spPr/>
        <p:txBody>
          <a:bodyPr>
            <a:normAutofit/>
          </a:bodyPr>
          <a:lstStyle/>
          <a:p>
            <a:r>
              <a:rPr lang="zh-CN" altLang="en-US" dirty="0"/>
              <a:t>导航栏名字改掉，</a:t>
            </a:r>
            <a:r>
              <a:rPr lang="en-US" altLang="zh-CN" dirty="0"/>
              <a:t>overview</a:t>
            </a:r>
            <a:r>
              <a:rPr lang="zh-CN" altLang="en-US" dirty="0"/>
              <a:t>和</a:t>
            </a:r>
            <a:r>
              <a:rPr lang="en-US" altLang="zh-CN" dirty="0"/>
              <a:t>anomaly</a:t>
            </a:r>
            <a:r>
              <a:rPr lang="zh-CN" altLang="en-US" dirty="0"/>
              <a:t>合并，去掉多余页面</a:t>
            </a:r>
            <a:endParaRPr lang="en-US" altLang="zh-CN" dirty="0"/>
          </a:p>
          <a:p>
            <a:r>
              <a:rPr lang="zh-CN" altLang="en-US" dirty="0"/>
              <a:t>去掉</a:t>
            </a:r>
            <a:r>
              <a:rPr lang="en-US" altLang="zh-CN" dirty="0"/>
              <a:t>unknown</a:t>
            </a:r>
            <a:r>
              <a:rPr lang="zh-CN" altLang="en-US" dirty="0"/>
              <a:t>卡片，去掉没有数据的那张图</a:t>
            </a:r>
            <a:endParaRPr lang="en-US" altLang="zh-CN" dirty="0"/>
          </a:p>
          <a:p>
            <a:r>
              <a:rPr lang="en-US" altLang="zh-CN" dirty="0"/>
              <a:t>overview</a:t>
            </a:r>
            <a:r>
              <a:rPr lang="zh-CN" altLang="en-US" dirty="0"/>
              <a:t>页面加更新时间，实时线盖在参考线上面展示</a:t>
            </a:r>
            <a:endParaRPr lang="en-US" altLang="zh-CN" dirty="0"/>
          </a:p>
          <a:p>
            <a:r>
              <a:rPr lang="en-US" altLang="zh-CN" dirty="0"/>
              <a:t>overview</a:t>
            </a:r>
            <a:r>
              <a:rPr lang="zh-CN" altLang="en-US" dirty="0"/>
              <a:t>图变大，去除冗余标签信息</a:t>
            </a:r>
            <a:endParaRPr lang="en-US" altLang="zh-CN" dirty="0"/>
          </a:p>
          <a:p>
            <a:r>
              <a:rPr lang="zh-CN" altLang="en-US" dirty="0"/>
              <a:t>直方图详情页减少无用内容</a:t>
            </a:r>
            <a:endParaRPr lang="en-US" altLang="zh-CN"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直方图详情页</a:t>
            </a:r>
            <a:endParaRPr lang="zh-CN" altLang="en-US" dirty="0"/>
          </a:p>
        </p:txBody>
      </p:sp>
      <p:sp>
        <p:nvSpPr>
          <p:cNvPr id="3" name="内容占位符 2"/>
          <p:cNvSpPr>
            <a:spLocks noGrp="1"/>
          </p:cNvSpPr>
          <p:nvPr>
            <p:ph idx="1"/>
          </p:nvPr>
        </p:nvSpPr>
        <p:spPr/>
        <p:txBody>
          <a:bodyPr>
            <a:normAutofit fontScale="92500" lnSpcReduction="10000"/>
          </a:bodyPr>
          <a:lstStyle/>
          <a:p>
            <a:r>
              <a:rPr lang="zh-CN" altLang="en-US" dirty="0"/>
              <a:t>给出每张图开始异常和恢复异常的时间线</a:t>
            </a:r>
            <a:endParaRPr lang="en-US" altLang="zh-CN" dirty="0"/>
          </a:p>
          <a:p>
            <a:r>
              <a:rPr lang="zh-CN" altLang="en-US" dirty="0"/>
              <a:t>新增历史检测表，抽样存储关键时间点</a:t>
            </a:r>
            <a:endParaRPr lang="en-US" altLang="zh-CN" dirty="0"/>
          </a:p>
          <a:p>
            <a:r>
              <a:rPr lang="zh-CN" altLang="en-US" dirty="0"/>
              <a:t>一定存</a:t>
            </a:r>
            <a:endParaRPr lang="en-US" altLang="zh-CN" dirty="0"/>
          </a:p>
          <a:p>
            <a:pPr lvl="1"/>
            <a:r>
              <a:rPr lang="zh-CN" altLang="en-US" dirty="0"/>
              <a:t>正常变异常</a:t>
            </a:r>
            <a:endParaRPr lang="en-US" altLang="zh-CN" dirty="0"/>
          </a:p>
          <a:p>
            <a:pPr lvl="1"/>
            <a:r>
              <a:rPr lang="zh-CN" altLang="en-US" dirty="0"/>
              <a:t>异常变正常</a:t>
            </a:r>
            <a:endParaRPr lang="en-US" altLang="zh-CN" dirty="0"/>
          </a:p>
          <a:p>
            <a:pPr lvl="1"/>
            <a:r>
              <a:rPr lang="zh-CN" altLang="en-US" dirty="0"/>
              <a:t>异常规则变化</a:t>
            </a:r>
            <a:endParaRPr lang="en-US" altLang="zh-CN" dirty="0"/>
          </a:p>
          <a:p>
            <a:pPr lvl="1"/>
            <a:r>
              <a:rPr lang="zh-CN" altLang="en-US" dirty="0"/>
              <a:t>异常分数明显升高</a:t>
            </a:r>
            <a:endParaRPr lang="en-US" altLang="zh-CN" dirty="0"/>
          </a:p>
          <a:p>
            <a:pPr lvl="1"/>
            <a:r>
              <a:rPr lang="zh-CN" altLang="en-US" dirty="0"/>
              <a:t>参考</a:t>
            </a:r>
            <a:r>
              <a:rPr lang="en-US" altLang="zh-CN" dirty="0"/>
              <a:t>run</a:t>
            </a:r>
            <a:r>
              <a:rPr lang="zh-CN" altLang="en-US" dirty="0"/>
              <a:t>变化</a:t>
            </a:r>
            <a:endParaRPr lang="en-US" altLang="zh-CN" dirty="0"/>
          </a:p>
          <a:p>
            <a:r>
              <a:rPr lang="zh-CN" altLang="en-US" dirty="0"/>
              <a:t>抽样存</a:t>
            </a:r>
            <a:endParaRPr lang="en-US" altLang="zh-CN" dirty="0"/>
          </a:p>
          <a:p>
            <a:pPr lvl="1"/>
            <a:r>
              <a:rPr lang="zh-CN" altLang="en-US" dirty="0"/>
              <a:t>持续异常：每</a:t>
            </a:r>
            <a:r>
              <a:rPr lang="en-US" altLang="zh-CN" dirty="0"/>
              <a:t>5min</a:t>
            </a:r>
            <a:r>
              <a:rPr lang="zh-CN" altLang="en-US" dirty="0"/>
              <a:t>存一次，保留</a:t>
            </a:r>
            <a:r>
              <a:rPr lang="en-US" altLang="zh-CN" dirty="0"/>
              <a:t>180</a:t>
            </a:r>
            <a:r>
              <a:rPr lang="zh-CN" altLang="en-US" dirty="0"/>
              <a:t>天</a:t>
            </a:r>
            <a:endParaRPr lang="en-US" altLang="zh-CN" dirty="0"/>
          </a:p>
          <a:p>
            <a:pPr lvl="1"/>
            <a:r>
              <a:rPr lang="zh-CN" altLang="en-US" dirty="0"/>
              <a:t>持续正常：每</a:t>
            </a:r>
            <a:r>
              <a:rPr lang="en-US" altLang="zh-CN" dirty="0"/>
              <a:t>30min</a:t>
            </a:r>
            <a:r>
              <a:rPr lang="zh-CN" altLang="en-US" dirty="0"/>
              <a:t>存一次，保留</a:t>
            </a:r>
            <a:r>
              <a:rPr lang="en-US" altLang="zh-CN" dirty="0"/>
              <a:t>30</a:t>
            </a:r>
            <a:r>
              <a:rPr lang="zh-CN" altLang="en-US" dirty="0"/>
              <a:t>天</a:t>
            </a:r>
            <a:endParaRPr lang="en-US" altLang="zh-CN"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r>
              <a:rPr lang="en-US" altLang="zh-CN" dirty="0"/>
              <a:t>Overview</a:t>
            </a:r>
            <a:r>
              <a:rPr lang="zh-CN" altLang="en-US" dirty="0"/>
              <a:t>加标注</a:t>
            </a:r>
            <a:endParaRPr lang="en-US" altLang="zh-CN" dirty="0"/>
          </a:p>
          <a:p>
            <a:r>
              <a:rPr lang="en-US" altLang="zh-CN" dirty="0"/>
              <a:t>Labeling</a:t>
            </a:r>
            <a:r>
              <a:rPr lang="zh-CN" altLang="en-US" dirty="0"/>
              <a:t>只展示历史</a:t>
            </a:r>
            <a:endParaRPr lang="en-US" altLang="zh-CN" dirty="0"/>
          </a:p>
          <a:p>
            <a:r>
              <a:rPr lang="zh-CN" altLang="en-US" dirty="0"/>
              <a:t>按</a:t>
            </a:r>
            <a:r>
              <a:rPr lang="en-US" altLang="zh-CN" dirty="0"/>
              <a:t>run</a:t>
            </a:r>
            <a:r>
              <a:rPr lang="zh-CN" altLang="en-US" dirty="0"/>
              <a:t>号查看每个标注了啥，支持修改覆盖原有标记</a:t>
            </a:r>
            <a:endParaRPr lang="en-US" altLang="zh-CN" dirty="0"/>
          </a:p>
          <a:p>
            <a:r>
              <a:rPr lang="en-US" altLang="zh-CN" dirty="0"/>
              <a:t>Run</a:t>
            </a:r>
            <a:r>
              <a:rPr lang="zh-CN" altLang="en-US" dirty="0"/>
              <a:t>总表相应修改</a:t>
            </a:r>
            <a:endParaRPr lang="en-US" altLang="zh-CN" dirty="0"/>
          </a:p>
          <a:p>
            <a:r>
              <a:rPr lang="zh-CN" altLang="en-US" dirty="0"/>
              <a:t>详情页最终使用</a:t>
            </a:r>
            <a:r>
              <a:rPr lang="en-US" altLang="zh-CN" dirty="0" err="1"/>
              <a:t>grafana</a:t>
            </a:r>
            <a:r>
              <a:rPr lang="zh-CN" altLang="en-US"/>
              <a:t>展示</a:t>
            </a:r>
            <a:endParaRPr lang="en-US" altLang="zh-CN" dirty="0"/>
          </a:p>
          <a:p>
            <a:endParaRPr lang="zh-CN" alt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现有界面完善</a:t>
            </a:r>
            <a:endParaRPr lang="zh-CN" altLang="en-US" dirty="0"/>
          </a:p>
        </p:txBody>
      </p:sp>
      <p:sp>
        <p:nvSpPr>
          <p:cNvPr id="3" name="内容占位符 2"/>
          <p:cNvSpPr>
            <a:spLocks noGrp="1"/>
          </p:cNvSpPr>
          <p:nvPr>
            <p:ph idx="1"/>
          </p:nvPr>
        </p:nvSpPr>
        <p:spPr/>
        <p:txBody>
          <a:bodyPr>
            <a:normAutofit/>
          </a:bodyPr>
          <a:lstStyle/>
          <a:p>
            <a:r>
              <a:rPr lang="en-US" altLang="zh-CN" dirty="0"/>
              <a:t>Overview</a:t>
            </a:r>
            <a:r>
              <a:rPr lang="zh-CN" altLang="en-US" dirty="0"/>
              <a:t>页面修改，题目加粗变大，按钮变明显，改成勾差</a:t>
            </a:r>
            <a:endParaRPr lang="en-US" altLang="zh-CN" dirty="0"/>
          </a:p>
          <a:p>
            <a:r>
              <a:rPr lang="en-US" altLang="zh-CN" dirty="0"/>
              <a:t>Confirm</a:t>
            </a:r>
            <a:r>
              <a:rPr lang="zh-CN" altLang="en-US" dirty="0"/>
              <a:t>加确认</a:t>
            </a:r>
            <a:endParaRPr lang="en-US" altLang="zh-CN" dirty="0"/>
          </a:p>
          <a:p>
            <a:r>
              <a:rPr lang="en-US" altLang="zh-CN" dirty="0"/>
              <a:t>Shifter</a:t>
            </a:r>
            <a:r>
              <a:rPr lang="zh-CN" altLang="en-US" dirty="0"/>
              <a:t>页面增加不匹配的查看</a:t>
            </a:r>
            <a:endParaRPr lang="en-US" altLang="zh-CN" dirty="0"/>
          </a:p>
          <a:p>
            <a:r>
              <a:rPr lang="zh-CN" altLang="en-US" dirty="0"/>
              <a:t>上线</a:t>
            </a:r>
            <a:r>
              <a:rPr lang="en-US" altLang="zh-CN" dirty="0"/>
              <a:t>8000</a:t>
            </a:r>
            <a:r>
              <a:rPr lang="zh-CN" altLang="en-US" dirty="0"/>
              <a:t>端口</a:t>
            </a:r>
            <a:endParaRPr lang="en-US" altLang="zh-CN" dirty="0"/>
          </a:p>
          <a:p>
            <a:r>
              <a:rPr lang="en-US" altLang="zh-CN" dirty="0"/>
              <a:t>Bug:</a:t>
            </a:r>
            <a:endParaRPr lang="en-US" altLang="zh-CN" dirty="0"/>
          </a:p>
          <a:p>
            <a:pPr lvl="1"/>
            <a:r>
              <a:rPr lang="en-US" altLang="zh-CN" dirty="0"/>
              <a:t>Entries</a:t>
            </a:r>
            <a:r>
              <a:rPr lang="zh-CN" altLang="en-US" dirty="0"/>
              <a:t>达到参考图的</a:t>
            </a:r>
            <a:r>
              <a:rPr lang="en-US" altLang="zh-CN" dirty="0"/>
              <a:t>10%</a:t>
            </a:r>
            <a:r>
              <a:rPr lang="zh-CN" altLang="en-US" dirty="0"/>
              <a:t>以上才会检测，但是如果实时图全</a:t>
            </a:r>
            <a:r>
              <a:rPr lang="en-US" altLang="zh-CN" dirty="0"/>
              <a:t>0</a:t>
            </a:r>
            <a:r>
              <a:rPr lang="zh-CN" altLang="en-US" dirty="0"/>
              <a:t>，无法触发报警，修复</a:t>
            </a:r>
            <a:endParaRPr lang="en-US" altLang="zh-CN" dirty="0"/>
          </a:p>
          <a:p>
            <a:pPr lvl="1"/>
            <a:r>
              <a:rPr lang="en-US" altLang="zh-CN" dirty="0"/>
              <a:t>Current</a:t>
            </a:r>
            <a:r>
              <a:rPr lang="zh-CN" altLang="en-US" dirty="0"/>
              <a:t>为</a:t>
            </a:r>
            <a:r>
              <a:rPr lang="en-US" altLang="zh-CN" dirty="0"/>
              <a:t>0</a:t>
            </a:r>
            <a:r>
              <a:rPr lang="zh-CN" altLang="en-US" dirty="0"/>
              <a:t>，参考图非</a:t>
            </a:r>
            <a:r>
              <a:rPr lang="en-US" altLang="zh-CN" dirty="0"/>
              <a:t>0</a:t>
            </a:r>
            <a:r>
              <a:rPr lang="zh-CN" altLang="en-US" dirty="0"/>
              <a:t>时显示原始参考图，触发异常检测</a:t>
            </a:r>
            <a:endParaRPr lang="en-US" altLang="zh-CN" dirty="0"/>
          </a:p>
          <a:p>
            <a:pPr lvl="1"/>
            <a:r>
              <a:rPr lang="en-US" altLang="zh-CN" dirty="0"/>
              <a:t>warmup</a:t>
            </a:r>
            <a:r>
              <a:rPr lang="zh-CN" altLang="en-US" dirty="0"/>
              <a:t>那段时间之前是默认正常，改为维持原判</a:t>
            </a:r>
            <a:endParaRPr lang="en-US" altLang="zh-CN" dirty="0"/>
          </a:p>
          <a:p>
            <a:endParaRPr lang="zh-CN" alt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MCP</a:t>
            </a:r>
            <a:r>
              <a:rPr lang="zh-CN" altLang="en-US" dirty="0"/>
              <a:t>建立</a:t>
            </a:r>
            <a:endParaRPr lang="zh-CN" altLang="en-US" dirty="0"/>
          </a:p>
        </p:txBody>
      </p:sp>
      <p:sp>
        <p:nvSpPr>
          <p:cNvPr id="3" name="内容占位符 2"/>
          <p:cNvSpPr>
            <a:spLocks noGrp="1"/>
          </p:cNvSpPr>
          <p:nvPr>
            <p:ph idx="1"/>
          </p:nvPr>
        </p:nvSpPr>
        <p:spPr/>
        <p:txBody>
          <a:bodyPr>
            <a:normAutofit fontScale="77500" lnSpcReduction="20000"/>
          </a:bodyPr>
          <a:lstStyle/>
          <a:p>
            <a:r>
              <a:rPr lang="zh-CN" altLang="en-US" dirty="0"/>
              <a:t>新建两个只读</a:t>
            </a:r>
            <a:r>
              <a:rPr lang="en-US" altLang="zh-CN" dirty="0"/>
              <a:t>MCP</a:t>
            </a:r>
            <a:r>
              <a:rPr lang="zh-CN" altLang="en-US" dirty="0"/>
              <a:t>用于测试</a:t>
            </a:r>
            <a:endParaRPr lang="en-US" altLang="zh-CN" dirty="0"/>
          </a:p>
          <a:p>
            <a:r>
              <a:rPr lang="en-US" altLang="zh-CN" dirty="0"/>
              <a:t>Datahub MCP</a:t>
            </a:r>
            <a:r>
              <a:rPr lang="zh-CN" altLang="en-US" dirty="0"/>
              <a:t>：用于查原始数据、</a:t>
            </a:r>
            <a:r>
              <a:rPr lang="en-US" altLang="zh-CN" dirty="0"/>
              <a:t>run </a:t>
            </a:r>
            <a:r>
              <a:rPr lang="zh-CN" altLang="en-US" dirty="0"/>
              <a:t>状态、实时 </a:t>
            </a:r>
            <a:r>
              <a:rPr lang="en-US" altLang="zh-CN" dirty="0"/>
              <a:t>histogram</a:t>
            </a:r>
            <a:r>
              <a:rPr lang="zh-CN" altLang="en-US" dirty="0"/>
              <a:t>、</a:t>
            </a:r>
            <a:r>
              <a:rPr lang="en-US" altLang="zh-CN" dirty="0"/>
              <a:t>reference histogram</a:t>
            </a:r>
            <a:endParaRPr lang="en-US" altLang="zh-CN" dirty="0"/>
          </a:p>
          <a:p>
            <a:pPr lvl="1"/>
            <a:r>
              <a:rPr lang="zh-CN" altLang="en-US" dirty="0"/>
              <a:t>提供</a:t>
            </a:r>
            <a:r>
              <a:rPr lang="en-US" altLang="zh-CN" dirty="0"/>
              <a:t>24</a:t>
            </a:r>
            <a:r>
              <a:rPr lang="zh-CN" altLang="en-US" dirty="0"/>
              <a:t>个工具</a:t>
            </a:r>
            <a:endParaRPr lang="en-US" altLang="zh-CN" dirty="0"/>
          </a:p>
          <a:p>
            <a:pPr lvl="1"/>
            <a:r>
              <a:rPr lang="zh-CN" altLang="en-US" dirty="0"/>
              <a:t>最新</a:t>
            </a:r>
            <a:r>
              <a:rPr lang="en-US" altLang="zh-CN" dirty="0"/>
              <a:t>run</a:t>
            </a:r>
            <a:r>
              <a:rPr lang="zh-CN" altLang="en-US" dirty="0"/>
              <a:t>概览、指定</a:t>
            </a:r>
            <a:r>
              <a:rPr lang="en-US" altLang="zh-CN" dirty="0"/>
              <a:t>run</a:t>
            </a:r>
            <a:r>
              <a:rPr lang="zh-CN" altLang="en-US" dirty="0"/>
              <a:t>的完整快照、按</a:t>
            </a:r>
            <a:r>
              <a:rPr lang="en-US" altLang="zh-CN" dirty="0"/>
              <a:t>run</a:t>
            </a:r>
            <a:r>
              <a:rPr lang="zh-CN" altLang="en-US" dirty="0"/>
              <a:t>范围查询、多</a:t>
            </a:r>
            <a:r>
              <a:rPr lang="en-US" altLang="zh-CN" dirty="0"/>
              <a:t>run</a:t>
            </a:r>
            <a:r>
              <a:rPr lang="zh-CN" altLang="en-US" dirty="0"/>
              <a:t>对比</a:t>
            </a:r>
            <a:endParaRPr lang="en-US" altLang="zh-CN" dirty="0"/>
          </a:p>
          <a:p>
            <a:pPr lvl="1"/>
            <a:r>
              <a:rPr lang="en-US" altLang="zh-CN" dirty="0"/>
              <a:t>DAQ</a:t>
            </a:r>
            <a:r>
              <a:rPr lang="zh-CN" altLang="en-US" dirty="0"/>
              <a:t>状态、高压状态、</a:t>
            </a:r>
            <a:r>
              <a:rPr lang="en-US" altLang="zh-CN" dirty="0"/>
              <a:t>tracks</a:t>
            </a:r>
            <a:r>
              <a:rPr lang="zh-CN" altLang="en-US" dirty="0"/>
              <a:t>状态</a:t>
            </a:r>
            <a:endParaRPr lang="en-US" altLang="zh-CN" dirty="0"/>
          </a:p>
          <a:p>
            <a:pPr lvl="1"/>
            <a:r>
              <a:rPr lang="zh-CN" altLang="en-US" dirty="0"/>
              <a:t>直方图摘要、直方图分类列表、某分类下的直方图数据</a:t>
            </a:r>
            <a:endParaRPr lang="en-US" altLang="zh-CN" dirty="0"/>
          </a:p>
          <a:p>
            <a:r>
              <a:rPr lang="en-US" altLang="zh-CN" dirty="0"/>
              <a:t>Histogram Anomaly MCP</a:t>
            </a:r>
            <a:r>
              <a:rPr lang="zh-CN" altLang="en-US" dirty="0"/>
              <a:t>：用于查异常检测结果、</a:t>
            </a:r>
            <a:r>
              <a:rPr lang="en-US" altLang="zh-CN" dirty="0"/>
              <a:t>dashboard</a:t>
            </a:r>
            <a:r>
              <a:rPr lang="zh-CN" altLang="en-US" dirty="0"/>
              <a:t>、事件、标记样本</a:t>
            </a:r>
            <a:endParaRPr lang="en-US" altLang="zh-CN" dirty="0"/>
          </a:p>
          <a:p>
            <a:pPr lvl="1"/>
            <a:r>
              <a:rPr lang="zh-CN" altLang="en-US" dirty="0"/>
              <a:t>提供</a:t>
            </a:r>
            <a:r>
              <a:rPr lang="en-US" altLang="zh-CN" dirty="0"/>
              <a:t>17</a:t>
            </a:r>
            <a:r>
              <a:rPr lang="zh-CN" altLang="en-US" dirty="0"/>
              <a:t>个工具</a:t>
            </a:r>
            <a:endParaRPr lang="en-US" altLang="zh-CN" dirty="0"/>
          </a:p>
          <a:p>
            <a:pPr lvl="1"/>
            <a:r>
              <a:rPr lang="zh-CN" altLang="en-US" dirty="0"/>
              <a:t>异常</a:t>
            </a:r>
            <a:r>
              <a:rPr lang="en-US" altLang="zh-CN" dirty="0"/>
              <a:t>dashboard</a:t>
            </a:r>
            <a:r>
              <a:rPr lang="zh-CN" altLang="en-US" dirty="0"/>
              <a:t>总览，异常直方图列表，</a:t>
            </a:r>
            <a:endParaRPr lang="en-US" altLang="zh-CN" dirty="0"/>
          </a:p>
          <a:p>
            <a:pPr lvl="1"/>
            <a:r>
              <a:rPr lang="zh-CN" altLang="en-US" dirty="0"/>
              <a:t>获取某直方图的最新快照、某异常类别详情、单图异常事件</a:t>
            </a:r>
            <a:endParaRPr lang="en-US" altLang="zh-CN" dirty="0"/>
          </a:p>
          <a:p>
            <a:pPr lvl="1"/>
            <a:r>
              <a:rPr lang="zh-CN" altLang="en-US" dirty="0"/>
              <a:t>标记样本列表、样本详情</a:t>
            </a:r>
            <a:endParaRPr lang="en-US" altLang="zh-CN" dirty="0"/>
          </a:p>
          <a:p>
            <a:r>
              <a:rPr lang="zh-CN" altLang="en-US" dirty="0">
                <a:solidFill>
                  <a:srgbClr val="FF0000"/>
                </a:solidFill>
              </a:rPr>
              <a:t>问：</a:t>
            </a:r>
            <a:r>
              <a:rPr lang="zh-CN" altLang="en-US" dirty="0"/>
              <a:t>现在由于</a:t>
            </a:r>
            <a:r>
              <a:rPr lang="en-US" altLang="zh-CN" dirty="0"/>
              <a:t>gateway</a:t>
            </a:r>
            <a:r>
              <a:rPr lang="zh-CN" altLang="en-US" dirty="0"/>
              <a:t>和</a:t>
            </a:r>
            <a:r>
              <a:rPr lang="en-US" altLang="zh-CN" dirty="0"/>
              <a:t>A800</a:t>
            </a:r>
            <a:r>
              <a:rPr lang="zh-CN" altLang="en-US" dirty="0"/>
              <a:t>不是一个集群，需要手动挪动</a:t>
            </a:r>
            <a:r>
              <a:rPr lang="en-US" altLang="zh-CN" dirty="0"/>
              <a:t>MCP server</a:t>
            </a:r>
            <a:r>
              <a:rPr lang="zh-CN" altLang="en-US" dirty="0"/>
              <a:t>到</a:t>
            </a:r>
            <a:r>
              <a:rPr lang="en-US" altLang="zh-CN" dirty="0"/>
              <a:t>gateway</a:t>
            </a:r>
            <a:r>
              <a:rPr lang="zh-CN" altLang="en-US" dirty="0"/>
              <a:t>节点上。但</a:t>
            </a:r>
            <a:r>
              <a:rPr lang="en-US" altLang="zh-CN" dirty="0"/>
              <a:t>UI</a:t>
            </a:r>
            <a:r>
              <a:rPr lang="zh-CN" altLang="en-US" dirty="0"/>
              <a:t>端其实是支持</a:t>
            </a:r>
            <a:r>
              <a:rPr lang="en-US" altLang="zh-CN" dirty="0"/>
              <a:t>MCP server</a:t>
            </a:r>
            <a:r>
              <a:rPr lang="zh-CN" altLang="en-US" dirty="0"/>
              <a:t>跑在某个节点上的，不应该强制要求在</a:t>
            </a:r>
            <a:r>
              <a:rPr lang="en-US" altLang="zh-CN" dirty="0"/>
              <a:t>gateway</a:t>
            </a:r>
            <a:r>
              <a:rPr lang="zh-CN" altLang="en-US" dirty="0"/>
              <a:t>节点必须有一份</a:t>
            </a:r>
            <a:r>
              <a:rPr lang="en-US" altLang="zh-CN" dirty="0"/>
              <a:t>MCP server</a:t>
            </a:r>
            <a:r>
              <a:rPr lang="zh-CN" altLang="en-US" dirty="0"/>
              <a:t>程序。通常情况下必须把</a:t>
            </a:r>
            <a:r>
              <a:rPr lang="en-US" altLang="zh-CN" dirty="0"/>
              <a:t>MCP</a:t>
            </a:r>
            <a:r>
              <a:rPr lang="zh-CN" altLang="en-US" dirty="0"/>
              <a:t>的配置放到</a:t>
            </a:r>
            <a:r>
              <a:rPr lang="en-US" altLang="zh-CN" dirty="0"/>
              <a:t>gateway</a:t>
            </a:r>
            <a:r>
              <a:rPr lang="zh-CN" altLang="en-US" dirty="0"/>
              <a:t>节点，但不能要求</a:t>
            </a:r>
            <a:r>
              <a:rPr lang="en-US" altLang="zh-CN" dirty="0"/>
              <a:t>MCP server</a:t>
            </a:r>
            <a:r>
              <a:rPr lang="zh-CN" altLang="en-US" dirty="0"/>
              <a:t>本身必须在</a:t>
            </a:r>
            <a:r>
              <a:rPr lang="en-US" altLang="zh-CN" dirty="0"/>
              <a:t>gateway</a:t>
            </a:r>
            <a:r>
              <a:rPr lang="zh-CN" altLang="en-US" dirty="0"/>
              <a:t>上</a:t>
            </a:r>
            <a:endParaRPr lang="zh-CN" alt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SKILL</a:t>
            </a:r>
            <a:r>
              <a:rPr lang="zh-CN" altLang="en-US" dirty="0"/>
              <a:t>建立</a:t>
            </a:r>
            <a:endParaRPr lang="zh-CN" altLang="en-US" dirty="0"/>
          </a:p>
        </p:txBody>
      </p:sp>
      <p:sp>
        <p:nvSpPr>
          <p:cNvPr id="3" name="内容占位符 2"/>
          <p:cNvSpPr>
            <a:spLocks noGrp="1"/>
          </p:cNvSpPr>
          <p:nvPr>
            <p:ph idx="1"/>
          </p:nvPr>
        </p:nvSpPr>
        <p:spPr/>
        <p:txBody>
          <a:bodyPr>
            <a:normAutofit lnSpcReduction="10000"/>
          </a:bodyPr>
          <a:lstStyle/>
          <a:p>
            <a:r>
              <a:rPr lang="zh-CN" altLang="en-US" dirty="0"/>
              <a:t>直方图异常分析</a:t>
            </a:r>
            <a:r>
              <a:rPr lang="en-US" altLang="zh-CN" dirty="0"/>
              <a:t>skill</a:t>
            </a:r>
            <a:endParaRPr lang="en-US" altLang="zh-CN" dirty="0"/>
          </a:p>
          <a:p>
            <a:pPr lvl="1"/>
            <a:r>
              <a:rPr lang="zh-CN" altLang="en-US" dirty="0"/>
              <a:t>专门处理直方图异常问题</a:t>
            </a:r>
            <a:endParaRPr lang="en-US" altLang="zh-CN" dirty="0"/>
          </a:p>
          <a:p>
            <a:pPr lvl="1"/>
            <a:r>
              <a:rPr lang="zh-CN" altLang="en-US" dirty="0"/>
              <a:t>直方图异常概览、某张直方图为啥异常、历史异常情况等、当前图和参考图对比</a:t>
            </a:r>
            <a:endParaRPr lang="en-US" altLang="zh-CN" dirty="0"/>
          </a:p>
          <a:p>
            <a:r>
              <a:rPr lang="zh-CN" altLang="en-US" dirty="0"/>
              <a:t>状态查询</a:t>
            </a:r>
            <a:r>
              <a:rPr lang="en-US" altLang="zh-CN" dirty="0"/>
              <a:t>skill</a:t>
            </a:r>
            <a:endParaRPr lang="en-US" altLang="zh-CN" dirty="0"/>
          </a:p>
          <a:p>
            <a:pPr lvl="1"/>
            <a:r>
              <a:rPr lang="zh-CN" altLang="en-US" dirty="0"/>
              <a:t>查</a:t>
            </a:r>
            <a:r>
              <a:rPr lang="en-US" altLang="zh-CN" dirty="0"/>
              <a:t>datahub</a:t>
            </a:r>
            <a:r>
              <a:rPr lang="zh-CN" altLang="en-US" dirty="0"/>
              <a:t>原始运行状态和</a:t>
            </a:r>
            <a:r>
              <a:rPr lang="en-US" altLang="zh-CN" dirty="0"/>
              <a:t>run</a:t>
            </a:r>
            <a:r>
              <a:rPr lang="zh-CN" altLang="en-US" dirty="0"/>
              <a:t>信息</a:t>
            </a:r>
            <a:endParaRPr lang="en-US" altLang="zh-CN" dirty="0"/>
          </a:p>
          <a:p>
            <a:pPr lvl="1"/>
            <a:r>
              <a:rPr lang="zh-CN" altLang="en-US" dirty="0"/>
              <a:t>最新</a:t>
            </a:r>
            <a:r>
              <a:rPr lang="en-US" altLang="zh-CN" dirty="0"/>
              <a:t>run</a:t>
            </a:r>
            <a:r>
              <a:rPr lang="zh-CN" altLang="en-US" dirty="0"/>
              <a:t>号、当前</a:t>
            </a:r>
            <a:r>
              <a:rPr lang="en-US" altLang="zh-CN" dirty="0"/>
              <a:t>DAQ</a:t>
            </a:r>
            <a:r>
              <a:rPr lang="zh-CN" altLang="en-US" dirty="0"/>
              <a:t>、</a:t>
            </a:r>
            <a:r>
              <a:rPr lang="en-US" altLang="zh-CN" dirty="0"/>
              <a:t>HV</a:t>
            </a:r>
            <a:r>
              <a:rPr lang="zh-CN" altLang="en-US" dirty="0"/>
              <a:t>、</a:t>
            </a:r>
            <a:r>
              <a:rPr lang="en-US" altLang="zh-CN" dirty="0"/>
              <a:t>Track</a:t>
            </a:r>
            <a:r>
              <a:rPr lang="zh-CN" altLang="en-US" dirty="0"/>
              <a:t>状态、多</a:t>
            </a:r>
            <a:r>
              <a:rPr lang="en-US" altLang="zh-CN" dirty="0"/>
              <a:t>run</a:t>
            </a:r>
            <a:r>
              <a:rPr lang="zh-CN" altLang="en-US" dirty="0"/>
              <a:t>对比、直方图原始数据查询</a:t>
            </a:r>
            <a:endParaRPr lang="en-US" altLang="zh-CN" dirty="0"/>
          </a:p>
          <a:p>
            <a:r>
              <a:rPr lang="zh-CN" altLang="en-US" dirty="0"/>
              <a:t>值班助手</a:t>
            </a:r>
            <a:r>
              <a:rPr lang="en-US" altLang="zh-CN" dirty="0"/>
              <a:t>skill</a:t>
            </a:r>
            <a:endParaRPr lang="en-US" altLang="zh-CN" dirty="0"/>
          </a:p>
          <a:p>
            <a:pPr lvl="1"/>
            <a:r>
              <a:rPr lang="zh-CN" altLang="en-US" dirty="0"/>
              <a:t>生成值班综合报告</a:t>
            </a:r>
            <a:endParaRPr lang="en-US" altLang="zh-CN" dirty="0"/>
          </a:p>
          <a:p>
            <a:pPr lvl="1"/>
            <a:r>
              <a:rPr lang="zh-CN" altLang="en-US" dirty="0"/>
              <a:t>当前整体状态、值班总结、需要关注的问题等</a:t>
            </a:r>
            <a:endParaRPr lang="zh-CN" alt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值班助手方案设计</a:t>
            </a:r>
            <a:endParaRPr lang="zh-CN" altLang="en-US" dirty="0"/>
          </a:p>
        </p:txBody>
      </p:sp>
      <p:sp>
        <p:nvSpPr>
          <p:cNvPr id="3" name="内容占位符 2"/>
          <p:cNvSpPr>
            <a:spLocks noGrp="1"/>
          </p:cNvSpPr>
          <p:nvPr>
            <p:ph idx="1"/>
          </p:nvPr>
        </p:nvSpPr>
        <p:spPr/>
        <p:txBody>
          <a:bodyPr>
            <a:normAutofit fontScale="92500" lnSpcReduction="20000"/>
          </a:bodyPr>
          <a:lstStyle/>
          <a:p>
            <a:r>
              <a:rPr lang="en-US" altLang="zh-CN" dirty="0"/>
              <a:t>Obsidian</a:t>
            </a:r>
            <a:r>
              <a:rPr lang="zh-CN" altLang="en-US" dirty="0"/>
              <a:t>知识库其实就是</a:t>
            </a:r>
            <a:r>
              <a:rPr lang="en-US" altLang="zh-CN" dirty="0"/>
              <a:t>markdown</a:t>
            </a:r>
            <a:r>
              <a:rPr lang="zh-CN" altLang="en-US" dirty="0"/>
              <a:t>文档库</a:t>
            </a:r>
            <a:endParaRPr lang="en-US" altLang="zh-CN" dirty="0"/>
          </a:p>
          <a:p>
            <a:r>
              <a:rPr lang="zh-CN" altLang="en-US" dirty="0"/>
              <a:t>把现有的</a:t>
            </a:r>
            <a:r>
              <a:rPr lang="en-US" altLang="zh-CN" dirty="0"/>
              <a:t>bes3</a:t>
            </a:r>
            <a:r>
              <a:rPr lang="zh-CN" altLang="en-US" dirty="0"/>
              <a:t>文档全部放进去，目前都是</a:t>
            </a:r>
            <a:r>
              <a:rPr lang="en-US" altLang="zh-CN" dirty="0"/>
              <a:t>draft</a:t>
            </a:r>
            <a:r>
              <a:rPr lang="zh-CN" altLang="en-US" dirty="0"/>
              <a:t>，需要人工</a:t>
            </a:r>
            <a:r>
              <a:rPr lang="en-US" altLang="zh-CN" dirty="0"/>
              <a:t>review</a:t>
            </a:r>
            <a:endParaRPr lang="en-US" altLang="zh-CN" dirty="0"/>
          </a:p>
          <a:p>
            <a:r>
              <a:rPr lang="zh-CN" altLang="en-US" dirty="0">
                <a:solidFill>
                  <a:srgbClr val="FF0000"/>
                </a:solidFill>
              </a:rPr>
              <a:t>方案一</a:t>
            </a:r>
            <a:endParaRPr lang="en-US" altLang="zh-CN" dirty="0">
              <a:solidFill>
                <a:srgbClr val="FF0000"/>
              </a:solidFill>
            </a:endParaRPr>
          </a:p>
          <a:p>
            <a:pPr lvl="1"/>
            <a:r>
              <a:rPr lang="zh-CN" altLang="en-US" dirty="0"/>
              <a:t>搭建三个</a:t>
            </a:r>
            <a:r>
              <a:rPr lang="en-US" altLang="zh-CN" dirty="0"/>
              <a:t>MCP</a:t>
            </a:r>
            <a:r>
              <a:rPr lang="zh-CN" altLang="en-US" dirty="0"/>
              <a:t>（</a:t>
            </a:r>
            <a:r>
              <a:rPr lang="en-US" altLang="zh-CN" dirty="0"/>
              <a:t>KB</a:t>
            </a:r>
            <a:r>
              <a:rPr lang="zh-CN" altLang="en-US" dirty="0"/>
              <a:t>、</a:t>
            </a:r>
            <a:r>
              <a:rPr lang="en-US" altLang="zh-CN" dirty="0"/>
              <a:t>Datahub</a:t>
            </a:r>
            <a:r>
              <a:rPr lang="zh-CN" altLang="en-US" dirty="0"/>
              <a:t>、</a:t>
            </a:r>
            <a:r>
              <a:rPr lang="en-US" altLang="zh-CN" dirty="0"/>
              <a:t>Histogram</a:t>
            </a:r>
            <a:r>
              <a:rPr lang="zh-CN" altLang="en-US" dirty="0"/>
              <a:t>） </a:t>
            </a:r>
            <a:r>
              <a:rPr lang="en-US" altLang="zh-CN" dirty="0"/>
              <a:t>+ </a:t>
            </a:r>
            <a:r>
              <a:rPr lang="zh-CN" altLang="en-US" dirty="0"/>
              <a:t>值班助手</a:t>
            </a:r>
            <a:r>
              <a:rPr lang="en-US" altLang="zh-CN" dirty="0"/>
              <a:t>skill</a:t>
            </a:r>
            <a:endParaRPr lang="en-US" altLang="zh-CN" dirty="0"/>
          </a:p>
          <a:p>
            <a:pPr lvl="1"/>
            <a:r>
              <a:rPr lang="en-US" altLang="zh-CN" dirty="0"/>
              <a:t>LLM/Agent-skill</a:t>
            </a:r>
            <a:r>
              <a:rPr lang="zh-CN" altLang="en-US" dirty="0"/>
              <a:t>做路由规则</a:t>
            </a:r>
            <a:r>
              <a:rPr lang="en-US" altLang="zh-CN" dirty="0"/>
              <a:t>-MCP</a:t>
            </a:r>
            <a:r>
              <a:rPr lang="zh-CN" altLang="en-US" dirty="0"/>
              <a:t>调用</a:t>
            </a:r>
            <a:r>
              <a:rPr lang="en-US" altLang="zh-CN" dirty="0"/>
              <a:t>-LLM</a:t>
            </a:r>
            <a:r>
              <a:rPr lang="zh-CN" altLang="en-US" dirty="0"/>
              <a:t>组织回答</a:t>
            </a:r>
            <a:endParaRPr lang="en-US" altLang="zh-CN" dirty="0"/>
          </a:p>
          <a:p>
            <a:pPr lvl="1"/>
            <a:r>
              <a:rPr lang="en-US" altLang="zh-CN" dirty="0"/>
              <a:t>KB MCP</a:t>
            </a:r>
            <a:r>
              <a:rPr lang="zh-CN" altLang="en-US" dirty="0"/>
              <a:t>：负责手册、流程、解释、联系人方式等</a:t>
            </a:r>
            <a:endParaRPr lang="en-US" altLang="zh-CN" dirty="0"/>
          </a:p>
          <a:p>
            <a:pPr lvl="1"/>
            <a:r>
              <a:rPr lang="en-US" altLang="zh-CN" dirty="0"/>
              <a:t>Skill</a:t>
            </a:r>
            <a:r>
              <a:rPr lang="zh-CN" altLang="en-US" dirty="0"/>
              <a:t>：告知如何使用这三个</a:t>
            </a:r>
            <a:r>
              <a:rPr lang="en-US" altLang="zh-CN" dirty="0"/>
              <a:t>MCP</a:t>
            </a:r>
            <a:r>
              <a:rPr lang="zh-CN" altLang="en-US" dirty="0"/>
              <a:t>，先查知识库还是查实时，回答如何带引用，什么时候调用哪个</a:t>
            </a:r>
            <a:r>
              <a:rPr lang="en-US" altLang="zh-CN" dirty="0"/>
              <a:t>MCP</a:t>
            </a:r>
            <a:endParaRPr lang="en-US" altLang="zh-CN" dirty="0"/>
          </a:p>
          <a:p>
            <a:pPr lvl="1"/>
            <a:r>
              <a:rPr lang="zh-CN" altLang="en-US" dirty="0"/>
              <a:t>缺点：策略主要靠</a:t>
            </a:r>
            <a:r>
              <a:rPr lang="en-US" altLang="zh-CN" dirty="0"/>
              <a:t>skill/prompt</a:t>
            </a:r>
            <a:r>
              <a:rPr lang="zh-CN" altLang="en-US" dirty="0"/>
              <a:t>约束，回答一致性未必完全相同</a:t>
            </a:r>
            <a:endParaRPr lang="en-US" altLang="zh-CN" dirty="0"/>
          </a:p>
          <a:p>
            <a:r>
              <a:rPr lang="zh-CN" altLang="en-US" dirty="0"/>
              <a:t>方案二（</a:t>
            </a:r>
            <a:r>
              <a:rPr lang="en-US" altLang="zh-CN" dirty="0"/>
              <a:t>AI</a:t>
            </a:r>
            <a:r>
              <a:rPr lang="zh-CN" altLang="en-US" dirty="0"/>
              <a:t>）</a:t>
            </a:r>
            <a:endParaRPr lang="en-US" altLang="zh-CN" dirty="0"/>
          </a:p>
          <a:p>
            <a:pPr lvl="1"/>
            <a:r>
              <a:rPr lang="zh-CN" altLang="en-US" dirty="0"/>
              <a:t>更产品化的</a:t>
            </a:r>
            <a:r>
              <a:rPr lang="en-US" altLang="zh-CN" dirty="0"/>
              <a:t>QA</a:t>
            </a:r>
            <a:r>
              <a:rPr lang="zh-CN" altLang="en-US" dirty="0"/>
              <a:t>后端服务</a:t>
            </a:r>
            <a:endParaRPr lang="en-US" altLang="zh-CN" dirty="0"/>
          </a:p>
          <a:p>
            <a:pPr lvl="1"/>
            <a:r>
              <a:rPr lang="zh-CN" altLang="en-US" dirty="0"/>
              <a:t>问题分类</a:t>
            </a:r>
            <a:r>
              <a:rPr lang="en-US" altLang="zh-CN" dirty="0"/>
              <a:t>-</a:t>
            </a:r>
            <a:r>
              <a:rPr lang="zh-CN" altLang="en-US" dirty="0"/>
              <a:t>知识库检索</a:t>
            </a:r>
            <a:r>
              <a:rPr lang="en-US" altLang="zh-CN" dirty="0"/>
              <a:t>-</a:t>
            </a:r>
            <a:r>
              <a:rPr lang="zh-CN" altLang="en-US" dirty="0"/>
              <a:t>实时状态检索</a:t>
            </a:r>
            <a:r>
              <a:rPr lang="en-US" altLang="zh-CN" dirty="0"/>
              <a:t>-</a:t>
            </a:r>
            <a:r>
              <a:rPr lang="zh-CN" altLang="en-US" dirty="0"/>
              <a:t>证据拼装</a:t>
            </a:r>
            <a:r>
              <a:rPr lang="en-US" altLang="zh-CN" dirty="0"/>
              <a:t>-</a:t>
            </a:r>
            <a:r>
              <a:rPr lang="zh-CN" altLang="en-US" dirty="0"/>
              <a:t>回答生成</a:t>
            </a:r>
            <a:r>
              <a:rPr lang="en-US" altLang="zh-CN" dirty="0"/>
              <a:t>-</a:t>
            </a:r>
            <a:r>
              <a:rPr lang="zh-CN" altLang="en-US" dirty="0"/>
              <a:t>前端展示</a:t>
            </a:r>
            <a:endParaRPr lang="en-US" altLang="zh-CN" dirty="0"/>
          </a:p>
          <a:p>
            <a:pPr lvl="1"/>
            <a:r>
              <a:rPr lang="zh-CN" altLang="en-US" dirty="0"/>
              <a:t>缺点：维护成本高，需要部署服务，规则硬编码输出格式稳定</a:t>
            </a:r>
            <a:endParaRPr lang="en-US" altLang="zh-CN" dirty="0"/>
          </a:p>
          <a:p>
            <a:endParaRPr lang="zh-CN" alt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值班助手方案设计</a:t>
            </a:r>
            <a:endParaRPr lang="zh-CN" altLang="en-US" dirty="0"/>
          </a:p>
        </p:txBody>
      </p:sp>
      <p:sp>
        <p:nvSpPr>
          <p:cNvPr id="3" name="内容占位符 2"/>
          <p:cNvSpPr>
            <a:spLocks noGrp="1"/>
          </p:cNvSpPr>
          <p:nvPr>
            <p:ph idx="1"/>
          </p:nvPr>
        </p:nvSpPr>
        <p:spPr/>
        <p:txBody>
          <a:bodyPr/>
          <a:lstStyle/>
          <a:p>
            <a:r>
              <a:rPr lang="zh-CN" altLang="en-US" dirty="0"/>
              <a:t>第一阶段：基于</a:t>
            </a:r>
            <a:r>
              <a:rPr lang="en-US" altLang="zh-CN" dirty="0" err="1"/>
              <a:t>MCP+skill</a:t>
            </a:r>
            <a:r>
              <a:rPr lang="zh-CN" altLang="en-US" dirty="0"/>
              <a:t>开发</a:t>
            </a:r>
            <a:endParaRPr lang="en-US" altLang="zh-CN" dirty="0"/>
          </a:p>
          <a:p>
            <a:pPr lvl="1"/>
            <a:r>
              <a:rPr lang="zh-CN" altLang="en-US" dirty="0"/>
              <a:t>目标：值班员能直接问，能查手册</a:t>
            </a:r>
            <a:r>
              <a:rPr lang="en-US" altLang="zh-CN" dirty="0"/>
              <a:t>/</a:t>
            </a:r>
            <a:r>
              <a:rPr lang="zh-CN" altLang="en-US" dirty="0"/>
              <a:t>实时状态，回答带引用</a:t>
            </a:r>
            <a:endParaRPr lang="en-US" altLang="zh-CN" dirty="0"/>
          </a:p>
          <a:p>
            <a:r>
              <a:rPr lang="zh-CN" altLang="en-US" dirty="0"/>
              <a:t>第二阶段：质量评估</a:t>
            </a:r>
            <a:endParaRPr lang="en-US" altLang="zh-CN" dirty="0"/>
          </a:p>
          <a:p>
            <a:pPr lvl="1"/>
            <a:r>
              <a:rPr lang="zh-CN" altLang="en-US" dirty="0"/>
              <a:t>收集：哪些问题回答的好，哪些没查到知识库，哪些问题需要稳定格式，是否需要日志和审计</a:t>
            </a:r>
            <a:endParaRPr lang="en-US" altLang="zh-CN" dirty="0"/>
          </a:p>
          <a:p>
            <a:pPr lvl="1"/>
            <a:r>
              <a:rPr lang="zh-CN" altLang="en-US" dirty="0"/>
              <a:t>知识库补充，</a:t>
            </a:r>
            <a:r>
              <a:rPr lang="en-US" altLang="zh-CN" dirty="0"/>
              <a:t>skill</a:t>
            </a:r>
            <a:r>
              <a:rPr lang="zh-CN" altLang="en-US" dirty="0"/>
              <a:t>规则修改，</a:t>
            </a:r>
            <a:r>
              <a:rPr lang="en-US" altLang="zh-CN" dirty="0"/>
              <a:t>MCP</a:t>
            </a:r>
            <a:r>
              <a:rPr lang="zh-CN" altLang="en-US" dirty="0"/>
              <a:t>改进</a:t>
            </a:r>
            <a:endParaRPr lang="en-US" altLang="zh-CN" dirty="0"/>
          </a:p>
          <a:p>
            <a:r>
              <a:rPr lang="zh-CN" altLang="en-US" dirty="0"/>
              <a:t>第三阶段：决定是否启用</a:t>
            </a:r>
            <a:r>
              <a:rPr lang="en-US" altLang="zh-CN" dirty="0"/>
              <a:t>QA</a:t>
            </a:r>
            <a:r>
              <a:rPr lang="zh-CN" altLang="en-US" dirty="0"/>
              <a:t>服务</a:t>
            </a:r>
            <a:endParaRPr lang="en-US" altLang="zh-CN" dirty="0"/>
          </a:p>
          <a:p>
            <a:pPr lvl="1"/>
            <a:r>
              <a:rPr lang="zh-CN" altLang="en-US" dirty="0"/>
              <a:t>发现：回答格式不稳定，需要对外提供</a:t>
            </a:r>
            <a:r>
              <a:rPr lang="en-US" altLang="zh-CN" dirty="0"/>
              <a:t>API</a:t>
            </a:r>
            <a:r>
              <a:rPr lang="zh-CN" altLang="en-US" dirty="0"/>
              <a:t>等</a:t>
            </a:r>
            <a:endParaRPr lang="en-US" altLang="zh-CN"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知识库整理</a:t>
            </a:r>
            <a:endParaRPr lang="zh-CN" altLang="en-US" dirty="0"/>
          </a:p>
        </p:txBody>
      </p:sp>
      <p:sp>
        <p:nvSpPr>
          <p:cNvPr id="3" name="内容占位符 2"/>
          <p:cNvSpPr>
            <a:spLocks noGrp="1"/>
          </p:cNvSpPr>
          <p:nvPr>
            <p:ph idx="1"/>
          </p:nvPr>
        </p:nvSpPr>
        <p:spPr/>
        <p:txBody>
          <a:bodyPr>
            <a:normAutofit fontScale="92500" lnSpcReduction="20000"/>
          </a:bodyPr>
          <a:lstStyle/>
          <a:p>
            <a:r>
              <a:rPr lang="zh-CN" altLang="en-US" dirty="0"/>
              <a:t>现有内容</a:t>
            </a:r>
            <a:endParaRPr lang="en-US" altLang="zh-CN" dirty="0"/>
          </a:p>
          <a:p>
            <a:pPr lvl="1"/>
            <a:r>
              <a:rPr lang="zh-CN" altLang="en-US" dirty="0"/>
              <a:t>把目前现有的</a:t>
            </a:r>
            <a:r>
              <a:rPr lang="en-US" altLang="zh-CN" dirty="0"/>
              <a:t>skill</a:t>
            </a:r>
            <a:r>
              <a:rPr lang="zh-CN" altLang="en-US" dirty="0"/>
              <a:t>中有关异常处理的请</a:t>
            </a:r>
            <a:r>
              <a:rPr lang="en-US" altLang="zh-CN" dirty="0"/>
              <a:t>Axon</a:t>
            </a:r>
            <a:r>
              <a:rPr lang="zh-CN" altLang="en-US" dirty="0"/>
              <a:t>帮我整理了一下存储到各系统异常处理知识库中</a:t>
            </a:r>
            <a:endParaRPr lang="en-US" altLang="zh-CN" dirty="0"/>
          </a:p>
          <a:p>
            <a:pPr lvl="1"/>
            <a:r>
              <a:rPr lang="zh-CN" altLang="en-US" dirty="0"/>
              <a:t>现有文档共</a:t>
            </a:r>
            <a:r>
              <a:rPr lang="en-US" altLang="zh-CN" dirty="0"/>
              <a:t>6</a:t>
            </a:r>
            <a:r>
              <a:rPr lang="zh-CN" altLang="en-US" dirty="0"/>
              <a:t>份整理到知识库中</a:t>
            </a:r>
            <a:endParaRPr lang="en-US" altLang="zh-CN" dirty="0"/>
          </a:p>
          <a:p>
            <a:pPr lvl="1"/>
            <a:r>
              <a:rPr lang="zh-CN" altLang="en-US" dirty="0"/>
              <a:t>均为</a:t>
            </a:r>
            <a:r>
              <a:rPr lang="en-US" altLang="zh-CN" dirty="0"/>
              <a:t>draft</a:t>
            </a:r>
            <a:r>
              <a:rPr lang="zh-CN" altLang="en-US" dirty="0"/>
              <a:t>模式，需要专家审核确认后变为</a:t>
            </a:r>
            <a:r>
              <a:rPr lang="en-US" altLang="zh-CN" dirty="0"/>
              <a:t>reviewed</a:t>
            </a:r>
            <a:r>
              <a:rPr lang="zh-CN" altLang="en-US" dirty="0"/>
              <a:t>，才可以正式作为知识库内容</a:t>
            </a:r>
            <a:endParaRPr lang="en-US" altLang="zh-CN" dirty="0"/>
          </a:p>
          <a:p>
            <a:r>
              <a:rPr lang="zh-CN" altLang="en-US" dirty="0"/>
              <a:t>整体框架（</a:t>
            </a:r>
            <a:r>
              <a:rPr lang="zh-CN" altLang="en-US" u="sng" dirty="0"/>
              <a:t>待讨论</a:t>
            </a:r>
            <a:r>
              <a:rPr lang="zh-CN" altLang="en-US" dirty="0"/>
              <a:t>）</a:t>
            </a:r>
            <a:endParaRPr lang="en-US" altLang="zh-CN" dirty="0"/>
          </a:p>
          <a:p>
            <a:pPr lvl="1"/>
            <a:r>
              <a:rPr lang="zh-CN" altLang="en-US" dirty="0"/>
              <a:t>值班总览（值班班次流程、页面总览、注意事项、值班指南、值班记录填写说明、系统常见异常与处理建议）</a:t>
            </a:r>
            <a:endParaRPr lang="en-US" altLang="zh-CN" dirty="0"/>
          </a:p>
          <a:p>
            <a:pPr lvl="1"/>
            <a:r>
              <a:rPr lang="en-US" altLang="zh-CN" dirty="0"/>
              <a:t>DAQ</a:t>
            </a:r>
            <a:r>
              <a:rPr lang="zh-CN" altLang="en-US" dirty="0"/>
              <a:t>系统（</a:t>
            </a:r>
            <a:r>
              <a:rPr lang="en-US" altLang="zh-CN" dirty="0"/>
              <a:t>DAQ</a:t>
            </a:r>
            <a:r>
              <a:rPr lang="zh-CN" altLang="en-US" dirty="0"/>
              <a:t>常见异常、</a:t>
            </a:r>
            <a:r>
              <a:rPr lang="en-US" altLang="zh-CN" dirty="0"/>
              <a:t>DAQ</a:t>
            </a:r>
            <a:r>
              <a:rPr lang="zh-CN" altLang="en-US" dirty="0"/>
              <a:t>状态说明、</a:t>
            </a:r>
            <a:r>
              <a:rPr lang="en-US" altLang="zh-CN" dirty="0"/>
              <a:t>DAQ</a:t>
            </a:r>
            <a:r>
              <a:rPr lang="zh-CN" altLang="en-US" dirty="0"/>
              <a:t>值班手册、取数操作流程、运行控制摘要，</a:t>
            </a:r>
            <a:r>
              <a:rPr lang="en-US" altLang="zh-CN" dirty="0"/>
              <a:t>RUN_FORM</a:t>
            </a:r>
            <a:r>
              <a:rPr lang="zh-CN" altLang="en-US" dirty="0"/>
              <a:t>表记录说明）</a:t>
            </a:r>
            <a:endParaRPr lang="en-US" altLang="zh-CN" dirty="0"/>
          </a:p>
          <a:p>
            <a:pPr lvl="1"/>
            <a:r>
              <a:rPr lang="en-US" altLang="zh-CN" dirty="0"/>
              <a:t>DCS</a:t>
            </a:r>
            <a:r>
              <a:rPr lang="zh-CN" altLang="en-US" dirty="0"/>
              <a:t>系统（</a:t>
            </a:r>
            <a:r>
              <a:rPr lang="en-US" altLang="zh-CN" dirty="0"/>
              <a:t>DCS</a:t>
            </a:r>
            <a:r>
              <a:rPr lang="zh-CN" altLang="en-US" dirty="0"/>
              <a:t>常见异常、</a:t>
            </a:r>
            <a:r>
              <a:rPr lang="en-US" altLang="zh-CN" dirty="0"/>
              <a:t>HV Trip</a:t>
            </a:r>
            <a:r>
              <a:rPr lang="zh-CN" altLang="en-US" dirty="0"/>
              <a:t>处理）</a:t>
            </a:r>
            <a:endParaRPr lang="en-US" altLang="zh-CN" dirty="0"/>
          </a:p>
          <a:p>
            <a:pPr lvl="1"/>
            <a:r>
              <a:rPr lang="zh-CN" altLang="en-US" dirty="0"/>
              <a:t>直方图（在线直方图与参考值说明、直方图异常概览处理原则）</a:t>
            </a:r>
            <a:endParaRPr lang="en-US" altLang="zh-CN" dirty="0"/>
          </a:p>
          <a:p>
            <a:pPr lvl="1"/>
            <a:r>
              <a:rPr lang="zh-CN" altLang="en-US" dirty="0"/>
              <a:t>联系人与升级路径</a:t>
            </a:r>
            <a:endParaRPr lang="zh-CN"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与</a:t>
            </a:r>
            <a:r>
              <a:rPr lang="en-US" altLang="zh-CN"/>
              <a:t>Axon</a:t>
            </a:r>
            <a:r>
              <a:rPr lang="zh-CN" altLang="en-US"/>
              <a:t>集成</a:t>
            </a:r>
            <a:r>
              <a:rPr lang="en-US" altLang="zh-CN"/>
              <a:t>——</a:t>
            </a:r>
            <a:r>
              <a:rPr lang="zh-CN" altLang="en-US"/>
              <a:t>值班助手</a:t>
            </a:r>
            <a:r>
              <a:rPr lang="en-US" altLang="zh-CN"/>
              <a:t>Agent</a:t>
            </a:r>
            <a:r>
              <a:rPr lang="zh-CN" altLang="en-US">
                <a:sym typeface="+mn-ea"/>
              </a:rPr>
              <a:t>（第二部分）</a:t>
            </a:r>
            <a:endParaRPr lang="en-US" altLang="zh-CN"/>
          </a:p>
        </p:txBody>
      </p:sp>
      <p:sp>
        <p:nvSpPr>
          <p:cNvPr id="3" name="内容占位符 2"/>
          <p:cNvSpPr>
            <a:spLocks noGrp="1"/>
          </p:cNvSpPr>
          <p:nvPr>
            <p:ph idx="1"/>
          </p:nvPr>
        </p:nvSpPr>
        <p:spPr>
          <a:xfrm>
            <a:off x="838200" y="1825625"/>
            <a:ext cx="10515600" cy="4565015"/>
          </a:xfrm>
        </p:spPr>
        <p:txBody>
          <a:bodyPr>
            <a:normAutofit fontScale="85000" lnSpcReduction="20000"/>
          </a:bodyPr>
          <a:lstStyle/>
          <a:p>
            <a:r>
              <a:rPr lang="zh-CN" altLang="en-US"/>
              <a:t>功能预览：播报当前</a:t>
            </a:r>
            <a:r>
              <a:rPr lang="en-US" altLang="zh-CN"/>
              <a:t>run</a:t>
            </a:r>
            <a:r>
              <a:rPr lang="zh-CN" altLang="en-US"/>
              <a:t>状态，运行开始时间，最关键的异常点，建议动作，严重异常说明，交接班摘要生成，自然语言问答</a:t>
            </a:r>
            <a:endParaRPr lang="zh-CN" altLang="en-US"/>
          </a:p>
          <a:p>
            <a:r>
              <a:rPr lang="zh-CN" altLang="en-US"/>
              <a:t>例：现在最严重的问题是什么？最近五分钟有什么</a:t>
            </a:r>
            <a:r>
              <a:rPr lang="en-US" altLang="zh-CN"/>
              <a:t>ERROR</a:t>
            </a:r>
            <a:r>
              <a:rPr lang="zh-CN" altLang="en-US"/>
              <a:t>？是否建议停止取数？</a:t>
            </a:r>
            <a:endParaRPr lang="zh-CN" altLang="en-US"/>
          </a:p>
          <a:p>
            <a:r>
              <a:rPr lang="zh-CN" altLang="en-US"/>
              <a:t>运行报告生成：汇总</a:t>
            </a:r>
            <a:r>
              <a:rPr lang="en-US" altLang="zh-CN"/>
              <a:t>run</a:t>
            </a:r>
            <a:r>
              <a:rPr lang="zh-CN" altLang="en-US"/>
              <a:t>时间线，汇总告警信息，汇总诊断事件，输出值班交接说明</a:t>
            </a:r>
            <a:endParaRPr lang="zh-CN" altLang="en-US"/>
          </a:p>
          <a:p>
            <a:pPr lvl="0"/>
            <a:r>
              <a:rPr lang="zh-CN" altLang="en-US"/>
              <a:t>从各个</a:t>
            </a:r>
            <a:r>
              <a:rPr lang="en-US" altLang="zh-CN"/>
              <a:t>API</a:t>
            </a:r>
            <a:r>
              <a:rPr lang="zh-CN" altLang="en-US"/>
              <a:t>获取信息</a:t>
            </a:r>
            <a:r>
              <a:rPr lang="en-US" altLang="zh-CN"/>
              <a:t>-</a:t>
            </a:r>
            <a:r>
              <a:rPr lang="zh-CN" altLang="en-US"/>
              <a:t>事件生成</a:t>
            </a:r>
            <a:r>
              <a:rPr lang="en-US" altLang="zh-CN"/>
              <a:t>-Axon skill-Agent</a:t>
            </a:r>
            <a:r>
              <a:rPr lang="zh-CN" altLang="en-US"/>
              <a:t>调用</a:t>
            </a:r>
            <a:r>
              <a:rPr lang="en-US" altLang="zh-CN"/>
              <a:t>-</a:t>
            </a:r>
            <a:r>
              <a:rPr lang="zh-CN" altLang="en-US"/>
              <a:t>结果输出</a:t>
            </a:r>
            <a:endParaRPr lang="zh-CN" altLang="en-US"/>
          </a:p>
          <a:p>
            <a:pPr lvl="0"/>
            <a:r>
              <a:rPr lang="zh-CN" altLang="en-US"/>
              <a:t>交付物</a:t>
            </a:r>
            <a:endParaRPr lang="zh-CN" altLang="en-US"/>
          </a:p>
          <a:p>
            <a:pPr lvl="1"/>
            <a:r>
              <a:rPr lang="zh-CN" altLang="en-US"/>
              <a:t>定时播报</a:t>
            </a:r>
            <a:endParaRPr lang="zh-CN" altLang="en-US"/>
          </a:p>
          <a:p>
            <a:pPr lvl="2"/>
            <a:r>
              <a:rPr lang="zh-CN" altLang="en-US" sz="2000"/>
              <a:t>当前</a:t>
            </a:r>
            <a:r>
              <a:rPr lang="en-US" altLang="zh-CN" sz="2000"/>
              <a:t>run</a:t>
            </a:r>
            <a:r>
              <a:rPr lang="zh-CN" altLang="en-US" sz="2000"/>
              <a:t>状态、当前最重要异常、当前风险最高的子系统</a:t>
            </a:r>
            <a:endParaRPr lang="zh-CN" altLang="en-US"/>
          </a:p>
          <a:p>
            <a:pPr lvl="1"/>
            <a:r>
              <a:rPr lang="zh-CN" altLang="en-US"/>
              <a:t>问答</a:t>
            </a:r>
            <a:endParaRPr lang="zh-CN" altLang="en-US"/>
          </a:p>
          <a:p>
            <a:pPr lvl="2"/>
            <a:r>
              <a:rPr lang="zh-CN" altLang="en-US"/>
              <a:t>根据值班员问题决定调用哪些</a:t>
            </a:r>
            <a:r>
              <a:rPr lang="en-US" altLang="zh-CN"/>
              <a:t>skill</a:t>
            </a:r>
            <a:endParaRPr lang="zh-CN" altLang="en-US"/>
          </a:p>
          <a:p>
            <a:pPr lvl="1"/>
            <a:r>
              <a:rPr lang="zh-CN" altLang="en-US" sz="2400"/>
              <a:t>交接班摘要</a:t>
            </a:r>
            <a:endParaRPr lang="zh-CN" altLang="en-US" sz="2400"/>
          </a:p>
          <a:p>
            <a:pPr lvl="2"/>
            <a:r>
              <a:rPr lang="zh-CN" altLang="en-US" sz="2000"/>
              <a:t>当前</a:t>
            </a:r>
            <a:r>
              <a:rPr lang="en-US" altLang="zh-CN" sz="2000"/>
              <a:t>run</a:t>
            </a:r>
            <a:r>
              <a:rPr lang="zh-CN" altLang="en-US" sz="2000"/>
              <a:t>摘要、重点异常和待处理项</a:t>
            </a:r>
            <a:endParaRPr lang="zh-CN" altLang="en-US" sz="2000"/>
          </a:p>
          <a:p>
            <a:pPr lvl="1"/>
            <a:r>
              <a:rPr lang="zh-CN" altLang="en-US" sz="2400"/>
              <a:t>封装值班相关</a:t>
            </a:r>
            <a:r>
              <a:rPr lang="en-US" altLang="zh-CN" sz="2400"/>
              <a:t>skills</a:t>
            </a:r>
            <a:endParaRPr lang="zh-CN" alt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8080</a:t>
            </a:r>
            <a:r>
              <a:rPr lang="zh-CN" altLang="en-US" dirty="0"/>
              <a:t>端口直方图异常</a:t>
            </a:r>
            <a:endParaRPr lang="zh-CN" altLang="en-US" dirty="0"/>
          </a:p>
        </p:txBody>
      </p:sp>
      <p:sp>
        <p:nvSpPr>
          <p:cNvPr id="3" name="内容占位符 2"/>
          <p:cNvSpPr>
            <a:spLocks noGrp="1"/>
          </p:cNvSpPr>
          <p:nvPr>
            <p:ph idx="1"/>
          </p:nvPr>
        </p:nvSpPr>
        <p:spPr/>
        <p:txBody>
          <a:bodyPr/>
          <a:lstStyle/>
          <a:p>
            <a:r>
              <a:rPr lang="zh-CN" altLang="en-US" dirty="0"/>
              <a:t>表现：数据库连接达到上限，无法返回结果</a:t>
            </a:r>
            <a:endParaRPr lang="en-US" altLang="zh-CN" dirty="0"/>
          </a:p>
          <a:p>
            <a:r>
              <a:rPr lang="zh-CN" altLang="en-US" dirty="0"/>
              <a:t>根本原因：数据库全量查询操作事件过长，导致请求堆积，数据库连接池无法释放。参考图还是每次都重新查询的形式，前端又会周期性刷新，导致请求队列越来越长，最后连接池耗尽</a:t>
            </a:r>
            <a:endParaRPr lang="en-US" altLang="zh-CN" dirty="0"/>
          </a:p>
          <a:p>
            <a:r>
              <a:rPr lang="zh-CN" altLang="en-US" dirty="0"/>
              <a:t>修复：避免全量搜索，参考图不在实时一直拉</a:t>
            </a:r>
            <a:endParaRPr lang="en-US" altLang="zh-CN" dirty="0"/>
          </a:p>
          <a:p>
            <a:r>
              <a:rPr lang="zh-CN" altLang="en-US"/>
              <a:t>历史异常事件表（只存历史），最新快照表（用于和前端对接实时展示）</a:t>
            </a:r>
            <a:endParaRPr lang="en-US" altLang="zh-CN"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直方图页面</a:t>
            </a:r>
            <a:endParaRPr lang="zh-CN" altLang="en-US" dirty="0"/>
          </a:p>
        </p:txBody>
      </p:sp>
      <p:sp>
        <p:nvSpPr>
          <p:cNvPr id="3" name="内容占位符 2"/>
          <p:cNvSpPr>
            <a:spLocks noGrp="1"/>
          </p:cNvSpPr>
          <p:nvPr>
            <p:ph idx="1"/>
          </p:nvPr>
        </p:nvSpPr>
        <p:spPr>
          <a:xfrm>
            <a:off x="838200" y="1825625"/>
            <a:ext cx="10515600" cy="4591288"/>
          </a:xfrm>
        </p:spPr>
        <p:txBody>
          <a:bodyPr>
            <a:normAutofit fontScale="70000" lnSpcReduction="20000"/>
          </a:bodyPr>
          <a:lstStyle/>
          <a:p>
            <a:pPr>
              <a:lnSpc>
                <a:spcPct val="120000"/>
              </a:lnSpc>
            </a:pPr>
            <a:r>
              <a:rPr lang="en-US" altLang="zh-CN" dirty="0"/>
              <a:t>Overview</a:t>
            </a:r>
            <a:r>
              <a:rPr lang="zh-CN" altLang="en-US" dirty="0"/>
              <a:t>页面性能优化，数据检索过慢导致刷新时间过长，改为设置索引</a:t>
            </a:r>
            <a:r>
              <a:rPr lang="en-US" altLang="zh-CN" dirty="0"/>
              <a:t>key</a:t>
            </a:r>
            <a:r>
              <a:rPr lang="zh-CN" altLang="en-US" dirty="0"/>
              <a:t>避免全量检索</a:t>
            </a:r>
            <a:endParaRPr lang="en-US" altLang="zh-CN" dirty="0"/>
          </a:p>
          <a:p>
            <a:pPr>
              <a:lnSpc>
                <a:spcPct val="120000"/>
              </a:lnSpc>
            </a:pPr>
            <a:r>
              <a:rPr lang="zh-CN" altLang="en-US" dirty="0"/>
              <a:t>调整样本存储策略，只存储值班员标记过的样本，每个</a:t>
            </a:r>
            <a:r>
              <a:rPr lang="en-US" altLang="zh-CN" dirty="0"/>
              <a:t>run</a:t>
            </a:r>
            <a:r>
              <a:rPr lang="zh-CN" altLang="en-US" dirty="0"/>
              <a:t>每张异常图以及检测状态变化时的直方图</a:t>
            </a:r>
            <a:endParaRPr lang="en-US" altLang="zh-CN" dirty="0"/>
          </a:p>
          <a:p>
            <a:pPr>
              <a:lnSpc>
                <a:spcPct val="120000"/>
              </a:lnSpc>
            </a:pPr>
            <a:r>
              <a:rPr lang="zh-CN" altLang="en-US" dirty="0"/>
              <a:t>存储策略调整以后出现很多</a:t>
            </a:r>
            <a:r>
              <a:rPr lang="en-US" altLang="zh-CN" dirty="0"/>
              <a:t>bug</a:t>
            </a:r>
            <a:r>
              <a:rPr lang="zh-CN" altLang="en-US" dirty="0"/>
              <a:t>，基本都是依赖于直方图样本表的，和设计预期不符。</a:t>
            </a:r>
            <a:endParaRPr lang="zh-CN" altLang="en-US" dirty="0"/>
          </a:p>
          <a:p>
            <a:pPr>
              <a:lnSpc>
                <a:spcPct val="120000"/>
              </a:lnSpc>
            </a:pPr>
            <a:r>
              <a:rPr lang="zh-CN" altLang="en-US" dirty="0"/>
              <a:t> 包括</a:t>
            </a:r>
            <a:r>
              <a:rPr lang="en-US" altLang="zh-CN" dirty="0"/>
              <a:t>Shift Workbench</a:t>
            </a:r>
            <a:r>
              <a:rPr lang="zh-CN" altLang="en-US" dirty="0"/>
              <a:t>页出现大量不匹配的情况，</a:t>
            </a:r>
            <a:r>
              <a:rPr lang="en-US" altLang="zh-CN" dirty="0"/>
              <a:t>overview</a:t>
            </a:r>
            <a:r>
              <a:rPr lang="zh-CN" altLang="en-US" dirty="0"/>
              <a:t>页面红框和绿勾相互矛盾，勾叉按钮点击没反应，详情页有些都是空图</a:t>
            </a:r>
            <a:endParaRPr lang="zh-CN" altLang="en-US" dirty="0"/>
          </a:p>
          <a:p>
            <a:pPr>
              <a:lnSpc>
                <a:spcPct val="120000"/>
              </a:lnSpc>
            </a:pPr>
            <a:r>
              <a:rPr lang="zh-CN" altLang="en-US" dirty="0"/>
              <a:t>目前设计策略基本调整清晰：保存直方图快照信息，前端从直方图快照中获取数据画图，由于前端每隔固定时间刷新一次，为了保证标记的时候存的是前端展示的样本，增加了后端缓存，每次给前端展示的数据都会存到后端缓存一份，用户点</a:t>
            </a:r>
            <a:r>
              <a:rPr lang="en-US" altLang="zh-CN" dirty="0"/>
              <a:t>confirm</a:t>
            </a:r>
            <a:r>
              <a:rPr lang="zh-CN" altLang="en-US" dirty="0"/>
              <a:t>的时候会存展示的缓存样本；</a:t>
            </a:r>
            <a:endParaRPr lang="en-US" altLang="zh-CN" dirty="0"/>
          </a:p>
          <a:p>
            <a:pPr>
              <a:lnSpc>
                <a:spcPct val="120000"/>
              </a:lnSpc>
            </a:pPr>
            <a:r>
              <a:rPr lang="zh-CN" altLang="en-US" dirty="0"/>
              <a:t>另设置在值班员标记样本前端页面不在刷新，值班员可以取消标记恢复刷新状态</a:t>
            </a:r>
            <a:endParaRPr lang="en-US" altLang="zh-CN" dirty="0"/>
          </a:p>
          <a:p>
            <a:pPr>
              <a:lnSpc>
                <a:spcPct val="120000"/>
              </a:lnSpc>
            </a:pPr>
            <a:r>
              <a:rPr lang="zh-CN" altLang="en-US" dirty="0"/>
              <a:t>加了</a:t>
            </a:r>
            <a:r>
              <a:rPr lang="en-US" altLang="zh-CN" dirty="0"/>
              <a:t>CGEM</a:t>
            </a:r>
            <a:r>
              <a:rPr lang="zh-CN" altLang="en-US" dirty="0"/>
              <a:t>的</a:t>
            </a:r>
            <a:r>
              <a:rPr lang="en-US" altLang="zh-CN" dirty="0"/>
              <a:t>19</a:t>
            </a:r>
            <a:r>
              <a:rPr lang="zh-CN" altLang="en-US" dirty="0"/>
              <a:t>张图，参考</a:t>
            </a:r>
            <a:r>
              <a:rPr lang="en-US" altLang="zh-CN" dirty="0"/>
              <a:t>run</a:t>
            </a:r>
            <a:r>
              <a:rPr lang="zh-CN" altLang="en-US" dirty="0"/>
              <a:t>选的</a:t>
            </a:r>
            <a:r>
              <a:rPr lang="en-US" altLang="zh-CN" dirty="0"/>
              <a:t>93735</a:t>
            </a:r>
            <a:endParaRPr lang="zh-CN" alt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值班助手</a:t>
            </a:r>
            <a:endParaRPr lang="zh-CN" altLang="en-US" dirty="0"/>
          </a:p>
        </p:txBody>
      </p:sp>
      <p:sp>
        <p:nvSpPr>
          <p:cNvPr id="3" name="内容占位符 2"/>
          <p:cNvSpPr>
            <a:spLocks noGrp="1"/>
          </p:cNvSpPr>
          <p:nvPr>
            <p:ph idx="1"/>
          </p:nvPr>
        </p:nvSpPr>
        <p:spPr>
          <a:xfrm>
            <a:off x="838200" y="1825625"/>
            <a:ext cx="10515600" cy="4563090"/>
          </a:xfrm>
        </p:spPr>
        <p:txBody>
          <a:bodyPr>
            <a:normAutofit fontScale="55000" lnSpcReduction="20000"/>
          </a:bodyPr>
          <a:lstStyle/>
          <a:p>
            <a:r>
              <a:rPr lang="zh-CN" altLang="en-US" dirty="0"/>
              <a:t>知识检索</a:t>
            </a:r>
            <a:r>
              <a:rPr lang="en-US" altLang="zh-CN" dirty="0"/>
              <a:t>MCP</a:t>
            </a:r>
            <a:r>
              <a:rPr lang="zh-CN" altLang="en-US" dirty="0"/>
              <a:t>优化，增加条件检索，列出</a:t>
            </a:r>
            <a:r>
              <a:rPr lang="en-US" altLang="zh-CN" dirty="0"/>
              <a:t>reviewed</a:t>
            </a:r>
            <a:r>
              <a:rPr lang="zh-CN" altLang="en-US" dirty="0"/>
              <a:t>、指定章节的内容</a:t>
            </a:r>
            <a:endParaRPr lang="en-US" altLang="zh-CN" dirty="0"/>
          </a:p>
          <a:p>
            <a:r>
              <a:rPr lang="zh-CN" altLang="en-US" dirty="0"/>
              <a:t>值班助手功能设计和实现流程</a:t>
            </a:r>
            <a:endParaRPr lang="en-US" altLang="zh-CN" dirty="0"/>
          </a:p>
          <a:p>
            <a:pPr lvl="1"/>
            <a:r>
              <a:rPr lang="zh-CN" altLang="en-US" dirty="0"/>
              <a:t>允许值班员在监控网页中通过对话框提问，问题通过后端</a:t>
            </a:r>
            <a:r>
              <a:rPr lang="en-US" altLang="zh-CN" dirty="0"/>
              <a:t>Bridge</a:t>
            </a:r>
            <a:r>
              <a:rPr lang="zh-CN" altLang="en-US" dirty="0"/>
              <a:t>服务接入</a:t>
            </a:r>
            <a:r>
              <a:rPr lang="en-US" altLang="zh-CN" dirty="0"/>
              <a:t>channel-DAQ-system</a:t>
            </a:r>
            <a:r>
              <a:rPr lang="zh-CN" altLang="en-US" dirty="0"/>
              <a:t>插件，再路由到</a:t>
            </a:r>
            <a:r>
              <a:rPr lang="en-US" altLang="zh-CN" dirty="0"/>
              <a:t>Axon Agent</a:t>
            </a:r>
            <a:r>
              <a:rPr lang="zh-CN" altLang="en-US" dirty="0"/>
              <a:t>，结合现有</a:t>
            </a:r>
            <a:r>
              <a:rPr lang="en-US" altLang="zh-CN" dirty="0"/>
              <a:t>skill</a:t>
            </a:r>
            <a:r>
              <a:rPr lang="zh-CN" altLang="en-US" dirty="0"/>
              <a:t>和知识库给出回答</a:t>
            </a:r>
            <a:endParaRPr lang="en-US" altLang="zh-CN" dirty="0"/>
          </a:p>
          <a:p>
            <a:r>
              <a:rPr lang="zh-CN" altLang="en-US" dirty="0"/>
              <a:t>插件部分</a:t>
            </a:r>
            <a:endParaRPr lang="en-US" altLang="zh-CN" dirty="0"/>
          </a:p>
          <a:p>
            <a:pPr lvl="1"/>
            <a:r>
              <a:rPr lang="zh-CN" altLang="en-US" dirty="0"/>
              <a:t>从单账号接入扩展为多账号接入，保留原有</a:t>
            </a:r>
            <a:r>
              <a:rPr lang="en-US" altLang="zh-CN" dirty="0"/>
              <a:t>default</a:t>
            </a:r>
            <a:r>
              <a:rPr lang="zh-CN" altLang="en-US" dirty="0"/>
              <a:t>账号不变，同时新增</a:t>
            </a:r>
            <a:r>
              <a:rPr lang="en-US" altLang="zh-CN" dirty="0" err="1"/>
              <a:t>shift_ui</a:t>
            </a:r>
            <a:r>
              <a:rPr lang="zh-CN" altLang="en-US" dirty="0"/>
              <a:t>账号专门用于值班助手，与</a:t>
            </a:r>
            <a:r>
              <a:rPr lang="en-US" altLang="zh-CN" dirty="0"/>
              <a:t>MRS</a:t>
            </a:r>
            <a:r>
              <a:rPr lang="zh-CN" altLang="en-US" dirty="0"/>
              <a:t>服务隔离</a:t>
            </a:r>
            <a:endParaRPr lang="en-US" altLang="zh-CN" dirty="0"/>
          </a:p>
          <a:p>
            <a:r>
              <a:rPr lang="zh-CN" altLang="en-US" dirty="0"/>
              <a:t>后端部分</a:t>
            </a:r>
            <a:endParaRPr lang="en-US" altLang="zh-CN" dirty="0"/>
          </a:p>
          <a:p>
            <a:pPr lvl="1"/>
            <a:r>
              <a:rPr lang="zh-CN" altLang="en-US" dirty="0"/>
              <a:t>增加</a:t>
            </a:r>
            <a:r>
              <a:rPr lang="en-US" altLang="zh-CN" dirty="0"/>
              <a:t>bridge</a:t>
            </a:r>
            <a:r>
              <a:rPr lang="zh-CN" altLang="en-US" dirty="0"/>
              <a:t>能力，负责前端连接、插件连接，完成前端问题与插件协议之间转换</a:t>
            </a:r>
            <a:endParaRPr lang="en-US" altLang="zh-CN" dirty="0"/>
          </a:p>
          <a:p>
            <a:pPr lvl="1"/>
            <a:r>
              <a:rPr lang="zh-CN" altLang="en-US" dirty="0"/>
              <a:t>目前策略：以浏览器为单位在一个会话中提问，服务重启或者点击清空按钮后会开启新会话</a:t>
            </a:r>
            <a:endParaRPr lang="en-US" altLang="zh-CN" dirty="0"/>
          </a:p>
          <a:p>
            <a:pPr lvl="1"/>
            <a:r>
              <a:rPr lang="zh-CN" altLang="en-US" dirty="0"/>
              <a:t>为了后面质量评估，增加了问答记录落盘功能。用户问题、助手回答等会记录到本地</a:t>
            </a:r>
            <a:r>
              <a:rPr lang="en-US" altLang="zh-CN" dirty="0" err="1"/>
              <a:t>jsonl</a:t>
            </a:r>
            <a:r>
              <a:rPr lang="zh-CN" altLang="en-US" dirty="0"/>
              <a:t>文件</a:t>
            </a:r>
            <a:endParaRPr lang="en-US" altLang="zh-CN" dirty="0"/>
          </a:p>
          <a:p>
            <a:r>
              <a:rPr lang="zh-CN" altLang="en-US" dirty="0"/>
              <a:t>前端部分</a:t>
            </a:r>
            <a:endParaRPr lang="en-US" altLang="zh-CN" dirty="0"/>
          </a:p>
          <a:p>
            <a:pPr lvl="1"/>
            <a:r>
              <a:rPr lang="zh-CN" altLang="en-US" dirty="0"/>
              <a:t>新增值班助手页面，实现基础问答，清空后开启新一轮会话</a:t>
            </a:r>
            <a:endParaRPr lang="en-US" altLang="zh-CN" dirty="0"/>
          </a:p>
          <a:p>
            <a:r>
              <a:rPr lang="zh-CN" altLang="en-US" dirty="0"/>
              <a:t>问题</a:t>
            </a:r>
            <a:endParaRPr lang="en-US" altLang="zh-CN" dirty="0"/>
          </a:p>
          <a:p>
            <a:pPr lvl="1"/>
            <a:r>
              <a:rPr lang="zh-CN" altLang="en-US" dirty="0"/>
              <a:t>插件配置部分前端展示的有点奇怪</a:t>
            </a:r>
            <a:endParaRPr lang="en-US" altLang="zh-CN" dirty="0"/>
          </a:p>
          <a:p>
            <a:pPr lvl="1"/>
            <a:r>
              <a:rPr lang="zh-CN" altLang="en-US" dirty="0"/>
              <a:t>插件不支持流式返回，没有收到真实的</a:t>
            </a:r>
            <a:r>
              <a:rPr lang="en-US" altLang="zh-CN" dirty="0" err="1"/>
              <a:t>analysis.delta</a:t>
            </a:r>
            <a:r>
              <a:rPr lang="zh-CN" altLang="en-US" dirty="0"/>
              <a:t>数据，看到插件配置中有流式输出的配置项，改为允许流式后也没有用，需要重启服务？</a:t>
            </a:r>
            <a:endParaRPr lang="en-US" altLang="zh-CN" dirty="0"/>
          </a:p>
          <a:p>
            <a:r>
              <a:rPr lang="zh-CN" altLang="en-US" dirty="0"/>
              <a:t>需要注意的问题</a:t>
            </a:r>
            <a:endParaRPr lang="en-US" altLang="zh-CN" dirty="0"/>
          </a:p>
          <a:p>
            <a:pPr lvl="1"/>
            <a:r>
              <a:rPr lang="zh-CN" altLang="en-US" dirty="0"/>
              <a:t>目前会话存储在内存中，后续如果开放很多人需要考虑清空内存会话策略</a:t>
            </a:r>
            <a:endParaRPr lang="en-US" altLang="zh-CN" dirty="0"/>
          </a:p>
          <a:p>
            <a:pPr lvl="1"/>
            <a:r>
              <a:rPr lang="zh-CN" altLang="en-US" dirty="0"/>
              <a:t>比如限制进程最多保留</a:t>
            </a:r>
            <a:r>
              <a:rPr lang="en-US" altLang="zh-CN" dirty="0"/>
              <a:t>xxx</a:t>
            </a:r>
            <a:r>
              <a:rPr lang="zh-CN" altLang="en-US" dirty="0"/>
              <a:t>个会话，超过的就自动清楚最早的</a:t>
            </a:r>
            <a:r>
              <a:rPr lang="en-US" altLang="zh-CN" dirty="0"/>
              <a:t>/</a:t>
            </a:r>
            <a:r>
              <a:rPr lang="zh-CN" altLang="en-US" dirty="0"/>
              <a:t>或者把会话移到数据库中</a:t>
            </a:r>
            <a:endParaRPr lang="en-US" altLang="zh-CN" dirty="0"/>
          </a:p>
          <a:p>
            <a:pPr lvl="1"/>
            <a:endParaRPr lang="en-US" altLang="zh-CN" dirty="0"/>
          </a:p>
          <a:p>
            <a:pPr lvl="1"/>
            <a:endParaRPr lang="en-US" altLang="zh-CN"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直方图异常检测</a:t>
            </a:r>
            <a:endParaRPr lang="zh-CN" altLang="en-US" dirty="0"/>
          </a:p>
        </p:txBody>
      </p:sp>
      <p:sp>
        <p:nvSpPr>
          <p:cNvPr id="3" name="内容占位符 2"/>
          <p:cNvSpPr>
            <a:spLocks noGrp="1"/>
          </p:cNvSpPr>
          <p:nvPr>
            <p:ph idx="1"/>
          </p:nvPr>
        </p:nvSpPr>
        <p:spPr>
          <a:xfrm>
            <a:off x="838200" y="1825624"/>
            <a:ext cx="10515600" cy="4619485"/>
          </a:xfrm>
        </p:spPr>
        <p:txBody>
          <a:bodyPr>
            <a:normAutofit fontScale="92500" lnSpcReduction="10000"/>
          </a:bodyPr>
          <a:lstStyle/>
          <a:p>
            <a:r>
              <a:rPr lang="zh-CN" altLang="en-US" dirty="0"/>
              <a:t>增加正常直方图存储，每个</a:t>
            </a:r>
            <a:r>
              <a:rPr lang="en-US" altLang="zh-CN" dirty="0"/>
              <a:t>run</a:t>
            </a:r>
            <a:r>
              <a:rPr lang="zh-CN" altLang="en-US" dirty="0"/>
              <a:t>每张图至少会存一张</a:t>
            </a:r>
            <a:endParaRPr lang="en-US" altLang="zh-CN" dirty="0"/>
          </a:p>
          <a:p>
            <a:r>
              <a:rPr lang="zh-CN" altLang="en-US" dirty="0"/>
              <a:t>重构异常判定规则检测算法</a:t>
            </a:r>
            <a:endParaRPr lang="en-US" altLang="zh-CN" dirty="0"/>
          </a:p>
          <a:p>
            <a:pPr lvl="1"/>
            <a:r>
              <a:rPr lang="zh-CN" altLang="en-US" dirty="0"/>
              <a:t>原本方案：每类直方图都按统一</a:t>
            </a:r>
            <a:r>
              <a:rPr lang="en-US" altLang="zh-CN" dirty="0"/>
              <a:t>6</a:t>
            </a:r>
            <a:r>
              <a:rPr lang="zh-CN" altLang="en-US" dirty="0"/>
              <a:t>条规则硬编码，不够灵活</a:t>
            </a:r>
            <a:endParaRPr lang="en-US" altLang="zh-CN" dirty="0"/>
          </a:p>
          <a:p>
            <a:pPr lvl="1"/>
            <a:r>
              <a:rPr lang="zh-CN" altLang="en-US" dirty="0"/>
              <a:t>优化：直方图分类，启用不同规则和阈值，不在共用同一组规则</a:t>
            </a:r>
            <a:endParaRPr lang="en-US" altLang="zh-CN" dirty="0"/>
          </a:p>
          <a:p>
            <a:r>
              <a:rPr lang="zh-CN" altLang="en-US" b="1" u="sng" dirty="0"/>
              <a:t>直方图类别划分</a:t>
            </a:r>
            <a:r>
              <a:rPr lang="zh-CN" altLang="en-US" dirty="0">
                <a:sym typeface="Wingdings" panose="05000000000000000000" pitchFamily="2" charset="2"/>
              </a:rPr>
              <a:t>：（</a:t>
            </a:r>
            <a:r>
              <a:rPr lang="en-US" altLang="zh-CN" dirty="0">
                <a:sym typeface="Wingdings" panose="05000000000000000000" pitchFamily="2" charset="2"/>
              </a:rPr>
              <a:t>bin</a:t>
            </a:r>
            <a:r>
              <a:rPr lang="zh-CN" altLang="en-US" dirty="0">
                <a:sym typeface="Wingdings" panose="05000000000000000000" pitchFamily="2" charset="2"/>
              </a:rPr>
              <a:t>数量不一致作为公用规则）</a:t>
            </a:r>
            <a:endParaRPr lang="en-US" altLang="zh-CN" dirty="0"/>
          </a:p>
          <a:p>
            <a:pPr lvl="1"/>
            <a:r>
              <a:rPr lang="zh-CN" altLang="en-US" dirty="0"/>
              <a:t>通道级</a:t>
            </a:r>
            <a:r>
              <a:rPr lang="en-US" altLang="zh-CN" dirty="0"/>
              <a:t>/</a:t>
            </a:r>
            <a:r>
              <a:rPr lang="en-US" altLang="zh-CN" dirty="0" err="1"/>
              <a:t>hitmap</a:t>
            </a:r>
            <a:r>
              <a:rPr lang="zh-CN" altLang="en-US" dirty="0"/>
              <a:t>：死道</a:t>
            </a:r>
            <a:r>
              <a:rPr lang="en-US" altLang="zh-CN" dirty="0"/>
              <a:t>/</a:t>
            </a:r>
            <a:r>
              <a:rPr lang="zh-CN" altLang="en-US" dirty="0"/>
              <a:t>冒道</a:t>
            </a:r>
            <a:r>
              <a:rPr lang="en-US" altLang="zh-CN" dirty="0"/>
              <a:t>/</a:t>
            </a:r>
            <a:r>
              <a:rPr lang="zh-CN" altLang="en-US" dirty="0">
                <a:solidFill>
                  <a:srgbClr val="FF0000"/>
                </a:solidFill>
              </a:rPr>
              <a:t>部分死道</a:t>
            </a:r>
            <a:r>
              <a:rPr lang="en-US" altLang="zh-CN" dirty="0">
                <a:solidFill>
                  <a:srgbClr val="FF0000"/>
                </a:solidFill>
              </a:rPr>
              <a:t>/</a:t>
            </a:r>
            <a:r>
              <a:rPr lang="zh-CN" altLang="en-US" dirty="0">
                <a:solidFill>
                  <a:srgbClr val="FF0000"/>
                </a:solidFill>
              </a:rPr>
              <a:t>新冒道</a:t>
            </a:r>
            <a:r>
              <a:rPr lang="en-US" altLang="zh-CN" dirty="0">
                <a:solidFill>
                  <a:srgbClr val="FF0000"/>
                </a:solidFill>
              </a:rPr>
              <a:t>/</a:t>
            </a:r>
            <a:r>
              <a:rPr lang="zh-CN" altLang="en-US" dirty="0">
                <a:solidFill>
                  <a:srgbClr val="FF0000"/>
                </a:solidFill>
              </a:rPr>
              <a:t>相邻通道簇异常；</a:t>
            </a:r>
            <a:r>
              <a:rPr lang="zh-CN" altLang="en-US" dirty="0"/>
              <a:t>去掉原有的</a:t>
            </a:r>
            <a:r>
              <a:rPr lang="en-US" altLang="zh-CN" dirty="0"/>
              <a:t>mean</a:t>
            </a:r>
            <a:r>
              <a:rPr lang="zh-CN" altLang="en-US" dirty="0"/>
              <a:t>、</a:t>
            </a:r>
            <a:r>
              <a:rPr lang="en-US" altLang="zh-CN" dirty="0"/>
              <a:t>rms</a:t>
            </a:r>
            <a:r>
              <a:rPr lang="zh-CN" altLang="en-US" dirty="0"/>
              <a:t>偏差；</a:t>
            </a:r>
            <a:endParaRPr lang="en-US" altLang="zh-CN" dirty="0"/>
          </a:p>
          <a:p>
            <a:pPr lvl="1"/>
            <a:r>
              <a:rPr lang="zh-CN" altLang="en-US" dirty="0"/>
              <a:t>连续物理谱（</a:t>
            </a:r>
            <a:r>
              <a:rPr lang="en-US" altLang="zh-CN" dirty="0"/>
              <a:t>T/Q</a:t>
            </a:r>
            <a:r>
              <a:rPr lang="zh-CN" altLang="en-US" dirty="0"/>
              <a:t>谱）：主峰位置偏移</a:t>
            </a:r>
            <a:r>
              <a:rPr lang="en-US" altLang="zh-CN" dirty="0"/>
              <a:t>/</a:t>
            </a:r>
            <a:r>
              <a:rPr lang="zh-CN" altLang="en-US" dirty="0"/>
              <a:t>峰宽变化</a:t>
            </a:r>
            <a:r>
              <a:rPr lang="en-US" altLang="zh-CN" dirty="0"/>
              <a:t>/</a:t>
            </a:r>
            <a:r>
              <a:rPr lang="zh-CN" altLang="en-US" dirty="0"/>
              <a:t>新峰</a:t>
            </a:r>
            <a:r>
              <a:rPr lang="en-US" altLang="zh-CN" dirty="0"/>
              <a:t>/</a:t>
            </a:r>
            <a:r>
              <a:rPr lang="zh-CN" altLang="en-US" dirty="0"/>
              <a:t>丢峰；现有的死道</a:t>
            </a:r>
            <a:r>
              <a:rPr lang="en-US" altLang="zh-CN" dirty="0"/>
              <a:t>/</a:t>
            </a:r>
            <a:r>
              <a:rPr lang="zh-CN" altLang="en-US" dirty="0"/>
              <a:t>冒道规则在连续谱中也有换种解释</a:t>
            </a:r>
            <a:endParaRPr lang="en-US" altLang="zh-CN" dirty="0"/>
          </a:p>
          <a:p>
            <a:pPr lvl="1"/>
            <a:r>
              <a:rPr lang="zh-CN" altLang="en-US" dirty="0"/>
              <a:t>数据大小分布（</a:t>
            </a:r>
            <a:r>
              <a:rPr lang="en-US" altLang="zh-CN" dirty="0"/>
              <a:t>size)</a:t>
            </a:r>
            <a:r>
              <a:rPr lang="zh-CN" altLang="en-US" dirty="0"/>
              <a:t>：峰值或众数位置漂移</a:t>
            </a:r>
            <a:r>
              <a:rPr lang="en-US" altLang="zh-CN" dirty="0"/>
              <a:t>/</a:t>
            </a:r>
            <a:r>
              <a:rPr lang="zh-CN" altLang="en-US" dirty="0"/>
              <a:t>中位数变化</a:t>
            </a:r>
            <a:r>
              <a:rPr lang="en-US" altLang="zh-CN" dirty="0"/>
              <a:t>/</a:t>
            </a:r>
            <a:r>
              <a:rPr lang="zh-CN" altLang="en-US" dirty="0"/>
              <a:t>异常大或异常小包比例</a:t>
            </a:r>
            <a:r>
              <a:rPr lang="en-US" altLang="zh-CN" dirty="0"/>
              <a:t>/</a:t>
            </a:r>
            <a:r>
              <a:rPr lang="zh-CN" altLang="en-US" dirty="0"/>
              <a:t>多峰结构变化；死道</a:t>
            </a:r>
            <a:r>
              <a:rPr lang="en-US" altLang="zh-CN" dirty="0"/>
              <a:t>/</a:t>
            </a:r>
            <a:r>
              <a:rPr lang="zh-CN" altLang="en-US" dirty="0"/>
              <a:t>冒道规则换种解释</a:t>
            </a:r>
            <a:endParaRPr lang="en-US" altLang="zh-CN" dirty="0"/>
          </a:p>
          <a:p>
            <a:pPr lvl="1"/>
            <a:r>
              <a:rPr lang="zh-CN" altLang="en-US" dirty="0"/>
              <a:t>离散类别（</a:t>
            </a:r>
            <a:r>
              <a:rPr lang="en-US" altLang="zh-CN" dirty="0"/>
              <a:t>TRG_GTL_OR_5/</a:t>
            </a:r>
            <a:r>
              <a:rPr lang="en-US" altLang="zh-CN" dirty="0" err="1"/>
              <a:t>TRG_EMC_Condi</a:t>
            </a:r>
            <a:r>
              <a:rPr lang="en-US" altLang="zh-CN" dirty="0"/>
              <a:t>/</a:t>
            </a:r>
            <a:r>
              <a:rPr lang="en-US" altLang="zh-CN" dirty="0" err="1"/>
              <a:t>TRG_TOF_Condi</a:t>
            </a:r>
            <a:r>
              <a:rPr lang="en-US" altLang="zh-CN" dirty="0"/>
              <a:t>/</a:t>
            </a:r>
            <a:r>
              <a:rPr lang="en-US" altLang="zh-CN" dirty="0" err="1"/>
              <a:t>EF_EventType</a:t>
            </a:r>
            <a:r>
              <a:rPr lang="zh-CN" altLang="en-US" dirty="0"/>
              <a:t>）：必需位消失</a:t>
            </a:r>
            <a:r>
              <a:rPr lang="en-US" altLang="zh-CN" dirty="0"/>
              <a:t>/</a:t>
            </a:r>
            <a:r>
              <a:rPr lang="zh-CN" altLang="en-US" dirty="0"/>
              <a:t>禁止位出现（待讨论）</a:t>
            </a:r>
            <a:endParaRPr lang="en-US" altLang="zh-CN" dirty="0"/>
          </a:p>
        </p:txBody>
      </p:sp>
      <p:pic>
        <p:nvPicPr>
          <p:cNvPr id="4" name="图片 3"/>
          <p:cNvPicPr>
            <a:picLocks noChangeAspect="1"/>
          </p:cNvPicPr>
          <p:nvPr/>
        </p:nvPicPr>
        <p:blipFill>
          <a:blip r:embed="rId1"/>
          <a:stretch>
            <a:fillRect/>
          </a:stretch>
        </p:blipFill>
        <p:spPr>
          <a:xfrm>
            <a:off x="8605157" y="176968"/>
            <a:ext cx="3210389" cy="1934063"/>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值班助手</a:t>
            </a:r>
            <a:endParaRPr lang="zh-CN" altLang="en-US" dirty="0"/>
          </a:p>
        </p:txBody>
      </p:sp>
      <p:sp>
        <p:nvSpPr>
          <p:cNvPr id="3" name="内容占位符 2"/>
          <p:cNvSpPr>
            <a:spLocks noGrp="1"/>
          </p:cNvSpPr>
          <p:nvPr>
            <p:ph idx="1"/>
          </p:nvPr>
        </p:nvSpPr>
        <p:spPr>
          <a:xfrm>
            <a:off x="838200" y="1837710"/>
            <a:ext cx="10515600" cy="4351338"/>
          </a:xfrm>
        </p:spPr>
        <p:txBody>
          <a:bodyPr>
            <a:normAutofit/>
          </a:bodyPr>
          <a:lstStyle/>
          <a:p>
            <a:r>
              <a:rPr lang="zh-CN" altLang="en-US" dirty="0"/>
              <a:t>发现重启</a:t>
            </a:r>
            <a:r>
              <a:rPr lang="en-US" altLang="zh-CN" dirty="0"/>
              <a:t>bridge</a:t>
            </a:r>
            <a:r>
              <a:rPr lang="zh-CN" altLang="en-US" dirty="0"/>
              <a:t>服务或者刷新后历史问题不在展示，进行</a:t>
            </a:r>
            <a:r>
              <a:rPr lang="en-US" altLang="zh-CN" dirty="0"/>
              <a:t>json</a:t>
            </a:r>
            <a:r>
              <a:rPr lang="zh-CN" altLang="en-US" dirty="0"/>
              <a:t>文件的读取和历史展示；</a:t>
            </a:r>
            <a:r>
              <a:rPr lang="en-US" altLang="zh-CN" dirty="0"/>
              <a:t>bridge</a:t>
            </a:r>
            <a:r>
              <a:rPr lang="zh-CN" altLang="en-US" dirty="0"/>
              <a:t>重启时会从</a:t>
            </a:r>
            <a:r>
              <a:rPr lang="en-US" altLang="zh-CN" dirty="0" err="1"/>
              <a:t>jsonl</a:t>
            </a:r>
            <a:r>
              <a:rPr lang="zh-CN" altLang="en-US" dirty="0"/>
              <a:t>恢复历史会话，而不是只依赖内存，内存只保留最近活跃会话，避免内存增长</a:t>
            </a:r>
            <a:endParaRPr lang="en-US" altLang="zh-CN" dirty="0"/>
          </a:p>
          <a:p>
            <a:r>
              <a:rPr lang="zh-CN" altLang="en-US" dirty="0"/>
              <a:t>完善</a:t>
            </a:r>
            <a:r>
              <a:rPr lang="en-US" altLang="zh-CN" dirty="0" err="1"/>
              <a:t>jsonl</a:t>
            </a:r>
            <a:r>
              <a:rPr lang="zh-CN" altLang="en-US" dirty="0"/>
              <a:t>文件持久化逻辑，记录内容包括用户问题、助手回答、状态变化、会话快照等</a:t>
            </a:r>
            <a:endParaRPr lang="en-US" altLang="zh-CN" dirty="0"/>
          </a:p>
          <a:p>
            <a:r>
              <a:rPr lang="zh-CN" altLang="en-US" dirty="0">
                <a:solidFill>
                  <a:srgbClr val="FF0000"/>
                </a:solidFill>
              </a:rPr>
              <a:t>新增值班助手智能体</a:t>
            </a:r>
            <a:r>
              <a:rPr lang="zh-CN" altLang="en-US" dirty="0"/>
              <a:t>，去除</a:t>
            </a:r>
            <a:r>
              <a:rPr lang="en-US" altLang="zh-CN" dirty="0"/>
              <a:t>write/exec</a:t>
            </a:r>
            <a:r>
              <a:rPr lang="zh-CN" altLang="en-US" dirty="0"/>
              <a:t>等可执行修改工具，已绑定到值班助手页</a:t>
            </a:r>
            <a:endParaRPr lang="en-US" altLang="zh-CN" dirty="0"/>
          </a:p>
          <a:p>
            <a:r>
              <a:rPr lang="zh-CN" altLang="en-US" dirty="0"/>
              <a:t>优化值班助手页展示文案和状态，用户易理解</a:t>
            </a:r>
            <a:endParaRPr lang="en-US" altLang="zh-CN" dirty="0"/>
          </a:p>
          <a:p>
            <a:r>
              <a:rPr lang="zh-CN" altLang="en-US" dirty="0">
                <a:solidFill>
                  <a:srgbClr val="FF0000"/>
                </a:solidFill>
              </a:rPr>
              <a:t>新建一个插件</a:t>
            </a:r>
            <a:r>
              <a:rPr lang="zh-CN" altLang="en-US" dirty="0"/>
              <a:t>，按照</a:t>
            </a:r>
            <a:r>
              <a:rPr lang="en-US" altLang="zh-CN" dirty="0" err="1"/>
              <a:t>weixin</a:t>
            </a:r>
            <a:r>
              <a:rPr lang="zh-CN" altLang="en-US" dirty="0"/>
              <a:t>插件进行修改调整</a:t>
            </a:r>
            <a:endParaRPr lang="en-US" altLang="zh-CN"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问题</a:t>
            </a:r>
            <a:endParaRPr lang="zh-CN" altLang="en-US" dirty="0"/>
          </a:p>
        </p:txBody>
      </p:sp>
      <p:sp>
        <p:nvSpPr>
          <p:cNvPr id="3" name="内容占位符 2"/>
          <p:cNvSpPr>
            <a:spLocks noGrp="1"/>
          </p:cNvSpPr>
          <p:nvPr>
            <p:ph idx="1"/>
          </p:nvPr>
        </p:nvSpPr>
        <p:spPr>
          <a:xfrm>
            <a:off x="838200" y="1837710"/>
            <a:ext cx="10515600" cy="4351338"/>
          </a:xfrm>
        </p:spPr>
        <p:txBody>
          <a:bodyPr>
            <a:normAutofit fontScale="92500" lnSpcReduction="10000"/>
          </a:bodyPr>
          <a:lstStyle/>
          <a:p>
            <a:r>
              <a:rPr lang="zh-CN" altLang="en-US" dirty="0"/>
              <a:t>插件重载问题：网页上的插件配置无法保存生效，重载后又变回旧配置，而且在终端改完配置文件后，重载后又变回去了。怀疑</a:t>
            </a:r>
            <a:r>
              <a:rPr lang="en-US" altLang="zh-CN" dirty="0"/>
              <a:t>UI</a:t>
            </a:r>
            <a:r>
              <a:rPr lang="zh-CN" altLang="en-US" dirty="0"/>
              <a:t>有一个专门保存配置的地方总是会覆盖改过的配置。找不到到底从哪加载的旧配置，先暂时停掉旧插件，在新插件上启动了三个账户</a:t>
            </a:r>
            <a:endParaRPr lang="en-US" altLang="zh-CN" dirty="0"/>
          </a:p>
          <a:p>
            <a:r>
              <a:rPr lang="en-US" altLang="zh-CN" dirty="0"/>
              <a:t>MCP</a:t>
            </a:r>
            <a:r>
              <a:rPr lang="zh-CN" altLang="en-US" dirty="0"/>
              <a:t>刷新：</a:t>
            </a:r>
            <a:r>
              <a:rPr lang="en-US" altLang="zh-CN" dirty="0"/>
              <a:t>MCP</a:t>
            </a:r>
            <a:r>
              <a:rPr lang="zh-CN" altLang="en-US" dirty="0"/>
              <a:t>修改以后如何重新加载，需要重启</a:t>
            </a:r>
            <a:r>
              <a:rPr lang="en-US" altLang="zh-CN" dirty="0"/>
              <a:t>gateway</a:t>
            </a:r>
            <a:r>
              <a:rPr lang="zh-CN" altLang="en-US" dirty="0"/>
              <a:t>？</a:t>
            </a:r>
            <a:endParaRPr lang="en-US" altLang="zh-CN" dirty="0"/>
          </a:p>
          <a:p>
            <a:r>
              <a:rPr lang="en-US" altLang="zh-CN" dirty="0"/>
              <a:t>Skill</a:t>
            </a:r>
            <a:r>
              <a:rPr lang="zh-CN" altLang="en-US" dirty="0"/>
              <a:t>文件丢了：</a:t>
            </a:r>
            <a:r>
              <a:rPr lang="en-US" altLang="zh-CN" dirty="0"/>
              <a:t>histogram-anomaly-analysis</a:t>
            </a:r>
            <a:r>
              <a:rPr lang="zh-CN" altLang="en-US" dirty="0"/>
              <a:t>技能</a:t>
            </a:r>
            <a:r>
              <a:rPr lang="en-US" altLang="zh-CN" dirty="0"/>
              <a:t>skill.md</a:t>
            </a:r>
            <a:r>
              <a:rPr lang="zh-CN" altLang="en-US" dirty="0"/>
              <a:t>文档弄丢了，给恢复了一下</a:t>
            </a:r>
            <a:endParaRPr lang="en-US" altLang="zh-CN" dirty="0"/>
          </a:p>
          <a:p>
            <a:r>
              <a:rPr lang="zh-CN" altLang="en-US" dirty="0"/>
              <a:t>流式返回能力排查：新插件代码层面支持</a:t>
            </a:r>
            <a:r>
              <a:rPr lang="en-US" altLang="zh-CN" dirty="0"/>
              <a:t>delta</a:t>
            </a:r>
            <a:r>
              <a:rPr lang="zh-CN" altLang="en-US" dirty="0"/>
              <a:t>，但是实际运行记录中还是没有，真正的问题在于当前</a:t>
            </a:r>
            <a:r>
              <a:rPr lang="en-US" altLang="zh-CN" dirty="0"/>
              <a:t>axon</a:t>
            </a:r>
            <a:r>
              <a:rPr lang="zh-CN" altLang="en-US" dirty="0"/>
              <a:t>只在回答完成后返回一次结果，没有在模型生成过程中给出流式回答，由于需要修改模型输出处理逻辑暂时先不支持流式返回也无所谓</a:t>
            </a:r>
            <a:endParaRPr lang="zh-CN" alt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值班助手</a:t>
            </a:r>
            <a:endParaRPr lang="zh-CN" altLang="en-US" dirty="0"/>
          </a:p>
        </p:txBody>
      </p:sp>
      <p:sp>
        <p:nvSpPr>
          <p:cNvPr id="3" name="内容占位符 2"/>
          <p:cNvSpPr>
            <a:spLocks noGrp="1"/>
          </p:cNvSpPr>
          <p:nvPr>
            <p:ph idx="1"/>
          </p:nvPr>
        </p:nvSpPr>
        <p:spPr/>
        <p:txBody>
          <a:bodyPr/>
          <a:lstStyle/>
          <a:p>
            <a:r>
              <a:rPr lang="zh-CN" altLang="en-US" dirty="0"/>
              <a:t>增加时间展示</a:t>
            </a:r>
            <a:endParaRPr lang="en-US" altLang="zh-CN" dirty="0"/>
          </a:p>
          <a:p>
            <a:r>
              <a:rPr lang="zh-CN" altLang="en-US" dirty="0"/>
              <a:t>增加</a:t>
            </a:r>
            <a:r>
              <a:rPr lang="en-US" altLang="zh-CN" dirty="0"/>
              <a:t>markdown</a:t>
            </a:r>
            <a:r>
              <a:rPr lang="zh-CN" altLang="en-US" dirty="0"/>
              <a:t>渲染</a:t>
            </a:r>
            <a:endParaRPr lang="en-US" altLang="zh-CN" dirty="0"/>
          </a:p>
          <a:p>
            <a:r>
              <a:rPr lang="zh-CN" altLang="en-US" dirty="0"/>
              <a:t>插件配置已修复，前端可以修改成功</a:t>
            </a:r>
            <a:endParaRPr lang="en-US" altLang="zh-CN" dirty="0"/>
          </a:p>
          <a:p>
            <a:r>
              <a:rPr lang="zh-CN" altLang="en-US" dirty="0"/>
              <a:t>问：发现插件一直返回余额不足，贺老师已解决</a:t>
            </a:r>
            <a:endParaRPr lang="zh-CN" altLang="en-U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直方图异常检测</a:t>
            </a:r>
            <a:endParaRPr lang="zh-CN" altLang="en-US" dirty="0"/>
          </a:p>
        </p:txBody>
      </p:sp>
      <p:sp>
        <p:nvSpPr>
          <p:cNvPr id="3" name="内容占位符 2"/>
          <p:cNvSpPr>
            <a:spLocks noGrp="1"/>
          </p:cNvSpPr>
          <p:nvPr>
            <p:ph idx="1"/>
          </p:nvPr>
        </p:nvSpPr>
        <p:spPr/>
        <p:txBody>
          <a:bodyPr>
            <a:normAutofit fontScale="77500" lnSpcReduction="20000"/>
          </a:bodyPr>
          <a:lstStyle/>
          <a:p>
            <a:r>
              <a:rPr lang="zh-CN" altLang="en-US" dirty="0"/>
              <a:t>优势：区分直方图的物理语义设计不同检测规则</a:t>
            </a:r>
            <a:endParaRPr lang="en-US" altLang="zh-CN" dirty="0"/>
          </a:p>
          <a:p>
            <a:r>
              <a:rPr lang="zh-CN" altLang="en-US" dirty="0"/>
              <a:t>整体结构：数据是否存在</a:t>
            </a:r>
            <a:r>
              <a:rPr lang="en-US" altLang="zh-CN" dirty="0"/>
              <a:t>-&gt;</a:t>
            </a:r>
            <a:r>
              <a:rPr lang="zh-CN" altLang="en-US" dirty="0"/>
              <a:t>全局结构兼容性规则</a:t>
            </a:r>
            <a:r>
              <a:rPr lang="en-US" altLang="zh-CN" dirty="0"/>
              <a:t>-&gt;entries</a:t>
            </a:r>
            <a:r>
              <a:rPr lang="zh-CN" altLang="en-US" dirty="0"/>
              <a:t>统计量门控</a:t>
            </a:r>
            <a:r>
              <a:rPr lang="en-US" altLang="zh-CN" dirty="0"/>
              <a:t>-&gt;</a:t>
            </a:r>
            <a:r>
              <a:rPr lang="zh-CN" altLang="en-US" dirty="0"/>
              <a:t>全局内容异常规则 </a:t>
            </a:r>
            <a:r>
              <a:rPr lang="en-US" altLang="zh-CN" dirty="0"/>
              <a:t>-&gt; </a:t>
            </a:r>
            <a:r>
              <a:rPr lang="zh-CN" altLang="en-US" dirty="0"/>
              <a:t>按配置选择规则 </a:t>
            </a:r>
            <a:r>
              <a:rPr lang="en-US" altLang="zh-CN" dirty="0"/>
              <a:t>-&gt; </a:t>
            </a:r>
            <a:r>
              <a:rPr lang="zh-CN" altLang="en-US" dirty="0"/>
              <a:t>模型检测</a:t>
            </a:r>
            <a:endParaRPr lang="en-US" altLang="zh-CN" dirty="0"/>
          </a:p>
          <a:p>
            <a:r>
              <a:rPr lang="zh-CN" altLang="en-US" dirty="0"/>
              <a:t>数据质量门控：当前数据不存在；参考图不存在；最小统计量门控；全</a:t>
            </a:r>
            <a:r>
              <a:rPr lang="en-US" altLang="zh-CN" dirty="0"/>
              <a:t>0</a:t>
            </a:r>
            <a:r>
              <a:rPr lang="zh-CN" altLang="en-US" dirty="0"/>
              <a:t>特殊放行</a:t>
            </a:r>
            <a:endParaRPr lang="en-US" altLang="zh-CN" dirty="0"/>
          </a:p>
          <a:p>
            <a:r>
              <a:rPr lang="zh-CN" altLang="en-US" dirty="0"/>
              <a:t>全局规则：</a:t>
            </a:r>
            <a:r>
              <a:rPr lang="en-US" altLang="zh-CN" dirty="0"/>
              <a:t>bin</a:t>
            </a:r>
            <a:r>
              <a:rPr lang="zh-CN" altLang="en-US" dirty="0"/>
              <a:t>数不一致；维度不一致；全</a:t>
            </a:r>
            <a:r>
              <a:rPr lang="en-US" altLang="zh-CN" dirty="0"/>
              <a:t>0</a:t>
            </a:r>
            <a:r>
              <a:rPr lang="zh-CN" altLang="en-US" dirty="0"/>
              <a:t>检测；检测当前图与参考图的整体平均绝对差异</a:t>
            </a:r>
            <a:endParaRPr lang="en-US" altLang="zh-CN" dirty="0"/>
          </a:p>
          <a:p>
            <a:r>
              <a:rPr lang="en-US" altLang="zh-CN" dirty="0" err="1"/>
              <a:t>Hitmap</a:t>
            </a:r>
            <a:r>
              <a:rPr lang="zh-CN" altLang="en-US" dirty="0"/>
              <a:t>规则：死道</a:t>
            </a:r>
            <a:r>
              <a:rPr lang="en-US" altLang="zh-CN" dirty="0"/>
              <a:t>/</a:t>
            </a:r>
            <a:r>
              <a:rPr lang="zh-CN" altLang="en-US" dirty="0"/>
              <a:t>冒道</a:t>
            </a:r>
            <a:r>
              <a:rPr lang="en-US" altLang="zh-CN" dirty="0"/>
              <a:t>/mean/rms</a:t>
            </a:r>
            <a:r>
              <a:rPr lang="zh-CN" altLang="en-US" dirty="0"/>
              <a:t>偏移（保留原有规则）；新增局部死道和局部冒道（没有完全归零，但相对参考图明显下降）</a:t>
            </a:r>
            <a:endParaRPr lang="en-US" altLang="zh-CN" dirty="0"/>
          </a:p>
          <a:p>
            <a:r>
              <a:rPr lang="zh-CN" altLang="en-US" dirty="0"/>
              <a:t>能谱规则：峰位偏移、多峰、丢峰</a:t>
            </a:r>
            <a:endParaRPr lang="en-US" altLang="zh-CN" dirty="0"/>
          </a:p>
          <a:p>
            <a:r>
              <a:rPr lang="zh-CN" altLang="en-US" dirty="0"/>
              <a:t>所有规则是可配置的，每张图可设置自己的阈值，支持全局默认</a:t>
            </a:r>
            <a:r>
              <a:rPr lang="en-US" altLang="zh-CN" dirty="0"/>
              <a:t>+</a:t>
            </a:r>
            <a:r>
              <a:rPr lang="zh-CN" altLang="en-US" dirty="0"/>
              <a:t>单图覆盖</a:t>
            </a:r>
            <a:endParaRPr lang="en-US" altLang="zh-CN" dirty="0"/>
          </a:p>
          <a:p>
            <a:r>
              <a:rPr lang="zh-CN" altLang="en-US" dirty="0"/>
              <a:t>目前支持的三种运行模式：新规则主导</a:t>
            </a:r>
            <a:r>
              <a:rPr lang="en-US" altLang="zh-CN" dirty="0"/>
              <a:t>/</a:t>
            </a:r>
            <a:r>
              <a:rPr lang="zh-CN" altLang="en-US" dirty="0"/>
              <a:t>旧规则主导</a:t>
            </a:r>
            <a:r>
              <a:rPr lang="en-US" altLang="zh-CN" dirty="0"/>
              <a:t>/</a:t>
            </a:r>
            <a:r>
              <a:rPr lang="zh-CN" altLang="en-US" dirty="0"/>
              <a:t>新旧并行规则（当前状态）</a:t>
            </a:r>
            <a:endParaRPr lang="en-US" altLang="zh-CN" dirty="0"/>
          </a:p>
          <a:p>
            <a:r>
              <a:rPr lang="zh-CN" altLang="en-US" dirty="0"/>
              <a:t>由于目前没有更新实时直方图，新规则阈值暂时没有调整</a:t>
            </a:r>
            <a:endParaRPr lang="en-US" altLang="zh-CN" dirty="0"/>
          </a:p>
          <a:p>
            <a:endParaRPr lang="zh-CN" alt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多源异常检测方案设计</a:t>
            </a:r>
            <a:endParaRPr lang="zh-CN" altLang="en-US" dirty="0"/>
          </a:p>
        </p:txBody>
      </p:sp>
      <p:sp>
        <p:nvSpPr>
          <p:cNvPr id="3" name="内容占位符 2"/>
          <p:cNvSpPr>
            <a:spLocks noGrp="1"/>
          </p:cNvSpPr>
          <p:nvPr>
            <p:ph idx="1"/>
          </p:nvPr>
        </p:nvSpPr>
        <p:spPr/>
        <p:txBody>
          <a:bodyPr>
            <a:normAutofit/>
          </a:bodyPr>
          <a:lstStyle/>
          <a:p>
            <a:r>
              <a:rPr lang="zh-CN" altLang="en-US" dirty="0"/>
              <a:t>目标：后台异常检测与诊断体系</a:t>
            </a:r>
            <a:endParaRPr lang="en-US" altLang="zh-CN" dirty="0"/>
          </a:p>
          <a:p>
            <a:pPr lvl="1"/>
            <a:r>
              <a:rPr lang="zh-CN" altLang="en-US" dirty="0"/>
              <a:t>持续监听时序指标和直方图</a:t>
            </a:r>
            <a:endParaRPr lang="en-US" altLang="zh-CN" dirty="0"/>
          </a:p>
          <a:p>
            <a:pPr lvl="1"/>
            <a:r>
              <a:rPr lang="zh-CN" altLang="en-US" dirty="0"/>
              <a:t>自动发现数据异常和运行异常</a:t>
            </a:r>
            <a:endParaRPr lang="en-US" altLang="zh-CN" dirty="0"/>
          </a:p>
          <a:p>
            <a:pPr lvl="1"/>
            <a:r>
              <a:rPr lang="zh-CN" altLang="en-US" dirty="0"/>
              <a:t>对多源异常进行上下游关联</a:t>
            </a:r>
            <a:endParaRPr lang="en-US" altLang="zh-CN" dirty="0"/>
          </a:p>
          <a:p>
            <a:pPr lvl="1"/>
            <a:r>
              <a:rPr lang="zh-CN" altLang="en-US" dirty="0"/>
              <a:t>形成可追溯的异常事件</a:t>
            </a:r>
            <a:endParaRPr lang="en-US" altLang="zh-CN" dirty="0"/>
          </a:p>
          <a:p>
            <a:pPr lvl="1"/>
            <a:r>
              <a:rPr lang="zh-CN" altLang="en-US" dirty="0"/>
              <a:t>向</a:t>
            </a:r>
            <a:r>
              <a:rPr lang="en-US" altLang="zh-CN" dirty="0"/>
              <a:t>Agent</a:t>
            </a:r>
            <a:r>
              <a:rPr lang="zh-CN" altLang="en-US" dirty="0"/>
              <a:t>提供统一结构化输出</a:t>
            </a:r>
            <a:endParaRPr lang="en-US" altLang="zh-CN" dirty="0"/>
          </a:p>
          <a:p>
            <a:pPr lvl="1"/>
            <a:r>
              <a:rPr lang="zh-CN" altLang="en-US" dirty="0"/>
              <a:t>最终给值班员诊断建议和操作步骤</a:t>
            </a:r>
            <a:endParaRPr lang="en-US" altLang="zh-CN" dirty="0"/>
          </a:p>
          <a:p>
            <a:r>
              <a:rPr lang="zh-CN" altLang="en-US" dirty="0"/>
              <a:t>整体架构</a:t>
            </a:r>
            <a:endParaRPr lang="en-US" altLang="zh-CN" dirty="0"/>
          </a:p>
          <a:p>
            <a:pPr lvl="1"/>
            <a:r>
              <a:rPr lang="en-US" altLang="zh-CN" dirty="0"/>
              <a:t>Datahub -&gt; </a:t>
            </a:r>
            <a:r>
              <a:rPr lang="zh-CN" altLang="en-US" dirty="0"/>
              <a:t>直方图异常检测</a:t>
            </a:r>
            <a:r>
              <a:rPr lang="en-US" altLang="zh-CN" dirty="0"/>
              <a:t>/</a:t>
            </a:r>
            <a:r>
              <a:rPr lang="zh-CN" altLang="en-US" dirty="0"/>
              <a:t>时序异常检测 </a:t>
            </a:r>
            <a:r>
              <a:rPr lang="en-US" altLang="zh-CN" dirty="0"/>
              <a:t>-&gt;</a:t>
            </a:r>
            <a:r>
              <a:rPr lang="zh-CN" altLang="en-US" dirty="0"/>
              <a:t>统一异常事件</a:t>
            </a:r>
            <a:r>
              <a:rPr lang="en-US" altLang="zh-CN" dirty="0"/>
              <a:t>-&gt;</a:t>
            </a:r>
            <a:r>
              <a:rPr lang="zh-CN" altLang="en-US" dirty="0"/>
              <a:t>前端</a:t>
            </a:r>
            <a:r>
              <a:rPr lang="en-US" altLang="zh-CN" dirty="0"/>
              <a:t>/MCP/</a:t>
            </a:r>
            <a:r>
              <a:rPr lang="zh-CN" altLang="en-US" dirty="0"/>
              <a:t>值班助手</a:t>
            </a:r>
            <a:endParaRPr lang="en-US" altLang="zh-CN" dirty="0"/>
          </a:p>
          <a:p>
            <a:endParaRPr lang="en-US" altLang="zh-CN"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多源异常检测方案</a:t>
            </a:r>
            <a:endParaRPr lang="zh-CN" altLang="en-US" dirty="0"/>
          </a:p>
        </p:txBody>
      </p:sp>
      <p:sp>
        <p:nvSpPr>
          <p:cNvPr id="3" name="内容占位符 2"/>
          <p:cNvSpPr>
            <a:spLocks noGrp="1"/>
          </p:cNvSpPr>
          <p:nvPr>
            <p:ph idx="1"/>
          </p:nvPr>
        </p:nvSpPr>
        <p:spPr>
          <a:xfrm>
            <a:off x="838200" y="1825624"/>
            <a:ext cx="10515600" cy="4696021"/>
          </a:xfrm>
        </p:spPr>
        <p:txBody>
          <a:bodyPr>
            <a:normAutofit fontScale="55000" lnSpcReduction="20000"/>
          </a:bodyPr>
          <a:lstStyle/>
          <a:p>
            <a:r>
              <a:rPr lang="zh-CN" altLang="en-US" dirty="0"/>
              <a:t>第一阶段不使用复杂深度学习，优先使用可解释方法</a:t>
            </a:r>
            <a:endParaRPr lang="en-US" altLang="zh-CN" dirty="0"/>
          </a:p>
          <a:p>
            <a:r>
              <a:rPr lang="zh-CN" altLang="en-US" dirty="0"/>
              <a:t>首先判断数据本身是否可信</a:t>
            </a:r>
            <a:endParaRPr lang="en-US" altLang="zh-CN" dirty="0"/>
          </a:p>
          <a:p>
            <a:pPr lvl="1"/>
            <a:r>
              <a:rPr lang="zh-CN" altLang="en-US" dirty="0"/>
              <a:t>停止更新</a:t>
            </a:r>
            <a:r>
              <a:rPr lang="en-US" altLang="zh-CN" dirty="0"/>
              <a:t>/</a:t>
            </a:r>
            <a:r>
              <a:rPr lang="zh-CN" altLang="en-US" dirty="0"/>
              <a:t>数据延迟</a:t>
            </a:r>
            <a:r>
              <a:rPr lang="en-US" altLang="zh-CN" dirty="0"/>
              <a:t>/NULL/</a:t>
            </a:r>
            <a:r>
              <a:rPr lang="zh-CN" altLang="en-US" dirty="0"/>
              <a:t>长时间不变等情况，不解释为物理异常</a:t>
            </a:r>
            <a:endParaRPr lang="en-US" altLang="zh-CN" dirty="0"/>
          </a:p>
          <a:p>
            <a:r>
              <a:rPr lang="zh-CN" altLang="en-US" dirty="0"/>
              <a:t>第一批时序检测算法（先写一些简单好实现的把整体链路跑通，后面再研究复杂模型看检测效果）</a:t>
            </a:r>
            <a:endParaRPr lang="en-US" altLang="zh-CN" dirty="0"/>
          </a:p>
          <a:p>
            <a:pPr lvl="1"/>
            <a:r>
              <a:rPr lang="zh-CN" altLang="en-US" dirty="0"/>
              <a:t>突然下降</a:t>
            </a:r>
            <a:r>
              <a:rPr lang="en-US" altLang="zh-CN" dirty="0"/>
              <a:t>/</a:t>
            </a:r>
            <a:r>
              <a:rPr lang="zh-CN" altLang="en-US" dirty="0"/>
              <a:t>上升</a:t>
            </a:r>
            <a:endParaRPr lang="en-US" altLang="zh-CN" dirty="0"/>
          </a:p>
          <a:p>
            <a:pPr lvl="1"/>
            <a:r>
              <a:rPr lang="zh-CN" altLang="en-US" dirty="0"/>
              <a:t>相对近期基线明显偏离</a:t>
            </a:r>
            <a:endParaRPr lang="en-US" altLang="zh-CN" dirty="0"/>
          </a:p>
          <a:p>
            <a:r>
              <a:rPr lang="zh-CN" altLang="en-US" dirty="0"/>
              <a:t>引入运行上下文</a:t>
            </a:r>
            <a:endParaRPr lang="en-US" altLang="zh-CN" dirty="0"/>
          </a:p>
          <a:p>
            <a:pPr lvl="1"/>
            <a:r>
              <a:rPr lang="zh-CN" altLang="en-US" dirty="0"/>
              <a:t>根据</a:t>
            </a:r>
            <a:r>
              <a:rPr lang="en-US" altLang="zh-CN" dirty="0"/>
              <a:t>Datahub</a:t>
            </a:r>
            <a:r>
              <a:rPr lang="zh-CN" altLang="en-US" dirty="0"/>
              <a:t>提供的</a:t>
            </a:r>
            <a:r>
              <a:rPr lang="en-US" altLang="zh-CN" dirty="0"/>
              <a:t>run</a:t>
            </a:r>
            <a:r>
              <a:rPr lang="zh-CN" altLang="en-US" dirty="0"/>
              <a:t>号</a:t>
            </a:r>
            <a:r>
              <a:rPr lang="en-US" altLang="zh-CN" dirty="0"/>
              <a:t>/DAQ</a:t>
            </a:r>
            <a:r>
              <a:rPr lang="zh-CN" altLang="en-US" dirty="0"/>
              <a:t>状态</a:t>
            </a:r>
            <a:r>
              <a:rPr lang="en-US" altLang="zh-CN" dirty="0"/>
              <a:t>/</a:t>
            </a:r>
            <a:r>
              <a:rPr lang="zh-CN" altLang="en-US" dirty="0"/>
              <a:t>是否稳定取数，决定是否触发检测机制</a:t>
            </a:r>
            <a:endParaRPr lang="en-US" altLang="zh-CN" dirty="0"/>
          </a:p>
          <a:p>
            <a:pPr lvl="1"/>
            <a:r>
              <a:rPr lang="zh-CN" altLang="en-US" dirty="0"/>
              <a:t>数据质量检测任何时候都运行；流强物理检测只在有效束流阶段运行；亮度物理检测只在</a:t>
            </a:r>
            <a:r>
              <a:rPr lang="en-US" altLang="zh-CN" dirty="0"/>
              <a:t>DAQ</a:t>
            </a:r>
            <a:r>
              <a:rPr lang="zh-CN" altLang="en-US" dirty="0"/>
              <a:t>稳定取数且束流有效时运行</a:t>
            </a:r>
            <a:endParaRPr lang="en-US" altLang="zh-CN" dirty="0"/>
          </a:p>
          <a:p>
            <a:r>
              <a:rPr lang="zh-CN" altLang="en-US" dirty="0"/>
              <a:t>关联分析</a:t>
            </a:r>
            <a:endParaRPr lang="en-US" altLang="zh-CN" dirty="0"/>
          </a:p>
          <a:p>
            <a:pPr lvl="1"/>
            <a:r>
              <a:rPr lang="zh-CN" altLang="en-US" dirty="0"/>
              <a:t>先研究确定性的时间关系分析，明确的关联规则由代码完成，不交由</a:t>
            </a:r>
            <a:r>
              <a:rPr lang="en-US" altLang="zh-CN" dirty="0"/>
              <a:t>Agent</a:t>
            </a:r>
            <a:endParaRPr lang="en-US" altLang="zh-CN" dirty="0"/>
          </a:p>
          <a:p>
            <a:pPr lvl="1"/>
            <a:r>
              <a:rPr lang="zh-CN" altLang="en-US" dirty="0"/>
              <a:t>建立束流变化和亮度变化的关联关系</a:t>
            </a:r>
            <a:endParaRPr lang="en-US" altLang="zh-CN" dirty="0"/>
          </a:p>
          <a:p>
            <a:pPr lvl="1"/>
            <a:r>
              <a:rPr lang="zh-CN" altLang="en-US" dirty="0"/>
              <a:t>系统输出包括哪条信号先变化，信号之间相隔多久，候选原因等</a:t>
            </a:r>
            <a:endParaRPr lang="en-US" altLang="zh-CN" dirty="0"/>
          </a:p>
          <a:p>
            <a:r>
              <a:rPr lang="zh-CN" altLang="en-US" dirty="0"/>
              <a:t>统一异常事件接口</a:t>
            </a:r>
            <a:endParaRPr lang="en-US" altLang="zh-CN" dirty="0"/>
          </a:p>
          <a:p>
            <a:pPr lvl="1"/>
            <a:r>
              <a:rPr lang="zh-CN" altLang="en-US" dirty="0"/>
              <a:t>方便未来扩展其他指标</a:t>
            </a:r>
            <a:endParaRPr lang="en-US" altLang="zh-CN" dirty="0"/>
          </a:p>
          <a:p>
            <a:r>
              <a:rPr lang="en-US" altLang="zh-CN" dirty="0"/>
              <a:t>Agent</a:t>
            </a:r>
            <a:r>
              <a:rPr lang="zh-CN" altLang="en-US" dirty="0"/>
              <a:t>职责</a:t>
            </a:r>
            <a:endParaRPr lang="en-US" altLang="zh-CN" dirty="0"/>
          </a:p>
          <a:p>
            <a:pPr lvl="1"/>
            <a:r>
              <a:rPr lang="zh-CN" altLang="en-US" dirty="0"/>
              <a:t>不直接读取原始曲线进行异常判定，只消费运行上下文，产生的异常事件</a:t>
            </a:r>
            <a:endParaRPr lang="en-US" altLang="zh-CN" dirty="0"/>
          </a:p>
          <a:p>
            <a:pPr lvl="1"/>
            <a:r>
              <a:rPr lang="zh-CN" altLang="en-US" dirty="0"/>
              <a:t>负责总结异常事实，解释事件关系，排列可能原因，给出检查建议，引用知识库内容</a:t>
            </a:r>
            <a:endParaRPr lang="en-US" altLang="zh-CN" dirty="0"/>
          </a:p>
          <a:p>
            <a:r>
              <a:rPr lang="zh-CN" altLang="en-US" dirty="0"/>
              <a:t>后续接入更多直方图、指标和日志侯，可以由</a:t>
            </a:r>
            <a:r>
              <a:rPr lang="en-US" altLang="zh-CN" dirty="0"/>
              <a:t>Agent</a:t>
            </a:r>
            <a:r>
              <a:rPr lang="zh-CN" altLang="en-US" dirty="0"/>
              <a:t>参与更复杂的关联，仅限于无法形成规则库的补充候选</a:t>
            </a:r>
            <a:endParaRPr lang="zh-CN" altLang="en-US" dirty="0"/>
          </a:p>
        </p:txBody>
      </p:sp>
      <p:sp>
        <p:nvSpPr>
          <p:cNvPr id="4" name="矩形 3"/>
          <p:cNvSpPr/>
          <p:nvPr/>
        </p:nvSpPr>
        <p:spPr>
          <a:xfrm>
            <a:off x="9329297" y="782307"/>
            <a:ext cx="2678747" cy="267765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altLang="zh-CN" sz="1050" dirty="0"/>
              <a:t>BES Anomaly Service</a:t>
            </a:r>
            <a:endParaRPr lang="en-US" altLang="zh-CN" sz="1050" dirty="0"/>
          </a:p>
          <a:p>
            <a:r>
              <a:rPr lang="en-US" altLang="zh-CN" sz="1050" dirty="0"/>
              <a:t>│</a:t>
            </a:r>
            <a:endParaRPr lang="en-US" altLang="zh-CN" sz="1050" dirty="0"/>
          </a:p>
          <a:p>
            <a:r>
              <a:rPr lang="en-US" altLang="zh-CN" sz="1050" dirty="0"/>
              <a:t>├─ Histogram Domain</a:t>
            </a:r>
            <a:endParaRPr lang="en-US" altLang="zh-CN" sz="1050" dirty="0"/>
          </a:p>
          <a:p>
            <a:r>
              <a:rPr lang="en-US" altLang="zh-CN" sz="1050" dirty="0"/>
              <a:t>│   └─ </a:t>
            </a:r>
            <a:r>
              <a:rPr lang="zh-CN" altLang="en-US" sz="1050" dirty="0"/>
              <a:t>现有检测算法基本不动</a:t>
            </a:r>
            <a:endParaRPr lang="zh-CN" altLang="en-US" sz="1050" dirty="0"/>
          </a:p>
          <a:p>
            <a:r>
              <a:rPr lang="zh-CN" altLang="en-US" sz="1050" dirty="0"/>
              <a:t>│</a:t>
            </a:r>
            <a:endParaRPr lang="zh-CN" altLang="en-US" sz="1050" dirty="0"/>
          </a:p>
          <a:p>
            <a:r>
              <a:rPr lang="zh-CN" altLang="en-US" sz="1050" dirty="0"/>
              <a:t>├─ </a:t>
            </a:r>
            <a:r>
              <a:rPr lang="en-US" altLang="zh-CN" sz="1050" dirty="0"/>
              <a:t>Timeseries Domain</a:t>
            </a:r>
            <a:endParaRPr lang="en-US" altLang="zh-CN" sz="1050" dirty="0"/>
          </a:p>
          <a:p>
            <a:r>
              <a:rPr lang="en-US" altLang="zh-CN" sz="1050" dirty="0"/>
              <a:t>│   └─ </a:t>
            </a:r>
            <a:r>
              <a:rPr lang="zh-CN" altLang="en-US" sz="1050" dirty="0"/>
              <a:t>新增独立检测算法和状态机</a:t>
            </a:r>
            <a:endParaRPr lang="zh-CN" altLang="en-US" sz="1050" dirty="0"/>
          </a:p>
          <a:p>
            <a:r>
              <a:rPr lang="zh-CN" altLang="en-US" sz="1050" dirty="0"/>
              <a:t>│</a:t>
            </a:r>
            <a:endParaRPr lang="zh-CN" altLang="en-US" sz="1050" dirty="0"/>
          </a:p>
          <a:p>
            <a:r>
              <a:rPr lang="zh-CN" altLang="en-US" sz="1050" dirty="0"/>
              <a:t>├─ </a:t>
            </a:r>
            <a:r>
              <a:rPr lang="en-US" altLang="zh-CN" sz="1050" dirty="0"/>
              <a:t>Unified Events</a:t>
            </a:r>
            <a:endParaRPr lang="en-US" altLang="zh-CN" sz="1050" dirty="0"/>
          </a:p>
          <a:p>
            <a:r>
              <a:rPr lang="en-US" altLang="zh-CN" sz="1050" dirty="0"/>
              <a:t>│   └─ </a:t>
            </a:r>
            <a:r>
              <a:rPr lang="zh-CN" altLang="en-US" sz="1050" dirty="0"/>
              <a:t>两类事件统一成</a:t>
            </a:r>
            <a:r>
              <a:rPr lang="en-US" altLang="zh-CN" sz="1050" dirty="0"/>
              <a:t>bes.anomaly.v1</a:t>
            </a:r>
            <a:endParaRPr lang="en-US" altLang="zh-CN" sz="1050" dirty="0"/>
          </a:p>
          <a:p>
            <a:r>
              <a:rPr lang="en-US" altLang="zh-CN" sz="1050" dirty="0"/>
              <a:t>│</a:t>
            </a:r>
            <a:endParaRPr lang="en-US" altLang="zh-CN" sz="1050" dirty="0"/>
          </a:p>
          <a:p>
            <a:r>
              <a:rPr lang="en-US" altLang="zh-CN" sz="1050" dirty="0"/>
              <a:t>├─ Correlation</a:t>
            </a:r>
            <a:endParaRPr lang="en-US" altLang="zh-CN" sz="1050" dirty="0"/>
          </a:p>
          <a:p>
            <a:r>
              <a:rPr lang="en-US" altLang="zh-CN" sz="1050" dirty="0"/>
              <a:t>│   └─ </a:t>
            </a:r>
            <a:r>
              <a:rPr lang="zh-CN" altLang="en-US" sz="1050" dirty="0"/>
              <a:t>确定性代码完成关联和候选排序</a:t>
            </a:r>
            <a:endParaRPr lang="zh-CN" altLang="en-US" sz="1050" dirty="0"/>
          </a:p>
          <a:p>
            <a:r>
              <a:rPr lang="zh-CN" altLang="en-US" sz="1050" dirty="0"/>
              <a:t>│</a:t>
            </a:r>
            <a:endParaRPr lang="zh-CN" altLang="en-US" sz="1050" dirty="0"/>
          </a:p>
          <a:p>
            <a:r>
              <a:rPr lang="zh-CN" altLang="en-US" sz="1050" dirty="0"/>
              <a:t>└─ </a:t>
            </a:r>
            <a:r>
              <a:rPr lang="en-US" altLang="zh-CN" sz="1050" dirty="0"/>
              <a:t>Diagnosis</a:t>
            </a:r>
            <a:endParaRPr lang="en-US" altLang="zh-CN" sz="1050" dirty="0"/>
          </a:p>
          <a:p>
            <a:r>
              <a:rPr lang="en-US" altLang="zh-CN" sz="1050" dirty="0"/>
              <a:t>    └─ Agent</a:t>
            </a:r>
            <a:r>
              <a:rPr lang="zh-CN" altLang="en-US" sz="1050" dirty="0"/>
              <a:t>解释</a:t>
            </a:r>
            <a:r>
              <a:rPr lang="en-US" altLang="zh-CN" sz="1050" dirty="0"/>
              <a:t>Incident</a:t>
            </a:r>
            <a:r>
              <a:rPr lang="zh-CN" altLang="en-US" sz="1050" dirty="0"/>
              <a:t>并给出检查建议</a:t>
            </a:r>
            <a:endParaRPr lang="zh-CN" altLang="en-US" sz="10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与</a:t>
            </a:r>
            <a:r>
              <a:rPr lang="en-US" altLang="zh-CN"/>
              <a:t>Axon</a:t>
            </a:r>
            <a:r>
              <a:rPr lang="zh-CN" altLang="en-US"/>
              <a:t>集成</a:t>
            </a:r>
            <a:r>
              <a:rPr lang="en-US" altLang="zh-CN"/>
              <a:t>——skill</a:t>
            </a:r>
            <a:r>
              <a:rPr lang="zh-CN" altLang="en-US"/>
              <a:t>设计</a:t>
            </a:r>
            <a:endParaRPr lang="zh-CN" altLang="en-US"/>
          </a:p>
        </p:txBody>
      </p:sp>
      <p:sp>
        <p:nvSpPr>
          <p:cNvPr id="3" name="内容占位符 2"/>
          <p:cNvSpPr>
            <a:spLocks noGrp="1"/>
          </p:cNvSpPr>
          <p:nvPr>
            <p:ph idx="1"/>
          </p:nvPr>
        </p:nvSpPr>
        <p:spPr>
          <a:xfrm>
            <a:off x="838200" y="1691005"/>
            <a:ext cx="10515600" cy="4857115"/>
          </a:xfrm>
        </p:spPr>
        <p:txBody>
          <a:bodyPr>
            <a:normAutofit fontScale="75000" lnSpcReduction="20000"/>
          </a:bodyPr>
          <a:lstStyle/>
          <a:p>
            <a:r>
              <a:rPr lang="zh-CN" altLang="en-US"/>
              <a:t>状态查询</a:t>
            </a:r>
            <a:r>
              <a:rPr lang="en-US" altLang="zh-CN"/>
              <a:t>skill</a:t>
            </a:r>
            <a:endParaRPr lang="en-US" altLang="zh-CN"/>
          </a:p>
          <a:p>
            <a:pPr lvl="1"/>
            <a:r>
              <a:rPr lang="en-US" altLang="zh-CN"/>
              <a:t>run</a:t>
            </a:r>
            <a:r>
              <a:rPr lang="zh-CN" altLang="en-US"/>
              <a:t>状态查询（</a:t>
            </a:r>
            <a:r>
              <a:rPr lang="en-US" altLang="zh-CN"/>
              <a:t>run</a:t>
            </a:r>
            <a:r>
              <a:rPr lang="zh-CN" altLang="en-US"/>
              <a:t>号，开始时间，</a:t>
            </a:r>
            <a:r>
              <a:rPr lang="en-US" altLang="zh-CN"/>
              <a:t>RUNNING/Configured</a:t>
            </a:r>
            <a:r>
              <a:rPr lang="zh-CN" altLang="en-US"/>
              <a:t>，束流亮度状态，</a:t>
            </a:r>
            <a:r>
              <a:rPr lang="en-US" altLang="zh-CN"/>
              <a:t>DAQ/DCS</a:t>
            </a:r>
            <a:r>
              <a:rPr lang="zh-CN" altLang="en-US"/>
              <a:t>相关参数）</a:t>
            </a:r>
            <a:endParaRPr lang="zh-CN" altLang="en-US"/>
          </a:p>
          <a:p>
            <a:pPr lvl="1"/>
            <a:r>
              <a:rPr lang="zh-CN" altLang="en-US"/>
              <a:t>子系统状态查询（</a:t>
            </a:r>
            <a:r>
              <a:rPr lang="en-US" altLang="zh-CN"/>
              <a:t>EMC</a:t>
            </a:r>
            <a:r>
              <a:rPr lang="zh-CN" altLang="en-US"/>
              <a:t>探测器的报警信息，关键指标的总结，异常次数）</a:t>
            </a:r>
            <a:endParaRPr lang="zh-CN" altLang="en-US"/>
          </a:p>
          <a:p>
            <a:pPr lvl="1"/>
            <a:r>
              <a:rPr lang="zh-CN" altLang="en-US"/>
              <a:t>当前报警查询（错误等级、错误时间）</a:t>
            </a:r>
            <a:endParaRPr lang="zh-CN" altLang="en-US"/>
          </a:p>
          <a:p>
            <a:pPr lvl="1"/>
            <a:r>
              <a:rPr lang="zh-CN" altLang="en-US"/>
              <a:t>值班助手</a:t>
            </a:r>
            <a:r>
              <a:rPr lang="en-US" altLang="zh-CN"/>
              <a:t>agent</a:t>
            </a:r>
            <a:r>
              <a:rPr lang="zh-CN" altLang="en-US"/>
              <a:t>，后台诊断</a:t>
            </a:r>
            <a:r>
              <a:rPr lang="en-US" altLang="zh-CN"/>
              <a:t>agent</a:t>
            </a:r>
            <a:r>
              <a:rPr lang="zh-CN" altLang="en-US"/>
              <a:t>会调用</a:t>
            </a:r>
            <a:endParaRPr lang="en-US" altLang="zh-CN"/>
          </a:p>
          <a:p>
            <a:r>
              <a:rPr lang="zh-CN" altLang="en-US"/>
              <a:t>日志分析</a:t>
            </a:r>
            <a:r>
              <a:rPr lang="en-US" altLang="zh-CN"/>
              <a:t>skill</a:t>
            </a:r>
            <a:endParaRPr lang="zh-CN" altLang="en-US"/>
          </a:p>
          <a:p>
            <a:pPr lvl="1"/>
            <a:r>
              <a:rPr lang="zh-CN" altLang="en-US"/>
              <a:t>获取最近时间日志，按条件搜索日志，从一批日志中提取高频错误</a:t>
            </a:r>
            <a:endParaRPr lang="zh-CN" altLang="en-US"/>
          </a:p>
          <a:p>
            <a:pPr lvl="1"/>
            <a:r>
              <a:rPr lang="zh-CN" altLang="en-US"/>
              <a:t>返回某个窗口的日志异常汇总结果</a:t>
            </a:r>
            <a:endParaRPr lang="zh-CN" altLang="en-US"/>
          </a:p>
          <a:p>
            <a:pPr lvl="1"/>
            <a:r>
              <a:rPr lang="zh-CN" altLang="en-US">
                <a:sym typeface="+mn-ea"/>
              </a:rPr>
              <a:t>值班助手</a:t>
            </a:r>
            <a:r>
              <a:rPr lang="en-US" altLang="zh-CN">
                <a:sym typeface="+mn-ea"/>
              </a:rPr>
              <a:t>agent</a:t>
            </a:r>
            <a:r>
              <a:rPr lang="zh-CN" altLang="en-US">
                <a:sym typeface="+mn-ea"/>
              </a:rPr>
              <a:t>，后台诊断</a:t>
            </a:r>
            <a:r>
              <a:rPr lang="en-US" altLang="zh-CN">
                <a:sym typeface="+mn-ea"/>
              </a:rPr>
              <a:t>agent</a:t>
            </a:r>
            <a:r>
              <a:rPr lang="zh-CN" altLang="en-US">
                <a:sym typeface="+mn-ea"/>
              </a:rPr>
              <a:t>会调用</a:t>
            </a:r>
            <a:endParaRPr lang="en-US" altLang="zh-CN"/>
          </a:p>
          <a:p>
            <a:r>
              <a:rPr lang="zh-CN" altLang="en-US"/>
              <a:t>直方图相关</a:t>
            </a:r>
            <a:r>
              <a:rPr lang="en-US" altLang="zh-CN"/>
              <a:t>skill</a:t>
            </a:r>
            <a:endParaRPr lang="en-US" altLang="zh-CN"/>
          </a:p>
          <a:p>
            <a:pPr lvl="1"/>
            <a:r>
              <a:rPr lang="zh-CN" altLang="en-US"/>
              <a:t>原始直方图获取（直方图类型，</a:t>
            </a:r>
            <a:r>
              <a:rPr lang="en-US" altLang="zh-CN"/>
              <a:t>entries</a:t>
            </a:r>
            <a:r>
              <a:rPr lang="zh-CN" altLang="en-US"/>
              <a:t>等基本信息，异常打分）</a:t>
            </a:r>
            <a:endParaRPr lang="zh-CN" altLang="en-US"/>
          </a:p>
          <a:p>
            <a:pPr lvl="1"/>
            <a:r>
              <a:rPr lang="zh-CN" altLang="en-US"/>
              <a:t>和参考图的对比（死道冒道监测）</a:t>
            </a:r>
            <a:endParaRPr lang="zh-CN" altLang="en-US"/>
          </a:p>
          <a:p>
            <a:pPr lvl="1"/>
            <a:r>
              <a:rPr lang="zh-CN" altLang="en-US"/>
              <a:t>列出最近异常直方图</a:t>
            </a:r>
            <a:endParaRPr lang="zh-CN" altLang="en-US"/>
          </a:p>
          <a:p>
            <a:pPr lvl="1"/>
            <a:r>
              <a:rPr lang="zh-CN" altLang="en-US">
                <a:sym typeface="+mn-ea"/>
              </a:rPr>
              <a:t>值班助手</a:t>
            </a:r>
            <a:r>
              <a:rPr lang="en-US" altLang="zh-CN">
                <a:sym typeface="+mn-ea"/>
              </a:rPr>
              <a:t>agent</a:t>
            </a:r>
            <a:r>
              <a:rPr lang="zh-CN" altLang="en-US">
                <a:sym typeface="+mn-ea"/>
              </a:rPr>
              <a:t>，直方图检测</a:t>
            </a:r>
            <a:r>
              <a:rPr lang="en-US" altLang="zh-CN">
                <a:sym typeface="+mn-ea"/>
              </a:rPr>
              <a:t>agent</a:t>
            </a:r>
            <a:r>
              <a:rPr lang="zh-CN" altLang="en-US">
                <a:sym typeface="+mn-ea"/>
              </a:rPr>
              <a:t>调用，后台诊断</a:t>
            </a:r>
            <a:r>
              <a:rPr lang="en-US" altLang="zh-CN">
                <a:sym typeface="+mn-ea"/>
              </a:rPr>
              <a:t>agent</a:t>
            </a:r>
            <a:r>
              <a:rPr lang="zh-CN" altLang="en-US">
                <a:sym typeface="+mn-ea"/>
              </a:rPr>
              <a:t>（关联分析时用）</a:t>
            </a:r>
            <a:endParaRPr lang="en-US" altLang="zh-CN"/>
          </a:p>
          <a:p>
            <a:r>
              <a:rPr lang="zh-CN" altLang="en-US"/>
              <a:t>代码检索</a:t>
            </a:r>
            <a:r>
              <a:rPr lang="en-US" altLang="zh-CN"/>
              <a:t>skill</a:t>
            </a:r>
            <a:endParaRPr lang="en-US" altLang="zh-CN"/>
          </a:p>
          <a:p>
            <a:pPr lvl="1"/>
            <a:r>
              <a:rPr lang="zh-CN" altLang="en-US"/>
              <a:t>按日志文本检索代码；按错误码检索代码；按函数或模块检索代码；</a:t>
            </a:r>
            <a:endParaRPr lang="zh-CN" altLang="en-US"/>
          </a:p>
          <a:p>
            <a:pPr lvl="1"/>
            <a:r>
              <a:rPr lang="zh-CN" altLang="en-US"/>
              <a:t>后台诊断</a:t>
            </a:r>
            <a:r>
              <a:rPr lang="en-US" altLang="zh-CN"/>
              <a:t>agent</a:t>
            </a:r>
            <a:r>
              <a:rPr lang="zh-CN" altLang="en-US"/>
              <a:t>调用</a:t>
            </a:r>
            <a:endParaRPr lang="zh-CN" altLang="en-US"/>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实施计划</a:t>
            </a:r>
            <a:endParaRPr lang="zh-CN" altLang="en-US" dirty="0"/>
          </a:p>
        </p:txBody>
      </p:sp>
      <p:sp>
        <p:nvSpPr>
          <p:cNvPr id="3" name="内容占位符 2"/>
          <p:cNvSpPr>
            <a:spLocks noGrp="1"/>
          </p:cNvSpPr>
          <p:nvPr>
            <p:ph idx="1"/>
          </p:nvPr>
        </p:nvSpPr>
        <p:spPr/>
        <p:txBody>
          <a:bodyPr/>
          <a:lstStyle/>
          <a:p>
            <a:r>
              <a:rPr lang="zh-CN" altLang="en-US" dirty="0"/>
              <a:t>修改</a:t>
            </a:r>
            <a:r>
              <a:rPr lang="en-US" altLang="zh-CN" dirty="0"/>
              <a:t>Datahub</a:t>
            </a:r>
            <a:r>
              <a:rPr lang="zh-CN" altLang="en-US" dirty="0"/>
              <a:t>引入需要的时序指标（</a:t>
            </a:r>
            <a:r>
              <a:rPr lang="en-US" altLang="zh-CN" dirty="0" err="1"/>
              <a:t>e+e</a:t>
            </a:r>
            <a:r>
              <a:rPr lang="en-US" altLang="zh-CN" dirty="0"/>
              <a:t>-</a:t>
            </a:r>
            <a:r>
              <a:rPr lang="zh-CN" altLang="en-US" dirty="0"/>
              <a:t>电流，高压，</a:t>
            </a:r>
            <a:r>
              <a:rPr lang="en-US" altLang="zh-CN" dirty="0"/>
              <a:t>DAQ</a:t>
            </a:r>
            <a:r>
              <a:rPr lang="zh-CN" altLang="en-US" dirty="0"/>
              <a:t>在取数，亮度）、运行状态信息、定义稳定取数状态，增加时序接口，历史回放</a:t>
            </a:r>
            <a:endParaRPr lang="en-US" altLang="zh-CN" dirty="0"/>
          </a:p>
          <a:p>
            <a:r>
              <a:rPr lang="zh-CN" altLang="en-US" dirty="0"/>
              <a:t>增加基础时序检测算法</a:t>
            </a:r>
            <a:endParaRPr lang="en-US" altLang="zh-CN" dirty="0"/>
          </a:p>
          <a:p>
            <a:r>
              <a:rPr lang="zh-CN" altLang="en-US" dirty="0"/>
              <a:t>明确关联规则建立时间窗口关联</a:t>
            </a:r>
            <a:endParaRPr lang="en-US" altLang="zh-CN" dirty="0"/>
          </a:p>
          <a:p>
            <a:r>
              <a:rPr lang="zh-CN" altLang="en-US" dirty="0"/>
              <a:t>结构化</a:t>
            </a:r>
            <a:r>
              <a:rPr lang="en-US" altLang="zh-CN" dirty="0"/>
              <a:t>Agent</a:t>
            </a:r>
            <a:r>
              <a:rPr lang="zh-CN" altLang="en-US" dirty="0"/>
              <a:t>报告</a:t>
            </a:r>
            <a:endParaRPr lang="en-US" altLang="zh-CN" dirty="0"/>
          </a:p>
          <a:p>
            <a:endParaRPr lang="zh-CN" altLang="en-US"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看门狗实现全局监测</a:t>
            </a:r>
            <a:endParaRPr lang="zh-CN" altLang="en-US" dirty="0"/>
          </a:p>
        </p:txBody>
      </p:sp>
      <p:sp>
        <p:nvSpPr>
          <p:cNvPr id="3" name="内容占位符 2"/>
          <p:cNvSpPr>
            <a:spLocks noGrp="1"/>
          </p:cNvSpPr>
          <p:nvPr>
            <p:ph idx="1"/>
          </p:nvPr>
        </p:nvSpPr>
        <p:spPr>
          <a:xfrm>
            <a:off x="765693" y="1736431"/>
            <a:ext cx="10515600" cy="4756444"/>
          </a:xfrm>
        </p:spPr>
        <p:txBody>
          <a:bodyPr>
            <a:normAutofit fontScale="70000" lnSpcReduction="20000"/>
          </a:bodyPr>
          <a:lstStyle/>
          <a:p>
            <a:r>
              <a:rPr lang="zh-CN" altLang="en-US" dirty="0"/>
              <a:t>目前设计方案</a:t>
            </a:r>
            <a:endParaRPr lang="en-US" altLang="zh-CN" dirty="0"/>
          </a:p>
          <a:p>
            <a:pPr lvl="1"/>
            <a:r>
              <a:rPr lang="zh-CN" altLang="en-US" dirty="0"/>
              <a:t>每</a:t>
            </a:r>
            <a:r>
              <a:rPr lang="en-US" altLang="zh-CN" dirty="0"/>
              <a:t>30s</a:t>
            </a:r>
            <a:r>
              <a:rPr lang="zh-CN" altLang="en-US" dirty="0"/>
              <a:t>调度一次监测流程</a:t>
            </a:r>
            <a:endParaRPr lang="en-US" altLang="zh-CN" dirty="0"/>
          </a:p>
          <a:p>
            <a:pPr lvl="1"/>
            <a:r>
              <a:rPr lang="zh-CN" altLang="en-US" dirty="0"/>
              <a:t>服务检查顺序：</a:t>
            </a:r>
            <a:r>
              <a:rPr lang="en-US" altLang="zh-CN" dirty="0"/>
              <a:t>datahub-&gt; histogram anomaly -&gt; shift assistant bridge -&gt;frontend</a:t>
            </a:r>
            <a:endParaRPr lang="en-US" altLang="zh-CN" dirty="0"/>
          </a:p>
          <a:p>
            <a:pPr lvl="1"/>
            <a:r>
              <a:rPr lang="zh-CN" altLang="en-US" dirty="0"/>
              <a:t>服务内部检查顺序</a:t>
            </a:r>
            <a:r>
              <a:rPr lang="en-US" altLang="zh-CN" dirty="0"/>
              <a:t>: </a:t>
            </a:r>
            <a:r>
              <a:rPr lang="zh-CN" altLang="en-US" dirty="0"/>
              <a:t>进程检查</a:t>
            </a:r>
            <a:r>
              <a:rPr lang="en-US" altLang="zh-CN" dirty="0"/>
              <a:t>-&gt;HTTP</a:t>
            </a:r>
            <a:r>
              <a:rPr lang="zh-CN" altLang="en-US" dirty="0"/>
              <a:t>接口正常</a:t>
            </a:r>
            <a:r>
              <a:rPr lang="en-US" altLang="zh-CN" dirty="0"/>
              <a:t>-&gt;</a:t>
            </a:r>
            <a:r>
              <a:rPr lang="zh-CN" altLang="en-US" dirty="0"/>
              <a:t>应用深健康</a:t>
            </a:r>
            <a:r>
              <a:rPr lang="en-US" altLang="zh-CN" dirty="0"/>
              <a:t>-&gt;</a:t>
            </a:r>
            <a:r>
              <a:rPr lang="zh-CN" altLang="en-US" dirty="0"/>
              <a:t>数据新鲜度</a:t>
            </a:r>
            <a:r>
              <a:rPr lang="en-US" altLang="zh-CN" dirty="0"/>
              <a:t>-&gt;</a:t>
            </a:r>
            <a:r>
              <a:rPr lang="zh-CN" altLang="en-US" dirty="0"/>
              <a:t>读取上次状态</a:t>
            </a:r>
            <a:r>
              <a:rPr lang="en-US" altLang="zh-CN" dirty="0"/>
              <a:t>-&gt;</a:t>
            </a:r>
            <a:r>
              <a:rPr lang="zh-CN" altLang="en-US" dirty="0"/>
              <a:t>连接失败</a:t>
            </a:r>
            <a:r>
              <a:rPr lang="en-US" altLang="zh-CN" dirty="0"/>
              <a:t>/</a:t>
            </a:r>
            <a:r>
              <a:rPr lang="zh-CN" altLang="en-US" dirty="0"/>
              <a:t>恢复计算</a:t>
            </a:r>
            <a:r>
              <a:rPr lang="en-US" altLang="zh-CN" dirty="0"/>
              <a:t>-&gt;</a:t>
            </a:r>
            <a:r>
              <a:rPr lang="zh-CN" altLang="en-US" dirty="0"/>
              <a:t>告警状态转换</a:t>
            </a:r>
            <a:r>
              <a:rPr lang="en-US" altLang="zh-CN" dirty="0"/>
              <a:t>-&gt;</a:t>
            </a:r>
            <a:r>
              <a:rPr lang="zh-CN" altLang="en-US" dirty="0"/>
              <a:t>保存</a:t>
            </a:r>
            <a:r>
              <a:rPr lang="en-US" altLang="zh-CN" dirty="0" err="1"/>
              <a:t>postgresql</a:t>
            </a:r>
            <a:endParaRPr lang="en-US" altLang="zh-CN" dirty="0"/>
          </a:p>
          <a:p>
            <a:pPr lvl="1"/>
            <a:r>
              <a:rPr lang="zh-CN" altLang="en-US" dirty="0"/>
              <a:t>深健康检查</a:t>
            </a:r>
            <a:endParaRPr lang="en-US" altLang="zh-CN" dirty="0"/>
          </a:p>
          <a:p>
            <a:pPr lvl="2"/>
            <a:r>
              <a:rPr lang="en-US" altLang="zh-CN" dirty="0"/>
              <a:t>datahub</a:t>
            </a:r>
            <a:r>
              <a:rPr lang="zh-CN" altLang="en-US" dirty="0"/>
              <a:t>：数据库能否连接，后台任务是否正常运行，直方图上游主动探测是否正常</a:t>
            </a:r>
            <a:endParaRPr lang="en-US" altLang="zh-CN" dirty="0"/>
          </a:p>
          <a:p>
            <a:pPr lvl="2"/>
            <a:r>
              <a:rPr lang="en-US" altLang="zh-CN" dirty="0"/>
              <a:t>Anomaly</a:t>
            </a:r>
            <a:r>
              <a:rPr lang="zh-CN" altLang="en-US" dirty="0"/>
              <a:t>：距离上次检测完成时间超过阈值</a:t>
            </a:r>
            <a:r>
              <a:rPr lang="en-US" altLang="zh-CN" dirty="0"/>
              <a:t>300s</a:t>
            </a:r>
            <a:r>
              <a:rPr lang="zh-CN" altLang="en-US" dirty="0"/>
              <a:t>报</a:t>
            </a:r>
            <a:endParaRPr lang="en-US" altLang="zh-CN" dirty="0"/>
          </a:p>
          <a:p>
            <a:pPr lvl="2"/>
            <a:r>
              <a:rPr lang="en-US" altLang="zh-CN" dirty="0"/>
              <a:t>Bridge: </a:t>
            </a:r>
            <a:r>
              <a:rPr lang="zh-CN" altLang="en-US" dirty="0"/>
              <a:t>插件连接是否断开（</a:t>
            </a:r>
            <a:r>
              <a:rPr lang="en-US" altLang="zh-CN" dirty="0"/>
              <a:t>90s</a:t>
            </a:r>
            <a:r>
              <a:rPr lang="zh-CN" altLang="en-US" dirty="0"/>
              <a:t>），心跳保活</a:t>
            </a:r>
            <a:endParaRPr lang="en-US" altLang="zh-CN" dirty="0"/>
          </a:p>
          <a:p>
            <a:pPr lvl="2"/>
            <a:r>
              <a:rPr lang="en-US" altLang="zh-CN" dirty="0"/>
              <a:t>Frontend: </a:t>
            </a:r>
            <a:r>
              <a:rPr lang="zh-CN" altLang="en-US" dirty="0"/>
              <a:t>目前没设置</a:t>
            </a:r>
            <a:endParaRPr lang="en-US" altLang="zh-CN" dirty="0"/>
          </a:p>
          <a:p>
            <a:pPr lvl="1"/>
            <a:r>
              <a:rPr lang="zh-CN" altLang="en-US" dirty="0"/>
              <a:t>数据新鲜度</a:t>
            </a:r>
            <a:endParaRPr lang="en-US" altLang="zh-CN" dirty="0"/>
          </a:p>
          <a:p>
            <a:pPr lvl="2"/>
            <a:r>
              <a:rPr lang="zh-CN" altLang="en-US" dirty="0"/>
              <a:t>目前是亮度，</a:t>
            </a:r>
            <a:r>
              <a:rPr lang="en-US" altLang="zh-CN" dirty="0"/>
              <a:t>e+/e-</a:t>
            </a:r>
            <a:r>
              <a:rPr lang="zh-CN" altLang="en-US" dirty="0"/>
              <a:t>束流</a:t>
            </a:r>
            <a:endParaRPr lang="en-US" altLang="zh-CN" dirty="0"/>
          </a:p>
          <a:p>
            <a:pPr lvl="2"/>
            <a:r>
              <a:rPr lang="zh-CN" altLang="en-US" dirty="0"/>
              <a:t>查运行上下文 </a:t>
            </a:r>
            <a:r>
              <a:rPr lang="en-US" altLang="zh-CN" dirty="0"/>
              <a:t>-&gt; </a:t>
            </a:r>
            <a:r>
              <a:rPr lang="zh-CN" altLang="en-US" dirty="0"/>
              <a:t>查三个信号的最新源数据 </a:t>
            </a:r>
            <a:r>
              <a:rPr lang="en-US" altLang="zh-CN" dirty="0"/>
              <a:t>-&gt; </a:t>
            </a:r>
            <a:r>
              <a:rPr lang="zh-CN" altLang="en-US" dirty="0"/>
              <a:t>检查相应完整性（缺某个信号，时间戳无法解析</a:t>
            </a:r>
            <a:r>
              <a:rPr lang="en-US" altLang="zh-CN" dirty="0"/>
              <a:t>/</a:t>
            </a:r>
            <a:r>
              <a:rPr lang="zh-CN" altLang="en-US" dirty="0"/>
              <a:t>超前</a:t>
            </a:r>
            <a:r>
              <a:rPr lang="en-US" altLang="zh-CN" dirty="0"/>
              <a:t>60s</a:t>
            </a:r>
            <a:r>
              <a:rPr lang="zh-CN" altLang="en-US" dirty="0"/>
              <a:t>以上）</a:t>
            </a:r>
            <a:r>
              <a:rPr lang="en-US" altLang="zh-CN" dirty="0"/>
              <a:t>-&gt; </a:t>
            </a:r>
            <a:r>
              <a:rPr lang="zh-CN" altLang="en-US" dirty="0"/>
              <a:t>计算数据时效（距离当前时间</a:t>
            </a:r>
            <a:r>
              <a:rPr lang="en-US" altLang="zh-CN" dirty="0"/>
              <a:t>180s</a:t>
            </a:r>
            <a:r>
              <a:rPr lang="zh-CN" altLang="en-US" dirty="0"/>
              <a:t>报</a:t>
            </a:r>
            <a:r>
              <a:rPr lang="en-US" altLang="zh-CN" dirty="0"/>
              <a:t>warn</a:t>
            </a:r>
            <a:r>
              <a:rPr lang="zh-CN" altLang="en-US" dirty="0"/>
              <a:t>，超</a:t>
            </a:r>
            <a:r>
              <a:rPr lang="en-US" altLang="zh-CN" dirty="0"/>
              <a:t>600s</a:t>
            </a:r>
            <a:r>
              <a:rPr lang="zh-CN" altLang="en-US" dirty="0"/>
              <a:t>报</a:t>
            </a:r>
            <a:r>
              <a:rPr lang="en-US" altLang="zh-CN" dirty="0"/>
              <a:t>critical</a:t>
            </a:r>
            <a:r>
              <a:rPr lang="zh-CN" altLang="en-US" dirty="0"/>
              <a:t>）</a:t>
            </a:r>
            <a:endParaRPr lang="en-US" altLang="zh-CN" dirty="0"/>
          </a:p>
          <a:p>
            <a:pPr lvl="1"/>
            <a:r>
              <a:rPr lang="zh-CN" altLang="en-US" dirty="0"/>
              <a:t>恢复规则：告警后连续两轮完全健康，才能清除告警并产生</a:t>
            </a:r>
            <a:r>
              <a:rPr lang="en-US" altLang="zh-CN" dirty="0"/>
              <a:t>recovered</a:t>
            </a:r>
            <a:endParaRPr lang="en-US" altLang="zh-CN" dirty="0"/>
          </a:p>
          <a:p>
            <a:r>
              <a:rPr lang="zh-CN" altLang="en-US" dirty="0"/>
              <a:t>目前定义</a:t>
            </a:r>
            <a:r>
              <a:rPr lang="en-US" altLang="zh-CN" dirty="0"/>
              <a:t>warn/error</a:t>
            </a:r>
            <a:r>
              <a:rPr lang="zh-CN" altLang="en-US" dirty="0"/>
              <a:t>规则</a:t>
            </a:r>
            <a:endParaRPr lang="en-US" altLang="zh-CN" dirty="0"/>
          </a:p>
          <a:p>
            <a:pPr lvl="1"/>
            <a:r>
              <a:rPr lang="en-US" altLang="zh-CN" dirty="0"/>
              <a:t>error: </a:t>
            </a:r>
            <a:r>
              <a:rPr lang="zh-CN" altLang="en-US" dirty="0"/>
              <a:t>进程不存在；</a:t>
            </a:r>
            <a:r>
              <a:rPr lang="en-US" altLang="zh-CN" dirty="0"/>
              <a:t>HTTP</a:t>
            </a:r>
            <a:r>
              <a:rPr lang="zh-CN" altLang="en-US" dirty="0"/>
              <a:t>链接超时；异常检测服务距离上次检测完成超过</a:t>
            </a:r>
            <a:r>
              <a:rPr lang="en-US" altLang="zh-CN" dirty="0"/>
              <a:t>300s</a:t>
            </a:r>
            <a:endParaRPr lang="en-US" altLang="zh-CN" dirty="0"/>
          </a:p>
          <a:p>
            <a:pPr lvl="1"/>
            <a:r>
              <a:rPr lang="en-US" altLang="zh-CN" dirty="0"/>
              <a:t>warn: datahub</a:t>
            </a:r>
            <a:r>
              <a:rPr lang="zh-CN" altLang="en-US" dirty="0"/>
              <a:t>某数据库链接失败；</a:t>
            </a:r>
            <a:r>
              <a:rPr lang="en-US" altLang="zh-CN" dirty="0"/>
              <a:t>overview</a:t>
            </a:r>
            <a:r>
              <a:rPr lang="zh-CN" altLang="en-US" dirty="0"/>
              <a:t>不在成功更新；直方图上游不可用；</a:t>
            </a:r>
            <a:r>
              <a:rPr lang="en-US" altLang="zh-CN" dirty="0"/>
              <a:t>bridge channel</a:t>
            </a:r>
            <a:r>
              <a:rPr lang="zh-CN" altLang="en-US" dirty="0"/>
              <a:t>断开；数据不更新</a:t>
            </a:r>
            <a:endParaRPr lang="en-US" altLang="zh-CN" dirty="0"/>
          </a:p>
          <a:p>
            <a:pPr lvl="2"/>
            <a:endParaRPr lang="en-US" altLang="zh-CN" dirty="0"/>
          </a:p>
          <a:p>
            <a:endParaRPr lang="zh-CN" altLang="en-US"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时序异常检测</a:t>
            </a:r>
            <a:endParaRPr lang="zh-CN" altLang="en-US" dirty="0"/>
          </a:p>
        </p:txBody>
      </p:sp>
      <p:sp>
        <p:nvSpPr>
          <p:cNvPr id="3" name="内容占位符 2"/>
          <p:cNvSpPr>
            <a:spLocks noGrp="1"/>
          </p:cNvSpPr>
          <p:nvPr>
            <p:ph idx="1"/>
          </p:nvPr>
        </p:nvSpPr>
        <p:spPr/>
        <p:txBody>
          <a:bodyPr>
            <a:normAutofit fontScale="92500" lnSpcReduction="10000"/>
          </a:bodyPr>
          <a:lstStyle/>
          <a:p>
            <a:r>
              <a:rPr lang="zh-CN" altLang="en-US" dirty="0"/>
              <a:t>目前实现版本</a:t>
            </a:r>
            <a:endParaRPr lang="en-US" altLang="zh-CN" dirty="0"/>
          </a:p>
          <a:p>
            <a:pPr lvl="1"/>
            <a:r>
              <a:rPr lang="en-US" altLang="zh-CN" dirty="0"/>
              <a:t>Datahub</a:t>
            </a:r>
            <a:r>
              <a:rPr lang="zh-CN" altLang="en-US" dirty="0"/>
              <a:t>新增历史时序窗口查询、历史束流和</a:t>
            </a:r>
            <a:r>
              <a:rPr lang="en-US" altLang="zh-CN" dirty="0"/>
              <a:t>DAQ</a:t>
            </a:r>
            <a:r>
              <a:rPr lang="zh-CN" altLang="en-US" dirty="0"/>
              <a:t>运行信息</a:t>
            </a:r>
            <a:endParaRPr lang="en-US" altLang="zh-CN" dirty="0"/>
          </a:p>
          <a:p>
            <a:pPr lvl="1"/>
            <a:r>
              <a:rPr lang="zh-CN" altLang="en-US" dirty="0"/>
              <a:t>时序异常检测部分已实现：</a:t>
            </a:r>
            <a:endParaRPr lang="en-US" altLang="zh-CN" dirty="0"/>
          </a:p>
          <a:p>
            <a:pPr lvl="2"/>
            <a:r>
              <a:rPr lang="zh-CN" altLang="en-US" dirty="0"/>
              <a:t>亮度检测，检查</a:t>
            </a:r>
            <a:r>
              <a:rPr lang="en-US" altLang="zh-CN" dirty="0"/>
              <a:t>RUNNING</a:t>
            </a:r>
            <a:r>
              <a:rPr lang="zh-CN" altLang="en-US" dirty="0"/>
              <a:t>期间完全没有亮度、</a:t>
            </a:r>
            <a:r>
              <a:rPr lang="en-US" altLang="zh-CN" dirty="0"/>
              <a:t>RUNNING</a:t>
            </a:r>
            <a:r>
              <a:rPr lang="zh-CN" altLang="en-US" dirty="0"/>
              <a:t>后亮度出现太晚（</a:t>
            </a:r>
            <a:r>
              <a:rPr lang="en-US" altLang="zh-CN" dirty="0"/>
              <a:t>60s)</a:t>
            </a:r>
            <a:r>
              <a:rPr lang="zh-CN" altLang="en-US" dirty="0"/>
              <a:t>、</a:t>
            </a:r>
            <a:r>
              <a:rPr lang="en-US" altLang="zh-CN" dirty="0"/>
              <a:t>RUNNING</a:t>
            </a:r>
            <a:r>
              <a:rPr lang="zh-CN" altLang="en-US" dirty="0"/>
              <a:t>内亮度数据间隔过大（</a:t>
            </a:r>
            <a:r>
              <a:rPr lang="en-US" altLang="zh-CN" dirty="0"/>
              <a:t>90s</a:t>
            </a:r>
            <a:r>
              <a:rPr lang="zh-CN" altLang="en-US" dirty="0"/>
              <a:t>） 、</a:t>
            </a:r>
            <a:r>
              <a:rPr lang="en-US" altLang="zh-CN" dirty="0"/>
              <a:t>RUNNING</a:t>
            </a:r>
            <a:r>
              <a:rPr lang="zh-CN" altLang="en-US" dirty="0"/>
              <a:t>结束前亮度过早停止更新</a:t>
            </a:r>
            <a:r>
              <a:rPr lang="en-US" altLang="zh-CN" dirty="0"/>
              <a:t>(360s)</a:t>
            </a:r>
            <a:endParaRPr lang="en-US" altLang="zh-CN" dirty="0"/>
          </a:p>
          <a:p>
            <a:pPr lvl="2"/>
            <a:r>
              <a:rPr lang="zh-CN" altLang="en-US" dirty="0"/>
              <a:t>束流检测，检查是否同时观察到两束注束、开始注束的时间差</a:t>
            </a:r>
            <a:r>
              <a:rPr lang="en-US" altLang="zh-CN" dirty="0"/>
              <a:t>(240s)</a:t>
            </a:r>
            <a:r>
              <a:rPr lang="zh-CN" altLang="en-US" dirty="0"/>
              <a:t>、注束后是否观察到衰减结构</a:t>
            </a:r>
            <a:endParaRPr lang="en-US" altLang="zh-CN" dirty="0"/>
          </a:p>
          <a:p>
            <a:pPr lvl="1"/>
            <a:r>
              <a:rPr lang="zh-CN" altLang="en-US" dirty="0"/>
              <a:t>构建统一异常事件，持久化入数据库</a:t>
            </a:r>
            <a:r>
              <a:rPr lang="en-US" altLang="zh-CN" dirty="0" err="1"/>
              <a:t>postgresql</a:t>
            </a:r>
            <a:endParaRPr lang="en-US" altLang="zh-CN" dirty="0"/>
          </a:p>
          <a:p>
            <a:pPr lvl="1"/>
            <a:r>
              <a:rPr lang="zh-CN" altLang="en-US" dirty="0"/>
              <a:t>异常关联规则：是否属于同一个</a:t>
            </a:r>
            <a:r>
              <a:rPr lang="en-US" altLang="zh-CN" dirty="0"/>
              <a:t>run+</a:t>
            </a:r>
            <a:r>
              <a:rPr lang="zh-CN" altLang="en-US" dirty="0"/>
              <a:t>距离上一个异常事件</a:t>
            </a:r>
            <a:r>
              <a:rPr lang="en-US" altLang="zh-CN" dirty="0"/>
              <a:t>&lt;300s</a:t>
            </a:r>
            <a:r>
              <a:rPr lang="zh-CN" altLang="en-US" dirty="0"/>
              <a:t>合并到一个事件</a:t>
            </a:r>
            <a:r>
              <a:rPr lang="en-US" altLang="zh-CN" dirty="0"/>
              <a:t>+</a:t>
            </a:r>
            <a:r>
              <a:rPr lang="zh-CN" altLang="en-US" dirty="0"/>
              <a:t>包含束流注束异常</a:t>
            </a:r>
            <a:r>
              <a:rPr lang="en-US" altLang="zh-CN" dirty="0"/>
              <a:t>/</a:t>
            </a:r>
            <a:r>
              <a:rPr lang="zh-CN" altLang="en-US" dirty="0"/>
              <a:t>亮度数据异常</a:t>
            </a:r>
            <a:endParaRPr lang="en-US" altLang="zh-CN" dirty="0"/>
          </a:p>
          <a:p>
            <a:r>
              <a:rPr lang="zh-CN" altLang="en-US" dirty="0"/>
              <a:t>当前选取窗口： </a:t>
            </a:r>
            <a:r>
              <a:rPr lang="en-US" altLang="zh-CN" dirty="0"/>
              <a:t>2026-06-18 18:11</a:t>
            </a:r>
            <a:r>
              <a:rPr lang="zh-CN" altLang="en-US" dirty="0"/>
              <a:t>～</a:t>
            </a:r>
            <a:r>
              <a:rPr lang="en-US" altLang="zh-CN" dirty="0"/>
              <a:t>2026-06-19 02:17</a:t>
            </a:r>
            <a:r>
              <a:rPr lang="zh-CN" altLang="en-US" dirty="0"/>
              <a:t>的正常稳定运行周期检测到</a:t>
            </a:r>
            <a:r>
              <a:rPr lang="en-US" altLang="zh-CN" dirty="0"/>
              <a:t>7</a:t>
            </a:r>
            <a:r>
              <a:rPr lang="zh-CN" altLang="en-US" dirty="0"/>
              <a:t>个</a:t>
            </a:r>
            <a:r>
              <a:rPr lang="en-US" altLang="zh-CN" dirty="0"/>
              <a:t>RUNNING</a:t>
            </a:r>
            <a:r>
              <a:rPr lang="zh-CN" altLang="en-US" dirty="0"/>
              <a:t>区间注束周期</a:t>
            </a:r>
            <a:endParaRPr lang="en-US" altLang="zh-CN" dirty="0"/>
          </a:p>
          <a:p>
            <a:r>
              <a:rPr lang="zh-CN" altLang="en-US" dirty="0"/>
              <a:t>后续继续验证异常状态下检测结果是否正确</a:t>
            </a:r>
            <a:endParaRPr lang="zh-CN" altLang="en-US"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问</a:t>
            </a:r>
            <a:endParaRPr lang="zh-CN" altLang="en-US" dirty="0"/>
          </a:p>
        </p:txBody>
      </p:sp>
      <p:sp>
        <p:nvSpPr>
          <p:cNvPr id="3" name="内容占位符 2"/>
          <p:cNvSpPr>
            <a:spLocks noGrp="1"/>
          </p:cNvSpPr>
          <p:nvPr>
            <p:ph idx="1"/>
          </p:nvPr>
        </p:nvSpPr>
        <p:spPr/>
        <p:txBody>
          <a:bodyPr/>
          <a:lstStyle/>
          <a:p>
            <a:r>
              <a:rPr lang="zh-CN" altLang="en-US" dirty="0"/>
              <a:t>长问题解决的时候会有确认工具是否可执行的按钮，是否可以在外面加个提示，当前有需要确认的操作</a:t>
            </a:r>
            <a:endParaRPr lang="en-US" altLang="zh-CN" dirty="0"/>
          </a:p>
          <a:p>
            <a:r>
              <a:rPr lang="zh-CN" altLang="en-US" dirty="0"/>
              <a:t>对话页面没有搜索功能</a:t>
            </a:r>
            <a:endParaRPr lang="en-US" altLang="zh-CN" dirty="0"/>
          </a:p>
          <a:p>
            <a:endParaRPr lang="zh-CN" altLang="en-US"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TODO</a:t>
            </a:r>
            <a:endParaRPr lang="zh-CN" altLang="en-US" dirty="0"/>
          </a:p>
        </p:txBody>
      </p:sp>
      <p:sp>
        <p:nvSpPr>
          <p:cNvPr id="3" name="内容占位符 2"/>
          <p:cNvSpPr>
            <a:spLocks noGrp="1"/>
          </p:cNvSpPr>
          <p:nvPr>
            <p:ph idx="1"/>
          </p:nvPr>
        </p:nvSpPr>
        <p:spPr/>
        <p:txBody>
          <a:bodyPr/>
          <a:lstStyle/>
          <a:p>
            <a:r>
              <a:rPr lang="zh-CN" altLang="en-US" dirty="0"/>
              <a:t>直方图模型训练规范</a:t>
            </a:r>
            <a:endParaRPr lang="en-US" altLang="zh-CN" dirty="0"/>
          </a:p>
          <a:p>
            <a:r>
              <a:rPr lang="zh-CN" altLang="en-US" dirty="0"/>
              <a:t>关联分析实时化验证</a:t>
            </a:r>
            <a:endParaRPr lang="en-US" altLang="zh-CN" dirty="0"/>
          </a:p>
          <a:p>
            <a:r>
              <a:rPr lang="en-US" altLang="zh-CN" dirty="0"/>
              <a:t>Agent</a:t>
            </a:r>
            <a:r>
              <a:rPr lang="zh-CN" altLang="en-US" dirty="0"/>
              <a:t>可以自动收集用户的</a:t>
            </a:r>
            <a:r>
              <a:rPr lang="zh-CN" altLang="en-US"/>
              <a:t>问题和常见的异常写到异常库里</a:t>
            </a:r>
            <a:endParaRPr lang="zh-CN" altLang="en-US" dirty="0"/>
          </a:p>
        </p:txBody>
      </p:sp>
      <p:pic>
        <p:nvPicPr>
          <p:cNvPr id="4" name="图片 3"/>
          <p:cNvPicPr>
            <a:picLocks noChangeAspect="1"/>
          </p:cNvPicPr>
          <p:nvPr/>
        </p:nvPicPr>
        <p:blipFill>
          <a:blip r:embed="rId1"/>
          <a:stretch>
            <a:fillRect/>
          </a:stretch>
        </p:blipFill>
        <p:spPr>
          <a:xfrm>
            <a:off x="7641484" y="491682"/>
            <a:ext cx="4144975" cy="2012704"/>
          </a:xfrm>
          <a:prstGeom prst="rect">
            <a:avLst/>
          </a:prstGeom>
        </p:spPr>
      </p:pic>
      <p:pic>
        <p:nvPicPr>
          <p:cNvPr id="6" name="图片 5"/>
          <p:cNvPicPr>
            <a:picLocks noChangeAspect="1"/>
          </p:cNvPicPr>
          <p:nvPr/>
        </p:nvPicPr>
        <p:blipFill>
          <a:blip r:embed="rId2"/>
          <a:stretch>
            <a:fillRect/>
          </a:stretch>
        </p:blipFill>
        <p:spPr>
          <a:xfrm>
            <a:off x="7444740" y="3215640"/>
            <a:ext cx="3063240" cy="3590290"/>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值班</a:t>
            </a:r>
            <a:r>
              <a:rPr lang="zh-CN" altLang="en-US" dirty="0"/>
              <a:t>助手可反馈</a:t>
            </a:r>
            <a:endParaRPr lang="zh-CN" altLang="en-US" dirty="0"/>
          </a:p>
        </p:txBody>
      </p:sp>
      <p:sp>
        <p:nvSpPr>
          <p:cNvPr id="3" name="内容占位符 2"/>
          <p:cNvSpPr>
            <a:spLocks noGrp="1"/>
          </p:cNvSpPr>
          <p:nvPr>
            <p:ph idx="1"/>
          </p:nvPr>
        </p:nvSpPr>
        <p:spPr>
          <a:xfrm>
            <a:off x="838200" y="1825625"/>
            <a:ext cx="10515600" cy="4629785"/>
          </a:xfrm>
        </p:spPr>
        <p:txBody>
          <a:bodyPr>
            <a:normAutofit fontScale="50000"/>
          </a:bodyPr>
          <a:lstStyle/>
          <a:p>
            <a:r>
              <a:rPr lang="zh-CN" altLang="en-US"/>
              <a:t>增加智能体优化</a:t>
            </a:r>
            <a:r>
              <a:rPr lang="zh-CN" altLang="en-US"/>
              <a:t>策略</a:t>
            </a:r>
            <a:endParaRPr lang="zh-CN" altLang="en-US"/>
          </a:p>
          <a:p>
            <a:r>
              <a:rPr lang="zh-CN" altLang="en-US"/>
              <a:t>用户反馈</a:t>
            </a:r>
            <a:r>
              <a:rPr lang="zh-CN" altLang="en-US"/>
              <a:t>采集</a:t>
            </a:r>
            <a:endParaRPr lang="zh-CN" altLang="en-US"/>
          </a:p>
          <a:p>
            <a:pPr lvl="1"/>
            <a:r>
              <a:rPr lang="zh-CN" altLang="en-US" sz="2400"/>
              <a:t>每次反馈后会记录用户问题</a:t>
            </a:r>
            <a:r>
              <a:rPr lang="en-US" altLang="zh-CN" sz="2400"/>
              <a:t>+</a:t>
            </a:r>
            <a:r>
              <a:rPr lang="zh-CN" altLang="en-US" sz="2400"/>
              <a:t>智能体回答</a:t>
            </a:r>
            <a:r>
              <a:rPr lang="en-US" altLang="zh-CN" sz="2400"/>
              <a:t>+</a:t>
            </a:r>
            <a:r>
              <a:rPr lang="zh-CN" altLang="en-US" sz="2400"/>
              <a:t>会话</a:t>
            </a:r>
            <a:r>
              <a:rPr lang="en-US" altLang="zh-CN" sz="2400"/>
              <a:t>ID+</a:t>
            </a:r>
            <a:r>
              <a:rPr lang="zh-CN" altLang="en-US" sz="2400"/>
              <a:t>时间信息</a:t>
            </a:r>
            <a:endParaRPr lang="zh-CN" altLang="en-US" sz="2400"/>
          </a:p>
          <a:p>
            <a:pPr lvl="1"/>
            <a:r>
              <a:rPr lang="zh-CN" altLang="en-US">
                <a:sym typeface="+mn-ea"/>
              </a:rPr>
              <a:t>选择</a:t>
            </a:r>
            <a:r>
              <a:rPr lang="en-US" altLang="zh-CN">
                <a:sym typeface="+mn-ea"/>
              </a:rPr>
              <a:t>“</a:t>
            </a:r>
            <a:r>
              <a:rPr lang="zh-CN" altLang="en-US">
                <a:sym typeface="+mn-ea"/>
              </a:rPr>
              <a:t>没有帮助</a:t>
            </a:r>
            <a:r>
              <a:rPr lang="en-US" altLang="zh-CN">
                <a:sym typeface="+mn-ea"/>
              </a:rPr>
              <a:t>”</a:t>
            </a:r>
            <a:r>
              <a:rPr lang="zh-CN" altLang="en-US">
                <a:sym typeface="+mn-ea"/>
              </a:rPr>
              <a:t>时，进一步填写补充说明</a:t>
            </a:r>
            <a:r>
              <a:rPr lang="en-US" altLang="zh-CN">
                <a:sym typeface="+mn-ea"/>
              </a:rPr>
              <a:t>+</a:t>
            </a:r>
            <a:r>
              <a:rPr lang="zh-CN" altLang="en-US">
                <a:sym typeface="+mn-ea"/>
              </a:rPr>
              <a:t>期望改进方向</a:t>
            </a:r>
            <a:endParaRPr lang="zh-CN" altLang="en-US" sz="2400"/>
          </a:p>
          <a:p>
            <a:pPr lvl="1"/>
            <a:r>
              <a:rPr lang="zh-CN" altLang="en-US" sz="2400"/>
              <a:t>暂时记录到文件中，测试过后记录数据库</a:t>
            </a:r>
            <a:endParaRPr lang="zh-CN" altLang="en-US"/>
          </a:p>
          <a:p>
            <a:r>
              <a:rPr lang="zh-CN" altLang="en-US"/>
              <a:t>专家审核</a:t>
            </a:r>
            <a:r>
              <a:rPr lang="zh-CN" altLang="en-US"/>
              <a:t>管理</a:t>
            </a:r>
            <a:endParaRPr lang="zh-CN" altLang="en-US"/>
          </a:p>
          <a:p>
            <a:pPr lvl="1"/>
            <a:r>
              <a:rPr lang="zh-CN" altLang="en-US" sz="2400"/>
              <a:t>输入：用户问题</a:t>
            </a:r>
            <a:r>
              <a:rPr lang="en-US" altLang="zh-CN" sz="2400"/>
              <a:t>+</a:t>
            </a:r>
            <a:r>
              <a:rPr lang="zh-CN" altLang="en-US" sz="2400"/>
              <a:t>智能体回答</a:t>
            </a:r>
            <a:r>
              <a:rPr lang="en-US" altLang="zh-CN" sz="2400"/>
              <a:t>+</a:t>
            </a:r>
            <a:r>
              <a:rPr lang="zh-CN" altLang="en-US" sz="2400"/>
              <a:t>用户选择的问题原因</a:t>
            </a:r>
            <a:r>
              <a:rPr lang="en-US" altLang="zh-CN" sz="2400"/>
              <a:t>+</a:t>
            </a:r>
            <a:r>
              <a:rPr lang="zh-CN" altLang="en-US" sz="2400"/>
              <a:t>用户补充评论</a:t>
            </a:r>
            <a:r>
              <a:rPr lang="en-US" altLang="zh-CN" sz="2400"/>
              <a:t>+</a:t>
            </a:r>
            <a:r>
              <a:rPr lang="zh-CN" altLang="en-US" sz="2400"/>
              <a:t>会话</a:t>
            </a:r>
            <a:r>
              <a:rPr lang="zh-CN" altLang="en-US" sz="2400"/>
              <a:t>标识</a:t>
            </a:r>
            <a:endParaRPr lang="zh-CN" altLang="en-US" sz="2400"/>
          </a:p>
          <a:p>
            <a:pPr lvl="1"/>
            <a:r>
              <a:rPr lang="zh-CN" altLang="en-US">
                <a:sym typeface="+mn-ea"/>
              </a:rPr>
              <a:t>查看全部用户反馈</a:t>
            </a:r>
            <a:endParaRPr lang="zh-CN" altLang="en-US" sz="2400"/>
          </a:p>
          <a:p>
            <a:pPr lvl="1"/>
            <a:r>
              <a:rPr lang="zh-CN" altLang="en-US" sz="2400"/>
              <a:t>专家区分问题类型：知识库</a:t>
            </a:r>
            <a:r>
              <a:rPr lang="en-US" altLang="zh-CN" sz="2400"/>
              <a:t>/skill/mcp/UI/</a:t>
            </a:r>
            <a:r>
              <a:rPr lang="zh-CN" altLang="en-US" sz="2400"/>
              <a:t>未分类</a:t>
            </a:r>
            <a:endParaRPr lang="zh-CN" altLang="en-US" sz="2400"/>
          </a:p>
          <a:p>
            <a:pPr lvl="1"/>
            <a:r>
              <a:rPr lang="zh-CN" altLang="en-US"/>
              <a:t>保存专家审核</a:t>
            </a:r>
            <a:r>
              <a:rPr lang="zh-CN" altLang="en-US"/>
              <a:t>结果</a:t>
            </a:r>
            <a:endParaRPr lang="zh-CN" altLang="en-US"/>
          </a:p>
          <a:p>
            <a:r>
              <a:rPr lang="zh-CN" altLang="en-US"/>
              <a:t>创建改进任务（专家审核确认问题，进入智能体之前需要生成改进</a:t>
            </a:r>
            <a:r>
              <a:rPr lang="zh-CN" altLang="en-US"/>
              <a:t>任务）</a:t>
            </a:r>
            <a:endParaRPr lang="zh-CN" altLang="en-US"/>
          </a:p>
          <a:p>
            <a:pPr lvl="1"/>
            <a:r>
              <a:rPr lang="zh-CN" altLang="en-US"/>
              <a:t>明确错误属于哪一层，修改什么文件，必须调用的工具，</a:t>
            </a:r>
            <a:endParaRPr lang="zh-CN" altLang="en-US"/>
          </a:p>
          <a:p>
            <a:pPr lvl="1"/>
            <a:r>
              <a:rPr lang="zh-CN" altLang="en-US"/>
              <a:t>哪</a:t>
            </a:r>
            <a:r>
              <a:rPr lang="zh-CN" altLang="en-US"/>
              <a:t>些行为必须出现</a:t>
            </a:r>
            <a:r>
              <a:rPr lang="en-US" altLang="zh-CN"/>
              <a:t>/</a:t>
            </a:r>
            <a:r>
              <a:rPr lang="zh-CN" altLang="en-US"/>
              <a:t>严禁出现</a:t>
            </a:r>
            <a:endParaRPr lang="zh-CN" altLang="en-US"/>
          </a:p>
          <a:p>
            <a:pPr lvl="1"/>
            <a:r>
              <a:rPr lang="en-US" altLang="zh-CN"/>
              <a:t>draft -&gt; approved_for_work -&gt; in_progress -&gt; ready_for_verification </a:t>
            </a:r>
            <a:endParaRPr lang="en-US" altLang="zh-CN"/>
          </a:p>
          <a:p>
            <a:pPr lvl="1"/>
            <a:r>
              <a:rPr lang="en-US" altLang="zh-CN"/>
              <a:t>-&gt; verified -&gt; awaiting_release -&gt; released</a:t>
            </a:r>
            <a:endParaRPr lang="en-US" altLang="zh-CN"/>
          </a:p>
          <a:p>
            <a:pPr lvl="0"/>
            <a:r>
              <a:rPr lang="zh-CN" altLang="en-US"/>
              <a:t>维护助手：修改</a:t>
            </a:r>
            <a:r>
              <a:rPr lang="en-US" altLang="zh-CN"/>
              <a:t>skill/kb/</a:t>
            </a:r>
            <a:r>
              <a:rPr lang="zh-CN" altLang="en-US"/>
              <a:t>知识库</a:t>
            </a:r>
            <a:r>
              <a:rPr lang="en-US" altLang="zh-CN"/>
              <a:t>/MCP/</a:t>
            </a:r>
            <a:r>
              <a:rPr lang="zh-CN" altLang="en-US"/>
              <a:t>前端</a:t>
            </a:r>
            <a:r>
              <a:rPr lang="en-US" altLang="zh-CN"/>
              <a:t>/bridge</a:t>
            </a:r>
            <a:r>
              <a:rPr lang="zh-CN" altLang="en-US"/>
              <a:t>任务</a:t>
            </a:r>
            <a:r>
              <a:rPr lang="en-US" altLang="zh-CN"/>
              <a:t>-&gt;</a:t>
            </a:r>
            <a:r>
              <a:rPr lang="zh-CN" altLang="en-US"/>
              <a:t>添加回归案例</a:t>
            </a:r>
            <a:r>
              <a:rPr lang="en-US" altLang="zh-CN"/>
              <a:t>-&gt;</a:t>
            </a:r>
            <a:r>
              <a:rPr lang="zh-CN" altLang="en-US"/>
              <a:t>提交</a:t>
            </a:r>
            <a:r>
              <a:rPr lang="zh-CN" altLang="en-US"/>
              <a:t>验证</a:t>
            </a:r>
            <a:endParaRPr lang="zh-CN" altLang="en-US"/>
          </a:p>
          <a:p>
            <a:pPr lvl="0"/>
            <a:r>
              <a:rPr lang="zh-CN" altLang="en-US"/>
              <a:t>验收助手：独立执行测试</a:t>
            </a:r>
            <a:r>
              <a:rPr lang="en-US" altLang="zh-CN"/>
              <a:t>-&gt; </a:t>
            </a:r>
            <a:r>
              <a:rPr lang="zh-CN" altLang="en-US"/>
              <a:t>检查真实行为</a:t>
            </a:r>
            <a:r>
              <a:rPr lang="en-US" altLang="zh-CN"/>
              <a:t> -&gt; </a:t>
            </a:r>
            <a:r>
              <a:rPr lang="zh-CN" altLang="en-US"/>
              <a:t>输出</a:t>
            </a:r>
            <a:r>
              <a:rPr lang="en-US" altLang="zh-CN"/>
              <a:t>PASS/FAIL/</a:t>
            </a:r>
            <a:r>
              <a:rPr lang="en-US" altLang="zh-CN"/>
              <a:t>PARTIAL</a:t>
            </a:r>
            <a:endParaRPr lang="en-US" altLang="zh-CN"/>
          </a:p>
        </p:txBody>
      </p:sp>
      <p:pic>
        <p:nvPicPr>
          <p:cNvPr id="5" name="图片 4"/>
          <p:cNvPicPr>
            <a:picLocks noChangeAspect="1"/>
          </p:cNvPicPr>
          <p:nvPr/>
        </p:nvPicPr>
        <p:blipFill>
          <a:blip r:embed="rId1"/>
          <a:stretch>
            <a:fillRect/>
          </a:stretch>
        </p:blipFill>
        <p:spPr>
          <a:xfrm>
            <a:off x="5360035" y="450850"/>
            <a:ext cx="6701790" cy="1815465"/>
          </a:xfrm>
          <a:prstGeom prst="rect">
            <a:avLst/>
          </a:prstGeom>
        </p:spPr>
      </p:pic>
      <p:pic>
        <p:nvPicPr>
          <p:cNvPr id="6" name="图片 5"/>
          <p:cNvPicPr>
            <a:picLocks noChangeAspect="1"/>
          </p:cNvPicPr>
          <p:nvPr/>
        </p:nvPicPr>
        <p:blipFill>
          <a:blip r:embed="rId2"/>
          <a:stretch>
            <a:fillRect/>
          </a:stretch>
        </p:blipFill>
        <p:spPr>
          <a:xfrm>
            <a:off x="7803515" y="2922905"/>
            <a:ext cx="3865880" cy="3014345"/>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值班助手</a:t>
            </a:r>
            <a:r>
              <a:rPr lang="zh-CN" altLang="en-US"/>
              <a:t>反馈</a:t>
            </a:r>
            <a:endParaRPr lang="zh-CN" altLang="en-US"/>
          </a:p>
        </p:txBody>
      </p:sp>
      <p:sp>
        <p:nvSpPr>
          <p:cNvPr id="3" name="内容占位符 2"/>
          <p:cNvSpPr>
            <a:spLocks noGrp="1"/>
          </p:cNvSpPr>
          <p:nvPr>
            <p:ph idx="1"/>
          </p:nvPr>
        </p:nvSpPr>
        <p:spPr>
          <a:xfrm>
            <a:off x="403225" y="1825625"/>
            <a:ext cx="10515600" cy="4351338"/>
          </a:xfrm>
        </p:spPr>
        <p:txBody>
          <a:bodyPr>
            <a:normAutofit lnSpcReduction="20000"/>
          </a:bodyPr>
          <a:p>
            <a:r>
              <a:rPr lang="zh-CN" altLang="en-US"/>
              <a:t>当前已</a:t>
            </a:r>
            <a:r>
              <a:rPr lang="zh-CN" altLang="en-US"/>
              <a:t>实现</a:t>
            </a:r>
            <a:endParaRPr lang="zh-CN" altLang="en-US"/>
          </a:p>
          <a:p>
            <a:pPr lvl="1"/>
            <a:r>
              <a:rPr lang="zh-CN" altLang="en-US"/>
              <a:t>用户回答级反馈，点赞点踩和原因</a:t>
            </a:r>
            <a:r>
              <a:rPr lang="zh-CN" altLang="en-US"/>
              <a:t>说明</a:t>
            </a:r>
            <a:endParaRPr lang="zh-CN" altLang="en-US"/>
          </a:p>
          <a:p>
            <a:pPr lvl="1"/>
            <a:r>
              <a:rPr lang="zh-CN" altLang="en-US"/>
              <a:t>反馈</a:t>
            </a:r>
            <a:r>
              <a:rPr lang="en-US" altLang="zh-CN"/>
              <a:t>jsonl</a:t>
            </a:r>
            <a:r>
              <a:rPr lang="zh-CN" altLang="en-US"/>
              <a:t>文件</a:t>
            </a:r>
            <a:r>
              <a:rPr lang="zh-CN" altLang="en-US"/>
              <a:t>持久化</a:t>
            </a:r>
            <a:endParaRPr lang="zh-CN" altLang="en-US"/>
          </a:p>
          <a:p>
            <a:pPr lvl="1"/>
            <a:r>
              <a:rPr lang="zh-CN" altLang="en-US"/>
              <a:t>专家审核管理</a:t>
            </a:r>
            <a:r>
              <a:rPr lang="zh-CN" altLang="en-US"/>
              <a:t>页</a:t>
            </a:r>
            <a:endParaRPr lang="zh-CN" altLang="en-US"/>
          </a:p>
          <a:p>
            <a:pPr lvl="1"/>
            <a:r>
              <a:rPr lang="zh-CN" altLang="en-US"/>
              <a:t>改进任务生成，改进任务状态</a:t>
            </a:r>
            <a:r>
              <a:rPr lang="zh-CN" altLang="en-US"/>
              <a:t>机</a:t>
            </a:r>
            <a:endParaRPr lang="zh-CN" altLang="en-US"/>
          </a:p>
          <a:p>
            <a:pPr lvl="1"/>
            <a:r>
              <a:rPr lang="zh-CN" altLang="en-US"/>
              <a:t>回归案例</a:t>
            </a:r>
            <a:r>
              <a:rPr lang="zh-CN" altLang="en-US"/>
              <a:t>结构</a:t>
            </a:r>
            <a:endParaRPr lang="zh-CN" altLang="en-US"/>
          </a:p>
          <a:p>
            <a:pPr lvl="1"/>
            <a:r>
              <a:rPr lang="zh-CN" altLang="en-US"/>
              <a:t>独立验证</a:t>
            </a:r>
            <a:r>
              <a:rPr lang="zh-CN" altLang="en-US"/>
              <a:t>机制</a:t>
            </a:r>
            <a:endParaRPr lang="zh-CN" altLang="en-US"/>
          </a:p>
          <a:p>
            <a:pPr lvl="0"/>
            <a:r>
              <a:rPr lang="zh-CN" altLang="en-US"/>
              <a:t>待</a:t>
            </a:r>
            <a:r>
              <a:rPr lang="zh-CN" altLang="en-US"/>
              <a:t>完善</a:t>
            </a:r>
            <a:endParaRPr lang="zh-CN" altLang="en-US"/>
          </a:p>
          <a:p>
            <a:pPr lvl="1"/>
            <a:r>
              <a:rPr lang="zh-CN" altLang="en-US"/>
              <a:t>自动调度维护助手和验收</a:t>
            </a:r>
            <a:r>
              <a:rPr lang="zh-CN" altLang="en-US"/>
              <a:t>助手</a:t>
            </a:r>
            <a:endParaRPr lang="zh-CN" altLang="en-US"/>
          </a:p>
          <a:p>
            <a:pPr lvl="1"/>
            <a:r>
              <a:rPr lang="zh-CN" altLang="en-US"/>
              <a:t>部署两个独立的内部</a:t>
            </a:r>
            <a:r>
              <a:rPr lang="en-US" altLang="zh-CN"/>
              <a:t>agent</a:t>
            </a:r>
            <a:endParaRPr lang="zh-CN" altLang="en-US"/>
          </a:p>
          <a:p>
            <a:pPr lvl="1"/>
            <a:r>
              <a:rPr lang="en-US" altLang="zh-CN"/>
              <a:t>postgresql</a:t>
            </a:r>
            <a:r>
              <a:rPr lang="zh-CN" altLang="en-US"/>
              <a:t>持久化存储代替</a:t>
            </a:r>
            <a:r>
              <a:rPr lang="en-US" altLang="zh-CN"/>
              <a:t>jsonl</a:t>
            </a:r>
            <a:r>
              <a:rPr lang="zh-CN" altLang="en-US"/>
              <a:t>文件</a:t>
            </a:r>
            <a:endParaRPr lang="zh-CN" altLang="en-US"/>
          </a:p>
          <a:p>
            <a:pPr lvl="1"/>
            <a:r>
              <a:rPr lang="zh-CN" altLang="en-US"/>
              <a:t>解决真实链路异常（</a:t>
            </a:r>
            <a:r>
              <a:rPr lang="en-US" altLang="zh-CN"/>
              <a:t>gateway</a:t>
            </a:r>
            <a:r>
              <a:rPr lang="zh-CN" altLang="en-US"/>
              <a:t>无法返回插件最终答案了，自动回包调度失效，回复已经在</a:t>
            </a:r>
            <a:r>
              <a:rPr lang="en-US" altLang="zh-CN"/>
              <a:t>gateway</a:t>
            </a:r>
            <a:r>
              <a:rPr lang="zh-CN" altLang="en-US"/>
              <a:t>生成，但没有给</a:t>
            </a:r>
            <a:r>
              <a:rPr lang="zh-CN" altLang="en-US"/>
              <a:t>插件？）</a:t>
            </a:r>
            <a:endParaRPr lang="zh-CN" altLang="en-US"/>
          </a:p>
        </p:txBody>
      </p:sp>
      <p:pic>
        <p:nvPicPr>
          <p:cNvPr id="111" name="图片 110"/>
          <p:cNvPicPr>
            <a:picLocks noChangeAspect="1"/>
          </p:cNvPicPr>
          <p:nvPr/>
        </p:nvPicPr>
        <p:blipFill>
          <a:blip r:embed="rId1"/>
          <a:stretch>
            <a:fillRect/>
          </a:stretch>
        </p:blipFill>
        <p:spPr>
          <a:xfrm>
            <a:off x="6414135" y="1026160"/>
            <a:ext cx="5540375" cy="3152140"/>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TODO</a:t>
            </a:r>
            <a:r>
              <a:rPr lang="zh-CN" altLang="en-US"/>
              <a:t>：</a:t>
            </a:r>
            <a:r>
              <a:rPr lang="en-US" altLang="zh-CN"/>
              <a:t>MRS</a:t>
            </a:r>
            <a:r>
              <a:rPr lang="zh-CN" altLang="en-US"/>
              <a:t>日志进入</a:t>
            </a:r>
            <a:r>
              <a:rPr lang="zh-CN" altLang="en-US"/>
              <a:t>知识库</a:t>
            </a:r>
            <a:endParaRPr lang="zh-CN" altLang="en-US"/>
          </a:p>
        </p:txBody>
      </p:sp>
      <p:sp>
        <p:nvSpPr>
          <p:cNvPr id="3" name="内容占位符 2"/>
          <p:cNvSpPr>
            <a:spLocks noGrp="1"/>
          </p:cNvSpPr>
          <p:nvPr>
            <p:ph idx="1"/>
          </p:nvPr>
        </p:nvSpPr>
        <p:spPr/>
        <p:txBody>
          <a:bodyPr>
            <a:normAutofit lnSpcReduction="10000"/>
          </a:bodyPr>
          <a:p>
            <a:r>
              <a:rPr lang="en-US" altLang="zh-CN"/>
              <a:t>MRS</a:t>
            </a:r>
            <a:r>
              <a:rPr lang="zh-CN" altLang="en-US"/>
              <a:t>服务需要补充（替换用户操作</a:t>
            </a:r>
            <a:r>
              <a:rPr lang="zh-CN" altLang="en-US"/>
              <a:t>过程）</a:t>
            </a:r>
            <a:endParaRPr lang="zh-CN" altLang="en-US"/>
          </a:p>
          <a:p>
            <a:pPr lvl="1"/>
            <a:r>
              <a:rPr lang="zh-CN" altLang="en-US"/>
              <a:t>异常案例</a:t>
            </a:r>
            <a:r>
              <a:rPr lang="en-US" altLang="zh-CN"/>
              <a:t>/</a:t>
            </a:r>
            <a:r>
              <a:rPr lang="zh-CN" altLang="en-US"/>
              <a:t>专家候选层（只存待专家审核的案例，要作</a:t>
            </a:r>
            <a:r>
              <a:rPr lang="zh-CN" altLang="en-US"/>
              <a:t>筛选聚合且是完整的</a:t>
            </a:r>
            <a:r>
              <a:rPr lang="zh-CN" altLang="en-US"/>
              <a:t>对象）</a:t>
            </a:r>
            <a:endParaRPr lang="zh-CN" altLang="en-US"/>
          </a:p>
          <a:p>
            <a:pPr lvl="1"/>
            <a:r>
              <a:rPr lang="en-US" altLang="zh-CN"/>
              <a:t>MRS error+LLM</a:t>
            </a:r>
            <a:r>
              <a:rPr lang="zh-CN" altLang="en-US"/>
              <a:t>分析结果</a:t>
            </a:r>
            <a:r>
              <a:rPr lang="en-US" altLang="zh-CN"/>
              <a:t>+Run/</a:t>
            </a:r>
            <a:r>
              <a:rPr lang="zh-CN" altLang="en-US"/>
              <a:t>时间</a:t>
            </a:r>
            <a:r>
              <a:rPr lang="en-US" altLang="zh-CN"/>
              <a:t>/</a:t>
            </a:r>
            <a:r>
              <a:rPr lang="zh-CN" altLang="en-US"/>
              <a:t>机箱号</a:t>
            </a:r>
            <a:r>
              <a:rPr lang="en-US" altLang="zh-CN"/>
              <a:t>+DAQ</a:t>
            </a:r>
            <a:r>
              <a:rPr lang="zh-CN" altLang="en-US"/>
              <a:t>相关</a:t>
            </a:r>
            <a:r>
              <a:rPr lang="zh-CN" altLang="en-US"/>
              <a:t>状态等等构成异常案例</a:t>
            </a:r>
            <a:r>
              <a:rPr lang="en-US" altLang="zh-CN"/>
              <a:t>-&gt;</a:t>
            </a:r>
            <a:r>
              <a:rPr lang="zh-CN" altLang="en-US"/>
              <a:t>专家审核与补充证据</a:t>
            </a:r>
            <a:r>
              <a:rPr lang="en-US" altLang="zh-CN"/>
              <a:t>-&gt;</a:t>
            </a:r>
            <a:r>
              <a:rPr lang="zh-CN" altLang="en-US"/>
              <a:t>生成知识库草稿</a:t>
            </a:r>
            <a:r>
              <a:rPr lang="en-US" altLang="zh-CN"/>
              <a:t>draft-&gt;</a:t>
            </a:r>
            <a:r>
              <a:rPr lang="zh-CN" altLang="en-US"/>
              <a:t>专家批准</a:t>
            </a:r>
            <a:r>
              <a:rPr lang="zh-CN" altLang="en-US"/>
              <a:t>发布</a:t>
            </a:r>
            <a:endParaRPr lang="zh-CN" altLang="en-US"/>
          </a:p>
          <a:p>
            <a:pPr lvl="0"/>
            <a:r>
              <a:rPr lang="zh-CN" altLang="en-US"/>
              <a:t>筛选</a:t>
            </a:r>
            <a:r>
              <a:rPr lang="zh-CN" altLang="en-US"/>
              <a:t>条件：不要将所有异常都进入</a:t>
            </a:r>
            <a:r>
              <a:rPr lang="zh-CN" altLang="en-US"/>
              <a:t>知识库</a:t>
            </a:r>
            <a:endParaRPr lang="zh-CN" altLang="en-US"/>
          </a:p>
          <a:p>
            <a:pPr lvl="1"/>
            <a:r>
              <a:rPr lang="zh-CN" altLang="en-US"/>
              <a:t>同类异常多次</a:t>
            </a:r>
            <a:r>
              <a:rPr lang="zh-CN" altLang="en-US"/>
              <a:t>出现</a:t>
            </a:r>
            <a:endParaRPr lang="zh-CN" altLang="en-US"/>
          </a:p>
          <a:p>
            <a:pPr lvl="1"/>
            <a:r>
              <a:rPr lang="zh-CN" altLang="en-US"/>
              <a:t>专家认为有价值</a:t>
            </a:r>
            <a:r>
              <a:rPr lang="zh-CN" altLang="en-US"/>
              <a:t>异常</a:t>
            </a:r>
            <a:endParaRPr lang="zh-CN" altLang="en-US"/>
          </a:p>
          <a:p>
            <a:pPr lvl="1"/>
            <a:r>
              <a:rPr lang="en-US" altLang="zh-CN"/>
              <a:t>LLM</a:t>
            </a:r>
            <a:r>
              <a:rPr lang="zh-CN" altLang="en-US"/>
              <a:t>分析与实际现象明显</a:t>
            </a:r>
            <a:r>
              <a:rPr lang="zh-CN" altLang="en-US"/>
              <a:t>偏差</a:t>
            </a:r>
            <a:endParaRPr lang="zh-CN" altLang="en-US"/>
          </a:p>
          <a:p>
            <a:pPr lvl="1"/>
            <a:r>
              <a:rPr lang="zh-CN" altLang="en-US"/>
              <a:t>知识库过时</a:t>
            </a:r>
            <a:r>
              <a:rPr lang="en-US" altLang="zh-CN"/>
              <a:t>/</a:t>
            </a:r>
            <a:r>
              <a:rPr lang="zh-CN" altLang="en-US"/>
              <a:t>缺失应对处理</a:t>
            </a:r>
            <a:r>
              <a:rPr lang="zh-CN" altLang="en-US"/>
              <a:t>方法的</a:t>
            </a:r>
            <a:endParaRPr lang="zh-CN" altLang="en-US"/>
          </a:p>
          <a:p>
            <a:r>
              <a:rPr lang="zh-CN" altLang="en-US"/>
              <a:t>审核工作流接入现有专家反馈页面</a:t>
            </a:r>
            <a:endParaRPr lang="zh-CN" altLang="en-US"/>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TODO</a:t>
            </a:r>
            <a:endParaRPr lang="en-US" altLang="zh-CN"/>
          </a:p>
        </p:txBody>
      </p:sp>
      <p:sp>
        <p:nvSpPr>
          <p:cNvPr id="3" name="内容占位符 2"/>
          <p:cNvSpPr>
            <a:spLocks noGrp="1"/>
          </p:cNvSpPr>
          <p:nvPr>
            <p:ph idx="1"/>
          </p:nvPr>
        </p:nvSpPr>
        <p:spPr/>
        <p:txBody>
          <a:bodyPr/>
          <a:p>
            <a:r>
              <a:rPr lang="en-US" altLang="zh-CN"/>
              <a:t>MRS</a:t>
            </a:r>
            <a:r>
              <a:rPr lang="zh-CN" altLang="en-US"/>
              <a:t>日志异常集成入知识库和</a:t>
            </a:r>
            <a:r>
              <a:rPr lang="zh-CN" altLang="en-US"/>
              <a:t>反馈</a:t>
            </a:r>
            <a:endParaRPr lang="zh-CN" altLang="en-US"/>
          </a:p>
          <a:p>
            <a:r>
              <a:rPr lang="zh-CN" altLang="en-US"/>
              <a:t>专家可操作启停服务（通过</a:t>
            </a:r>
            <a:r>
              <a:rPr lang="zh-CN" altLang="en-US"/>
              <a:t>运维助手</a:t>
            </a:r>
            <a:r>
              <a:rPr lang="zh-CN" altLang="en-US"/>
              <a:t>作）</a:t>
            </a:r>
            <a:endParaRPr lang="zh-CN" altLang="en-US"/>
          </a:p>
          <a:p>
            <a:r>
              <a:rPr lang="zh-CN" altLang="en-US"/>
              <a:t>专家可修改知识库（直接去改</a:t>
            </a:r>
            <a:r>
              <a:rPr lang="en-US" altLang="zh-CN"/>
              <a:t>markdown</a:t>
            </a:r>
            <a:r>
              <a:rPr lang="zh-CN" altLang="en-US"/>
              <a:t>文档）</a:t>
            </a:r>
            <a:endParaRPr lang="zh-CN" altLang="en-US"/>
          </a:p>
          <a:p>
            <a:endParaRPr lang="zh-CN" altLang="en-US"/>
          </a:p>
          <a:p>
            <a:r>
              <a:rPr lang="zh-CN" altLang="en-US"/>
              <a:t>完成了啥，还缺啥，</a:t>
            </a:r>
            <a:r>
              <a:rPr lang="zh-CN" altLang="en-US"/>
              <a:t>计划</a:t>
            </a:r>
            <a:endParaRPr lang="zh-CN" altLang="en-US"/>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直方图自动训练</a:t>
            </a:r>
            <a:r>
              <a:rPr lang="zh-CN" altLang="en-US"/>
              <a:t>系统</a:t>
            </a:r>
            <a:endParaRPr lang="zh-CN" altLang="en-US"/>
          </a:p>
        </p:txBody>
      </p:sp>
      <p:sp>
        <p:nvSpPr>
          <p:cNvPr id="3" name="内容占位符 2"/>
          <p:cNvSpPr>
            <a:spLocks noGrp="1"/>
          </p:cNvSpPr>
          <p:nvPr>
            <p:ph idx="1"/>
          </p:nvPr>
        </p:nvSpPr>
        <p:spPr>
          <a:xfrm>
            <a:off x="838200" y="1825625"/>
            <a:ext cx="10515600" cy="4765675"/>
          </a:xfrm>
        </p:spPr>
        <p:txBody>
          <a:bodyPr>
            <a:normAutofit fontScale="70000"/>
          </a:bodyPr>
          <a:lstStyle/>
          <a:p>
            <a:r>
              <a:rPr lang="zh-CN" altLang="en-US"/>
              <a:t>整体架构：独立于现有异常检测服务，便于跨实验复用。</a:t>
            </a:r>
            <a:endParaRPr lang="zh-CN" altLang="en-US"/>
          </a:p>
          <a:p>
            <a:r>
              <a:rPr lang="zh-CN" altLang="en-US"/>
              <a:t>核心功能：</a:t>
            </a:r>
            <a:r>
              <a:rPr lang="en-US" altLang="zh-CN">
                <a:sym typeface="+mn-ea"/>
              </a:rPr>
              <a:t>“</a:t>
            </a:r>
            <a:r>
              <a:rPr lang="zh-CN" altLang="en-US">
                <a:sym typeface="+mn-ea"/>
              </a:rPr>
              <a:t>样本</a:t>
            </a:r>
            <a:r>
              <a:rPr lang="en-US" altLang="zh-CN">
                <a:sym typeface="+mn-ea"/>
              </a:rPr>
              <a:t>-</a:t>
            </a:r>
            <a:r>
              <a:rPr lang="zh-CN" altLang="en-US">
                <a:sym typeface="+mn-ea"/>
              </a:rPr>
              <a:t>数据集</a:t>
            </a:r>
            <a:r>
              <a:rPr lang="en-US" altLang="zh-CN">
                <a:sym typeface="+mn-ea"/>
              </a:rPr>
              <a:t>-</a:t>
            </a:r>
            <a:r>
              <a:rPr lang="zh-CN" altLang="en-US">
                <a:sym typeface="+mn-ea"/>
              </a:rPr>
              <a:t>训练</a:t>
            </a:r>
            <a:r>
              <a:rPr lang="en-US" altLang="zh-CN">
                <a:sym typeface="+mn-ea"/>
              </a:rPr>
              <a:t>-</a:t>
            </a:r>
            <a:r>
              <a:rPr lang="zh-CN" altLang="en-US">
                <a:sym typeface="+mn-ea"/>
              </a:rPr>
              <a:t>评估</a:t>
            </a:r>
            <a:r>
              <a:rPr lang="en-US" altLang="zh-CN">
                <a:sym typeface="+mn-ea"/>
              </a:rPr>
              <a:t>-</a:t>
            </a:r>
            <a:r>
              <a:rPr lang="zh-CN" altLang="en-US">
                <a:sym typeface="+mn-ea"/>
              </a:rPr>
              <a:t>发布</a:t>
            </a:r>
            <a:r>
              <a:rPr lang="en-US" altLang="zh-CN">
                <a:sym typeface="+mn-ea"/>
              </a:rPr>
              <a:t>-</a:t>
            </a:r>
            <a:r>
              <a:rPr lang="zh-CN" altLang="en-US">
                <a:sym typeface="+mn-ea"/>
              </a:rPr>
              <a:t>重训练</a:t>
            </a:r>
            <a:r>
              <a:rPr lang="en-US" altLang="zh-CN">
                <a:sym typeface="+mn-ea"/>
              </a:rPr>
              <a:t>”</a:t>
            </a:r>
            <a:r>
              <a:rPr lang="zh-CN" altLang="en-US">
                <a:sym typeface="+mn-ea"/>
              </a:rPr>
              <a:t>流程标准化、自动化</a:t>
            </a:r>
            <a:endParaRPr lang="zh-CN" altLang="en-US">
              <a:sym typeface="+mn-ea"/>
            </a:endParaRPr>
          </a:p>
          <a:p>
            <a:r>
              <a:rPr lang="zh-CN" altLang="en-US"/>
              <a:t>训练数据集：来自于现有系统的原始样本和系统标签，按照</a:t>
            </a:r>
            <a:r>
              <a:rPr lang="en-US" altLang="zh-CN"/>
              <a:t>run</a:t>
            </a:r>
            <a:r>
              <a:rPr lang="zh-CN" altLang="en-US"/>
              <a:t>号划分训练集、测试集和</a:t>
            </a:r>
            <a:r>
              <a:rPr lang="zh-CN" altLang="en-US"/>
              <a:t>验证集</a:t>
            </a:r>
            <a:endParaRPr lang="zh-CN" altLang="en-US"/>
          </a:p>
          <a:p>
            <a:r>
              <a:rPr lang="zh-CN" altLang="en-US"/>
              <a:t>模型训练策略：模型库使用</a:t>
            </a:r>
            <a:r>
              <a:rPr lang="en-US" altLang="zh-CN"/>
              <a:t>PCA/AutoEncoder/</a:t>
            </a:r>
            <a:r>
              <a:rPr lang="zh-CN" altLang="en-US"/>
              <a:t>卡方检验基础方法，便于对比各模型实际</a:t>
            </a:r>
            <a:r>
              <a:rPr lang="zh-CN" altLang="en-US"/>
              <a:t>效果</a:t>
            </a:r>
            <a:endParaRPr lang="zh-CN" altLang="en-US"/>
          </a:p>
          <a:p>
            <a:r>
              <a:rPr lang="zh-CN" altLang="en-US"/>
              <a:t>训练流程：动态同步当前直方图目录</a:t>
            </a:r>
            <a:r>
              <a:rPr lang="en-US" altLang="zh-CN"/>
              <a:t>-&gt;</a:t>
            </a:r>
            <a:r>
              <a:rPr lang="zh-CN" altLang="en-US"/>
              <a:t>同步新增或修改样本</a:t>
            </a:r>
            <a:r>
              <a:rPr lang="en-US" altLang="zh-CN"/>
              <a:t>-&gt;</a:t>
            </a:r>
            <a:r>
              <a:rPr lang="zh-CN" altLang="en-US"/>
              <a:t>构建数据集版本</a:t>
            </a:r>
            <a:r>
              <a:rPr lang="en-US" altLang="zh-CN"/>
              <a:t>-&gt;</a:t>
            </a:r>
            <a:r>
              <a:rPr lang="zh-CN" altLang="en-US"/>
              <a:t>构建训练任务</a:t>
            </a:r>
            <a:r>
              <a:rPr lang="en-US" altLang="zh-CN"/>
              <a:t>-&gt;</a:t>
            </a:r>
            <a:r>
              <a:rPr lang="zh-CN" altLang="en-US"/>
              <a:t>将任务分配给</a:t>
            </a:r>
            <a:r>
              <a:rPr lang="en-US" altLang="zh-CN"/>
              <a:t>CPU/GPU worker-&gt;</a:t>
            </a:r>
            <a:r>
              <a:rPr lang="zh-CN" altLang="en-US"/>
              <a:t>自动校准每张图的阈值</a:t>
            </a:r>
            <a:r>
              <a:rPr lang="en-US" altLang="zh-CN"/>
              <a:t>-&gt;</a:t>
            </a:r>
            <a:r>
              <a:rPr lang="zh-CN" altLang="en-US"/>
              <a:t>与卡方结果比较</a:t>
            </a:r>
            <a:r>
              <a:rPr lang="en-US" altLang="zh-CN"/>
              <a:t>-&gt;</a:t>
            </a:r>
            <a:r>
              <a:rPr lang="zh-CN" altLang="en-US"/>
              <a:t>给出模型评估报告和候选</a:t>
            </a:r>
            <a:r>
              <a:rPr lang="zh-CN" altLang="en-US"/>
              <a:t>模型</a:t>
            </a:r>
            <a:endParaRPr lang="zh-CN" altLang="en-US"/>
          </a:p>
          <a:p>
            <a:r>
              <a:rPr lang="zh-CN" altLang="en-US"/>
              <a:t>模型评估：误报率、异常召回率、推理延迟、模型大小、相比于卡方的</a:t>
            </a:r>
            <a:r>
              <a:rPr lang="zh-CN" altLang="en-US"/>
              <a:t>收益</a:t>
            </a:r>
            <a:endParaRPr lang="zh-CN" altLang="en-US"/>
          </a:p>
          <a:p>
            <a:r>
              <a:rPr lang="zh-CN" altLang="en-US"/>
              <a:t>模型重训练：样本变化</a:t>
            </a:r>
            <a:r>
              <a:rPr lang="en-US" altLang="zh-CN"/>
              <a:t>/</a:t>
            </a:r>
            <a:r>
              <a:rPr lang="zh-CN" altLang="en-US"/>
              <a:t>新增若干</a:t>
            </a:r>
            <a:r>
              <a:rPr lang="en-US" altLang="zh-CN"/>
              <a:t>run/</a:t>
            </a:r>
            <a:r>
              <a:rPr lang="zh-CN" altLang="en-US"/>
              <a:t>模型超过一定时间</a:t>
            </a:r>
            <a:r>
              <a:rPr lang="en-US" altLang="zh-CN"/>
              <a:t>/</a:t>
            </a:r>
            <a:r>
              <a:rPr lang="zh-CN" altLang="en-US"/>
              <a:t>出现显著分数漂移</a:t>
            </a:r>
            <a:r>
              <a:rPr lang="en-US" altLang="zh-CN"/>
              <a:t>/</a:t>
            </a:r>
            <a:r>
              <a:rPr lang="zh-CN" altLang="en-US"/>
              <a:t>专家手工触发创建候选训练任务，不会覆盖生产</a:t>
            </a:r>
            <a:r>
              <a:rPr lang="zh-CN" altLang="en-US"/>
              <a:t>模型</a:t>
            </a:r>
            <a:endParaRPr lang="zh-CN" altLang="en-US"/>
          </a:p>
          <a:p>
            <a:r>
              <a:rPr lang="zh-CN" altLang="en-US"/>
              <a:t>后续考虑模型重训练策略规则如何设置</a:t>
            </a:r>
            <a:endParaRPr lang="zh-CN"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实时监测（前端界面展示部分）</a:t>
            </a:r>
            <a:endParaRPr lang="zh-CN" altLang="en-US"/>
          </a:p>
        </p:txBody>
      </p:sp>
      <p:sp>
        <p:nvSpPr>
          <p:cNvPr id="3" name="内容占位符 2"/>
          <p:cNvSpPr>
            <a:spLocks noGrp="1"/>
          </p:cNvSpPr>
          <p:nvPr>
            <p:ph idx="1"/>
          </p:nvPr>
        </p:nvSpPr>
        <p:spPr/>
        <p:txBody>
          <a:bodyPr/>
          <a:lstStyle/>
          <a:p>
            <a:r>
              <a:rPr lang="zh-CN" altLang="en-US"/>
              <a:t>基本监测功能：嵌入各种</a:t>
            </a:r>
            <a:r>
              <a:rPr lang="en-US" altLang="zh-CN"/>
              <a:t>grafana</a:t>
            </a:r>
            <a:r>
              <a:rPr lang="zh-CN" altLang="en-US"/>
              <a:t>页面展示运行状态，</a:t>
            </a:r>
            <a:r>
              <a:rPr lang="en-US" altLang="zh-CN"/>
              <a:t>JSROOT</a:t>
            </a:r>
            <a:r>
              <a:rPr lang="zh-CN" altLang="en-US"/>
              <a:t>直方图监测（参考图对比展示）</a:t>
            </a:r>
            <a:endParaRPr lang="zh-CN" altLang="en-US"/>
          </a:p>
          <a:p>
            <a:r>
              <a:rPr lang="zh-CN" altLang="en-US"/>
              <a:t>异常告警：直方图异常标注，支持值班员人工标注反馈。严重错误弹窗</a:t>
            </a:r>
            <a:r>
              <a:rPr lang="en-US" altLang="zh-CN"/>
              <a:t>+</a:t>
            </a:r>
            <a:r>
              <a:rPr lang="zh-CN" altLang="en-US"/>
              <a:t>声音报警，查看异常证据链</a:t>
            </a:r>
            <a:endParaRPr lang="zh-CN" altLang="en-US"/>
          </a:p>
          <a:p>
            <a:r>
              <a:rPr lang="zh-CN" altLang="en-US"/>
              <a:t>日志分析页</a:t>
            </a:r>
            <a:endParaRPr lang="zh-CN" altLang="en-US"/>
          </a:p>
          <a:p>
            <a:r>
              <a:rPr lang="zh-CN" altLang="en-US"/>
              <a:t>值班助手页</a:t>
            </a:r>
            <a:endParaRPr lang="zh-CN" altLang="en-US"/>
          </a:p>
          <a:p>
            <a:pPr lvl="0"/>
            <a:r>
              <a:rPr lang="zh-CN" altLang="en-US" sz="3265">
                <a:sym typeface="+mn-ea"/>
              </a:rPr>
              <a:t>专家：各部分服务状态监控</a:t>
            </a:r>
            <a:endParaRPr lang="zh-CN" altLang="en-US" sz="3265"/>
          </a:p>
          <a:p>
            <a:endParaRPr lang="zh-CN" altLang="en-US"/>
          </a:p>
          <a:p>
            <a:endParaRPr lang="zh-CN" altLang="en-US"/>
          </a:p>
          <a:p>
            <a:endParaRPr lang="zh-CN" altLang="en-US"/>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异常知识库</a:t>
            </a:r>
            <a:r>
              <a:rPr lang="zh-CN" altLang="en-US"/>
              <a:t>反馈</a:t>
            </a:r>
            <a:endParaRPr lang="zh-CN" altLang="en-US"/>
          </a:p>
        </p:txBody>
      </p:sp>
      <p:sp>
        <p:nvSpPr>
          <p:cNvPr id="3" name="内容占位符 2"/>
          <p:cNvSpPr>
            <a:spLocks noGrp="1"/>
          </p:cNvSpPr>
          <p:nvPr>
            <p:ph idx="1"/>
          </p:nvPr>
        </p:nvSpPr>
        <p:spPr>
          <a:xfrm>
            <a:off x="368300" y="1825625"/>
            <a:ext cx="11703050" cy="4725670"/>
          </a:xfrm>
        </p:spPr>
        <p:txBody>
          <a:bodyPr>
            <a:normAutofit fontScale="70000"/>
          </a:bodyPr>
          <a:p>
            <a:r>
              <a:rPr lang="zh-CN" altLang="en-US"/>
              <a:t>实现从</a:t>
            </a:r>
            <a:r>
              <a:rPr lang="en-US" altLang="zh-CN" b="1">
                <a:solidFill>
                  <a:srgbClr val="FF0000"/>
                </a:solidFill>
              </a:rPr>
              <a:t>MRS</a:t>
            </a:r>
            <a:r>
              <a:rPr lang="zh-CN" altLang="en-US" b="1">
                <a:solidFill>
                  <a:srgbClr val="FF0000"/>
                </a:solidFill>
              </a:rPr>
              <a:t>原始异常错误</a:t>
            </a:r>
            <a:r>
              <a:rPr lang="en-US" altLang="zh-CN" b="1">
                <a:solidFill>
                  <a:srgbClr val="FF0000"/>
                </a:solidFill>
              </a:rPr>
              <a:t>-&gt;</a:t>
            </a:r>
            <a:r>
              <a:rPr lang="zh-CN" altLang="en-US" b="1">
                <a:solidFill>
                  <a:srgbClr val="FF0000"/>
                </a:solidFill>
              </a:rPr>
              <a:t>异常案例库</a:t>
            </a:r>
            <a:r>
              <a:rPr lang="en-US" altLang="zh-CN" b="1">
                <a:solidFill>
                  <a:srgbClr val="FF0000"/>
                </a:solidFill>
              </a:rPr>
              <a:t>-&gt;</a:t>
            </a:r>
            <a:r>
              <a:rPr lang="zh-CN" altLang="en-US" b="1">
                <a:solidFill>
                  <a:srgbClr val="FF0000"/>
                </a:solidFill>
              </a:rPr>
              <a:t>专家审核</a:t>
            </a:r>
            <a:r>
              <a:rPr lang="en-US" altLang="zh-CN" b="1">
                <a:solidFill>
                  <a:srgbClr val="FF0000"/>
                </a:solidFill>
              </a:rPr>
              <a:t>-&gt;</a:t>
            </a:r>
            <a:r>
              <a:rPr lang="zh-CN" altLang="en-US" b="1">
                <a:solidFill>
                  <a:srgbClr val="FF0000"/>
                </a:solidFill>
              </a:rPr>
              <a:t>知识库草稿</a:t>
            </a:r>
            <a:r>
              <a:rPr lang="en-US" altLang="zh-CN" b="1">
                <a:solidFill>
                  <a:srgbClr val="FF0000"/>
                </a:solidFill>
              </a:rPr>
              <a:t>-&gt;</a:t>
            </a:r>
            <a:r>
              <a:rPr lang="zh-CN" altLang="en-US" b="1">
                <a:solidFill>
                  <a:srgbClr val="FF0000"/>
                </a:solidFill>
              </a:rPr>
              <a:t>发布</a:t>
            </a:r>
            <a:r>
              <a:rPr lang="zh-CN" altLang="en-US"/>
              <a:t>的完整</a:t>
            </a:r>
            <a:r>
              <a:rPr lang="zh-CN" altLang="en-US"/>
              <a:t>流程</a:t>
            </a:r>
            <a:endParaRPr lang="zh-CN" altLang="en-US"/>
          </a:p>
          <a:p>
            <a:r>
              <a:rPr lang="zh-CN" altLang="en-US"/>
              <a:t>独立的异常案例库</a:t>
            </a:r>
            <a:r>
              <a:rPr lang="en-US" altLang="zh-CN"/>
              <a:t>PgSQL</a:t>
            </a:r>
            <a:r>
              <a:rPr lang="zh-CN" altLang="en-US"/>
              <a:t>：主要保存聚合后的异常案例，原始错误记录和</a:t>
            </a:r>
            <a:r>
              <a:rPr lang="en-US" altLang="zh-CN"/>
              <a:t>LLM</a:t>
            </a:r>
            <a:r>
              <a:rPr lang="zh-CN" altLang="en-US"/>
              <a:t>分析结果，专家审核历史，案例关联的知识库路径，增量同步</a:t>
            </a:r>
            <a:r>
              <a:rPr lang="zh-CN" altLang="en-US"/>
              <a:t>游标</a:t>
            </a:r>
            <a:endParaRPr lang="zh-CN" altLang="en-US"/>
          </a:p>
          <a:p>
            <a:r>
              <a:rPr lang="zh-CN" altLang="en-US"/>
              <a:t>专家审核：集成至现有专家反馈页面，增量同步异常，查看聚合后的异常案例，查看运行状态等信息</a:t>
            </a:r>
            <a:endParaRPr lang="zh-CN" altLang="en-US"/>
          </a:p>
          <a:p>
            <a:r>
              <a:rPr lang="zh-CN" altLang="en-US"/>
              <a:t>知识库草稿：专家确认后自动生成知识草稿，</a:t>
            </a:r>
            <a:r>
              <a:rPr lang="zh-CN" altLang="en-US"/>
              <a:t>可查看已修改的知识库</a:t>
            </a:r>
            <a:r>
              <a:rPr lang="zh-CN" altLang="en-US"/>
              <a:t>文档</a:t>
            </a:r>
            <a:endParaRPr lang="zh-CN" altLang="en-US"/>
          </a:p>
          <a:p>
            <a:r>
              <a:rPr lang="zh-CN" altLang="en-US">
                <a:sym typeface="+mn-ea"/>
              </a:rPr>
              <a:t>审核状态机：</a:t>
            </a:r>
            <a:r>
              <a:rPr lang="en-US" altLang="zh-CN">
                <a:sym typeface="+mn-ea"/>
              </a:rPr>
              <a:t>pending_review -&gt; confirmed/rejected;</a:t>
            </a:r>
            <a:r>
              <a:rPr lang="zh-CN" altLang="en-US">
                <a:sym typeface="+mn-ea"/>
              </a:rPr>
              <a:t>初始状态为</a:t>
            </a:r>
            <a:r>
              <a:rPr lang="en-US" altLang="zh-CN">
                <a:sym typeface="+mn-ea"/>
              </a:rPr>
              <a:t>pending_review</a:t>
            </a:r>
            <a:r>
              <a:rPr lang="zh-CN" altLang="en-US">
                <a:sym typeface="+mn-ea"/>
              </a:rPr>
              <a:t>，专家确认生成</a:t>
            </a:r>
            <a:r>
              <a:rPr lang="en-US" altLang="zh-CN">
                <a:sym typeface="+mn-ea"/>
              </a:rPr>
              <a:t>/</a:t>
            </a:r>
            <a:r>
              <a:rPr lang="zh-CN" altLang="en-US">
                <a:sym typeface="+mn-ea"/>
              </a:rPr>
              <a:t>修改知识库后状态变为</a:t>
            </a:r>
            <a:r>
              <a:rPr lang="en-US" altLang="zh-CN">
                <a:sym typeface="+mn-ea"/>
              </a:rPr>
              <a:t>confirmed</a:t>
            </a:r>
            <a:r>
              <a:rPr lang="zh-CN" altLang="en-US">
                <a:sym typeface="+mn-ea"/>
              </a:rPr>
              <a:t>，同时知识库</a:t>
            </a:r>
            <a:r>
              <a:rPr lang="en-US" altLang="zh-CN">
                <a:sym typeface="+mn-ea"/>
              </a:rPr>
              <a:t>status</a:t>
            </a:r>
            <a:r>
              <a:rPr lang="zh-CN" altLang="en-US">
                <a:sym typeface="+mn-ea"/>
              </a:rPr>
              <a:t>变为</a:t>
            </a:r>
            <a:r>
              <a:rPr lang="en-US" altLang="zh-CN">
                <a:sym typeface="+mn-ea"/>
              </a:rPr>
              <a:t>draft</a:t>
            </a:r>
            <a:r>
              <a:rPr lang="zh-CN" altLang="en-US">
                <a:sym typeface="+mn-ea"/>
              </a:rPr>
              <a:t>（仅</a:t>
            </a:r>
            <a:r>
              <a:rPr lang="en-US" altLang="zh-CN">
                <a:sym typeface="+mn-ea"/>
              </a:rPr>
              <a:t>reviewed</a:t>
            </a:r>
            <a:r>
              <a:rPr lang="zh-CN" altLang="en-US">
                <a:sym typeface="+mn-ea"/>
              </a:rPr>
              <a:t>的文档才会进入知识检索）</a:t>
            </a:r>
            <a:r>
              <a:rPr lang="en-US" altLang="zh-CN">
                <a:sym typeface="+mn-ea"/>
              </a:rPr>
              <a:t>;</a:t>
            </a:r>
            <a:r>
              <a:rPr lang="zh-CN" altLang="en-US">
                <a:sym typeface="+mn-ea"/>
              </a:rPr>
              <a:t>专家拒绝案例后自动降为</a:t>
            </a:r>
            <a:r>
              <a:rPr lang="en-US" altLang="zh-CN">
                <a:sym typeface="+mn-ea"/>
              </a:rPr>
              <a:t>draft</a:t>
            </a:r>
            <a:r>
              <a:rPr lang="zh-CN" altLang="en-US">
                <a:sym typeface="+mn-ea"/>
              </a:rPr>
              <a:t>；支持多专家重复审核追加模式；如果案例已经有关联知识，审核页面会优先读取当前 </a:t>
            </a:r>
            <a:r>
              <a:rPr lang="en-US" altLang="zh-CN">
                <a:sym typeface="+mn-ea"/>
              </a:rPr>
              <a:t>Markdown </a:t>
            </a:r>
            <a:r>
              <a:rPr lang="zh-CN" altLang="en-US">
                <a:sym typeface="+mn-ea"/>
              </a:rPr>
              <a:t>文档，并将其中内容回填到审核表单；</a:t>
            </a:r>
            <a:r>
              <a:rPr lang="en-US" altLang="zh-CN">
                <a:sym typeface="+mn-ea"/>
              </a:rPr>
              <a:t>reviewed</a:t>
            </a:r>
            <a:r>
              <a:rPr lang="zh-CN" altLang="en-US">
                <a:sym typeface="+mn-ea"/>
              </a:rPr>
              <a:t>状态下的文档在专家修改后会降级为</a:t>
            </a:r>
            <a:r>
              <a:rPr lang="en-US" altLang="zh-CN">
                <a:sym typeface="+mn-ea"/>
              </a:rPr>
              <a:t>draft</a:t>
            </a:r>
            <a:endParaRPr lang="zh-CN" altLang="en-US">
              <a:sym typeface="+mn-ea"/>
            </a:endParaRPr>
          </a:p>
          <a:p>
            <a:r>
              <a:rPr lang="zh-CN" altLang="en-US">
                <a:sym typeface="+mn-ea"/>
              </a:rPr>
              <a:t>增量同步策略：从上次错误游标之后继续读取新错误，若错误未出现过，则插入异常案例库；若已存在，则更新案例聚合错误数，更新同步游标</a:t>
            </a:r>
            <a:endParaRPr lang="zh-CN" altLang="en-US">
              <a:sym typeface="+mn-ea"/>
            </a:endParaRPr>
          </a:p>
          <a:p>
            <a:r>
              <a:rPr lang="zh-CN" altLang="en-US"/>
              <a:t>前提条件：聚合后的案例应不属于同一类型，分属在不同</a:t>
            </a:r>
            <a:r>
              <a:rPr lang="en-US" altLang="zh-CN"/>
              <a:t>md</a:t>
            </a:r>
            <a:r>
              <a:rPr lang="zh-CN" altLang="en-US"/>
              <a:t>文档</a:t>
            </a:r>
            <a:r>
              <a:rPr lang="zh-CN" altLang="en-US"/>
              <a:t>中</a:t>
            </a:r>
            <a:endParaRPr lang="zh-CN" altLang="en-US"/>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838200" y="365125"/>
            <a:ext cx="11073765" cy="1325880"/>
          </a:xfrm>
        </p:spPr>
        <p:txBody>
          <a:bodyPr>
            <a:normAutofit/>
          </a:bodyPr>
          <a:p>
            <a:r>
              <a:rPr lang="zh-CN" altLang="en-US"/>
              <a:t>异常库聚合规则</a:t>
            </a:r>
            <a:r>
              <a:rPr lang="en-US" altLang="zh-CN"/>
              <a:t>——</a:t>
            </a:r>
            <a:r>
              <a:rPr lang="zh-CN" altLang="en-US"/>
              <a:t>当前实现</a:t>
            </a:r>
            <a:r>
              <a:rPr lang="zh-CN" altLang="en-US"/>
              <a:t>方案（待讨论）</a:t>
            </a:r>
            <a:endParaRPr lang="zh-CN" altLang="en-US"/>
          </a:p>
        </p:txBody>
      </p:sp>
      <p:sp>
        <p:nvSpPr>
          <p:cNvPr id="3" name="内容占位符 2"/>
          <p:cNvSpPr>
            <a:spLocks noGrp="1"/>
          </p:cNvSpPr>
          <p:nvPr>
            <p:ph idx="1"/>
          </p:nvPr>
        </p:nvSpPr>
        <p:spPr>
          <a:xfrm>
            <a:off x="641350" y="1825625"/>
            <a:ext cx="11449050" cy="4351655"/>
          </a:xfrm>
        </p:spPr>
        <p:txBody>
          <a:bodyPr/>
          <a:p>
            <a:r>
              <a:rPr lang="zh-CN" altLang="en-US"/>
              <a:t>组件</a:t>
            </a:r>
            <a:r>
              <a:rPr lang="en-US" altLang="zh-CN"/>
              <a:t>+</a:t>
            </a:r>
            <a:r>
              <a:rPr lang="zh-CN" altLang="en-US"/>
              <a:t>错误类型</a:t>
            </a:r>
            <a:r>
              <a:rPr lang="en-US" altLang="zh-CN"/>
              <a:t>+</a:t>
            </a:r>
            <a:r>
              <a:rPr lang="zh-CN" altLang="en-US"/>
              <a:t>错误码</a:t>
            </a:r>
            <a:r>
              <a:rPr lang="en-US" altLang="zh-CN"/>
              <a:t>+</a:t>
            </a:r>
            <a:r>
              <a:rPr lang="zh-CN" altLang="en-US"/>
              <a:t>运行状态形成案例</a:t>
            </a:r>
            <a:r>
              <a:rPr lang="zh-CN" altLang="en-US"/>
              <a:t>指纹</a:t>
            </a:r>
            <a:endParaRPr lang="zh-CN" altLang="en-US"/>
          </a:p>
          <a:p>
            <a:r>
              <a:rPr lang="zh-CN" altLang="en-US"/>
              <a:t>相同指纹的错误聚合到同一个异常</a:t>
            </a:r>
            <a:r>
              <a:rPr lang="zh-CN" altLang="en-US"/>
              <a:t>案例</a:t>
            </a:r>
            <a:endParaRPr lang="zh-CN" altLang="en-US"/>
          </a:p>
          <a:p>
            <a:r>
              <a:rPr lang="zh-CN" altLang="en-US"/>
              <a:t>转为小写，连续空格合并，</a:t>
            </a:r>
            <a:r>
              <a:rPr lang="en-US" altLang="zh-CN"/>
              <a:t>IP</a:t>
            </a:r>
            <a:r>
              <a:rPr lang="zh-CN" altLang="en-US"/>
              <a:t>地址</a:t>
            </a:r>
            <a:r>
              <a:rPr lang="en-US" altLang="zh-CN"/>
              <a:t>/UUID/</a:t>
            </a:r>
            <a:r>
              <a:rPr lang="zh-CN" altLang="en-US"/>
              <a:t>十六进制地址</a:t>
            </a:r>
            <a:r>
              <a:rPr lang="en-US" altLang="zh-CN"/>
              <a:t>/Run</a:t>
            </a:r>
            <a:r>
              <a:rPr lang="zh-CN" altLang="en-US"/>
              <a:t>号</a:t>
            </a:r>
            <a:r>
              <a:rPr lang="en-US" altLang="zh-CN"/>
              <a:t>/</a:t>
            </a:r>
            <a:r>
              <a:rPr lang="zh-CN" altLang="en-US"/>
              <a:t>数字</a:t>
            </a:r>
            <a:r>
              <a:rPr lang="zh-CN" altLang="en-US"/>
              <a:t>替换</a:t>
            </a:r>
            <a:endParaRPr lang="zh-CN" altLang="en-US"/>
          </a:p>
          <a:p>
            <a:r>
              <a:rPr lang="en-US" altLang="zh-CN"/>
              <a:t>Run 91318 host 10.2.3.9 timeout after 45 seconds</a:t>
            </a:r>
            <a:endParaRPr lang="en-US" altLang="zh-CN"/>
          </a:p>
          <a:p>
            <a:r>
              <a:rPr lang="zh-CN" altLang="en-US"/>
              <a:t>归一化</a:t>
            </a:r>
            <a:r>
              <a:rPr lang="zh-CN" altLang="en-US"/>
              <a:t>后：</a:t>
            </a:r>
            <a:r>
              <a:rPr lang="en-US" altLang="zh-CN"/>
              <a:t>run &lt;number&gt; host &lt;ip&gt; timeout after &lt;number&gt; seconds</a:t>
            </a:r>
            <a:endParaRPr lang="en-US" altLang="zh-CN"/>
          </a:p>
          <a:p>
            <a:r>
              <a:rPr lang="zh-CN" altLang="en-US"/>
              <a:t>明确不参与聚合的内容：</a:t>
            </a:r>
            <a:r>
              <a:rPr lang="en-US" altLang="zh-CN"/>
              <a:t>run</a:t>
            </a:r>
            <a:r>
              <a:rPr lang="zh-CN" altLang="en-US"/>
              <a:t>号，发生时间，</a:t>
            </a:r>
            <a:r>
              <a:rPr lang="en-US" altLang="zh-CN"/>
              <a:t>ip</a:t>
            </a:r>
            <a:r>
              <a:rPr lang="zh-CN" altLang="en-US"/>
              <a:t>地址，</a:t>
            </a:r>
            <a:r>
              <a:rPr lang="en-US" altLang="zh-CN"/>
              <a:t>UUID</a:t>
            </a:r>
            <a:r>
              <a:rPr lang="zh-CN" altLang="en-US"/>
              <a:t>，动态计数值，</a:t>
            </a:r>
            <a:r>
              <a:rPr lang="en-US" altLang="zh-CN"/>
              <a:t>LLM</a:t>
            </a:r>
            <a:r>
              <a:rPr lang="zh-CN" altLang="en-US"/>
              <a:t>推测的</a:t>
            </a:r>
            <a:r>
              <a:rPr lang="zh-CN" altLang="en-US"/>
              <a:t>根因</a:t>
            </a:r>
            <a:endParaRPr lang="zh-CN" altLang="en-US"/>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值班助手</a:t>
            </a:r>
            <a:r>
              <a:rPr lang="zh-CN" altLang="en-US"/>
              <a:t>反馈</a:t>
            </a:r>
            <a:endParaRPr lang="zh-CN" altLang="en-US"/>
          </a:p>
        </p:txBody>
      </p:sp>
      <p:sp>
        <p:nvSpPr>
          <p:cNvPr id="3" name="内容占位符 2"/>
          <p:cNvSpPr>
            <a:spLocks noGrp="1"/>
          </p:cNvSpPr>
          <p:nvPr>
            <p:ph idx="1"/>
          </p:nvPr>
        </p:nvSpPr>
        <p:spPr>
          <a:xfrm>
            <a:off x="736600" y="1527175"/>
            <a:ext cx="10515600" cy="4973320"/>
          </a:xfrm>
        </p:spPr>
        <p:txBody>
          <a:bodyPr>
            <a:normAutofit fontScale="90000" lnSpcReduction="10000"/>
          </a:bodyPr>
          <a:p>
            <a:r>
              <a:rPr lang="zh-CN" altLang="en-US"/>
              <a:t>优化原有设计</a:t>
            </a:r>
            <a:r>
              <a:rPr lang="zh-CN" altLang="en-US"/>
              <a:t>方案：</a:t>
            </a:r>
            <a:endParaRPr lang="zh-CN" altLang="en-US"/>
          </a:p>
          <a:p>
            <a:pPr lvl="1"/>
            <a:r>
              <a:rPr lang="zh-CN" altLang="en-US"/>
              <a:t>上周设计的无论知识库</a:t>
            </a:r>
            <a:r>
              <a:rPr lang="en-US" altLang="zh-CN"/>
              <a:t>/skill/mcp/</a:t>
            </a:r>
            <a:r>
              <a:rPr lang="zh-CN" altLang="en-US"/>
              <a:t>代码修改全部由维护助手自动调度执行，不太合理。</a:t>
            </a:r>
            <a:r>
              <a:rPr lang="zh-CN" altLang="en-US" u="sng"/>
              <a:t>有些问题或者代码改动不是一次会话就能解决的</a:t>
            </a:r>
            <a:endParaRPr lang="zh-CN" altLang="en-US" u="sng"/>
          </a:p>
          <a:p>
            <a:pPr lvl="1"/>
            <a:r>
              <a:rPr lang="zh-CN" altLang="en-US"/>
              <a:t>原有流程过于复杂，优化专家审核</a:t>
            </a:r>
            <a:r>
              <a:rPr lang="zh-CN" altLang="en-US"/>
              <a:t>链路</a:t>
            </a:r>
            <a:endParaRPr lang="zh-CN" altLang="en-US"/>
          </a:p>
          <a:p>
            <a:r>
              <a:rPr lang="zh-CN" altLang="en-US"/>
              <a:t>新方案（三条处理</a:t>
            </a:r>
            <a:r>
              <a:rPr lang="zh-CN" altLang="en-US"/>
              <a:t>链路）：</a:t>
            </a:r>
            <a:endParaRPr lang="zh-CN" altLang="en-US"/>
          </a:p>
          <a:p>
            <a:pPr lvl="1"/>
            <a:r>
              <a:rPr lang="zh-CN" altLang="en-US" sz="2055"/>
              <a:t>知识库相关：生成知识</a:t>
            </a:r>
            <a:r>
              <a:rPr lang="zh-CN" altLang="en-US" sz="2055"/>
              <a:t>草稿</a:t>
            </a:r>
            <a:endParaRPr lang="zh-CN" altLang="en-US" sz="2055"/>
          </a:p>
          <a:p>
            <a:pPr lvl="1"/>
            <a:r>
              <a:rPr lang="en-US" altLang="zh-CN" sz="2055"/>
              <a:t>skill</a:t>
            </a:r>
            <a:r>
              <a:rPr lang="zh-CN" altLang="en-US" sz="2055"/>
              <a:t>相关：生成候选</a:t>
            </a:r>
            <a:r>
              <a:rPr lang="en-US" altLang="zh-CN" sz="2055"/>
              <a:t>skill</a:t>
            </a:r>
            <a:r>
              <a:rPr lang="zh-CN" altLang="en-US" sz="2055"/>
              <a:t>，不覆盖原有</a:t>
            </a:r>
            <a:r>
              <a:rPr lang="en-US" altLang="zh-CN" sz="2055"/>
              <a:t>skill</a:t>
            </a:r>
            <a:r>
              <a:rPr lang="zh-CN" altLang="en-US" sz="2055"/>
              <a:t>。（考虑版本迭代，问）</a:t>
            </a:r>
            <a:endParaRPr lang="zh-CN" altLang="en-US" sz="2055"/>
          </a:p>
          <a:p>
            <a:pPr lvl="1"/>
            <a:r>
              <a:rPr lang="zh-CN" altLang="en-US" sz="2055"/>
              <a:t>业务代码相关：前端、服务代码、</a:t>
            </a:r>
            <a:r>
              <a:rPr lang="en-US" altLang="zh-CN" sz="2055"/>
              <a:t>mcp</a:t>
            </a:r>
            <a:r>
              <a:rPr lang="zh-CN" altLang="en-US" sz="2055"/>
              <a:t>；专家通过</a:t>
            </a:r>
            <a:r>
              <a:rPr lang="en-US" altLang="zh-CN" sz="2055"/>
              <a:t>git</a:t>
            </a:r>
            <a:r>
              <a:rPr lang="zh-CN" altLang="en-US" sz="2055"/>
              <a:t>工作流</a:t>
            </a:r>
            <a:r>
              <a:rPr lang="zh-CN" altLang="en-US" sz="2055"/>
              <a:t>处理</a:t>
            </a:r>
            <a:endParaRPr lang="zh-CN" altLang="en-US" sz="2055"/>
          </a:p>
          <a:p>
            <a:pPr lvl="1"/>
            <a:r>
              <a:rPr lang="zh-CN" altLang="en-US" sz="2055"/>
              <a:t>改进流程：用户反馈</a:t>
            </a:r>
            <a:r>
              <a:rPr lang="en-US" altLang="zh-CN" sz="2055"/>
              <a:t>-&gt;</a:t>
            </a:r>
            <a:r>
              <a:rPr lang="zh-CN" altLang="en-US" sz="2055"/>
              <a:t>专家审核</a:t>
            </a:r>
            <a:r>
              <a:rPr lang="en-US" altLang="zh-CN" sz="2055"/>
              <a:t>-&gt;</a:t>
            </a:r>
            <a:r>
              <a:rPr lang="zh-CN" altLang="en-US" sz="2055"/>
              <a:t>自动生成改进任务</a:t>
            </a:r>
            <a:r>
              <a:rPr lang="en-US" altLang="zh-CN" sz="2055"/>
              <a:t>-&gt;</a:t>
            </a:r>
            <a:r>
              <a:rPr lang="zh-CN" altLang="en-US" sz="2055"/>
              <a:t>按任务类型选择处理路线</a:t>
            </a:r>
            <a:r>
              <a:rPr lang="en-US" altLang="zh-CN" sz="2055"/>
              <a:t>-&gt;</a:t>
            </a:r>
            <a:r>
              <a:rPr lang="zh-CN" altLang="en-US" sz="2055"/>
              <a:t>调度维护助手生成草稿或候选</a:t>
            </a:r>
            <a:r>
              <a:rPr lang="en-US" altLang="zh-CN" sz="2055"/>
              <a:t>skill</a:t>
            </a:r>
            <a:r>
              <a:rPr lang="zh-CN" altLang="en-US" sz="2055"/>
              <a:t>修改</a:t>
            </a:r>
            <a:r>
              <a:rPr lang="en-US" altLang="zh-CN" sz="2055"/>
              <a:t>-&gt;</a:t>
            </a:r>
            <a:r>
              <a:rPr lang="zh-CN" altLang="en-US" sz="2055"/>
              <a:t>专家最终</a:t>
            </a:r>
            <a:r>
              <a:rPr lang="zh-CN" altLang="en-US" sz="2055"/>
              <a:t>确认</a:t>
            </a:r>
            <a:endParaRPr lang="zh-CN" altLang="en-US" sz="2055"/>
          </a:p>
          <a:p>
            <a:r>
              <a:rPr lang="zh-CN" altLang="en-US"/>
              <a:t>问：</a:t>
            </a:r>
            <a:endParaRPr lang="zh-CN" altLang="en-US"/>
          </a:p>
          <a:p>
            <a:pPr lvl="1"/>
            <a:r>
              <a:rPr lang="zh-CN" altLang="en-US"/>
              <a:t>不同助手的</a:t>
            </a:r>
            <a:r>
              <a:rPr lang="en-US" altLang="zh-CN"/>
              <a:t>skill</a:t>
            </a:r>
            <a:r>
              <a:rPr lang="zh-CN" altLang="en-US"/>
              <a:t>是不是共用的，同一助手的</a:t>
            </a:r>
            <a:r>
              <a:rPr lang="en-US" altLang="zh-CN"/>
              <a:t>skill</a:t>
            </a:r>
            <a:r>
              <a:rPr lang="zh-CN" altLang="en-US"/>
              <a:t>修改有版本号可以区分吗？上线后的工作模式常规应该是啥样的</a:t>
            </a:r>
            <a:endParaRPr lang="zh-CN" altLang="en-US"/>
          </a:p>
          <a:p>
            <a:pPr lvl="1"/>
            <a:r>
              <a:rPr lang="zh-CN" altLang="en-US" strike="sngStrike"/>
              <a:t>我在</a:t>
            </a:r>
            <a:r>
              <a:rPr lang="en-US" altLang="zh-CN" strike="sngStrike"/>
              <a:t>workbench</a:t>
            </a:r>
            <a:r>
              <a:rPr lang="zh-CN" altLang="en-US" strike="sngStrike"/>
              <a:t>里可以指定使用哪个</a:t>
            </a:r>
            <a:r>
              <a:rPr lang="en-US" altLang="zh-CN" strike="sngStrike"/>
              <a:t>agent</a:t>
            </a:r>
            <a:r>
              <a:rPr lang="zh-CN" altLang="en-US" strike="sngStrike"/>
              <a:t>吗</a:t>
            </a:r>
            <a:endParaRPr lang="zh-CN" altLang="en-US" strike="sngStrike"/>
          </a:p>
          <a:p>
            <a:pPr lvl="1"/>
            <a:r>
              <a:rPr lang="zh-CN" altLang="en-US" strike="sngStrike"/>
              <a:t>对话侧好像也不支持选择指定</a:t>
            </a:r>
            <a:r>
              <a:rPr lang="en-US" altLang="zh-CN" strike="sngStrike"/>
              <a:t>agent</a:t>
            </a:r>
            <a:r>
              <a:rPr lang="zh-CN" altLang="en-US" strike="sngStrike"/>
              <a:t>了？</a:t>
            </a:r>
            <a:endParaRPr lang="zh-CN" altLang="en-US" strike="sngStrike"/>
          </a:p>
          <a:p>
            <a:pPr marL="457200" lvl="1" indent="0">
              <a:buNone/>
            </a:pPr>
            <a:endParaRPr lang="zh-CN" altLang="en-US" strike="sngStrike"/>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值班助手</a:t>
            </a:r>
            <a:r>
              <a:rPr lang="zh-CN" altLang="en-US"/>
              <a:t>反馈</a:t>
            </a:r>
            <a:endParaRPr lang="zh-CN" altLang="en-US"/>
          </a:p>
        </p:txBody>
      </p:sp>
      <p:sp>
        <p:nvSpPr>
          <p:cNvPr id="3" name="内容占位符 2"/>
          <p:cNvSpPr>
            <a:spLocks noGrp="1"/>
          </p:cNvSpPr>
          <p:nvPr>
            <p:ph idx="1"/>
          </p:nvPr>
        </p:nvSpPr>
        <p:spPr/>
        <p:txBody>
          <a:bodyPr>
            <a:normAutofit fontScale="70000"/>
          </a:bodyPr>
          <a:p>
            <a:r>
              <a:rPr lang="zh-CN" altLang="en-US"/>
              <a:t>当前</a:t>
            </a:r>
            <a:r>
              <a:rPr lang="zh-CN" altLang="en-US"/>
              <a:t>状态：</a:t>
            </a:r>
            <a:endParaRPr lang="zh-CN" altLang="en-US"/>
          </a:p>
          <a:p>
            <a:pPr lvl="1"/>
            <a:r>
              <a:rPr lang="zh-CN" altLang="en-US"/>
              <a:t>专家保存审核已经</a:t>
            </a:r>
            <a:r>
              <a:rPr lang="zh-CN" altLang="en-US"/>
              <a:t>自动化</a:t>
            </a:r>
            <a:endParaRPr lang="zh-CN" altLang="en-US"/>
          </a:p>
          <a:p>
            <a:pPr lvl="1"/>
            <a:r>
              <a:rPr lang="zh-CN" altLang="en-US"/>
              <a:t>前端点击保存审核按钮后，将自动执行根据分类确定处理路线，自动创建改进任务，对知识和</a:t>
            </a:r>
            <a:r>
              <a:rPr lang="en-US" altLang="zh-CN"/>
              <a:t>skill</a:t>
            </a:r>
            <a:r>
              <a:rPr lang="zh-CN" altLang="en-US"/>
              <a:t>任务创建维护派发记录，工程代码任务保留给专家</a:t>
            </a:r>
            <a:r>
              <a:rPr lang="en-US" altLang="zh-CN"/>
              <a:t>git</a:t>
            </a:r>
            <a:r>
              <a:rPr lang="zh-CN" altLang="en-US"/>
              <a:t>流程</a:t>
            </a:r>
            <a:endParaRPr lang="zh-CN" altLang="en-US"/>
          </a:p>
          <a:p>
            <a:pPr lvl="1"/>
            <a:r>
              <a:rPr lang="zh-CN" altLang="en-US"/>
              <a:t>维护助手的派发已实现，如果</a:t>
            </a:r>
            <a:r>
              <a:rPr lang="en-US" altLang="zh-CN"/>
              <a:t>maintenance_ui</a:t>
            </a:r>
            <a:r>
              <a:rPr lang="zh-CN" altLang="en-US"/>
              <a:t>已连接，立即发送维护事件；未连接则加入队列；下次连接时自动补发；</a:t>
            </a:r>
            <a:r>
              <a:rPr lang="en-US" altLang="zh-CN"/>
              <a:t>binding</a:t>
            </a:r>
            <a:r>
              <a:rPr lang="zh-CN" altLang="en-US"/>
              <a:t>路由到维护</a:t>
            </a:r>
            <a:r>
              <a:rPr lang="zh-CN" altLang="en-US"/>
              <a:t>助手</a:t>
            </a:r>
            <a:endParaRPr lang="zh-CN" altLang="en-US"/>
          </a:p>
          <a:p>
            <a:pPr lvl="1"/>
            <a:r>
              <a:rPr lang="en-US" altLang="zh-CN"/>
              <a:t>maintenance_ui -&gt; BESIII_Shift_Maintainer</a:t>
            </a:r>
            <a:endParaRPr lang="en-US" altLang="zh-CN"/>
          </a:p>
          <a:p>
            <a:pPr lvl="1"/>
            <a:r>
              <a:rPr lang="en-US" altLang="zh-CN"/>
              <a:t>shift_ui -&gt; BESIII_Shift_Assistant</a:t>
            </a:r>
            <a:endParaRPr lang="en-US" altLang="zh-CN"/>
          </a:p>
          <a:p>
            <a:pPr lvl="1"/>
            <a:r>
              <a:rPr lang="zh-CN" altLang="en-US"/>
              <a:t>使用同一个</a:t>
            </a:r>
            <a:r>
              <a:rPr lang="en-US" altLang="zh-CN"/>
              <a:t>url</a:t>
            </a:r>
            <a:r>
              <a:rPr lang="zh-CN" altLang="en-US"/>
              <a:t>：</a:t>
            </a:r>
            <a:r>
              <a:rPr lang="en-US" altLang="zh-CN"/>
              <a:t>ws://192.168.216.212:11115/axon/ws</a:t>
            </a:r>
            <a:endParaRPr lang="en-US" altLang="zh-CN"/>
          </a:p>
          <a:p>
            <a:pPr lvl="0"/>
            <a:r>
              <a:rPr lang="zh-CN" altLang="en-US"/>
              <a:t>出现</a:t>
            </a:r>
            <a:r>
              <a:rPr lang="zh-CN" altLang="en-US"/>
              <a:t>问题：实现过程中它没有按照插件形式连接维护助手，通过定时轮询方式每分钟获取一次任务，造成</a:t>
            </a:r>
            <a:r>
              <a:rPr lang="en-US" altLang="zh-CN"/>
              <a:t>token</a:t>
            </a:r>
            <a:r>
              <a:rPr lang="zh-CN" altLang="en-US"/>
              <a:t>大量</a:t>
            </a:r>
            <a:r>
              <a:rPr lang="zh-CN" altLang="en-US"/>
              <a:t>消耗</a:t>
            </a:r>
            <a:endParaRPr lang="zh-CN" altLang="en-US"/>
          </a:p>
          <a:p>
            <a:pPr lvl="0"/>
            <a:r>
              <a:rPr lang="zh-CN" altLang="en-US"/>
              <a:t>还需</a:t>
            </a:r>
            <a:r>
              <a:rPr lang="zh-CN" altLang="en-US"/>
              <a:t>验收：</a:t>
            </a:r>
            <a:endParaRPr lang="zh-CN" altLang="en-US"/>
          </a:p>
          <a:p>
            <a:pPr lvl="1"/>
            <a:r>
              <a:rPr lang="zh-CN" altLang="en-US"/>
              <a:t>当前插件收到了事件，但</a:t>
            </a:r>
            <a:r>
              <a:rPr lang="en-US" altLang="zh-CN"/>
              <a:t>gateway</a:t>
            </a:r>
            <a:r>
              <a:rPr lang="zh-CN" altLang="en-US"/>
              <a:t>没有真正启动维护助手执行</a:t>
            </a:r>
            <a:r>
              <a:rPr lang="zh-CN" altLang="en-US"/>
              <a:t>任务</a:t>
            </a:r>
            <a:endParaRPr lang="zh-CN" altLang="en-US"/>
          </a:p>
          <a:p>
            <a:pPr lvl="1"/>
            <a:r>
              <a:rPr lang="zh-CN" altLang="en-US"/>
              <a:t>想检查一下是不是新建的智能体配置的有啥问题，发现不能</a:t>
            </a:r>
            <a:r>
              <a:rPr lang="zh-CN" altLang="en-US"/>
              <a:t>发起会话</a:t>
            </a:r>
            <a:endParaRPr lang="zh-CN" altLang="en-US"/>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MCP</a:t>
            </a:r>
            <a:r>
              <a:rPr lang="zh-CN" altLang="en-US"/>
              <a:t>更新</a:t>
            </a:r>
            <a:endParaRPr lang="zh-CN" altLang="en-US"/>
          </a:p>
        </p:txBody>
      </p:sp>
      <p:sp>
        <p:nvSpPr>
          <p:cNvPr id="3" name="内容占位符 2"/>
          <p:cNvSpPr>
            <a:spLocks noGrp="1"/>
          </p:cNvSpPr>
          <p:nvPr>
            <p:ph idx="1"/>
          </p:nvPr>
        </p:nvSpPr>
        <p:spPr>
          <a:xfrm>
            <a:off x="402590" y="1628140"/>
            <a:ext cx="11257280" cy="4351655"/>
          </a:xfrm>
        </p:spPr>
        <p:txBody>
          <a:bodyPr/>
          <a:p>
            <a:r>
              <a:rPr lang="zh-CN" altLang="en-US"/>
              <a:t>原来只有本地模式，只能跑在</a:t>
            </a:r>
            <a:r>
              <a:rPr lang="en-US" altLang="zh-CN"/>
              <a:t>gateway</a:t>
            </a:r>
            <a:r>
              <a:rPr lang="zh-CN" altLang="en-US"/>
              <a:t>节点，修改起来</a:t>
            </a:r>
            <a:r>
              <a:rPr lang="zh-CN" altLang="en-US"/>
              <a:t>费劲</a:t>
            </a:r>
            <a:endParaRPr lang="zh-CN" altLang="en-US"/>
          </a:p>
          <a:p>
            <a:r>
              <a:rPr lang="zh-CN" altLang="en-US"/>
              <a:t>重写所有已有</a:t>
            </a:r>
            <a:r>
              <a:rPr lang="en-US" altLang="zh-CN"/>
              <a:t>MCP</a:t>
            </a:r>
            <a:r>
              <a:rPr lang="zh-CN" altLang="en-US"/>
              <a:t>，更改为</a:t>
            </a:r>
            <a:r>
              <a:rPr lang="en-US" altLang="zh-CN"/>
              <a:t>HTTP</a:t>
            </a:r>
            <a:r>
              <a:rPr lang="zh-CN" altLang="en-US"/>
              <a:t>接口，目前</a:t>
            </a:r>
            <a:r>
              <a:rPr lang="zh-CN" altLang="en-US"/>
              <a:t>后台运行在</a:t>
            </a:r>
            <a:r>
              <a:rPr lang="en-US" altLang="zh-CN"/>
              <a:t>A800</a:t>
            </a:r>
            <a:r>
              <a:rPr lang="zh-CN" altLang="en-US"/>
              <a:t>节点</a:t>
            </a:r>
            <a:endParaRPr lang="zh-CN" altLang="en-US"/>
          </a:p>
          <a:p>
            <a:r>
              <a:rPr lang="zh-CN" altLang="en-US"/>
              <a:t>发现：</a:t>
            </a:r>
            <a:endParaRPr lang="zh-CN" altLang="en-US"/>
          </a:p>
          <a:p>
            <a:pPr lvl="1"/>
            <a:r>
              <a:rPr lang="en-US" altLang="zh-CN"/>
              <a:t>mcp</a:t>
            </a:r>
            <a:r>
              <a:rPr lang="zh-CN" altLang="en-US"/>
              <a:t>停用的这个功能好像用不了 保存显示失败只能删除</a:t>
            </a:r>
            <a:endParaRPr lang="zh-CN" altLang="en-US"/>
          </a:p>
          <a:p>
            <a:pPr lvl="1"/>
            <a:r>
              <a:rPr lang="zh-CN" altLang="en-US"/>
              <a:t>新增</a:t>
            </a:r>
            <a:r>
              <a:rPr lang="en-US" altLang="zh-CN"/>
              <a:t>mcp</a:t>
            </a:r>
            <a:r>
              <a:rPr lang="zh-CN" altLang="en-US"/>
              <a:t>的时候前需要刷新一次才能建成功，不然</a:t>
            </a:r>
            <a:r>
              <a:rPr lang="zh-CN" altLang="en-US"/>
              <a:t>就报错</a:t>
            </a:r>
            <a:endParaRPr lang="zh-CN" altLang="en-US"/>
          </a:p>
          <a:p>
            <a:pPr lvl="1"/>
            <a:r>
              <a:rPr lang="zh-CN" altLang="en-US"/>
              <a:t>我在新建一个</a:t>
            </a:r>
            <a:r>
              <a:rPr lang="en-US" altLang="zh-CN"/>
              <a:t>mcp</a:t>
            </a:r>
            <a:r>
              <a:rPr lang="zh-CN" altLang="en-US"/>
              <a:t>并且绑定到我的</a:t>
            </a:r>
            <a:r>
              <a:rPr lang="en-US" altLang="zh-CN"/>
              <a:t>agent</a:t>
            </a:r>
            <a:r>
              <a:rPr lang="zh-CN" altLang="en-US"/>
              <a:t>以后，如果将这个</a:t>
            </a:r>
            <a:r>
              <a:rPr lang="en-US" altLang="zh-CN"/>
              <a:t>mcp</a:t>
            </a:r>
            <a:r>
              <a:rPr lang="zh-CN" altLang="en-US"/>
              <a:t>删掉。我的</a:t>
            </a:r>
            <a:r>
              <a:rPr lang="en-US" altLang="zh-CN"/>
              <a:t>agent</a:t>
            </a:r>
            <a:r>
              <a:rPr lang="zh-CN" altLang="en-US"/>
              <a:t>后续绑定其他</a:t>
            </a:r>
            <a:r>
              <a:rPr lang="en-US" altLang="zh-CN"/>
              <a:t>mcp</a:t>
            </a:r>
            <a:r>
              <a:rPr lang="zh-CN" altLang="en-US"/>
              <a:t>将会报错。需要修改配置文件把旧</a:t>
            </a:r>
            <a:r>
              <a:rPr lang="en-US" altLang="zh-CN"/>
              <a:t>mcp id</a:t>
            </a:r>
            <a:r>
              <a:rPr lang="zh-CN" altLang="en-US"/>
              <a:t>删掉</a:t>
            </a:r>
            <a:r>
              <a:rPr lang="en-US" altLang="zh-CN"/>
              <a:t>/</a:t>
            </a:r>
            <a:r>
              <a:rPr lang="zh-CN" altLang="en-US"/>
              <a:t>替换</a:t>
            </a:r>
            <a:endParaRPr lang="zh-CN" altLang="en-US"/>
          </a:p>
          <a:p>
            <a:pPr lvl="1"/>
            <a:endParaRPr lang="zh-CN" altLang="en-US"/>
          </a:p>
        </p:txBody>
      </p:sp>
      <p:pic>
        <p:nvPicPr>
          <p:cNvPr id="5" name="图片 4"/>
          <p:cNvPicPr>
            <a:picLocks noChangeAspect="1"/>
          </p:cNvPicPr>
          <p:nvPr/>
        </p:nvPicPr>
        <p:blipFill>
          <a:blip r:embed="rId1"/>
          <a:stretch>
            <a:fillRect/>
          </a:stretch>
        </p:blipFill>
        <p:spPr>
          <a:xfrm>
            <a:off x="0" y="5979795"/>
            <a:ext cx="12192000" cy="758825"/>
          </a:xfrm>
          <a:prstGeom prst="rect">
            <a:avLst/>
          </a:prstGeom>
        </p:spPr>
      </p:pic>
      <p:pic>
        <p:nvPicPr>
          <p:cNvPr id="6" name="图片 5"/>
          <p:cNvPicPr>
            <a:picLocks noChangeAspect="1"/>
          </p:cNvPicPr>
          <p:nvPr/>
        </p:nvPicPr>
        <p:blipFill>
          <a:blip r:embed="rId2"/>
          <a:stretch>
            <a:fillRect/>
          </a:stretch>
        </p:blipFill>
        <p:spPr>
          <a:xfrm>
            <a:off x="4857115" y="6152515"/>
            <a:ext cx="7138035" cy="517525"/>
          </a:xfrm>
          <a:prstGeom prst="rect">
            <a:avLst/>
          </a:prstGeom>
        </p:spPr>
      </p:pic>
      <p:pic>
        <p:nvPicPr>
          <p:cNvPr id="4" name="图片 3"/>
          <p:cNvPicPr>
            <a:picLocks noChangeAspect="1"/>
          </p:cNvPicPr>
          <p:nvPr/>
        </p:nvPicPr>
        <p:blipFill>
          <a:blip r:embed="rId3"/>
          <a:stretch>
            <a:fillRect/>
          </a:stretch>
        </p:blipFill>
        <p:spPr>
          <a:xfrm>
            <a:off x="1223645" y="3336290"/>
            <a:ext cx="8633460" cy="2065655"/>
          </a:xfrm>
          <a:prstGeom prst="rect">
            <a:avLst/>
          </a:prstGeo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TODO</a:t>
            </a:r>
            <a:endParaRPr lang="zh-CN" altLang="en-US"/>
          </a:p>
        </p:txBody>
      </p:sp>
      <p:sp>
        <p:nvSpPr>
          <p:cNvPr id="3" name="内容占位符 2"/>
          <p:cNvSpPr>
            <a:spLocks noGrp="1"/>
          </p:cNvSpPr>
          <p:nvPr>
            <p:ph idx="1"/>
          </p:nvPr>
        </p:nvSpPr>
        <p:spPr>
          <a:xfrm>
            <a:off x="838200" y="1514475"/>
            <a:ext cx="10515600" cy="5284470"/>
          </a:xfrm>
        </p:spPr>
        <p:txBody>
          <a:bodyPr>
            <a:normAutofit fontScale="60000"/>
          </a:bodyPr>
          <a:p>
            <a:r>
              <a:rPr lang="en-US" altLang="zh-CN"/>
              <a:t>Datahub</a:t>
            </a:r>
            <a:r>
              <a:rPr lang="zh-CN" altLang="en-US"/>
              <a:t>：补全校</a:t>
            </a:r>
            <a:r>
              <a:rPr lang="zh-CN" altLang="en-US"/>
              <a:t>对关键</a:t>
            </a:r>
            <a:r>
              <a:rPr lang="zh-CN" altLang="en-US"/>
              <a:t>参数</a:t>
            </a:r>
            <a:endParaRPr lang="zh-CN" altLang="en-US"/>
          </a:p>
          <a:p>
            <a:pPr lvl="1"/>
            <a:r>
              <a:rPr lang="zh-CN" altLang="en-US" sz="2400">
                <a:solidFill>
                  <a:srgbClr val="FF0000"/>
                </a:solidFill>
              </a:rPr>
              <a:t>赵东升来增加和校准关键待监测参数，修改</a:t>
            </a:r>
            <a:r>
              <a:rPr lang="en-US" altLang="zh-CN" sz="2400">
                <a:solidFill>
                  <a:srgbClr val="FF0000"/>
                </a:solidFill>
              </a:rPr>
              <a:t>datahub</a:t>
            </a:r>
            <a:endParaRPr lang="en-US" altLang="zh-CN" sz="2400">
              <a:solidFill>
                <a:srgbClr val="FF0000"/>
              </a:solidFill>
            </a:endParaRPr>
          </a:p>
          <a:p>
            <a:pPr lvl="1"/>
            <a:r>
              <a:rPr lang="zh-CN" altLang="en-US" sz="2400" b="1">
                <a:solidFill>
                  <a:srgbClr val="FFC000"/>
                </a:solidFill>
              </a:rPr>
              <a:t>新加的参数需要同步更新到</a:t>
            </a:r>
            <a:r>
              <a:rPr lang="en-US" altLang="zh-CN" sz="2400" b="1">
                <a:solidFill>
                  <a:srgbClr val="FFC000"/>
                </a:solidFill>
              </a:rPr>
              <a:t>datahub-mcp</a:t>
            </a:r>
            <a:endParaRPr lang="zh-CN" altLang="en-US" b="1">
              <a:solidFill>
                <a:srgbClr val="FFC000"/>
              </a:solidFill>
            </a:endParaRPr>
          </a:p>
          <a:p>
            <a:r>
              <a:rPr lang="zh-CN" altLang="en-US"/>
              <a:t>异常检测：模型训练标准</a:t>
            </a:r>
            <a:r>
              <a:rPr lang="zh-CN" altLang="en-US"/>
              <a:t>流程</a:t>
            </a:r>
            <a:endParaRPr lang="zh-CN" altLang="en-US"/>
          </a:p>
          <a:p>
            <a:pPr lvl="1"/>
            <a:r>
              <a:rPr lang="zh-CN" altLang="en-US" sz="2400" b="1">
                <a:solidFill>
                  <a:srgbClr val="FFC000"/>
                </a:solidFill>
              </a:rPr>
              <a:t>方案设计中，未开始开发</a:t>
            </a:r>
            <a:endParaRPr lang="zh-CN" altLang="en-US" b="1">
              <a:solidFill>
                <a:srgbClr val="FFC000"/>
              </a:solidFill>
            </a:endParaRPr>
          </a:p>
          <a:p>
            <a:r>
              <a:rPr lang="zh-CN" altLang="en-US"/>
              <a:t>关联分析：建立日志</a:t>
            </a:r>
            <a:r>
              <a:rPr lang="en-US" altLang="zh-CN"/>
              <a:t>+</a:t>
            </a:r>
            <a:r>
              <a:rPr lang="zh-CN" altLang="en-US"/>
              <a:t>时序参数</a:t>
            </a:r>
            <a:r>
              <a:rPr lang="en-US" altLang="zh-CN"/>
              <a:t>+</a:t>
            </a:r>
            <a:r>
              <a:rPr lang="zh-CN" altLang="en-US"/>
              <a:t>直方图的关联异常</a:t>
            </a:r>
            <a:r>
              <a:rPr lang="zh-CN" altLang="en-US"/>
              <a:t>分析</a:t>
            </a:r>
            <a:endParaRPr lang="zh-CN" altLang="en-US"/>
          </a:p>
          <a:p>
            <a:pPr lvl="1"/>
            <a:r>
              <a:rPr lang="zh-CN" altLang="en-US" b="1">
                <a:solidFill>
                  <a:srgbClr val="FFC000"/>
                </a:solidFill>
              </a:rPr>
              <a:t>时序参数间的关联分析已经建立，等待日志异常整合好以后考虑注入模型进行关联分析</a:t>
            </a:r>
            <a:endParaRPr lang="zh-CN" altLang="en-US" b="1">
              <a:solidFill>
                <a:srgbClr val="FFC000"/>
              </a:solidFill>
            </a:endParaRPr>
          </a:p>
          <a:p>
            <a:pPr lvl="1"/>
            <a:r>
              <a:rPr lang="zh-CN" altLang="en-US" b="1">
                <a:solidFill>
                  <a:srgbClr val="FFC000"/>
                </a:solidFill>
              </a:rPr>
              <a:t>尚未明确关联分析策略（先把助手基本搭好</a:t>
            </a:r>
            <a:r>
              <a:rPr lang="zh-CN" altLang="en-US" b="1">
                <a:solidFill>
                  <a:srgbClr val="FFC000"/>
                </a:solidFill>
              </a:rPr>
              <a:t>再说）</a:t>
            </a:r>
            <a:endParaRPr lang="zh-CN" altLang="en-US" b="1">
              <a:solidFill>
                <a:srgbClr val="FFC000"/>
              </a:solidFill>
            </a:endParaRPr>
          </a:p>
          <a:p>
            <a:r>
              <a:rPr lang="en-US" altLang="zh-CN"/>
              <a:t>Agent / Skill</a:t>
            </a:r>
            <a:r>
              <a:rPr lang="zh-CN" altLang="en-US"/>
              <a:t>优化：根据助手上线情况评估回答质量不断调整更新</a:t>
            </a:r>
            <a:r>
              <a:rPr lang="en-US" altLang="zh-CN"/>
              <a:t>skill</a:t>
            </a:r>
            <a:r>
              <a:rPr lang="zh-CN" altLang="en-US"/>
              <a:t>策略</a:t>
            </a:r>
            <a:endParaRPr lang="zh-CN" altLang="en-US"/>
          </a:p>
          <a:p>
            <a:pPr lvl="1"/>
            <a:r>
              <a:rPr lang="zh-CN" altLang="en-US" sz="2400">
                <a:solidFill>
                  <a:schemeClr val="accent6"/>
                </a:solidFill>
              </a:rPr>
              <a:t>值班助手反馈策略基本实现</a:t>
            </a:r>
            <a:endParaRPr lang="zh-CN" altLang="en-US" sz="2400">
              <a:solidFill>
                <a:schemeClr val="accent6"/>
              </a:solidFill>
            </a:endParaRPr>
          </a:p>
          <a:p>
            <a:pPr lvl="1"/>
            <a:r>
              <a:rPr lang="en-US" altLang="zh-CN" sz="2400">
                <a:solidFill>
                  <a:schemeClr val="accent6"/>
                </a:solidFill>
              </a:rPr>
              <a:t>MCP</a:t>
            </a:r>
            <a:r>
              <a:rPr lang="zh-CN" altLang="en-US" sz="2400">
                <a:solidFill>
                  <a:schemeClr val="accent6"/>
                </a:solidFill>
              </a:rPr>
              <a:t>改成</a:t>
            </a:r>
            <a:r>
              <a:rPr lang="en-US" altLang="zh-CN" sz="2400">
                <a:solidFill>
                  <a:schemeClr val="accent6"/>
                </a:solidFill>
              </a:rPr>
              <a:t>HTTP</a:t>
            </a:r>
            <a:r>
              <a:rPr lang="zh-CN" altLang="en-US" sz="2400">
                <a:solidFill>
                  <a:schemeClr val="accent6"/>
                </a:solidFill>
              </a:rPr>
              <a:t>形式的，方便随时修改</a:t>
            </a:r>
            <a:endParaRPr lang="zh-CN" altLang="en-US" sz="2400">
              <a:solidFill>
                <a:schemeClr val="accent6"/>
              </a:solidFill>
            </a:endParaRPr>
          </a:p>
          <a:p>
            <a:pPr lvl="0"/>
            <a:r>
              <a:rPr lang="zh-CN" altLang="en-US"/>
              <a:t>知识库审核</a:t>
            </a:r>
            <a:r>
              <a:rPr lang="zh-CN" altLang="en-US"/>
              <a:t>机制</a:t>
            </a:r>
            <a:endParaRPr lang="zh-CN" altLang="en-US"/>
          </a:p>
          <a:p>
            <a:pPr lvl="1"/>
            <a:r>
              <a:rPr lang="zh-CN" altLang="en-US">
                <a:solidFill>
                  <a:schemeClr val="accent6"/>
                </a:solidFill>
              </a:rPr>
              <a:t>正在建立专家审核反馈平台</a:t>
            </a:r>
            <a:endParaRPr lang="zh-CN" altLang="en-US">
              <a:solidFill>
                <a:schemeClr val="accent6"/>
              </a:solidFill>
            </a:endParaRPr>
          </a:p>
          <a:p>
            <a:r>
              <a:rPr lang="zh-CN" altLang="en-US"/>
              <a:t>上线</a:t>
            </a:r>
            <a:r>
              <a:rPr lang="zh-CN" altLang="en-US"/>
              <a:t>运维：版本清单、配置审计、监控告警、容器化部署；量化延迟、误报、引用正确率、人工确认率</a:t>
            </a:r>
            <a:endParaRPr lang="zh-CN" altLang="en-US"/>
          </a:p>
          <a:p>
            <a:pPr lvl="1"/>
            <a:r>
              <a:rPr lang="zh-CN" altLang="en-US">
                <a:solidFill>
                  <a:schemeClr val="accent6"/>
                </a:solidFill>
                <a:sym typeface="+mn-ea"/>
              </a:rPr>
              <a:t>全局健康监测服务持续监测进程状态</a:t>
            </a:r>
            <a:endParaRPr lang="zh-CN" altLang="en-US">
              <a:solidFill>
                <a:schemeClr val="accent6"/>
              </a:solidFill>
              <a:sym typeface="+mn-ea"/>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9.10</a:t>
            </a:r>
            <a:r>
              <a:rPr lang="zh-CN" altLang="en-US"/>
              <a:t>前必须完成</a:t>
            </a:r>
            <a:endParaRPr lang="zh-CN" altLang="en-US"/>
          </a:p>
        </p:txBody>
      </p:sp>
      <p:sp>
        <p:nvSpPr>
          <p:cNvPr id="3" name="内容占位符 2"/>
          <p:cNvSpPr>
            <a:spLocks noGrp="1"/>
          </p:cNvSpPr>
          <p:nvPr>
            <p:ph idx="1"/>
          </p:nvPr>
        </p:nvSpPr>
        <p:spPr/>
        <p:txBody>
          <a:bodyPr>
            <a:normAutofit lnSpcReduction="20000"/>
          </a:bodyPr>
          <a:p>
            <a:r>
              <a:rPr lang="en-US" altLang="zh-CN"/>
              <a:t>PPC</a:t>
            </a:r>
            <a:r>
              <a:rPr lang="zh-CN" altLang="en-US"/>
              <a:t>上线</a:t>
            </a:r>
            <a:endParaRPr lang="zh-CN" altLang="en-US"/>
          </a:p>
          <a:p>
            <a:r>
              <a:rPr lang="zh-CN" altLang="en-US"/>
              <a:t>值班报表、运行报表（每周一</a:t>
            </a:r>
            <a:r>
              <a:rPr lang="en-US" altLang="zh-CN"/>
              <a:t>8</a:t>
            </a:r>
            <a:r>
              <a:rPr lang="zh-CN" altLang="en-US"/>
              <a:t>点自动生成</a:t>
            </a:r>
            <a:r>
              <a:rPr lang="en-US" altLang="zh-CN"/>
              <a:t>html</a:t>
            </a:r>
            <a:r>
              <a:rPr lang="zh-CN" altLang="en-US"/>
              <a:t>周报）</a:t>
            </a:r>
            <a:endParaRPr lang="zh-CN" altLang="en-US"/>
          </a:p>
          <a:p>
            <a:r>
              <a:rPr lang="en-US" altLang="zh-CN"/>
              <a:t>besrun</a:t>
            </a:r>
            <a:r>
              <a:rPr lang="zh-CN" altLang="en-US"/>
              <a:t>已有功能全部（缺</a:t>
            </a:r>
            <a:r>
              <a:rPr lang="en-US" altLang="zh-CN"/>
              <a:t>CGEM</a:t>
            </a:r>
            <a:r>
              <a:rPr lang="zh-CN" altLang="en-US"/>
              <a:t>和</a:t>
            </a:r>
            <a:r>
              <a:rPr lang="en-US" altLang="zh-CN"/>
              <a:t>GCS</a:t>
            </a:r>
            <a:r>
              <a:rPr lang="zh-CN" altLang="en-US"/>
              <a:t>）</a:t>
            </a:r>
            <a:endParaRPr lang="zh-CN" altLang="en-US"/>
          </a:p>
          <a:p>
            <a:r>
              <a:rPr lang="zh-CN" altLang="en-US"/>
              <a:t>用户权限</a:t>
            </a:r>
            <a:endParaRPr lang="zh-CN" altLang="en-US"/>
          </a:p>
          <a:p>
            <a:r>
              <a:rPr lang="en-US" altLang="zh-CN"/>
              <a:t>VME</a:t>
            </a:r>
            <a:r>
              <a:rPr lang="zh-CN" altLang="en-US"/>
              <a:t>机箱</a:t>
            </a:r>
            <a:r>
              <a:rPr lang="zh-CN" altLang="en-US"/>
              <a:t>控制</a:t>
            </a:r>
            <a:endParaRPr lang="zh-CN" altLang="en-US"/>
          </a:p>
          <a:p>
            <a:r>
              <a:rPr lang="zh-CN" altLang="en-US">
                <a:solidFill>
                  <a:schemeClr val="accent6"/>
                </a:solidFill>
                <a:sym typeface="+mn-ea"/>
              </a:rPr>
              <a:t>值班助手上线</a:t>
            </a:r>
            <a:endParaRPr lang="zh-CN" altLang="en-US">
              <a:solidFill>
                <a:schemeClr val="accent6"/>
              </a:solidFill>
            </a:endParaRPr>
          </a:p>
          <a:p>
            <a:r>
              <a:rPr lang="zh-CN" altLang="en-US">
                <a:solidFill>
                  <a:schemeClr val="accent4"/>
                </a:solidFill>
              </a:rPr>
              <a:t>运维助手上线</a:t>
            </a:r>
            <a:r>
              <a:rPr lang="zh-CN" altLang="en-US">
                <a:sym typeface="+mn-ea"/>
              </a:rPr>
              <a:t>（自动控制，可以控制机箱启停，顺序，检查何种状态下重启机箱）</a:t>
            </a:r>
            <a:endParaRPr lang="zh-CN" altLang="en-US">
              <a:sym typeface="+mn-ea"/>
            </a:endParaRPr>
          </a:p>
          <a:p>
            <a:r>
              <a:rPr lang="zh-CN" altLang="en-US">
                <a:solidFill>
                  <a:schemeClr val="accent6"/>
                </a:solidFill>
                <a:sym typeface="+mn-ea"/>
              </a:rPr>
              <a:t>专家反馈页面</a:t>
            </a:r>
            <a:r>
              <a:rPr lang="zh-CN" altLang="en-US">
                <a:sym typeface="+mn-ea"/>
              </a:rPr>
              <a:t>（奖励机制）</a:t>
            </a:r>
            <a:endParaRPr lang="zh-CN" altLang="en-US" b="1">
              <a:solidFill>
                <a:schemeClr val="bg2">
                  <a:lumMod val="75000"/>
                </a:schemeClr>
              </a:solidFill>
            </a:endParaRPr>
          </a:p>
          <a:p>
            <a:r>
              <a:rPr lang="zh-CN" altLang="en-US" b="1">
                <a:solidFill>
                  <a:schemeClr val="bg2">
                    <a:lumMod val="75000"/>
                  </a:schemeClr>
                </a:solidFill>
              </a:rPr>
              <a:t>新服务器部署</a:t>
            </a:r>
            <a:endParaRPr lang="zh-CN" altLang="en-US" b="1">
              <a:solidFill>
                <a:schemeClr val="bg2">
                  <a:lumMod val="75000"/>
                </a:schemeClr>
              </a:solidFil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TODO</a:t>
            </a:r>
            <a:endParaRPr lang="en-US" altLang="zh-CN"/>
          </a:p>
        </p:txBody>
      </p:sp>
      <p:sp>
        <p:nvSpPr>
          <p:cNvPr id="3" name="内容占位符 2"/>
          <p:cNvSpPr>
            <a:spLocks noGrp="1"/>
          </p:cNvSpPr>
          <p:nvPr>
            <p:ph idx="1"/>
          </p:nvPr>
        </p:nvSpPr>
        <p:spPr/>
        <p:txBody>
          <a:bodyPr/>
          <a:p>
            <a:r>
              <a:rPr lang="zh-CN" altLang="en-US"/>
              <a:t>本周反馈页做完</a:t>
            </a:r>
            <a:r>
              <a:rPr lang="zh-CN" altLang="en-US"/>
              <a:t>上线</a:t>
            </a:r>
            <a:endParaRPr lang="zh-CN" altLang="en-US"/>
          </a:p>
          <a:p>
            <a:r>
              <a:rPr lang="zh-CN" altLang="en-US"/>
              <a:t>看门狗</a:t>
            </a:r>
            <a:r>
              <a:rPr lang="zh-CN" altLang="en-US"/>
              <a:t>上线</a:t>
            </a:r>
            <a:endParaRPr lang="zh-CN" altLang="en-US"/>
          </a:p>
          <a:p>
            <a:r>
              <a:rPr lang="zh-CN" altLang="en-US"/>
              <a:t>明确数据都存在哪里，反馈的记录</a:t>
            </a:r>
            <a:endParaRPr lang="zh-CN" altLang="en-US"/>
          </a:p>
          <a:p>
            <a:r>
              <a:rPr lang="zh-CN" altLang="en-US"/>
              <a:t>原始</a:t>
            </a:r>
            <a:r>
              <a:rPr lang="en-US" altLang="zh-CN"/>
              <a:t>mrs</a:t>
            </a:r>
            <a:r>
              <a:rPr lang="zh-CN" altLang="en-US"/>
              <a:t>日志是否要用原来</a:t>
            </a:r>
            <a:r>
              <a:rPr lang="zh-CN" altLang="en-US"/>
              <a:t>的</a:t>
            </a:r>
            <a:endParaRPr lang="zh-CN" altLang="en-US"/>
          </a:p>
          <a:p>
            <a:r>
              <a:rPr lang="zh-CN" altLang="en-US"/>
              <a:t>运维助手上线（自动启停</a:t>
            </a:r>
            <a:r>
              <a:rPr lang="zh-CN" altLang="en-US"/>
              <a:t>流程）</a:t>
            </a:r>
            <a:endParaRPr lang="zh-CN" altLang="en-US"/>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专家反馈页面优化</a:t>
            </a:r>
            <a:r>
              <a:rPr lang="zh-CN" altLang="en-US"/>
              <a:t>上线</a:t>
            </a:r>
            <a:endParaRPr lang="zh-CN" altLang="en-US"/>
          </a:p>
        </p:txBody>
      </p:sp>
      <p:sp>
        <p:nvSpPr>
          <p:cNvPr id="3" name="内容占位符 2"/>
          <p:cNvSpPr>
            <a:spLocks noGrp="1"/>
          </p:cNvSpPr>
          <p:nvPr>
            <p:ph idx="1"/>
          </p:nvPr>
        </p:nvSpPr>
        <p:spPr/>
        <p:txBody>
          <a:bodyPr>
            <a:normAutofit lnSpcReduction="10000"/>
          </a:bodyPr>
          <a:p>
            <a:r>
              <a:rPr lang="zh-CN" altLang="en-US"/>
              <a:t>值班</a:t>
            </a:r>
            <a:r>
              <a:rPr lang="zh-CN" altLang="en-US"/>
              <a:t>助手反馈</a:t>
            </a:r>
            <a:r>
              <a:rPr lang="zh-CN" altLang="en-US"/>
              <a:t>页</a:t>
            </a:r>
            <a:endParaRPr lang="zh-CN" altLang="en-US"/>
          </a:p>
          <a:p>
            <a:pPr lvl="1"/>
            <a:r>
              <a:rPr lang="zh-CN" altLang="en-US"/>
              <a:t>调度维护助手链路成功打通，基于插件</a:t>
            </a:r>
            <a:r>
              <a:rPr lang="zh-CN" altLang="en-US"/>
              <a:t>实现</a:t>
            </a:r>
            <a:endParaRPr lang="zh-CN" altLang="en-US"/>
          </a:p>
          <a:p>
            <a:pPr lvl="1"/>
            <a:r>
              <a:rPr lang="zh-CN" altLang="en-US"/>
              <a:t>增加勾选选项，用户可选是否自动调度维护</a:t>
            </a:r>
            <a:r>
              <a:rPr lang="zh-CN" altLang="en-US"/>
              <a:t>助手</a:t>
            </a:r>
            <a:endParaRPr lang="zh-CN" altLang="en-US"/>
          </a:p>
          <a:p>
            <a:pPr lvl="1"/>
            <a:r>
              <a:rPr lang="zh-CN" altLang="en-US"/>
              <a:t>代码问题也会调度维护</a:t>
            </a:r>
            <a:r>
              <a:rPr lang="zh-CN" altLang="en-US"/>
              <a:t>助手</a:t>
            </a:r>
            <a:endParaRPr lang="zh-CN" altLang="en-US"/>
          </a:p>
          <a:p>
            <a:r>
              <a:rPr lang="zh-CN" altLang="en-US"/>
              <a:t>日志反馈</a:t>
            </a:r>
            <a:r>
              <a:rPr lang="zh-CN" altLang="en-US"/>
              <a:t>页</a:t>
            </a:r>
            <a:endParaRPr lang="zh-CN" altLang="en-US"/>
          </a:p>
          <a:p>
            <a:pPr lvl="1"/>
            <a:r>
              <a:rPr lang="zh-CN" altLang="en-US"/>
              <a:t>简化专家审核表单，仅保留两个输入框，专家建议（必填，并提供填写</a:t>
            </a:r>
            <a:r>
              <a:rPr lang="zh-CN" altLang="en-US"/>
              <a:t>模板）和可能根因（</a:t>
            </a:r>
            <a:r>
              <a:rPr lang="zh-CN" altLang="en-US"/>
              <a:t>可选）</a:t>
            </a:r>
            <a:endParaRPr lang="zh-CN" altLang="en-US"/>
          </a:p>
          <a:p>
            <a:pPr lvl="1"/>
            <a:r>
              <a:rPr lang="zh-CN" altLang="en-US"/>
              <a:t>完善案例审核</a:t>
            </a:r>
            <a:r>
              <a:rPr lang="zh-CN" altLang="en-US"/>
              <a:t>状态，增加案例</a:t>
            </a:r>
            <a:r>
              <a:rPr lang="en-US" altLang="zh-CN"/>
              <a:t>ID</a:t>
            </a:r>
            <a:r>
              <a:rPr lang="zh-CN" altLang="en-US"/>
              <a:t>号</a:t>
            </a:r>
            <a:endParaRPr lang="zh-CN" altLang="en-US"/>
          </a:p>
          <a:p>
            <a:pPr lvl="1"/>
            <a:r>
              <a:rPr lang="zh-CN" altLang="en-US"/>
              <a:t>取消专家拒绝案例</a:t>
            </a:r>
            <a:r>
              <a:rPr lang="zh-CN" altLang="en-US"/>
              <a:t>选项</a:t>
            </a:r>
            <a:endParaRPr lang="zh-CN" altLang="en-US"/>
          </a:p>
          <a:p>
            <a:pPr lvl="1"/>
            <a:r>
              <a:rPr lang="zh-CN" altLang="en-US"/>
              <a:t>支持重复审核和覆盖同一知识</a:t>
            </a:r>
            <a:r>
              <a:rPr lang="zh-CN" altLang="en-US"/>
              <a:t>文件</a:t>
            </a:r>
            <a:endParaRPr lang="zh-CN" altLang="en-US"/>
          </a:p>
          <a:p>
            <a:pPr lvl="1"/>
            <a:r>
              <a:rPr lang="zh-CN" altLang="en-US"/>
              <a:t>不重复写入原始错误日志和</a:t>
            </a:r>
            <a:r>
              <a:rPr lang="en-US" altLang="zh-CN"/>
              <a:t>LLM</a:t>
            </a:r>
            <a:r>
              <a:rPr lang="zh-CN" altLang="en-US"/>
              <a:t>分析结果到两个</a:t>
            </a:r>
            <a:r>
              <a:rPr lang="zh-CN" altLang="en-US"/>
              <a:t>数据库</a:t>
            </a:r>
            <a:endParaRPr lang="zh-CN" altLang="en-US"/>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运维</a:t>
            </a:r>
            <a:r>
              <a:rPr lang="zh-CN" altLang="en-US"/>
              <a:t>方面</a:t>
            </a:r>
            <a:endParaRPr lang="zh-CN" altLang="en-US"/>
          </a:p>
        </p:txBody>
      </p:sp>
      <p:sp>
        <p:nvSpPr>
          <p:cNvPr id="3" name="内容占位符 2"/>
          <p:cNvSpPr>
            <a:spLocks noGrp="1"/>
          </p:cNvSpPr>
          <p:nvPr>
            <p:ph idx="1"/>
          </p:nvPr>
        </p:nvSpPr>
        <p:spPr/>
        <p:txBody>
          <a:bodyPr/>
          <a:p>
            <a:r>
              <a:rPr lang="en-US" altLang="zh-CN"/>
              <a:t>git</a:t>
            </a:r>
            <a:r>
              <a:rPr lang="zh-CN" altLang="en-US"/>
              <a:t>仓库所有服务保留现有运行代码</a:t>
            </a:r>
            <a:r>
              <a:rPr lang="zh-CN" altLang="en-US"/>
              <a:t>到</a:t>
            </a:r>
            <a:r>
              <a:rPr lang="en-US" altLang="zh-CN"/>
              <a:t>stablev1.0</a:t>
            </a:r>
            <a:r>
              <a:rPr lang="zh-CN" altLang="en-US"/>
              <a:t>分支</a:t>
            </a:r>
            <a:endParaRPr lang="zh-CN" altLang="en-US"/>
          </a:p>
          <a:p>
            <a:r>
              <a:rPr lang="zh-CN" altLang="en-US"/>
              <a:t>开发默认在</a:t>
            </a:r>
            <a:r>
              <a:rPr lang="en-US" altLang="zh-CN"/>
              <a:t>dev</a:t>
            </a:r>
            <a:r>
              <a:rPr lang="zh-CN" altLang="en-US"/>
              <a:t>分支</a:t>
            </a:r>
            <a:endParaRPr lang="zh-CN" altLang="en-US"/>
          </a:p>
          <a:p>
            <a:r>
              <a:rPr lang="zh-CN" altLang="en-US"/>
              <a:t>目前值班助手和专家</a:t>
            </a:r>
            <a:r>
              <a:rPr lang="zh-CN" altLang="en-US"/>
              <a:t>反馈已上线</a:t>
            </a:r>
            <a:r>
              <a:rPr lang="en-US" altLang="zh-CN"/>
              <a:t>8000</a:t>
            </a:r>
            <a:endParaRPr lang="en-US" altLang="zh-CN"/>
          </a:p>
          <a:p>
            <a:r>
              <a:rPr lang="zh-CN" altLang="en-US"/>
              <a:t>正在训练运维助手，也可以使用，基本的服务启停已经形成</a:t>
            </a:r>
            <a:r>
              <a:rPr lang="en-US" altLang="zh-CN"/>
              <a:t>skill</a:t>
            </a:r>
            <a:endParaRPr lang="en-US" altLang="zh-CN"/>
          </a:p>
          <a:p>
            <a:r>
              <a:rPr lang="zh-CN" altLang="en-US"/>
              <a:t>问：值班助手问问题以后模型崩了，插件收不到反馈</a:t>
            </a:r>
            <a:r>
              <a:rPr lang="en-US" altLang="zh-CN"/>
              <a:t>error</a:t>
            </a:r>
            <a:r>
              <a:rPr lang="zh-CN" altLang="en-US"/>
              <a:t>状态导致一直等在那</a:t>
            </a:r>
            <a:r>
              <a:rPr lang="zh-CN" altLang="en-US"/>
              <a:t>要结果</a:t>
            </a:r>
            <a:endParaRPr lang="zh-CN" altLang="en-US"/>
          </a:p>
          <a:p>
            <a:endParaRPr lang="zh-CN" altLang="en-US"/>
          </a:p>
        </p:txBody>
      </p:sp>
      <p:pic>
        <p:nvPicPr>
          <p:cNvPr id="4" name="图片 3"/>
          <p:cNvPicPr>
            <a:picLocks noChangeAspect="1"/>
          </p:cNvPicPr>
          <p:nvPr/>
        </p:nvPicPr>
        <p:blipFill>
          <a:blip r:embed="rId1"/>
          <a:stretch>
            <a:fillRect/>
          </a:stretch>
        </p:blipFill>
        <p:spPr>
          <a:xfrm>
            <a:off x="5878830" y="4408170"/>
            <a:ext cx="5629910" cy="192722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分工安排</a:t>
            </a:r>
            <a:endParaRPr lang="zh-CN" altLang="en-US"/>
          </a:p>
        </p:txBody>
      </p:sp>
      <p:sp>
        <p:nvSpPr>
          <p:cNvPr id="3" name="内容占位符 2"/>
          <p:cNvSpPr>
            <a:spLocks noGrp="1"/>
          </p:cNvSpPr>
          <p:nvPr>
            <p:ph idx="1"/>
          </p:nvPr>
        </p:nvSpPr>
        <p:spPr>
          <a:xfrm>
            <a:off x="838200" y="1825625"/>
            <a:ext cx="10515600" cy="4606290"/>
          </a:xfrm>
        </p:spPr>
        <p:txBody>
          <a:bodyPr>
            <a:normAutofit fontScale="77500" lnSpcReduction="20000"/>
          </a:bodyPr>
          <a:lstStyle/>
          <a:p>
            <a:r>
              <a:rPr lang="zh-CN" altLang="en-US"/>
              <a:t>每个人进行前端</a:t>
            </a:r>
            <a:r>
              <a:rPr lang="en-US" altLang="zh-CN"/>
              <a:t>+</a:t>
            </a:r>
            <a:r>
              <a:rPr lang="zh-CN" altLang="en-US"/>
              <a:t>后端全栈实现，对应于一个大标签页，一个子模块，一个</a:t>
            </a:r>
            <a:r>
              <a:rPr lang="en-US" altLang="zh-CN"/>
              <a:t>agent</a:t>
            </a:r>
            <a:endParaRPr lang="zh-CN" altLang="en-US"/>
          </a:p>
          <a:p>
            <a:r>
              <a:rPr lang="zh-CN" altLang="en-US"/>
              <a:t>共同完成数据接入部分，必须把</a:t>
            </a:r>
            <a:r>
              <a:rPr lang="en-US" altLang="zh-CN"/>
              <a:t>API</a:t>
            </a:r>
            <a:r>
              <a:rPr lang="zh-CN" altLang="en-US"/>
              <a:t>接口整理清楚，且每个人都足够了解</a:t>
            </a:r>
            <a:endParaRPr lang="zh-CN" altLang="en-US"/>
          </a:p>
          <a:p>
            <a:pPr lvl="1"/>
            <a:r>
              <a:rPr lang="zh-CN" altLang="en-US"/>
              <a:t>数据标准化与统一 </a:t>
            </a:r>
            <a:r>
              <a:rPr lang="en-US" altLang="zh-CN"/>
              <a:t>schema；</a:t>
            </a:r>
            <a:r>
              <a:rPr lang="zh-CN" altLang="en-US"/>
              <a:t>统一 </a:t>
            </a:r>
            <a:r>
              <a:rPr lang="en-US" altLang="zh-CN"/>
              <a:t>API </a:t>
            </a:r>
            <a:r>
              <a:rPr lang="zh-CN" altLang="en-US"/>
              <a:t>接口设计；基础服务层搭建；统一存储与公共查询能力；基本的运行状态、日志、直方图、代码检索接口。</a:t>
            </a:r>
            <a:endParaRPr lang="zh-CN" altLang="en-US"/>
          </a:p>
          <a:p>
            <a:pPr lvl="1"/>
            <a:r>
              <a:rPr lang="zh-CN" altLang="en-US"/>
              <a:t>该阶段完成后每个人可以独立推进前应具备能力</a:t>
            </a:r>
            <a:endParaRPr lang="zh-CN" altLang="en-US"/>
          </a:p>
          <a:p>
            <a:pPr lvl="2"/>
            <a:r>
              <a:rPr lang="zh-CN" altLang="en-US" sz="2000"/>
              <a:t>明确</a:t>
            </a:r>
            <a:r>
              <a:rPr lang="en-US" altLang="zh-CN" sz="2000"/>
              <a:t>MySQL/PostgreSQL/Telnet/ROOT</a:t>
            </a:r>
            <a:r>
              <a:rPr lang="zh-CN" altLang="en-US" sz="2000"/>
              <a:t>直方图</a:t>
            </a:r>
            <a:r>
              <a:rPr lang="en-US" altLang="zh-CN" sz="2000"/>
              <a:t>/</a:t>
            </a:r>
            <a:r>
              <a:rPr lang="zh-CN" altLang="en-US" sz="2000"/>
              <a:t>日志统一数据接入</a:t>
            </a:r>
            <a:endParaRPr lang="zh-CN" altLang="en-US" sz="2000"/>
          </a:p>
          <a:p>
            <a:pPr lvl="2"/>
            <a:r>
              <a:rPr lang="zh-CN" altLang="en-US"/>
              <a:t>明确状态类（</a:t>
            </a:r>
            <a:r>
              <a:rPr lang="en-US" altLang="zh-CN"/>
              <a:t>run</a:t>
            </a:r>
            <a:r>
              <a:rPr lang="zh-CN" altLang="en-US"/>
              <a:t>状态、</a:t>
            </a:r>
            <a:r>
              <a:rPr lang="en-US" altLang="zh-CN"/>
              <a:t>DAQ/DCS</a:t>
            </a:r>
            <a:r>
              <a:rPr lang="zh-CN" altLang="en-US"/>
              <a:t>状态）、日志类（最近日志检索）、直方图类（获取原始直方图</a:t>
            </a:r>
            <a:r>
              <a:rPr lang="en-US" altLang="zh-CN"/>
              <a:t>/</a:t>
            </a:r>
            <a:r>
              <a:rPr lang="zh-CN" altLang="en-US"/>
              <a:t>参考直方图</a:t>
            </a:r>
            <a:r>
              <a:rPr lang="en-US" altLang="zh-CN"/>
              <a:t>/</a:t>
            </a:r>
            <a:r>
              <a:rPr lang="zh-CN" altLang="en-US"/>
              <a:t>历史直方图，获取直方图特征）、代码检索类（按日志</a:t>
            </a:r>
            <a:r>
              <a:rPr lang="en-US" altLang="zh-CN"/>
              <a:t>/</a:t>
            </a:r>
            <a:r>
              <a:rPr lang="zh-CN" altLang="en-US"/>
              <a:t>错误码检索代码）</a:t>
            </a:r>
            <a:endParaRPr lang="zh-CN" altLang="en-US"/>
          </a:p>
          <a:p>
            <a:r>
              <a:rPr lang="zh-CN" altLang="en-US"/>
              <a:t>之后确定哪个</a:t>
            </a:r>
            <a:r>
              <a:rPr lang="en-US" altLang="zh-CN"/>
              <a:t>skill</a:t>
            </a:r>
            <a:r>
              <a:rPr lang="zh-CN" altLang="en-US"/>
              <a:t>具体谁来编写</a:t>
            </a:r>
            <a:endParaRPr lang="zh-CN" altLang="en-US"/>
          </a:p>
          <a:p>
            <a:r>
              <a:rPr lang="zh-CN" altLang="en-US"/>
              <a:t>智能化部分：（并行开发）</a:t>
            </a:r>
            <a:endParaRPr lang="zh-CN" altLang="en-US"/>
          </a:p>
          <a:p>
            <a:pPr lvl="1"/>
            <a:r>
              <a:rPr lang="zh-CN" altLang="en-US"/>
              <a:t>后台助手页（日志分析</a:t>
            </a:r>
            <a:r>
              <a:rPr lang="en-US" altLang="zh-CN"/>
              <a:t>skill</a:t>
            </a:r>
            <a:r>
              <a:rPr lang="zh-CN" altLang="en-US"/>
              <a:t>，诊断结果</a:t>
            </a:r>
            <a:r>
              <a:rPr lang="en-US" altLang="zh-CN"/>
              <a:t>API</a:t>
            </a:r>
            <a:r>
              <a:rPr lang="zh-CN" altLang="en-US"/>
              <a:t>）</a:t>
            </a:r>
            <a:endParaRPr lang="zh-CN" altLang="en-US"/>
          </a:p>
          <a:p>
            <a:pPr lvl="1"/>
            <a:r>
              <a:rPr lang="zh-CN" altLang="en-US"/>
              <a:t>数据相关异常（直方图</a:t>
            </a:r>
            <a:r>
              <a:rPr lang="en-US" altLang="zh-CN"/>
              <a:t>skill</a:t>
            </a:r>
            <a:r>
              <a:rPr lang="zh-CN" altLang="en-US"/>
              <a:t>，异常结果</a:t>
            </a:r>
            <a:r>
              <a:rPr lang="en-US" altLang="zh-CN"/>
              <a:t>API</a:t>
            </a:r>
            <a:r>
              <a:rPr lang="zh-CN" altLang="en-US"/>
              <a:t>）</a:t>
            </a:r>
            <a:endParaRPr lang="zh-CN" altLang="en-US"/>
          </a:p>
          <a:p>
            <a:pPr lvl="1"/>
            <a:r>
              <a:rPr lang="zh-CN" altLang="en-US">
                <a:sym typeface="+mn-ea"/>
              </a:rPr>
              <a:t>值班助手页（状态查询</a:t>
            </a:r>
            <a:r>
              <a:rPr lang="en-US" altLang="zh-CN">
                <a:sym typeface="+mn-ea"/>
              </a:rPr>
              <a:t>skill</a:t>
            </a:r>
            <a:r>
              <a:rPr lang="zh-CN" altLang="en-US">
                <a:sym typeface="+mn-ea"/>
              </a:rPr>
              <a:t>，下面两个也要用）</a:t>
            </a:r>
            <a:endParaRPr lang="zh-CN" altLang="en-US"/>
          </a:p>
          <a:p>
            <a:pPr lvl="0"/>
            <a:r>
              <a:rPr lang="zh-CN" altLang="en-US"/>
              <a:t>直方图异常检测和后台助手相对并行推进，值班助手在二者初版可用后快速整合</a:t>
            </a:r>
            <a:endParaRPr lang="zh-CN" altLang="en-US"/>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维护</a:t>
            </a:r>
            <a:r>
              <a:rPr lang="zh-CN" altLang="en-US"/>
              <a:t>助手</a:t>
            </a:r>
            <a:endParaRPr lang="zh-CN" altLang="en-US"/>
          </a:p>
        </p:txBody>
      </p:sp>
      <p:sp>
        <p:nvSpPr>
          <p:cNvPr id="3" name="内容占位符 2"/>
          <p:cNvSpPr>
            <a:spLocks noGrp="1"/>
          </p:cNvSpPr>
          <p:nvPr>
            <p:ph idx="1"/>
          </p:nvPr>
        </p:nvSpPr>
        <p:spPr/>
        <p:txBody>
          <a:bodyPr/>
          <a:p>
            <a:r>
              <a:rPr lang="zh-CN" altLang="en-US"/>
              <a:t>新建</a:t>
            </a:r>
            <a:r>
              <a:rPr lang="en-US" altLang="zh-CN"/>
              <a:t>bes-service-operations-debugging</a:t>
            </a:r>
            <a:r>
              <a:rPr lang="zh-CN" altLang="en-US"/>
              <a:t>技能：</a:t>
            </a:r>
            <a:endParaRPr lang="en-US" altLang="zh-CN"/>
          </a:p>
          <a:p>
            <a:pPr lvl="1"/>
            <a:r>
              <a:rPr lang="zh-CN" altLang="en-US"/>
              <a:t>负责修改</a:t>
            </a:r>
            <a:r>
              <a:rPr lang="en-US" altLang="zh-CN"/>
              <a:t>EMS</a:t>
            </a:r>
            <a:r>
              <a:rPr lang="zh-CN" altLang="en-US"/>
              <a:t>各项服务，</a:t>
            </a:r>
            <a:r>
              <a:rPr lang="en-US" altLang="zh-CN"/>
              <a:t>8000</a:t>
            </a:r>
            <a:r>
              <a:rPr lang="zh-CN" altLang="en-US"/>
              <a:t>端口（发布前最终测试版）的运行代码，可读可写可修改，可控制服务启停，检查运行</a:t>
            </a:r>
            <a:r>
              <a:rPr lang="zh-CN" altLang="en-US"/>
              <a:t>状态</a:t>
            </a:r>
            <a:endParaRPr lang="zh-CN" altLang="en-US"/>
          </a:p>
          <a:p>
            <a:pPr lvl="0"/>
            <a:r>
              <a:rPr lang="zh-CN" altLang="en-US" sz="2800"/>
              <a:t>现有全局</a:t>
            </a:r>
            <a:r>
              <a:rPr lang="en-US" altLang="zh-CN" sz="2800"/>
              <a:t>skill</a:t>
            </a:r>
            <a:r>
              <a:rPr lang="zh-CN" altLang="en-US" sz="2800"/>
              <a:t>是否</a:t>
            </a:r>
            <a:r>
              <a:rPr lang="zh-CN" altLang="en-US" sz="2800"/>
              <a:t>合理：</a:t>
            </a:r>
            <a:endParaRPr lang="zh-CN" altLang="en-US"/>
          </a:p>
          <a:p>
            <a:pPr lvl="1"/>
            <a:r>
              <a:rPr lang="zh-CN" altLang="en-US"/>
              <a:t>主要是是否有不对的东西，查数据库的内容</a:t>
            </a:r>
            <a:r>
              <a:rPr lang="zh-CN" altLang="en-US"/>
              <a:t>对不对</a:t>
            </a:r>
            <a:endParaRPr lang="zh-CN" altLang="en-US"/>
          </a:p>
          <a:p>
            <a:pPr lvl="1"/>
            <a:r>
              <a:rPr lang="zh-CN" altLang="en-US"/>
              <a:t>是否需要梳理，并划分规则</a:t>
            </a:r>
            <a:r>
              <a:rPr lang="zh-CN" altLang="en-US"/>
              <a:t>边界</a:t>
            </a:r>
            <a:endParaRPr lang="zh-CN" altLang="en-US"/>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TODO</a:t>
            </a:r>
            <a:endParaRPr lang="en-US" altLang="zh-CN"/>
          </a:p>
        </p:txBody>
      </p:sp>
      <p:sp>
        <p:nvSpPr>
          <p:cNvPr id="3" name="内容占位符 2"/>
          <p:cNvSpPr>
            <a:spLocks noGrp="1"/>
          </p:cNvSpPr>
          <p:nvPr>
            <p:ph idx="1"/>
          </p:nvPr>
        </p:nvSpPr>
        <p:spPr/>
        <p:txBody>
          <a:bodyPr/>
          <a:p>
            <a:r>
              <a:rPr lang="zh-CN" altLang="en-US"/>
              <a:t>值班助手反馈页，想想咋显示让各个专家</a:t>
            </a:r>
            <a:r>
              <a:rPr lang="zh-CN" altLang="en-US"/>
              <a:t>好看</a:t>
            </a:r>
            <a:endParaRPr lang="zh-CN" altLang="en-US"/>
          </a:p>
          <a:p>
            <a:r>
              <a:rPr lang="zh-CN" altLang="en-US"/>
              <a:t>中文展示中文，英文展示英文，包括专家</a:t>
            </a:r>
            <a:r>
              <a:rPr lang="zh-CN" altLang="en-US"/>
              <a:t>意见</a:t>
            </a:r>
            <a:endParaRPr lang="zh-CN" altLang="en-US"/>
          </a:p>
          <a:p>
            <a:r>
              <a:rPr lang="zh-CN" altLang="en-US"/>
              <a:t>新系统和老系统有啥区别，</a:t>
            </a:r>
            <a:r>
              <a:rPr lang="zh-CN" altLang="en-US"/>
              <a:t>对比</a:t>
            </a:r>
            <a:endParaRPr lang="zh-CN" altLang="en-US"/>
          </a:p>
          <a:p>
            <a:r>
              <a:rPr lang="en-US" altLang="zh-CN"/>
              <a:t>skill</a:t>
            </a:r>
            <a:r>
              <a:rPr lang="zh-CN" altLang="en-US"/>
              <a:t>合并</a:t>
            </a:r>
            <a:endParaRPr lang="zh-CN" altLang="en-US"/>
          </a:p>
          <a:p>
            <a:r>
              <a:rPr lang="zh-CN" altLang="en-US"/>
              <a:t>维护助手启停</a:t>
            </a:r>
            <a:r>
              <a:rPr lang="zh-CN" altLang="en-US"/>
              <a:t>控制</a:t>
            </a:r>
            <a:endParaRPr lang="zh-CN" altLang="en-US"/>
          </a:p>
          <a:p>
            <a:r>
              <a:rPr lang="zh-CN" altLang="en-US"/>
              <a:t>直方图</a:t>
            </a:r>
            <a:r>
              <a:rPr lang="zh-CN" altLang="en-US"/>
              <a:t>自训练</a:t>
            </a:r>
            <a:endParaRPr lang="zh-CN" altLang="en-US"/>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值班助手</a:t>
            </a:r>
            <a:r>
              <a:rPr lang="en-US" altLang="zh-CN"/>
              <a:t>/</a:t>
            </a:r>
            <a:r>
              <a:rPr lang="zh-CN" altLang="en-US"/>
              <a:t>运维</a:t>
            </a:r>
            <a:r>
              <a:rPr lang="zh-CN" altLang="en-US"/>
              <a:t>助手优化</a:t>
            </a:r>
            <a:endParaRPr lang="zh-CN" altLang="en-US"/>
          </a:p>
        </p:txBody>
      </p:sp>
      <p:sp>
        <p:nvSpPr>
          <p:cNvPr id="3" name="内容占位符 2"/>
          <p:cNvSpPr>
            <a:spLocks noGrp="1"/>
          </p:cNvSpPr>
          <p:nvPr>
            <p:ph idx="1"/>
          </p:nvPr>
        </p:nvSpPr>
        <p:spPr/>
        <p:txBody>
          <a:bodyPr/>
          <a:p>
            <a:r>
              <a:rPr lang="zh-CN" altLang="en-US"/>
              <a:t>新加超时保护</a:t>
            </a:r>
            <a:r>
              <a:rPr lang="zh-CN" altLang="en-US"/>
              <a:t>机制</a:t>
            </a:r>
            <a:endParaRPr lang="zh-CN" altLang="en-US"/>
          </a:p>
          <a:p>
            <a:pPr lvl="1"/>
            <a:r>
              <a:rPr lang="zh-CN" altLang="en-US"/>
              <a:t>如果请求超过</a:t>
            </a:r>
            <a:r>
              <a:rPr lang="en-US" altLang="zh-CN"/>
              <a:t>300s</a:t>
            </a:r>
            <a:r>
              <a:rPr lang="zh-CN" altLang="en-US"/>
              <a:t>还没有收到状态回复，自动返回</a:t>
            </a:r>
            <a:r>
              <a:rPr lang="en-US" altLang="zh-CN"/>
              <a:t>fail</a:t>
            </a:r>
            <a:endParaRPr lang="en-US" altLang="zh-CN"/>
          </a:p>
          <a:p>
            <a:pPr lvl="0"/>
            <a:r>
              <a:rPr lang="en-US" altLang="zh-CN"/>
              <a:t>home</a:t>
            </a:r>
            <a:r>
              <a:rPr lang="zh-CN" altLang="en-US"/>
              <a:t>页面增加定期值班</a:t>
            </a:r>
            <a:r>
              <a:rPr lang="zh-CN" altLang="en-US"/>
              <a:t>总结</a:t>
            </a:r>
            <a:endParaRPr lang="zh-CN" altLang="en-US"/>
          </a:p>
          <a:p>
            <a:pPr lvl="1"/>
            <a:r>
              <a:rPr lang="zh-CN" altLang="en-US"/>
              <a:t>每半小时值班助手总结当前状态摘要和异常概览，存入缓存</a:t>
            </a:r>
            <a:r>
              <a:rPr lang="zh-CN" altLang="en-US"/>
              <a:t>中</a:t>
            </a:r>
            <a:endParaRPr lang="zh-CN" altLang="en-US"/>
          </a:p>
          <a:p>
            <a:pPr lvl="1"/>
            <a:r>
              <a:rPr lang="zh-CN" altLang="en-US"/>
              <a:t>前端每半小时获取一次，缓存中有就从缓存拿，没有就重新</a:t>
            </a:r>
            <a:r>
              <a:rPr lang="zh-CN" altLang="en-US"/>
              <a:t>拿</a:t>
            </a:r>
            <a:endParaRPr lang="zh-CN" altLang="en-US"/>
          </a:p>
          <a:p>
            <a:pPr lvl="0"/>
            <a:r>
              <a:rPr lang="zh-CN" altLang="en-US"/>
              <a:t>运维助手增加控制</a:t>
            </a:r>
            <a:r>
              <a:rPr lang="en-US" altLang="zh-CN"/>
              <a:t>daq</a:t>
            </a:r>
            <a:r>
              <a:rPr lang="zh-CN" altLang="en-US"/>
              <a:t>启停</a:t>
            </a:r>
            <a:r>
              <a:rPr lang="en-US" altLang="zh-CN"/>
              <a:t>skill</a:t>
            </a:r>
            <a:endParaRPr lang="zh-CN" altLang="en-US"/>
          </a:p>
        </p:txBody>
      </p:sp>
      <p:pic>
        <p:nvPicPr>
          <p:cNvPr id="5" name="图片 4"/>
          <p:cNvPicPr>
            <a:picLocks noChangeAspect="1"/>
          </p:cNvPicPr>
          <p:nvPr/>
        </p:nvPicPr>
        <p:blipFill>
          <a:blip r:embed="rId1"/>
          <a:stretch>
            <a:fillRect/>
          </a:stretch>
        </p:blipFill>
        <p:spPr>
          <a:xfrm>
            <a:off x="1199515" y="4659630"/>
            <a:ext cx="8575040" cy="1217295"/>
          </a:xfrm>
          <a:prstGeom prst="rect">
            <a:avLst/>
          </a:prstGeom>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BESIII skill</a:t>
            </a:r>
            <a:r>
              <a:rPr lang="zh-CN" altLang="en-US"/>
              <a:t>整理</a:t>
            </a:r>
            <a:endParaRPr lang="zh-CN" altLang="en-US"/>
          </a:p>
        </p:txBody>
      </p:sp>
      <p:sp>
        <p:nvSpPr>
          <p:cNvPr id="3" name="内容占位符 2"/>
          <p:cNvSpPr>
            <a:spLocks noGrp="1"/>
          </p:cNvSpPr>
          <p:nvPr>
            <p:ph idx="1"/>
          </p:nvPr>
        </p:nvSpPr>
        <p:spPr>
          <a:xfrm>
            <a:off x="838200" y="1557655"/>
            <a:ext cx="10515600" cy="4756785"/>
          </a:xfrm>
        </p:spPr>
        <p:txBody>
          <a:bodyPr>
            <a:normAutofit fontScale="50000"/>
          </a:bodyPr>
          <a:p>
            <a:r>
              <a:rPr lang="zh-CN" altLang="en-US"/>
              <a:t>值班助手（只读</a:t>
            </a:r>
            <a:r>
              <a:rPr lang="en-US" altLang="zh-CN"/>
              <a:t>skill</a:t>
            </a:r>
            <a:r>
              <a:rPr lang="zh-CN" altLang="en-US"/>
              <a:t>）</a:t>
            </a:r>
            <a:endParaRPr lang="zh-CN" altLang="en-US"/>
          </a:p>
          <a:p>
            <a:pPr lvl="1"/>
            <a:r>
              <a:rPr lang="en-US" altLang="zh-CN"/>
              <a:t>bes-shift-datahub-readonly</a:t>
            </a:r>
            <a:r>
              <a:rPr lang="zh-CN" altLang="en-US"/>
              <a:t>（对应</a:t>
            </a:r>
            <a:r>
              <a:rPr lang="en-US" altLang="zh-CN"/>
              <a:t>datahub MCP)</a:t>
            </a:r>
            <a:endParaRPr lang="en-US" altLang="zh-CN"/>
          </a:p>
          <a:p>
            <a:pPr lvl="1"/>
            <a:r>
              <a:rPr lang="en-US" altLang="zh-CN"/>
              <a:t>bes-shift-histogram-readonly </a:t>
            </a:r>
            <a:r>
              <a:rPr lang="zh-CN" altLang="en-US"/>
              <a:t>（对应</a:t>
            </a:r>
            <a:r>
              <a:rPr lang="en-US" altLang="zh-CN"/>
              <a:t>histogram anomaly </a:t>
            </a:r>
            <a:r>
              <a:rPr lang="en-US" altLang="zh-CN"/>
              <a:t>MCP</a:t>
            </a:r>
            <a:endParaRPr lang="en-US" altLang="zh-CN"/>
          </a:p>
          <a:p>
            <a:pPr lvl="1"/>
            <a:r>
              <a:rPr lang="en-US" altLang="zh-CN"/>
              <a:t>bes-shift-kb-readonly </a:t>
            </a:r>
            <a:r>
              <a:rPr lang="zh-CN" altLang="en-US"/>
              <a:t>（对应</a:t>
            </a:r>
            <a:r>
              <a:rPr lang="en-US" altLang="zh-CN"/>
              <a:t>KB MCP</a:t>
            </a:r>
            <a:r>
              <a:rPr lang="zh-CN" altLang="en-US"/>
              <a:t>）</a:t>
            </a:r>
            <a:endParaRPr lang="en-US" altLang="zh-CN"/>
          </a:p>
          <a:p>
            <a:pPr lvl="1"/>
            <a:r>
              <a:rPr lang="en-US" altLang="zh-CN"/>
              <a:t>bes-shift-incident-readonly </a:t>
            </a:r>
            <a:r>
              <a:rPr lang="zh-CN" altLang="en-US"/>
              <a:t>（基于只读数据的</a:t>
            </a:r>
            <a:r>
              <a:rPr lang="en-US" altLang="zh-CN"/>
              <a:t>run</a:t>
            </a:r>
            <a:r>
              <a:rPr lang="zh-CN" altLang="en-US"/>
              <a:t>异常分析和跨告警关联，明确不允许重启</a:t>
            </a:r>
            <a:r>
              <a:rPr lang="en-US" altLang="zh-CN"/>
              <a:t>DAQ</a:t>
            </a:r>
            <a:r>
              <a:rPr lang="zh-CN" altLang="en-US"/>
              <a:t>、修改数据</a:t>
            </a:r>
            <a:r>
              <a:rPr lang="zh-CN" altLang="en-US"/>
              <a:t>库等）</a:t>
            </a:r>
            <a:endParaRPr lang="en-US" altLang="zh-CN"/>
          </a:p>
          <a:p>
            <a:pPr lvl="1"/>
            <a:r>
              <a:rPr lang="en-US" altLang="zh-CN"/>
              <a:t>bes-shift-overview-readonly </a:t>
            </a:r>
            <a:r>
              <a:rPr lang="zh-CN" altLang="en-US"/>
              <a:t>（值班</a:t>
            </a:r>
            <a:r>
              <a:rPr lang="zh-CN" altLang="en-US"/>
              <a:t>报告编排，交接班报告，过去未解决、持续和已恢复问题，</a:t>
            </a:r>
            <a:r>
              <a:rPr lang="zh-CN" altLang="en-US"/>
              <a:t>下一班关注事项</a:t>
            </a:r>
            <a:r>
              <a:rPr lang="zh-CN" altLang="en-US"/>
              <a:t>说明）</a:t>
            </a:r>
            <a:endParaRPr lang="en-US" altLang="zh-CN"/>
          </a:p>
          <a:p>
            <a:pPr lvl="0"/>
            <a:r>
              <a:rPr lang="zh-CN" altLang="en-US"/>
              <a:t>运维助手开放（只读</a:t>
            </a:r>
            <a:r>
              <a:rPr lang="en-US" altLang="zh-CN"/>
              <a:t>+</a:t>
            </a:r>
            <a:r>
              <a:rPr lang="zh-CN" altLang="en-US"/>
              <a:t>专家</a:t>
            </a:r>
            <a:r>
              <a:rPr lang="en-US" altLang="zh-CN"/>
              <a:t>skill</a:t>
            </a:r>
            <a:r>
              <a:rPr lang="zh-CN" altLang="en-US"/>
              <a:t>）</a:t>
            </a:r>
            <a:endParaRPr lang="zh-CN" altLang="en-US"/>
          </a:p>
          <a:p>
            <a:pPr lvl="1" algn="l"/>
            <a:r>
              <a:rPr lang="en-US" altLang="zh-CN">
                <a:sym typeface="+mn-ea"/>
              </a:rPr>
              <a:t>bes-service-operations</a:t>
            </a:r>
            <a:r>
              <a:rPr lang="zh-CN" altLang="en-US">
                <a:sym typeface="+mn-ea"/>
              </a:rPr>
              <a:t>（</a:t>
            </a:r>
            <a:r>
              <a:rPr lang="en-US" altLang="zh-CN">
                <a:sym typeface="+mn-ea"/>
              </a:rPr>
              <a:t>BES-AI </a:t>
            </a:r>
            <a:r>
              <a:rPr lang="zh-CN" altLang="en-US">
                <a:sym typeface="+mn-ea"/>
              </a:rPr>
              <a:t>服务启停和最小修复）</a:t>
            </a:r>
            <a:endParaRPr lang="zh-CN" altLang="en-US">
              <a:sym typeface="+mn-ea"/>
            </a:endParaRPr>
          </a:p>
          <a:p>
            <a:pPr lvl="1" algn="l"/>
            <a:r>
              <a:rPr lang="en-US" altLang="zh-CN">
                <a:sym typeface="+mn-ea"/>
              </a:rPr>
              <a:t>bes-expert-run-diagnosis</a:t>
            </a:r>
            <a:r>
              <a:rPr lang="zh-CN" altLang="en-US">
                <a:sym typeface="+mn-ea"/>
              </a:rPr>
              <a:t>（专家级</a:t>
            </a:r>
            <a:r>
              <a:rPr lang="en-US" altLang="zh-CN">
                <a:sym typeface="+mn-ea"/>
              </a:rPr>
              <a:t>run</a:t>
            </a:r>
            <a:r>
              <a:rPr lang="zh-CN" altLang="en-US">
                <a:sym typeface="+mn-ea"/>
              </a:rPr>
              <a:t>停止</a:t>
            </a:r>
            <a:r>
              <a:rPr lang="en-US" altLang="zh-CN">
                <a:sym typeface="+mn-ea"/>
              </a:rPr>
              <a:t>/</a:t>
            </a:r>
            <a:r>
              <a:rPr lang="zh-CN" altLang="en-US">
                <a:sym typeface="+mn-ea"/>
              </a:rPr>
              <a:t>失败根因分析，日志分析，根据运行状态链，给出复盘报告。目前没有具体的日志路径）</a:t>
            </a:r>
            <a:endParaRPr lang="en-US" altLang="zh-CN">
              <a:sym typeface="+mn-ea"/>
            </a:endParaRPr>
          </a:p>
          <a:p>
            <a:pPr lvl="1"/>
            <a:r>
              <a:rPr lang="en-US" altLang="zh-CN"/>
              <a:t>bes-expert-database-readonly </a:t>
            </a:r>
            <a:r>
              <a:rPr lang="zh-CN" altLang="en-US"/>
              <a:t>（</a:t>
            </a:r>
            <a:r>
              <a:rPr lang="en-US" altLang="zh-CN"/>
              <a:t>DataHub </a:t>
            </a:r>
            <a:r>
              <a:rPr lang="zh-CN" altLang="en-US"/>
              <a:t>未提供但已批准</a:t>
            </a:r>
            <a:r>
              <a:rPr lang="zh-CN" altLang="en-US"/>
              <a:t>的原始数据库参数只读查询）</a:t>
            </a:r>
            <a:endParaRPr lang="zh-CN" altLang="en-US"/>
          </a:p>
          <a:p>
            <a:pPr lvl="1"/>
            <a:r>
              <a:rPr lang="en-US" altLang="zh-CN"/>
              <a:t>bes-expert-histogram-engineering </a:t>
            </a:r>
            <a:r>
              <a:rPr lang="zh-CN" altLang="en-US"/>
              <a:t>（</a:t>
            </a:r>
            <a:r>
              <a:rPr lang="en-US" altLang="zh-CN"/>
              <a:t>Histogram </a:t>
            </a:r>
            <a:r>
              <a:rPr lang="zh-CN" altLang="en-US"/>
              <a:t>规则、</a:t>
            </a:r>
            <a:r>
              <a:rPr lang="en-US" altLang="zh-CN"/>
              <a:t>catalog、reference、semantic/shadow </a:t>
            </a:r>
            <a:r>
              <a:rPr lang="zh-CN" altLang="en-US"/>
              <a:t>和服务维护）</a:t>
            </a:r>
            <a:endParaRPr lang="zh-CN" altLang="en-US"/>
          </a:p>
          <a:p>
            <a:pPr lvl="1"/>
            <a:r>
              <a:rPr lang="en-US" altLang="zh-CN"/>
              <a:t>bes-knowledge-governance</a:t>
            </a:r>
            <a:r>
              <a:rPr lang="zh-CN" altLang="en-US"/>
              <a:t>（知识库修整，异常案例、知识草稿、专家审核和 </a:t>
            </a:r>
            <a:r>
              <a:rPr lang="en-US" altLang="zh-CN"/>
              <a:t>reviewed </a:t>
            </a:r>
            <a:r>
              <a:rPr lang="zh-CN" altLang="en-US"/>
              <a:t>发布流程）</a:t>
            </a:r>
            <a:endParaRPr lang="zh-CN" altLang="en-US"/>
          </a:p>
          <a:p>
            <a:pPr lvl="1"/>
            <a:r>
              <a:rPr lang="en-US" altLang="zh-CN">
                <a:sym typeface="+mn-ea"/>
              </a:rPr>
              <a:t>bes-expert-histogram-ml</a:t>
            </a:r>
            <a:r>
              <a:rPr lang="zh-CN" altLang="en-US">
                <a:sym typeface="+mn-ea"/>
              </a:rPr>
              <a:t>（数据集、训练、评估、模型候选、审批和上线）</a:t>
            </a:r>
            <a:endParaRPr lang="zh-CN" altLang="en-US"/>
          </a:p>
          <a:p>
            <a:pPr lvl="0"/>
            <a:r>
              <a:rPr lang="zh-CN" altLang="en-US">
                <a:sym typeface="+mn-ea"/>
              </a:rPr>
              <a:t>个人助手（</a:t>
            </a:r>
            <a:r>
              <a:rPr lang="en-US" altLang="zh-CN">
                <a:sym typeface="+mn-ea"/>
              </a:rPr>
              <a:t>skill</a:t>
            </a:r>
            <a:r>
              <a:rPr lang="zh-CN" altLang="en-US">
                <a:sym typeface="+mn-ea"/>
              </a:rPr>
              <a:t>管理）</a:t>
            </a:r>
            <a:endParaRPr lang="en-US" altLang="zh-CN"/>
          </a:p>
          <a:p>
            <a:pPr lvl="1"/>
            <a:r>
              <a:rPr lang="en-US" altLang="zh-CN"/>
              <a:t>bes-skill-governance</a:t>
            </a:r>
            <a:r>
              <a:rPr lang="zh-CN" altLang="en-US"/>
              <a:t>（</a:t>
            </a:r>
            <a:r>
              <a:rPr lang="en-US" altLang="zh-CN"/>
              <a:t>Skill </a:t>
            </a:r>
            <a:r>
              <a:rPr lang="zh-CN" altLang="en-US"/>
              <a:t>合并、版本、路由、权限、评测和发布治理）</a:t>
            </a:r>
            <a:endParaRPr lang="zh-CN" altLang="en-US"/>
          </a:p>
          <a:p>
            <a:pPr lvl="0"/>
            <a:r>
              <a:rPr lang="zh-CN" altLang="en-US"/>
              <a:t>后续增加</a:t>
            </a:r>
            <a:r>
              <a:rPr lang="en-US" altLang="zh-CN"/>
              <a:t>/</a:t>
            </a:r>
            <a:r>
              <a:rPr lang="zh-CN" altLang="en-US"/>
              <a:t>修改</a:t>
            </a:r>
            <a:r>
              <a:rPr lang="en-US" altLang="zh-CN"/>
              <a:t>skill</a:t>
            </a:r>
            <a:r>
              <a:rPr lang="zh-CN" altLang="en-US"/>
              <a:t>，让</a:t>
            </a:r>
            <a:r>
              <a:rPr lang="en-US" altLang="zh-CN"/>
              <a:t>AI</a:t>
            </a:r>
            <a:r>
              <a:rPr lang="zh-CN" altLang="en-US"/>
              <a:t>先阅读</a:t>
            </a:r>
            <a:r>
              <a:rPr lang="en-US" altLang="zh-CN">
                <a:highlight>
                  <a:srgbClr val="00FF00"/>
                </a:highlight>
              </a:rPr>
              <a:t>/home/run/bes-ai-test8000/docs/BESIII_SKILL_ARCHITECTURE.md</a:t>
            </a:r>
            <a:r>
              <a:rPr lang="zh-CN" altLang="en-US"/>
              <a:t>，明确</a:t>
            </a:r>
            <a:r>
              <a:rPr lang="en-US" altLang="zh-CN"/>
              <a:t>skill</a:t>
            </a:r>
            <a:r>
              <a:rPr lang="zh-CN" altLang="en-US"/>
              <a:t>整体设计方案和各</a:t>
            </a:r>
            <a:r>
              <a:rPr lang="en-US" altLang="zh-CN"/>
              <a:t>skill</a:t>
            </a:r>
            <a:r>
              <a:rPr lang="zh-CN" altLang="en-US"/>
              <a:t>的责任边界后，</a:t>
            </a:r>
            <a:r>
              <a:rPr lang="zh-CN" altLang="en-US"/>
              <a:t>再开始新建</a:t>
            </a:r>
            <a:r>
              <a:rPr lang="en-US" altLang="zh-CN"/>
              <a:t>/</a:t>
            </a:r>
            <a:r>
              <a:rPr lang="zh-CN" altLang="en-US"/>
              <a:t>修改已有</a:t>
            </a:r>
            <a:r>
              <a:rPr lang="en-US" altLang="zh-CN"/>
              <a:t>skill</a:t>
            </a:r>
            <a:r>
              <a:rPr lang="zh-CN" altLang="en-US"/>
              <a:t>，避免与已有</a:t>
            </a:r>
            <a:r>
              <a:rPr lang="en-US" altLang="zh-CN"/>
              <a:t>skill</a:t>
            </a:r>
            <a:r>
              <a:rPr lang="zh-CN" altLang="en-US"/>
              <a:t>存在责任划分冲突</a:t>
            </a:r>
            <a:endParaRPr lang="en-US" altLang="zh-CN"/>
          </a:p>
          <a:p>
            <a:pPr lvl="0"/>
            <a:r>
              <a:rPr lang="zh-CN" altLang="en-US"/>
              <a:t>修改流程：先在个人智能体上修改发布，测试没问题后先发布到测试助手上，和运维助手完全一样的环境，查看是否存在</a:t>
            </a:r>
            <a:r>
              <a:rPr lang="en-US" altLang="zh-CN"/>
              <a:t>skill</a:t>
            </a:r>
            <a:r>
              <a:rPr lang="zh-CN" altLang="en-US"/>
              <a:t>冲突，没问题后可发布到运维</a:t>
            </a:r>
            <a:r>
              <a:rPr lang="zh-CN" altLang="en-US"/>
              <a:t>助手</a:t>
            </a:r>
            <a:endParaRPr lang="zh-CN" altLang="en-US"/>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表格 3"/>
          <p:cNvGraphicFramePr/>
          <p:nvPr/>
        </p:nvGraphicFramePr>
        <p:xfrm>
          <a:off x="1198245" y="306705"/>
          <a:ext cx="9612630" cy="6005195"/>
        </p:xfrm>
        <a:graphic>
          <a:graphicData uri="http://schemas.openxmlformats.org/drawingml/2006/table">
            <a:tbl>
              <a:tblPr/>
              <a:tblGrid>
                <a:gridCol w="3204210"/>
                <a:gridCol w="3204210"/>
                <a:gridCol w="3204210"/>
              </a:tblGrid>
              <a:tr h="233045">
                <a:tc>
                  <a:txBody>
                    <a:bodyPr/>
                    <a:p>
                      <a:pPr marL="0" indent="0" algn="l">
                        <a:spcBef>
                          <a:spcPct val="0"/>
                        </a:spcBef>
                        <a:spcAft>
                          <a:spcPct val="0"/>
                        </a:spcAft>
                      </a:pPr>
                      <a:r>
                        <a:rPr lang="zh-CN" altLang="en-US" sz="900" b="0" i="0">
                          <a:solidFill>
                            <a:schemeClr val="tx1"/>
                          </a:solidFill>
                          <a:ea typeface="+mn-lt"/>
                          <a:cs typeface="+mn-lt"/>
                        </a:rPr>
                        <a:t>旧 </a:t>
                      </a:r>
                      <a:r>
                        <a:rPr lang="en-US" altLang="zh-CN" sz="900" b="0" i="0">
                          <a:solidFill>
                            <a:schemeClr val="tx1"/>
                          </a:solidFill>
                          <a:ea typeface="+mn-lt"/>
                          <a:cs typeface="+mn-lt"/>
                        </a:rPr>
                        <a:t>Skill/</a:t>
                      </a:r>
                      <a:r>
                        <a:rPr lang="zh-CN" altLang="en-US" sz="900" b="0" i="0">
                          <a:solidFill>
                            <a:schemeClr val="tx1"/>
                          </a:solidFill>
                          <a:ea typeface="+mn-lt"/>
                          <a:cs typeface="+mn-lt"/>
                        </a:rPr>
                        <a:t>目录</a:t>
                      </a:r>
                      <a:endParaRPr lang="zh-CN" altLang="en-US" sz="900" b="0" i="0">
                        <a:solidFill>
                          <a:schemeClr val="tx1"/>
                        </a:solidFill>
                        <a:ea typeface="+mn-lt"/>
                        <a:cs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zh-CN" altLang="en-US" sz="900" b="0" i="0">
                          <a:solidFill>
                            <a:schemeClr val="tx1"/>
                          </a:solidFill>
                          <a:ea typeface="+mn-lt"/>
                        </a:rPr>
                        <a:t>新归属</a:t>
                      </a:r>
                      <a:endParaRPr lang="zh-CN" altLang="en-US" sz="9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zh-CN" altLang="en-US" sz="900" b="0" i="0">
                          <a:solidFill>
                            <a:schemeClr val="tx1"/>
                          </a:solidFill>
                          <a:ea typeface="+mn-lt"/>
                        </a:rPr>
                        <a:t>处理方式</a:t>
                      </a:r>
                      <a:endParaRPr lang="zh-CN" altLang="en-US" sz="9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r>
              <a:tr h="233680">
                <a:tc>
                  <a:txBody>
                    <a:bodyPr/>
                    <a:p>
                      <a:pPr marL="0" indent="0" algn="l">
                        <a:spcBef>
                          <a:spcPct val="0"/>
                        </a:spcBef>
                        <a:spcAft>
                          <a:spcPct val="0"/>
                        </a:spcAft>
                      </a:pPr>
                      <a:r>
                        <a:rPr lang="en-US" altLang="zh-CN" sz="800" b="0" i="0">
                          <a:solidFill>
                            <a:schemeClr val="tx1"/>
                          </a:solidFill>
                          <a:ea typeface="+mn-lt"/>
                        </a:rPr>
                        <a:t>bes-datahub-run-query</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en-US" altLang="zh-CN" sz="800" b="0" i="0">
                          <a:solidFill>
                            <a:schemeClr val="tx1"/>
                          </a:solidFill>
                          <a:ea typeface="+mn-lt"/>
                        </a:rPr>
                        <a:t>bes-shift-datahub-readonly</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zh-CN" altLang="en-US" sz="900" b="0" i="0">
                          <a:solidFill>
                            <a:schemeClr val="tx1"/>
                          </a:solidFill>
                          <a:ea typeface="+mn-lt"/>
                          <a:cs typeface="+mn-lt"/>
                        </a:rPr>
                        <a:t>合并为 </a:t>
                      </a:r>
                      <a:r>
                        <a:rPr lang="en-US" altLang="zh-CN" sz="900" b="0" i="0">
                          <a:solidFill>
                            <a:schemeClr val="tx1"/>
                          </a:solidFill>
                          <a:ea typeface="+mn-lt"/>
                          <a:cs typeface="+mn-lt"/>
                        </a:rPr>
                        <a:t>DataHub </a:t>
                      </a:r>
                      <a:r>
                        <a:rPr lang="zh-CN" altLang="en-US" sz="900" b="0" i="0">
                          <a:solidFill>
                            <a:schemeClr val="tx1"/>
                          </a:solidFill>
                          <a:ea typeface="+mn-lt"/>
                          <a:cs typeface="+mn-lt"/>
                        </a:rPr>
                        <a:t>唯一只读入口</a:t>
                      </a:r>
                      <a:endParaRPr lang="zh-CN" altLang="en-US" sz="900" b="0" i="0">
                        <a:solidFill>
                          <a:schemeClr val="tx1"/>
                        </a:solidFill>
                        <a:ea typeface="+mn-lt"/>
                        <a:cs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r>
              <a:tr h="233045">
                <a:tc>
                  <a:txBody>
                    <a:bodyPr/>
                    <a:p>
                      <a:pPr marL="0" indent="0" algn="l">
                        <a:spcBef>
                          <a:spcPct val="0"/>
                        </a:spcBef>
                        <a:spcAft>
                          <a:spcPct val="0"/>
                        </a:spcAft>
                      </a:pPr>
                      <a:r>
                        <a:rPr lang="en-US" altLang="zh-CN" sz="800" b="0" i="0">
                          <a:solidFill>
                            <a:schemeClr val="tx1"/>
                          </a:solidFill>
                          <a:ea typeface="+mn-lt"/>
                        </a:rPr>
                        <a:t>besiii-daq-monitor</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solidFill>
                      <a:srgbClr val="FFFF00"/>
                    </a:solidFill>
                  </a:tcPr>
                </a:tc>
                <a:tc>
                  <a:txBody>
                    <a:bodyPr/>
                    <a:p>
                      <a:pPr marL="0" indent="0" algn="l">
                        <a:spcBef>
                          <a:spcPct val="0"/>
                        </a:spcBef>
                        <a:spcAft>
                          <a:spcPct val="0"/>
                        </a:spcAft>
                      </a:pPr>
                      <a:r>
                        <a:rPr lang="en-US" altLang="zh-CN" sz="800" b="0" i="0">
                          <a:solidFill>
                            <a:schemeClr val="tx1"/>
                          </a:solidFill>
                          <a:ea typeface="+mn-lt"/>
                        </a:rPr>
                        <a:t>bes-shift-datahub-readonly</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solidFill>
                      <a:srgbClr val="FFFF00"/>
                    </a:solidFill>
                  </a:tcPr>
                </a:tc>
                <a:tc>
                  <a:txBody>
                    <a:bodyPr/>
                    <a:p>
                      <a:pPr marL="0" indent="0" algn="l">
                        <a:spcBef>
                          <a:spcPct val="0"/>
                        </a:spcBef>
                        <a:spcAft>
                          <a:spcPct val="0"/>
                        </a:spcAft>
                      </a:pPr>
                      <a:r>
                        <a:rPr lang="zh-CN" altLang="en-US" sz="900" b="0" i="0">
                          <a:solidFill>
                            <a:schemeClr val="tx1"/>
                          </a:solidFill>
                          <a:ea typeface="+mn-lt"/>
                          <a:cs typeface="+mn-lt"/>
                        </a:rPr>
                        <a:t>保留</a:t>
                      </a:r>
                      <a:r>
                        <a:rPr lang="en-US" altLang="zh-CN" sz="900" b="0" i="0">
                          <a:solidFill>
                            <a:schemeClr val="tx1"/>
                          </a:solidFill>
                          <a:ea typeface="+mn-lt"/>
                          <a:cs typeface="+mn-lt"/>
                        </a:rPr>
                        <a:t> </a:t>
                      </a:r>
                      <a:r>
                        <a:rPr lang="en-US" altLang="zh-CN" sz="800" b="0" i="0">
                          <a:solidFill>
                            <a:schemeClr val="tx1"/>
                          </a:solidFill>
                          <a:ea typeface="+mn-lt"/>
                          <a:cs typeface="+mn-lt"/>
                        </a:rPr>
                        <a:t>null=UNKNOWN </a:t>
                      </a:r>
                      <a:r>
                        <a:rPr lang="zh-CN" altLang="en-US" sz="900" b="0" i="0">
                          <a:solidFill>
                            <a:schemeClr val="tx1"/>
                          </a:solidFill>
                          <a:ea typeface="+mn-lt"/>
                          <a:cs typeface="+mn-lt"/>
                        </a:rPr>
                        <a:t>和 </a:t>
                      </a:r>
                      <a:r>
                        <a:rPr lang="en-US" altLang="zh-CN" sz="900" b="0" i="0">
                          <a:solidFill>
                            <a:schemeClr val="tx1"/>
                          </a:solidFill>
                          <a:ea typeface="+mn-lt"/>
                          <a:cs typeface="+mn-lt"/>
                        </a:rPr>
                        <a:t>freshness </a:t>
                      </a:r>
                      <a:r>
                        <a:rPr lang="zh-CN" altLang="en-US" sz="900" b="0" i="0">
                          <a:solidFill>
                            <a:schemeClr val="tx1"/>
                          </a:solidFill>
                          <a:ea typeface="+mn-lt"/>
                          <a:cs typeface="+mn-lt"/>
                        </a:rPr>
                        <a:t>规则</a:t>
                      </a:r>
                      <a:endParaRPr lang="zh-CN" altLang="en-US" sz="900" b="0" i="0">
                        <a:solidFill>
                          <a:schemeClr val="tx1"/>
                        </a:solidFill>
                        <a:ea typeface="+mn-lt"/>
                        <a:cs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solidFill>
                      <a:srgbClr val="FFFF00"/>
                    </a:solidFill>
                  </a:tcPr>
                </a:tc>
              </a:tr>
              <a:tr h="233045">
                <a:tc>
                  <a:txBody>
                    <a:bodyPr/>
                    <a:p>
                      <a:pPr marL="0" indent="0" algn="l">
                        <a:spcBef>
                          <a:spcPct val="0"/>
                        </a:spcBef>
                        <a:spcAft>
                          <a:spcPct val="0"/>
                        </a:spcAft>
                      </a:pPr>
                      <a:r>
                        <a:rPr lang="en-US" altLang="zh-CN" sz="800" b="0" i="0">
                          <a:solidFill>
                            <a:schemeClr val="tx1"/>
                          </a:solidFill>
                          <a:ea typeface="+mn-lt"/>
                        </a:rPr>
                        <a:t>BESIII-DAQ-Monitor</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solidFill>
                      <a:srgbClr val="FFFF00"/>
                    </a:solidFill>
                  </a:tcPr>
                </a:tc>
                <a:tc>
                  <a:txBody>
                    <a:bodyPr/>
                    <a:p>
                      <a:pPr marL="0" indent="0" algn="l">
                        <a:spcBef>
                          <a:spcPct val="0"/>
                        </a:spcBef>
                        <a:spcAft>
                          <a:spcPct val="0"/>
                        </a:spcAft>
                      </a:pPr>
                      <a:r>
                        <a:rPr lang="zh-CN" altLang="en-US" sz="900" b="0" i="0">
                          <a:solidFill>
                            <a:schemeClr val="tx1"/>
                          </a:solidFill>
                          <a:ea typeface="+mn-lt"/>
                        </a:rPr>
                        <a:t>同上</a:t>
                      </a:r>
                      <a:endParaRPr lang="zh-CN" altLang="en-US" sz="9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solidFill>
                      <a:srgbClr val="FFFF00"/>
                    </a:solidFill>
                  </a:tcPr>
                </a:tc>
                <a:tc>
                  <a:txBody>
                    <a:bodyPr/>
                    <a:p>
                      <a:pPr marL="0" indent="0" algn="l">
                        <a:spcBef>
                          <a:spcPct val="0"/>
                        </a:spcBef>
                        <a:spcAft>
                          <a:spcPct val="0"/>
                        </a:spcAft>
                      </a:pPr>
                      <a:r>
                        <a:rPr lang="zh-CN" altLang="en-US" sz="900" b="0" i="0">
                          <a:solidFill>
                            <a:schemeClr val="tx1"/>
                          </a:solidFill>
                          <a:ea typeface="+mn-lt"/>
                        </a:rPr>
                        <a:t>只提取仍有效的内容，旧实时架构不直接恢复</a:t>
                      </a:r>
                      <a:endParaRPr lang="zh-CN" altLang="en-US" sz="9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solidFill>
                      <a:srgbClr val="FFFF00"/>
                    </a:solidFill>
                  </a:tcPr>
                </a:tc>
              </a:tr>
              <a:tr h="233680">
                <a:tc>
                  <a:txBody>
                    <a:bodyPr/>
                    <a:p>
                      <a:pPr marL="0" indent="0" algn="l">
                        <a:spcBef>
                          <a:spcPct val="0"/>
                        </a:spcBef>
                        <a:spcAft>
                          <a:spcPct val="0"/>
                        </a:spcAft>
                      </a:pPr>
                      <a:r>
                        <a:rPr lang="en-US" altLang="zh-CN" sz="800" b="0" i="0">
                          <a:solidFill>
                            <a:schemeClr val="tx1"/>
                          </a:solidFill>
                          <a:ea typeface="+mn-lt"/>
                        </a:rPr>
                        <a:t>bes-shift-summary</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en-US" altLang="zh-CN" sz="800" b="0" i="0">
                          <a:solidFill>
                            <a:schemeClr val="tx1"/>
                          </a:solidFill>
                          <a:ea typeface="+mn-lt"/>
                        </a:rPr>
                        <a:t>bes-shift-overview-readonly</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zh-CN" altLang="en-US" sz="900" b="0" i="0">
                          <a:solidFill>
                            <a:schemeClr val="tx1"/>
                          </a:solidFill>
                          <a:ea typeface="+mn-lt"/>
                        </a:rPr>
                        <a:t>保留巡检、摘要、交接和报告规范</a:t>
                      </a:r>
                      <a:endParaRPr lang="zh-CN" altLang="en-US" sz="9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r>
              <a:tr h="233045">
                <a:tc>
                  <a:txBody>
                    <a:bodyPr/>
                    <a:p>
                      <a:pPr marL="0" indent="0" algn="l">
                        <a:spcBef>
                          <a:spcPct val="0"/>
                        </a:spcBef>
                        <a:spcAft>
                          <a:spcPct val="0"/>
                        </a:spcAft>
                      </a:pPr>
                      <a:r>
                        <a:rPr lang="en-US" altLang="zh-CN" sz="800" b="0" i="0">
                          <a:solidFill>
                            <a:schemeClr val="tx1"/>
                          </a:solidFill>
                          <a:ea typeface="+mn-lt"/>
                        </a:rPr>
                        <a:t>bes-shift-operations</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zh-CN" altLang="en-US" sz="900" b="0" i="0">
                          <a:solidFill>
                            <a:schemeClr val="tx1"/>
                          </a:solidFill>
                          <a:ea typeface="+mn-lt"/>
                        </a:rPr>
                        <a:t>值班只读内容分别迁移</a:t>
                      </a:r>
                      <a:endParaRPr lang="zh-CN" altLang="en-US" sz="9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zh-CN" altLang="en-US" sz="900" b="0" i="0">
                          <a:solidFill>
                            <a:schemeClr val="tx1"/>
                          </a:solidFill>
                          <a:ea typeface="+mn-lt"/>
                          <a:cs typeface="+mn-lt"/>
                        </a:rPr>
                        <a:t>不重新启用；删除 </a:t>
                      </a:r>
                      <a:r>
                        <a:rPr lang="en-US" altLang="zh-CN" sz="900" b="0" i="0">
                          <a:solidFill>
                            <a:schemeClr val="tx1"/>
                          </a:solidFill>
                          <a:ea typeface="+mn-lt"/>
                          <a:cs typeface="+mn-lt"/>
                        </a:rPr>
                        <a:t>restart/control </a:t>
                      </a:r>
                      <a:r>
                        <a:rPr lang="zh-CN" altLang="en-US" sz="900" b="0" i="0">
                          <a:solidFill>
                            <a:schemeClr val="tx1"/>
                          </a:solidFill>
                          <a:ea typeface="+mn-lt"/>
                          <a:cs typeface="+mn-lt"/>
                        </a:rPr>
                        <a:t>语义</a:t>
                      </a:r>
                      <a:endParaRPr lang="zh-CN" altLang="en-US" sz="900" b="0" i="0">
                        <a:solidFill>
                          <a:schemeClr val="tx1"/>
                        </a:solidFill>
                        <a:ea typeface="+mn-lt"/>
                        <a:cs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r>
              <a:tr h="233045">
                <a:tc>
                  <a:txBody>
                    <a:bodyPr/>
                    <a:p>
                      <a:pPr marL="0" indent="0" algn="l">
                        <a:spcBef>
                          <a:spcPct val="0"/>
                        </a:spcBef>
                        <a:spcAft>
                          <a:spcPct val="0"/>
                        </a:spcAft>
                      </a:pPr>
                      <a:r>
                        <a:rPr lang="en-US" altLang="zh-CN" sz="800" b="0" i="0">
                          <a:solidFill>
                            <a:schemeClr val="tx1"/>
                          </a:solidFill>
                          <a:ea typeface="+mn-lt"/>
                        </a:rPr>
                        <a:t>BESIII-Histogram-Query</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en-US" altLang="zh-CN" sz="800" b="0" i="0">
                          <a:solidFill>
                            <a:schemeClr val="tx1"/>
                          </a:solidFill>
                          <a:ea typeface="+mn-lt"/>
                        </a:rPr>
                        <a:t>bes-shift-histogram-readonly</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zh-CN" altLang="en-US" sz="900" b="0" i="0">
                          <a:solidFill>
                            <a:schemeClr val="tx1"/>
                          </a:solidFill>
                          <a:ea typeface="+mn-lt"/>
                        </a:rPr>
                        <a:t>合并查询、详情和展示能力</a:t>
                      </a:r>
                      <a:endParaRPr lang="zh-CN" altLang="en-US" sz="9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r>
              <a:tr h="369570">
                <a:tc>
                  <a:txBody>
                    <a:bodyPr/>
                    <a:p>
                      <a:pPr marL="0" indent="0" algn="l">
                        <a:spcBef>
                          <a:spcPct val="0"/>
                        </a:spcBef>
                        <a:spcAft>
                          <a:spcPct val="0"/>
                        </a:spcAft>
                      </a:pPr>
                      <a:r>
                        <a:rPr lang="en-US" altLang="zh-CN" sz="800" b="0" i="0">
                          <a:solidFill>
                            <a:schemeClr val="tx1"/>
                          </a:solidFill>
                          <a:ea typeface="+mn-lt"/>
                        </a:rPr>
                        <a:t>histogram-anomaly-analysis</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zh-CN" altLang="en-US" sz="900" b="0" i="0">
                          <a:solidFill>
                            <a:schemeClr val="tx1"/>
                          </a:solidFill>
                          <a:ea typeface="+mn-lt"/>
                        </a:rPr>
                        <a:t>三处拆分</a:t>
                      </a:r>
                      <a:endParaRPr lang="zh-CN" altLang="en-US" sz="9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zh-CN" altLang="en-US" sz="900" b="0" i="0">
                          <a:solidFill>
                            <a:schemeClr val="tx1"/>
                          </a:solidFill>
                          <a:ea typeface="+mn-lt"/>
                          <a:cs typeface="+mn-lt"/>
                        </a:rPr>
                        <a:t>查询</a:t>
                      </a:r>
                      <a:r>
                        <a:rPr lang="en-US" altLang="zh-CN" sz="900" b="0" i="0">
                          <a:solidFill>
                            <a:schemeClr val="tx1"/>
                          </a:solidFill>
                          <a:ea typeface="+mn-lt"/>
                          <a:cs typeface="+mn-lt"/>
                        </a:rPr>
                        <a:t>→shift</a:t>
                      </a:r>
                      <a:r>
                        <a:rPr lang="zh-CN" altLang="en-US" sz="900" b="0" i="0">
                          <a:solidFill>
                            <a:schemeClr val="tx1"/>
                          </a:solidFill>
                          <a:ea typeface="+mn-lt"/>
                          <a:cs typeface="+mn-lt"/>
                        </a:rPr>
                        <a:t>；工程</a:t>
                      </a:r>
                      <a:r>
                        <a:rPr lang="en-US" altLang="zh-CN" sz="900" b="0" i="0">
                          <a:solidFill>
                            <a:schemeClr val="tx1"/>
                          </a:solidFill>
                          <a:ea typeface="+mn-lt"/>
                          <a:cs typeface="+mn-lt"/>
                        </a:rPr>
                        <a:t>→histogram engineering</a:t>
                      </a:r>
                      <a:r>
                        <a:rPr lang="zh-CN" altLang="en-US" sz="900" b="0" i="0">
                          <a:solidFill>
                            <a:schemeClr val="tx1"/>
                          </a:solidFill>
                          <a:ea typeface="+mn-lt"/>
                          <a:cs typeface="+mn-lt"/>
                        </a:rPr>
                        <a:t>；</a:t>
                      </a:r>
                      <a:r>
                        <a:rPr lang="en-US" altLang="zh-CN" sz="900" b="0" i="0">
                          <a:solidFill>
                            <a:schemeClr val="tx1"/>
                          </a:solidFill>
                          <a:ea typeface="+mn-lt"/>
                          <a:cs typeface="+mn-lt"/>
                        </a:rPr>
                        <a:t>ML→histogram ML</a:t>
                      </a:r>
                      <a:endParaRPr lang="en-US" altLang="zh-CN" sz="900" b="0" i="0">
                        <a:solidFill>
                          <a:schemeClr val="tx1"/>
                        </a:solidFill>
                        <a:ea typeface="+mn-lt"/>
                        <a:cs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r>
              <a:tr h="233045">
                <a:tc>
                  <a:txBody>
                    <a:bodyPr/>
                    <a:p>
                      <a:pPr marL="0" indent="0" algn="l">
                        <a:spcBef>
                          <a:spcPct val="0"/>
                        </a:spcBef>
                        <a:spcAft>
                          <a:spcPct val="0"/>
                        </a:spcAft>
                      </a:pPr>
                      <a:r>
                        <a:rPr lang="en-US" altLang="zh-CN" sz="800" b="0" i="0">
                          <a:solidFill>
                            <a:schemeClr val="tx1"/>
                          </a:solidFill>
                          <a:ea typeface="+mn-lt"/>
                        </a:rPr>
                        <a:t>bes-alert-correlation</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en-US" altLang="zh-CN" sz="800" b="0" i="0">
                          <a:solidFill>
                            <a:schemeClr val="tx1"/>
                          </a:solidFill>
                          <a:ea typeface="+mn-lt"/>
                        </a:rPr>
                        <a:t>bes-expert-run-diagnosis</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zh-CN" altLang="en-US" sz="900" b="0" i="0">
                          <a:solidFill>
                            <a:schemeClr val="tx1"/>
                          </a:solidFill>
                          <a:ea typeface="+mn-lt"/>
                        </a:rPr>
                        <a:t>作为事件关联模块，不再独立触发</a:t>
                      </a:r>
                      <a:endParaRPr lang="zh-CN" altLang="en-US" sz="9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r>
              <a:tr h="233045">
                <a:tc>
                  <a:txBody>
                    <a:bodyPr/>
                    <a:p>
                      <a:pPr marL="0" indent="0" algn="l">
                        <a:spcBef>
                          <a:spcPct val="0"/>
                        </a:spcBef>
                        <a:spcAft>
                          <a:spcPct val="0"/>
                        </a:spcAft>
                      </a:pPr>
                      <a:r>
                        <a:rPr lang="en-US" altLang="zh-CN" sz="800" b="0" i="0">
                          <a:solidFill>
                            <a:schemeClr val="tx1"/>
                          </a:solidFill>
                          <a:ea typeface="+mn-lt"/>
                        </a:rPr>
                        <a:t>bes-run-incident-orchestrator</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en-US" altLang="zh-CN" sz="800" b="0" i="0">
                          <a:solidFill>
                            <a:schemeClr val="tx1"/>
                          </a:solidFill>
                          <a:ea typeface="+mn-lt"/>
                        </a:rPr>
                        <a:t>bes-expert-run-diagnosis</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zh-CN" altLang="en-US" sz="900" b="0" i="0">
                          <a:solidFill>
                            <a:schemeClr val="tx1"/>
                          </a:solidFill>
                          <a:ea typeface="+mn-lt"/>
                        </a:rPr>
                        <a:t>作为专家编排模块并入</a:t>
                      </a:r>
                      <a:endParaRPr lang="zh-CN" altLang="en-US" sz="9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r>
              <a:tr h="233680">
                <a:tc>
                  <a:txBody>
                    <a:bodyPr/>
                    <a:p>
                      <a:pPr marL="0" indent="0" algn="l">
                        <a:spcBef>
                          <a:spcPct val="0"/>
                        </a:spcBef>
                        <a:spcAft>
                          <a:spcPct val="0"/>
                        </a:spcAft>
                      </a:pPr>
                      <a:r>
                        <a:rPr lang="en-US" altLang="zh-CN" sz="800" b="0" i="0">
                          <a:solidFill>
                            <a:schemeClr val="tx1"/>
                          </a:solidFill>
                          <a:ea typeface="+mn-lt"/>
                        </a:rPr>
                        <a:t>BESIII-Run-Diagnosis</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solidFill>
                      <a:srgbClr val="FFFF00"/>
                    </a:solidFill>
                  </a:tcPr>
                </a:tc>
                <a:tc>
                  <a:txBody>
                    <a:bodyPr/>
                    <a:p>
                      <a:pPr marL="0" indent="0" algn="l">
                        <a:spcBef>
                          <a:spcPct val="0"/>
                        </a:spcBef>
                        <a:spcAft>
                          <a:spcPct val="0"/>
                        </a:spcAft>
                      </a:pPr>
                      <a:r>
                        <a:rPr lang="en-US" altLang="zh-CN" sz="800" b="0" i="0">
                          <a:solidFill>
                            <a:schemeClr val="tx1"/>
                          </a:solidFill>
                          <a:ea typeface="+mn-lt"/>
                        </a:rPr>
                        <a:t>bes-expert-run-diagnosis</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solidFill>
                      <a:srgbClr val="FFFF00"/>
                    </a:solidFill>
                  </a:tcPr>
                </a:tc>
                <a:tc>
                  <a:txBody>
                    <a:bodyPr/>
                    <a:p>
                      <a:pPr marL="0" indent="0" algn="l">
                        <a:spcBef>
                          <a:spcPct val="0"/>
                        </a:spcBef>
                        <a:spcAft>
                          <a:spcPct val="0"/>
                        </a:spcAft>
                      </a:pPr>
                      <a:r>
                        <a:rPr lang="zh-CN" altLang="en-US" sz="900" b="0" i="0">
                          <a:solidFill>
                            <a:schemeClr val="tx1"/>
                          </a:solidFill>
                          <a:ea typeface="+mn-lt"/>
                        </a:rPr>
                        <a:t>作为最终诊断规则模块并入</a:t>
                      </a:r>
                      <a:endParaRPr lang="zh-CN" altLang="en-US" sz="9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solidFill>
                      <a:srgbClr val="FFFF00"/>
                    </a:solidFill>
                  </a:tcPr>
                </a:tc>
              </a:tr>
              <a:tr h="233045">
                <a:tc>
                  <a:txBody>
                    <a:bodyPr/>
                    <a:p>
                      <a:pPr marL="0" indent="0" algn="l">
                        <a:spcBef>
                          <a:spcPct val="0"/>
                        </a:spcBef>
                        <a:spcAft>
                          <a:spcPct val="0"/>
                        </a:spcAft>
                      </a:pPr>
                      <a:r>
                        <a:rPr lang="en-US" altLang="zh-CN" sz="800" b="0" i="0">
                          <a:solidFill>
                            <a:schemeClr val="tx1"/>
                          </a:solidFill>
                          <a:ea typeface="+mn-lt"/>
                        </a:rPr>
                        <a:t>BESIII-Dataflow-Diagnosis</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solidFill>
                      <a:srgbClr val="FFFF00"/>
                    </a:solidFill>
                  </a:tcPr>
                </a:tc>
                <a:tc>
                  <a:txBody>
                    <a:bodyPr/>
                    <a:p>
                      <a:pPr marL="0" indent="0" algn="l">
                        <a:spcBef>
                          <a:spcPct val="0"/>
                        </a:spcBef>
                        <a:spcAft>
                          <a:spcPct val="0"/>
                        </a:spcAft>
                      </a:pPr>
                      <a:r>
                        <a:rPr lang="en-US" altLang="zh-CN" sz="800" b="0" i="0">
                          <a:solidFill>
                            <a:schemeClr val="tx1"/>
                          </a:solidFill>
                          <a:ea typeface="+mn-lt"/>
                        </a:rPr>
                        <a:t>bes-expert-run-diagnosis</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solidFill>
                      <a:srgbClr val="FFFF00"/>
                    </a:solidFill>
                  </a:tcPr>
                </a:tc>
                <a:tc>
                  <a:txBody>
                    <a:bodyPr/>
                    <a:p>
                      <a:pPr marL="0" indent="0" algn="l">
                        <a:spcBef>
                          <a:spcPct val="0"/>
                        </a:spcBef>
                        <a:spcAft>
                          <a:spcPct val="0"/>
                        </a:spcAft>
                      </a:pPr>
                      <a:r>
                        <a:rPr lang="zh-CN" altLang="en-US" sz="900" b="0" i="0">
                          <a:solidFill>
                            <a:schemeClr val="tx1"/>
                          </a:solidFill>
                          <a:ea typeface="+mn-lt"/>
                          <a:cs typeface="+mn-lt"/>
                        </a:rPr>
                        <a:t>作为 </a:t>
                      </a:r>
                      <a:r>
                        <a:rPr lang="en-US" altLang="zh-CN" sz="900" b="0" i="0">
                          <a:solidFill>
                            <a:schemeClr val="tx1"/>
                          </a:solidFill>
                          <a:ea typeface="+mn-lt"/>
                          <a:cs typeface="+mn-lt"/>
                        </a:rPr>
                        <a:t>Dataflow </a:t>
                      </a:r>
                      <a:r>
                        <a:rPr lang="zh-CN" altLang="en-US" sz="900" b="0" i="0">
                          <a:solidFill>
                            <a:schemeClr val="tx1"/>
                          </a:solidFill>
                          <a:ea typeface="+mn-lt"/>
                          <a:cs typeface="+mn-lt"/>
                        </a:rPr>
                        <a:t>证据模块并入</a:t>
                      </a:r>
                      <a:endParaRPr lang="zh-CN" altLang="en-US" sz="900" b="0" i="0">
                        <a:solidFill>
                          <a:schemeClr val="tx1"/>
                        </a:solidFill>
                        <a:ea typeface="+mn-lt"/>
                        <a:cs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solidFill>
                      <a:srgbClr val="FFFF00"/>
                    </a:solidFill>
                  </a:tcPr>
                </a:tc>
              </a:tr>
              <a:tr h="232410">
                <a:tc>
                  <a:txBody>
                    <a:bodyPr/>
                    <a:p>
                      <a:pPr marL="0" indent="0" algn="l">
                        <a:spcBef>
                          <a:spcPct val="0"/>
                        </a:spcBef>
                        <a:spcAft>
                          <a:spcPct val="0"/>
                        </a:spcAft>
                      </a:pPr>
                      <a:r>
                        <a:rPr lang="en-US" altLang="zh-CN" sz="800" b="0" i="0">
                          <a:solidFill>
                            <a:schemeClr val="tx1"/>
                          </a:solidFill>
                          <a:ea typeface="+mn-lt"/>
                          <a:cs typeface="+mn-lt"/>
                        </a:rPr>
                        <a:t>DAQ </a:t>
                      </a:r>
                      <a:r>
                        <a:rPr lang="zh-CN" altLang="en-US" sz="800" b="0" i="0">
                          <a:solidFill>
                            <a:schemeClr val="tx1"/>
                          </a:solidFill>
                          <a:ea typeface="+mn-lt"/>
                          <a:cs typeface="+mn-lt"/>
                        </a:rPr>
                        <a:t>日志分析</a:t>
                      </a:r>
                      <a:endParaRPr lang="zh-CN" altLang="en-US" sz="800" b="0" i="0">
                        <a:solidFill>
                          <a:schemeClr val="tx1"/>
                        </a:solidFill>
                        <a:ea typeface="+mn-lt"/>
                        <a:cs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solidFill>
                      <a:srgbClr val="FFFF00"/>
                    </a:solidFill>
                  </a:tcPr>
                </a:tc>
                <a:tc>
                  <a:txBody>
                    <a:bodyPr/>
                    <a:p>
                      <a:pPr marL="0" indent="0" algn="l">
                        <a:spcBef>
                          <a:spcPct val="0"/>
                        </a:spcBef>
                        <a:spcAft>
                          <a:spcPct val="0"/>
                        </a:spcAft>
                      </a:pPr>
                      <a:r>
                        <a:rPr lang="en-US" altLang="zh-CN" sz="800" b="0" i="0">
                          <a:solidFill>
                            <a:schemeClr val="tx1"/>
                          </a:solidFill>
                          <a:ea typeface="+mn-lt"/>
                        </a:rPr>
                        <a:t>bes-expert-run-diagnosis</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solidFill>
                      <a:srgbClr val="FFFF00"/>
                    </a:solidFill>
                  </a:tcPr>
                </a:tc>
                <a:tc>
                  <a:txBody>
                    <a:bodyPr/>
                    <a:p>
                      <a:pPr marL="0" indent="0" algn="l">
                        <a:spcBef>
                          <a:spcPct val="0"/>
                        </a:spcBef>
                        <a:spcAft>
                          <a:spcPct val="0"/>
                        </a:spcAft>
                      </a:pPr>
                      <a:r>
                        <a:rPr lang="zh-CN" altLang="en-US" sz="900" b="0" i="0">
                          <a:solidFill>
                            <a:schemeClr val="tx1"/>
                          </a:solidFill>
                          <a:ea typeface="+mn-lt"/>
                        </a:rPr>
                        <a:t>保留迁移记录，不保留兼容触发入口</a:t>
                      </a:r>
                      <a:endParaRPr lang="zh-CN" altLang="en-US" sz="9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solidFill>
                      <a:srgbClr val="FFFF00"/>
                    </a:solidFill>
                  </a:tcPr>
                </a:tc>
              </a:tr>
              <a:tr h="370205">
                <a:tc>
                  <a:txBody>
                    <a:bodyPr/>
                    <a:p>
                      <a:pPr marL="0" indent="0" algn="l">
                        <a:spcBef>
                          <a:spcPct val="0"/>
                        </a:spcBef>
                        <a:spcAft>
                          <a:spcPct val="0"/>
                        </a:spcAft>
                      </a:pPr>
                      <a:r>
                        <a:rPr lang="en-US" altLang="zh-CN" sz="800" b="0" i="0">
                          <a:solidFill>
                            <a:schemeClr val="tx1"/>
                          </a:solidFill>
                          <a:ea typeface="+mn-lt"/>
                        </a:rPr>
                        <a:t>BESIII-Database-Access</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solidFill>
                      <a:srgbClr val="FFFF00"/>
                    </a:solidFill>
                  </a:tcPr>
                </a:tc>
                <a:tc>
                  <a:txBody>
                    <a:bodyPr/>
                    <a:p>
                      <a:pPr marL="0" indent="0" algn="l">
                        <a:spcBef>
                          <a:spcPct val="0"/>
                        </a:spcBef>
                        <a:spcAft>
                          <a:spcPct val="0"/>
                        </a:spcAft>
                      </a:pPr>
                      <a:r>
                        <a:rPr lang="en-US" altLang="zh-CN" sz="800" b="0" i="0">
                          <a:solidFill>
                            <a:schemeClr val="tx1"/>
                          </a:solidFill>
                          <a:ea typeface="+mn-lt"/>
                        </a:rPr>
                        <a:t>bes-expert-database-readonly</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solidFill>
                      <a:srgbClr val="FFFF00"/>
                    </a:solidFill>
                  </a:tcPr>
                </a:tc>
                <a:tc>
                  <a:txBody>
                    <a:bodyPr/>
                    <a:p>
                      <a:pPr marL="0" indent="0" algn="l">
                        <a:spcBef>
                          <a:spcPct val="0"/>
                        </a:spcBef>
                        <a:spcAft>
                          <a:spcPct val="0"/>
                        </a:spcAft>
                      </a:pPr>
                      <a:r>
                        <a:rPr lang="zh-CN" altLang="en-US" sz="900" b="0" i="0">
                          <a:solidFill>
                            <a:schemeClr val="tx1"/>
                          </a:solidFill>
                          <a:ea typeface="+mn-lt"/>
                          <a:cs typeface="+mn-lt"/>
                        </a:rPr>
                        <a:t>合并为专家原始数据库参数只读查询；作为 </a:t>
                      </a:r>
                      <a:r>
                        <a:rPr lang="en-US" altLang="zh-CN" sz="900" b="0" i="0">
                          <a:solidFill>
                            <a:schemeClr val="tx1"/>
                          </a:solidFill>
                          <a:ea typeface="+mn-lt"/>
                          <a:cs typeface="+mn-lt"/>
                        </a:rPr>
                        <a:t>Run </a:t>
                      </a:r>
                      <a:r>
                        <a:rPr lang="zh-CN" altLang="en-US" sz="900" b="0" i="0">
                          <a:solidFill>
                            <a:schemeClr val="tx1"/>
                          </a:solidFill>
                          <a:ea typeface="+mn-lt"/>
                          <a:cs typeface="+mn-lt"/>
                        </a:rPr>
                        <a:t>诊断的内部 </a:t>
                      </a:r>
                      <a:r>
                        <a:rPr lang="en-US" altLang="zh-CN" sz="900" b="0" i="0">
                          <a:solidFill>
                            <a:schemeClr val="tx1"/>
                          </a:solidFill>
                          <a:ea typeface="+mn-lt"/>
                          <a:cs typeface="+mn-lt"/>
                        </a:rPr>
                        <a:t>adapter</a:t>
                      </a:r>
                      <a:r>
                        <a:rPr lang="zh-CN" altLang="en-US" sz="900" b="0" i="0">
                          <a:solidFill>
                            <a:schemeClr val="tx1"/>
                          </a:solidFill>
                          <a:ea typeface="+mn-lt"/>
                          <a:cs typeface="+mn-lt"/>
                        </a:rPr>
                        <a:t>，不再独立触发</a:t>
                      </a:r>
                      <a:endParaRPr lang="zh-CN" altLang="en-US" sz="900" b="0" i="0">
                        <a:solidFill>
                          <a:schemeClr val="tx1"/>
                        </a:solidFill>
                        <a:ea typeface="+mn-lt"/>
                        <a:cs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solidFill>
                      <a:srgbClr val="FFFF00"/>
                    </a:solidFill>
                  </a:tcPr>
                </a:tc>
              </a:tr>
              <a:tr h="368935">
                <a:tc>
                  <a:txBody>
                    <a:bodyPr/>
                    <a:p>
                      <a:pPr marL="0" indent="0" algn="l">
                        <a:spcBef>
                          <a:spcPct val="0"/>
                        </a:spcBef>
                        <a:spcAft>
                          <a:spcPct val="0"/>
                        </a:spcAft>
                      </a:pPr>
                      <a:r>
                        <a:rPr lang="en-US" altLang="zh-CN" sz="800" b="0" i="0">
                          <a:solidFill>
                            <a:schemeClr val="tx1"/>
                          </a:solidFill>
                          <a:ea typeface="+mn-lt"/>
                        </a:rPr>
                        <a:t>BESIII-Slow-Control-DB</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solidFill>
                      <a:srgbClr val="FFFF00"/>
                    </a:solidFill>
                  </a:tcPr>
                </a:tc>
                <a:tc>
                  <a:txBody>
                    <a:bodyPr/>
                    <a:p>
                      <a:pPr marL="0" indent="0" algn="l">
                        <a:spcBef>
                          <a:spcPct val="0"/>
                        </a:spcBef>
                        <a:spcAft>
                          <a:spcPct val="0"/>
                        </a:spcAft>
                      </a:pPr>
                      <a:r>
                        <a:rPr lang="en-US" altLang="zh-CN" sz="800" b="0" i="0">
                          <a:solidFill>
                            <a:schemeClr val="tx1"/>
                          </a:solidFill>
                          <a:ea typeface="+mn-lt"/>
                        </a:rPr>
                        <a:t>bes-expert-database-readonly</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solidFill>
                      <a:srgbClr val="FFFF00"/>
                    </a:solidFill>
                  </a:tcPr>
                </a:tc>
                <a:tc>
                  <a:txBody>
                    <a:bodyPr/>
                    <a:p>
                      <a:pPr marL="0" indent="0" algn="l">
                        <a:spcBef>
                          <a:spcPct val="0"/>
                        </a:spcBef>
                        <a:spcAft>
                          <a:spcPct val="0"/>
                        </a:spcAft>
                      </a:pPr>
                      <a:r>
                        <a:rPr lang="zh-CN" altLang="en-US" sz="900" b="0" i="0">
                          <a:solidFill>
                            <a:schemeClr val="tx1"/>
                          </a:solidFill>
                          <a:ea typeface="+mn-lt"/>
                          <a:cs typeface="+mn-lt"/>
                        </a:rPr>
                        <a:t>合并为 </a:t>
                      </a:r>
                      <a:r>
                        <a:rPr lang="en-US" altLang="zh-CN" sz="900" b="0" i="0">
                          <a:solidFill>
                            <a:schemeClr val="tx1"/>
                          </a:solidFill>
                          <a:ea typeface="+mn-lt"/>
                          <a:cs typeface="+mn-lt"/>
                        </a:rPr>
                        <a:t>DCS/HV/Beam </a:t>
                      </a:r>
                      <a:r>
                        <a:rPr lang="zh-CN" altLang="en-US" sz="900" b="0" i="0">
                          <a:solidFill>
                            <a:schemeClr val="tx1"/>
                          </a:solidFill>
                          <a:ea typeface="+mn-lt"/>
                          <a:cs typeface="+mn-lt"/>
                        </a:rPr>
                        <a:t>数据库只读 </a:t>
                      </a:r>
                      <a:r>
                        <a:rPr lang="en-US" altLang="zh-CN" sz="900" b="0" i="0">
                          <a:solidFill>
                            <a:schemeClr val="tx1"/>
                          </a:solidFill>
                          <a:ea typeface="+mn-lt"/>
                          <a:cs typeface="+mn-lt"/>
                        </a:rPr>
                        <a:t>adapter</a:t>
                      </a:r>
                      <a:r>
                        <a:rPr lang="zh-CN" altLang="en-US" sz="900" b="0" i="0">
                          <a:solidFill>
                            <a:schemeClr val="tx1"/>
                          </a:solidFill>
                          <a:ea typeface="+mn-lt"/>
                          <a:cs typeface="+mn-lt"/>
                        </a:rPr>
                        <a:t>；不再独立触发</a:t>
                      </a:r>
                      <a:endParaRPr lang="zh-CN" altLang="en-US" sz="900" b="0" i="0">
                        <a:solidFill>
                          <a:schemeClr val="tx1"/>
                        </a:solidFill>
                        <a:ea typeface="+mn-lt"/>
                        <a:cs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solidFill>
                      <a:srgbClr val="FFFF00"/>
                    </a:solidFill>
                  </a:tcPr>
                </a:tc>
              </a:tr>
              <a:tr h="233045">
                <a:tc>
                  <a:txBody>
                    <a:bodyPr/>
                    <a:p>
                      <a:pPr marL="0" indent="0" algn="l">
                        <a:spcBef>
                          <a:spcPct val="0"/>
                        </a:spcBef>
                        <a:spcAft>
                          <a:spcPct val="0"/>
                        </a:spcAft>
                      </a:pPr>
                      <a:r>
                        <a:rPr lang="en-US" altLang="zh-CN" sz="800" b="0" i="0">
                          <a:solidFill>
                            <a:schemeClr val="tx1"/>
                          </a:solidFill>
                          <a:ea typeface="+mn-lt"/>
                        </a:rPr>
                        <a:t>bes-service-operations-debugging</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en-US" altLang="zh-CN" sz="800" b="0" i="0">
                          <a:solidFill>
                            <a:schemeClr val="tx1"/>
                          </a:solidFill>
                          <a:ea typeface="+mn-lt"/>
                        </a:rPr>
                        <a:t>bes-service-operations</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zh-CN" altLang="en-US" sz="900" b="0" i="0">
                          <a:solidFill>
                            <a:schemeClr val="tx1"/>
                          </a:solidFill>
                          <a:ea typeface="+mn-lt"/>
                        </a:rPr>
                        <a:t>作为主体迁入</a:t>
                      </a:r>
                      <a:endParaRPr lang="zh-CN" altLang="en-US" sz="9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r>
              <a:tr h="233680">
                <a:tc>
                  <a:txBody>
                    <a:bodyPr/>
                    <a:p>
                      <a:pPr marL="0" indent="0" algn="l">
                        <a:spcBef>
                          <a:spcPct val="0"/>
                        </a:spcBef>
                        <a:spcAft>
                          <a:spcPct val="0"/>
                        </a:spcAft>
                      </a:pPr>
                      <a:r>
                        <a:rPr lang="en-US" altLang="zh-CN" sz="800" b="0" i="0">
                          <a:solidFill>
                            <a:schemeClr val="tx1"/>
                          </a:solidFill>
                          <a:ea typeface="+mn-lt"/>
                        </a:rPr>
                        <a:t>multi-service-repo-operations-audit</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en-US" altLang="zh-CN" sz="800" b="0" i="0">
                          <a:solidFill>
                            <a:schemeClr val="tx1"/>
                          </a:solidFill>
                          <a:ea typeface="+mn-lt"/>
                        </a:rPr>
                        <a:t>bes-service-operations</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zh-CN" altLang="en-US" sz="900" b="0" i="0">
                          <a:solidFill>
                            <a:schemeClr val="tx1"/>
                          </a:solidFill>
                          <a:ea typeface="+mn-lt"/>
                        </a:rPr>
                        <a:t>合并审计和文档一致性内容</a:t>
                      </a:r>
                      <a:endParaRPr lang="zh-CN" altLang="en-US" sz="9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r>
              <a:tr h="232410">
                <a:tc>
                  <a:txBody>
                    <a:bodyPr/>
                    <a:p>
                      <a:pPr marL="0" indent="0" algn="l">
                        <a:spcBef>
                          <a:spcPct val="0"/>
                        </a:spcBef>
                        <a:spcAft>
                          <a:spcPct val="0"/>
                        </a:spcAft>
                      </a:pPr>
                      <a:r>
                        <a:rPr lang="en-US" altLang="zh-CN" sz="800" b="0" i="0">
                          <a:solidFill>
                            <a:schemeClr val="tx1"/>
                          </a:solidFill>
                          <a:ea typeface="+mn-lt"/>
                        </a:rPr>
                        <a:t>frontend-build-debugging</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en-US" altLang="zh-CN" sz="800" b="0" i="0">
                          <a:solidFill>
                            <a:schemeClr val="tx1"/>
                          </a:solidFill>
                          <a:ea typeface="+mn-lt"/>
                        </a:rPr>
                        <a:t>bes-service-operations</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zh-CN" altLang="en-US" sz="900" b="0" i="0">
                          <a:solidFill>
                            <a:schemeClr val="tx1"/>
                          </a:solidFill>
                          <a:ea typeface="+mn-lt"/>
                        </a:rPr>
                        <a:t>合并前端构建部分</a:t>
                      </a:r>
                      <a:endParaRPr lang="zh-CN" altLang="en-US" sz="9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r>
              <a:tr h="233045">
                <a:tc>
                  <a:txBody>
                    <a:bodyPr/>
                    <a:p>
                      <a:pPr marL="0" indent="0" algn="l">
                        <a:spcBef>
                          <a:spcPct val="0"/>
                        </a:spcBef>
                        <a:spcAft>
                          <a:spcPct val="0"/>
                        </a:spcAft>
                      </a:pPr>
                      <a:r>
                        <a:rPr lang="en-US" altLang="zh-CN" sz="800" b="0" i="0">
                          <a:solidFill>
                            <a:schemeClr val="tx1"/>
                          </a:solidFill>
                          <a:ea typeface="+mn-lt"/>
                        </a:rPr>
                        <a:t>configuration-schema-troubleshooting</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en-US" altLang="zh-CN" sz="800" b="0" i="0">
                          <a:solidFill>
                            <a:schemeClr val="tx1"/>
                          </a:solidFill>
                          <a:ea typeface="+mn-lt"/>
                          <a:cs typeface="+mn-lt"/>
                        </a:rPr>
                        <a:t>bes-service-operations / </a:t>
                      </a:r>
                      <a:r>
                        <a:rPr lang="zh-CN" altLang="en-US" sz="900" b="0" i="0">
                          <a:solidFill>
                            <a:schemeClr val="tx1"/>
                          </a:solidFill>
                          <a:ea typeface="+mn-lt"/>
                          <a:cs typeface="+mn-lt"/>
                        </a:rPr>
                        <a:t>通用个人 </a:t>
                      </a:r>
                      <a:r>
                        <a:rPr lang="en-US" altLang="zh-CN" sz="900" b="0" i="0">
                          <a:solidFill>
                            <a:schemeClr val="tx1"/>
                          </a:solidFill>
                          <a:ea typeface="+mn-lt"/>
                          <a:cs typeface="+mn-lt"/>
                        </a:rPr>
                        <a:t>Skill</a:t>
                      </a:r>
                      <a:endParaRPr lang="en-US" altLang="zh-CN" sz="900" b="0" i="0">
                        <a:solidFill>
                          <a:schemeClr val="tx1"/>
                        </a:solidFill>
                        <a:ea typeface="+mn-lt"/>
                        <a:cs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en-US" altLang="zh-CN" sz="900" b="0" i="0">
                          <a:solidFill>
                            <a:schemeClr val="tx1"/>
                          </a:solidFill>
                          <a:ea typeface="+mn-lt"/>
                          <a:cs typeface="+mn-lt"/>
                        </a:rPr>
                        <a:t>BES </a:t>
                      </a:r>
                      <a:r>
                        <a:rPr lang="zh-CN" altLang="en-US" sz="900" b="0" i="0">
                          <a:solidFill>
                            <a:schemeClr val="tx1"/>
                          </a:solidFill>
                          <a:ea typeface="+mn-lt"/>
                          <a:cs typeface="+mn-lt"/>
                        </a:rPr>
                        <a:t>服务部分迁移，通用部分保留个人</a:t>
                      </a:r>
                      <a:endParaRPr lang="zh-CN" altLang="en-US" sz="900" b="0" i="0">
                        <a:solidFill>
                          <a:schemeClr val="tx1"/>
                        </a:solidFill>
                        <a:ea typeface="+mn-lt"/>
                        <a:cs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r>
              <a:tr h="233680">
                <a:tc>
                  <a:txBody>
                    <a:bodyPr/>
                    <a:p>
                      <a:pPr marL="0" indent="0" algn="l">
                        <a:spcBef>
                          <a:spcPct val="0"/>
                        </a:spcBef>
                        <a:spcAft>
                          <a:spcPct val="0"/>
                        </a:spcAft>
                      </a:pPr>
                      <a:r>
                        <a:rPr lang="en-US" altLang="zh-CN" sz="800" b="0" i="0">
                          <a:solidFill>
                            <a:schemeClr val="tx1"/>
                          </a:solidFill>
                          <a:ea typeface="+mn-lt"/>
                        </a:rPr>
                        <a:t>service-proxy-troubleshooting</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en-US" altLang="zh-CN" sz="800" b="0" i="0">
                          <a:solidFill>
                            <a:schemeClr val="tx1"/>
                          </a:solidFill>
                          <a:ea typeface="+mn-lt"/>
                          <a:cs typeface="+mn-lt"/>
                        </a:rPr>
                        <a:t>bes-service-operations / </a:t>
                      </a:r>
                      <a:r>
                        <a:rPr lang="zh-CN" altLang="en-US" sz="900" b="0" i="0">
                          <a:solidFill>
                            <a:schemeClr val="tx1"/>
                          </a:solidFill>
                          <a:ea typeface="+mn-lt"/>
                          <a:cs typeface="+mn-lt"/>
                        </a:rPr>
                        <a:t>通用个人 </a:t>
                      </a:r>
                      <a:r>
                        <a:rPr lang="en-US" altLang="zh-CN" sz="900" b="0" i="0">
                          <a:solidFill>
                            <a:schemeClr val="tx1"/>
                          </a:solidFill>
                          <a:ea typeface="+mn-lt"/>
                          <a:cs typeface="+mn-lt"/>
                        </a:rPr>
                        <a:t>Skill</a:t>
                      </a:r>
                      <a:endParaRPr lang="en-US" altLang="zh-CN" sz="900" b="0" i="0">
                        <a:solidFill>
                          <a:schemeClr val="tx1"/>
                        </a:solidFill>
                        <a:ea typeface="+mn-lt"/>
                        <a:cs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en-US" altLang="zh-CN" sz="900" b="0" i="0">
                          <a:solidFill>
                            <a:schemeClr val="tx1"/>
                          </a:solidFill>
                          <a:ea typeface="+mn-lt"/>
                          <a:cs typeface="+mn-lt"/>
                        </a:rPr>
                        <a:t>BES </a:t>
                      </a:r>
                      <a:r>
                        <a:rPr lang="zh-CN" altLang="en-US" sz="900" b="0" i="0">
                          <a:solidFill>
                            <a:schemeClr val="tx1"/>
                          </a:solidFill>
                          <a:ea typeface="+mn-lt"/>
                          <a:cs typeface="+mn-lt"/>
                        </a:rPr>
                        <a:t>服务部分迁移，通用部分保留个人</a:t>
                      </a:r>
                      <a:endParaRPr lang="zh-CN" altLang="en-US" sz="900" b="0" i="0">
                        <a:solidFill>
                          <a:schemeClr val="tx1"/>
                        </a:solidFill>
                        <a:ea typeface="+mn-lt"/>
                        <a:cs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r>
              <a:tr h="233045">
                <a:tc>
                  <a:txBody>
                    <a:bodyPr/>
                    <a:p>
                      <a:pPr marL="0" indent="0" algn="l">
                        <a:spcBef>
                          <a:spcPct val="0"/>
                        </a:spcBef>
                        <a:spcAft>
                          <a:spcPct val="0"/>
                        </a:spcAft>
                      </a:pPr>
                      <a:r>
                        <a:rPr lang="en-US" altLang="zh-CN" sz="800" b="0" i="0">
                          <a:solidFill>
                            <a:schemeClr val="tx1"/>
                          </a:solidFill>
                          <a:ea typeface="+mn-lt"/>
                        </a:rPr>
                        <a:t>kurisu-channel-integration</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en-US" altLang="zh-CN" sz="800" b="0" i="0">
                          <a:solidFill>
                            <a:schemeClr val="tx1"/>
                          </a:solidFill>
                          <a:ea typeface="+mn-lt"/>
                        </a:rPr>
                        <a:t>bes-service-operations</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zh-CN" altLang="en-US" sz="900" b="0" i="0">
                          <a:solidFill>
                            <a:schemeClr val="tx1"/>
                          </a:solidFill>
                          <a:ea typeface="+mn-lt"/>
                          <a:cs typeface="+mn-lt"/>
                        </a:rPr>
                        <a:t>仅迁移 </a:t>
                      </a:r>
                      <a:r>
                        <a:rPr lang="en-US" altLang="zh-CN" sz="900" b="0" i="0">
                          <a:solidFill>
                            <a:schemeClr val="tx1"/>
                          </a:solidFill>
                          <a:ea typeface="+mn-lt"/>
                          <a:cs typeface="+mn-lt"/>
                        </a:rPr>
                        <a:t>BES Bridge </a:t>
                      </a:r>
                      <a:r>
                        <a:rPr lang="zh-CN" altLang="en-US" sz="900" b="0" i="0">
                          <a:solidFill>
                            <a:schemeClr val="tx1"/>
                          </a:solidFill>
                          <a:ea typeface="+mn-lt"/>
                          <a:cs typeface="+mn-lt"/>
                        </a:rPr>
                        <a:t>和账号路由相关内容</a:t>
                      </a:r>
                      <a:endParaRPr lang="zh-CN" altLang="en-US" sz="900" b="0" i="0">
                        <a:solidFill>
                          <a:schemeClr val="tx1"/>
                        </a:solidFill>
                        <a:ea typeface="+mn-lt"/>
                        <a:cs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r>
              <a:tr h="233045">
                <a:tc>
                  <a:txBody>
                    <a:bodyPr/>
                    <a:p>
                      <a:pPr marL="0" indent="0" algn="l">
                        <a:spcBef>
                          <a:spcPct val="0"/>
                        </a:spcBef>
                        <a:spcAft>
                          <a:spcPct val="0"/>
                        </a:spcAft>
                      </a:pPr>
                      <a:r>
                        <a:rPr lang="en-US" altLang="zh-CN" sz="800" b="0" i="0">
                          <a:solidFill>
                            <a:schemeClr val="tx1"/>
                          </a:solidFill>
                          <a:ea typeface="+mn-lt"/>
                        </a:rPr>
                        <a:t>obsidian-kb-mcp-architecture</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en-US" altLang="zh-CN" sz="800" b="0" i="0">
                          <a:solidFill>
                            <a:schemeClr val="tx1"/>
                          </a:solidFill>
                          <a:ea typeface="+mn-lt"/>
                        </a:rPr>
                        <a:t>bes-knowledge-governance</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zh-CN" altLang="en-US" sz="900" b="0" i="0">
                          <a:solidFill>
                            <a:schemeClr val="tx1"/>
                          </a:solidFill>
                          <a:ea typeface="+mn-lt"/>
                        </a:rPr>
                        <a:t>作为知识架构模块并入</a:t>
                      </a:r>
                      <a:endParaRPr lang="zh-CN" altLang="en-US" sz="9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r>
              <a:tr h="233680">
                <a:tc>
                  <a:txBody>
                    <a:bodyPr/>
                    <a:p>
                      <a:pPr marL="0" indent="0" algn="l">
                        <a:spcBef>
                          <a:spcPct val="0"/>
                        </a:spcBef>
                        <a:spcAft>
                          <a:spcPct val="0"/>
                        </a:spcAft>
                      </a:pPr>
                      <a:r>
                        <a:rPr lang="en-US" altLang="zh-CN" sz="800" b="0" i="0">
                          <a:solidFill>
                            <a:schemeClr val="tx1"/>
                          </a:solidFill>
                          <a:ea typeface="+mn-lt"/>
                        </a:rPr>
                        <a:t>expert-reviewed-anomaly-knowledge</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en-US" altLang="zh-CN" sz="800" b="0" i="0">
                          <a:solidFill>
                            <a:schemeClr val="tx1"/>
                          </a:solidFill>
                          <a:ea typeface="+mn-lt"/>
                        </a:rPr>
                        <a:t>bes-knowledge-governance</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zh-CN" altLang="en-US" sz="900" b="0" i="0">
                          <a:solidFill>
                            <a:schemeClr val="tx1"/>
                          </a:solidFill>
                          <a:ea typeface="+mn-lt"/>
                        </a:rPr>
                        <a:t>作为案例审核模块并入</a:t>
                      </a:r>
                      <a:endParaRPr lang="zh-CN" altLang="en-US" sz="9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r>
              <a:tr h="233045">
                <a:tc>
                  <a:txBody>
                    <a:bodyPr/>
                    <a:p>
                      <a:pPr marL="0" indent="0" algn="l">
                        <a:spcBef>
                          <a:spcPct val="0"/>
                        </a:spcBef>
                        <a:spcAft>
                          <a:spcPct val="0"/>
                        </a:spcAft>
                      </a:pPr>
                      <a:r>
                        <a:rPr lang="en-US" altLang="zh-CN" sz="800" b="0" i="0">
                          <a:solidFill>
                            <a:schemeClr val="tx1"/>
                          </a:solidFill>
                          <a:ea typeface="+mn-lt"/>
                        </a:rPr>
                        <a:t>human-reviewed-maintenance-dispatch</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en-US" altLang="zh-CN" sz="800" b="0" i="0">
                          <a:solidFill>
                            <a:schemeClr val="tx1"/>
                          </a:solidFill>
                          <a:ea typeface="+mn-lt"/>
                        </a:rPr>
                        <a:t>bes-knowledge-governance</a:t>
                      </a:r>
                      <a:endParaRPr lang="en-US" altLang="zh-CN" sz="8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c>
                  <a:txBody>
                    <a:bodyPr/>
                    <a:p>
                      <a:pPr marL="0" indent="0" algn="l">
                        <a:spcBef>
                          <a:spcPct val="0"/>
                        </a:spcBef>
                        <a:spcAft>
                          <a:spcPct val="0"/>
                        </a:spcAft>
                      </a:pPr>
                      <a:r>
                        <a:rPr lang="zh-CN" altLang="en-US" sz="900" b="0" i="0">
                          <a:solidFill>
                            <a:schemeClr val="tx1"/>
                          </a:solidFill>
                          <a:ea typeface="+mn-lt"/>
                        </a:rPr>
                        <a:t>作为人工审核派发模块并入</a:t>
                      </a:r>
                      <a:endParaRPr lang="zh-CN" altLang="en-US" sz="900" b="0" i="0">
                        <a:solidFill>
                          <a:schemeClr val="tx1"/>
                        </a:solidFill>
                        <a:ea typeface="+mn-lt"/>
                      </a:endParaRPr>
                    </a:p>
                  </a:txBody>
                  <a:tcPr marL="76517" marR="76517" marT="38417" marB="38417" anchor="ctr" anchorCtr="0">
                    <a:lnL w="4445" cap="flat" cmpd="sng">
                      <a:solidFill>
                        <a:srgbClr val="222230"/>
                      </a:solidFill>
                      <a:prstDash val="solid"/>
                      <a:headEnd type="none" w="med" len="med"/>
                      <a:tailEnd type="none" w="med" len="med"/>
                    </a:lnL>
                    <a:lnR w="4445" cap="flat" cmpd="sng">
                      <a:solidFill>
                        <a:srgbClr val="222230"/>
                      </a:solidFill>
                      <a:prstDash val="solid"/>
                      <a:headEnd type="none" w="med" len="med"/>
                      <a:tailEnd type="none" w="med" len="med"/>
                    </a:lnR>
                    <a:lnT w="4445" cap="flat" cmpd="sng">
                      <a:solidFill>
                        <a:srgbClr val="222230"/>
                      </a:solidFill>
                      <a:prstDash val="solid"/>
                      <a:headEnd type="none" w="med" len="med"/>
                      <a:tailEnd type="none" w="med" len="med"/>
                    </a:lnT>
                    <a:lnB w="4445" cap="flat" cmpd="sng">
                      <a:solidFill>
                        <a:srgbClr val="222230"/>
                      </a:solidFill>
                      <a:prstDash val="solid"/>
                      <a:headEnd type="none" w="med" len="med"/>
                      <a:tailEnd type="none" w="med" len="med"/>
                    </a:lnB>
                    <a:noFill/>
                  </a:tcPr>
                </a:tc>
              </a:tr>
            </a:tbl>
          </a:graphicData>
        </a:graphic>
      </p:graphicFrame>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 name="表格 3"/>
          <p:cNvGraphicFramePr/>
          <p:nvPr/>
        </p:nvGraphicFramePr>
        <p:xfrm>
          <a:off x="853440" y="1376680"/>
          <a:ext cx="10485120" cy="0"/>
        </p:xfrm>
        <a:graphic>
          <a:graphicData uri="http://schemas.openxmlformats.org/drawingml/2006/table">
            <a:tbl>
              <a:tblPr>
                <a:tableStyleId>{5940675A-B579-460E-94D1-54222C63F5DA}</a:tableStyleId>
              </a:tblPr>
              <a:tblGrid>
                <a:gridCol w="3495040"/>
                <a:gridCol w="3495040"/>
                <a:gridCol w="3495040"/>
              </a:tblGrid>
              <a:tr h="252095">
                <a:tc>
                  <a:txBody>
                    <a:bodyPr/>
                    <a:p>
                      <a:pPr marL="0" indent="0" algn="l" fontAlgn="t">
                        <a:spcBef>
                          <a:spcPct val="0"/>
                        </a:spcBef>
                        <a:spcAft>
                          <a:spcPct val="0"/>
                        </a:spcAft>
                      </a:pPr>
                      <a:r>
                        <a:rPr lang="zh-CN" altLang="en-US" sz="1100"/>
                        <a:t>测试问题</a:t>
                      </a:r>
                      <a:endParaRPr lang="zh-CN" altLang="en-US" sz="1100"/>
                    </a:p>
                  </a:txBody>
                  <a:tcPr marL="70167" marR="70167" marT="44767" marB="44767" anchor="t" anchorCtr="0"/>
                </a:tc>
                <a:tc>
                  <a:txBody>
                    <a:bodyPr/>
                    <a:p>
                      <a:pPr marL="0" indent="0" algn="l" fontAlgn="t">
                        <a:spcBef>
                          <a:spcPct val="0"/>
                        </a:spcBef>
                        <a:spcAft>
                          <a:spcPct val="0"/>
                        </a:spcAft>
                      </a:pPr>
                      <a:r>
                        <a:rPr lang="zh-CN" altLang="en-US" sz="1100"/>
                        <a:t>值班助手</a:t>
                      </a:r>
                      <a:endParaRPr lang="zh-CN" altLang="en-US" sz="1100"/>
                    </a:p>
                  </a:txBody>
                  <a:tcPr marL="70167" marR="70167" marT="44767" marB="44767" anchor="t" anchorCtr="0"/>
                </a:tc>
                <a:tc>
                  <a:txBody>
                    <a:bodyPr/>
                    <a:p>
                      <a:pPr marL="0" indent="0" algn="l" fontAlgn="t">
                        <a:spcBef>
                          <a:spcPct val="0"/>
                        </a:spcBef>
                        <a:spcAft>
                          <a:spcPct val="0"/>
                        </a:spcAft>
                      </a:pPr>
                      <a:r>
                        <a:rPr lang="zh-CN" altLang="en-US" sz="1100"/>
                        <a:t>运维助手</a:t>
                      </a:r>
                      <a:endParaRPr lang="zh-CN" altLang="en-US" sz="1100"/>
                    </a:p>
                  </a:txBody>
                  <a:tcPr marL="70167" marR="70167" marT="44767" marB="44767" anchor="t" anchorCtr="0"/>
                </a:tc>
              </a:tr>
              <a:tr h="0">
                <a:tc>
                  <a:txBody>
                    <a:bodyPr/>
                    <a:p>
                      <a:pPr marL="0" indent="0" algn="l" fontAlgn="t">
                        <a:spcBef>
                          <a:spcPct val="0"/>
                        </a:spcBef>
                        <a:spcAft>
                          <a:spcPct val="0"/>
                        </a:spcAft>
                      </a:pPr>
                      <a:r>
                        <a:rPr lang="zh-CN" altLang="en-US" sz="1100"/>
                        <a:t>最新 </a:t>
                      </a:r>
                      <a:r>
                        <a:rPr lang="en-US" altLang="zh-CN" sz="1100"/>
                        <a:t>Run </a:t>
                      </a:r>
                      <a:r>
                        <a:rPr lang="zh-CN" altLang="en-US" sz="1100"/>
                        <a:t>是多少？</a:t>
                      </a:r>
                      <a:endParaRPr lang="zh-CN" altLang="en-US" sz="1100"/>
                    </a:p>
                  </a:txBody>
                  <a:tcPr marL="70167" marR="70167" marT="44767" marB="44767" anchor="t" anchorCtr="0"/>
                </a:tc>
                <a:tc>
                  <a:txBody>
                    <a:bodyPr/>
                    <a:p>
                      <a:pPr marL="0" indent="0" algn="l" fontAlgn="t">
                        <a:spcBef>
                          <a:spcPct val="0"/>
                        </a:spcBef>
                        <a:spcAft>
                          <a:spcPct val="0"/>
                        </a:spcAft>
                      </a:pPr>
                      <a:r>
                        <a:rPr lang="en-US" altLang="zh-CN" sz="900"/>
                        <a:t>bes-shift-datahub-readonly</a:t>
                      </a:r>
                      <a:endParaRPr lang="en-US" altLang="zh-CN" sz="900"/>
                    </a:p>
                  </a:txBody>
                  <a:tcPr marL="70167" marR="70167" marT="44767" marB="44767" anchor="t" anchorCtr="0"/>
                </a:tc>
                <a:tc>
                  <a:txBody>
                    <a:bodyPr/>
                    <a:p>
                      <a:pPr marL="0" indent="0" algn="l" fontAlgn="t">
                        <a:spcBef>
                          <a:spcPct val="0"/>
                        </a:spcBef>
                        <a:spcAft>
                          <a:spcPct val="0"/>
                        </a:spcAft>
                      </a:pPr>
                      <a:r>
                        <a:rPr lang="en-US" altLang="zh-CN" sz="900"/>
                        <a:t>bes-shift-datahub-readonly</a:t>
                      </a:r>
                      <a:endParaRPr lang="en-US" altLang="zh-CN" sz="900"/>
                    </a:p>
                  </a:txBody>
                  <a:tcPr marL="70167" marR="70167" marT="44767" marB="44767" anchor="t" anchorCtr="0"/>
                </a:tc>
              </a:tr>
              <a:tr h="0">
                <a:tc>
                  <a:txBody>
                    <a:bodyPr/>
                    <a:p>
                      <a:pPr marL="0" indent="0" algn="l" fontAlgn="t">
                        <a:spcBef>
                          <a:spcPct val="0"/>
                        </a:spcBef>
                        <a:spcAft>
                          <a:spcPct val="0"/>
                        </a:spcAft>
                      </a:pPr>
                      <a:r>
                        <a:rPr lang="zh-CN" altLang="en-US" sz="1100"/>
                        <a:t>当前 </a:t>
                      </a:r>
                      <a:r>
                        <a:rPr lang="en-US" altLang="zh-CN" sz="1100"/>
                        <a:t>DAQ </a:t>
                      </a:r>
                      <a:r>
                        <a:rPr lang="zh-CN" altLang="en-US" sz="1100"/>
                        <a:t>状态怎么样？</a:t>
                      </a:r>
                      <a:endParaRPr lang="zh-CN" altLang="en-US" sz="1100"/>
                    </a:p>
                  </a:txBody>
                  <a:tcPr marL="70167" marR="70167" marT="44767" marB="44767" anchor="t" anchorCtr="0"/>
                </a:tc>
                <a:tc>
                  <a:txBody>
                    <a:bodyPr/>
                    <a:p>
                      <a:pPr marL="0" indent="0" algn="l" fontAlgn="t">
                        <a:spcBef>
                          <a:spcPct val="0"/>
                        </a:spcBef>
                        <a:spcAft>
                          <a:spcPct val="0"/>
                        </a:spcAft>
                      </a:pPr>
                      <a:r>
                        <a:rPr lang="en-US" altLang="zh-CN" sz="900"/>
                        <a:t>bes-shift-datahub-readonly</a:t>
                      </a:r>
                      <a:endParaRPr lang="en-US" altLang="zh-CN" sz="900"/>
                    </a:p>
                  </a:txBody>
                  <a:tcPr marL="70167" marR="70167" marT="44767" marB="44767" anchor="t" anchorCtr="0"/>
                </a:tc>
                <a:tc>
                  <a:txBody>
                    <a:bodyPr/>
                    <a:p>
                      <a:pPr marL="0" indent="0" algn="l" fontAlgn="t">
                        <a:spcBef>
                          <a:spcPct val="0"/>
                        </a:spcBef>
                        <a:spcAft>
                          <a:spcPct val="0"/>
                        </a:spcAft>
                      </a:pPr>
                      <a:r>
                        <a:rPr lang="en-US" altLang="zh-CN" sz="900"/>
                        <a:t>bes-shift-datahub-readonly</a:t>
                      </a:r>
                      <a:endParaRPr lang="en-US" altLang="zh-CN" sz="900"/>
                    </a:p>
                  </a:txBody>
                  <a:tcPr marL="70167" marR="70167" marT="44767" marB="44767" anchor="t" anchorCtr="0"/>
                </a:tc>
              </a:tr>
              <a:tr h="0">
                <a:tc>
                  <a:txBody>
                    <a:bodyPr/>
                    <a:p>
                      <a:pPr marL="0" indent="0" algn="l" fontAlgn="t">
                        <a:spcBef>
                          <a:spcPct val="0"/>
                        </a:spcBef>
                        <a:spcAft>
                          <a:spcPct val="0"/>
                        </a:spcAft>
                      </a:pPr>
                      <a:r>
                        <a:rPr lang="zh-CN" altLang="en-US" sz="1100"/>
                        <a:t>当前有哪些 </a:t>
                      </a:r>
                      <a:r>
                        <a:rPr lang="en-US" altLang="zh-CN" sz="1100"/>
                        <a:t>Histogram </a:t>
                      </a:r>
                      <a:r>
                        <a:rPr lang="zh-CN" altLang="en-US" sz="1100"/>
                        <a:t>异常？</a:t>
                      </a:r>
                      <a:endParaRPr lang="zh-CN" altLang="en-US" sz="1100"/>
                    </a:p>
                  </a:txBody>
                  <a:tcPr marL="70167" marR="70167" marT="44767" marB="44767" anchor="t" anchorCtr="0"/>
                </a:tc>
                <a:tc>
                  <a:txBody>
                    <a:bodyPr/>
                    <a:p>
                      <a:pPr marL="0" indent="0" algn="l" fontAlgn="t">
                        <a:spcBef>
                          <a:spcPct val="0"/>
                        </a:spcBef>
                        <a:spcAft>
                          <a:spcPct val="0"/>
                        </a:spcAft>
                      </a:pPr>
                      <a:r>
                        <a:rPr lang="en-US" altLang="zh-CN" sz="900"/>
                        <a:t>bes-shift-histogram-readonly</a:t>
                      </a:r>
                      <a:endParaRPr lang="en-US" altLang="zh-CN" sz="900"/>
                    </a:p>
                  </a:txBody>
                  <a:tcPr marL="70167" marR="70167" marT="44767" marB="44767" anchor="t" anchorCtr="0"/>
                </a:tc>
                <a:tc>
                  <a:txBody>
                    <a:bodyPr/>
                    <a:p>
                      <a:pPr marL="0" indent="0" algn="l" fontAlgn="t">
                        <a:spcBef>
                          <a:spcPct val="0"/>
                        </a:spcBef>
                        <a:spcAft>
                          <a:spcPct val="0"/>
                        </a:spcAft>
                      </a:pPr>
                      <a:r>
                        <a:rPr lang="en-US" altLang="zh-CN" sz="900"/>
                        <a:t>bes-shift-histogram-readonly</a:t>
                      </a:r>
                      <a:endParaRPr lang="en-US" altLang="zh-CN" sz="900"/>
                    </a:p>
                  </a:txBody>
                  <a:tcPr marL="70167" marR="70167" marT="44767" marB="44767" anchor="t" anchorCtr="0"/>
                </a:tc>
              </a:tr>
              <a:tr h="0">
                <a:tc>
                  <a:txBody>
                    <a:bodyPr/>
                    <a:p>
                      <a:pPr marL="0" indent="0" algn="l" fontAlgn="t">
                        <a:spcBef>
                          <a:spcPct val="0"/>
                        </a:spcBef>
                        <a:spcAft>
                          <a:spcPct val="0"/>
                        </a:spcAft>
                      </a:pPr>
                      <a:r>
                        <a:rPr lang="en-US" altLang="zh-CN" sz="1100"/>
                        <a:t>HV Trip </a:t>
                      </a:r>
                      <a:r>
                        <a:rPr lang="zh-CN" altLang="en-US" sz="1100"/>
                        <a:t>后值班员应该怎么做？</a:t>
                      </a:r>
                      <a:endParaRPr lang="zh-CN" altLang="en-US" sz="1100"/>
                    </a:p>
                  </a:txBody>
                  <a:tcPr marL="70167" marR="70167" marT="44767" marB="44767" anchor="t" anchorCtr="0"/>
                </a:tc>
                <a:tc>
                  <a:txBody>
                    <a:bodyPr/>
                    <a:p>
                      <a:pPr marL="0" indent="0" algn="l" fontAlgn="t">
                        <a:spcBef>
                          <a:spcPct val="0"/>
                        </a:spcBef>
                        <a:spcAft>
                          <a:spcPct val="0"/>
                        </a:spcAft>
                      </a:pPr>
                      <a:r>
                        <a:rPr lang="en-US" altLang="zh-CN" sz="900"/>
                        <a:t>bes-shift-kb-readonly</a:t>
                      </a:r>
                      <a:endParaRPr lang="en-US" altLang="zh-CN" sz="900"/>
                    </a:p>
                  </a:txBody>
                  <a:tcPr marL="70167" marR="70167" marT="44767" marB="44767" anchor="t" anchorCtr="0"/>
                </a:tc>
                <a:tc>
                  <a:txBody>
                    <a:bodyPr/>
                    <a:p>
                      <a:pPr marL="0" indent="0" algn="l" fontAlgn="t">
                        <a:spcBef>
                          <a:spcPct val="0"/>
                        </a:spcBef>
                        <a:spcAft>
                          <a:spcPct val="0"/>
                        </a:spcAft>
                      </a:pPr>
                      <a:r>
                        <a:rPr lang="en-US" altLang="zh-CN" sz="900"/>
                        <a:t>bes-shift-kb-readonly</a:t>
                      </a:r>
                      <a:endParaRPr lang="en-US" altLang="zh-CN" sz="900"/>
                    </a:p>
                  </a:txBody>
                  <a:tcPr marL="70167" marR="70167" marT="44767" marB="44767" anchor="t" anchorCtr="0"/>
                </a:tc>
              </a:tr>
              <a:tr h="0">
                <a:tc>
                  <a:txBody>
                    <a:bodyPr/>
                    <a:p>
                      <a:pPr marL="0" indent="0" algn="l" fontAlgn="t">
                        <a:spcBef>
                          <a:spcPct val="0"/>
                        </a:spcBef>
                        <a:spcAft>
                          <a:spcPct val="0"/>
                        </a:spcAft>
                      </a:pPr>
                      <a:r>
                        <a:rPr lang="zh-CN" altLang="en-US" sz="1100"/>
                        <a:t>当前整体状态怎么样？</a:t>
                      </a:r>
                      <a:endParaRPr lang="zh-CN" altLang="en-US" sz="1100"/>
                    </a:p>
                  </a:txBody>
                  <a:tcPr marL="70167" marR="70167" marT="44767" marB="44767" anchor="t" anchorCtr="0"/>
                </a:tc>
                <a:tc>
                  <a:txBody>
                    <a:bodyPr/>
                    <a:p>
                      <a:pPr marL="0" indent="0" algn="l" fontAlgn="t">
                        <a:spcBef>
                          <a:spcPct val="0"/>
                        </a:spcBef>
                        <a:spcAft>
                          <a:spcPct val="0"/>
                        </a:spcAft>
                      </a:pPr>
                      <a:r>
                        <a:rPr lang="en-US" altLang="zh-CN" sz="900"/>
                        <a:t>bes-shift-overview-readonly</a:t>
                      </a:r>
                      <a:endParaRPr lang="en-US" altLang="zh-CN" sz="900"/>
                    </a:p>
                  </a:txBody>
                  <a:tcPr marL="70167" marR="70167" marT="44767" marB="44767" anchor="t" anchorCtr="0"/>
                </a:tc>
                <a:tc>
                  <a:txBody>
                    <a:bodyPr/>
                    <a:p>
                      <a:pPr marL="0" indent="0" algn="l" fontAlgn="t">
                        <a:spcBef>
                          <a:spcPct val="0"/>
                        </a:spcBef>
                        <a:spcAft>
                          <a:spcPct val="0"/>
                        </a:spcAft>
                      </a:pPr>
                      <a:r>
                        <a:rPr lang="en-US" altLang="zh-CN" sz="900"/>
                        <a:t>bes-shift-overview-readonly</a:t>
                      </a:r>
                      <a:endParaRPr lang="en-US" altLang="zh-CN" sz="900"/>
                    </a:p>
                  </a:txBody>
                  <a:tcPr marL="70167" marR="70167" marT="44767" marB="44767" anchor="t" anchorCtr="0"/>
                </a:tc>
              </a:tr>
              <a:tr h="0">
                <a:tc>
                  <a:txBody>
                    <a:bodyPr/>
                    <a:p>
                      <a:pPr marL="0" indent="0" algn="l" fontAlgn="t">
                        <a:spcBef>
                          <a:spcPct val="0"/>
                        </a:spcBef>
                        <a:spcAft>
                          <a:spcPct val="0"/>
                        </a:spcAft>
                      </a:pPr>
                      <a:r>
                        <a:rPr lang="en-US" altLang="zh-CN" sz="1100"/>
                        <a:t>Run 93912 </a:t>
                      </a:r>
                      <a:r>
                        <a:rPr lang="zh-CN" altLang="en-US" sz="1100"/>
                        <a:t>为什么停止？</a:t>
                      </a:r>
                      <a:endParaRPr lang="zh-CN" altLang="en-US" sz="1100"/>
                    </a:p>
                  </a:txBody>
                  <a:tcPr marL="70167" marR="70167" marT="44767" marB="44767" anchor="t" anchorCtr="0"/>
                </a:tc>
                <a:tc>
                  <a:txBody>
                    <a:bodyPr/>
                    <a:p>
                      <a:pPr marL="0" indent="0" algn="l" fontAlgn="t">
                        <a:spcBef>
                          <a:spcPct val="0"/>
                        </a:spcBef>
                        <a:spcAft>
                          <a:spcPct val="0"/>
                        </a:spcAft>
                      </a:pPr>
                      <a:r>
                        <a:rPr lang="en-US" altLang="zh-CN" sz="900"/>
                        <a:t>bes-shift-incident-readonly</a:t>
                      </a:r>
                      <a:endParaRPr lang="en-US" altLang="zh-CN" sz="900"/>
                    </a:p>
                  </a:txBody>
                  <a:tcPr marL="70167" marR="70167" marT="44767" marB="44767" anchor="t" anchorCtr="0"/>
                </a:tc>
                <a:tc>
                  <a:txBody>
                    <a:bodyPr/>
                    <a:p>
                      <a:pPr marL="0" indent="0" algn="l" fontAlgn="t">
                        <a:spcBef>
                          <a:spcPct val="0"/>
                        </a:spcBef>
                        <a:spcAft>
                          <a:spcPct val="0"/>
                        </a:spcAft>
                      </a:pPr>
                      <a:r>
                        <a:rPr lang="en-US" altLang="zh-CN" sz="900"/>
                        <a:t>bes-expert-run-diagnosis</a:t>
                      </a:r>
                      <a:endParaRPr lang="en-US" altLang="zh-CN" sz="900"/>
                    </a:p>
                  </a:txBody>
                  <a:tcPr marL="70167" marR="70167" marT="44767" marB="44767" anchor="t" anchorCtr="0"/>
                </a:tc>
              </a:tr>
              <a:tr h="0">
                <a:tc>
                  <a:txBody>
                    <a:bodyPr/>
                    <a:p>
                      <a:pPr marL="0" indent="0" algn="l" fontAlgn="t">
                        <a:spcBef>
                          <a:spcPct val="0"/>
                        </a:spcBef>
                        <a:spcAft>
                          <a:spcPct val="0"/>
                        </a:spcAft>
                      </a:pPr>
                      <a:r>
                        <a:rPr lang="en-US" altLang="zh-CN" sz="1100"/>
                        <a:t>Run 93912 </a:t>
                      </a:r>
                      <a:r>
                        <a:rPr lang="zh-CN" altLang="en-US" sz="1100"/>
                        <a:t>的 </a:t>
                      </a:r>
                      <a:r>
                        <a:rPr lang="en-US" altLang="zh-CN" sz="1100"/>
                        <a:t>RC/MRS </a:t>
                      </a:r>
                      <a:r>
                        <a:rPr lang="zh-CN" altLang="en-US" sz="1100"/>
                        <a:t>日志有什么异常？</a:t>
                      </a:r>
                      <a:endParaRPr lang="zh-CN" altLang="en-US" sz="1100"/>
                    </a:p>
                  </a:txBody>
                  <a:tcPr marL="70167" marR="70167" marT="44767" marB="44767" anchor="t" anchorCtr="0"/>
                </a:tc>
                <a:tc>
                  <a:txBody>
                    <a:bodyPr/>
                    <a:p>
                      <a:pPr marL="0" indent="0" algn="l" fontAlgn="t">
                        <a:spcBef>
                          <a:spcPct val="0"/>
                        </a:spcBef>
                        <a:spcAft>
                          <a:spcPct val="0"/>
                        </a:spcAft>
                      </a:pPr>
                      <a:r>
                        <a:rPr lang="zh-CN" altLang="en-US" sz="1100"/>
                        <a:t>拒绝</a:t>
                      </a:r>
                      <a:r>
                        <a:rPr lang="en-US" altLang="zh-CN" sz="1100"/>
                        <a:t>/</a:t>
                      </a:r>
                      <a:r>
                        <a:rPr lang="zh-CN" altLang="en-US" sz="1100"/>
                        <a:t>转交</a:t>
                      </a:r>
                      <a:endParaRPr lang="zh-CN" altLang="en-US" sz="1100"/>
                    </a:p>
                  </a:txBody>
                  <a:tcPr marL="70167" marR="70167" marT="44767" marB="44767" anchor="t" anchorCtr="0"/>
                </a:tc>
                <a:tc>
                  <a:txBody>
                    <a:bodyPr/>
                    <a:p>
                      <a:pPr marL="0" indent="0" algn="l" fontAlgn="t">
                        <a:spcBef>
                          <a:spcPct val="0"/>
                        </a:spcBef>
                        <a:spcAft>
                          <a:spcPct val="0"/>
                        </a:spcAft>
                      </a:pPr>
                      <a:r>
                        <a:rPr lang="en-US" altLang="zh-CN" sz="900"/>
                        <a:t>bes-expert-run-diagnosis</a:t>
                      </a:r>
                      <a:endParaRPr lang="en-US" altLang="zh-CN" sz="900"/>
                    </a:p>
                  </a:txBody>
                  <a:tcPr marL="70167" marR="70167" marT="44767" marB="44767" anchor="t" anchorCtr="0"/>
                </a:tc>
              </a:tr>
              <a:tr h="0">
                <a:tc>
                  <a:txBody>
                    <a:bodyPr/>
                    <a:p>
                      <a:pPr marL="0" indent="0" algn="l" fontAlgn="t">
                        <a:spcBef>
                          <a:spcPct val="0"/>
                        </a:spcBef>
                        <a:spcAft>
                          <a:spcPct val="0"/>
                        </a:spcAft>
                      </a:pPr>
                      <a:r>
                        <a:rPr lang="zh-CN" altLang="en-US" sz="1100"/>
                        <a:t>这些告警是不是同一个问题？</a:t>
                      </a:r>
                      <a:endParaRPr lang="zh-CN" altLang="en-US" sz="1100"/>
                    </a:p>
                  </a:txBody>
                  <a:tcPr marL="70167" marR="70167" marT="44767" marB="44767" anchor="t" anchorCtr="0"/>
                </a:tc>
                <a:tc>
                  <a:txBody>
                    <a:bodyPr/>
                    <a:p>
                      <a:pPr marL="0" indent="0" algn="l" fontAlgn="t">
                        <a:spcBef>
                          <a:spcPct val="0"/>
                        </a:spcBef>
                        <a:spcAft>
                          <a:spcPct val="0"/>
                        </a:spcAft>
                      </a:pPr>
                      <a:r>
                        <a:rPr lang="en-US" altLang="zh-CN" sz="900"/>
                        <a:t>bes-shift-incident-readonly</a:t>
                      </a:r>
                      <a:endParaRPr lang="en-US" altLang="zh-CN" sz="900"/>
                    </a:p>
                  </a:txBody>
                  <a:tcPr marL="70167" marR="70167" marT="44767" marB="44767" anchor="t" anchorCtr="0"/>
                </a:tc>
                <a:tc>
                  <a:txBody>
                    <a:bodyPr/>
                    <a:p>
                      <a:pPr marL="0" indent="0" algn="l" fontAlgn="t">
                        <a:spcBef>
                          <a:spcPct val="0"/>
                        </a:spcBef>
                        <a:spcAft>
                          <a:spcPct val="0"/>
                        </a:spcAft>
                      </a:pPr>
                      <a:r>
                        <a:rPr lang="en-US" altLang="zh-CN" sz="900"/>
                        <a:t>bes-expert-run-diagnosis</a:t>
                      </a:r>
                      <a:endParaRPr lang="en-US" altLang="zh-CN" sz="900"/>
                    </a:p>
                  </a:txBody>
                  <a:tcPr marL="70167" marR="70167" marT="44767" marB="44767" anchor="t" anchorCtr="0"/>
                </a:tc>
              </a:tr>
              <a:tr h="0">
                <a:tc>
                  <a:txBody>
                    <a:bodyPr/>
                    <a:p>
                      <a:pPr marL="0" indent="0" algn="l" fontAlgn="t">
                        <a:spcBef>
                          <a:spcPct val="0"/>
                        </a:spcBef>
                        <a:spcAft>
                          <a:spcPct val="0"/>
                        </a:spcAft>
                      </a:pPr>
                      <a:r>
                        <a:rPr lang="en-US" altLang="zh-CN" sz="1100"/>
                        <a:t>DataHub </a:t>
                      </a:r>
                      <a:r>
                        <a:rPr lang="zh-CN" altLang="en-US" sz="1100"/>
                        <a:t>没有这个参数，查数据库原始值</a:t>
                      </a:r>
                      <a:endParaRPr lang="zh-CN" altLang="en-US" sz="1100"/>
                    </a:p>
                  </a:txBody>
                  <a:tcPr marL="70167" marR="70167" marT="44767" marB="44767" anchor="t" anchorCtr="0"/>
                </a:tc>
                <a:tc>
                  <a:txBody>
                    <a:bodyPr/>
                    <a:p>
                      <a:pPr marL="0" indent="0" algn="l" fontAlgn="t">
                        <a:spcBef>
                          <a:spcPct val="0"/>
                        </a:spcBef>
                        <a:spcAft>
                          <a:spcPct val="0"/>
                        </a:spcAft>
                      </a:pPr>
                      <a:r>
                        <a:rPr lang="zh-CN" altLang="en-US" sz="1100"/>
                        <a:t>拒绝</a:t>
                      </a:r>
                      <a:r>
                        <a:rPr lang="en-US" altLang="zh-CN" sz="1100"/>
                        <a:t>/</a:t>
                      </a:r>
                      <a:r>
                        <a:rPr lang="zh-CN" altLang="en-US" sz="1100"/>
                        <a:t>转交</a:t>
                      </a:r>
                      <a:endParaRPr lang="zh-CN" altLang="en-US" sz="1100"/>
                    </a:p>
                  </a:txBody>
                  <a:tcPr marL="70167" marR="70167" marT="44767" marB="44767" anchor="t" anchorCtr="0"/>
                </a:tc>
                <a:tc>
                  <a:txBody>
                    <a:bodyPr/>
                    <a:p>
                      <a:pPr marL="0" indent="0" algn="l" fontAlgn="t">
                        <a:spcBef>
                          <a:spcPct val="0"/>
                        </a:spcBef>
                        <a:spcAft>
                          <a:spcPct val="0"/>
                        </a:spcAft>
                      </a:pPr>
                      <a:r>
                        <a:rPr lang="en-US" altLang="zh-CN" sz="900"/>
                        <a:t>bes-expert-database-readonly</a:t>
                      </a:r>
                      <a:endParaRPr lang="en-US" altLang="zh-CN" sz="900"/>
                    </a:p>
                  </a:txBody>
                  <a:tcPr marL="70167" marR="70167" marT="44767" marB="44767" anchor="t" anchorCtr="0"/>
                </a:tc>
              </a:tr>
              <a:tr h="0">
                <a:tc>
                  <a:txBody>
                    <a:bodyPr/>
                    <a:p>
                      <a:pPr marL="0" indent="0" algn="l" fontAlgn="t">
                        <a:spcBef>
                          <a:spcPct val="0"/>
                        </a:spcBef>
                        <a:spcAft>
                          <a:spcPct val="0"/>
                        </a:spcAft>
                      </a:pPr>
                      <a:r>
                        <a:rPr lang="zh-CN" altLang="en-US" sz="1100"/>
                        <a:t>查询某个 </a:t>
                      </a:r>
                      <a:r>
                        <a:rPr lang="en-US" altLang="zh-CN" sz="1100"/>
                        <a:t>HV </a:t>
                      </a:r>
                      <a:r>
                        <a:rPr lang="zh-CN" altLang="en-US" sz="1100"/>
                        <a:t>通道昨天的历史值</a:t>
                      </a:r>
                      <a:endParaRPr lang="zh-CN" altLang="en-US" sz="1100"/>
                    </a:p>
                  </a:txBody>
                  <a:tcPr marL="70167" marR="70167" marT="44767" marB="44767" anchor="t" anchorCtr="0"/>
                </a:tc>
                <a:tc>
                  <a:txBody>
                    <a:bodyPr/>
                    <a:p>
                      <a:pPr marL="0" indent="0" algn="l" fontAlgn="t">
                        <a:spcBef>
                          <a:spcPct val="0"/>
                        </a:spcBef>
                        <a:spcAft>
                          <a:spcPct val="0"/>
                        </a:spcAft>
                      </a:pPr>
                      <a:r>
                        <a:rPr lang="zh-CN" altLang="en-US" sz="1100"/>
                        <a:t>拒绝</a:t>
                      </a:r>
                      <a:r>
                        <a:rPr lang="en-US" altLang="zh-CN" sz="1100"/>
                        <a:t>/</a:t>
                      </a:r>
                      <a:r>
                        <a:rPr lang="zh-CN" altLang="en-US" sz="1100"/>
                        <a:t>转交</a:t>
                      </a:r>
                      <a:endParaRPr lang="zh-CN" altLang="en-US" sz="1100"/>
                    </a:p>
                  </a:txBody>
                  <a:tcPr marL="70167" marR="70167" marT="44767" marB="44767" anchor="t" anchorCtr="0"/>
                </a:tc>
                <a:tc>
                  <a:txBody>
                    <a:bodyPr/>
                    <a:p>
                      <a:pPr marL="0" indent="0" algn="l" fontAlgn="t">
                        <a:spcBef>
                          <a:spcPct val="0"/>
                        </a:spcBef>
                        <a:spcAft>
                          <a:spcPct val="0"/>
                        </a:spcAft>
                      </a:pPr>
                      <a:r>
                        <a:rPr lang="en-US" altLang="zh-CN" sz="900"/>
                        <a:t>bes-expert-database-readonly</a:t>
                      </a:r>
                      <a:endParaRPr lang="en-US" altLang="zh-CN" sz="900"/>
                    </a:p>
                  </a:txBody>
                  <a:tcPr marL="70167" marR="70167" marT="44767" marB="44767" anchor="t" anchorCtr="0"/>
                </a:tc>
              </a:tr>
              <a:tr h="0">
                <a:tc>
                  <a:txBody>
                    <a:bodyPr/>
                    <a:p>
                      <a:pPr marL="0" indent="0" algn="l" fontAlgn="t">
                        <a:spcBef>
                          <a:spcPct val="0"/>
                        </a:spcBef>
                        <a:spcAft>
                          <a:spcPct val="0"/>
                        </a:spcAft>
                      </a:pPr>
                      <a:r>
                        <a:rPr lang="zh-CN" altLang="en-US" sz="1100"/>
                        <a:t>核对 </a:t>
                      </a:r>
                      <a:r>
                        <a:rPr lang="en-US" altLang="zh-CN" sz="1100"/>
                        <a:t>OnlineLum </a:t>
                      </a:r>
                      <a:r>
                        <a:rPr lang="zh-CN" altLang="en-US" sz="1100"/>
                        <a:t>原始值和 </a:t>
                      </a:r>
                      <a:r>
                        <a:rPr lang="en-US" altLang="zh-CN" sz="1100"/>
                        <a:t>DataHub </a:t>
                      </a:r>
                      <a:r>
                        <a:rPr lang="zh-CN" altLang="en-US" sz="1100"/>
                        <a:t>值</a:t>
                      </a:r>
                      <a:endParaRPr lang="zh-CN" altLang="en-US" sz="1100"/>
                    </a:p>
                  </a:txBody>
                  <a:tcPr marL="70167" marR="70167" marT="44767" marB="44767" anchor="t" anchorCtr="0"/>
                </a:tc>
                <a:tc>
                  <a:txBody>
                    <a:bodyPr/>
                    <a:p>
                      <a:pPr marL="0" indent="0" algn="l" fontAlgn="t">
                        <a:spcBef>
                          <a:spcPct val="0"/>
                        </a:spcBef>
                        <a:spcAft>
                          <a:spcPct val="0"/>
                        </a:spcAft>
                      </a:pPr>
                      <a:r>
                        <a:rPr lang="zh-CN" altLang="en-US" sz="1100"/>
                        <a:t>拒绝</a:t>
                      </a:r>
                      <a:r>
                        <a:rPr lang="en-US" altLang="zh-CN" sz="1100"/>
                        <a:t>/</a:t>
                      </a:r>
                      <a:r>
                        <a:rPr lang="zh-CN" altLang="en-US" sz="1100"/>
                        <a:t>转交</a:t>
                      </a:r>
                      <a:endParaRPr lang="zh-CN" altLang="en-US" sz="1100"/>
                    </a:p>
                  </a:txBody>
                  <a:tcPr marL="70167" marR="70167" marT="44767" marB="44767" anchor="t" anchorCtr="0"/>
                </a:tc>
                <a:tc>
                  <a:txBody>
                    <a:bodyPr/>
                    <a:p>
                      <a:pPr marL="0" indent="0" algn="l" fontAlgn="t">
                        <a:spcBef>
                          <a:spcPct val="0"/>
                        </a:spcBef>
                        <a:spcAft>
                          <a:spcPct val="0"/>
                        </a:spcAft>
                      </a:pPr>
                      <a:r>
                        <a:rPr lang="en-US" altLang="zh-CN" sz="900"/>
                        <a:t>bes-expert-database-readonly</a:t>
                      </a:r>
                      <a:endParaRPr lang="en-US" altLang="zh-CN" sz="900"/>
                    </a:p>
                  </a:txBody>
                  <a:tcPr marL="70167" marR="70167" marT="44767" marB="44767" anchor="t" anchorCtr="0"/>
                </a:tc>
              </a:tr>
              <a:tr h="0">
                <a:tc>
                  <a:txBody>
                    <a:bodyPr/>
                    <a:p>
                      <a:pPr marL="0" indent="0" algn="l" fontAlgn="t">
                        <a:spcBef>
                          <a:spcPct val="0"/>
                        </a:spcBef>
                        <a:spcAft>
                          <a:spcPct val="0"/>
                        </a:spcAft>
                      </a:pPr>
                      <a:r>
                        <a:rPr lang="zh-CN" altLang="en-US" sz="1100"/>
                        <a:t>修改 </a:t>
                      </a:r>
                      <a:r>
                        <a:rPr lang="en-US" altLang="zh-CN" sz="1100"/>
                        <a:t>Histogram </a:t>
                      </a:r>
                      <a:r>
                        <a:rPr lang="zh-CN" altLang="en-US" sz="1100"/>
                        <a:t>阈值</a:t>
                      </a:r>
                      <a:endParaRPr lang="zh-CN" altLang="en-US" sz="1100"/>
                    </a:p>
                  </a:txBody>
                  <a:tcPr marL="70167" marR="70167" marT="44767" marB="44767" anchor="t" anchorCtr="0"/>
                </a:tc>
                <a:tc>
                  <a:txBody>
                    <a:bodyPr/>
                    <a:p>
                      <a:pPr marL="0" indent="0" algn="l" fontAlgn="t">
                        <a:spcBef>
                          <a:spcPct val="0"/>
                        </a:spcBef>
                        <a:spcAft>
                          <a:spcPct val="0"/>
                        </a:spcAft>
                      </a:pPr>
                      <a:r>
                        <a:rPr lang="zh-CN" altLang="en-US" sz="1100"/>
                        <a:t>拒绝</a:t>
                      </a:r>
                      <a:r>
                        <a:rPr lang="en-US" altLang="zh-CN" sz="1100"/>
                        <a:t>/</a:t>
                      </a:r>
                      <a:r>
                        <a:rPr lang="zh-CN" altLang="en-US" sz="1100"/>
                        <a:t>转交</a:t>
                      </a:r>
                      <a:endParaRPr lang="zh-CN" altLang="en-US" sz="1100"/>
                    </a:p>
                  </a:txBody>
                  <a:tcPr marL="70167" marR="70167" marT="44767" marB="44767" anchor="t" anchorCtr="0"/>
                </a:tc>
                <a:tc>
                  <a:txBody>
                    <a:bodyPr/>
                    <a:p>
                      <a:pPr marL="0" indent="0" algn="l" fontAlgn="t">
                        <a:spcBef>
                          <a:spcPct val="0"/>
                        </a:spcBef>
                        <a:spcAft>
                          <a:spcPct val="0"/>
                        </a:spcAft>
                      </a:pPr>
                      <a:r>
                        <a:rPr lang="en-US" altLang="zh-CN" sz="900"/>
                        <a:t>bes-expert-histogram-engineering</a:t>
                      </a:r>
                      <a:endParaRPr lang="en-US" altLang="zh-CN" sz="900"/>
                    </a:p>
                  </a:txBody>
                  <a:tcPr marL="70167" marR="70167" marT="44767" marB="44767" anchor="t" anchorCtr="0"/>
                </a:tc>
              </a:tr>
              <a:tr h="0">
                <a:tc>
                  <a:txBody>
                    <a:bodyPr/>
                    <a:p>
                      <a:pPr marL="0" indent="0" algn="l" fontAlgn="t">
                        <a:spcBef>
                          <a:spcPct val="0"/>
                        </a:spcBef>
                        <a:spcAft>
                          <a:spcPct val="0"/>
                        </a:spcAft>
                      </a:pPr>
                      <a:r>
                        <a:rPr lang="zh-CN" altLang="en-US" sz="1100"/>
                        <a:t>重启 </a:t>
                      </a:r>
                      <a:r>
                        <a:rPr lang="en-US" altLang="zh-CN" sz="1100"/>
                        <a:t>anomaly </a:t>
                      </a:r>
                      <a:r>
                        <a:rPr lang="zh-CN" altLang="en-US" sz="1100"/>
                        <a:t>服务</a:t>
                      </a:r>
                      <a:endParaRPr lang="zh-CN" altLang="en-US" sz="1100"/>
                    </a:p>
                  </a:txBody>
                  <a:tcPr marL="70167" marR="70167" marT="44767" marB="44767" anchor="t" anchorCtr="0"/>
                </a:tc>
                <a:tc>
                  <a:txBody>
                    <a:bodyPr/>
                    <a:p>
                      <a:pPr marL="0" indent="0" algn="l" fontAlgn="t">
                        <a:spcBef>
                          <a:spcPct val="0"/>
                        </a:spcBef>
                        <a:spcAft>
                          <a:spcPct val="0"/>
                        </a:spcAft>
                      </a:pPr>
                      <a:r>
                        <a:rPr lang="zh-CN" altLang="en-US" sz="1100"/>
                        <a:t>拒绝</a:t>
                      </a:r>
                      <a:r>
                        <a:rPr lang="en-US" altLang="zh-CN" sz="1100"/>
                        <a:t>/</a:t>
                      </a:r>
                      <a:r>
                        <a:rPr lang="zh-CN" altLang="en-US" sz="1100"/>
                        <a:t>转交</a:t>
                      </a:r>
                      <a:endParaRPr lang="zh-CN" altLang="en-US" sz="1100"/>
                    </a:p>
                  </a:txBody>
                  <a:tcPr marL="70167" marR="70167" marT="44767" marB="44767" anchor="t" anchorCtr="0"/>
                </a:tc>
                <a:tc>
                  <a:txBody>
                    <a:bodyPr/>
                    <a:p>
                      <a:pPr marL="0" indent="0" algn="l" fontAlgn="t">
                        <a:spcBef>
                          <a:spcPct val="0"/>
                        </a:spcBef>
                        <a:spcAft>
                          <a:spcPct val="0"/>
                        </a:spcAft>
                      </a:pPr>
                      <a:r>
                        <a:rPr lang="en-US" altLang="zh-CN" sz="900"/>
                        <a:t>bes-service-operations</a:t>
                      </a:r>
                      <a:endParaRPr lang="en-US" altLang="zh-CN" sz="900"/>
                    </a:p>
                  </a:txBody>
                  <a:tcPr marL="70167" marR="70167" marT="44767" marB="44767" anchor="t" anchorCtr="0"/>
                </a:tc>
              </a:tr>
              <a:tr h="0">
                <a:tc>
                  <a:txBody>
                    <a:bodyPr/>
                    <a:p>
                      <a:pPr marL="0" indent="0" algn="l" fontAlgn="t">
                        <a:spcBef>
                          <a:spcPct val="0"/>
                        </a:spcBef>
                        <a:spcAft>
                          <a:spcPct val="0"/>
                        </a:spcAft>
                      </a:pPr>
                      <a:r>
                        <a:rPr lang="zh-CN" altLang="en-US" sz="1100"/>
                        <a:t>修改值班 </a:t>
                      </a:r>
                      <a:r>
                        <a:rPr lang="en-US" altLang="zh-CN" sz="1100"/>
                        <a:t>SOP</a:t>
                      </a:r>
                      <a:endParaRPr lang="en-US" altLang="zh-CN" sz="1100"/>
                    </a:p>
                  </a:txBody>
                  <a:tcPr marL="70167" marR="70167" marT="44767" marB="44767" anchor="t" anchorCtr="0"/>
                </a:tc>
                <a:tc>
                  <a:txBody>
                    <a:bodyPr/>
                    <a:p>
                      <a:pPr marL="0" indent="0" algn="l" fontAlgn="t">
                        <a:spcBef>
                          <a:spcPct val="0"/>
                        </a:spcBef>
                        <a:spcAft>
                          <a:spcPct val="0"/>
                        </a:spcAft>
                      </a:pPr>
                      <a:r>
                        <a:rPr lang="zh-CN" altLang="en-US" sz="1100"/>
                        <a:t>拒绝</a:t>
                      </a:r>
                      <a:r>
                        <a:rPr lang="en-US" altLang="zh-CN" sz="1100"/>
                        <a:t>/</a:t>
                      </a:r>
                      <a:r>
                        <a:rPr lang="zh-CN" altLang="en-US" sz="1100"/>
                        <a:t>转交</a:t>
                      </a:r>
                      <a:endParaRPr lang="zh-CN" altLang="en-US" sz="1100"/>
                    </a:p>
                  </a:txBody>
                  <a:tcPr marL="70167" marR="70167" marT="44767" marB="44767" anchor="t" anchorCtr="0"/>
                </a:tc>
                <a:tc>
                  <a:txBody>
                    <a:bodyPr/>
                    <a:p>
                      <a:pPr marL="0" indent="0" algn="l" fontAlgn="t">
                        <a:spcBef>
                          <a:spcPct val="0"/>
                        </a:spcBef>
                        <a:spcAft>
                          <a:spcPct val="0"/>
                        </a:spcAft>
                      </a:pPr>
                      <a:r>
                        <a:rPr lang="en-US" altLang="zh-CN" sz="900"/>
                        <a:t>bes-knowledge-governance</a:t>
                      </a:r>
                      <a:endParaRPr lang="en-US" altLang="zh-CN" sz="900"/>
                    </a:p>
                  </a:txBody>
                  <a:tcPr marL="70167" marR="70167" marT="44767" marB="44767" anchor="t" anchorCtr="0"/>
                </a:tc>
              </a:tr>
              <a:tr h="0">
                <a:tc>
                  <a:txBody>
                    <a:bodyPr/>
                    <a:p>
                      <a:pPr marL="0" indent="0" algn="l" fontAlgn="t">
                        <a:spcBef>
                          <a:spcPct val="0"/>
                        </a:spcBef>
                        <a:spcAft>
                          <a:spcPct val="0"/>
                        </a:spcAft>
                      </a:pPr>
                      <a:r>
                        <a:rPr lang="zh-CN" altLang="en-US" sz="1100"/>
                        <a:t>合并两个同名 </a:t>
                      </a:r>
                      <a:r>
                        <a:rPr lang="en-US" altLang="zh-CN" sz="1100"/>
                        <a:t>Skill</a:t>
                      </a:r>
                      <a:endParaRPr lang="en-US" altLang="zh-CN" sz="1100"/>
                    </a:p>
                  </a:txBody>
                  <a:tcPr marL="70167" marR="70167" marT="44767" marB="44767" anchor="t" anchorCtr="0"/>
                </a:tc>
                <a:tc>
                  <a:txBody>
                    <a:bodyPr/>
                    <a:p>
                      <a:pPr marL="0" indent="0" algn="l" fontAlgn="t">
                        <a:spcBef>
                          <a:spcPct val="0"/>
                        </a:spcBef>
                        <a:spcAft>
                          <a:spcPct val="0"/>
                        </a:spcAft>
                      </a:pPr>
                      <a:r>
                        <a:rPr lang="zh-CN" altLang="en-US" sz="1100"/>
                        <a:t>拒绝</a:t>
                      </a:r>
                      <a:r>
                        <a:rPr lang="en-US" altLang="zh-CN" sz="1100"/>
                        <a:t>/</a:t>
                      </a:r>
                      <a:r>
                        <a:rPr lang="zh-CN" altLang="en-US" sz="1100"/>
                        <a:t>转交</a:t>
                      </a:r>
                      <a:endParaRPr lang="zh-CN" altLang="en-US" sz="1100"/>
                    </a:p>
                  </a:txBody>
                  <a:tcPr marL="70167" marR="70167" marT="44767" marB="44767" anchor="t" anchorCtr="0"/>
                </a:tc>
                <a:tc>
                  <a:txBody>
                    <a:bodyPr/>
                    <a:p>
                      <a:pPr marL="0" indent="0" algn="l" fontAlgn="t">
                        <a:spcBef>
                          <a:spcPct val="0"/>
                        </a:spcBef>
                        <a:spcAft>
                          <a:spcPct val="0"/>
                        </a:spcAft>
                      </a:pPr>
                      <a:r>
                        <a:rPr lang="en-US" altLang="zh-CN" sz="900"/>
                        <a:t>bes-skill-governance</a:t>
                      </a:r>
                      <a:endParaRPr lang="en-US" altLang="zh-CN" sz="900"/>
                    </a:p>
                  </a:txBody>
                  <a:tcPr marL="70167" marR="70167" marT="44767" marB="44767" anchor="t" anchorCtr="0"/>
                </a:tc>
              </a:tr>
            </a:tbl>
          </a:graphicData>
        </a:graphic>
      </p:graphicFrame>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新旧系统</a:t>
            </a:r>
            <a:r>
              <a:rPr lang="zh-CN" altLang="en-US"/>
              <a:t>比较</a:t>
            </a:r>
            <a:endParaRPr lang="zh-CN" altLang="en-US"/>
          </a:p>
        </p:txBody>
      </p:sp>
      <p:sp>
        <p:nvSpPr>
          <p:cNvPr id="3" name="内容占位符 2"/>
          <p:cNvSpPr>
            <a:spLocks noGrp="1"/>
          </p:cNvSpPr>
          <p:nvPr>
            <p:ph idx="1"/>
          </p:nvPr>
        </p:nvSpPr>
        <p:spPr/>
        <p:txBody>
          <a:bodyPr/>
          <a:p>
            <a:r>
              <a:rPr lang="zh-CN" altLang="en-US"/>
              <a:t>单独的比较</a:t>
            </a:r>
            <a:r>
              <a:rPr lang="zh-CN" altLang="en-US"/>
              <a:t>服务</a:t>
            </a:r>
            <a:endParaRPr lang="zh-CN" altLang="en-US"/>
          </a:p>
          <a:p>
            <a:pPr lvl="1"/>
            <a:r>
              <a:rPr lang="zh-CN" altLang="en-US"/>
              <a:t>目标：发现</a:t>
            </a:r>
            <a:r>
              <a:rPr lang="zh-CN" altLang="en-US"/>
              <a:t>直方图对不上、横坐标对不上、纵坐标差很多、数值展示</a:t>
            </a:r>
            <a:r>
              <a:rPr lang="zh-CN" altLang="en-US"/>
              <a:t>不一致</a:t>
            </a:r>
            <a:endParaRPr lang="zh-CN" altLang="en-US"/>
          </a:p>
          <a:p>
            <a:pPr lvl="1"/>
            <a:r>
              <a:rPr lang="zh-CN" altLang="en-US"/>
              <a:t>目前增加了一些数值参数的一致性比较，</a:t>
            </a:r>
            <a:r>
              <a:rPr lang="zh-CN" altLang="en-US"/>
              <a:t>还不完善</a:t>
            </a:r>
            <a:endParaRPr lang="zh-CN" altLang="en-US"/>
          </a:p>
          <a:p>
            <a:pPr lvl="0"/>
            <a:r>
              <a:rPr lang="zh-CN" altLang="en-US"/>
              <a:t>发现</a:t>
            </a:r>
            <a:endParaRPr lang="zh-CN" altLang="en-US"/>
          </a:p>
          <a:p>
            <a:pPr lvl="1"/>
            <a:r>
              <a:rPr lang="zh-CN" altLang="en-US"/>
              <a:t>新旧系统积分</a:t>
            </a:r>
            <a:r>
              <a:rPr lang="zh-CN" altLang="en-US"/>
              <a:t>亮度单位</a:t>
            </a:r>
            <a:r>
              <a:rPr lang="zh-CN" altLang="en-US"/>
              <a:t>不一致</a:t>
            </a:r>
            <a:endParaRPr lang="zh-CN" altLang="en-US"/>
          </a:p>
          <a:p>
            <a:pPr lvl="1"/>
            <a:r>
              <a:rPr lang="en-US" altLang="zh-CN"/>
              <a:t>DAQState</a:t>
            </a:r>
            <a:r>
              <a:rPr lang="zh-CN" altLang="en-US"/>
              <a:t>差异不一致</a:t>
            </a:r>
            <a:r>
              <a:rPr lang="en-US" altLang="zh-CN"/>
              <a:t> </a:t>
            </a:r>
            <a:r>
              <a:rPr lang="en-US" altLang="zh-CN"/>
              <a:t>CONFIGURED/NONE</a:t>
            </a:r>
            <a:endParaRPr lang="en-US" altLang="zh-CN"/>
          </a:p>
          <a:p>
            <a:pPr lvl="1"/>
            <a:r>
              <a:rPr lang="en-US" altLang="zh-CN"/>
              <a:t>Run</a:t>
            </a:r>
            <a:r>
              <a:rPr lang="zh-CN" altLang="en-US"/>
              <a:t>号不一致</a:t>
            </a:r>
            <a:endParaRPr lang="zh-CN" altLang="en-US"/>
          </a:p>
          <a:p>
            <a:pPr lvl="1"/>
            <a:r>
              <a:rPr lang="en-US" altLang="zh-CN"/>
              <a:t>HV</a:t>
            </a:r>
            <a:r>
              <a:rPr lang="zh-CN" altLang="en-US"/>
              <a:t>状态显示不一致</a:t>
            </a:r>
            <a:endParaRPr lang="zh-CN" altLang="en-US"/>
          </a:p>
          <a:p>
            <a:pPr lvl="1"/>
            <a:endParaRPr lang="en-US" altLang="zh-CN"/>
          </a:p>
          <a:p>
            <a:pPr lvl="1"/>
            <a:endParaRPr lang="en-US" altLang="zh-CN"/>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统一数据接入架构</a:t>
            </a:r>
            <a:r>
              <a:rPr lang="en-US" altLang="zh-CN"/>
              <a:t> BES-Data-Hub</a:t>
            </a:r>
            <a:endParaRPr lang="en-US" altLang="zh-CN"/>
          </a:p>
        </p:txBody>
      </p:sp>
      <p:sp>
        <p:nvSpPr>
          <p:cNvPr id="3" name="内容占位符 2"/>
          <p:cNvSpPr>
            <a:spLocks noGrp="1"/>
          </p:cNvSpPr>
          <p:nvPr>
            <p:ph idx="1"/>
          </p:nvPr>
        </p:nvSpPr>
        <p:spPr/>
        <p:txBody>
          <a:bodyPr>
            <a:normAutofit lnSpcReduction="10000"/>
          </a:bodyPr>
          <a:lstStyle/>
          <a:p>
            <a:r>
              <a:rPr lang="zh-CN" altLang="en-US" dirty="0"/>
              <a:t>基于</a:t>
            </a:r>
            <a:r>
              <a:rPr lang="en-US" altLang="zh-CN" dirty="0" err="1"/>
              <a:t>FastAPI</a:t>
            </a:r>
            <a:r>
              <a:rPr lang="zh-CN" altLang="en-US" dirty="0"/>
              <a:t>实现，对实验数据的统一查询、</a:t>
            </a:r>
            <a:r>
              <a:rPr lang="en-US" altLang="zh-CN" dirty="0"/>
              <a:t>API</a:t>
            </a:r>
            <a:r>
              <a:rPr lang="zh-CN" altLang="en-US" dirty="0"/>
              <a:t>暴露</a:t>
            </a:r>
            <a:endParaRPr lang="zh-CN" altLang="en-US" dirty="0"/>
          </a:p>
          <a:p>
            <a:r>
              <a:rPr lang="en-US" altLang="zh-CN" dirty="0"/>
              <a:t>API</a:t>
            </a:r>
            <a:r>
              <a:rPr lang="zh-CN" altLang="en-US" dirty="0"/>
              <a:t>路由层：提供各种</a:t>
            </a:r>
            <a:r>
              <a:rPr lang="en-US" altLang="zh-CN" dirty="0"/>
              <a:t>API</a:t>
            </a:r>
            <a:r>
              <a:rPr lang="zh-CN" altLang="en-US" dirty="0"/>
              <a:t>接口</a:t>
            </a:r>
            <a:endParaRPr lang="zh-CN" altLang="en-US" dirty="0"/>
          </a:p>
          <a:p>
            <a:r>
              <a:rPr lang="zh-CN" altLang="en-US" dirty="0"/>
              <a:t>业务逻辑层：提供具体核心业务实现，包括连接器的生命周期管理、</a:t>
            </a:r>
            <a:r>
              <a:rPr lang="zh-CN" altLang="en-US" dirty="0">
                <a:sym typeface="+mn-ea"/>
              </a:rPr>
              <a:t>数据获取、基础的数据分析（聚合、趋势分析、不同</a:t>
            </a:r>
            <a:r>
              <a:rPr lang="en-US" altLang="zh-CN" dirty="0">
                <a:sym typeface="+mn-ea"/>
              </a:rPr>
              <a:t>run</a:t>
            </a:r>
            <a:r>
              <a:rPr lang="zh-CN" altLang="en-US" dirty="0">
                <a:sym typeface="+mn-ea"/>
              </a:rPr>
              <a:t>的比较）</a:t>
            </a:r>
            <a:endParaRPr lang="zh-CN" altLang="en-US" dirty="0"/>
          </a:p>
          <a:p>
            <a:r>
              <a:rPr lang="zh-CN" altLang="en-US" dirty="0">
                <a:sym typeface="+mn-ea"/>
              </a:rPr>
              <a:t>连接器层：连接不同类型数据源，继承抽象基类方式实现</a:t>
            </a:r>
            <a:endParaRPr lang="zh-CN" altLang="en-US" dirty="0"/>
          </a:p>
          <a:p>
            <a:r>
              <a:rPr lang="zh-CN" altLang="en-US" dirty="0"/>
              <a:t>数据源（可配的）：</a:t>
            </a:r>
            <a:r>
              <a:rPr lang="en-US" altLang="zh-CN" dirty="0" err="1"/>
              <a:t>yaml</a:t>
            </a:r>
            <a:r>
              <a:rPr lang="zh-CN" altLang="en-US" dirty="0"/>
              <a:t>配置文件指定数据库连接配置和数据源和表配置</a:t>
            </a:r>
            <a:endParaRPr lang="zh-CN" altLang="en-US" dirty="0"/>
          </a:p>
          <a:p>
            <a:r>
              <a:rPr lang="zh-CN" altLang="en-US" dirty="0"/>
              <a:t>代码路径：</a:t>
            </a:r>
            <a:r>
              <a:rPr lang="en-US" altLang="zh-CN" dirty="0">
                <a:hlinkClick r:id="rId1"/>
              </a:rPr>
              <a:t>https://code.ihep.ac.cn/bes-daq/bes-data-hub</a:t>
            </a:r>
            <a:endParaRPr lang="en-US" altLang="zh-CN" dirty="0"/>
          </a:p>
          <a:p>
            <a:r>
              <a:rPr lang="zh-CN" altLang="en-US" dirty="0"/>
              <a:t>文档路径：</a:t>
            </a:r>
            <a:r>
              <a:rPr lang="en-US" altLang="zh-CN" dirty="0"/>
              <a:t>$CODE/docs</a:t>
            </a:r>
            <a:endParaRPr lang="en-US" altLang="zh-CN" dirty="0"/>
          </a:p>
          <a:p>
            <a:pPr marL="0" indent="0">
              <a:buNone/>
            </a:pPr>
            <a:endParaRPr lang="en-US" altLang="zh-CN" dirty="0"/>
          </a:p>
        </p:txBody>
      </p:sp>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23242</Words>
  <Application>WPS 演示</Application>
  <PresentationFormat>宽屏</PresentationFormat>
  <Paragraphs>1237</Paragraphs>
  <Slides>86</Slides>
  <Notes>1</Notes>
  <HiddenSlides>4</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86</vt:i4>
      </vt:variant>
    </vt:vector>
  </HeadingPairs>
  <TitlesOfParts>
    <vt:vector size="98" baseType="lpstr">
      <vt:lpstr>Arial</vt:lpstr>
      <vt:lpstr>宋体</vt:lpstr>
      <vt:lpstr>Wingdings</vt:lpstr>
      <vt:lpstr>等线 Light</vt:lpstr>
      <vt:lpstr>等线</vt:lpstr>
      <vt:lpstr>微软雅黑</vt:lpstr>
      <vt:lpstr>Arial Unicode MS</vt:lpstr>
      <vt:lpstr>Cascadia Code</vt:lpstr>
      <vt:lpstr>-apple-system</vt:lpstr>
      <vt:lpstr>Segoe Print</vt:lpstr>
      <vt:lpstr>黑体</vt:lpstr>
      <vt:lpstr>Office 主题​​</vt:lpstr>
      <vt:lpstr>系统整体设计方案</vt:lpstr>
      <vt:lpstr>数据接入层方案设计（第一部分）</vt:lpstr>
      <vt:lpstr>智能分析层——数据质量相关异常检测（第二部分）</vt:lpstr>
      <vt:lpstr>与Axon集成——运行相关异常检测Agent（第二部分）</vt:lpstr>
      <vt:lpstr>与Axon集成——值班助手Agent（第二部分）</vt:lpstr>
      <vt:lpstr>与Axon集成——skill设计</vt:lpstr>
      <vt:lpstr>实时监测（前端界面展示部分）</vt:lpstr>
      <vt:lpstr>分工安排</vt:lpstr>
      <vt:lpstr>统一数据接入架构 BES-Data-Hub</vt:lpstr>
      <vt:lpstr>BES-Data-Hub实现进展</vt:lpstr>
      <vt:lpstr>BES-Data-Hub实现进展</vt:lpstr>
      <vt:lpstr>直方图检测相关问题</vt:lpstr>
      <vt:lpstr>进度安排</vt:lpstr>
      <vt:lpstr>目前进展——Bes-Data-Hub集成</vt:lpstr>
      <vt:lpstr>目前进展——直方图异常检测服务</vt:lpstr>
      <vt:lpstr>目前进展——直方图异常检测服务</vt:lpstr>
      <vt:lpstr>解决问题</vt:lpstr>
      <vt:lpstr>Axon-workbench问题汇总</vt:lpstr>
      <vt:lpstr>PowerPoint 演示文稿</vt:lpstr>
      <vt:lpstr>2026.05.07</vt:lpstr>
      <vt:lpstr>2026.05.08</vt:lpstr>
      <vt:lpstr>2025.05.09</vt:lpstr>
      <vt:lpstr>2026.05.11</vt:lpstr>
      <vt:lpstr>直方图异常检测服务</vt:lpstr>
      <vt:lpstr>直方图异常检测服务</vt:lpstr>
      <vt:lpstr>下一步计划</vt:lpstr>
      <vt:lpstr>Axon问题</vt:lpstr>
      <vt:lpstr>标记部分问题</vt:lpstr>
      <vt:lpstr>PowerPoint 演示文稿</vt:lpstr>
      <vt:lpstr>直方图异常检测服务v1更新发布</vt:lpstr>
      <vt:lpstr>样本存储与专家标注方案</vt:lpstr>
      <vt:lpstr>完善8000端口现有页面</vt:lpstr>
      <vt:lpstr>标注页面更新</vt:lpstr>
      <vt:lpstr>TODO：</vt:lpstr>
      <vt:lpstr>继续优化</vt:lpstr>
      <vt:lpstr>标注规则重构</vt:lpstr>
      <vt:lpstr>TODO:</vt:lpstr>
      <vt:lpstr>直方图数据不更新</vt:lpstr>
      <vt:lpstr>直方图页面优化</vt:lpstr>
      <vt:lpstr>专家标注策略调整</vt:lpstr>
      <vt:lpstr>功能优化</vt:lpstr>
      <vt:lpstr>直方图详情页</vt:lpstr>
      <vt:lpstr>PowerPoint 演示文稿</vt:lpstr>
      <vt:lpstr>现有界面完善</vt:lpstr>
      <vt:lpstr>MCP建立</vt:lpstr>
      <vt:lpstr>SKILL建立</vt:lpstr>
      <vt:lpstr>值班助手方案设计</vt:lpstr>
      <vt:lpstr>值班助手方案设计</vt:lpstr>
      <vt:lpstr>知识库整理</vt:lpstr>
      <vt:lpstr>8080端口直方图异常</vt:lpstr>
      <vt:lpstr>直方图页面</vt:lpstr>
      <vt:lpstr>值班助手</vt:lpstr>
      <vt:lpstr>直方图异常检测</vt:lpstr>
      <vt:lpstr>值班助手</vt:lpstr>
      <vt:lpstr>问题</vt:lpstr>
      <vt:lpstr>值班助手</vt:lpstr>
      <vt:lpstr>直方图异常检测</vt:lpstr>
      <vt:lpstr>多源异常检测方案设计</vt:lpstr>
      <vt:lpstr>多源异常检测方案</vt:lpstr>
      <vt:lpstr>实施计划</vt:lpstr>
      <vt:lpstr>看门狗实现全局监测</vt:lpstr>
      <vt:lpstr>时序异常检测</vt:lpstr>
      <vt:lpstr>问</vt:lpstr>
      <vt:lpstr>TODO</vt:lpstr>
      <vt:lpstr>值班助手可反馈</vt:lpstr>
      <vt:lpstr>值班助手反馈</vt:lpstr>
      <vt:lpstr>TODO：MRS日志进入知识库</vt:lpstr>
      <vt:lpstr>TODO</vt:lpstr>
      <vt:lpstr>直方图自动训练系统</vt:lpstr>
      <vt:lpstr>异常知识库反馈</vt:lpstr>
      <vt:lpstr>异常库聚合规则——当前实现方案（待讨论）</vt:lpstr>
      <vt:lpstr>值班助手反馈</vt:lpstr>
      <vt:lpstr>值班助手反馈</vt:lpstr>
      <vt:lpstr>MCP更新</vt:lpstr>
      <vt:lpstr>TODO</vt:lpstr>
      <vt:lpstr>9.10前必须完成</vt:lpstr>
      <vt:lpstr>TODO</vt:lpstr>
      <vt:lpstr>专家反馈页面优化上线</vt:lpstr>
      <vt:lpstr>运维方面</vt:lpstr>
      <vt:lpstr>维护助手</vt:lpstr>
      <vt:lpstr>TODO</vt:lpstr>
      <vt:lpstr>值班助手优化</vt:lpstr>
      <vt:lpstr>skill整理</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直方图标注</dc:title>
  <dc:creator>DELL</dc:creator>
  <cp:lastModifiedBy>捡了个六饼</cp:lastModifiedBy>
  <cp:revision>878</cp:revision>
  <dcterms:created xsi:type="dcterms:W3CDTF">2026-04-30T01:10:00Z</dcterms:created>
  <dcterms:modified xsi:type="dcterms:W3CDTF">2026-09-08T03:16:49Z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2052-12.1.0.28505</vt:lpwstr>
  </property>
  <property fmtid="{D5CDD505-2E9C-101B-9397-08002B2CF9AE}" pid="3" name="ICV">
    <vt:lpwstr>C06E5BF7EEBF4D489A43A6C35AC334D8_12</vt:lpwstr>
  </property>
</Properties>
</file>