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046" r:id="rId2"/>
    <p:sldId id="2146448135" r:id="rId3"/>
    <p:sldId id="2146448234" r:id="rId4"/>
    <p:sldId id="2146448235" r:id="rId5"/>
    <p:sldId id="2039378036" r:id="rId6"/>
    <p:sldId id="2146448470" r:id="rId7"/>
    <p:sldId id="2146448483" r:id="rId8"/>
    <p:sldId id="2146448485" r:id="rId9"/>
    <p:sldId id="2146448430" r:id="rId10"/>
    <p:sldId id="2146448431" r:id="rId11"/>
    <p:sldId id="2146448432" r:id="rId12"/>
    <p:sldId id="2146448433" r:id="rId13"/>
    <p:sldId id="2146448479" r:id="rId14"/>
    <p:sldId id="2146448480" r:id="rId15"/>
    <p:sldId id="2146448481" r:id="rId16"/>
    <p:sldId id="2146448486" r:id="rId17"/>
    <p:sldId id="2146448434" r:id="rId18"/>
    <p:sldId id="2146448463" r:id="rId19"/>
    <p:sldId id="2146448464" r:id="rId20"/>
    <p:sldId id="2146448465" r:id="rId21"/>
    <p:sldId id="2039378162" r:id="rId22"/>
    <p:sldId id="2039378264" r:id="rId23"/>
    <p:sldId id="2146448437" r:id="rId24"/>
    <p:sldId id="2146448484" r:id="rId25"/>
    <p:sldId id="2146448487" r:id="rId26"/>
    <p:sldId id="2146448439" r:id="rId27"/>
    <p:sldId id="2146448440" r:id="rId28"/>
    <p:sldId id="2146448241" r:id="rId29"/>
    <p:sldId id="2146448243" r:id="rId30"/>
    <p:sldId id="2146448114" r:id="rId31"/>
    <p:sldId id="2146448442" r:id="rId32"/>
    <p:sldId id="2146448443" r:id="rId33"/>
    <p:sldId id="2146448148" r:id="rId34"/>
    <p:sldId id="2146448488" r:id="rId35"/>
    <p:sldId id="2146448490" r:id="rId36"/>
    <p:sldId id="2146448448" r:id="rId37"/>
    <p:sldId id="2146448110" r:id="rId38"/>
    <p:sldId id="2146448446" r:id="rId39"/>
    <p:sldId id="2146448447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iyu zhang" initials="yz" lastIdx="1" clrIdx="0">
    <p:extLst>
      <p:ext uri="{19B8F6BF-5375-455C-9EA6-DF929625EA0E}">
        <p15:presenceInfo xmlns:p15="http://schemas.microsoft.com/office/powerpoint/2012/main" userId="80c4ceb0260916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9" autoAdjust="0"/>
    <p:restoredTop sz="87741" autoAdjust="0"/>
  </p:normalViewPr>
  <p:slideViewPr>
    <p:cSldViewPr snapToGrid="0">
      <p:cViewPr varScale="1">
        <p:scale>
          <a:sx n="101" d="100"/>
          <a:sy n="101" d="100"/>
        </p:scale>
        <p:origin x="290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E90F2F-2269-4FC1-B842-B38A78229C2A}" type="doc">
      <dgm:prSet loTypeId="urn:microsoft.com/office/officeart/2005/8/layout/process2" loCatId="process" qsTypeId="urn:microsoft.com/office/officeart/2005/8/quickstyle/simple5" qsCatId="simple" csTypeId="urn:microsoft.com/office/officeart/2005/8/colors/colorful1" csCatId="colorful" phldr="1"/>
      <dgm:spPr/>
    </dgm:pt>
    <dgm:pt modelId="{B92EF1F4-42E5-4C3E-AA59-9939B8ED9B21}">
      <dgm:prSet phldrT="[文本]"/>
      <dgm:spPr/>
      <dgm:t>
        <a:bodyPr/>
        <a:lstStyle/>
        <a:p>
          <a:r>
            <a:rPr lang="zh-CN" altLang="en-US" dirty="0"/>
            <a:t>选择资源配置</a:t>
          </a:r>
        </a:p>
      </dgm:t>
    </dgm:pt>
    <dgm:pt modelId="{77BD9871-DBE7-4FB6-B6A8-0E32495195E0}" type="parTrans" cxnId="{3E05846A-2DF8-4790-A978-468762D23DB2}">
      <dgm:prSet/>
      <dgm:spPr/>
      <dgm:t>
        <a:bodyPr/>
        <a:lstStyle/>
        <a:p>
          <a:endParaRPr lang="zh-CN" altLang="en-US"/>
        </a:p>
      </dgm:t>
    </dgm:pt>
    <dgm:pt modelId="{D2E0BBC6-1B0E-4D2C-8DA2-D070769A2062}" type="sibTrans" cxnId="{3E05846A-2DF8-4790-A978-468762D23DB2}">
      <dgm:prSet/>
      <dgm:spPr/>
      <dgm:t>
        <a:bodyPr/>
        <a:lstStyle/>
        <a:p>
          <a:endParaRPr lang="zh-CN" altLang="en-US"/>
        </a:p>
      </dgm:t>
    </dgm:pt>
    <dgm:pt modelId="{37F801F3-99C9-4EBD-927A-8926331BA40E}">
      <dgm:prSet phldrT="[文本]"/>
      <dgm:spPr/>
      <dgm:t>
        <a:bodyPr/>
        <a:lstStyle/>
        <a:p>
          <a:r>
            <a:rPr lang="zh-CN" altLang="en-US" dirty="0"/>
            <a:t>快速创建</a:t>
          </a:r>
        </a:p>
      </dgm:t>
    </dgm:pt>
    <dgm:pt modelId="{CA718F56-D3AF-4C87-A1F0-9E2EC6778652}" type="parTrans" cxnId="{13B2A74D-FE33-4508-9880-FA45D0F9888F}">
      <dgm:prSet/>
      <dgm:spPr/>
      <dgm:t>
        <a:bodyPr/>
        <a:lstStyle/>
        <a:p>
          <a:endParaRPr lang="zh-CN" altLang="en-US"/>
        </a:p>
      </dgm:t>
    </dgm:pt>
    <dgm:pt modelId="{70FA6170-22FB-4F9C-B131-6111DC1C3547}" type="sibTrans" cxnId="{13B2A74D-FE33-4508-9880-FA45D0F9888F}">
      <dgm:prSet/>
      <dgm:spPr/>
      <dgm:t>
        <a:bodyPr/>
        <a:lstStyle/>
        <a:p>
          <a:endParaRPr lang="zh-CN" altLang="en-US"/>
        </a:p>
      </dgm:t>
    </dgm:pt>
    <dgm:pt modelId="{504A332D-9AAA-4FF4-91F1-534D1A592B44}">
      <dgm:prSet phldrT="[文本]"/>
      <dgm:spPr/>
      <dgm:t>
        <a:bodyPr/>
        <a:lstStyle/>
        <a:p>
          <a:r>
            <a:rPr lang="zh-CN" altLang="en-US" dirty="0"/>
            <a:t>等待启动，显示运行中</a:t>
          </a:r>
        </a:p>
      </dgm:t>
    </dgm:pt>
    <dgm:pt modelId="{8E009DE2-8290-42A1-A8AF-A3DEB2641385}" type="parTrans" cxnId="{2F4C309B-8FF3-48DC-B43C-EA7BD6FF8757}">
      <dgm:prSet/>
      <dgm:spPr/>
      <dgm:t>
        <a:bodyPr/>
        <a:lstStyle/>
        <a:p>
          <a:endParaRPr lang="zh-CN" altLang="en-US"/>
        </a:p>
      </dgm:t>
    </dgm:pt>
    <dgm:pt modelId="{E19A3C80-A574-44E2-84F7-E65E00760B05}" type="sibTrans" cxnId="{2F4C309B-8FF3-48DC-B43C-EA7BD6FF8757}">
      <dgm:prSet/>
      <dgm:spPr/>
      <dgm:t>
        <a:bodyPr/>
        <a:lstStyle/>
        <a:p>
          <a:endParaRPr lang="zh-CN" altLang="en-US"/>
        </a:p>
      </dgm:t>
    </dgm:pt>
    <dgm:pt modelId="{F7384DC0-2A78-4EE3-8A2C-67130C4A6D1C}">
      <dgm:prSet phldrT="[文本]"/>
      <dgm:spPr/>
      <dgm:t>
        <a:bodyPr/>
        <a:lstStyle/>
        <a:p>
          <a:r>
            <a:rPr lang="zh-CN" altLang="en-US" dirty="0"/>
            <a:t>进入</a:t>
          </a:r>
        </a:p>
      </dgm:t>
    </dgm:pt>
    <dgm:pt modelId="{4DD42FEF-6310-448B-8294-1A99FE5F69CD}" type="parTrans" cxnId="{0A0F8D0F-D790-4549-9275-418B81500CEA}">
      <dgm:prSet/>
      <dgm:spPr/>
      <dgm:t>
        <a:bodyPr/>
        <a:lstStyle/>
        <a:p>
          <a:endParaRPr lang="zh-CN" altLang="en-US"/>
        </a:p>
      </dgm:t>
    </dgm:pt>
    <dgm:pt modelId="{EC2FC060-0B5C-4360-9B3C-403F43FC26D3}" type="sibTrans" cxnId="{0A0F8D0F-D790-4549-9275-418B81500CEA}">
      <dgm:prSet/>
      <dgm:spPr/>
      <dgm:t>
        <a:bodyPr/>
        <a:lstStyle/>
        <a:p>
          <a:endParaRPr lang="zh-CN" altLang="en-US"/>
        </a:p>
      </dgm:t>
    </dgm:pt>
    <dgm:pt modelId="{2428EBED-8A43-40B9-8274-A6D934ECCBE4}" type="pres">
      <dgm:prSet presAssocID="{C4E90F2F-2269-4FC1-B842-B38A78229C2A}" presName="linearFlow" presStyleCnt="0">
        <dgm:presLayoutVars>
          <dgm:resizeHandles val="exact"/>
        </dgm:presLayoutVars>
      </dgm:prSet>
      <dgm:spPr/>
    </dgm:pt>
    <dgm:pt modelId="{5F7FC54D-D9A6-4A57-8404-C847DFA88804}" type="pres">
      <dgm:prSet presAssocID="{B92EF1F4-42E5-4C3E-AA59-9939B8ED9B21}" presName="node" presStyleLbl="node1" presStyleIdx="0" presStyleCnt="4">
        <dgm:presLayoutVars>
          <dgm:bulletEnabled val="1"/>
        </dgm:presLayoutVars>
      </dgm:prSet>
      <dgm:spPr/>
    </dgm:pt>
    <dgm:pt modelId="{3D42FC82-90B1-4E91-8BE0-BE4B6E6E7526}" type="pres">
      <dgm:prSet presAssocID="{D2E0BBC6-1B0E-4D2C-8DA2-D070769A2062}" presName="sibTrans" presStyleLbl="sibTrans2D1" presStyleIdx="0" presStyleCnt="3"/>
      <dgm:spPr/>
    </dgm:pt>
    <dgm:pt modelId="{831B4862-0FF2-43CF-BE0E-4F04E50C44BE}" type="pres">
      <dgm:prSet presAssocID="{D2E0BBC6-1B0E-4D2C-8DA2-D070769A2062}" presName="connectorText" presStyleLbl="sibTrans2D1" presStyleIdx="0" presStyleCnt="3"/>
      <dgm:spPr/>
    </dgm:pt>
    <dgm:pt modelId="{2D45A1E3-46BD-41BB-8D5E-A9F1601C8B67}" type="pres">
      <dgm:prSet presAssocID="{37F801F3-99C9-4EBD-927A-8926331BA40E}" presName="node" presStyleLbl="node1" presStyleIdx="1" presStyleCnt="4">
        <dgm:presLayoutVars>
          <dgm:bulletEnabled val="1"/>
        </dgm:presLayoutVars>
      </dgm:prSet>
      <dgm:spPr/>
    </dgm:pt>
    <dgm:pt modelId="{03314AF7-22F5-475A-941A-37A6DB27AD82}" type="pres">
      <dgm:prSet presAssocID="{70FA6170-22FB-4F9C-B131-6111DC1C3547}" presName="sibTrans" presStyleLbl="sibTrans2D1" presStyleIdx="1" presStyleCnt="3"/>
      <dgm:spPr/>
    </dgm:pt>
    <dgm:pt modelId="{FA89B866-C19F-4DDD-805E-E0C1673022BF}" type="pres">
      <dgm:prSet presAssocID="{70FA6170-22FB-4F9C-B131-6111DC1C3547}" presName="connectorText" presStyleLbl="sibTrans2D1" presStyleIdx="1" presStyleCnt="3"/>
      <dgm:spPr/>
    </dgm:pt>
    <dgm:pt modelId="{7E57DE54-B95D-4F06-8F98-7D2958E988DA}" type="pres">
      <dgm:prSet presAssocID="{504A332D-9AAA-4FF4-91F1-534D1A592B44}" presName="node" presStyleLbl="node1" presStyleIdx="2" presStyleCnt="4">
        <dgm:presLayoutVars>
          <dgm:bulletEnabled val="1"/>
        </dgm:presLayoutVars>
      </dgm:prSet>
      <dgm:spPr/>
    </dgm:pt>
    <dgm:pt modelId="{C2EC2E79-BD80-4D1F-934D-AF7D70D72522}" type="pres">
      <dgm:prSet presAssocID="{E19A3C80-A574-44E2-84F7-E65E00760B05}" presName="sibTrans" presStyleLbl="sibTrans2D1" presStyleIdx="2" presStyleCnt="3"/>
      <dgm:spPr/>
    </dgm:pt>
    <dgm:pt modelId="{3719B669-ABAD-4A19-86E2-0F08B00AD860}" type="pres">
      <dgm:prSet presAssocID="{E19A3C80-A574-44E2-84F7-E65E00760B05}" presName="connectorText" presStyleLbl="sibTrans2D1" presStyleIdx="2" presStyleCnt="3"/>
      <dgm:spPr/>
    </dgm:pt>
    <dgm:pt modelId="{45C033B3-2244-4061-AE87-0060D5BE28D2}" type="pres">
      <dgm:prSet presAssocID="{F7384DC0-2A78-4EE3-8A2C-67130C4A6D1C}" presName="node" presStyleLbl="node1" presStyleIdx="3" presStyleCnt="4">
        <dgm:presLayoutVars>
          <dgm:bulletEnabled val="1"/>
        </dgm:presLayoutVars>
      </dgm:prSet>
      <dgm:spPr/>
    </dgm:pt>
  </dgm:ptLst>
  <dgm:cxnLst>
    <dgm:cxn modelId="{1938350B-5EF5-4A3C-A1CF-240A32B8A09E}" type="presOf" srcId="{F7384DC0-2A78-4EE3-8A2C-67130C4A6D1C}" destId="{45C033B3-2244-4061-AE87-0060D5BE28D2}" srcOrd="0" destOrd="0" presId="urn:microsoft.com/office/officeart/2005/8/layout/process2"/>
    <dgm:cxn modelId="{0A0F8D0F-D790-4549-9275-418B81500CEA}" srcId="{C4E90F2F-2269-4FC1-B842-B38A78229C2A}" destId="{F7384DC0-2A78-4EE3-8A2C-67130C4A6D1C}" srcOrd="3" destOrd="0" parTransId="{4DD42FEF-6310-448B-8294-1A99FE5F69CD}" sibTransId="{EC2FC060-0B5C-4360-9B3C-403F43FC26D3}"/>
    <dgm:cxn modelId="{A219C420-112B-4ACE-A248-B7265780FA19}" type="presOf" srcId="{37F801F3-99C9-4EBD-927A-8926331BA40E}" destId="{2D45A1E3-46BD-41BB-8D5E-A9F1601C8B67}" srcOrd="0" destOrd="0" presId="urn:microsoft.com/office/officeart/2005/8/layout/process2"/>
    <dgm:cxn modelId="{791C4D36-1621-467C-B905-C09ED960C375}" type="presOf" srcId="{504A332D-9AAA-4FF4-91F1-534D1A592B44}" destId="{7E57DE54-B95D-4F06-8F98-7D2958E988DA}" srcOrd="0" destOrd="0" presId="urn:microsoft.com/office/officeart/2005/8/layout/process2"/>
    <dgm:cxn modelId="{7687985D-51A2-41EC-92A1-8E211E69405C}" type="presOf" srcId="{70FA6170-22FB-4F9C-B131-6111DC1C3547}" destId="{FA89B866-C19F-4DDD-805E-E0C1673022BF}" srcOrd="1" destOrd="0" presId="urn:microsoft.com/office/officeart/2005/8/layout/process2"/>
    <dgm:cxn modelId="{3E05846A-2DF8-4790-A978-468762D23DB2}" srcId="{C4E90F2F-2269-4FC1-B842-B38A78229C2A}" destId="{B92EF1F4-42E5-4C3E-AA59-9939B8ED9B21}" srcOrd="0" destOrd="0" parTransId="{77BD9871-DBE7-4FB6-B6A8-0E32495195E0}" sibTransId="{D2E0BBC6-1B0E-4D2C-8DA2-D070769A2062}"/>
    <dgm:cxn modelId="{13B2A74D-FE33-4508-9880-FA45D0F9888F}" srcId="{C4E90F2F-2269-4FC1-B842-B38A78229C2A}" destId="{37F801F3-99C9-4EBD-927A-8926331BA40E}" srcOrd="1" destOrd="0" parTransId="{CA718F56-D3AF-4C87-A1F0-9E2EC6778652}" sibTransId="{70FA6170-22FB-4F9C-B131-6111DC1C3547}"/>
    <dgm:cxn modelId="{F371ED85-56B3-40CB-8F61-464B64B23D05}" type="presOf" srcId="{E19A3C80-A574-44E2-84F7-E65E00760B05}" destId="{3719B669-ABAD-4A19-86E2-0F08B00AD860}" srcOrd="1" destOrd="0" presId="urn:microsoft.com/office/officeart/2005/8/layout/process2"/>
    <dgm:cxn modelId="{C338368A-C5B2-429B-AE80-70ECC23C378C}" type="presOf" srcId="{C4E90F2F-2269-4FC1-B842-B38A78229C2A}" destId="{2428EBED-8A43-40B9-8274-A6D934ECCBE4}" srcOrd="0" destOrd="0" presId="urn:microsoft.com/office/officeart/2005/8/layout/process2"/>
    <dgm:cxn modelId="{D3E94895-CA77-4A3A-B4DA-5B0F10C5F1E6}" type="presOf" srcId="{D2E0BBC6-1B0E-4D2C-8DA2-D070769A2062}" destId="{3D42FC82-90B1-4E91-8BE0-BE4B6E6E7526}" srcOrd="0" destOrd="0" presId="urn:microsoft.com/office/officeart/2005/8/layout/process2"/>
    <dgm:cxn modelId="{2F4C309B-8FF3-48DC-B43C-EA7BD6FF8757}" srcId="{C4E90F2F-2269-4FC1-B842-B38A78229C2A}" destId="{504A332D-9AAA-4FF4-91F1-534D1A592B44}" srcOrd="2" destOrd="0" parTransId="{8E009DE2-8290-42A1-A8AF-A3DEB2641385}" sibTransId="{E19A3C80-A574-44E2-84F7-E65E00760B05}"/>
    <dgm:cxn modelId="{9A4DA7BE-62B2-4A1E-BB1D-E2CC6A247839}" type="presOf" srcId="{70FA6170-22FB-4F9C-B131-6111DC1C3547}" destId="{03314AF7-22F5-475A-941A-37A6DB27AD82}" srcOrd="0" destOrd="0" presId="urn:microsoft.com/office/officeart/2005/8/layout/process2"/>
    <dgm:cxn modelId="{978131C9-41E2-4D1D-A450-BC4DA452C5BF}" type="presOf" srcId="{B92EF1F4-42E5-4C3E-AA59-9939B8ED9B21}" destId="{5F7FC54D-D9A6-4A57-8404-C847DFA88804}" srcOrd="0" destOrd="0" presId="urn:microsoft.com/office/officeart/2005/8/layout/process2"/>
    <dgm:cxn modelId="{D18003DD-797A-45BF-8044-EAA232113C36}" type="presOf" srcId="{D2E0BBC6-1B0E-4D2C-8DA2-D070769A2062}" destId="{831B4862-0FF2-43CF-BE0E-4F04E50C44BE}" srcOrd="1" destOrd="0" presId="urn:microsoft.com/office/officeart/2005/8/layout/process2"/>
    <dgm:cxn modelId="{0DCD98EA-C920-4A24-86A1-410B9EDB03E4}" type="presOf" srcId="{E19A3C80-A574-44E2-84F7-E65E00760B05}" destId="{C2EC2E79-BD80-4D1F-934D-AF7D70D72522}" srcOrd="0" destOrd="0" presId="urn:microsoft.com/office/officeart/2005/8/layout/process2"/>
    <dgm:cxn modelId="{D6FABDD2-2679-4C4A-ACAF-9B9D34BF0ED2}" type="presParOf" srcId="{2428EBED-8A43-40B9-8274-A6D934ECCBE4}" destId="{5F7FC54D-D9A6-4A57-8404-C847DFA88804}" srcOrd="0" destOrd="0" presId="urn:microsoft.com/office/officeart/2005/8/layout/process2"/>
    <dgm:cxn modelId="{33374D32-0321-4A6D-BECF-D5A9D0ACD791}" type="presParOf" srcId="{2428EBED-8A43-40B9-8274-A6D934ECCBE4}" destId="{3D42FC82-90B1-4E91-8BE0-BE4B6E6E7526}" srcOrd="1" destOrd="0" presId="urn:microsoft.com/office/officeart/2005/8/layout/process2"/>
    <dgm:cxn modelId="{082A0EDE-2790-46A8-A418-6CF854AE5E8A}" type="presParOf" srcId="{3D42FC82-90B1-4E91-8BE0-BE4B6E6E7526}" destId="{831B4862-0FF2-43CF-BE0E-4F04E50C44BE}" srcOrd="0" destOrd="0" presId="urn:microsoft.com/office/officeart/2005/8/layout/process2"/>
    <dgm:cxn modelId="{0325E42A-351A-4C0F-906E-C3C0477B6586}" type="presParOf" srcId="{2428EBED-8A43-40B9-8274-A6D934ECCBE4}" destId="{2D45A1E3-46BD-41BB-8D5E-A9F1601C8B67}" srcOrd="2" destOrd="0" presId="urn:microsoft.com/office/officeart/2005/8/layout/process2"/>
    <dgm:cxn modelId="{3FD529B0-96DB-4511-9A74-286F798DFE9E}" type="presParOf" srcId="{2428EBED-8A43-40B9-8274-A6D934ECCBE4}" destId="{03314AF7-22F5-475A-941A-37A6DB27AD82}" srcOrd="3" destOrd="0" presId="urn:microsoft.com/office/officeart/2005/8/layout/process2"/>
    <dgm:cxn modelId="{CF75C0A7-0C0B-43E8-BDA7-827D66A5DB66}" type="presParOf" srcId="{03314AF7-22F5-475A-941A-37A6DB27AD82}" destId="{FA89B866-C19F-4DDD-805E-E0C1673022BF}" srcOrd="0" destOrd="0" presId="urn:microsoft.com/office/officeart/2005/8/layout/process2"/>
    <dgm:cxn modelId="{EF69659D-B394-405A-8C85-83D7085C0CBD}" type="presParOf" srcId="{2428EBED-8A43-40B9-8274-A6D934ECCBE4}" destId="{7E57DE54-B95D-4F06-8F98-7D2958E988DA}" srcOrd="4" destOrd="0" presId="urn:microsoft.com/office/officeart/2005/8/layout/process2"/>
    <dgm:cxn modelId="{2BF5B1C5-EC6C-483D-94CC-A5A7BE38C860}" type="presParOf" srcId="{2428EBED-8A43-40B9-8274-A6D934ECCBE4}" destId="{C2EC2E79-BD80-4D1F-934D-AF7D70D72522}" srcOrd="5" destOrd="0" presId="urn:microsoft.com/office/officeart/2005/8/layout/process2"/>
    <dgm:cxn modelId="{D26392B0-D08F-4835-AF9C-D7FD9741D83C}" type="presParOf" srcId="{C2EC2E79-BD80-4D1F-934D-AF7D70D72522}" destId="{3719B669-ABAD-4A19-86E2-0F08B00AD860}" srcOrd="0" destOrd="0" presId="urn:microsoft.com/office/officeart/2005/8/layout/process2"/>
    <dgm:cxn modelId="{C0017AB3-4C02-4B8B-8052-F2C4A3ACE5FC}" type="presParOf" srcId="{2428EBED-8A43-40B9-8274-A6D934ECCBE4}" destId="{45C033B3-2244-4061-AE87-0060D5BE28D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25FFB3-488D-4E0F-87AF-6A14E46965EA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FF372E21-E401-4BA1-BDF9-E4E546BF50A4}">
      <dgm:prSet phldrT="[文本]"/>
      <dgm:spPr/>
      <dgm:t>
        <a:bodyPr/>
        <a:lstStyle/>
        <a:p>
          <a:pPr>
            <a:buChar char="•"/>
          </a:pPr>
          <a:r>
            <a:rPr lang="zh-CN" altLang="en-US" dirty="0"/>
            <a:t>停止</a:t>
          </a:r>
        </a:p>
      </dgm:t>
    </dgm:pt>
    <dgm:pt modelId="{C210A571-3709-4465-9269-984053A7A0B5}" type="parTrans" cxnId="{DA664384-7BE5-4BA0-BFC5-118568E6CB73}">
      <dgm:prSet/>
      <dgm:spPr/>
      <dgm:t>
        <a:bodyPr/>
        <a:lstStyle/>
        <a:p>
          <a:endParaRPr lang="zh-CN" altLang="en-US"/>
        </a:p>
      </dgm:t>
    </dgm:pt>
    <dgm:pt modelId="{2BA86DF1-FE55-411C-B7DF-A5B7B5357160}" type="sibTrans" cxnId="{DA664384-7BE5-4BA0-BFC5-118568E6CB73}">
      <dgm:prSet/>
      <dgm:spPr/>
      <dgm:t>
        <a:bodyPr/>
        <a:lstStyle/>
        <a:p>
          <a:endParaRPr lang="zh-CN" altLang="en-US"/>
        </a:p>
      </dgm:t>
    </dgm:pt>
    <dgm:pt modelId="{A287CB54-50D1-4C2C-A251-26191AB416C6}">
      <dgm:prSet/>
      <dgm:spPr/>
      <dgm:t>
        <a:bodyPr/>
        <a:lstStyle/>
        <a:p>
          <a:r>
            <a:rPr lang="zh-CN" altLang="en-US"/>
            <a:t>编辑</a:t>
          </a:r>
          <a:endParaRPr lang="zh-CN" altLang="en-US" dirty="0"/>
        </a:p>
      </dgm:t>
    </dgm:pt>
    <dgm:pt modelId="{8EA37910-E987-44A0-B910-5C703CDD893C}" type="parTrans" cxnId="{0FC38055-A2DC-4185-85D7-D14D2E6DC44C}">
      <dgm:prSet/>
      <dgm:spPr/>
      <dgm:t>
        <a:bodyPr/>
        <a:lstStyle/>
        <a:p>
          <a:endParaRPr lang="zh-CN" altLang="en-US"/>
        </a:p>
      </dgm:t>
    </dgm:pt>
    <dgm:pt modelId="{7465C334-B2B3-4B31-9398-6B129DF0A976}" type="sibTrans" cxnId="{0FC38055-A2DC-4185-85D7-D14D2E6DC44C}">
      <dgm:prSet/>
      <dgm:spPr/>
      <dgm:t>
        <a:bodyPr/>
        <a:lstStyle/>
        <a:p>
          <a:endParaRPr lang="zh-CN" altLang="en-US"/>
        </a:p>
      </dgm:t>
    </dgm:pt>
    <dgm:pt modelId="{86FDC602-4131-4B0F-BE29-D04F6331A68C}">
      <dgm:prSet/>
      <dgm:spPr/>
      <dgm:t>
        <a:bodyPr/>
        <a:lstStyle/>
        <a:p>
          <a:r>
            <a:rPr lang="zh-CN" altLang="en-US"/>
            <a:t>启动</a:t>
          </a:r>
          <a:endParaRPr lang="zh-CN" altLang="en-US" dirty="0"/>
        </a:p>
      </dgm:t>
    </dgm:pt>
    <dgm:pt modelId="{9BB1CAF4-8BE7-4797-ADB0-ED58F6A15281}" type="parTrans" cxnId="{BE893B65-136E-4A9C-B21C-9341A07D0E85}">
      <dgm:prSet/>
      <dgm:spPr/>
      <dgm:t>
        <a:bodyPr/>
        <a:lstStyle/>
        <a:p>
          <a:endParaRPr lang="zh-CN" altLang="en-US"/>
        </a:p>
      </dgm:t>
    </dgm:pt>
    <dgm:pt modelId="{6EACE2E0-036E-441B-B01D-F1134E0398CE}" type="sibTrans" cxnId="{BE893B65-136E-4A9C-B21C-9341A07D0E85}">
      <dgm:prSet/>
      <dgm:spPr/>
      <dgm:t>
        <a:bodyPr/>
        <a:lstStyle/>
        <a:p>
          <a:endParaRPr lang="zh-CN" altLang="en-US"/>
        </a:p>
      </dgm:t>
    </dgm:pt>
    <dgm:pt modelId="{54AF9226-7822-4C18-8271-C0E5CDA611AF}">
      <dgm:prSet/>
      <dgm:spPr/>
      <dgm:t>
        <a:bodyPr/>
        <a:lstStyle/>
        <a:p>
          <a:r>
            <a:rPr lang="zh-CN" altLang="en-US"/>
            <a:t>删除</a:t>
          </a:r>
          <a:endParaRPr lang="zh-CN" altLang="en-US" dirty="0"/>
        </a:p>
      </dgm:t>
    </dgm:pt>
    <dgm:pt modelId="{49BA9562-F4EF-4D21-982E-55A55A63E585}" type="parTrans" cxnId="{B6C133F6-AAFF-4F49-95D7-1630EE6666F4}">
      <dgm:prSet/>
      <dgm:spPr/>
      <dgm:t>
        <a:bodyPr/>
        <a:lstStyle/>
        <a:p>
          <a:endParaRPr lang="zh-CN" altLang="en-US"/>
        </a:p>
      </dgm:t>
    </dgm:pt>
    <dgm:pt modelId="{2EA6FFDC-FDBF-47B7-A060-C8BCF7249F6A}" type="sibTrans" cxnId="{B6C133F6-AAFF-4F49-95D7-1630EE6666F4}">
      <dgm:prSet/>
      <dgm:spPr/>
      <dgm:t>
        <a:bodyPr/>
        <a:lstStyle/>
        <a:p>
          <a:endParaRPr lang="zh-CN" altLang="en-US"/>
        </a:p>
      </dgm:t>
    </dgm:pt>
    <dgm:pt modelId="{F8925C0B-38E7-4172-A0B3-ABAAD37114B6}" type="pres">
      <dgm:prSet presAssocID="{1025FFB3-488D-4E0F-87AF-6A14E46965EA}" presName="diagram" presStyleCnt="0">
        <dgm:presLayoutVars>
          <dgm:dir/>
          <dgm:resizeHandles val="exact"/>
        </dgm:presLayoutVars>
      </dgm:prSet>
      <dgm:spPr/>
    </dgm:pt>
    <dgm:pt modelId="{23402B2A-430D-4044-9847-E38F764271BE}" type="pres">
      <dgm:prSet presAssocID="{FF372E21-E401-4BA1-BDF9-E4E546BF50A4}" presName="node" presStyleLbl="node1" presStyleIdx="0" presStyleCnt="4">
        <dgm:presLayoutVars>
          <dgm:bulletEnabled val="1"/>
        </dgm:presLayoutVars>
      </dgm:prSet>
      <dgm:spPr/>
    </dgm:pt>
    <dgm:pt modelId="{EDE057D9-07AC-47B2-914A-3B5BEE68B02B}" type="pres">
      <dgm:prSet presAssocID="{2BA86DF1-FE55-411C-B7DF-A5B7B5357160}" presName="sibTrans" presStyleCnt="0"/>
      <dgm:spPr/>
    </dgm:pt>
    <dgm:pt modelId="{F3D56792-420A-4987-A1EC-EDEDB9B27F36}" type="pres">
      <dgm:prSet presAssocID="{A287CB54-50D1-4C2C-A251-26191AB416C6}" presName="node" presStyleLbl="node1" presStyleIdx="1" presStyleCnt="4">
        <dgm:presLayoutVars>
          <dgm:bulletEnabled val="1"/>
        </dgm:presLayoutVars>
      </dgm:prSet>
      <dgm:spPr/>
    </dgm:pt>
    <dgm:pt modelId="{3A0B2938-2078-4CF6-9303-E274BFC67E5E}" type="pres">
      <dgm:prSet presAssocID="{7465C334-B2B3-4B31-9398-6B129DF0A976}" presName="sibTrans" presStyleCnt="0"/>
      <dgm:spPr/>
    </dgm:pt>
    <dgm:pt modelId="{206B3E4F-F9BD-49BE-A8BC-1AAA3C54AB53}" type="pres">
      <dgm:prSet presAssocID="{86FDC602-4131-4B0F-BE29-D04F6331A68C}" presName="node" presStyleLbl="node1" presStyleIdx="2" presStyleCnt="4">
        <dgm:presLayoutVars>
          <dgm:bulletEnabled val="1"/>
        </dgm:presLayoutVars>
      </dgm:prSet>
      <dgm:spPr/>
    </dgm:pt>
    <dgm:pt modelId="{EEE1137A-5057-4577-88CD-A51CD9155C0C}" type="pres">
      <dgm:prSet presAssocID="{6EACE2E0-036E-441B-B01D-F1134E0398CE}" presName="sibTrans" presStyleCnt="0"/>
      <dgm:spPr/>
    </dgm:pt>
    <dgm:pt modelId="{46B43479-EEAD-4A85-BF7D-2195A49D743D}" type="pres">
      <dgm:prSet presAssocID="{54AF9226-7822-4C18-8271-C0E5CDA611AF}" presName="node" presStyleLbl="node1" presStyleIdx="3" presStyleCnt="4">
        <dgm:presLayoutVars>
          <dgm:bulletEnabled val="1"/>
        </dgm:presLayoutVars>
      </dgm:prSet>
      <dgm:spPr/>
    </dgm:pt>
  </dgm:ptLst>
  <dgm:cxnLst>
    <dgm:cxn modelId="{533F980F-76B1-4DD3-A85F-8923783EF2EC}" type="presOf" srcId="{54AF9226-7822-4C18-8271-C0E5CDA611AF}" destId="{46B43479-EEAD-4A85-BF7D-2195A49D743D}" srcOrd="0" destOrd="0" presId="urn:microsoft.com/office/officeart/2005/8/layout/default"/>
    <dgm:cxn modelId="{BE893B65-136E-4A9C-B21C-9341A07D0E85}" srcId="{1025FFB3-488D-4E0F-87AF-6A14E46965EA}" destId="{86FDC602-4131-4B0F-BE29-D04F6331A68C}" srcOrd="2" destOrd="0" parTransId="{9BB1CAF4-8BE7-4797-ADB0-ED58F6A15281}" sibTransId="{6EACE2E0-036E-441B-B01D-F1134E0398CE}"/>
    <dgm:cxn modelId="{0FC38055-A2DC-4185-85D7-D14D2E6DC44C}" srcId="{1025FFB3-488D-4E0F-87AF-6A14E46965EA}" destId="{A287CB54-50D1-4C2C-A251-26191AB416C6}" srcOrd="1" destOrd="0" parTransId="{8EA37910-E987-44A0-B910-5C703CDD893C}" sibTransId="{7465C334-B2B3-4B31-9398-6B129DF0A976}"/>
    <dgm:cxn modelId="{DA664384-7BE5-4BA0-BFC5-118568E6CB73}" srcId="{1025FFB3-488D-4E0F-87AF-6A14E46965EA}" destId="{FF372E21-E401-4BA1-BDF9-E4E546BF50A4}" srcOrd="0" destOrd="0" parTransId="{C210A571-3709-4465-9269-984053A7A0B5}" sibTransId="{2BA86DF1-FE55-411C-B7DF-A5B7B5357160}"/>
    <dgm:cxn modelId="{D0E30BA0-6CA3-490F-AC8B-16AECCAC6F58}" type="presOf" srcId="{1025FFB3-488D-4E0F-87AF-6A14E46965EA}" destId="{F8925C0B-38E7-4172-A0B3-ABAAD37114B6}" srcOrd="0" destOrd="0" presId="urn:microsoft.com/office/officeart/2005/8/layout/default"/>
    <dgm:cxn modelId="{7DFF63DF-9FA3-4666-B308-A72524E799E6}" type="presOf" srcId="{A287CB54-50D1-4C2C-A251-26191AB416C6}" destId="{F3D56792-420A-4987-A1EC-EDEDB9B27F36}" srcOrd="0" destOrd="0" presId="urn:microsoft.com/office/officeart/2005/8/layout/default"/>
    <dgm:cxn modelId="{DE24BBE1-F3DE-45BE-8715-D2A0C3377674}" type="presOf" srcId="{FF372E21-E401-4BA1-BDF9-E4E546BF50A4}" destId="{23402B2A-430D-4044-9847-E38F764271BE}" srcOrd="0" destOrd="0" presId="urn:microsoft.com/office/officeart/2005/8/layout/default"/>
    <dgm:cxn modelId="{28FCD4E8-1788-44F7-9C30-7EE51A10EAEB}" type="presOf" srcId="{86FDC602-4131-4B0F-BE29-D04F6331A68C}" destId="{206B3E4F-F9BD-49BE-A8BC-1AAA3C54AB53}" srcOrd="0" destOrd="0" presId="urn:microsoft.com/office/officeart/2005/8/layout/default"/>
    <dgm:cxn modelId="{B6C133F6-AAFF-4F49-95D7-1630EE6666F4}" srcId="{1025FFB3-488D-4E0F-87AF-6A14E46965EA}" destId="{54AF9226-7822-4C18-8271-C0E5CDA611AF}" srcOrd="3" destOrd="0" parTransId="{49BA9562-F4EF-4D21-982E-55A55A63E585}" sibTransId="{2EA6FFDC-FDBF-47B7-A060-C8BCF7249F6A}"/>
    <dgm:cxn modelId="{880EA7AF-5BBE-431B-9C82-CF8F5F961C75}" type="presParOf" srcId="{F8925C0B-38E7-4172-A0B3-ABAAD37114B6}" destId="{23402B2A-430D-4044-9847-E38F764271BE}" srcOrd="0" destOrd="0" presId="urn:microsoft.com/office/officeart/2005/8/layout/default"/>
    <dgm:cxn modelId="{4ECDC063-D9FA-4F7B-8BCB-0FA9F72C1D4F}" type="presParOf" srcId="{F8925C0B-38E7-4172-A0B3-ABAAD37114B6}" destId="{EDE057D9-07AC-47B2-914A-3B5BEE68B02B}" srcOrd="1" destOrd="0" presId="urn:microsoft.com/office/officeart/2005/8/layout/default"/>
    <dgm:cxn modelId="{9490D87C-39EF-4229-8530-DBF0D082A387}" type="presParOf" srcId="{F8925C0B-38E7-4172-A0B3-ABAAD37114B6}" destId="{F3D56792-420A-4987-A1EC-EDEDB9B27F36}" srcOrd="2" destOrd="0" presId="urn:microsoft.com/office/officeart/2005/8/layout/default"/>
    <dgm:cxn modelId="{2D6D4EAF-621B-4A1A-B472-DE3E1A67FBC9}" type="presParOf" srcId="{F8925C0B-38E7-4172-A0B3-ABAAD37114B6}" destId="{3A0B2938-2078-4CF6-9303-E274BFC67E5E}" srcOrd="3" destOrd="0" presId="urn:microsoft.com/office/officeart/2005/8/layout/default"/>
    <dgm:cxn modelId="{F6104F77-5A26-4C0C-8614-4AC6EE85778E}" type="presParOf" srcId="{F8925C0B-38E7-4172-A0B3-ABAAD37114B6}" destId="{206B3E4F-F9BD-49BE-A8BC-1AAA3C54AB53}" srcOrd="4" destOrd="0" presId="urn:microsoft.com/office/officeart/2005/8/layout/default"/>
    <dgm:cxn modelId="{8E808E30-C9FC-44F4-A935-6607E09363F1}" type="presParOf" srcId="{F8925C0B-38E7-4172-A0B3-ABAAD37114B6}" destId="{EEE1137A-5057-4577-88CD-A51CD9155C0C}" srcOrd="5" destOrd="0" presId="urn:microsoft.com/office/officeart/2005/8/layout/default"/>
    <dgm:cxn modelId="{AB3AEC5F-ABA5-4996-9BEA-025FF0D6D35D}" type="presParOf" srcId="{F8925C0B-38E7-4172-A0B3-ABAAD37114B6}" destId="{46B43479-EEAD-4A85-BF7D-2195A49D743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FC54D-D9A6-4A57-8404-C847DFA88804}">
      <dsp:nvSpPr>
        <dsp:cNvPr id="0" name=""/>
        <dsp:cNvSpPr/>
      </dsp:nvSpPr>
      <dsp:spPr>
        <a:xfrm>
          <a:off x="492497" y="991"/>
          <a:ext cx="1380758" cy="3689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/>
            <a:t>选择资源配置</a:t>
          </a:r>
        </a:p>
      </dsp:txBody>
      <dsp:txXfrm>
        <a:off x="503304" y="11798"/>
        <a:ext cx="1359144" cy="347356"/>
      </dsp:txXfrm>
    </dsp:sp>
    <dsp:sp modelId="{3D42FC82-90B1-4E91-8BE0-BE4B6E6E7526}">
      <dsp:nvSpPr>
        <dsp:cNvPr id="0" name=""/>
        <dsp:cNvSpPr/>
      </dsp:nvSpPr>
      <dsp:spPr>
        <a:xfrm rot="5400000">
          <a:off x="1113694" y="379187"/>
          <a:ext cx="138364" cy="1660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00" kern="1200"/>
        </a:p>
      </dsp:txBody>
      <dsp:txXfrm rot="-5400000">
        <a:off x="1133066" y="393023"/>
        <a:ext cx="99622" cy="96855"/>
      </dsp:txXfrm>
    </dsp:sp>
    <dsp:sp modelId="{2D45A1E3-46BD-41BB-8D5E-A9F1601C8B67}">
      <dsp:nvSpPr>
        <dsp:cNvPr id="0" name=""/>
        <dsp:cNvSpPr/>
      </dsp:nvSpPr>
      <dsp:spPr>
        <a:xfrm>
          <a:off x="492497" y="554448"/>
          <a:ext cx="1380758" cy="3689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/>
            <a:t>快速创建</a:t>
          </a:r>
        </a:p>
      </dsp:txBody>
      <dsp:txXfrm>
        <a:off x="503304" y="565255"/>
        <a:ext cx="1359144" cy="347356"/>
      </dsp:txXfrm>
    </dsp:sp>
    <dsp:sp modelId="{03314AF7-22F5-475A-941A-37A6DB27AD82}">
      <dsp:nvSpPr>
        <dsp:cNvPr id="0" name=""/>
        <dsp:cNvSpPr/>
      </dsp:nvSpPr>
      <dsp:spPr>
        <a:xfrm rot="5400000">
          <a:off x="1113694" y="932643"/>
          <a:ext cx="138364" cy="1660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00" kern="1200"/>
        </a:p>
      </dsp:txBody>
      <dsp:txXfrm rot="-5400000">
        <a:off x="1133066" y="946479"/>
        <a:ext cx="99622" cy="96855"/>
      </dsp:txXfrm>
    </dsp:sp>
    <dsp:sp modelId="{7E57DE54-B95D-4F06-8F98-7D2958E988DA}">
      <dsp:nvSpPr>
        <dsp:cNvPr id="0" name=""/>
        <dsp:cNvSpPr/>
      </dsp:nvSpPr>
      <dsp:spPr>
        <a:xfrm>
          <a:off x="492497" y="1107904"/>
          <a:ext cx="1380758" cy="3689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/>
            <a:t>等待启动，显示运行中</a:t>
          </a:r>
        </a:p>
      </dsp:txBody>
      <dsp:txXfrm>
        <a:off x="503304" y="1118711"/>
        <a:ext cx="1359144" cy="347356"/>
      </dsp:txXfrm>
    </dsp:sp>
    <dsp:sp modelId="{C2EC2E79-BD80-4D1F-934D-AF7D70D72522}">
      <dsp:nvSpPr>
        <dsp:cNvPr id="0" name=""/>
        <dsp:cNvSpPr/>
      </dsp:nvSpPr>
      <dsp:spPr>
        <a:xfrm rot="5400000">
          <a:off x="1113694" y="1486099"/>
          <a:ext cx="138364" cy="1660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00" kern="1200"/>
        </a:p>
      </dsp:txBody>
      <dsp:txXfrm rot="-5400000">
        <a:off x="1133066" y="1499935"/>
        <a:ext cx="99622" cy="96855"/>
      </dsp:txXfrm>
    </dsp:sp>
    <dsp:sp modelId="{45C033B3-2244-4061-AE87-0060D5BE28D2}">
      <dsp:nvSpPr>
        <dsp:cNvPr id="0" name=""/>
        <dsp:cNvSpPr/>
      </dsp:nvSpPr>
      <dsp:spPr>
        <a:xfrm>
          <a:off x="492497" y="1661361"/>
          <a:ext cx="1380758" cy="3689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000" kern="1200" dirty="0"/>
            <a:t>进入</a:t>
          </a:r>
        </a:p>
      </dsp:txBody>
      <dsp:txXfrm>
        <a:off x="503304" y="1672168"/>
        <a:ext cx="1359144" cy="3473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02B2A-430D-4044-9847-E38F764271BE}">
      <dsp:nvSpPr>
        <dsp:cNvPr id="0" name=""/>
        <dsp:cNvSpPr/>
      </dsp:nvSpPr>
      <dsp:spPr>
        <a:xfrm>
          <a:off x="157" y="178943"/>
          <a:ext cx="615290" cy="36917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停止</a:t>
          </a:r>
        </a:p>
      </dsp:txBody>
      <dsp:txXfrm>
        <a:off x="157" y="178943"/>
        <a:ext cx="615290" cy="369174"/>
      </dsp:txXfrm>
    </dsp:sp>
    <dsp:sp modelId="{F3D56792-420A-4987-A1EC-EDEDB9B27F36}">
      <dsp:nvSpPr>
        <dsp:cNvPr id="0" name=""/>
        <dsp:cNvSpPr/>
      </dsp:nvSpPr>
      <dsp:spPr>
        <a:xfrm>
          <a:off x="676977" y="178943"/>
          <a:ext cx="615290" cy="369174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/>
            <a:t>编辑</a:t>
          </a:r>
          <a:endParaRPr lang="zh-CN" altLang="en-US" sz="1500" kern="1200" dirty="0"/>
        </a:p>
      </dsp:txBody>
      <dsp:txXfrm>
        <a:off x="676977" y="178943"/>
        <a:ext cx="615290" cy="369174"/>
      </dsp:txXfrm>
    </dsp:sp>
    <dsp:sp modelId="{206B3E4F-F9BD-49BE-A8BC-1AAA3C54AB53}">
      <dsp:nvSpPr>
        <dsp:cNvPr id="0" name=""/>
        <dsp:cNvSpPr/>
      </dsp:nvSpPr>
      <dsp:spPr>
        <a:xfrm>
          <a:off x="157" y="609647"/>
          <a:ext cx="615290" cy="369174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/>
            <a:t>启动</a:t>
          </a:r>
          <a:endParaRPr lang="zh-CN" altLang="en-US" sz="1500" kern="1200" dirty="0"/>
        </a:p>
      </dsp:txBody>
      <dsp:txXfrm>
        <a:off x="157" y="609647"/>
        <a:ext cx="615290" cy="369174"/>
      </dsp:txXfrm>
    </dsp:sp>
    <dsp:sp modelId="{46B43479-EEAD-4A85-BF7D-2195A49D743D}">
      <dsp:nvSpPr>
        <dsp:cNvPr id="0" name=""/>
        <dsp:cNvSpPr/>
      </dsp:nvSpPr>
      <dsp:spPr>
        <a:xfrm>
          <a:off x="676977" y="609647"/>
          <a:ext cx="615290" cy="369174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/>
            <a:t>删除</a:t>
          </a:r>
          <a:endParaRPr lang="zh-CN" altLang="en-US" sz="1500" kern="1200" dirty="0"/>
        </a:p>
      </dsp:txBody>
      <dsp:txXfrm>
        <a:off x="676977" y="609647"/>
        <a:ext cx="615290" cy="369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FDA76-B175-4B11-94AC-8D3779BFB3C1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64F70-D3A4-4EEC-B5CE-698E63121A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10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1138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目前资源，潜在资源数量，</a:t>
            </a:r>
            <a:r>
              <a:rPr lang="en-US" altLang="zh-CN" dirty="0"/>
              <a:t>40 5090 </a:t>
            </a:r>
            <a:r>
              <a:rPr lang="zh-CN" altLang="en-US" dirty="0"/>
              <a:t>， </a:t>
            </a:r>
            <a:r>
              <a:rPr lang="en-US" altLang="zh-CN" dirty="0" err="1"/>
              <a:t>bes</a:t>
            </a:r>
            <a:r>
              <a:rPr lang="en-US" altLang="zh-CN" dirty="0"/>
              <a:t> III </a:t>
            </a:r>
            <a:r>
              <a:rPr lang="en-US" altLang="zh-CN" dirty="0" err="1"/>
              <a:t>lhaaso</a:t>
            </a:r>
            <a:r>
              <a:rPr lang="en-US" altLang="zh-CN" dirty="0"/>
              <a:t> </a:t>
            </a:r>
            <a:r>
              <a:rPr lang="zh-CN" altLang="en-US" dirty="0"/>
              <a:t>，智能科学家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64F70-D3A4-4EEC-B5CE-698E63121A7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18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5116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062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32129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4710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EFA1-016D-B77F-44E5-79656A4C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68EA990-C515-9705-5921-3B894C05D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2BBE68F-5B41-5B62-92FF-1D2912FDA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2C180A-5E35-73ED-56FB-525732C93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334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BEFA1-016D-B77F-44E5-79656A4C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68EA990-C515-9705-5921-3B894C05D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2BBE68F-5B41-5B62-92FF-1D2912FDA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2C180A-5E35-73ED-56FB-525732C93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992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6918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4588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0019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1537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64F70-D3A4-4EEC-B5CE-698E63121A7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85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64F70-D3A4-4EEC-B5CE-698E63121A7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792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64F70-D3A4-4EEC-B5CE-698E63121A7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03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9033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4858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7637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5433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DA9B0-CECF-8B71-C3A2-0964C3297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7E286C-A3A1-2533-8E4C-4A102AA0D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27E4A36-0A11-86A2-C0A4-4433FA721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+ </a:t>
            </a:r>
            <a:r>
              <a:rPr lang="zh-CN" altLang="en-US" b="0" dirty="0"/>
              <a:t>光源类大装置数据的</a:t>
            </a:r>
            <a:r>
              <a:rPr lang="en-US" altLang="zh-CN" b="0" dirty="0"/>
              <a:t>AI</a:t>
            </a:r>
            <a:r>
              <a:rPr lang="zh-CN" altLang="en-US" b="0" dirty="0"/>
              <a:t>应用：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      - </a:t>
            </a:r>
            <a:r>
              <a:rPr lang="zh-CN" altLang="en-US" b="0" dirty="0"/>
              <a:t>专业应用领域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      - </a:t>
            </a:r>
            <a:r>
              <a:rPr lang="zh-CN" altLang="en-US" b="0" dirty="0"/>
              <a:t>大模型应用领域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2D8AA8-F7C5-D835-5613-D58BFDD690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616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310CF-32F7-B268-0C78-DF5B62955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EE5DDF9-67AC-D6CA-F4D3-6A54C930F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2A6303-0F10-0D0D-874E-EEDC1B2B2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+ </a:t>
            </a:r>
            <a:r>
              <a:rPr lang="zh-CN" altLang="en-US" b="0" dirty="0"/>
              <a:t>光源类大装置数据的</a:t>
            </a:r>
            <a:r>
              <a:rPr lang="en-US" altLang="zh-CN" b="0" dirty="0"/>
              <a:t>AI</a:t>
            </a:r>
            <a:r>
              <a:rPr lang="zh-CN" altLang="en-US" b="0" dirty="0"/>
              <a:t>应用：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      - </a:t>
            </a:r>
            <a:r>
              <a:rPr lang="zh-CN" altLang="en-US" b="0" dirty="0"/>
              <a:t>专业应用领域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/>
              <a:t>      - </a:t>
            </a:r>
            <a:r>
              <a:rPr lang="zh-CN" altLang="en-US" b="0" dirty="0"/>
              <a:t>大模型应用领域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A73400-887C-AAE3-32AD-AEFECB055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92234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5364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11031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AF16-9D93-4DE0-B59A-77099503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4C3029-B1C9-6959-0378-510226B68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02CA6B-3218-C136-341B-727CE17BF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kumimoji="1" lang="en-US" altLang="zh-CN" dirty="0"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ECAE14"/>
              </a:buClr>
              <a:buSzPct val="110000"/>
              <a:buNone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311E51-98C9-3D67-DFD1-9A5B3E152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049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18329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3531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6652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6602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55674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77259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2370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D64F70-D3A4-4EEC-B5CE-698E63121A7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8141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9671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0106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37646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38713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03122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6018D-A9A6-5A21-1A87-3A9E1963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72602F-5332-FB96-D32B-8142DA0C2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DCD92B-CA39-DF0E-8689-63E6FD5F76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207BF4-0FE5-433B-DB85-032343AC3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361C2-44BF-C44C-81EE-E4BFADE101FF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4444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5A67E0-C554-4380-A8B1-50CC56321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F3B92F-1976-4956-B4D8-7F5ABB150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0DB8E9-FB90-405D-AFD7-3F35051A5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E52283-5ABD-4D94-B5EC-06889D9A7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6BB1F7-038F-47CC-B6D0-E99CD6645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57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85A5F4-5593-4759-B7D7-FB8192B1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61E35-0D9B-4C76-9DEA-D71CD34F8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2B485B2-ABA4-455F-9F41-28716A2F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28B296-7827-4EB1-839C-27FEDB9F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79FA54-8FC4-4F45-BCEC-A2AA8F4C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77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A243C9-941F-4DA5-8627-413076AEE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870518-FE74-4FB3-8F4C-1700EE52C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7F768A-E1C4-4DB6-9E67-D4EB0D37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E7F2BF-7104-414B-8D9B-4D4C85439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CF072B-1EF3-4FE8-90C4-D3AE696E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26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17B99-F3E0-49D0-AEC6-995AD8A3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1EDF13-EFCF-4397-97BE-3C19E502B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73032F-62CC-47AF-A745-0AEF3DFD1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DC2958-A477-4D47-A1F3-13DF1F0C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76D7A2-0903-4657-853F-417906BED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BA2547-CD9A-42DF-8D80-B0BCCC52D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188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9DFE91-5272-4D51-9A0B-1C7140F2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5031271-F7B5-4109-ACA9-F2A125400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203EC4-D41D-4C88-8772-689A78E88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5861738-275B-4300-A690-D8A099C9E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C081E7-846A-4C75-9490-A0FFEC66C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A86E281-B521-4D6A-A105-E13BF092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772DA4-8403-4E2B-99A7-B5CFF3F5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99521A2-746D-4FC6-9951-C87965CF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37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782952-3FAC-440E-BF51-7A2AA26A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090753-590D-4A95-8FEB-D5976BECE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DF958DA-2F01-4612-98A0-78F3B765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4E28D4-86D2-4836-B748-322A7C25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895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401ACE7-B7C3-48A9-BC94-352A323FD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198BB9F-CA4D-4FE5-8DB4-2A6361F9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4DAE99-C299-479E-91CD-6C2A89DD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68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A099E2-F057-4380-87CD-EA708402C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533C8-9CA2-4D2B-B3AE-5EB3CF64F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216CA1-E80B-4B47-A26E-40181C257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BD415B1-80A2-4D54-8751-A67BF5892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DDBCD2-80DD-4C64-B2C4-FB664A89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E65272-43E9-458C-BB6F-E6BF6EC0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37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C11F90-FD37-40F8-B5B0-26848D1D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39A949-4F0A-4CF6-BE53-C85D4B3D9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E9E8CA-DFBC-426B-9194-D87D745F2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06E1B6-41EA-46A2-89F1-01D04C60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0A2DC1-DB4E-4660-81B5-A53A6D10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121319-D2E5-4539-B118-223B545AA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06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048460-BC64-43A8-AEB5-BB06A003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128D24-5A29-43AE-B77A-12010A46D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5A8541-D735-41E6-898C-15860F345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E4790E-5AED-4859-ABED-FFDD6072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35E05C-3D53-432B-8DBD-279234C7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33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2547937-06E8-4756-8959-F30635176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F7C225-5C49-4F4F-A416-0062E9EFD7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F19D2D-ED06-4BDD-81CA-9ACF2CF7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BBE612-D668-4F6A-8CC1-D9C3C38D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565FAC-D2F6-4337-A468-57CDA4EDA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313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E16A6B-644A-9358-593A-B35DCD86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02" y="136525"/>
            <a:ext cx="8740936" cy="59563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1613B0-A22E-EF39-1ED6-75F56C85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58FD9FC-1825-972F-8107-41F6D447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F876F06-181E-32BE-A65C-3B28ADC4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FA61F80-1DF8-494B-025F-C1282541A200}"/>
              </a:ext>
            </a:extLst>
          </p:cNvPr>
          <p:cNvGrpSpPr/>
          <p:nvPr userDrawn="1"/>
        </p:nvGrpSpPr>
        <p:grpSpPr>
          <a:xfrm>
            <a:off x="1" y="821645"/>
            <a:ext cx="12192000" cy="87076"/>
            <a:chOff x="0" y="821645"/>
            <a:chExt cx="9191194" cy="13501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2BFF1C6-5E23-1A73-C91C-C30A376278EB}"/>
                </a:ext>
              </a:extLst>
            </p:cNvPr>
            <p:cNvGrpSpPr/>
            <p:nvPr/>
          </p:nvGrpSpPr>
          <p:grpSpPr>
            <a:xfrm>
              <a:off x="0" y="836712"/>
              <a:ext cx="9191194" cy="110437"/>
              <a:chOff x="0" y="836712"/>
              <a:chExt cx="9191194" cy="110437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2D713503-DAFB-776A-CE9E-5F914BE6FF53}"/>
                  </a:ext>
                </a:extLst>
              </p:cNvPr>
              <p:cNvSpPr/>
              <p:nvPr/>
            </p:nvSpPr>
            <p:spPr>
              <a:xfrm>
                <a:off x="922847" y="836712"/>
                <a:ext cx="8268347" cy="11043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9A2A691-695B-3FFE-0B40-42FE342FD47D}"/>
                  </a:ext>
                </a:extLst>
              </p:cNvPr>
              <p:cNvSpPr/>
              <p:nvPr/>
            </p:nvSpPr>
            <p:spPr>
              <a:xfrm>
                <a:off x="0" y="836713"/>
                <a:ext cx="975360" cy="11043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/>
              </a:p>
            </p:txBody>
          </p:sp>
        </p:grpSp>
        <p:cxnSp>
          <p:nvCxnSpPr>
            <p:cNvPr id="8" name="直接连接符 10">
              <a:extLst>
                <a:ext uri="{FF2B5EF4-FFF2-40B4-BE49-F238E27FC236}">
                  <a16:creationId xmlns:a16="http://schemas.microsoft.com/office/drawing/2014/main" id="{D0980CE1-1AC2-2BB1-F2D8-A55E16E16D7C}"/>
                </a:ext>
              </a:extLst>
            </p:cNvPr>
            <p:cNvCxnSpPr/>
            <p:nvPr/>
          </p:nvCxnSpPr>
          <p:spPr>
            <a:xfrm flipV="1">
              <a:off x="975360" y="821645"/>
              <a:ext cx="0" cy="13501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B94A4DE5-2101-6102-8CD5-55D91FAB9E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4087" y="116632"/>
            <a:ext cx="658457" cy="7113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1DC8D8E-47E4-56DF-BA71-FDE2C34784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2544" y="314855"/>
            <a:ext cx="593874" cy="3995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D888AAB-6B37-8981-9EB9-5EA0F35A3F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5240" y="264193"/>
            <a:ext cx="447424" cy="447424"/>
          </a:xfrm>
          <a:prstGeom prst="rect">
            <a:avLst/>
          </a:prstGeom>
        </p:spPr>
      </p:pic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EF1E5FD-7F74-0299-97B2-F315567DD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01" y="1905864"/>
            <a:ext cx="10967855" cy="4351338"/>
          </a:xfrm>
          <a:prstGeom prst="rect">
            <a:avLst/>
          </a:prstGeo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  <a:lvl2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2pPr>
            <a:lvl3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192279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67696"/>
            <a:ext cx="12192000" cy="146183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 b="1">
                <a:solidFill>
                  <a:srgbClr val="A40000"/>
                </a:solidFill>
                <a:latin typeface="+mn-lt"/>
              </a:defRPr>
            </a:lvl1pPr>
          </a:lstStyle>
          <a:p>
            <a:r>
              <a:rPr lang="en-US" altLang="zh-CN" dirty="0"/>
              <a:t>Presentation Title</a:t>
            </a:r>
            <a:endParaRPr lang="en-US" dirty="0"/>
          </a:p>
        </p:txBody>
      </p:sp>
      <p:sp>
        <p:nvSpPr>
          <p:cNvPr id="3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481" y="4013936"/>
            <a:ext cx="4561433" cy="3408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>
                <a:solidFill>
                  <a:srgbClr val="A40000"/>
                </a:solidFill>
                <a:latin typeface="+mn-lt"/>
                <a:ea typeface="黑体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Reporter</a:t>
            </a:r>
            <a:endParaRPr lang="en-US" dirty="0"/>
          </a:p>
        </p:txBody>
      </p:sp>
      <p:sp>
        <p:nvSpPr>
          <p:cNvPr id="43" name="菱形 42"/>
          <p:cNvSpPr/>
          <p:nvPr/>
        </p:nvSpPr>
        <p:spPr>
          <a:xfrm>
            <a:off x="6003008" y="6379860"/>
            <a:ext cx="826581" cy="400110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3" name="直接连接符 2"/>
          <p:cNvCxnSpPr/>
          <p:nvPr/>
        </p:nvCxnSpPr>
        <p:spPr>
          <a:xfrm>
            <a:off x="1" y="6721454"/>
            <a:ext cx="7373721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1300481" y="4417132"/>
            <a:ext cx="4555735" cy="37375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>
                <a:solidFill>
                  <a:srgbClr val="A40000"/>
                </a:solidFill>
              </a:defRPr>
            </a:lvl1pPr>
          </a:lstStyle>
          <a:p>
            <a:pPr lvl="0"/>
            <a:r>
              <a:rPr lang="en-US" altLang="zh-CN" dirty="0"/>
              <a:t>system</a:t>
            </a:r>
            <a:endParaRPr lang="zh-CN" altLang="en-US" dirty="0"/>
          </a:p>
        </p:txBody>
      </p:sp>
      <p:sp>
        <p:nvSpPr>
          <p:cNvPr id="24" name="文本占位符 5"/>
          <p:cNvSpPr>
            <a:spLocks noGrp="1"/>
          </p:cNvSpPr>
          <p:nvPr>
            <p:ph type="body" sz="quarter" idx="12" hasCustomPrompt="1"/>
          </p:nvPr>
        </p:nvSpPr>
        <p:spPr>
          <a:xfrm>
            <a:off x="1300481" y="4853266"/>
            <a:ext cx="4555735" cy="37375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0">
                <a:solidFill>
                  <a:srgbClr val="A40000"/>
                </a:solidFill>
              </a:defRPr>
            </a:lvl1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8DB9ACD-DF99-F852-819E-7ACBA0E16C4F}"/>
              </a:ext>
            </a:extLst>
          </p:cNvPr>
          <p:cNvCxnSpPr>
            <a:cxnSpLocks/>
          </p:cNvCxnSpPr>
          <p:nvPr userDrawn="1"/>
        </p:nvCxnSpPr>
        <p:spPr>
          <a:xfrm>
            <a:off x="678180" y="1830132"/>
            <a:ext cx="107594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6CDD767-839C-4DFA-A851-41DB5EAC421A}"/>
              </a:ext>
            </a:extLst>
          </p:cNvPr>
          <p:cNvCxnSpPr>
            <a:cxnSpLocks/>
          </p:cNvCxnSpPr>
          <p:nvPr userDrawn="1"/>
        </p:nvCxnSpPr>
        <p:spPr>
          <a:xfrm flipV="1">
            <a:off x="678180" y="3568772"/>
            <a:ext cx="10690860" cy="58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BC5F35E-CF33-0E7B-0C56-831A30AF63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4087" y="116632"/>
            <a:ext cx="658457" cy="71135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5CA59A-A5C0-CF14-BFEF-497829B68B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92544" y="314855"/>
            <a:ext cx="593874" cy="3995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58A47D2-B0B2-FAB2-479E-D5B997051F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5240" y="264193"/>
            <a:ext cx="447424" cy="44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9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B4DDE0-3711-4B27-B508-51C98D090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660307-3A40-4DF1-ADC6-5E85DFECD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9F0940-5451-4160-BC22-0DE4D02353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F9A31-5935-4291-B155-0E222BE6037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60396-F2D5-4281-8A6D-B63F59EBB7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3C232F-5BFA-43C8-AA58-06A0F5E0C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A396-C5BB-4A5D-A95C-9A1C17EAE3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63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tmp"/><Relationship Id="rId4" Type="http://schemas.openxmlformats.org/officeDocument/2006/relationships/image" Target="../media/image1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tmp"/><Relationship Id="rId4" Type="http://schemas.openxmlformats.org/officeDocument/2006/relationships/hyperlink" Target="https://aiapi.ihep.ac.cn/apiv2/v1/model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tmp"/><Relationship Id="rId4" Type="http://schemas.openxmlformats.org/officeDocument/2006/relationships/image" Target="../media/image29.tm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tmp"/><Relationship Id="rId4" Type="http://schemas.openxmlformats.org/officeDocument/2006/relationships/hyperlink" Target="https://ai.ihep.ac.cn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tmp"/><Relationship Id="rId4" Type="http://schemas.openxmlformats.org/officeDocument/2006/relationships/image" Target="../media/image37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aiapi.ihep.ac.cn/apiv2/anthropic" TargetMode="External"/><Relationship Id="rId4" Type="http://schemas.openxmlformats.org/officeDocument/2006/relationships/hyperlink" Target="https://aiapi.ihep.ac.cn/apiv2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m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tm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46.tmp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9.tmp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image" Target="../media/image48.tmp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47.tmp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tmp"/><Relationship Id="rId5" Type="http://schemas.openxmlformats.org/officeDocument/2006/relationships/image" Target="../media/image52.tmp"/><Relationship Id="rId4" Type="http://schemas.openxmlformats.org/officeDocument/2006/relationships/image" Target="../media/image51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tmp"/><Relationship Id="rId4" Type="http://schemas.openxmlformats.org/officeDocument/2006/relationships/image" Target="../media/image55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tmp"/><Relationship Id="rId3" Type="http://schemas.openxmlformats.org/officeDocument/2006/relationships/hyperlink" Target="mailto:username@ailogin.ihep.ac.cn" TargetMode="External"/><Relationship Id="rId7" Type="http://schemas.openxmlformats.org/officeDocument/2006/relationships/image" Target="../media/image59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tmp"/><Relationship Id="rId5" Type="http://schemas.openxmlformats.org/officeDocument/2006/relationships/image" Target="../media/image57.tmp"/><Relationship Id="rId4" Type="http://schemas.openxmlformats.org/officeDocument/2006/relationships/hyperlink" Target="https://mobaxterm.mobatek.net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tmp"/><Relationship Id="rId4" Type="http://schemas.openxmlformats.org/officeDocument/2006/relationships/image" Target="../media/image62.tm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fsapply.ihep.ac.cn/cchelp/zh/local-cluster/jobs/slurm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tmp"/><Relationship Id="rId4" Type="http://schemas.openxmlformats.org/officeDocument/2006/relationships/image" Target="../media/image64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tmp"/><Relationship Id="rId5" Type="http://schemas.openxmlformats.org/officeDocument/2006/relationships/hyperlink" Target="https://cancon.hpccube.com:65024/4/main/" TargetMode="External"/><Relationship Id="rId4" Type="http://schemas.openxmlformats.org/officeDocument/2006/relationships/image" Target="../media/image67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k8s-ai.ihep.ac.cn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tmp"/><Relationship Id="rId5" Type="http://schemas.openxmlformats.org/officeDocument/2006/relationships/image" Target="../media/image70.tmp"/><Relationship Id="rId4" Type="http://schemas.openxmlformats.org/officeDocument/2006/relationships/image" Target="../media/image69.tm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m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3.tm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m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6.png"/><Relationship Id="rId4" Type="http://schemas.openxmlformats.org/officeDocument/2006/relationships/image" Target="../media/image75.tm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tmp"/><Relationship Id="rId4" Type="http://schemas.openxmlformats.org/officeDocument/2006/relationships/image" Target="../media/image77.tm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AD3EFC-C2A8-4BB3-BA20-17A8803EE8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高能人工智能平台</a:t>
            </a:r>
            <a:br>
              <a:rPr lang="en-US" altLang="zh-CN" dirty="0"/>
            </a:br>
            <a:r>
              <a:rPr lang="en-US" altLang="zh-CN" dirty="0"/>
              <a:t>Token</a:t>
            </a:r>
            <a:r>
              <a:rPr lang="zh-CN" altLang="en-US" dirty="0"/>
              <a:t>服务和算力使用 </a:t>
            </a:r>
            <a:endParaRPr lang="zh-CN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标题 6">
            <a:extLst>
              <a:ext uri="{FF2B5EF4-FFF2-40B4-BE49-F238E27FC236}">
                <a16:creationId xmlns:a16="http://schemas.microsoft.com/office/drawing/2014/main" id="{0E6387AB-D867-E458-EC6F-DFA150744664}"/>
              </a:ext>
            </a:extLst>
          </p:cNvPr>
          <p:cNvSpPr txBox="1">
            <a:spLocks/>
          </p:cNvSpPr>
          <p:nvPr/>
        </p:nvSpPr>
        <p:spPr>
          <a:xfrm>
            <a:off x="802551" y="173230"/>
            <a:ext cx="10307196" cy="1461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rgbClr val="A4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2026</a:t>
            </a:r>
            <a:endParaRPr lang="zh-CN" alt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50E72E14-6060-4ACF-43DC-5C4AB6CFC4AC}"/>
              </a:ext>
            </a:extLst>
          </p:cNvPr>
          <p:cNvSpPr>
            <a:spLocks noGrp="1"/>
          </p:cNvSpPr>
          <p:nvPr/>
        </p:nvSpPr>
        <p:spPr>
          <a:xfrm>
            <a:off x="1133310" y="4787148"/>
            <a:ext cx="9925379" cy="483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rgbClr val="A40000"/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zhangyiyu@ihep.ac.cn</a:t>
            </a:r>
            <a:endParaRPr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4638E86-5CE9-87FF-C081-BB7316109997}"/>
              </a:ext>
            </a:extLst>
          </p:cNvPr>
          <p:cNvSpPr>
            <a:spLocks noGrp="1"/>
          </p:cNvSpPr>
          <p:nvPr/>
        </p:nvSpPr>
        <p:spPr>
          <a:xfrm>
            <a:off x="1133310" y="3985392"/>
            <a:ext cx="9925379" cy="483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rgbClr val="A40000"/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Yiyu Zhang On behalf of Data &amp; AI Group</a:t>
            </a:r>
            <a:endParaRPr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858989CF-1C4E-1402-2D3E-A6C30B71C546}"/>
              </a:ext>
            </a:extLst>
          </p:cNvPr>
          <p:cNvSpPr>
            <a:spLocks noGrp="1"/>
          </p:cNvSpPr>
          <p:nvPr/>
        </p:nvSpPr>
        <p:spPr>
          <a:xfrm>
            <a:off x="1184368" y="5588904"/>
            <a:ext cx="9925379" cy="483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rgbClr val="A40000"/>
                </a:solidFill>
                <a:latin typeface="+mn-lt"/>
                <a:ea typeface="黑体" panose="02010609060101010101" pitchFamily="49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Computing Center, IHEP, CAS</a:t>
            </a:r>
            <a:endParaRPr lang="zh-CN" altLang="en-US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31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E4739-DBDD-4F55-8975-71F6BD522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3DC46F-0837-4E02-9CA5-93DFCB7C6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72" y="1185597"/>
            <a:ext cx="10967855" cy="52829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000000"/>
                </a:solidFill>
                <a:effectLst/>
              </a:rPr>
              <a:t>词元服务</a:t>
            </a:r>
            <a:endParaRPr lang="en-US" altLang="zh-CN" b="0" i="0" dirty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000000"/>
                </a:solidFill>
                <a:effectLst/>
              </a:rPr>
              <a:t>算力使用</a:t>
            </a:r>
            <a:endParaRPr lang="en-US" altLang="zh-CN" b="0" i="0" dirty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000000"/>
                </a:solidFill>
                <a:effectLst/>
              </a:rPr>
              <a:t>支持与服务</a:t>
            </a:r>
            <a:endParaRPr lang="en-US" altLang="zh-CN" b="0" i="0" dirty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effectLst/>
              </a:rPr>
              <a:t>总结与未来计划</a:t>
            </a:r>
            <a:endParaRPr lang="en-US" altLang="zh-CN" dirty="0">
              <a:solidFill>
                <a:srgbClr val="000000"/>
              </a:solidFill>
              <a:effectLst/>
            </a:endParaRP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9701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1F1F967-81BD-40E0-BEDB-B27D5A538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80" y="1113905"/>
            <a:ext cx="7871066" cy="444730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Hai</a:t>
            </a:r>
            <a:r>
              <a:rPr kumimoji="1" lang="zh-CN" altLang="en-US" sz="3600" dirty="0"/>
              <a:t>平台主页：</a:t>
            </a:r>
            <a:r>
              <a:rPr kumimoji="1" lang="en-US" altLang="zh-CN" sz="3600" dirty="0"/>
              <a:t>ai.ihep.ac.cn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3CB535-B028-6E7C-64ED-B0000F3156F5}"/>
              </a:ext>
            </a:extLst>
          </p:cNvPr>
          <p:cNvSpPr txBox="1"/>
          <p:nvPr/>
        </p:nvSpPr>
        <p:spPr>
          <a:xfrm>
            <a:off x="334543" y="1203956"/>
            <a:ext cx="26433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Ai </a:t>
            </a:r>
            <a:r>
              <a:rPr lang="zh-CN" altLang="en-US" dirty="0"/>
              <a:t>平台总入口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用户中心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Api key</a:t>
            </a:r>
            <a:r>
              <a:rPr lang="zh-CN" altLang="en-US" dirty="0"/>
              <a:t>管理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个人模型管理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个人数据管理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个人算力管理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模型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数据集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算力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A</a:t>
            </a:r>
            <a:r>
              <a:rPr lang="zh-CN" altLang="en-US" dirty="0"/>
              <a:t>应用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文档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71E9614-3555-4094-A24A-93EB24139AC5}"/>
              </a:ext>
            </a:extLst>
          </p:cNvPr>
          <p:cNvSpPr txBox="1"/>
          <p:nvPr/>
        </p:nvSpPr>
        <p:spPr>
          <a:xfrm>
            <a:off x="10968375" y="1019290"/>
            <a:ext cx="988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登录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F501BF2-CE87-447C-B877-8242BFE55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140" y="1388622"/>
            <a:ext cx="1791306" cy="2532131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7432A30-D8A9-48E8-A0B5-63D0349EF2BC}"/>
              </a:ext>
            </a:extLst>
          </p:cNvPr>
          <p:cNvSpPr/>
          <p:nvPr/>
        </p:nvSpPr>
        <p:spPr>
          <a:xfrm>
            <a:off x="10308876" y="965524"/>
            <a:ext cx="1548581" cy="5051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67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zh-CN" altLang="en-US" sz="3600" dirty="0"/>
              <a:t>账号申请</a:t>
            </a:r>
            <a:endParaRPr lang="zh-CN" altLang="en-US" sz="3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52AC98D-0ADA-4C69-8B51-A0A014F60B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3" t="8380" r="14057" b="50317"/>
          <a:stretch/>
        </p:blipFill>
        <p:spPr>
          <a:xfrm>
            <a:off x="5980581" y="1604526"/>
            <a:ext cx="4981333" cy="29756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A42B5F-4ED3-4D8F-9D50-702734747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15" y="1622729"/>
            <a:ext cx="4563866" cy="475607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C73DE50-287C-4F48-83D9-6844625835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2"/>
          <a:stretch/>
        </p:blipFill>
        <p:spPr>
          <a:xfrm>
            <a:off x="7004534" y="4430117"/>
            <a:ext cx="4442400" cy="2114819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81C99357-B5DB-47BB-934D-182D91608971}"/>
              </a:ext>
            </a:extLst>
          </p:cNvPr>
          <p:cNvSpPr/>
          <p:nvPr/>
        </p:nvSpPr>
        <p:spPr>
          <a:xfrm>
            <a:off x="9042401" y="4995333"/>
            <a:ext cx="1151467" cy="3048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2CF03A0A-3DAA-4063-B813-A8459AF67B0D}"/>
              </a:ext>
            </a:extLst>
          </p:cNvPr>
          <p:cNvSpPr/>
          <p:nvPr/>
        </p:nvSpPr>
        <p:spPr>
          <a:xfrm>
            <a:off x="8297334" y="5865349"/>
            <a:ext cx="1151467" cy="3048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0080319-98CE-47E6-885B-7E275FAE57F9}"/>
              </a:ext>
            </a:extLst>
          </p:cNvPr>
          <p:cNvSpPr txBox="1"/>
          <p:nvPr/>
        </p:nvSpPr>
        <p:spPr>
          <a:xfrm>
            <a:off x="249382" y="6334422"/>
            <a:ext cx="9914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等待</a:t>
            </a:r>
            <a:r>
              <a:rPr lang="en-US" altLang="zh-CN" dirty="0"/>
              <a:t>30-60</a:t>
            </a:r>
            <a:r>
              <a:rPr lang="zh-CN" altLang="en-US" dirty="0"/>
              <a:t>分钟系统信息同步后，即可使用ssh方式登录ailogin.ihep.ac.cn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801B91-F050-404B-AF35-1AAD1EAF9C48}"/>
              </a:ext>
            </a:extLst>
          </p:cNvPr>
          <p:cNvSpPr txBox="1"/>
          <p:nvPr/>
        </p:nvSpPr>
        <p:spPr>
          <a:xfrm>
            <a:off x="334542" y="958195"/>
            <a:ext cx="7252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使用统一认证账号可登陆</a:t>
            </a:r>
            <a:r>
              <a:rPr lang="en-US" altLang="zh-CN" dirty="0"/>
              <a:t>AI</a:t>
            </a:r>
            <a:r>
              <a:rPr lang="zh-CN" altLang="en-US" dirty="0"/>
              <a:t>平台，使用模型服务(</a:t>
            </a:r>
            <a:r>
              <a:rPr lang="en-US" altLang="zh-CN" dirty="0"/>
              <a:t>ai.ihep.ac.cn)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使用</a:t>
            </a:r>
            <a:r>
              <a:rPr lang="en-US" altLang="zh-CN" dirty="0"/>
              <a:t>AI</a:t>
            </a:r>
            <a:r>
              <a:rPr lang="zh-CN" altLang="en-US" dirty="0"/>
              <a:t>平台算力服务需要以下条件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093EA7E-A20C-40E7-9A11-EB6171145E16}"/>
              </a:ext>
            </a:extLst>
          </p:cNvPr>
          <p:cNvSpPr txBox="1"/>
          <p:nvPr/>
        </p:nvSpPr>
        <p:spPr>
          <a:xfrm>
            <a:off x="8688494" y="985224"/>
            <a:ext cx="3590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https://docs-ai.ihep.ac.cn/s/hai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AC0746D-0FE9-4505-9495-C6AF7C3FADDC}"/>
              </a:ext>
            </a:extLst>
          </p:cNvPr>
          <p:cNvSpPr txBox="1"/>
          <p:nvPr/>
        </p:nvSpPr>
        <p:spPr>
          <a:xfrm>
            <a:off x="8423202" y="1875264"/>
            <a:ext cx="2389863" cy="307777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https://newlogin.ihep.ac.cn</a:t>
            </a:r>
            <a:endParaRPr lang="zh-CN" altLang="en-US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0DCD478-915B-4A68-84EF-437991F3CFF8}"/>
              </a:ext>
            </a:extLst>
          </p:cNvPr>
          <p:cNvSpPr txBox="1"/>
          <p:nvPr/>
        </p:nvSpPr>
        <p:spPr>
          <a:xfrm>
            <a:off x="9365862" y="2543832"/>
            <a:ext cx="1838562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altLang="zh-CN" sz="1100" dirty="0"/>
              <a:t>https://newlogin.ihep.ac.cn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5990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0C6441B-56AF-A485-0859-77F0A360A4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618"/>
          <a:stretch/>
        </p:blipFill>
        <p:spPr>
          <a:xfrm>
            <a:off x="6916177" y="3252159"/>
            <a:ext cx="3972874" cy="213045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3962EDD-F87D-5337-1696-6AD22E32390B}"/>
              </a:ext>
            </a:extLst>
          </p:cNvPr>
          <p:cNvSpPr txBox="1"/>
          <p:nvPr/>
        </p:nvSpPr>
        <p:spPr>
          <a:xfrm>
            <a:off x="211702" y="5126108"/>
            <a:ext cx="11754156" cy="1331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HepAI-MaaS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(Model as a Service)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模型的应用创新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旧模式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：基于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模型进行应用开发时，需要下载代码、模型、考虑算力、解决环境依赖等问题。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新模式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：基于</a:t>
            </a:r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HepAI-MaaS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服务，使用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API-KEY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直接调用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模型，而无需考虑算法部署、算力资源等问题。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BC214-3D45-809C-9430-7CE6F2673802}"/>
              </a:ext>
            </a:extLst>
          </p:cNvPr>
          <p:cNvSpPr txBox="1"/>
          <p:nvPr/>
        </p:nvSpPr>
        <p:spPr>
          <a:xfrm>
            <a:off x="211701" y="1166103"/>
            <a:ext cx="7044121" cy="3322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自研分布式部署框架，实现对先进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算法模型和科学软件工具的直接调用。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大语言模型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ChatGPT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GPT-4, Xiwu,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etc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科学软件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BOSS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Daisy</a:t>
            </a: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算法模型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ParticleNet&amp;ParT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PtychoNN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科研工具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解析，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翻译，论文润色，科研绘图，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etc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HaiChat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、天文警报信息汇集平台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overleaf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助手、</a:t>
            </a:r>
            <a:r>
              <a:rPr lang="en-US" altLang="zh-CN" sz="18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zotero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助手、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代码补全， </a:t>
            </a:r>
            <a:r>
              <a:rPr lang="en-US" altLang="zh-CN" sz="18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etc</a:t>
            </a:r>
            <a:endParaRPr lang="en-US" altLang="zh-CN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723CAF3-4D76-4CB8-829D-1D096641B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1316761"/>
            <a:ext cx="4844002" cy="1985051"/>
          </a:xfrm>
          <a:prstGeom prst="rect">
            <a:avLst/>
          </a:prstGeom>
        </p:spPr>
      </p:pic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975AF9-6976-48D8-AB70-82AEA129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FF3995-EC79-4EDB-83F2-11182F60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5</a:t>
            </a:fld>
            <a:endParaRPr kumimoji="1" lang="zh-CN" altLang="en-US"/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7DC188D5-0C98-524C-1B8A-8A3EF1CA7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词元服务：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 models and tools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558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975AF9-6976-48D8-AB70-82AEA129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9550" y="6356350"/>
            <a:ext cx="4114800" cy="365125"/>
          </a:xfrm>
        </p:spPr>
        <p:txBody>
          <a:bodyPr/>
          <a:lstStyle/>
          <a:p>
            <a:r>
              <a:rPr kumimoji="1" lang="en-US" altLang="zh-CN" dirty="0"/>
              <a:t>IHEP</a:t>
            </a:r>
            <a:endParaRPr kumimoji="1"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FF3995-EC79-4EDB-83F2-11182F60A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6</a:t>
            </a:fld>
            <a:endParaRPr kumimoji="1" lang="zh-CN" altLang="en-US"/>
          </a:p>
        </p:txBody>
      </p:sp>
      <p:sp>
        <p:nvSpPr>
          <p:cNvPr id="10" name="标题 9">
            <a:extLst>
              <a:ext uri="{FF2B5EF4-FFF2-40B4-BE49-F238E27FC236}">
                <a16:creationId xmlns:a16="http://schemas.microsoft.com/office/drawing/2014/main" id="{7DC188D5-0C98-524C-1B8A-8A3EF1CA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301" y="157512"/>
            <a:ext cx="9264541" cy="595630"/>
          </a:xfrm>
        </p:spPr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词元服务</a:t>
            </a:r>
            <a:endParaRPr lang="zh-CN" altLang="en-US" dirty="0"/>
          </a:p>
        </p:txBody>
      </p:sp>
      <p:sp>
        <p:nvSpPr>
          <p:cNvPr id="8" name="圆角矩形 21">
            <a:extLst>
              <a:ext uri="{FF2B5EF4-FFF2-40B4-BE49-F238E27FC236}">
                <a16:creationId xmlns:a16="http://schemas.microsoft.com/office/drawing/2014/main" id="{932A526D-1DF3-452C-A4F2-228DC1D35517}"/>
              </a:ext>
            </a:extLst>
          </p:cNvPr>
          <p:cNvSpPr/>
          <p:nvPr/>
        </p:nvSpPr>
        <p:spPr>
          <a:xfrm>
            <a:off x="2793600" y="4423270"/>
            <a:ext cx="3073920" cy="1793503"/>
          </a:xfrm>
          <a:prstGeom prst="roundRect">
            <a:avLst>
              <a:gd name="adj" fmla="val 7806"/>
            </a:avLst>
          </a:prstGeom>
          <a:solidFill>
            <a:srgbClr val="DEEBF7">
              <a:alpha val="100000"/>
            </a:srgbClr>
          </a:solidFill>
          <a:ln w="10795" cap="flat" cmpd="sng" algn="ctr">
            <a:solidFill>
              <a:srgbClr val="9DC3E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圆角矩形 13">
            <a:extLst>
              <a:ext uri="{FF2B5EF4-FFF2-40B4-BE49-F238E27FC236}">
                <a16:creationId xmlns:a16="http://schemas.microsoft.com/office/drawing/2014/main" id="{8BC5648F-D533-437F-9BB4-D7CCDD5660C8}"/>
              </a:ext>
            </a:extLst>
          </p:cNvPr>
          <p:cNvSpPr/>
          <p:nvPr/>
        </p:nvSpPr>
        <p:spPr>
          <a:xfrm>
            <a:off x="2793552" y="3599029"/>
            <a:ext cx="6782695" cy="556072"/>
          </a:xfrm>
          <a:prstGeom prst="roundRect">
            <a:avLst/>
          </a:prstGeom>
          <a:solidFill>
            <a:srgbClr val="DEEBF7">
              <a:alpha val="100000"/>
            </a:srgbClr>
          </a:solidFill>
          <a:ln w="10795" cap="flat" cmpd="sng" algn="ctr">
            <a:solidFill>
              <a:srgbClr val="9DC3E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468F3B-280D-4F23-B3BF-BF77C2897FA2}"/>
              </a:ext>
            </a:extLst>
          </p:cNvPr>
          <p:cNvSpPr txBox="1"/>
          <p:nvPr/>
        </p:nvSpPr>
        <p:spPr>
          <a:xfrm>
            <a:off x="5094572" y="3675895"/>
            <a:ext cx="1864613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统一的模型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HUB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upload_post_object_v2_322368221">
            <a:extLst>
              <a:ext uri="{FF2B5EF4-FFF2-40B4-BE49-F238E27FC236}">
                <a16:creationId xmlns:a16="http://schemas.microsoft.com/office/drawing/2014/main" id="{65CB37EB-93CD-4F94-8507-24F97F270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518" y="3675930"/>
            <a:ext cx="395705" cy="369615"/>
          </a:xfrm>
          <a:prstGeom prst="rect">
            <a:avLst/>
          </a:prstGeom>
        </p:spPr>
      </p:pic>
      <p:sp>
        <p:nvSpPr>
          <p:cNvPr id="15" name="圆角矩形 18">
            <a:extLst>
              <a:ext uri="{FF2B5EF4-FFF2-40B4-BE49-F238E27FC236}">
                <a16:creationId xmlns:a16="http://schemas.microsoft.com/office/drawing/2014/main" id="{6FC5755E-DAF3-4FB8-AFB8-CA2071D6E0D3}"/>
              </a:ext>
            </a:extLst>
          </p:cNvPr>
          <p:cNvSpPr/>
          <p:nvPr/>
        </p:nvSpPr>
        <p:spPr>
          <a:xfrm>
            <a:off x="6059547" y="4423270"/>
            <a:ext cx="3516701" cy="1777174"/>
          </a:xfrm>
          <a:prstGeom prst="roundRect">
            <a:avLst>
              <a:gd name="adj" fmla="val 7806"/>
            </a:avLst>
          </a:prstGeom>
          <a:solidFill>
            <a:srgbClr val="DEEBF7">
              <a:alpha val="100000"/>
            </a:srgbClr>
          </a:solidFill>
          <a:ln w="10795" cap="flat" cmpd="sng" algn="ctr">
            <a:solidFill>
              <a:srgbClr val="9DC3E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D9ABBBD-AE5D-4559-B3AB-48AD08F6307E}"/>
              </a:ext>
            </a:extLst>
          </p:cNvPr>
          <p:cNvSpPr txBox="1"/>
          <p:nvPr/>
        </p:nvSpPr>
        <p:spPr>
          <a:xfrm>
            <a:off x="6120482" y="4463872"/>
            <a:ext cx="156966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第三方云模型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B036EC4-1A6F-4E2F-B985-6E38A65163B4}"/>
              </a:ext>
            </a:extLst>
          </p:cNvPr>
          <p:cNvSpPr txBox="1"/>
          <p:nvPr/>
        </p:nvSpPr>
        <p:spPr>
          <a:xfrm>
            <a:off x="2930439" y="4447575"/>
            <a:ext cx="1107996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indent="0"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4AA4541-4F59-483D-8782-22DB456C7A15}"/>
              </a:ext>
            </a:extLst>
          </p:cNvPr>
          <p:cNvSpPr txBox="1"/>
          <p:nvPr/>
        </p:nvSpPr>
        <p:spPr>
          <a:xfrm>
            <a:off x="2880030" y="4778258"/>
            <a:ext cx="2930372" cy="104663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hepai</a:t>
            </a:r>
            <a:r>
              <a:rPr lang="en-US" sz="18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/deepseek-v4-flash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微软雅黑" charset="0"/>
                <a:ea typeface="微软雅黑" charset="0"/>
              </a:rPr>
              <a:t>hepai</a:t>
            </a:r>
            <a:r>
              <a:rPr lang="en-US" altLang="zh-CN">
                <a:solidFill>
                  <a:srgbClr val="000000"/>
                </a:solidFill>
                <a:latin typeface="微软雅黑" charset="0"/>
                <a:ea typeface="微软雅黑" charset="0"/>
              </a:rPr>
              <a:t>/deepseek-v4-pro</a:t>
            </a:r>
            <a:endParaRPr lang="en-US" altLang="zh-CN" dirty="0">
              <a:solidFill>
                <a:srgbClr val="000000"/>
              </a:solidFill>
              <a:latin typeface="微软雅黑" charset="0"/>
              <a:ea typeface="微软雅黑" charset="0"/>
            </a:endParaRPr>
          </a:p>
          <a:p>
            <a:pPr algn="l"/>
            <a:r>
              <a:rPr lang="en-US" sz="1800" dirty="0" err="1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hepai</a:t>
            </a:r>
            <a:r>
              <a:rPr lang="en-US" sz="18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/qwen3-30b</a:t>
            </a:r>
          </a:p>
          <a:p>
            <a:pPr algn="l"/>
            <a:r>
              <a:rPr lang="en-US" sz="1800" dirty="0" err="1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hepai</a:t>
            </a:r>
            <a:r>
              <a:rPr lang="en-US" sz="180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/mineru2_2b</a:t>
            </a:r>
            <a:endParaRPr lang="en-US" sz="1800" dirty="0">
              <a:solidFill>
                <a:srgbClr val="000000"/>
              </a:solidFill>
              <a:latin typeface="微软雅黑" charset="0"/>
              <a:ea typeface="微软雅黑" charset="0"/>
              <a:cs typeface="+mn-cs"/>
            </a:endParaRPr>
          </a:p>
          <a:p>
            <a:pPr algn="l"/>
            <a:r>
              <a:rPr lang="en-US" sz="18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…</a:t>
            </a:r>
            <a:endParaRPr lang="en-US" altLang="en-US" sz="1800" b="1" dirty="0">
              <a:solidFill>
                <a:srgbClr val="000000"/>
              </a:solidFill>
              <a:latin typeface="微软雅黑" charset="0"/>
              <a:ea typeface="微软雅黑" charset="0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7B65BC4-E14A-4A11-BDE5-B60DAFA85D6E}"/>
              </a:ext>
            </a:extLst>
          </p:cNvPr>
          <p:cNvSpPr txBox="1"/>
          <p:nvPr/>
        </p:nvSpPr>
        <p:spPr>
          <a:xfrm>
            <a:off x="7764716" y="4819032"/>
            <a:ext cx="1902199" cy="1063006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marL="285750" indent="-285750" algn="l"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OpenAI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  <a:p>
            <a:pPr marL="285750" indent="-285750" algn="l">
              <a:buChar char="•"/>
            </a:pPr>
            <a:r>
              <a:rPr lang="en-US" sz="16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Anthropic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  <a:p>
            <a:pPr marL="285750" indent="-285750" algn="l">
              <a:buChar char="•"/>
            </a:pPr>
            <a:r>
              <a:rPr lang="en-US" sz="16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Google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EA109FE-933C-413E-91D1-0DF887A1BC57}"/>
              </a:ext>
            </a:extLst>
          </p:cNvPr>
          <p:cNvSpPr txBox="1"/>
          <p:nvPr/>
        </p:nvSpPr>
        <p:spPr>
          <a:xfrm>
            <a:off x="6067711" y="4819031"/>
            <a:ext cx="1902199" cy="96503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marL="285750" indent="-285750" algn="l"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Glm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  <a:p>
            <a:pPr marL="285750" indent="-285750" algn="l">
              <a:buChar char="•"/>
            </a:pPr>
            <a:r>
              <a:rPr lang="en-US" sz="1600" dirty="0">
                <a:solidFill>
                  <a:srgbClr val="000000"/>
                </a:solidFill>
                <a:latin typeface="微软雅黑" charset="0"/>
                <a:ea typeface="微软雅黑" charset="0"/>
                <a:cs typeface="+mn-cs"/>
              </a:rPr>
              <a:t>Minimax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  <a:p>
            <a:pPr marL="285750" indent="-285750" algn="l">
              <a:buChar char="•"/>
            </a:pPr>
            <a:r>
              <a:rPr lang="en-US" altLang="zh-CN" sz="1600" dirty="0" err="1">
                <a:solidFill>
                  <a:srgbClr val="000000"/>
                </a:solidFill>
                <a:latin typeface="微软雅黑"/>
                <a:ea typeface="微软雅黑"/>
              </a:rPr>
              <a:t>Qwen</a:t>
            </a:r>
            <a:r>
              <a:rPr lang="zh-CN" sz="1600" dirty="0">
                <a:solidFill>
                  <a:srgbClr val="000000"/>
                </a:solidFill>
                <a:latin typeface="微软雅黑"/>
                <a:ea typeface="微软雅黑"/>
                <a:cs typeface="+mn-cs"/>
              </a:rPr>
              <a:t>系列</a:t>
            </a:r>
          </a:p>
        </p:txBody>
      </p:sp>
      <p:sp>
        <p:nvSpPr>
          <p:cNvPr id="21" name="上箭头 25">
            <a:extLst>
              <a:ext uri="{FF2B5EF4-FFF2-40B4-BE49-F238E27FC236}">
                <a16:creationId xmlns:a16="http://schemas.microsoft.com/office/drawing/2014/main" id="{07C77011-63F9-439A-8BBB-F4CA82C51907}"/>
              </a:ext>
            </a:extLst>
          </p:cNvPr>
          <p:cNvSpPr/>
          <p:nvPr/>
        </p:nvSpPr>
        <p:spPr>
          <a:xfrm>
            <a:off x="4392981" y="4157726"/>
            <a:ext cx="278448" cy="206258"/>
          </a:xfrm>
          <a:prstGeom prst="upArrow">
            <a:avLst/>
          </a:prstGeom>
          <a:solidFill>
            <a:srgbClr val="E2E6ED">
              <a:alpha val="100000"/>
            </a:srgbClr>
          </a:solidFill>
          <a:ln w="10795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上箭头 26">
            <a:extLst>
              <a:ext uri="{FF2B5EF4-FFF2-40B4-BE49-F238E27FC236}">
                <a16:creationId xmlns:a16="http://schemas.microsoft.com/office/drawing/2014/main" id="{F3594457-91C8-42E9-9CEB-A9D83E99D227}"/>
              </a:ext>
            </a:extLst>
          </p:cNvPr>
          <p:cNvSpPr/>
          <p:nvPr/>
        </p:nvSpPr>
        <p:spPr>
          <a:xfrm>
            <a:off x="7430438" y="4157721"/>
            <a:ext cx="278448" cy="206258"/>
          </a:xfrm>
          <a:prstGeom prst="upArrow">
            <a:avLst/>
          </a:prstGeom>
          <a:solidFill>
            <a:srgbClr val="E2E6ED">
              <a:alpha val="100000"/>
            </a:srgbClr>
          </a:solidFill>
          <a:ln w="10795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上箭头 27">
            <a:extLst>
              <a:ext uri="{FF2B5EF4-FFF2-40B4-BE49-F238E27FC236}">
                <a16:creationId xmlns:a16="http://schemas.microsoft.com/office/drawing/2014/main" id="{94C3036E-D6AE-4132-9CF2-0A15FE834069}"/>
              </a:ext>
            </a:extLst>
          </p:cNvPr>
          <p:cNvSpPr/>
          <p:nvPr/>
        </p:nvSpPr>
        <p:spPr>
          <a:xfrm>
            <a:off x="5906451" y="3281865"/>
            <a:ext cx="278448" cy="206258"/>
          </a:xfrm>
          <a:prstGeom prst="upArrow">
            <a:avLst/>
          </a:prstGeom>
          <a:solidFill>
            <a:srgbClr val="E2E6ED">
              <a:alpha val="100000"/>
            </a:srgbClr>
          </a:solidFill>
          <a:ln w="10795" cap="flat" cmpd="sng" algn="ctr">
            <a:solidFill>
              <a:srgbClr val="AEB5C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4261BE5-84AE-4A1C-B494-69E7DA951D82}"/>
              </a:ext>
            </a:extLst>
          </p:cNvPr>
          <p:cNvSpPr txBox="1"/>
          <p:nvPr/>
        </p:nvSpPr>
        <p:spPr>
          <a:xfrm>
            <a:off x="412621" y="969206"/>
            <a:ext cx="10307086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>
                <a:latin typeface="Microsoft YaHei" panose="020B0503020204020204" pitchFamily="34" charset="-122"/>
                <a:ea typeface="Microsoft YaHei" panose="020B0503020204020204" pitchFamily="34" charset="-122"/>
              </a:rPr>
              <a:t>基于模型基础设施的</a:t>
            </a:r>
            <a:r>
              <a:rPr lang="zh-CN" altLang="en-US" sz="2000" b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大模型词元（</a:t>
            </a:r>
            <a:r>
              <a:rPr lang="en-US" altLang="zh-CN" sz="2000" b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Token</a:t>
            </a:r>
            <a:r>
              <a:rPr lang="zh-CN" altLang="en-US" sz="2000" b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）服务，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统一的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接口和计费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私有化本地部署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第三方云模型协同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开箱即用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并发高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统一计费审计</a:t>
            </a:r>
          </a:p>
        </p:txBody>
      </p:sp>
      <p:sp>
        <p:nvSpPr>
          <p:cNvPr id="2" name="圆角矩形 13">
            <a:extLst>
              <a:ext uri="{FF2B5EF4-FFF2-40B4-BE49-F238E27FC236}">
                <a16:creationId xmlns:a16="http://schemas.microsoft.com/office/drawing/2014/main" id="{E0F960BC-E2FD-7FF4-9AB0-2AB793E3BB37}"/>
              </a:ext>
            </a:extLst>
          </p:cNvPr>
          <p:cNvSpPr/>
          <p:nvPr/>
        </p:nvSpPr>
        <p:spPr>
          <a:xfrm>
            <a:off x="5028276" y="2775033"/>
            <a:ext cx="2034797" cy="407618"/>
          </a:xfrm>
          <a:prstGeom prst="roundRect">
            <a:avLst/>
          </a:prstGeom>
          <a:solidFill>
            <a:srgbClr val="DEEBF7">
              <a:alpha val="100000"/>
            </a:srgbClr>
          </a:solidFill>
          <a:ln w="10795" cap="flat" cmpd="sng" algn="ctr">
            <a:solidFill>
              <a:srgbClr val="9DC3E6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提供服务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162DB90-CEC7-29CD-1A93-DFE42FA7CE78}"/>
              </a:ext>
            </a:extLst>
          </p:cNvPr>
          <p:cNvSpPr txBox="1"/>
          <p:nvPr/>
        </p:nvSpPr>
        <p:spPr>
          <a:xfrm>
            <a:off x="179723" y="4274532"/>
            <a:ext cx="2017377" cy="8744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数据内部流转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保障数据安全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箭头: 左 6">
            <a:extLst>
              <a:ext uri="{FF2B5EF4-FFF2-40B4-BE49-F238E27FC236}">
                <a16:creationId xmlns:a16="http://schemas.microsoft.com/office/drawing/2014/main" id="{B55B922E-AE6A-6A6F-D7A9-D826FE6585E9}"/>
              </a:ext>
            </a:extLst>
          </p:cNvPr>
          <p:cNvSpPr/>
          <p:nvPr/>
        </p:nvSpPr>
        <p:spPr>
          <a:xfrm>
            <a:off x="2291257" y="4618374"/>
            <a:ext cx="258670" cy="186725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E08674-66AD-3E62-28C5-1DB02F9A6AA8}"/>
              </a:ext>
            </a:extLst>
          </p:cNvPr>
          <p:cNvSpPr txBox="1"/>
          <p:nvPr/>
        </p:nvSpPr>
        <p:spPr>
          <a:xfrm>
            <a:off x="9954354" y="4271767"/>
            <a:ext cx="2136812" cy="87440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提供最先进模型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支撑研究探索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箭头: 左 24">
            <a:extLst>
              <a:ext uri="{FF2B5EF4-FFF2-40B4-BE49-F238E27FC236}">
                <a16:creationId xmlns:a16="http://schemas.microsoft.com/office/drawing/2014/main" id="{4EA7BE55-99B8-982E-E304-60838F12950D}"/>
              </a:ext>
            </a:extLst>
          </p:cNvPr>
          <p:cNvSpPr/>
          <p:nvPr/>
        </p:nvSpPr>
        <p:spPr>
          <a:xfrm rot="10800000">
            <a:off x="9638940" y="4555175"/>
            <a:ext cx="258670" cy="186725"/>
          </a:xfrm>
          <a:prstGeom prst="lef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2336299-9101-6C67-9315-0DF2BBC4B049}"/>
              </a:ext>
            </a:extLst>
          </p:cNvPr>
          <p:cNvSpPr txBox="1"/>
          <p:nvPr/>
        </p:nvSpPr>
        <p:spPr>
          <a:xfrm>
            <a:off x="7264800" y="1811245"/>
            <a:ext cx="42254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https://ai.ihep.ac.cn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E98AAA6-4B67-A1C2-F16C-51955943E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800" y="2226930"/>
            <a:ext cx="4665431" cy="11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5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6875-8DE4-02D2-0535-ACB04AC44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0365FE6E-1796-42A6-9523-CC6375121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203" y="1606542"/>
            <a:ext cx="2124678" cy="28612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7E5FC5-A0FC-41BF-A79E-D70D70A2B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16" y="2193643"/>
            <a:ext cx="2980728" cy="151854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EA698857-7C42-2F28-5DA6-40BAB66AC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71" y="4795470"/>
            <a:ext cx="3789334" cy="181491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9294E47-201C-BA90-89FF-DE858DE0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37" y="136525"/>
            <a:ext cx="10015797" cy="59563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</a:rPr>
              <a:t>AI</a:t>
            </a:r>
            <a:r>
              <a:rPr lang="zh-CN" altLang="en-US" sz="2800" dirty="0">
                <a:solidFill>
                  <a:schemeClr val="tx1"/>
                </a:solidFill>
              </a:rPr>
              <a:t>词元服务</a:t>
            </a:r>
            <a:r>
              <a:rPr lang="en-US" altLang="zh-CN" sz="2800" dirty="0">
                <a:solidFill>
                  <a:schemeClr val="tx1"/>
                </a:solidFill>
              </a:rPr>
              <a:t>: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使用方法</a:t>
            </a:r>
            <a:endParaRPr lang="zh-CN" alt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D33B515-ED8E-93BA-DF88-5FA0D3FFC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237" y="1736207"/>
            <a:ext cx="5185665" cy="2833002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19A112D1-9F30-61D3-B316-04DD69FC0E15}"/>
              </a:ext>
            </a:extLst>
          </p:cNvPr>
          <p:cNvCxnSpPr>
            <a:cxnSpLocks/>
          </p:cNvCxnSpPr>
          <p:nvPr/>
        </p:nvCxnSpPr>
        <p:spPr>
          <a:xfrm>
            <a:off x="4599363" y="2240135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C0165C9C-0C32-0824-0336-AB09EF2C50CC}"/>
              </a:ext>
            </a:extLst>
          </p:cNvPr>
          <p:cNvCxnSpPr>
            <a:cxnSpLocks/>
          </p:cNvCxnSpPr>
          <p:nvPr/>
        </p:nvCxnSpPr>
        <p:spPr>
          <a:xfrm>
            <a:off x="372874" y="4042380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33B090E8-E3E5-D0C2-3AA6-90CC2101B1E9}"/>
              </a:ext>
            </a:extLst>
          </p:cNvPr>
          <p:cNvCxnSpPr>
            <a:cxnSpLocks/>
          </p:cNvCxnSpPr>
          <p:nvPr/>
        </p:nvCxnSpPr>
        <p:spPr>
          <a:xfrm>
            <a:off x="5026290" y="1544658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E9F8F5ED-51E3-A344-8FA9-BE7009F0DA04}"/>
              </a:ext>
            </a:extLst>
          </p:cNvPr>
          <p:cNvSpPr/>
          <p:nvPr/>
        </p:nvSpPr>
        <p:spPr>
          <a:xfrm>
            <a:off x="276564" y="1423387"/>
            <a:ext cx="5523045" cy="3219556"/>
          </a:xfrm>
          <a:prstGeom prst="roundRect">
            <a:avLst>
              <a:gd name="adj" fmla="val 341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1F4960-E97E-DEF6-9D48-9DA2E955A75F}"/>
              </a:ext>
            </a:extLst>
          </p:cNvPr>
          <p:cNvSpPr txBox="1"/>
          <p:nvPr/>
        </p:nvSpPr>
        <p:spPr>
          <a:xfrm>
            <a:off x="220655" y="991682"/>
            <a:ext cx="281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①课题负责人关联课题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729EEE0-FB69-16CD-5256-1EBE4F169375}"/>
              </a:ext>
            </a:extLst>
          </p:cNvPr>
          <p:cNvSpPr txBox="1"/>
          <p:nvPr/>
        </p:nvSpPr>
        <p:spPr>
          <a:xfrm>
            <a:off x="944407" y="1452750"/>
            <a:ext cx="4225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https://ai.ihep.ac.cn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C789352-AC5E-3BBF-2FA6-04BC98DFCF32}"/>
              </a:ext>
            </a:extLst>
          </p:cNvPr>
          <p:cNvSpPr/>
          <p:nvPr/>
        </p:nvSpPr>
        <p:spPr>
          <a:xfrm>
            <a:off x="6096000" y="1423386"/>
            <a:ext cx="5902956" cy="3219557"/>
          </a:xfrm>
          <a:prstGeom prst="roundRect">
            <a:avLst>
              <a:gd name="adj" fmla="val 341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E98B72-63AD-CFB5-21ED-EB7098FE3355}"/>
              </a:ext>
            </a:extLst>
          </p:cNvPr>
          <p:cNvSpPr txBox="1"/>
          <p:nvPr/>
        </p:nvSpPr>
        <p:spPr>
          <a:xfrm>
            <a:off x="6420001" y="959458"/>
            <a:ext cx="2817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② 用户申请充值额度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48F68C8-A04E-D7A9-0F0A-DDA152D6A9C0}"/>
              </a:ext>
            </a:extLst>
          </p:cNvPr>
          <p:cNvCxnSpPr>
            <a:cxnSpLocks/>
          </p:cNvCxnSpPr>
          <p:nvPr/>
        </p:nvCxnSpPr>
        <p:spPr>
          <a:xfrm>
            <a:off x="6319324" y="3056933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DE8E6230-EEFC-29DA-B14F-B507D84B4343}"/>
              </a:ext>
            </a:extLst>
          </p:cNvPr>
          <p:cNvCxnSpPr>
            <a:cxnSpLocks/>
          </p:cNvCxnSpPr>
          <p:nvPr/>
        </p:nvCxnSpPr>
        <p:spPr>
          <a:xfrm>
            <a:off x="7642169" y="2335909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51D78758-BCAE-BB86-DEA1-7D434F938B73}"/>
              </a:ext>
            </a:extLst>
          </p:cNvPr>
          <p:cNvCxnSpPr>
            <a:cxnSpLocks/>
          </p:cNvCxnSpPr>
          <p:nvPr/>
        </p:nvCxnSpPr>
        <p:spPr>
          <a:xfrm>
            <a:off x="10206571" y="3957712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EBF910D9-707F-0E0A-1FFC-CA90A50896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4035" y="4926400"/>
            <a:ext cx="3248444" cy="1683988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63DC98E-561C-90F5-D5B0-2E47EEEBAA1F}"/>
              </a:ext>
            </a:extLst>
          </p:cNvPr>
          <p:cNvSpPr/>
          <p:nvPr/>
        </p:nvSpPr>
        <p:spPr>
          <a:xfrm>
            <a:off x="1756905" y="4690422"/>
            <a:ext cx="4042704" cy="2097242"/>
          </a:xfrm>
          <a:prstGeom prst="roundRect">
            <a:avLst>
              <a:gd name="adj" fmla="val 341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7BCA48A0-9912-BFF3-6E2F-CCABEF414227}"/>
              </a:ext>
            </a:extLst>
          </p:cNvPr>
          <p:cNvCxnSpPr>
            <a:cxnSpLocks/>
          </p:cNvCxnSpPr>
          <p:nvPr/>
        </p:nvCxnSpPr>
        <p:spPr>
          <a:xfrm>
            <a:off x="4484081" y="6217775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9DBFF805-8C50-E609-BC49-FA26DFC47C1E}"/>
              </a:ext>
            </a:extLst>
          </p:cNvPr>
          <p:cNvSpPr txBox="1"/>
          <p:nvPr/>
        </p:nvSpPr>
        <p:spPr>
          <a:xfrm>
            <a:off x="162056" y="4834492"/>
            <a:ext cx="15948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③课题负责人审核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4B6B2CB-88D4-06B3-3254-D7F88E7F3B25}"/>
              </a:ext>
            </a:extLst>
          </p:cNvPr>
          <p:cNvCxnSpPr/>
          <p:nvPr/>
        </p:nvCxnSpPr>
        <p:spPr>
          <a:xfrm>
            <a:off x="5920740" y="1127760"/>
            <a:ext cx="0" cy="565990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46DA0C24-6D2E-7E23-B993-3F675D0E840B}"/>
              </a:ext>
            </a:extLst>
          </p:cNvPr>
          <p:cNvSpPr/>
          <p:nvPr/>
        </p:nvSpPr>
        <p:spPr>
          <a:xfrm>
            <a:off x="7920713" y="4696984"/>
            <a:ext cx="4042704" cy="2097242"/>
          </a:xfrm>
          <a:prstGeom prst="roundRect">
            <a:avLst>
              <a:gd name="adj" fmla="val 341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3DC1C9D5-7082-113B-574A-AF97B3C1AF7A}"/>
              </a:ext>
            </a:extLst>
          </p:cNvPr>
          <p:cNvCxnSpPr>
            <a:cxnSpLocks/>
          </p:cNvCxnSpPr>
          <p:nvPr/>
        </p:nvCxnSpPr>
        <p:spPr>
          <a:xfrm>
            <a:off x="8688112" y="5706993"/>
            <a:ext cx="230563" cy="19154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015942F-58C6-C512-CB42-BE9C954B5F84}"/>
              </a:ext>
            </a:extLst>
          </p:cNvPr>
          <p:cNvSpPr txBox="1"/>
          <p:nvPr/>
        </p:nvSpPr>
        <p:spPr>
          <a:xfrm>
            <a:off x="6123302" y="4737539"/>
            <a:ext cx="15948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④用户获取访问秘钥</a:t>
            </a:r>
            <a:endParaRPr lang="en-US" altLang="zh-CN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9FD06D7-C0B2-974A-F686-F9C537701D6B}"/>
              </a:ext>
            </a:extLst>
          </p:cNvPr>
          <p:cNvSpPr txBox="1"/>
          <p:nvPr/>
        </p:nvSpPr>
        <p:spPr>
          <a:xfrm>
            <a:off x="6123302" y="5617610"/>
            <a:ext cx="16762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>
                <a:latin typeface="Microsoft YaHei" panose="020B0503020204020204" pitchFamily="34" charset="-122"/>
                <a:ea typeface="Microsoft YaHei" panose="020B0503020204020204" pitchFamily="34" charset="-122"/>
              </a:rPr>
              <a:t>在任意客户端设置</a:t>
            </a:r>
            <a:r>
              <a:rPr lang="en-US" altLang="zh-CN" sz="1600">
                <a:latin typeface="Microsoft YaHei" panose="020B0503020204020204" pitchFamily="34" charset="-122"/>
                <a:ea typeface="Microsoft YaHei" panose="020B0503020204020204" pitchFamily="34" charset="-122"/>
              </a:rPr>
              <a:t>Base_Url</a:t>
            </a:r>
            <a:r>
              <a:rPr lang="zh-CN" altLang="en-US" sz="1600">
                <a:latin typeface="Microsoft YaHei" panose="020B0503020204020204" pitchFamily="34" charset="-122"/>
                <a:ea typeface="Microsoft YaHei" panose="020B0503020204020204" pitchFamily="34" charset="-122"/>
              </a:rPr>
              <a:t>、秘钥和模型即可访问</a:t>
            </a:r>
            <a:endParaRPr lang="en-US" altLang="zh-CN" sz="160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358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6875-8DE4-02D2-0535-ACB04AC44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294E47-201C-BA90-89FF-DE858DE0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37" y="136525"/>
            <a:ext cx="10015797" cy="59563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</a:rPr>
              <a:t>AI</a:t>
            </a:r>
            <a:r>
              <a:rPr lang="zh-CN" altLang="en-US" sz="2800" dirty="0">
                <a:solidFill>
                  <a:schemeClr val="tx1"/>
                </a:solidFill>
              </a:rPr>
              <a:t>词元服务</a:t>
            </a:r>
            <a:r>
              <a:rPr lang="en-US" altLang="zh-CN" sz="2800" dirty="0">
                <a:solidFill>
                  <a:schemeClr val="tx1"/>
                </a:solidFill>
              </a:rPr>
              <a:t>:</a:t>
            </a:r>
            <a:r>
              <a:rPr lang="zh-CN" altLang="en-US" sz="28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模型推荐</a:t>
            </a:r>
            <a:endParaRPr lang="zh-CN" alt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2B84B7-6A76-4D20-BC08-CC4A4A42DA9F}"/>
              </a:ext>
            </a:extLst>
          </p:cNvPr>
          <p:cNvSpPr txBox="1"/>
          <p:nvPr/>
        </p:nvSpPr>
        <p:spPr>
          <a:xfrm>
            <a:off x="421337" y="1154977"/>
            <a:ext cx="592656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通用高性能、代码生成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deepseek-v4.1-flash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deepseek-</a:t>
            </a:r>
            <a:r>
              <a:rPr lang="en-US" altLang="zh-CN" dirty="0"/>
              <a:t>v4-</a:t>
            </a:r>
            <a:r>
              <a:rPr lang="zh-CN" altLang="en-US" dirty="0"/>
              <a:t>flash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deepseek-v4-pro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数据不出所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hepai/deepseek-v4-flash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hepai/deepseek-v4-</a:t>
            </a:r>
            <a:r>
              <a:rPr lang="en-US" altLang="zh-CN" dirty="0"/>
              <a:t>pro</a:t>
            </a:r>
            <a:endParaRPr lang="zh-CN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日常任务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deepseek-</a:t>
            </a:r>
            <a:r>
              <a:rPr lang="en-US" altLang="zh-CN" dirty="0"/>
              <a:t>v4-</a:t>
            </a:r>
            <a:r>
              <a:rPr lang="zh-CN" altLang="en-US" dirty="0"/>
              <a:t>flash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图像生成: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gemini-3.1-flash-image-preview (Nanobana2 Lite)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向量嵌入与排序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hepai/bge-m3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hepai/bge-m3-rerank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PDF解析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hepai/mineru2</a:t>
            </a:r>
          </a:p>
        </p:txBody>
      </p:sp>
    </p:spTree>
    <p:extLst>
      <p:ext uri="{BB962C8B-B14F-4D97-AF65-F5344CB8AC3E}">
        <p14:creationId xmlns:p14="http://schemas.microsoft.com/office/powerpoint/2010/main" val="362373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8685FF-7BE7-AC30-8073-868FAA5A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词元</a:t>
            </a:r>
            <a:r>
              <a:rPr lang="zh-CN" altLang="en-US" sz="2800" dirty="0"/>
              <a:t>服务： </a:t>
            </a:r>
            <a:r>
              <a:rPr lang="en-US" altLang="zh-CN" sz="2800" dirty="0"/>
              <a:t>AI models and tools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BC214-3D45-809C-9430-7CE6F2673802}"/>
              </a:ext>
            </a:extLst>
          </p:cNvPr>
          <p:cNvSpPr txBox="1"/>
          <p:nvPr/>
        </p:nvSpPr>
        <p:spPr>
          <a:xfrm>
            <a:off x="211701" y="1045787"/>
            <a:ext cx="6775025" cy="2017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API-KEY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直接使用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ai.ihep.ac.cn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创建和获取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-key</a:t>
            </a: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E62F2F"/>
                </a:solidFill>
                <a:effectLst/>
                <a:latin typeface="ui-sans-serif"/>
              </a:rPr>
              <a:t>额度仅做服务使用的限制值，</a:t>
            </a:r>
            <a:r>
              <a:rPr lang="en-US" altLang="zh-CN" b="1" i="0" dirty="0">
                <a:solidFill>
                  <a:srgbClr val="E62F2F"/>
                </a:solidFill>
                <a:effectLst/>
                <a:latin typeface="ui-sans-serif"/>
              </a:rPr>
              <a:t>1</a:t>
            </a:r>
            <a:r>
              <a:rPr lang="zh-CN" altLang="en-US" b="1" i="0" dirty="0">
                <a:solidFill>
                  <a:srgbClr val="E62F2F"/>
                </a:solidFill>
                <a:effectLst/>
                <a:latin typeface="ui-sans-serif"/>
              </a:rPr>
              <a:t>额度约等于</a:t>
            </a:r>
            <a:r>
              <a:rPr lang="en-US" altLang="zh-CN" b="1" i="0" dirty="0">
                <a:solidFill>
                  <a:srgbClr val="E62F2F"/>
                </a:solidFill>
                <a:effectLst/>
                <a:latin typeface="ui-sans-serif"/>
              </a:rPr>
              <a:t>1</a:t>
            </a:r>
            <a:r>
              <a:rPr lang="zh-CN" altLang="en-US" b="1" i="0" dirty="0">
                <a:solidFill>
                  <a:srgbClr val="E62F2F"/>
                </a:solidFill>
                <a:effectLst/>
                <a:latin typeface="ui-sans-serif"/>
              </a:rPr>
              <a:t>元，最终结算金额与服务时间以实际使用模型、实际使用量及有效使用记录为依据，据实结算。</a:t>
            </a:r>
            <a:endParaRPr lang="en-US" altLang="zh-CN" b="1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AAAE2B4-25D1-41AC-A7BD-EF6C2B567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94" y="3546151"/>
            <a:ext cx="5174165" cy="2730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星形: 五角 12">
            <a:extLst>
              <a:ext uri="{FF2B5EF4-FFF2-40B4-BE49-F238E27FC236}">
                <a16:creationId xmlns:a16="http://schemas.microsoft.com/office/drawing/2014/main" id="{8F1BB229-3F96-46C9-B163-BD760E606B30}"/>
              </a:ext>
            </a:extLst>
          </p:cNvPr>
          <p:cNvSpPr/>
          <p:nvPr/>
        </p:nvSpPr>
        <p:spPr>
          <a:xfrm rot="1686835">
            <a:off x="11679292" y="3614860"/>
            <a:ext cx="516686" cy="516686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C1440EF-6DE6-4195-BA7A-1B51BFBD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141EA69-1809-4BC3-8394-F3F58E5C5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9</a:t>
            </a:fld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AE80F5F-0AB5-4D3D-BAE9-75AFAA6F1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0" y="3377279"/>
            <a:ext cx="6563569" cy="28995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46C1AFB-3069-4899-97C3-53C1FC55D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235" y="1498417"/>
            <a:ext cx="5002064" cy="183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86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A157980-FC8C-466A-9F45-8F3A3D3B5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324" y="1200958"/>
            <a:ext cx="7594188" cy="494896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B8685FF-7BE7-AC30-8073-868FAA5A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词元</a:t>
            </a:r>
            <a:r>
              <a:rPr lang="zh-CN" altLang="en-US" sz="2800" dirty="0"/>
              <a:t>服务： </a:t>
            </a:r>
            <a:r>
              <a:rPr lang="en-US" altLang="zh-CN" sz="2800" dirty="0"/>
              <a:t>AI models and tools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BC214-3D45-809C-9430-7CE6F2673802}"/>
              </a:ext>
            </a:extLst>
          </p:cNvPr>
          <p:cNvSpPr txBox="1"/>
          <p:nvPr/>
        </p:nvSpPr>
        <p:spPr>
          <a:xfrm>
            <a:off x="211701" y="1045787"/>
            <a:ext cx="4825119" cy="253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在网站查看可用的模型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的方式查看可用的模型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curl </a:t>
            </a: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  <a:hlinkClick r:id="rId4"/>
              </a:rPr>
              <a:t>https://aiapi.ihep.ac.cn/apiv2/v1/models</a:t>
            </a: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-H “authorization: Bearer </a:t>
            </a:r>
            <a:r>
              <a:rPr lang="en-US" altLang="zh-CN" sz="16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sk</a:t>
            </a:r>
            <a:r>
              <a:rPr lang="en-US" altLang="zh-CN" sz="16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-xxx“</a:t>
            </a: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altLang="zh-CN" sz="16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6A1078-D753-44FF-BEB6-29372D149464}"/>
              </a:ext>
            </a:extLst>
          </p:cNvPr>
          <p:cNvSpPr txBox="1"/>
          <p:nvPr/>
        </p:nvSpPr>
        <p:spPr>
          <a:xfrm>
            <a:off x="287284" y="3675438"/>
            <a:ext cx="49338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11827"/>
                </a:solidFill>
                <a:effectLst/>
                <a:latin typeface="ui-sans-serif"/>
              </a:rPr>
              <a:t>HepAI</a:t>
            </a:r>
            <a:r>
              <a:rPr lang="en-US" altLang="zh-CN" b="0" i="0" dirty="0">
                <a:solidFill>
                  <a:srgbClr val="111827"/>
                </a:solidFill>
                <a:effectLst/>
                <a:latin typeface="ui-sans-serif"/>
              </a:rPr>
              <a:t> : </a:t>
            </a:r>
            <a:r>
              <a:rPr lang="zh-CN" altLang="en-US" b="0" i="0" dirty="0">
                <a:solidFill>
                  <a:srgbClr val="111827"/>
                </a:solidFill>
                <a:effectLst/>
                <a:latin typeface="ui-sans-serif"/>
              </a:rPr>
              <a:t>本地部署的模型</a:t>
            </a:r>
            <a:endParaRPr lang="en-US" altLang="zh-CN" b="0" i="0" dirty="0">
              <a:solidFill>
                <a:srgbClr val="111827"/>
              </a:solidFill>
              <a:effectLst/>
              <a:latin typeface="ui-sans-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i-sans-serif"/>
              </a:rPr>
              <a:t>hepai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i-sans-serif"/>
              </a:rPr>
              <a:t>/deepseek-v4-flash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i-sans-serif"/>
              </a:rPr>
              <a:t>hepai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i-sans-serif"/>
              </a:rPr>
              <a:t>/deepseek-v4-pro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75E1FD22-4539-422E-8B31-005BCBE22510}"/>
              </a:ext>
            </a:extLst>
          </p:cNvPr>
          <p:cNvSpPr/>
          <p:nvPr/>
        </p:nvSpPr>
        <p:spPr>
          <a:xfrm>
            <a:off x="211701" y="3582955"/>
            <a:ext cx="6172321" cy="313852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F0CCDC5-A9F5-4A5C-BC07-BF8FA00F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94493669-283C-48E6-BC0B-D3EE8D58D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10</a:t>
            </a:fld>
            <a:endParaRPr kumimoji="1"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B9261E8-A3AB-46E0-9A6F-0192FCE2DE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84" y="4723161"/>
            <a:ext cx="5196166" cy="165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79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8685FF-7BE7-AC30-8073-868FAA5A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AI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词元</a:t>
            </a:r>
            <a:r>
              <a:rPr lang="zh-CN" altLang="en-US" sz="2800" dirty="0"/>
              <a:t>服务： </a:t>
            </a:r>
            <a:r>
              <a:rPr lang="en-US" altLang="zh-CN" sz="2800" dirty="0"/>
              <a:t>AI models and tools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BC214-3D45-809C-9430-7CE6F2673802}"/>
              </a:ext>
            </a:extLst>
          </p:cNvPr>
          <p:cNvSpPr txBox="1"/>
          <p:nvPr/>
        </p:nvSpPr>
        <p:spPr>
          <a:xfrm>
            <a:off x="211701" y="1045787"/>
            <a:ext cx="7945710" cy="2767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API-KEY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直接使用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</a:t>
            </a:r>
            <a:r>
              <a:rPr lang="en-US" altLang="zh-CN" sz="16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sdk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开发嵌入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模型的应用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通过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访问模型</a:t>
            </a:r>
            <a:endParaRPr lang="en-US" altLang="zh-CN" sz="16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使用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包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hepai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pip install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hepai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使用兼容 </a:t>
            </a:r>
            <a:r>
              <a:rPr lang="en-US" altLang="zh-CN" sz="16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openai</a:t>
            </a:r>
            <a:r>
              <a:rPr lang="en-US" altLang="zh-CN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api</a:t>
            </a:r>
            <a:r>
              <a:rPr lang="zh-CN" altLang="en-US" sz="16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接口的软件包</a:t>
            </a:r>
            <a:endParaRPr lang="en-US" altLang="zh-CN" sz="16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altLang="zh-CN" sz="16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44785CD-F3E3-4E29-89B2-CA34E3046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319" y="1182647"/>
            <a:ext cx="4347415" cy="526100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4207921-5E32-4E89-A87B-8EB6967DA827}"/>
              </a:ext>
            </a:extLst>
          </p:cNvPr>
          <p:cNvSpPr txBox="1"/>
          <p:nvPr/>
        </p:nvSpPr>
        <p:spPr>
          <a:xfrm>
            <a:off x="809075" y="3428895"/>
            <a:ext cx="4663440" cy="32316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hepai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2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HepAI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altLang="zh-CN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client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HepAI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api_key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os</a:t>
            </a:r>
            <a:r>
              <a:rPr lang="en-US" altLang="zh-CN" sz="12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environ</a:t>
            </a:r>
            <a:r>
              <a:rPr lang="en-US" altLang="zh-CN" sz="12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"HEPAI_API_KEY"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),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base_url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"https://aiapi.ihep.ac.cn/apiv2"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altLang="zh-CN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client</a:t>
            </a:r>
            <a:r>
              <a:rPr lang="en-US" altLang="zh-CN" sz="12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chat</a:t>
            </a:r>
            <a:r>
              <a:rPr lang="en-US" altLang="zh-CN" sz="12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completions</a:t>
            </a:r>
            <a:r>
              <a:rPr lang="en-US" altLang="zh-CN" sz="12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12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sz="12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hepai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/deepseek-v4-flash"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messages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=[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{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"role"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"user"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"content"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altLang="zh-CN" sz="12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],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altLang="zh-CN" sz="12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stream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altLang="zh-CN" sz="1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altLang="zh-CN" sz="1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altLang="zh-CN" sz="1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12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response</a:t>
            </a:r>
            <a:r>
              <a:rPr lang="en-US" altLang="zh-CN" sz="12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altLang="zh-CN" sz="1200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37A0A40-A1A2-41B0-86FF-C885F3F4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A6E056-A21C-4F28-AC54-DAB10D49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11</a:t>
            </a:fld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C975902-B005-4F1A-8B9D-9D084A9103CD}"/>
              </a:ext>
            </a:extLst>
          </p:cNvPr>
          <p:cNvSpPr txBox="1"/>
          <p:nvPr/>
        </p:nvSpPr>
        <p:spPr>
          <a:xfrm>
            <a:off x="7412577" y="2172078"/>
            <a:ext cx="3219275" cy="230832"/>
          </a:xfrm>
          <a:prstGeom prst="rect">
            <a:avLst/>
          </a:prstGeom>
          <a:solidFill>
            <a:srgbClr val="F8F8F8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en-US" altLang="zh-CN" sz="9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hepai</a:t>
            </a:r>
            <a:r>
              <a:rPr lang="en-US" altLang="zh-CN" sz="9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/deepseek-v4-flash</a:t>
            </a:r>
            <a:endParaRPr lang="zh-CN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611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8685FF-7BE7-AC30-8073-868FAA5A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2800" dirty="0"/>
              <a:t>AI</a:t>
            </a:r>
            <a:r>
              <a:rPr lang="zh-CN" altLang="en-US" sz="2800" dirty="0"/>
              <a:t>模型服务： </a:t>
            </a:r>
            <a:r>
              <a:rPr lang="en-US" altLang="zh-CN" sz="2800" dirty="0"/>
              <a:t>AI models and tools</a:t>
            </a:r>
            <a:endParaRPr lang="zh-CN" altLang="en-US" sz="2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F0BC214-3D45-809C-9430-7CE6F2673802}"/>
              </a:ext>
            </a:extLst>
          </p:cNvPr>
          <p:cNvSpPr txBox="1"/>
          <p:nvPr/>
        </p:nvSpPr>
        <p:spPr>
          <a:xfrm>
            <a:off x="211701" y="1045787"/>
            <a:ext cx="5775123" cy="1098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示例：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遍历当前文件夹所有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.md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文件，使用</a:t>
            </a: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为每个文件内容生成摘要。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D1B6B4E-CEC2-4B4A-BD08-B6BE7A85F7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03" b="71826"/>
          <a:stretch/>
        </p:blipFill>
        <p:spPr>
          <a:xfrm>
            <a:off x="559118" y="2622349"/>
            <a:ext cx="5376862" cy="12443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416D252-1C23-453B-B6EF-F489485F0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022" y="1443172"/>
            <a:ext cx="5775123" cy="47501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FAC5C45-EA9D-4643-ABAA-14F46C4EB1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73"/>
          <a:stretch/>
        </p:blipFill>
        <p:spPr>
          <a:xfrm>
            <a:off x="559118" y="4142154"/>
            <a:ext cx="5376862" cy="1888175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006C95D-4531-448B-A798-C987E86D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D343B5-B30E-4AE6-B931-26E6A44F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0342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E4739-DBDD-4F55-8975-71F6BD52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02" y="80377"/>
            <a:ext cx="8740936" cy="59563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AI</a:t>
            </a:r>
            <a:r>
              <a:rPr lang="zh-CN" altLang="en-US" sz="2800" dirty="0">
                <a:solidFill>
                  <a:schemeClr val="tx1"/>
                </a:solidFill>
              </a:rPr>
              <a:t>词元服务</a:t>
            </a:r>
            <a:r>
              <a:rPr lang="en-US" altLang="zh-CN" sz="2800" dirty="0">
                <a:solidFill>
                  <a:schemeClr val="tx1"/>
                </a:solidFill>
              </a:rPr>
              <a:t>: </a:t>
            </a:r>
            <a:r>
              <a:rPr lang="zh-CN" altLang="en-US" sz="2800" b="0" i="0" dirty="0">
                <a:solidFill>
                  <a:srgbClr val="000000"/>
                </a:solidFill>
                <a:effectLst/>
              </a:rPr>
              <a:t>收费标准及收费原则</a:t>
            </a:r>
            <a:endParaRPr lang="en-US" altLang="zh-CN" sz="28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17051B-E0B2-47C1-B764-056CBA26FAC6}"/>
              </a:ext>
            </a:extLst>
          </p:cNvPr>
          <p:cNvSpPr txBox="1"/>
          <p:nvPr/>
        </p:nvSpPr>
        <p:spPr>
          <a:xfrm>
            <a:off x="486480" y="1568594"/>
            <a:ext cx="806315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2563EB"/>
                </a:solidFill>
                <a:effectLst/>
                <a:latin typeface="ui-sans-serif"/>
              </a:rPr>
              <a:t>适用范围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词元服务适用于以科学研究、技术创新等为目的科学任务。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课题组应确认自身符合适用条件，并承诺遵守国家相关法律和规定，正确使用相关人工智能工具。</a:t>
            </a:r>
          </a:p>
          <a:p>
            <a:pPr algn="l"/>
            <a:r>
              <a:rPr lang="zh-CN" altLang="en-US" b="1" i="0" dirty="0">
                <a:solidFill>
                  <a:srgbClr val="2563EB"/>
                </a:solidFill>
                <a:effectLst/>
                <a:latin typeface="ui-sans-serif"/>
              </a:rPr>
              <a:t>服务期限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具体服务时间以实际使用账单为准。</a:t>
            </a:r>
          </a:p>
          <a:p>
            <a:pPr algn="l"/>
            <a:r>
              <a:rPr lang="zh-CN" altLang="en-US" b="1" i="0" dirty="0">
                <a:solidFill>
                  <a:srgbClr val="2563EB"/>
                </a:solidFill>
                <a:effectLst/>
                <a:latin typeface="ui-sans-serif"/>
              </a:rPr>
              <a:t>服务费用与计费方式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参考模型广场价格信息。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最终结算金额以实际使用模型、实际使用量及有效使用记录为依据，据实结算。</a:t>
            </a:r>
          </a:p>
          <a:p>
            <a:pPr algn="l"/>
            <a:r>
              <a:rPr lang="zh-CN" altLang="en-US" b="1" i="0" dirty="0">
                <a:solidFill>
                  <a:srgbClr val="2563EB"/>
                </a:solidFill>
                <a:effectLst/>
                <a:latin typeface="ui-sans-serif"/>
              </a:rPr>
              <a:t>结算与支付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64748B"/>
                </a:solidFill>
                <a:effectLst/>
                <a:latin typeface="ui-sans-serif"/>
              </a:rPr>
              <a:t>在课题任务执行期间，阶段性向课题组提供实际使用账单。课题组按照实际账单支付相应费用。</a:t>
            </a:r>
          </a:p>
        </p:txBody>
      </p:sp>
    </p:spTree>
    <p:extLst>
      <p:ext uri="{BB962C8B-B14F-4D97-AF65-F5344CB8AC3E}">
        <p14:creationId xmlns:p14="http://schemas.microsoft.com/office/powerpoint/2010/main" val="557229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E4739-DBDD-4F55-8975-71F6BD522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AI</a:t>
            </a:r>
            <a:r>
              <a:rPr lang="zh-CN" altLang="en-US" sz="2800" dirty="0">
                <a:solidFill>
                  <a:schemeClr val="tx1"/>
                </a:solidFill>
              </a:rPr>
              <a:t>词元服务</a:t>
            </a:r>
            <a:r>
              <a:rPr lang="en-US" altLang="zh-CN" sz="2800" dirty="0">
                <a:solidFill>
                  <a:schemeClr val="tx1"/>
                </a:solidFill>
              </a:rPr>
              <a:t>: </a:t>
            </a:r>
            <a:r>
              <a:rPr lang="zh-CN" altLang="en-US" sz="2800" b="0" i="0" dirty="0">
                <a:solidFill>
                  <a:srgbClr val="000000"/>
                </a:solidFill>
                <a:effectLst/>
              </a:rPr>
              <a:t>收费标准及收费原则</a:t>
            </a:r>
            <a:endParaRPr lang="en-US" altLang="zh-CN" sz="28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17051B-E0B2-47C1-B764-056CBA26FAC6}"/>
              </a:ext>
            </a:extLst>
          </p:cNvPr>
          <p:cNvSpPr txBox="1"/>
          <p:nvPr/>
        </p:nvSpPr>
        <p:spPr>
          <a:xfrm>
            <a:off x="357325" y="1019561"/>
            <a:ext cx="9780973" cy="81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115000"/>
              </a:lnSpc>
              <a:spcAft>
                <a:spcPts val="100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词元服务为人工智能大模型推理服务，按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Token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消耗量计费，分等级差异化定价。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15000"/>
              </a:lnSpc>
              <a:spcAft>
                <a:spcPts val="1000"/>
              </a:spcAft>
            </a:pP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根据模型的性能和价格成本划分为多个等级，以此覆盖多个价位段。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3A4D246-AD97-4336-A425-3666FC999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298132"/>
              </p:ext>
            </p:extLst>
          </p:nvPr>
        </p:nvGraphicFramePr>
        <p:xfrm>
          <a:off x="559679" y="1922907"/>
          <a:ext cx="7760605" cy="2651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2121">
                  <a:extLst>
                    <a:ext uri="{9D8B030D-6E8A-4147-A177-3AD203B41FA5}">
                      <a16:colId xmlns:a16="http://schemas.microsoft.com/office/drawing/2014/main" val="2026357916"/>
                    </a:ext>
                  </a:extLst>
                </a:gridCol>
                <a:gridCol w="1552121">
                  <a:extLst>
                    <a:ext uri="{9D8B030D-6E8A-4147-A177-3AD203B41FA5}">
                      <a16:colId xmlns:a16="http://schemas.microsoft.com/office/drawing/2014/main" val="2340128243"/>
                    </a:ext>
                  </a:extLst>
                </a:gridCol>
                <a:gridCol w="1552121">
                  <a:extLst>
                    <a:ext uri="{9D8B030D-6E8A-4147-A177-3AD203B41FA5}">
                      <a16:colId xmlns:a16="http://schemas.microsoft.com/office/drawing/2014/main" val="218369402"/>
                    </a:ext>
                  </a:extLst>
                </a:gridCol>
                <a:gridCol w="1552121">
                  <a:extLst>
                    <a:ext uri="{9D8B030D-6E8A-4147-A177-3AD203B41FA5}">
                      <a16:colId xmlns:a16="http://schemas.microsoft.com/office/drawing/2014/main" val="2164209346"/>
                    </a:ext>
                  </a:extLst>
                </a:gridCol>
                <a:gridCol w="1552121">
                  <a:extLst>
                    <a:ext uri="{9D8B030D-6E8A-4147-A177-3AD203B41FA5}">
                      <a16:colId xmlns:a16="http://schemas.microsoft.com/office/drawing/2014/main" val="1128911453"/>
                    </a:ext>
                  </a:extLst>
                </a:gridCol>
              </a:tblGrid>
              <a:tr h="577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sz="1400" dirty="0">
                          <a:effectLst/>
                        </a:rPr>
                        <a:t>等级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sz="1400" dirty="0">
                          <a:effectLst/>
                        </a:rPr>
                        <a:t>性能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sz="1400">
                          <a:effectLst/>
                        </a:rPr>
                        <a:t>输入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(</a:t>
                      </a:r>
                      <a:r>
                        <a:rPr lang="zh-CN" sz="1400">
                          <a:effectLst/>
                        </a:rPr>
                        <a:t>元</a:t>
                      </a:r>
                      <a:r>
                        <a:rPr lang="en-US" sz="1400">
                          <a:effectLst/>
                        </a:rPr>
                        <a:t>/M tokens)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sz="1400">
                          <a:effectLst/>
                        </a:rPr>
                        <a:t>输出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(</a:t>
                      </a:r>
                      <a:r>
                        <a:rPr lang="zh-CN" sz="1400">
                          <a:effectLst/>
                        </a:rPr>
                        <a:t>元</a:t>
                      </a:r>
                      <a:r>
                        <a:rPr lang="en-US" sz="1400">
                          <a:effectLst/>
                        </a:rPr>
                        <a:t>/M tokens)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sz="1400" dirty="0">
                          <a:effectLst/>
                        </a:rPr>
                        <a:t>输入</a:t>
                      </a:r>
                      <a:r>
                        <a:rPr lang="en-US" sz="1400" dirty="0">
                          <a:effectLst/>
                        </a:rPr>
                        <a:t>[</a:t>
                      </a:r>
                      <a:r>
                        <a:rPr lang="zh-CN" sz="1400" dirty="0">
                          <a:effectLst/>
                        </a:rPr>
                        <a:t>缓存命中</a:t>
                      </a:r>
                      <a:r>
                        <a:rPr lang="en-US" sz="1400" dirty="0">
                          <a:effectLst/>
                        </a:rPr>
                        <a:t>]</a:t>
                      </a:r>
                      <a:endParaRPr lang="zh-CN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(</a:t>
                      </a:r>
                      <a:r>
                        <a:rPr lang="zh-CN" sz="1400" dirty="0">
                          <a:effectLst/>
                        </a:rPr>
                        <a:t>元</a:t>
                      </a:r>
                      <a:r>
                        <a:rPr lang="en-US" sz="1400" dirty="0">
                          <a:effectLst/>
                        </a:rPr>
                        <a:t>/M tokens)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2000571"/>
                  </a:ext>
                </a:extLst>
              </a:tr>
              <a:tr h="22515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Lite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mini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0.2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0.8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0.04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6884795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base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0.2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9280350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max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0.4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1419585"/>
                  </a:ext>
                </a:extLst>
              </a:tr>
              <a:tr h="22515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Normal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mini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9856335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base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10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40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2257247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max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80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243940"/>
                  </a:ext>
                </a:extLst>
              </a:tr>
              <a:tr h="22515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Pro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mini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50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200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2402101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base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400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6953231"/>
                  </a:ext>
                </a:extLst>
              </a:tr>
              <a:tr h="22515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max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200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</a:rPr>
                        <a:t>800</a:t>
                      </a:r>
                      <a:endParaRPr lang="zh-CN" sz="14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40</a:t>
                      </a:r>
                      <a:endParaRPr lang="zh-CN" sz="14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0330420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D26E7EC3-AE99-42E7-B1AB-DA57EE8BF1BD}"/>
              </a:ext>
            </a:extLst>
          </p:cNvPr>
          <p:cNvSpPr txBox="1"/>
          <p:nvPr/>
        </p:nvSpPr>
        <p:spPr>
          <a:xfrm>
            <a:off x="126884" y="6215593"/>
            <a:ext cx="9780972" cy="35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304800" algn="just">
              <a:lnSpc>
                <a:spcPts val="2200"/>
              </a:lnSpc>
            </a:pPr>
            <a:r>
              <a:rPr lang="zh-CN" altLang="en-US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实际结算价格与市场基本价格保持一致</a:t>
            </a:r>
            <a:endParaRPr lang="zh-CN" altLang="zh-CN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38E30DB-9C22-48C8-A14E-84FA11229D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51"/>
          <a:stretch/>
        </p:blipFill>
        <p:spPr>
          <a:xfrm>
            <a:off x="559679" y="4660682"/>
            <a:ext cx="9805384" cy="145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97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E4739-DBDD-4F55-8975-71F6BD522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AI</a:t>
            </a:r>
            <a:r>
              <a:rPr lang="zh-CN" altLang="en-US" sz="2800" dirty="0">
                <a:solidFill>
                  <a:schemeClr val="tx1"/>
                </a:solidFill>
              </a:rPr>
              <a:t>词元服务</a:t>
            </a:r>
            <a:r>
              <a:rPr lang="en-US" altLang="zh-CN" sz="2800" dirty="0">
                <a:solidFill>
                  <a:schemeClr val="tx1"/>
                </a:solidFill>
              </a:rPr>
              <a:t>: </a:t>
            </a:r>
            <a:r>
              <a:rPr lang="zh-CN" altLang="en-US" sz="2800" b="0" i="0" dirty="0">
                <a:solidFill>
                  <a:srgbClr val="000000"/>
                </a:solidFill>
                <a:effectLst/>
              </a:rPr>
              <a:t>收费标准及收费原则</a:t>
            </a:r>
            <a:endParaRPr lang="en-US" altLang="zh-CN" sz="2800" b="0" i="0" dirty="0">
              <a:solidFill>
                <a:srgbClr val="000000"/>
              </a:solidFill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E17051B-E0B2-47C1-B764-056CBA26FAC6}"/>
                  </a:ext>
                </a:extLst>
              </p:cNvPr>
              <p:cNvSpPr txBox="1"/>
              <p:nvPr/>
            </p:nvSpPr>
            <p:spPr>
              <a:xfrm>
                <a:off x="357324" y="952307"/>
                <a:ext cx="11174768" cy="507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1800" dirty="0"/>
                  <a:t>用户在</a:t>
                </a:r>
                <a:r>
                  <a:rPr lang="en-US" altLang="zh-CN" sz="1800" dirty="0"/>
                  <a:t>AI</a:t>
                </a:r>
                <a:r>
                  <a:rPr lang="zh-CN" altLang="en-US" sz="1800" dirty="0"/>
                  <a:t>平台注册账户</a:t>
                </a:r>
                <a:endParaRPr lang="en-US" altLang="zh-CN" sz="1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sz="1800" dirty="0"/>
                  <a:t>创建课题</a:t>
                </a:r>
                <a:endParaRPr lang="en-US" altLang="zh-CN" sz="18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提供课题号，执行时间、金额等信息（正在和信息化对接自动获取）</a:t>
                </a:r>
                <a:endParaRPr lang="en-US" altLang="zh-CN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课题负责人确认</a:t>
                </a:r>
                <a:endParaRPr lang="en-US" altLang="zh-C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/>
                  <a:t>用户使用课题申请</a:t>
                </a:r>
                <a:r>
                  <a:rPr lang="zh-CN" altLang="en-US" b="1" dirty="0"/>
                  <a:t>额度</a:t>
                </a:r>
                <a:r>
                  <a:rPr lang="zh-CN" altLang="en-US" dirty="0"/>
                  <a:t>，并使用服务</a:t>
                </a:r>
                <a:endParaRPr lang="en-US" altLang="zh-CN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用户可从多个课题内向自己的账户申请额度</a:t>
                </a:r>
                <a:endParaRPr lang="en-US" altLang="zh-CN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用户可以消耗额度使用</a:t>
                </a:r>
                <a:r>
                  <a:rPr lang="en-US" altLang="zh-CN" dirty="0"/>
                  <a:t>AI</a:t>
                </a:r>
                <a:r>
                  <a:rPr lang="zh-CN" altLang="en-US" dirty="0"/>
                  <a:t>模型服务，默认按照申请的先后顺序记录</a:t>
                </a:r>
                <a:endParaRPr lang="en-US" altLang="zh-CN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用户可调整课题扣除额度的优先级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追溯资金来源，</a:t>
                </a:r>
                <a:endParaRPr lang="en-US" altLang="zh-CN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zh-CN" altLang="en-US" dirty="0"/>
                  <a:t>经课题负责人确认，在结算前可支持调整模型调用的课题来源</a:t>
                </a:r>
                <a:endParaRPr lang="en-US" altLang="zh-C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/>
                  <a:t>计算中心与各部门签订词元框架协议，统一处理部门所有课题</a:t>
                </a:r>
                <a:endParaRPr lang="en-US" altLang="zh-C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/>
                  <a:t>计算中心按阶段提供每个课题的账单，交由科研处进行</a:t>
                </a:r>
                <a:r>
                  <a:rPr lang="zh-CN" altLang="en-US" b="1" dirty="0"/>
                  <a:t>实际扣费</a:t>
                </a:r>
                <a:endParaRPr lang="en-US" altLang="zh-CN" b="1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>
                    <a:solidFill>
                      <a:srgbClr val="FF0000"/>
                    </a:solidFill>
                  </a:rPr>
                  <a:t>最终结算金额以实际使用模型、实际使用量及有效使用记录为依据，据实结算。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zh-CN" altLang="en-US" dirty="0">
                    <a:solidFill>
                      <a:srgbClr val="FF0000"/>
                    </a:solidFill>
                  </a:rPr>
                  <a:t>额度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zh-CN" altLang="en-US" dirty="0">
                    <a:solidFill>
                      <a:srgbClr val="FF0000"/>
                    </a:solidFill>
                  </a:rPr>
                  <a:t>扣费，课题可通过控制额度限制和预估用户的模型使用量。申请额度时，课题没有实际进行扣费，结算时对已发生的业务进行扣费</a:t>
                </a:r>
                <a:endParaRPr lang="en-US" altLang="zh-CN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altLang="zh-CN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zh-CN" altLang="en-US" dirty="0">
                  <a:solidFill>
                    <a:srgbClr val="FF0000"/>
                  </a:solidFill>
                </a:endParaRPr>
              </a:p>
              <a:p>
                <a:pPr marL="800100" lvl="1" indent="-342900">
                  <a:buFont typeface="+mj-lt"/>
                  <a:buAutoNum type="arabicPeriod"/>
                </a:pPr>
                <a:endParaRPr lang="en-US" altLang="zh-CN" dirty="0"/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E17051B-E0B2-47C1-B764-056CBA26F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24" y="952307"/>
                <a:ext cx="11174768" cy="5078313"/>
              </a:xfrm>
              <a:prstGeom prst="rect">
                <a:avLst/>
              </a:prstGeom>
              <a:blipFill>
                <a:blip r:embed="rId3"/>
                <a:stretch>
                  <a:fillRect l="-327" t="-6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1B4DA14F-BC9F-4BC7-8EBC-47FEA3FA3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371" y="1170318"/>
            <a:ext cx="3849551" cy="29696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622CF6F-F402-4313-B8F4-4960849E6C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36"/>
          <a:stretch/>
        </p:blipFill>
        <p:spPr>
          <a:xfrm>
            <a:off x="415670" y="5344356"/>
            <a:ext cx="5200565" cy="12297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044AFD-833B-49EC-9A93-27DE4C870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40"/>
          <a:stretch/>
        </p:blipFill>
        <p:spPr>
          <a:xfrm>
            <a:off x="5544843" y="5344356"/>
            <a:ext cx="799731" cy="122973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90FE8E5-CE68-44FA-B28D-F7CB20E0E57D}"/>
              </a:ext>
            </a:extLst>
          </p:cNvPr>
          <p:cNvSpPr txBox="1"/>
          <p:nvPr/>
        </p:nvSpPr>
        <p:spPr>
          <a:xfrm>
            <a:off x="6542212" y="5104856"/>
            <a:ext cx="5292464" cy="114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E62F2F"/>
                </a:solidFill>
                <a:effectLst/>
                <a:latin typeface="ui-sans-serif"/>
              </a:rPr>
              <a:t>额度仅做服务使用的限制值，最终结算金额与服务时间以实际使用模型、实际使用量及有效使用记录为依据，据实结算。</a:t>
            </a:r>
            <a:endParaRPr lang="en-US" altLang="zh-CN" b="1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07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BAFADE-47A3-5BB8-8518-A9B3ADEB3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</a:t>
            </a:r>
            <a:r>
              <a:rPr lang="zh-CN" altLang="en-US" dirty="0"/>
              <a:t>应用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3849AF-3BD0-414E-B966-83E2814CE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93" y="1182750"/>
            <a:ext cx="9573307" cy="55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84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A194400-83A0-4C46-909F-B1D3999F7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48" y="1135810"/>
            <a:ext cx="8445308" cy="500961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</a:t>
            </a:r>
            <a:r>
              <a:rPr lang="en-US" altLang="zh-CN" sz="3600" dirty="0" err="1"/>
              <a:t>HaiChat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8548F4-155B-DAEF-2BB7-DE79538D956D}"/>
              </a:ext>
            </a:extLst>
          </p:cNvPr>
          <p:cNvSpPr txBox="1"/>
          <p:nvPr/>
        </p:nvSpPr>
        <p:spPr>
          <a:xfrm>
            <a:off x="4270845" y="5904108"/>
            <a:ext cx="3284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hlinkClick r:id="rId4"/>
              </a:rPr>
              <a:t>https://chat.ihep.ac.cn</a:t>
            </a:r>
            <a:endParaRPr kumimoji="1" lang="en-US" altLang="zh-CN" sz="2400" b="1" dirty="0"/>
          </a:p>
          <a:p>
            <a:endParaRPr kumimoji="1" lang="zh-CN" altLang="en-US" sz="24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8490697-334C-5F2E-E09A-0D027F80D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864" y="1809945"/>
            <a:ext cx="4328088" cy="34200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2ED5698-E27B-4E77-9039-4822C29B1D22}"/>
              </a:ext>
            </a:extLst>
          </p:cNvPr>
          <p:cNvSpPr txBox="1"/>
          <p:nvPr/>
        </p:nvSpPr>
        <p:spPr>
          <a:xfrm>
            <a:off x="411591" y="5194865"/>
            <a:ext cx="60971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Multi-model comparison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Real-time message modification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Regenerate: (Regenerate, enrich, refine)</a:t>
            </a:r>
            <a:endParaRPr lang="en-US" altLang="zh-CN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Continue generating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2212C66-C5B0-41E0-9D5C-7B075B2893F4}"/>
              </a:ext>
            </a:extLst>
          </p:cNvPr>
          <p:cNvSpPr txBox="1"/>
          <p:nvPr/>
        </p:nvSpPr>
        <p:spPr>
          <a:xfrm>
            <a:off x="7775188" y="5579880"/>
            <a:ext cx="4416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All users: 6016 (IHEP 2980)</a:t>
            </a:r>
          </a:p>
          <a:p>
            <a:r>
              <a:rPr lang="en-US" altLang="zh-CN" sz="2000" b="1" dirty="0">
                <a:solidFill>
                  <a:srgbClr val="C00000"/>
                </a:solidFill>
              </a:rPr>
              <a:t>Active users: 923 (within 1 month)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DDC51E-5989-4A89-8AE9-0494413CD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96CDFE-E7CB-4270-BC80-F39326CF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9661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</a:t>
            </a:r>
            <a:r>
              <a:rPr lang="en-US" altLang="zh-CN" sz="3600" dirty="0"/>
              <a:t> </a:t>
            </a:r>
            <a:r>
              <a:rPr lang="en-US" altLang="zh-CN" sz="3600" dirty="0" err="1"/>
              <a:t>Openclaw</a:t>
            </a:r>
            <a:endParaRPr lang="zh-CN" altLang="en-US" sz="3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D614839-19F8-41B4-A7E3-81955CB7318E}"/>
              </a:ext>
            </a:extLst>
          </p:cNvPr>
          <p:cNvSpPr txBox="1"/>
          <p:nvPr/>
        </p:nvSpPr>
        <p:spPr>
          <a:xfrm>
            <a:off x="8625591" y="1066996"/>
            <a:ext cx="3315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https://k8s-ai.ihep.ac.cn/apps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523F393-31EC-4FAA-A7AE-3CBD7265D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02" y="1770583"/>
            <a:ext cx="10963395" cy="492423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BF8063F-C75B-43E4-812D-EA2DF496566C}"/>
              </a:ext>
            </a:extLst>
          </p:cNvPr>
          <p:cNvSpPr txBox="1"/>
          <p:nvPr/>
        </p:nvSpPr>
        <p:spPr>
          <a:xfrm>
            <a:off x="559118" y="106699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OpenClaw</a:t>
            </a:r>
            <a:r>
              <a:rPr lang="en-US" altLang="zh-CN" b="0" i="0" dirty="0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持续运行在</a:t>
            </a:r>
            <a:r>
              <a:rPr lang="zh-CN" altLang="en-US" dirty="0">
                <a:solidFill>
                  <a:srgbClr val="191B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高能所集群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上，执行 </a:t>
            </a:r>
            <a:r>
              <a:rPr lang="en-US" altLang="zh-CN" b="0" i="0" dirty="0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shell 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命令、管理文件，并协调多步骤工作流程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6851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</a:t>
            </a:r>
            <a:r>
              <a:rPr lang="en-US" altLang="zh-CN" sz="3600" dirty="0" err="1"/>
              <a:t>Openclaw</a:t>
            </a:r>
            <a:endParaRPr lang="zh-CN" altLang="en-US" sz="36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BC44FE-D790-4F07-9900-4B7904782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69" y="1042401"/>
            <a:ext cx="10990609" cy="548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9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</a:t>
            </a:r>
            <a:r>
              <a:rPr lang="en-US" altLang="zh-CN" sz="3600" dirty="0" err="1"/>
              <a:t>Openclaw</a:t>
            </a:r>
            <a:endParaRPr lang="zh-CN" altLang="en-US" sz="36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C25E7A9-9BC2-40BA-A903-1965478942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76" b="1079"/>
          <a:stretch/>
        </p:blipFill>
        <p:spPr>
          <a:xfrm>
            <a:off x="559118" y="4245429"/>
            <a:ext cx="4658807" cy="22547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33219EE-D807-49D4-AA23-79A7C4845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8" y="973564"/>
            <a:ext cx="4658807" cy="32718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F790B7A-863A-4BEA-8C37-4559F8AC0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925" y="973563"/>
            <a:ext cx="5792498" cy="552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75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FBEE0-198F-C4EF-3976-3F83FD9FD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803DCA-075C-079B-0032-8628114B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AI</a:t>
            </a:r>
            <a:r>
              <a:rPr lang="zh-CN" altLang="en-US" sz="2800" dirty="0"/>
              <a:t>应用服务： </a:t>
            </a:r>
            <a:r>
              <a:rPr lang="en-US" altLang="zh-CN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OpenDrSai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通用智能体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D85DAF-B065-A914-67FA-CCF03F071DB3}"/>
              </a:ext>
            </a:extLst>
          </p:cNvPr>
          <p:cNvSpPr txBox="1"/>
          <p:nvPr/>
        </p:nvSpPr>
        <p:spPr>
          <a:xfrm>
            <a:off x="907524" y="6459560"/>
            <a:ext cx="5188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地址：</a:t>
            </a:r>
            <a:r>
              <a:rPr lang="sq-AL" altLang="zh-CN" dirty="0">
                <a:solidFill>
                  <a:srgbClr val="0563C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https://k8s-ai.ihep.ac.cn/</a:t>
            </a:r>
            <a:endParaRPr lang="en-US" altLang="zh-CN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0186B53-A539-862E-F47F-8AB79C921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02" y="962966"/>
            <a:ext cx="10935963" cy="543095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9A8B90C-3573-9472-E28B-7A318F9C55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103"/>
          <a:stretch>
            <a:fillRect/>
          </a:stretch>
        </p:blipFill>
        <p:spPr>
          <a:xfrm>
            <a:off x="2104313" y="4135105"/>
            <a:ext cx="2618941" cy="225882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490E81C-7272-C4FD-3377-4FE7FB342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665" y="3893290"/>
            <a:ext cx="4643044" cy="2935602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24" name="箭头: 右 23">
            <a:extLst>
              <a:ext uri="{FF2B5EF4-FFF2-40B4-BE49-F238E27FC236}">
                <a16:creationId xmlns:a16="http://schemas.microsoft.com/office/drawing/2014/main" id="{2834ED82-61D6-2B68-573F-AACDDA6FCB6E}"/>
              </a:ext>
            </a:extLst>
          </p:cNvPr>
          <p:cNvSpPr/>
          <p:nvPr/>
        </p:nvSpPr>
        <p:spPr>
          <a:xfrm>
            <a:off x="4909307" y="5018887"/>
            <a:ext cx="1024403" cy="240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BCF20A1-F128-85F2-054C-C08DEBED7429}"/>
              </a:ext>
            </a:extLst>
          </p:cNvPr>
          <p:cNvSpPr txBox="1"/>
          <p:nvPr/>
        </p:nvSpPr>
        <p:spPr>
          <a:xfrm>
            <a:off x="3947794" y="1420922"/>
            <a:ext cx="419242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https://k8s-ai.ihep.ac.cn/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C3E8BF4-8680-5479-D02D-96C7E8702451}"/>
              </a:ext>
            </a:extLst>
          </p:cNvPr>
          <p:cNvSpPr txBox="1"/>
          <p:nvPr/>
        </p:nvSpPr>
        <p:spPr>
          <a:xfrm>
            <a:off x="2104313" y="4567878"/>
            <a:ext cx="261894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OpenDrSai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实例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0B74CF7-590F-42F2-749C-7F8786C18169}"/>
              </a:ext>
            </a:extLst>
          </p:cNvPr>
          <p:cNvSpPr txBox="1"/>
          <p:nvPr/>
        </p:nvSpPr>
        <p:spPr>
          <a:xfrm>
            <a:off x="7468746" y="4431520"/>
            <a:ext cx="3070917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一键启动你的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智能体</a:t>
            </a:r>
          </a:p>
        </p:txBody>
      </p:sp>
    </p:spTree>
    <p:extLst>
      <p:ext uri="{BB962C8B-B14F-4D97-AF65-F5344CB8AC3E}">
        <p14:creationId xmlns:p14="http://schemas.microsoft.com/office/powerpoint/2010/main" val="557607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F6573-3D5B-7A1D-46C0-6F9CBE4F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0D3D3C-0E42-8E0A-C4B5-7577FBA22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AI</a:t>
            </a:r>
            <a:r>
              <a:rPr lang="zh-CN" altLang="en-US" sz="2800" dirty="0"/>
              <a:t>应用服务： </a:t>
            </a:r>
            <a:r>
              <a:rPr lang="en-US" altLang="zh-CN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OpenDrSai</a:t>
            </a:r>
            <a:endParaRPr lang="zh-CN" altLang="en-US" sz="28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689953-5E5F-7273-2220-F0EA7A8F2A4E}"/>
              </a:ext>
            </a:extLst>
          </p:cNvPr>
          <p:cNvSpPr txBox="1"/>
          <p:nvPr/>
        </p:nvSpPr>
        <p:spPr>
          <a:xfrm>
            <a:off x="646901" y="1220254"/>
            <a:ext cx="5033651" cy="4527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智能个人助手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可以智能使用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shell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、文件查找和编辑等命令，智能控制你的服务器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可理解和执行多轮复杂任务，执行定时任务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可以进行用户个人画像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提示词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其他配置的动态更新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可以进行子智能体、工具、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Agent skills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的动态更新与加载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可以进行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画图、学术检索、联网深度检索、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 Coding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等功能，智能下载和使用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skills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快去你养成自己的科研智能体！！！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CC824A-6299-101B-2586-B2EB64BB7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425" y="1051400"/>
            <a:ext cx="5033651" cy="562245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20596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</a:t>
            </a:r>
            <a:r>
              <a:rPr lang="en-US" altLang="zh-CN" sz="3600" dirty="0" err="1"/>
              <a:t>MinerU</a:t>
            </a:r>
            <a:endParaRPr lang="zh-CN" altLang="en-US" sz="360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AE6D62-2975-4D51-ABD3-A0CC56C16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88971" y="5965652"/>
            <a:ext cx="4114800" cy="365125"/>
          </a:xfrm>
        </p:spPr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439023-E8C7-4A3B-8D1A-0C371317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971" y="5965652"/>
            <a:ext cx="2743200" cy="365125"/>
          </a:xfrm>
        </p:spPr>
        <p:txBody>
          <a:bodyPr/>
          <a:lstStyle/>
          <a:p>
            <a:fld id="{8669E610-3B44-C341-BBCC-712DDD187989}" type="slidenum">
              <a:rPr kumimoji="1" lang="zh-CN" altLang="en-US" smtClean="0"/>
              <a:t>23</a:t>
            </a:fld>
            <a:endParaRPr kumimoji="1" lang="zh-CN" altLang="en-US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D9BC2ACF-3A67-4F0D-96B1-9719B5F804A3}"/>
              </a:ext>
            </a:extLst>
          </p:cNvPr>
          <p:cNvSpPr/>
          <p:nvPr/>
        </p:nvSpPr>
        <p:spPr>
          <a:xfrm>
            <a:off x="368531" y="1279463"/>
            <a:ext cx="11155680" cy="4572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l">
              <a:spcAft>
                <a:spcPts val="200"/>
              </a:spcAft>
            </a:pPr>
            <a:r>
              <a:rPr sz="1400" b="0" dirty="0" err="1">
                <a:solidFill>
                  <a:srgbClr val="5B6673"/>
                </a:solidFill>
                <a:latin typeface="Microsoft YaHei"/>
              </a:rPr>
              <a:t>文档解析服务（PDF</a:t>
            </a:r>
            <a:r>
              <a:rPr sz="1400" b="0" dirty="0">
                <a:solidFill>
                  <a:srgbClr val="5B6673"/>
                </a:solidFill>
                <a:latin typeface="Microsoft YaHei"/>
              </a:rPr>
              <a:t>/</a:t>
            </a:r>
            <a:r>
              <a:rPr sz="1400" b="0" dirty="0" err="1">
                <a:solidFill>
                  <a:srgbClr val="5B6673"/>
                </a:solidFill>
                <a:latin typeface="Microsoft YaHei"/>
              </a:rPr>
              <a:t>图片</a:t>
            </a:r>
            <a:r>
              <a:rPr sz="1400" b="0" dirty="0">
                <a:solidFill>
                  <a:srgbClr val="5B6673"/>
                </a:solidFill>
                <a:latin typeface="Microsoft YaHei"/>
              </a:rPr>
              <a:t> → Markdown），经 </a:t>
            </a:r>
            <a:r>
              <a:rPr sz="1400" b="0" dirty="0" err="1">
                <a:solidFill>
                  <a:srgbClr val="5B6673"/>
                </a:solidFill>
                <a:latin typeface="Microsoft YaHei"/>
              </a:rPr>
              <a:t>HepAI</a:t>
            </a:r>
            <a:r>
              <a:rPr sz="1400" b="0" dirty="0">
                <a:solidFill>
                  <a:srgbClr val="5B6673"/>
                </a:solidFill>
                <a:latin typeface="Microsoft YaHei"/>
              </a:rPr>
              <a:t> </a:t>
            </a:r>
            <a:r>
              <a:rPr sz="1400" b="0" dirty="0" err="1">
                <a:solidFill>
                  <a:srgbClr val="5B6673"/>
                </a:solidFill>
                <a:latin typeface="Microsoft YaHei"/>
              </a:rPr>
              <a:t>网关统一鉴权调用</a:t>
            </a:r>
            <a:endParaRPr sz="1400" b="0" dirty="0">
              <a:solidFill>
                <a:srgbClr val="5B6673"/>
              </a:solidFill>
              <a:latin typeface="Microsoft YaHei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D0EEDF4E-8B93-4C95-9D77-1DC932F636A6}"/>
              </a:ext>
            </a:extLst>
          </p:cNvPr>
          <p:cNvSpPr/>
          <p:nvPr/>
        </p:nvSpPr>
        <p:spPr>
          <a:xfrm>
            <a:off x="414251" y="2038415"/>
            <a:ext cx="2468880" cy="1143000"/>
          </a:xfrm>
          <a:prstGeom prst="round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>
              <a:spcAft>
                <a:spcPts val="200"/>
              </a:spcAft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①  调用方</a:t>
            </a:r>
          </a:p>
          <a:p>
            <a:pPr algn="ctr">
              <a:spcAft>
                <a:spcPts val="200"/>
              </a:spcAft>
            </a:pPr>
            <a:r>
              <a:rPr sz="1150" b="0">
                <a:solidFill>
                  <a:srgbClr val="D6E2F5"/>
                </a:solidFill>
                <a:latin typeface="Microsoft YaHei"/>
              </a:rPr>
              <a:t>Python · HepAI SDK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ADE6FD27-F5F5-4518-92D4-974456B531F8}"/>
              </a:ext>
            </a:extLst>
          </p:cNvPr>
          <p:cNvSpPr/>
          <p:nvPr/>
        </p:nvSpPr>
        <p:spPr>
          <a:xfrm>
            <a:off x="3221459" y="2038415"/>
            <a:ext cx="2468880" cy="1143000"/>
          </a:xfrm>
          <a:prstGeom prst="round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>
              <a:spcAft>
                <a:spcPts val="200"/>
              </a:spcAft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②  aiapi 网关</a:t>
            </a:r>
          </a:p>
          <a:p>
            <a:pPr algn="ctr">
              <a:spcAft>
                <a:spcPts val="200"/>
              </a:spcAft>
            </a:pPr>
            <a:r>
              <a:rPr sz="1150" b="0">
                <a:solidFill>
                  <a:srgbClr val="D6E2F5"/>
                </a:solidFill>
                <a:latin typeface="Microsoft YaHei"/>
              </a:rPr>
              <a:t>鉴权 · 传 api_key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0E4B7FC6-559C-4A2B-BF42-971F0A7D258E}"/>
              </a:ext>
            </a:extLst>
          </p:cNvPr>
          <p:cNvSpPr/>
          <p:nvPr/>
        </p:nvSpPr>
        <p:spPr>
          <a:xfrm>
            <a:off x="6028667" y="2038415"/>
            <a:ext cx="2468880" cy="1143000"/>
          </a:xfrm>
          <a:prstGeom prst="round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>
              <a:spcAft>
                <a:spcPts val="200"/>
              </a:spcAft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③  MinerU Worker</a:t>
            </a:r>
          </a:p>
          <a:p>
            <a:pPr algn="ctr">
              <a:spcAft>
                <a:spcPts val="200"/>
              </a:spcAft>
            </a:pPr>
            <a:r>
              <a:rPr sz="1150" b="0">
                <a:solidFill>
                  <a:srgbClr val="D6E2F5"/>
                </a:solidFill>
                <a:latin typeface="Microsoft YaHei"/>
              </a:rPr>
              <a:t>任务调度 · 按页计费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961A4AC1-5C90-4860-BEE9-F2652B2372DA}"/>
              </a:ext>
            </a:extLst>
          </p:cNvPr>
          <p:cNvSpPr/>
          <p:nvPr/>
        </p:nvSpPr>
        <p:spPr>
          <a:xfrm>
            <a:off x="8835875" y="2038415"/>
            <a:ext cx="2468880" cy="1143000"/>
          </a:xfrm>
          <a:prstGeom prst="round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>
              <a:spcAft>
                <a:spcPts val="200"/>
              </a:spcAft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④  解析引擎</a:t>
            </a:r>
          </a:p>
          <a:p>
            <a:pPr algn="ctr">
              <a:spcAft>
                <a:spcPts val="200"/>
              </a:spcAft>
            </a:pPr>
            <a:r>
              <a:rPr sz="1150" b="0">
                <a:solidFill>
                  <a:srgbClr val="D6E2F5"/>
                </a:solidFill>
                <a:latin typeface="Microsoft YaHei"/>
              </a:rPr>
              <a:t>vLLM · OCR / 版面还原</a:t>
            </a:r>
          </a:p>
        </p:txBody>
      </p:sp>
      <p:cxnSp>
        <p:nvCxnSpPr>
          <p:cNvPr id="13" name="Connector 8">
            <a:extLst>
              <a:ext uri="{FF2B5EF4-FFF2-40B4-BE49-F238E27FC236}">
                <a16:creationId xmlns:a16="http://schemas.microsoft.com/office/drawing/2014/main" id="{95A35980-DC21-420C-B82A-DA0D3FB4BE25}"/>
              </a:ext>
            </a:extLst>
          </p:cNvPr>
          <p:cNvCxnSpPr/>
          <p:nvPr/>
        </p:nvCxnSpPr>
        <p:spPr>
          <a:xfrm>
            <a:off x="2901419" y="2609915"/>
            <a:ext cx="301752" cy="0"/>
          </a:xfrm>
          <a:prstGeom prst="line">
            <a:avLst/>
          </a:prstGeom>
          <a:ln w="31750">
            <a:solidFill>
              <a:srgbClr val="2F55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9">
            <a:extLst>
              <a:ext uri="{FF2B5EF4-FFF2-40B4-BE49-F238E27FC236}">
                <a16:creationId xmlns:a16="http://schemas.microsoft.com/office/drawing/2014/main" id="{F9C4319C-9C78-4348-A8B6-88D395786CE4}"/>
              </a:ext>
            </a:extLst>
          </p:cNvPr>
          <p:cNvCxnSpPr/>
          <p:nvPr/>
        </p:nvCxnSpPr>
        <p:spPr>
          <a:xfrm>
            <a:off x="5708627" y="2609915"/>
            <a:ext cx="301752" cy="0"/>
          </a:xfrm>
          <a:prstGeom prst="line">
            <a:avLst/>
          </a:prstGeom>
          <a:ln w="31750">
            <a:solidFill>
              <a:srgbClr val="2F55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0">
            <a:extLst>
              <a:ext uri="{FF2B5EF4-FFF2-40B4-BE49-F238E27FC236}">
                <a16:creationId xmlns:a16="http://schemas.microsoft.com/office/drawing/2014/main" id="{9307917E-10FF-42B0-B6C6-969C1828B5D8}"/>
              </a:ext>
            </a:extLst>
          </p:cNvPr>
          <p:cNvCxnSpPr/>
          <p:nvPr/>
        </p:nvCxnSpPr>
        <p:spPr>
          <a:xfrm>
            <a:off x="8515835" y="2609915"/>
            <a:ext cx="301752" cy="0"/>
          </a:xfrm>
          <a:prstGeom prst="line">
            <a:avLst/>
          </a:prstGeom>
          <a:ln w="31750">
            <a:solidFill>
              <a:srgbClr val="2F55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1">
            <a:extLst>
              <a:ext uri="{FF2B5EF4-FFF2-40B4-BE49-F238E27FC236}">
                <a16:creationId xmlns:a16="http://schemas.microsoft.com/office/drawing/2014/main" id="{081C7BB6-8812-472C-9CE8-350B90C22329}"/>
              </a:ext>
            </a:extLst>
          </p:cNvPr>
          <p:cNvCxnSpPr/>
          <p:nvPr/>
        </p:nvCxnSpPr>
        <p:spPr>
          <a:xfrm>
            <a:off x="10070315" y="3181415"/>
            <a:ext cx="0" cy="502920"/>
          </a:xfrm>
          <a:prstGeom prst="line">
            <a:avLst/>
          </a:prstGeom>
          <a:ln w="25400">
            <a:solidFill>
              <a:srgbClr val="5B66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2">
            <a:extLst>
              <a:ext uri="{FF2B5EF4-FFF2-40B4-BE49-F238E27FC236}">
                <a16:creationId xmlns:a16="http://schemas.microsoft.com/office/drawing/2014/main" id="{99740D9C-3F72-4873-A44B-88F4E61011A5}"/>
              </a:ext>
            </a:extLst>
          </p:cNvPr>
          <p:cNvCxnSpPr/>
          <p:nvPr/>
        </p:nvCxnSpPr>
        <p:spPr>
          <a:xfrm flipH="1">
            <a:off x="1648691" y="3684335"/>
            <a:ext cx="8421624" cy="0"/>
          </a:xfrm>
          <a:prstGeom prst="line">
            <a:avLst/>
          </a:prstGeom>
          <a:ln w="25400">
            <a:solidFill>
              <a:srgbClr val="5B66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3">
            <a:extLst>
              <a:ext uri="{FF2B5EF4-FFF2-40B4-BE49-F238E27FC236}">
                <a16:creationId xmlns:a16="http://schemas.microsoft.com/office/drawing/2014/main" id="{E811DD51-B15B-4C97-9B2E-6D6C6EB06FE6}"/>
              </a:ext>
            </a:extLst>
          </p:cNvPr>
          <p:cNvCxnSpPr/>
          <p:nvPr/>
        </p:nvCxnSpPr>
        <p:spPr>
          <a:xfrm flipV="1">
            <a:off x="1648691" y="3181415"/>
            <a:ext cx="0" cy="502920"/>
          </a:xfrm>
          <a:prstGeom prst="line">
            <a:avLst/>
          </a:prstGeom>
          <a:ln w="25400">
            <a:solidFill>
              <a:srgbClr val="5B66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351C5784-1A61-4E81-99F1-6C4C8037CFFF}"/>
              </a:ext>
            </a:extLst>
          </p:cNvPr>
          <p:cNvSpPr/>
          <p:nvPr/>
        </p:nvSpPr>
        <p:spPr>
          <a:xfrm>
            <a:off x="3038579" y="3428303"/>
            <a:ext cx="3657600" cy="4572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>
              <a:spcAft>
                <a:spcPts val="200"/>
              </a:spcAft>
            </a:pPr>
            <a:r>
              <a:rPr sz="1250" b="1">
                <a:solidFill>
                  <a:srgbClr val="5B6673"/>
                </a:solidFill>
                <a:latin typeface="Microsoft YaHei"/>
              </a:rPr>
              <a:t>返回解析结果（Markdown / JSON）</a:t>
            </a:r>
          </a:p>
        </p:txBody>
      </p: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34914102-CA5D-4ECD-AD79-C14C47868005}"/>
              </a:ext>
            </a:extLst>
          </p:cNvPr>
          <p:cNvSpPr/>
          <p:nvPr/>
        </p:nvSpPr>
        <p:spPr>
          <a:xfrm>
            <a:off x="414251" y="4187255"/>
            <a:ext cx="5623560" cy="2148840"/>
          </a:xfrm>
          <a:prstGeom prst="roundRect">
            <a:avLst/>
          </a:prstGeom>
          <a:solidFill>
            <a:srgbClr val="EEF3FB"/>
          </a:solidFill>
          <a:ln w="15875">
            <a:solidFill>
              <a:srgbClr val="CFD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t"/>
          <a:lstStyle/>
          <a:p>
            <a:pPr algn="l">
              <a:spcAft>
                <a:spcPts val="200"/>
              </a:spcAft>
            </a:pPr>
            <a:r>
              <a:rPr sz="1500" b="1">
                <a:solidFill>
                  <a:srgbClr val="1F3B66"/>
                </a:solidFill>
                <a:latin typeface="Microsoft YaHei"/>
              </a:rPr>
              <a:t>两种调用方式</a:t>
            </a:r>
          </a:p>
        </p:txBody>
      </p:sp>
      <p:sp>
        <p:nvSpPr>
          <p:cNvPr id="21" name="Rounded Rectangle 16">
            <a:extLst>
              <a:ext uri="{FF2B5EF4-FFF2-40B4-BE49-F238E27FC236}">
                <a16:creationId xmlns:a16="http://schemas.microsoft.com/office/drawing/2014/main" id="{1A3A7788-B8BC-49CC-AEF1-D20E226CA092}"/>
              </a:ext>
            </a:extLst>
          </p:cNvPr>
          <p:cNvSpPr/>
          <p:nvPr/>
        </p:nvSpPr>
        <p:spPr>
          <a:xfrm>
            <a:off x="642851" y="4644455"/>
            <a:ext cx="5212080" cy="1600200"/>
          </a:xfrm>
          <a:prstGeom prst="roundRect">
            <a:avLst/>
          </a:prstGeom>
          <a:solidFill>
            <a:srgbClr val="EEF3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t"/>
          <a:lstStyle/>
          <a:p>
            <a:pPr algn="l">
              <a:spcAft>
                <a:spcPts val="500"/>
              </a:spcAft>
            </a:pPr>
            <a:r>
              <a:rPr sz="1300" b="1">
                <a:solidFill>
                  <a:srgbClr val="222A35"/>
                </a:solidFill>
                <a:latin typeface="Microsoft YaHei"/>
              </a:rPr>
              <a:t>● 同步  submit(file) → 直接返回 Markdown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5B6673"/>
                </a:solidFill>
                <a:latin typeface="Microsoft YaHei"/>
              </a:rPr>
              <a:t>   适合小文件、单次 &lt; 300s</a:t>
            </a:r>
          </a:p>
          <a:p>
            <a:pPr algn="l">
              <a:spcAft>
                <a:spcPts val="500"/>
              </a:spcAft>
            </a:pPr>
            <a:r>
              <a:rPr sz="1300" b="1">
                <a:solidFill>
                  <a:srgbClr val="222A35"/>
                </a:solidFill>
                <a:latin typeface="Microsoft YaHei"/>
              </a:rPr>
              <a:t>● 异步  submit → status(轮询) → result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5B6673"/>
                </a:solidFill>
                <a:latin typeface="Microsoft YaHei"/>
              </a:rPr>
              <a:t>   大文件推荐；base64 直传，绕开网关 300s 上限</a:t>
            </a: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id="{629AC93B-CB27-4BCA-8075-BDFE2CCB2A3A}"/>
              </a:ext>
            </a:extLst>
          </p:cNvPr>
          <p:cNvSpPr/>
          <p:nvPr/>
        </p:nvSpPr>
        <p:spPr>
          <a:xfrm>
            <a:off x="6266411" y="4187255"/>
            <a:ext cx="5257800" cy="2148840"/>
          </a:xfrm>
          <a:prstGeom prst="roundRect">
            <a:avLst/>
          </a:prstGeom>
          <a:solidFill>
            <a:srgbClr val="1E29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7000" tIns="127000" rIns="127000" bIns="127000" rtlCol="0" anchor="ctr"/>
          <a:lstStyle/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from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hepai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 import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HepAI</a:t>
            </a:r>
            <a:endParaRPr sz="1200" dirty="0">
              <a:solidFill>
                <a:srgbClr val="E6EDF3"/>
              </a:solidFill>
              <a:latin typeface="Consolas"/>
            </a:endParaRP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c =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HepAI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(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base_url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="https://aiapi.ihep.ac.cn/apiv2")</a:t>
            </a: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m =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c.connect_to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("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hepai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/mineru2-pro")   #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模型名按部署选</a:t>
            </a:r>
            <a:endParaRPr sz="1200" dirty="0">
              <a:solidFill>
                <a:srgbClr val="E6EDF3"/>
              </a:solidFill>
              <a:latin typeface="Consolas"/>
            </a:endParaRP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t  =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m.submit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(file_base64=b64,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file_name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="doc.pdf",</a:t>
            </a: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             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api_key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=KEY)</a:t>
            </a: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md =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m.result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(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task_id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=t["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task_id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"],</a:t>
            </a:r>
          </a:p>
          <a:p>
            <a:pPr>
              <a:spcAft>
                <a:spcPts val="100"/>
              </a:spcAft>
            </a:pPr>
            <a:r>
              <a:rPr sz="1200" dirty="0">
                <a:solidFill>
                  <a:srgbClr val="E6EDF3"/>
                </a:solidFill>
                <a:latin typeface="Consolas"/>
              </a:rPr>
              <a:t>              </a:t>
            </a:r>
            <a:r>
              <a:rPr sz="1200" dirty="0" err="1">
                <a:solidFill>
                  <a:srgbClr val="E6EDF3"/>
                </a:solidFill>
                <a:latin typeface="Consolas"/>
              </a:rPr>
              <a:t>api_key</a:t>
            </a:r>
            <a:r>
              <a:rPr sz="1200" dirty="0">
                <a:solidFill>
                  <a:srgbClr val="E6EDF3"/>
                </a:solidFill>
                <a:latin typeface="Consolas"/>
              </a:rPr>
              <a:t>=KEY)["markdown"]</a:t>
            </a:r>
          </a:p>
        </p:txBody>
      </p:sp>
    </p:spTree>
    <p:extLst>
      <p:ext uri="{BB962C8B-B14F-4D97-AF65-F5344CB8AC3E}">
        <p14:creationId xmlns:p14="http://schemas.microsoft.com/office/powerpoint/2010/main" val="3300866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应用服务：第三方智能体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AE6D62-2975-4D51-ABD3-A0CC56C16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439023-E8C7-4A3B-8D1A-0C371317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24</a:t>
            </a:fld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B656B4C-0F68-4856-AEDC-5EADD9C37C76}"/>
              </a:ext>
            </a:extLst>
          </p:cNvPr>
          <p:cNvSpPr txBox="1"/>
          <p:nvPr/>
        </p:nvSpPr>
        <p:spPr>
          <a:xfrm>
            <a:off x="402413" y="1156224"/>
            <a:ext cx="27246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Claude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Codex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Openclaw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/>
              <a:t>Hermes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Opencode</a:t>
            </a:r>
            <a:endParaRPr lang="en-US" altLang="zh-CN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9130569-4317-4348-A171-07D99FDC3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18" y="2815514"/>
            <a:ext cx="1999729" cy="36358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11F7C11-B08B-4776-B343-542124CA7393}"/>
              </a:ext>
            </a:extLst>
          </p:cNvPr>
          <p:cNvSpPr txBox="1"/>
          <p:nvPr/>
        </p:nvSpPr>
        <p:spPr>
          <a:xfrm>
            <a:off x="3099910" y="1156224"/>
            <a:ext cx="787289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/>
              <a:t>第三方智能体配置基本步骤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dirty="0"/>
              <a:t>（强烈建议使用前阅读官网模型配置和供应商配置的相关说明）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1. </a:t>
            </a:r>
            <a:r>
              <a:rPr lang="zh-CN" altLang="en-US" dirty="0"/>
              <a:t>找到、创建配置文件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.</a:t>
            </a:r>
            <a:r>
              <a:rPr lang="en-US" altLang="zh-CN" dirty="0" err="1"/>
              <a:t>claude</a:t>
            </a:r>
            <a:r>
              <a:rPr lang="en-US" altLang="zh-CN" dirty="0"/>
              <a:t>/settings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.codex/</a:t>
            </a:r>
            <a:r>
              <a:rPr lang="en-US" altLang="zh-CN" dirty="0" err="1"/>
              <a:t>config.toml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.</a:t>
            </a:r>
            <a:r>
              <a:rPr lang="en-US" altLang="zh-CN" dirty="0" err="1"/>
              <a:t>hermes</a:t>
            </a:r>
            <a:r>
              <a:rPr lang="en-US" altLang="zh-CN" dirty="0"/>
              <a:t>/</a:t>
            </a:r>
            <a:r>
              <a:rPr lang="en-US" altLang="zh-CN" dirty="0" err="1"/>
              <a:t>config.toml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..config/</a:t>
            </a:r>
            <a:r>
              <a:rPr lang="en-US" altLang="zh-CN" dirty="0" err="1"/>
              <a:t>opencode</a:t>
            </a:r>
            <a:r>
              <a:rPr lang="en-US" altLang="zh-CN" dirty="0"/>
              <a:t>/</a:t>
            </a:r>
            <a:r>
              <a:rPr lang="en-US" altLang="zh-CN" dirty="0" err="1"/>
              <a:t>opencode.jsonc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2, </a:t>
            </a:r>
            <a:r>
              <a:rPr lang="zh-CN" altLang="en-US" dirty="0"/>
              <a:t>添加供应商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Provider.hepai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baseURL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>
                <a:hlinkClick r:id="rId4"/>
              </a:rPr>
              <a:t>https://aiapi.ihep.ac.cn/apiv2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 err="1"/>
              <a:t>Openai</a:t>
            </a:r>
            <a:r>
              <a:rPr lang="en-US" altLang="zh-CN" dirty="0"/>
              <a:t> </a:t>
            </a:r>
            <a:r>
              <a:rPr lang="en-US" altLang="zh-CN" dirty="0" err="1"/>
              <a:t>api</a:t>
            </a:r>
            <a:r>
              <a:rPr lang="en-US" altLang="zh-CN" dirty="0"/>
              <a:t>: </a:t>
            </a:r>
            <a:r>
              <a:rPr lang="en-US" altLang="zh-CN" dirty="0">
                <a:hlinkClick r:id="rId4"/>
              </a:rPr>
              <a:t>https://aiapi.ihep.ac.cn/apiv2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Anthropic </a:t>
            </a:r>
            <a:r>
              <a:rPr lang="en-US" altLang="zh-CN" dirty="0" err="1"/>
              <a:t>api</a:t>
            </a:r>
            <a:r>
              <a:rPr lang="en-US" altLang="zh-CN" dirty="0"/>
              <a:t>: </a:t>
            </a:r>
            <a:r>
              <a:rPr lang="en-US" altLang="zh-CN" dirty="0">
                <a:hlinkClick r:id="rId5"/>
              </a:rPr>
              <a:t>https://aiapi.ihep.ac.cn/apiv2/anthropic</a:t>
            </a:r>
            <a:endParaRPr lang="en-US" altLang="zh-CN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/>
              <a:t>3. </a:t>
            </a:r>
            <a:r>
              <a:rPr lang="zh-CN" altLang="en-US" dirty="0"/>
              <a:t>添加模型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zh-CN" dirty="0"/>
              <a:t>models: </a:t>
            </a:r>
            <a:r>
              <a:rPr lang="en-US" altLang="zh-CN" dirty="0" err="1"/>
              <a:t>hepai</a:t>
            </a:r>
            <a:r>
              <a:rPr lang="en-US" altLang="zh-CN" dirty="0"/>
              <a:t>/deepseek-v4-flash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zh-CN" altLang="en-US" dirty="0"/>
              <a:t>注意，模型支持的接口和参数需要查询官方网站，需要使用智能体支持的接口</a:t>
            </a: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92991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33FF-7451-89A9-9E0D-7F6F683E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56334-C3E6-610E-0707-81584E2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118" y="136525"/>
            <a:ext cx="10553381" cy="595630"/>
          </a:xfrm>
        </p:spPr>
        <p:txBody>
          <a:bodyPr/>
          <a:lstStyle/>
          <a:p>
            <a:r>
              <a:rPr lang="en-US" altLang="zh-CN" sz="3600" dirty="0"/>
              <a:t>AI</a:t>
            </a:r>
            <a:r>
              <a:rPr lang="zh-CN" altLang="en-US" sz="3600" dirty="0"/>
              <a:t>应用服务：其他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AE6D62-2975-4D51-ABD3-A0CC56C16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439023-E8C7-4A3B-8D1A-0C371317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25</a:t>
            </a:fld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F2FF50-C40B-847E-A989-75C86E9334FE}"/>
              </a:ext>
            </a:extLst>
          </p:cNvPr>
          <p:cNvSpPr txBox="1"/>
          <p:nvPr/>
        </p:nvSpPr>
        <p:spPr>
          <a:xfrm>
            <a:off x="1299680" y="2783170"/>
            <a:ext cx="35798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AI token</a:t>
            </a:r>
            <a:r>
              <a:rPr lang="zh-CN" altLang="en-US" dirty="0"/>
              <a:t>服务：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日常办公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代码编写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智能体使用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23786D-F4B3-44B2-BDB1-94155B40315A}"/>
              </a:ext>
            </a:extLst>
          </p:cNvPr>
          <p:cNvSpPr txBox="1"/>
          <p:nvPr/>
        </p:nvSpPr>
        <p:spPr>
          <a:xfrm>
            <a:off x="5489172" y="2783170"/>
            <a:ext cx="335418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AI</a:t>
            </a:r>
            <a:r>
              <a:rPr lang="zh-CN" altLang="en-US" dirty="0"/>
              <a:t>算力服务：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AI</a:t>
            </a:r>
            <a:r>
              <a:rPr lang="zh-CN" altLang="en-US" dirty="0"/>
              <a:t>算法开发，科学计算，数据分析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超算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智算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4C6230D-BA60-45FB-BD1C-35BFECB03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244" y="1096074"/>
            <a:ext cx="9024479" cy="661588"/>
          </a:xfrm>
          <a:prstGeom prst="rect">
            <a:avLst/>
          </a:prstGeom>
        </p:spPr>
      </p:pic>
      <p:sp>
        <p:nvSpPr>
          <p:cNvPr id="12" name="箭头: 下 11">
            <a:extLst>
              <a:ext uri="{FF2B5EF4-FFF2-40B4-BE49-F238E27FC236}">
                <a16:creationId xmlns:a16="http://schemas.microsoft.com/office/drawing/2014/main" id="{80F796E3-8158-4D39-972F-BA308D532F86}"/>
              </a:ext>
            </a:extLst>
          </p:cNvPr>
          <p:cNvSpPr/>
          <p:nvPr/>
        </p:nvSpPr>
        <p:spPr>
          <a:xfrm rot="2108195">
            <a:off x="1828800" y="1946221"/>
            <a:ext cx="448888" cy="572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D56A3F74-7461-481A-A3F4-CF81FD495801}"/>
              </a:ext>
            </a:extLst>
          </p:cNvPr>
          <p:cNvSpPr/>
          <p:nvPr/>
        </p:nvSpPr>
        <p:spPr>
          <a:xfrm rot="18792001">
            <a:off x="5509233" y="1938666"/>
            <a:ext cx="448888" cy="5725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553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算力服务：总览</a:t>
            </a:r>
            <a:endParaRPr lang="zh-CN" altLang="en-US" sz="3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AF9FDF-AB5D-4068-8914-ED5FDF990CB3}"/>
              </a:ext>
            </a:extLst>
          </p:cNvPr>
          <p:cNvSpPr txBox="1"/>
          <p:nvPr/>
        </p:nvSpPr>
        <p:spPr>
          <a:xfrm>
            <a:off x="395000" y="1135376"/>
            <a:ext cx="47815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算力总览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算力详细信息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每个算力节点的</a:t>
            </a:r>
            <a:r>
              <a:rPr lang="en-US" altLang="zh-CN" dirty="0"/>
              <a:t>CPU GPU </a:t>
            </a:r>
            <a:r>
              <a:rPr lang="zh-CN" altLang="en-US" dirty="0"/>
              <a:t>内存使用情况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个人算力统计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总作业数、</a:t>
            </a:r>
            <a:r>
              <a:rPr lang="en-US" altLang="zh-CN" dirty="0"/>
              <a:t>CPU</a:t>
            </a:r>
            <a:r>
              <a:rPr lang="zh-CN" altLang="en-US" dirty="0"/>
              <a:t>、</a:t>
            </a:r>
            <a:r>
              <a:rPr lang="en-US" altLang="zh-CN" dirty="0"/>
              <a:t>GPU</a:t>
            </a:r>
            <a:r>
              <a:rPr lang="zh-CN" altLang="en-US" dirty="0"/>
              <a:t>等使用情况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每个型号</a:t>
            </a:r>
            <a:r>
              <a:rPr lang="en-US" altLang="zh-CN" dirty="0"/>
              <a:t>AI</a:t>
            </a:r>
            <a:r>
              <a:rPr lang="zh-CN" altLang="en-US" dirty="0"/>
              <a:t>加速卡的使用情况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个人存储使用情况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算力使用方法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SSH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ECS </a:t>
            </a:r>
            <a:r>
              <a:rPr lang="zh-CN" altLang="en-US" dirty="0">
                <a:solidFill>
                  <a:srgbClr val="FF0000"/>
                </a:solidFill>
              </a:rPr>
              <a:t>弹性算力服务</a:t>
            </a:r>
            <a:endParaRPr lang="en-US" altLang="zh-CN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Eshell</a:t>
            </a:r>
            <a:r>
              <a:rPr lang="en-US" altLang="zh-CN" dirty="0"/>
              <a:t> </a:t>
            </a:r>
            <a:r>
              <a:rPr lang="zh-CN" altLang="en-US" dirty="0"/>
              <a:t>网页</a:t>
            </a:r>
            <a:r>
              <a:rPr lang="en-US" altLang="zh-CN" dirty="0"/>
              <a:t>shell</a:t>
            </a:r>
            <a:r>
              <a:rPr lang="zh-CN" altLang="en-US" dirty="0"/>
              <a:t>服务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Jupyter</a:t>
            </a:r>
            <a:r>
              <a:rPr lang="zh-CN" altLang="en-US" dirty="0"/>
              <a:t> </a:t>
            </a:r>
            <a:r>
              <a:rPr lang="en-US" altLang="zh-CN" dirty="0"/>
              <a:t>lab</a:t>
            </a:r>
            <a:r>
              <a:rPr lang="zh-CN" altLang="en-US" dirty="0"/>
              <a:t>服务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Remote Desk </a:t>
            </a:r>
            <a:r>
              <a:rPr lang="zh-CN" altLang="en-US" dirty="0"/>
              <a:t>远程桌面服务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8F47DB1-7242-4024-A9C2-04999F01D4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/>
          <a:stretch/>
        </p:blipFill>
        <p:spPr>
          <a:xfrm>
            <a:off x="5836542" y="1218245"/>
            <a:ext cx="6096000" cy="496955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7AD22DC-DB7E-4B04-832B-5B6618D81C86}"/>
              </a:ext>
            </a:extLst>
          </p:cNvPr>
          <p:cNvSpPr txBox="1"/>
          <p:nvPr/>
        </p:nvSpPr>
        <p:spPr>
          <a:xfrm>
            <a:off x="395000" y="4924391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公共软件环境，conda public environment: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FF0000"/>
                </a:solidFill>
              </a:rPr>
              <a:t>cuda 12</a:t>
            </a:r>
            <a:r>
              <a:rPr lang="zh-CN" altLang="en-US" sz="1600" dirty="0"/>
              <a:t>: /aifs/public/env/py10-gpu-root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B0F0"/>
                </a:solidFill>
              </a:rPr>
              <a:t>cuda 13</a:t>
            </a:r>
            <a:r>
              <a:rPr lang="zh-CN" altLang="en-US" sz="1600" dirty="0"/>
              <a:t>: /aifs/public/env/py10-gpu-cuda13-root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7030A0"/>
                </a:solidFill>
              </a:rPr>
              <a:t>dcu</a:t>
            </a:r>
            <a:r>
              <a:rPr lang="zh-CN" altLang="en-US" sz="1600" dirty="0"/>
              <a:t>    : /aifs/public/env/py10-dcu-root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AB3147-CC0A-485E-8237-53D66E9A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CA2798F-7B33-4711-86A7-9D3A035C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26</a:t>
            </a:fld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1E16987-8452-4092-AE23-C6BB07CE1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085" y="966822"/>
            <a:ext cx="6683172" cy="4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49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</a:t>
            </a:r>
            <a:r>
              <a:rPr kumimoji="1" lang="en-US" altLang="zh-CN" sz="3600" dirty="0"/>
              <a:t>ECS </a:t>
            </a:r>
            <a:r>
              <a:rPr kumimoji="1" lang="zh-CN" altLang="en-US" sz="3600" dirty="0"/>
              <a:t>弹性算力服务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E59D77-2B34-4DEF-9035-94052601B3B9}"/>
              </a:ext>
            </a:extLst>
          </p:cNvPr>
          <p:cNvSpPr txBox="1"/>
          <p:nvPr/>
        </p:nvSpPr>
        <p:spPr>
          <a:xfrm>
            <a:off x="249382" y="1041102"/>
            <a:ext cx="8064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ECS </a:t>
            </a:r>
            <a:r>
              <a:rPr lang="zh-CN" altLang="en-US" sz="1600" dirty="0"/>
              <a:t>弹性算力服务</a:t>
            </a:r>
            <a:endParaRPr lang="en-US" altLang="zh-CN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弹性云服务器（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Elastic Cloud Server, ECS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）为用户提供可直连、可扩展的算力服务器</a:t>
            </a:r>
            <a:endParaRPr lang="en-US" altLang="zh-CN" sz="1600" b="0" i="0" dirty="0">
              <a:effectLst/>
              <a:latin typeface="Roboto" panose="02000000000000000000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允许用户动态调整计算资源的配置，包括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CPU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、内存、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GPU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卡等，满足灵活的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AI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算力需求</a:t>
            </a:r>
            <a:endParaRPr lang="en-US" altLang="zh-CN" sz="1600" b="0" i="0" dirty="0">
              <a:effectLst/>
              <a:latin typeface="Roboto" panose="02000000000000000000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主要用于单机单卡、单机多卡的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AI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模型调试、训练和部署</a:t>
            </a:r>
            <a:endParaRPr lang="en-US" altLang="zh-CN" sz="1600" b="0" i="0" dirty="0">
              <a:effectLst/>
              <a:latin typeface="Roboto" panose="02000000000000000000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允许用户像使用个人服务器一样直接与算力资源进行交互</a:t>
            </a:r>
            <a:endParaRPr lang="en-US" altLang="zh-CN" sz="1600" dirty="0">
              <a:latin typeface="Roboto" panose="02000000000000000000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优势，即支持对</a:t>
            </a:r>
            <a:r>
              <a:rPr lang="en-US" altLang="zh-CN" sz="1600" b="0" i="0" dirty="0">
                <a:effectLst/>
                <a:latin typeface="Roboto" panose="02000000000000000000" pitchFamily="2" charset="0"/>
              </a:rPr>
              <a:t>AI</a:t>
            </a:r>
            <a:r>
              <a:rPr lang="zh-CN" altLang="en-US" sz="1600" b="0" i="0" dirty="0">
                <a:effectLst/>
                <a:latin typeface="Roboto" panose="02000000000000000000" pitchFamily="2" charset="0"/>
              </a:rPr>
              <a:t>模型和软件代码的</a:t>
            </a:r>
            <a:r>
              <a:rPr lang="zh-CN" altLang="en-US" sz="1600" b="1" i="0" dirty="0">
                <a:effectLst/>
                <a:latin typeface="Roboto" panose="02000000000000000000" pitchFamily="2" charset="0"/>
              </a:rPr>
              <a:t>运行时调试</a:t>
            </a:r>
            <a:endParaRPr lang="en-US" altLang="zh-CN" sz="1600" b="1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566F61-E580-48BF-94D4-998485ACE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94" y="3164488"/>
            <a:ext cx="5354627" cy="3340101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DBB385B5-23A2-4C1E-8D6E-FACA064CD92C}"/>
              </a:ext>
            </a:extLst>
          </p:cNvPr>
          <p:cNvSpPr/>
          <p:nvPr/>
        </p:nvSpPr>
        <p:spPr>
          <a:xfrm>
            <a:off x="395256" y="3762714"/>
            <a:ext cx="4580604" cy="8567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28C3E2-45E9-4C51-8303-8EC3FE46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514" y="3261334"/>
            <a:ext cx="1844609" cy="969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箭头: 右 9">
            <a:extLst>
              <a:ext uri="{FF2B5EF4-FFF2-40B4-BE49-F238E27FC236}">
                <a16:creationId xmlns:a16="http://schemas.microsoft.com/office/drawing/2014/main" id="{5462E301-F530-480B-BE66-A702EDC19AD4}"/>
              </a:ext>
            </a:extLst>
          </p:cNvPr>
          <p:cNvSpPr/>
          <p:nvPr/>
        </p:nvSpPr>
        <p:spPr>
          <a:xfrm>
            <a:off x="5128924" y="3834078"/>
            <a:ext cx="727240" cy="358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F6794BC-8A0D-4F7F-8DC5-C6BFC1FC6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406" y="2958041"/>
            <a:ext cx="3218614" cy="3546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箭头: 右 14">
            <a:extLst>
              <a:ext uri="{FF2B5EF4-FFF2-40B4-BE49-F238E27FC236}">
                <a16:creationId xmlns:a16="http://schemas.microsoft.com/office/drawing/2014/main" id="{44ECFE45-273D-496B-BFDE-EA5E786A41F4}"/>
              </a:ext>
            </a:extLst>
          </p:cNvPr>
          <p:cNvSpPr/>
          <p:nvPr/>
        </p:nvSpPr>
        <p:spPr>
          <a:xfrm>
            <a:off x="8007823" y="3381374"/>
            <a:ext cx="539882" cy="358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示 15">
            <a:extLst>
              <a:ext uri="{FF2B5EF4-FFF2-40B4-BE49-F238E27FC236}">
                <a16:creationId xmlns:a16="http://schemas.microsoft.com/office/drawing/2014/main" id="{2FE1D071-45B9-4198-BCC1-DC344ABB6215}"/>
              </a:ext>
            </a:extLst>
          </p:cNvPr>
          <p:cNvGraphicFramePr/>
          <p:nvPr/>
        </p:nvGraphicFramePr>
        <p:xfrm>
          <a:off x="5341029" y="4419954"/>
          <a:ext cx="2365754" cy="2031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22" name="图示 21">
            <a:extLst>
              <a:ext uri="{FF2B5EF4-FFF2-40B4-BE49-F238E27FC236}">
                <a16:creationId xmlns:a16="http://schemas.microsoft.com/office/drawing/2014/main" id="{CFE63025-0377-4DF4-B607-7ED2AF09CA31}"/>
              </a:ext>
            </a:extLst>
          </p:cNvPr>
          <p:cNvGraphicFramePr/>
          <p:nvPr/>
        </p:nvGraphicFramePr>
        <p:xfrm>
          <a:off x="7363641" y="5700235"/>
          <a:ext cx="1292425" cy="1157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36" name="图片 35">
            <a:extLst>
              <a:ext uri="{FF2B5EF4-FFF2-40B4-BE49-F238E27FC236}">
                <a16:creationId xmlns:a16="http://schemas.microsoft.com/office/drawing/2014/main" id="{C6BEB098-8F63-4CE0-B911-FADF52C7FFC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124" y="1194554"/>
            <a:ext cx="3583335" cy="1429221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0CF0CB2-ADDC-4A6F-8DFA-8670C78E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90E99E-13CA-4FE7-A062-602B32B3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1186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 </a:t>
            </a:r>
            <a:r>
              <a:rPr kumimoji="1" lang="en-US" altLang="zh-CN" sz="3600" dirty="0"/>
              <a:t>ECS </a:t>
            </a:r>
            <a:r>
              <a:rPr kumimoji="1" lang="zh-CN" altLang="en-US" sz="3600" dirty="0"/>
              <a:t>弹性算力服务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3CB535-B028-6E7C-64ED-B0000F3156F5}"/>
              </a:ext>
            </a:extLst>
          </p:cNvPr>
          <p:cNvSpPr txBox="1"/>
          <p:nvPr/>
        </p:nvSpPr>
        <p:spPr>
          <a:xfrm>
            <a:off x="217850" y="1011175"/>
            <a:ext cx="1179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在</a:t>
            </a:r>
            <a:r>
              <a:rPr lang="en-US" altLang="zh-CN" dirty="0"/>
              <a:t>AI</a:t>
            </a:r>
            <a:r>
              <a:rPr lang="zh-CN" altLang="en-US" dirty="0"/>
              <a:t>集群上用命令行启动</a:t>
            </a:r>
            <a:r>
              <a:rPr lang="en-US" altLang="zh-CN" dirty="0"/>
              <a:t>ECS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F10876-9E22-4EF2-B29D-0723EBFDA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0" y="3061360"/>
            <a:ext cx="5443207" cy="321815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AA97738-3377-4C30-8ED2-B4B208604F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3" b="31653"/>
          <a:stretch/>
        </p:blipFill>
        <p:spPr>
          <a:xfrm>
            <a:off x="580799" y="1380507"/>
            <a:ext cx="4277280" cy="16186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DFE75EA-868B-46E3-B08D-646CF338D8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979032" y="1342708"/>
            <a:ext cx="3578061" cy="171322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1BD7E2E-9AA5-4572-B596-4E32FAD2C3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4"/>
          <a:stretch/>
        </p:blipFill>
        <p:spPr>
          <a:xfrm>
            <a:off x="8557093" y="1363724"/>
            <a:ext cx="3578060" cy="17072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8D4B910-5959-4526-9801-4451E5FB07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857" y="3091985"/>
            <a:ext cx="6112744" cy="354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45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lang="zh-CN" altLang="en-US" sz="3600" dirty="0"/>
              <a:t>在</a:t>
            </a:r>
            <a:r>
              <a:rPr lang="en-US" altLang="zh-CN" sz="3600" dirty="0"/>
              <a:t>VS code </a:t>
            </a:r>
            <a:r>
              <a:rPr lang="zh-CN" altLang="en-US" sz="3600" dirty="0"/>
              <a:t>中连接</a:t>
            </a:r>
            <a:r>
              <a:rPr lang="en-US" altLang="zh-CN" sz="3600" dirty="0"/>
              <a:t>ECS</a:t>
            </a:r>
            <a:r>
              <a:rPr lang="zh-CN" altLang="en-US" sz="3600" dirty="0"/>
              <a:t>服务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031E5C2-BA9F-4CB6-BF51-2E64C6194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89" y="999046"/>
            <a:ext cx="5457332" cy="557901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7CC1D1D-520E-4002-BDAA-E9305E2EAE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660" y="1647130"/>
            <a:ext cx="4526672" cy="76206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29464E8-57F7-4C01-9364-7BDDBA6E6456}"/>
              </a:ext>
            </a:extLst>
          </p:cNvPr>
          <p:cNvSpPr txBox="1"/>
          <p:nvPr/>
        </p:nvSpPr>
        <p:spPr>
          <a:xfrm>
            <a:off x="7026660" y="1205914"/>
            <a:ext cx="325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Salloc</a:t>
            </a:r>
            <a:r>
              <a:rPr lang="en-US" altLang="zh-CN" dirty="0"/>
              <a:t> </a:t>
            </a:r>
            <a:r>
              <a:rPr lang="zh-CN" altLang="en-US" dirty="0"/>
              <a:t>无法实现同样的功能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6BCCC10-7045-4A44-AEFD-D1EE726160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380" y="2649774"/>
            <a:ext cx="4776915" cy="770646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E93CFAAE-A408-4912-AB0F-E0036CA2F39D}"/>
              </a:ext>
            </a:extLst>
          </p:cNvPr>
          <p:cNvSpPr/>
          <p:nvPr/>
        </p:nvSpPr>
        <p:spPr>
          <a:xfrm>
            <a:off x="6772056" y="1134030"/>
            <a:ext cx="5204414" cy="295537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413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算力服务：使用</a:t>
            </a:r>
            <a:r>
              <a:rPr kumimoji="1" lang="en-US" altLang="zh-CN" sz="3600" dirty="0" err="1"/>
              <a:t>ssh</a:t>
            </a:r>
            <a:r>
              <a:rPr kumimoji="1" lang="zh-CN" altLang="en-US" sz="3600" dirty="0"/>
              <a:t>方式登陆</a:t>
            </a:r>
            <a:r>
              <a:rPr kumimoji="1" lang="en-US" altLang="zh-CN" sz="3600" dirty="0"/>
              <a:t>AI</a:t>
            </a:r>
            <a:r>
              <a:rPr kumimoji="1" lang="zh-CN" altLang="en-US" sz="3600" dirty="0"/>
              <a:t>集群</a:t>
            </a:r>
            <a:endParaRPr lang="zh-CN" altLang="en-US" sz="3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453380-5D29-CDD2-0875-B19E907EED40}"/>
              </a:ext>
            </a:extLst>
          </p:cNvPr>
          <p:cNvSpPr txBox="1"/>
          <p:nvPr/>
        </p:nvSpPr>
        <p:spPr>
          <a:xfrm>
            <a:off x="452407" y="1059350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Linux\Mac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用户可通过命令行登录集群</a:t>
            </a:r>
            <a:endParaRPr lang="en-US" altLang="zh-CN" b="0" i="0" dirty="0">
              <a:solidFill>
                <a:srgbClr val="191B1F"/>
              </a:solidFill>
              <a:effectLst/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ssh </a:t>
            </a:r>
            <a:r>
              <a:rPr lang="en-US" altLang="zh-CN" dirty="0">
                <a:solidFill>
                  <a:srgbClr val="191B1F"/>
                </a:solidFill>
                <a:latin typeface="-apple-system"/>
                <a:hlinkClick r:id="rId3"/>
              </a:rPr>
              <a:t>username@ailogin.ihep.ac.cn</a:t>
            </a:r>
            <a:endParaRPr lang="en-US" altLang="zh-CN" dirty="0">
              <a:solidFill>
                <a:srgbClr val="191B1F"/>
              </a:solidFill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191B1F"/>
              </a:solidFill>
              <a:effectLst/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Windows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用户则可以通过</a:t>
            </a: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ssh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客户端登录服务器</a:t>
            </a:r>
            <a:endParaRPr lang="en-US" altLang="zh-CN" b="0" i="0" dirty="0">
              <a:solidFill>
                <a:srgbClr val="191B1F"/>
              </a:solidFill>
              <a:effectLst/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b="0" i="0" dirty="0" err="1">
                <a:solidFill>
                  <a:srgbClr val="191B1F"/>
                </a:solidFill>
                <a:effectLst/>
                <a:latin typeface="-apple-system"/>
              </a:rPr>
              <a:t>MobaXterm</a:t>
            </a:r>
            <a:endParaRPr lang="en-US" altLang="zh-CN" b="0" i="0" dirty="0">
              <a:solidFill>
                <a:srgbClr val="191B1F"/>
              </a:solidFill>
              <a:effectLst/>
              <a:latin typeface="-apple-system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9408E"/>
                </a:solidFill>
                <a:latin typeface="-apple-system"/>
                <a:hlinkClick r:id="rId4"/>
              </a:rPr>
              <a:t>https://mobaxterm.mobatek.net</a:t>
            </a:r>
            <a:endParaRPr lang="en-US" altLang="zh-CN" dirty="0">
              <a:solidFill>
                <a:srgbClr val="09408E"/>
              </a:solidFill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09408E"/>
                </a:solidFill>
                <a:latin typeface="-apple-system"/>
              </a:rPr>
              <a:t>Xshell</a:t>
            </a:r>
            <a:endParaRPr lang="en-US" altLang="zh-CN" dirty="0">
              <a:solidFill>
                <a:srgbClr val="191B1F"/>
              </a:solidFill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191B1F"/>
                </a:solidFill>
                <a:latin typeface="-apple-system"/>
              </a:rPr>
              <a:t>Cmd</a:t>
            </a:r>
            <a:r>
              <a:rPr lang="en-US" altLang="zh-CN" dirty="0">
                <a:solidFill>
                  <a:srgbClr val="191B1F"/>
                </a:solidFill>
                <a:latin typeface="-apple-system"/>
              </a:rPr>
              <a:t> &amp; PowerShell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191B1F"/>
                </a:solidFill>
                <a:latin typeface="-apple-system"/>
              </a:rPr>
              <a:t>Win+X</a:t>
            </a:r>
            <a:r>
              <a:rPr lang="en-US" altLang="zh-CN" dirty="0">
                <a:solidFill>
                  <a:srgbClr val="191B1F"/>
                </a:solidFill>
                <a:latin typeface="-apple-system"/>
              </a:rPr>
              <a:t> -&gt; </a:t>
            </a:r>
            <a:r>
              <a:rPr lang="zh-CN" altLang="en-US" dirty="0">
                <a:solidFill>
                  <a:srgbClr val="191B1F"/>
                </a:solidFill>
                <a:latin typeface="-apple-system"/>
              </a:rPr>
              <a:t>终端</a:t>
            </a:r>
            <a:endParaRPr lang="en-US" altLang="zh-CN" dirty="0">
              <a:solidFill>
                <a:srgbClr val="191B1F"/>
              </a:solidFill>
              <a:latin typeface="-apple-system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191B1F"/>
                </a:solidFill>
                <a:latin typeface="-apple-system"/>
              </a:rPr>
              <a:t>Vs code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D3484F4-058C-E82E-CF7A-0891B3ACD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10" y="1087498"/>
            <a:ext cx="1369029" cy="4889941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1FEBA2B0-6CEC-86C6-DF5B-8DDD3DF6D740}"/>
              </a:ext>
            </a:extLst>
          </p:cNvPr>
          <p:cNvSpPr/>
          <p:nvPr/>
        </p:nvSpPr>
        <p:spPr>
          <a:xfrm>
            <a:off x="5588850" y="3360670"/>
            <a:ext cx="1322489" cy="4757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D76802F-8C5D-E277-5198-0EDE31E06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9" y="3921672"/>
            <a:ext cx="4519034" cy="264987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70764D6-2747-2677-5B73-E5AF24694A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674" y="3778956"/>
            <a:ext cx="4357976" cy="269779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E953CBF-CEC7-2DDC-27BF-B89376DDDBB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39"/>
          <a:stretch/>
        </p:blipFill>
        <p:spPr>
          <a:xfrm>
            <a:off x="7315201" y="1768161"/>
            <a:ext cx="4209279" cy="1330741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1468928-4B1A-6D63-8E65-E554A003B24A}"/>
              </a:ext>
            </a:extLst>
          </p:cNvPr>
          <p:cNvSpPr txBox="1"/>
          <p:nvPr/>
        </p:nvSpPr>
        <p:spPr>
          <a:xfrm>
            <a:off x="7315201" y="1059350"/>
            <a:ext cx="1619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 err="1">
                <a:solidFill>
                  <a:srgbClr val="191B1F"/>
                </a:solidFill>
                <a:effectLst/>
                <a:latin typeface="-apple-system"/>
              </a:rPr>
              <a:t>MobaXterm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6BA0B7C-44C9-A09F-5795-84F9458B970B}"/>
              </a:ext>
            </a:extLst>
          </p:cNvPr>
          <p:cNvSpPr txBox="1"/>
          <p:nvPr/>
        </p:nvSpPr>
        <p:spPr>
          <a:xfrm>
            <a:off x="7288462" y="1398829"/>
            <a:ext cx="2131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点击绿色方框处：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90E35DD-97EE-4ED7-79CD-AC8FEB28526F}"/>
              </a:ext>
            </a:extLst>
          </p:cNvPr>
          <p:cNvSpPr txBox="1"/>
          <p:nvPr/>
        </p:nvSpPr>
        <p:spPr>
          <a:xfrm>
            <a:off x="7288462" y="3254263"/>
            <a:ext cx="4903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依次填入网址、用户名和端口号（</a:t>
            </a:r>
            <a:r>
              <a:rPr lang="en-US" altLang="zh-CN" b="0" i="0" dirty="0">
                <a:solidFill>
                  <a:srgbClr val="191B1F"/>
                </a:solidFill>
                <a:effectLst/>
                <a:latin typeface="-apple-system"/>
              </a:rPr>
              <a:t>22</a:t>
            </a:r>
            <a:r>
              <a:rPr lang="zh-CN" altLang="en-US" b="0" i="0" dirty="0">
                <a:solidFill>
                  <a:srgbClr val="191B1F"/>
                </a:solidFill>
                <a:effectLst/>
                <a:latin typeface="-apple-system"/>
              </a:rPr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7119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 </a:t>
            </a:r>
            <a:r>
              <a:rPr kumimoji="1" lang="en-US" altLang="zh-CN" sz="3600" dirty="0" err="1"/>
              <a:t>JupyterLAB</a:t>
            </a:r>
            <a:r>
              <a:rPr kumimoji="1" lang="en-US" altLang="zh-CN" sz="3600" dirty="0"/>
              <a:t> </a:t>
            </a:r>
            <a:r>
              <a:rPr kumimoji="1" lang="zh-CN" altLang="en-US" sz="3600" dirty="0"/>
              <a:t>和 </a:t>
            </a:r>
            <a:r>
              <a:rPr kumimoji="1" lang="en-US" altLang="zh-CN" sz="3600" dirty="0" err="1"/>
              <a:t>Eshell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3CB535-B028-6E7C-64ED-B0000F3156F5}"/>
              </a:ext>
            </a:extLst>
          </p:cNvPr>
          <p:cNvSpPr txBox="1"/>
          <p:nvPr/>
        </p:nvSpPr>
        <p:spPr>
          <a:xfrm>
            <a:off x="217850" y="1011175"/>
            <a:ext cx="5154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1800" dirty="0" err="1"/>
              <a:t>JupyterLAB</a:t>
            </a:r>
            <a:r>
              <a:rPr lang="zh-CN" altLang="en-US" dirty="0"/>
              <a:t>适合在线查看、编辑文件</a:t>
            </a:r>
            <a:r>
              <a:rPr lang="en-US" altLang="zh-CN" dirty="0"/>
              <a:t>…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6CFB85-8D86-4AB6-A294-EA12CE98D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33" y="1448462"/>
            <a:ext cx="4632467" cy="9452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28B92E8-D254-43DC-BA6C-D75C05F6B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35" y="2589682"/>
            <a:ext cx="4683879" cy="401531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4EBF794-A97F-4727-A59B-D00E992C5D49}"/>
              </a:ext>
            </a:extLst>
          </p:cNvPr>
          <p:cNvSpPr txBox="1"/>
          <p:nvPr/>
        </p:nvSpPr>
        <p:spPr>
          <a:xfrm>
            <a:off x="5765210" y="1011175"/>
            <a:ext cx="5154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sz="1800" dirty="0" err="1"/>
              <a:t>EShell</a:t>
            </a:r>
            <a:r>
              <a:rPr kumimoji="1" lang="en-US" altLang="zh-CN" sz="1800" dirty="0"/>
              <a:t> </a:t>
            </a:r>
            <a:r>
              <a:rPr kumimoji="1" lang="zh-CN" altLang="en-US" sz="1800" dirty="0"/>
              <a:t>是一个基于 </a:t>
            </a:r>
            <a:r>
              <a:rPr kumimoji="1" lang="en-US" altLang="zh-CN" sz="1800" dirty="0"/>
              <a:t>Web </a:t>
            </a:r>
            <a:r>
              <a:rPr kumimoji="1" lang="zh-CN" altLang="en-US" sz="1800" dirty="0"/>
              <a:t>的终端工具，可以直接在浏览器中访问集群终端，无需安装任何客户端软件。</a:t>
            </a:r>
          </a:p>
          <a:p>
            <a:br>
              <a:rPr kumimoji="1" lang="zh-CN" altLang="en-US" sz="1800" dirty="0"/>
            </a:br>
            <a:endParaRPr kumimoji="1" lang="zh-CN" altLang="en-US" sz="18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473ADF5-6FA8-42F4-BBB5-3C6667932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245" y="1985489"/>
            <a:ext cx="6263755" cy="4714589"/>
          </a:xfrm>
          <a:prstGeom prst="rect">
            <a:avLst/>
          </a:prstGeom>
        </p:spPr>
      </p:pic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17B432-FD68-4115-97EA-F30BA93F5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BFE3B8-3A74-42F1-8BE6-AC6B558A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3538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 </a:t>
            </a:r>
            <a:r>
              <a:rPr lang="en-US" altLang="zh-CN" sz="3600" dirty="0" err="1"/>
              <a:t>slurm</a:t>
            </a:r>
            <a:r>
              <a:rPr lang="zh-CN" altLang="en-US" sz="3600" dirty="0"/>
              <a:t>原生命令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155CA9-CBD6-46AE-A98F-255CF19749C9}"/>
              </a:ext>
            </a:extLst>
          </p:cNvPr>
          <p:cNvSpPr txBox="1"/>
          <p:nvPr/>
        </p:nvSpPr>
        <p:spPr>
          <a:xfrm>
            <a:off x="177022" y="1154509"/>
            <a:ext cx="117452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effectLst/>
                <a:latin typeface="Cabin"/>
              </a:rPr>
              <a:t>使用</a:t>
            </a:r>
            <a:r>
              <a:rPr lang="en-US" altLang="zh-CN" b="1" i="0" dirty="0" err="1">
                <a:effectLst/>
                <a:latin typeface="Cabin"/>
              </a:rPr>
              <a:t>slurm</a:t>
            </a:r>
            <a:r>
              <a:rPr lang="zh-CN" altLang="en-US" b="1" i="0" dirty="0">
                <a:effectLst/>
                <a:latin typeface="Cabin"/>
              </a:rPr>
              <a:t>原生命令进行</a:t>
            </a:r>
            <a:r>
              <a:rPr lang="en-US" altLang="zh-CN" b="1" i="0" dirty="0">
                <a:effectLst/>
                <a:latin typeface="Cabin"/>
              </a:rPr>
              <a:t>AI</a:t>
            </a:r>
            <a:r>
              <a:rPr lang="zh-CN" altLang="en-US" b="1" i="0" dirty="0">
                <a:effectLst/>
                <a:latin typeface="Cabin"/>
              </a:rPr>
              <a:t>任务</a:t>
            </a:r>
            <a:endParaRPr lang="en-US" altLang="zh-CN" b="1" i="0" dirty="0">
              <a:effectLst/>
              <a:latin typeface="Cabin"/>
            </a:endParaRPr>
          </a:p>
          <a:p>
            <a:pPr algn="l"/>
            <a:endParaRPr lang="en-US" altLang="zh-CN" b="1" i="0" dirty="0">
              <a:effectLst/>
              <a:latin typeface="Cabin"/>
            </a:endParaRPr>
          </a:p>
          <a:p>
            <a:pPr algn="l"/>
            <a:r>
              <a:rPr lang="en-US" altLang="zh-CN" b="1" i="0" dirty="0" err="1">
                <a:effectLst/>
                <a:latin typeface="Cabin"/>
              </a:rPr>
              <a:t>Slurm</a:t>
            </a:r>
            <a:r>
              <a:rPr lang="en-US" altLang="zh-CN" b="1" i="0" dirty="0">
                <a:effectLst/>
                <a:latin typeface="Cabin"/>
              </a:rPr>
              <a:t>‌</a:t>
            </a:r>
            <a:r>
              <a:rPr lang="zh-CN" altLang="en-US" b="1" i="0" dirty="0">
                <a:effectLst/>
                <a:latin typeface="Cabin"/>
              </a:rPr>
              <a:t>（</a:t>
            </a:r>
            <a:r>
              <a:rPr lang="en-US" altLang="zh-CN" b="1" i="0" dirty="0">
                <a:effectLst/>
                <a:latin typeface="Cabin"/>
              </a:rPr>
              <a:t>Simple Linux Utility for Resource Management</a:t>
            </a:r>
            <a:r>
              <a:rPr lang="zh-CN" altLang="en-US" b="1" i="0" dirty="0">
                <a:effectLst/>
                <a:latin typeface="Cabin"/>
              </a:rPr>
              <a:t>）</a:t>
            </a:r>
          </a:p>
          <a:p>
            <a:pPr algn="l"/>
            <a:r>
              <a:rPr lang="zh-CN" altLang="en-US" b="0" i="0" dirty="0">
                <a:effectLst/>
                <a:latin typeface="Cabin"/>
              </a:rPr>
              <a:t>是一种开源的作业调度和资源管理系统，广泛应用于超级计算中心和高性能计算（</a:t>
            </a:r>
            <a:r>
              <a:rPr lang="en-US" altLang="zh-CN" b="0" i="0" dirty="0">
                <a:effectLst/>
                <a:latin typeface="Cabin"/>
              </a:rPr>
              <a:t>HPC</a:t>
            </a:r>
            <a:r>
              <a:rPr lang="zh-CN" altLang="en-US" b="0" i="0" dirty="0">
                <a:effectLst/>
                <a:latin typeface="Cabin"/>
              </a:rPr>
              <a:t>）集群中。</a:t>
            </a:r>
            <a:r>
              <a:rPr lang="en-US" altLang="zh-CN" b="0" i="0" dirty="0" err="1">
                <a:effectLst/>
                <a:latin typeface="Cabin"/>
              </a:rPr>
              <a:t>Slurm</a:t>
            </a:r>
            <a:r>
              <a:rPr lang="zh-CN" altLang="en-US" b="0" i="0" dirty="0">
                <a:effectLst/>
                <a:latin typeface="Cabin"/>
              </a:rPr>
              <a:t>的主要功能包括资源分配、任务管理和作业调度，旨在优化并行计算任务的处理效率和资源利用率。</a:t>
            </a:r>
            <a:endParaRPr lang="en-US" altLang="zh-CN" b="0" i="0" dirty="0">
              <a:effectLst/>
              <a:latin typeface="Cabin"/>
            </a:endParaRPr>
          </a:p>
          <a:p>
            <a:pPr algn="l"/>
            <a:endParaRPr lang="en-US" altLang="zh-CN" dirty="0">
              <a:latin typeface="Cabin"/>
            </a:endParaRPr>
          </a:p>
          <a:p>
            <a:pPr algn="l"/>
            <a:r>
              <a:rPr kumimoji="1" lang="zh-CN" altLang="en-US" sz="1800" dirty="0"/>
              <a:t>使用</a:t>
            </a:r>
            <a:r>
              <a:rPr kumimoji="1" lang="en-US" altLang="zh-CN" sz="1800" dirty="0" err="1"/>
              <a:t>ssh</a:t>
            </a:r>
            <a:r>
              <a:rPr kumimoji="1" lang="zh-CN" altLang="en-US" sz="1800" dirty="0"/>
              <a:t>方式登陆</a:t>
            </a:r>
            <a:r>
              <a:rPr kumimoji="1" lang="en-US" altLang="zh-CN" sz="1800" dirty="0"/>
              <a:t>AI</a:t>
            </a:r>
            <a:r>
              <a:rPr kumimoji="1" lang="zh-CN" altLang="en-US" sz="1800" dirty="0"/>
              <a:t>集群</a:t>
            </a:r>
            <a:endParaRPr kumimoji="1" lang="en-US" altLang="zh-CN" sz="1800" dirty="0"/>
          </a:p>
          <a:p>
            <a:pPr algn="l"/>
            <a:r>
              <a:rPr kumimoji="1" lang="en-US" altLang="zh-CN" sz="1800" dirty="0"/>
              <a:t>-&gt;</a:t>
            </a:r>
            <a:r>
              <a:rPr kumimoji="1" lang="zh-CN" altLang="en-US" sz="1800" dirty="0"/>
              <a:t>编写并提交</a:t>
            </a:r>
            <a:r>
              <a:rPr kumimoji="1" lang="zh-CN" altLang="en-US" dirty="0">
                <a:latin typeface="Cabin"/>
              </a:rPr>
              <a:t>作业</a:t>
            </a:r>
            <a:r>
              <a:rPr lang="en-US" altLang="zh-CN" dirty="0">
                <a:latin typeface="Cabin"/>
              </a:rPr>
              <a:t>-</a:t>
            </a:r>
            <a:r>
              <a:rPr lang="en-US" altLang="zh-CN" b="0" i="0" dirty="0">
                <a:effectLst/>
                <a:latin typeface="Cabin"/>
              </a:rPr>
              <a:t>&gt;</a:t>
            </a:r>
            <a:r>
              <a:rPr lang="zh-CN" altLang="en-US" b="0" i="0" dirty="0">
                <a:effectLst/>
                <a:latin typeface="Cabin"/>
              </a:rPr>
              <a:t>调度系统</a:t>
            </a:r>
            <a:r>
              <a:rPr lang="en-US" altLang="zh-CN" dirty="0">
                <a:latin typeface="Cabin"/>
              </a:rPr>
              <a:t> -&gt; </a:t>
            </a:r>
            <a:r>
              <a:rPr lang="zh-CN" altLang="en-US" dirty="0">
                <a:latin typeface="Cabin"/>
              </a:rPr>
              <a:t>计算节点</a:t>
            </a:r>
            <a:endParaRPr lang="zh-CN" altLang="en-US" b="0" i="0" dirty="0">
              <a:effectLst/>
              <a:latin typeface="Cabin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4469334-83CA-4C82-8154-1310D988B5B2}"/>
              </a:ext>
            </a:extLst>
          </p:cNvPr>
          <p:cNvSpPr txBox="1"/>
          <p:nvPr/>
        </p:nvSpPr>
        <p:spPr>
          <a:xfrm>
            <a:off x="5249221" y="5834165"/>
            <a:ext cx="7111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3"/>
              </a:rPr>
              <a:t>3.2.2 </a:t>
            </a:r>
            <a:r>
              <a:rPr lang="en-US" altLang="zh-CN" dirty="0" err="1">
                <a:hlinkClick r:id="rId3"/>
              </a:rPr>
              <a:t>Slurm</a:t>
            </a:r>
            <a:r>
              <a:rPr lang="en-US" altLang="zh-CN" dirty="0">
                <a:hlinkClick r:id="rId3"/>
              </a:rPr>
              <a:t> </a:t>
            </a:r>
            <a:r>
              <a:rPr lang="zh-CN" altLang="en-US" dirty="0">
                <a:hlinkClick r:id="rId3"/>
              </a:rPr>
              <a:t>作业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zh-CN" altLang="en-US" dirty="0">
                <a:hlinkClick r:id="rId3"/>
              </a:rPr>
              <a:t>http://afsapply.ihep.ac.cn/cchelp/zh/local-cluster/jobs/slurm/</a:t>
            </a:r>
            <a:r>
              <a:rPr lang="zh-CN" altLang="en-US" dirty="0"/>
              <a:t>）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E2B0619-63EE-4636-8670-46698EAC4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30" y="2631837"/>
            <a:ext cx="7002207" cy="30716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A2636BE-6883-4FEC-8DA0-6D38CF0B97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20"/>
          <a:stretch/>
        </p:blipFill>
        <p:spPr>
          <a:xfrm>
            <a:off x="353379" y="4317890"/>
            <a:ext cx="4465231" cy="1385601"/>
          </a:xfrm>
          <a:prstGeom prst="rect">
            <a:avLst/>
          </a:prstGeo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28028FD-8DC8-4ED2-B309-F358311E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4BAEC0-E185-4872-A61B-C59CD8DE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0175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31FAB-3545-4062-971A-F95483748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0" y="130260"/>
            <a:ext cx="8740936" cy="595630"/>
          </a:xfrm>
        </p:spPr>
        <p:txBody>
          <a:bodyPr/>
          <a:lstStyle/>
          <a:p>
            <a:r>
              <a:rPr lang="en-US" altLang="zh-CN" dirty="0"/>
              <a:t>AI </a:t>
            </a:r>
            <a:r>
              <a:rPr lang="zh-CN" altLang="en-US" dirty="0"/>
              <a:t>集群环境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AF0CC8-C1BB-4FF7-A4A6-6868D6C05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01" y="1143000"/>
            <a:ext cx="10967855" cy="5114202"/>
          </a:xfrm>
        </p:spPr>
        <p:txBody>
          <a:bodyPr>
            <a:normAutofit/>
          </a:bodyPr>
          <a:lstStyle/>
          <a:p>
            <a:r>
              <a:rPr lang="zh-CN" altLang="en-US" dirty="0"/>
              <a:t>加载公共环境</a:t>
            </a:r>
            <a:endParaRPr lang="en-US" altLang="zh-CN" dirty="0"/>
          </a:p>
          <a:p>
            <a:pPr lvl="1"/>
            <a:r>
              <a:rPr lang="zh-CN" altLang="en-US" dirty="0"/>
              <a:t>如果缺少软件包，请联系管理员，或使用自己的</a:t>
            </a:r>
            <a:r>
              <a:rPr lang="en-US" altLang="zh-CN" dirty="0"/>
              <a:t>python</a:t>
            </a:r>
            <a:r>
              <a:rPr lang="zh-CN" altLang="en-US" dirty="0"/>
              <a:t>环境</a:t>
            </a:r>
            <a:endParaRPr lang="en-US" altLang="zh-CN" dirty="0"/>
          </a:p>
          <a:p>
            <a:r>
              <a:rPr lang="zh-CN" altLang="en-US" dirty="0"/>
              <a:t>创建自己的环境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6F721B7-84E5-4AB7-8F7B-C1C5907655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0" t="52968" r="7678" b="8242"/>
          <a:stretch/>
        </p:blipFill>
        <p:spPr>
          <a:xfrm>
            <a:off x="5481328" y="2223989"/>
            <a:ext cx="6560759" cy="28194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09F3855-548E-43CA-847D-5AE702BAD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" t="15339" r="1331" b="56417"/>
          <a:stretch/>
        </p:blipFill>
        <p:spPr>
          <a:xfrm>
            <a:off x="601642" y="2527696"/>
            <a:ext cx="4531359" cy="18493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8FDEA90-D9C4-4298-BAE9-B9AA927B0B7D}"/>
              </a:ext>
            </a:extLst>
          </p:cNvPr>
          <p:cNvSpPr txBox="1"/>
          <p:nvPr/>
        </p:nvSpPr>
        <p:spPr>
          <a:xfrm>
            <a:off x="5586340" y="5327153"/>
            <a:ext cx="48071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DCU </a:t>
            </a:r>
            <a:r>
              <a:rPr lang="zh-CN" altLang="en-US" dirty="0"/>
              <a:t>使用：</a:t>
            </a:r>
            <a:endParaRPr lang="en-US" altLang="zh-CN" dirty="0"/>
          </a:p>
          <a:p>
            <a:r>
              <a:rPr lang="zh-CN" altLang="en-US" dirty="0"/>
              <a:t>必须使用基于</a:t>
            </a:r>
            <a:r>
              <a:rPr lang="en-US" altLang="zh-CN" dirty="0"/>
              <a:t>dtk-24.04</a:t>
            </a:r>
            <a:r>
              <a:rPr lang="zh-CN" altLang="en-US" dirty="0"/>
              <a:t>的软件包</a:t>
            </a:r>
            <a:endParaRPr lang="en-US" altLang="zh-CN" dirty="0">
              <a:hlinkClick r:id="rId5"/>
            </a:endParaRPr>
          </a:p>
          <a:p>
            <a:r>
              <a:rPr lang="zh-CN" altLang="en-US" dirty="0">
                <a:hlinkClick r:id="rId5"/>
              </a:rPr>
              <a:t>首页 </a:t>
            </a:r>
            <a:r>
              <a:rPr lang="en-US" altLang="zh-CN" dirty="0">
                <a:hlinkClick r:id="rId5"/>
              </a:rPr>
              <a:t>| </a:t>
            </a:r>
            <a:r>
              <a:rPr lang="zh-CN" altLang="en-US" dirty="0">
                <a:hlinkClick r:id="rId5"/>
              </a:rPr>
              <a:t>光合开发者社区</a:t>
            </a:r>
            <a:endParaRPr lang="en-US" altLang="zh-CN" dirty="0"/>
          </a:p>
          <a:p>
            <a:r>
              <a:rPr lang="en-US" altLang="zh-CN" dirty="0">
                <a:hlinkClick r:id="rId5"/>
              </a:rPr>
              <a:t>https://cancon.hpccube.com:65024/4/main/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666EC2-3810-4E79-849A-30D74D301A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48"/>
          <a:stretch/>
        </p:blipFill>
        <p:spPr>
          <a:xfrm>
            <a:off x="10287034" y="4763715"/>
            <a:ext cx="1676049" cy="1885348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DECD55F3-EC66-44C3-B5D8-E2FB87524B59}"/>
              </a:ext>
            </a:extLst>
          </p:cNvPr>
          <p:cNvSpPr/>
          <p:nvPr/>
        </p:nvSpPr>
        <p:spPr>
          <a:xfrm>
            <a:off x="5479158" y="5211233"/>
            <a:ext cx="4700694" cy="13817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7B6894F-5598-4B06-8537-CD15F7DB7C76}"/>
              </a:ext>
            </a:extLst>
          </p:cNvPr>
          <p:cNvSpPr txBox="1"/>
          <p:nvPr/>
        </p:nvSpPr>
        <p:spPr>
          <a:xfrm>
            <a:off x="219570" y="4377013"/>
            <a:ext cx="6096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 for aigpu[001-002]( </a:t>
            </a:r>
            <a:r>
              <a:rPr lang="zh-CN" altLang="en-US" sz="1600" dirty="0">
                <a:solidFill>
                  <a:srgbClr val="FF0000"/>
                </a:solidFill>
              </a:rPr>
              <a:t>L40, A800 </a:t>
            </a:r>
            <a:r>
              <a:rPr lang="zh-CN" altLang="en-US" sz="1600" dirty="0"/>
              <a:t>) , please use </a:t>
            </a:r>
            <a:r>
              <a:rPr lang="zh-CN" altLang="en-US" sz="1600" dirty="0">
                <a:solidFill>
                  <a:srgbClr val="FF0000"/>
                </a:solidFill>
              </a:rPr>
              <a:t>cuda12</a:t>
            </a:r>
            <a:r>
              <a:rPr lang="zh-CN" alt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 for aigpu[00</a:t>
            </a:r>
            <a:r>
              <a:rPr lang="en-US" altLang="zh-CN" sz="1600" dirty="0"/>
              <a:t>3</a:t>
            </a:r>
            <a:r>
              <a:rPr lang="zh-CN" altLang="en-US" sz="1600" dirty="0"/>
              <a:t>-00</a:t>
            </a:r>
            <a:r>
              <a:rPr lang="en-US" altLang="zh-CN" sz="1600" dirty="0"/>
              <a:t>6</a:t>
            </a:r>
            <a:r>
              <a:rPr lang="zh-CN" altLang="en-US" sz="1600" dirty="0"/>
              <a:t>]( </a:t>
            </a:r>
            <a:r>
              <a:rPr lang="zh-CN" altLang="en-US" sz="1600" dirty="0">
                <a:solidFill>
                  <a:srgbClr val="00B0F0"/>
                </a:solidFill>
              </a:rPr>
              <a:t>5090</a:t>
            </a:r>
            <a:r>
              <a:rPr lang="zh-CN" altLang="en-US" sz="1600" dirty="0"/>
              <a:t>      ) , please use </a:t>
            </a:r>
            <a:r>
              <a:rPr lang="zh-CN" altLang="en-US" sz="1600" dirty="0">
                <a:solidFill>
                  <a:srgbClr val="00B0F0"/>
                </a:solidFill>
              </a:rPr>
              <a:t>cuda13</a:t>
            </a:r>
            <a:r>
              <a:rPr lang="zh-CN" altLang="en-US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 for aidcu</a:t>
            </a:r>
            <a:r>
              <a:rPr lang="en-US" altLang="zh-CN" sz="1600" dirty="0"/>
              <a:t>( </a:t>
            </a:r>
            <a:r>
              <a:rPr lang="en-US" altLang="zh-CN" sz="1600" dirty="0">
                <a:solidFill>
                  <a:srgbClr val="7030A0"/>
                </a:solidFill>
              </a:rPr>
              <a:t>k100ai</a:t>
            </a:r>
            <a:r>
              <a:rPr lang="en-US" altLang="zh-CN" sz="1600" dirty="0"/>
              <a:t>)</a:t>
            </a:r>
            <a:r>
              <a:rPr lang="zh-CN" altLang="en-US" sz="1600" dirty="0"/>
              <a:t>                    , please use </a:t>
            </a:r>
            <a:r>
              <a:rPr lang="zh-CN" altLang="en-US" sz="1600" dirty="0">
                <a:solidFill>
                  <a:srgbClr val="7030A0"/>
                </a:solidFill>
              </a:rPr>
              <a:t>cuda for dcu</a:t>
            </a:r>
            <a:r>
              <a:rPr lang="zh-CN" altLang="en-US" sz="1600" dirty="0"/>
              <a:t>;</a:t>
            </a:r>
          </a:p>
          <a:p>
            <a:endParaRPr lang="zh-CN" alt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/>
              <a:t>conda public environment: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FF0000"/>
                </a:solidFill>
              </a:rPr>
              <a:t>cuda 12</a:t>
            </a:r>
            <a:r>
              <a:rPr lang="zh-CN" altLang="en-US" sz="1600" dirty="0"/>
              <a:t>: /aifs/public/env/py10-gpu-root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B0F0"/>
                </a:solidFill>
              </a:rPr>
              <a:t>cuda 13</a:t>
            </a:r>
            <a:r>
              <a:rPr lang="zh-CN" altLang="en-US" sz="1600" dirty="0"/>
              <a:t>: /aifs/public/env/py10-gpu-cuda13-root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7030A0"/>
                </a:solidFill>
              </a:rPr>
              <a:t>dcu</a:t>
            </a:r>
            <a:r>
              <a:rPr lang="zh-CN" altLang="en-US" sz="1600" dirty="0"/>
              <a:t>    : /aifs/public/env/py10-dcu-root</a:t>
            </a:r>
          </a:p>
        </p:txBody>
      </p:sp>
    </p:spTree>
    <p:extLst>
      <p:ext uri="{BB962C8B-B14F-4D97-AF65-F5344CB8AC3E}">
        <p14:creationId xmlns:p14="http://schemas.microsoft.com/office/powerpoint/2010/main" val="3380425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</a:t>
            </a:r>
            <a:r>
              <a:rPr lang="zh-CN" altLang="en-US" sz="3600" dirty="0"/>
              <a:t>智算集群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70A43A-2553-40B1-9E12-6C221ED8A899}"/>
              </a:ext>
            </a:extLst>
          </p:cNvPr>
          <p:cNvSpPr txBox="1"/>
          <p:nvPr/>
        </p:nvSpPr>
        <p:spPr>
          <a:xfrm>
            <a:off x="164177" y="1125141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步骤</a:t>
            </a:r>
            <a:r>
              <a:rPr lang="en-US" altLang="zh-CN" dirty="0"/>
              <a:t>1</a:t>
            </a:r>
            <a:r>
              <a:rPr lang="zh-CN" altLang="en-US" dirty="0"/>
              <a:t>：使用统一认证登录</a:t>
            </a:r>
            <a:r>
              <a:rPr lang="en-US" altLang="zh-CN" dirty="0">
                <a:hlinkClick r:id="rId3"/>
              </a:rPr>
              <a:t>https://k8s-ai.ihep.ac.cn</a:t>
            </a:r>
            <a:endParaRPr lang="en-US" altLang="zh-CN" dirty="0"/>
          </a:p>
        </p:txBody>
      </p:sp>
      <p:sp>
        <p:nvSpPr>
          <p:cNvPr id="9" name="AutoShape 1">
            <a:extLst>
              <a:ext uri="{FF2B5EF4-FFF2-40B4-BE49-F238E27FC236}">
                <a16:creationId xmlns:a16="http://schemas.microsoft.com/office/drawing/2014/main" id="{D57A903B-9B55-4E26-BBDD-CAB9849A66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24641175" cy="1022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86A3F87-72DA-46A4-97B3-CBEB7AE92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7" y="2232313"/>
            <a:ext cx="3112648" cy="323715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ED9FCC0-6A3D-4813-810C-9574225253FB}"/>
              </a:ext>
            </a:extLst>
          </p:cNvPr>
          <p:cNvSpPr txBox="1"/>
          <p:nvPr/>
        </p:nvSpPr>
        <p:spPr>
          <a:xfrm>
            <a:off x="164177" y="1469995"/>
            <a:ext cx="1231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步骤</a:t>
            </a:r>
            <a:r>
              <a:rPr lang="en-US" altLang="zh-CN" dirty="0"/>
              <a:t>2</a:t>
            </a:r>
            <a:r>
              <a:rPr lang="zh-CN" altLang="en-US" dirty="0"/>
              <a:t>：在应用中心选择选</a:t>
            </a:r>
            <a:r>
              <a:rPr lang="en-US" altLang="zh-CN" b="1" dirty="0"/>
              <a:t>Linux</a:t>
            </a:r>
            <a:r>
              <a:rPr lang="en-US" altLang="zh-CN" dirty="0"/>
              <a:t>-</a:t>
            </a:r>
            <a:r>
              <a:rPr lang="zh-CN" altLang="en-US" dirty="0"/>
              <a:t>修改配置，推荐资源</a:t>
            </a:r>
            <a:r>
              <a:rPr lang="en-US" altLang="zh-CN" b="1" dirty="0"/>
              <a:t>8</a:t>
            </a:r>
            <a:r>
              <a:rPr lang="zh-CN" altLang="en-US" b="1" dirty="0"/>
              <a:t>核 </a:t>
            </a:r>
            <a:r>
              <a:rPr lang="en-US" altLang="zh-CN" b="1" dirty="0"/>
              <a:t>16G 1GPU</a:t>
            </a:r>
            <a:r>
              <a:rPr lang="zh-CN" altLang="en-US" dirty="0"/>
              <a:t>，申请和配置独立</a:t>
            </a:r>
            <a:r>
              <a:rPr lang="en-US" altLang="zh-CN" dirty="0"/>
              <a:t>IP</a:t>
            </a:r>
            <a:r>
              <a:rPr lang="zh-CN" altLang="en-US" dirty="0"/>
              <a:t>，保存。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1F9FAA8-7BC1-4C21-A8C2-3FFBCB20D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02" y="1999515"/>
            <a:ext cx="4517197" cy="464789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A3C5239-5D89-48BF-A6B7-07AA21AC6AFF}"/>
              </a:ext>
            </a:extLst>
          </p:cNvPr>
          <p:cNvSpPr txBox="1"/>
          <p:nvPr/>
        </p:nvSpPr>
        <p:spPr>
          <a:xfrm>
            <a:off x="164177" y="1814849"/>
            <a:ext cx="1231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步骤</a:t>
            </a:r>
            <a:r>
              <a:rPr lang="en-US" altLang="zh-CN" dirty="0"/>
              <a:t>3</a:t>
            </a:r>
            <a:r>
              <a:rPr lang="zh-CN" altLang="en-US" dirty="0"/>
              <a:t>：启动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1D3E656-C3C2-49D7-B3D9-76A9885E8F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82" y="2307437"/>
            <a:ext cx="3884182" cy="354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32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</a:t>
            </a:r>
            <a:r>
              <a:rPr kumimoji="1" lang="zh-CN" altLang="en-US" sz="3600" dirty="0"/>
              <a:t>算力服务：</a:t>
            </a:r>
            <a:r>
              <a:rPr lang="zh-CN" altLang="en-US" sz="3600" dirty="0"/>
              <a:t>智算集群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5F4178F-4E7F-CB39-E738-949A080A0272}"/>
              </a:ext>
            </a:extLst>
          </p:cNvPr>
          <p:cNvSpPr txBox="1"/>
          <p:nvPr/>
        </p:nvSpPr>
        <p:spPr>
          <a:xfrm>
            <a:off x="249382" y="5427511"/>
            <a:ext cx="5660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完全控制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Root </a:t>
            </a:r>
            <a:r>
              <a:rPr lang="zh-CN" altLang="en-US" dirty="0"/>
              <a:t>权限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相比于</a:t>
            </a:r>
            <a:r>
              <a:rPr lang="en-US" altLang="zh-CN" dirty="0" err="1"/>
              <a:t>ecs</a:t>
            </a:r>
            <a:r>
              <a:rPr lang="zh-CN" altLang="en-US" dirty="0"/>
              <a:t>服务，在定制化需求高的情况下更好用</a:t>
            </a:r>
          </a:p>
        </p:txBody>
      </p:sp>
      <p:sp>
        <p:nvSpPr>
          <p:cNvPr id="9" name="AutoShape 1">
            <a:extLst>
              <a:ext uri="{FF2B5EF4-FFF2-40B4-BE49-F238E27FC236}">
                <a16:creationId xmlns:a16="http://schemas.microsoft.com/office/drawing/2014/main" id="{D57A903B-9B55-4E26-BBDD-CAB9849A66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24641175" cy="1022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BCB596A-9119-400B-B24B-629D8B1F1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02" y="998041"/>
            <a:ext cx="121494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步骤4：启动后，在实例详情-容器概览下找到ssh登录命令和密码，登录。登录后输入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nvidia-smi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可看到申请的GPU卡。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2B7ABE1-CC89-4C03-88B6-140BC904E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62" y="1690885"/>
            <a:ext cx="5045471" cy="34131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8C65D49-08D3-4CD3-9B0C-B25EA05A9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995" y="1730196"/>
            <a:ext cx="5756672" cy="3399484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FD5A97A9-408B-4903-9EA3-FD357EADA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82" y="5173614"/>
            <a:ext cx="111700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容器的持久化存储采用</a:t>
            </a: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/aifs/user/home/&lt;username&gt;</a:t>
            </a: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，与ailogin的的用户存储保持一致，软件、环境均集成。</a:t>
            </a:r>
            <a:endParaRPr kumimoji="0" lang="zh-CN" altLang="zh-CN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43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93935AF-F1CB-40A6-BD8D-704A9C519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z="4000" dirty="0"/>
              <a:t>培训、共享与</a:t>
            </a:r>
            <a:r>
              <a:rPr lang="zh-CN" altLang="en-US" i="0" dirty="0">
                <a:solidFill>
                  <a:srgbClr val="000000"/>
                </a:solidFill>
              </a:rPr>
              <a:t>支持</a:t>
            </a:r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F5C3A16-73A8-45B1-87EC-16DF88CC0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055529"/>
            <a:ext cx="5483928" cy="5059415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effectLst/>
              </a:rPr>
              <a:t>联系方式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effectLst/>
              </a:rPr>
              <a:t>高能所计算中心 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effectLst/>
              </a:rPr>
              <a:t>反馈帮助：</a:t>
            </a:r>
            <a:endParaRPr lang="en-US" altLang="zh-CN" sz="2000" dirty="0">
              <a:solidFill>
                <a:srgbClr val="000000"/>
              </a:solidFill>
              <a:effectLst/>
            </a:endParaRPr>
          </a:p>
          <a:p>
            <a:pPr lvl="2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effectLst/>
              </a:rPr>
              <a:t>helpdesk.ihep.ac.cn</a:t>
            </a:r>
          </a:p>
          <a:p>
            <a:pPr lvl="2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effectLst/>
              </a:rPr>
              <a:t>zhangyiyu@ihep.ac.cn</a:t>
            </a:r>
          </a:p>
          <a:p>
            <a:pPr lvl="2">
              <a:lnSpc>
                <a:spcPct val="150000"/>
              </a:lnSpc>
            </a:pPr>
            <a:r>
              <a:rPr lang="en-US" altLang="zh-CN" sz="1600" dirty="0">
                <a:solidFill>
                  <a:srgbClr val="000000"/>
                </a:solidFill>
                <a:effectLst/>
              </a:rPr>
              <a:t>zdzhang@ihep.ac.cn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effectLst/>
              </a:rPr>
              <a:t>微信群</a:t>
            </a:r>
            <a:endParaRPr lang="en-US" altLang="zh-CN" sz="2000" dirty="0">
              <a:solidFill>
                <a:srgbClr val="000000"/>
              </a:solidFill>
              <a:effectLst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effectLst/>
              </a:rPr>
              <a:t>技术支持文档：</a:t>
            </a:r>
            <a:endParaRPr lang="en-US" altLang="zh-CN" sz="2000" dirty="0">
              <a:solidFill>
                <a:srgbClr val="000000"/>
              </a:solidFill>
              <a:effectLst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effectLst/>
              </a:rPr>
              <a:t>https://docs-ai.ihep.ac.cn/s/hai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C89712-D732-456B-83AA-D8F55FF7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131EB3-A8E2-4A3A-B2C3-22BE21D0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36</a:t>
            </a:fld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C98E17-24A7-418C-BB18-3B5F160C9473}"/>
              </a:ext>
            </a:extLst>
          </p:cNvPr>
          <p:cNvSpPr txBox="1"/>
          <p:nvPr/>
        </p:nvSpPr>
        <p:spPr>
          <a:xfrm>
            <a:off x="722542" y="1055529"/>
            <a:ext cx="4099698" cy="2838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代码托管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Gitlab</a:t>
            </a: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讲座、报告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ML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研讨会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平台服务培训会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公开课程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2E33CBB-740E-4823-91B2-DB974C645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42" y="3797308"/>
            <a:ext cx="4380342" cy="1534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BC6A57A-DEEB-4867-AB4F-1A479BE67A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7914"/>
          <a:stretch/>
        </p:blipFill>
        <p:spPr>
          <a:xfrm>
            <a:off x="1956420" y="5377473"/>
            <a:ext cx="2669390" cy="11817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F3C1D6C-E376-4F93-948F-A15DC7088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35" y="5372171"/>
            <a:ext cx="1184227" cy="119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A57AF-0137-1BB4-E3B6-260128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138456" cy="595630"/>
          </a:xfrm>
        </p:spPr>
        <p:txBody>
          <a:bodyPr/>
          <a:lstStyle/>
          <a:p>
            <a:r>
              <a:rPr kumimoji="1" lang="en-US" altLang="zh-CN" sz="3600" dirty="0"/>
              <a:t>AI </a:t>
            </a:r>
            <a:r>
              <a:rPr kumimoji="1" lang="zh-CN" altLang="en-US" sz="3600" dirty="0"/>
              <a:t>文档</a:t>
            </a:r>
            <a:endParaRPr lang="zh-CN" altLang="en-US" sz="3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52AC98D-0ADA-4C69-8B51-A0A014F60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159" y="1447021"/>
            <a:ext cx="4561582" cy="46901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A0F3B13-4E59-447F-9506-EA2E237D1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13415"/>
            <a:ext cx="11585359" cy="352346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7885DB16-DC13-48F2-BC3B-B4C22A90F33D}"/>
              </a:ext>
            </a:extLst>
          </p:cNvPr>
          <p:cNvSpPr/>
          <p:nvPr/>
        </p:nvSpPr>
        <p:spPr>
          <a:xfrm>
            <a:off x="9623394" y="732155"/>
            <a:ext cx="1044730" cy="5336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6876EBC-4A16-44A7-A969-58180B222209}"/>
              </a:ext>
            </a:extLst>
          </p:cNvPr>
          <p:cNvSpPr txBox="1"/>
          <p:nvPr/>
        </p:nvSpPr>
        <p:spPr>
          <a:xfrm>
            <a:off x="357259" y="1243491"/>
            <a:ext cx="3637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https://docs-ai.ihep.ac.cn/s/hai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1E7C260-2C48-4D39-835B-785A76829A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91" y="1725815"/>
            <a:ext cx="7301679" cy="44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55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93935AF-F1CB-40A6-BD8D-704A9C519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F5C3A16-73A8-45B1-87EC-16DF88CC0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72" y="1185598"/>
            <a:ext cx="10967855" cy="541840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HAI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平台秉持数据、算法、算力、应用“四位一体”的核心理念，致力于打造推动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赋能科学研究的共性基础设施。</a:t>
            </a:r>
            <a:endParaRPr lang="en-US" altLang="zh-CN" sz="2000" b="0" i="0" dirty="0">
              <a:solidFill>
                <a:srgbClr val="000000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未来计划</a:t>
            </a:r>
            <a:endParaRPr lang="en-US" altLang="zh-CN" sz="2000" b="0" i="0" dirty="0">
              <a:solidFill>
                <a:srgbClr val="000000"/>
              </a:solidFill>
              <a:effectLst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0" i="0" dirty="0">
                <a:solidFill>
                  <a:srgbClr val="FF0000"/>
                </a:solidFill>
                <a:effectLst/>
              </a:rPr>
              <a:t>扩充</a:t>
            </a:r>
            <a:r>
              <a:rPr lang="en-US" altLang="zh-CN" sz="2000" b="0" i="0" dirty="0">
                <a:solidFill>
                  <a:srgbClr val="FF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FF0000"/>
                </a:solidFill>
                <a:effectLst/>
              </a:rPr>
              <a:t>算力，以满足更多研究人员的</a:t>
            </a:r>
            <a:r>
              <a:rPr lang="en-US" altLang="zh-CN" sz="2000" b="0" i="0" dirty="0">
                <a:solidFill>
                  <a:srgbClr val="FF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FF0000"/>
                </a:solidFill>
                <a:effectLst/>
              </a:rPr>
              <a:t>开发工作。</a:t>
            </a:r>
            <a:endParaRPr lang="en-US" altLang="zh-CN" sz="2000" b="0" i="0" dirty="0">
              <a:solidFill>
                <a:srgbClr val="FF0000"/>
              </a:solidFill>
              <a:effectLst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完善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平台的模型和数据集服务，使用户更好的迭代和管理自己的模型和数据集。</a:t>
            </a:r>
            <a:endParaRPr lang="en-US" altLang="zh-CN" sz="2000" b="0" i="0" dirty="0">
              <a:solidFill>
                <a:srgbClr val="000000"/>
              </a:solidFill>
              <a:effectLst/>
            </a:endParaRPr>
          </a:p>
          <a:p>
            <a:pPr lvl="1" algn="just">
              <a:lnSpc>
                <a:spcPct val="150000"/>
              </a:lnSpc>
            </a:pP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完善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开发工作流，打通模型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-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数据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-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算力瓶颈，提供快捷训练和自定义训练服务。</a:t>
            </a:r>
            <a:endParaRPr lang="en-US" altLang="zh-CN" sz="2000" b="0" i="0" dirty="0">
              <a:solidFill>
                <a:srgbClr val="000000"/>
              </a:solidFill>
              <a:effectLst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altLang="zh-CN" sz="2000" b="0" i="0" dirty="0">
              <a:solidFill>
                <a:srgbClr val="000000"/>
              </a:solidFill>
              <a:effectLst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我们诚邀各位用户登录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ai.ihep.ac.cn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使用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算力服务，开发自己的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模型，提升您的研究和项目。我们欢迎各位用户与我们开展深度的</a:t>
            </a:r>
            <a:r>
              <a:rPr lang="en-US" altLang="zh-CN" sz="2000" b="0" i="0" dirty="0">
                <a:solidFill>
                  <a:srgbClr val="000000"/>
                </a:solidFill>
                <a:effectLst/>
              </a:rPr>
              <a:t>AI</a:t>
            </a:r>
            <a:r>
              <a:rPr lang="zh-CN" altLang="en-US" sz="2000" b="0" i="0" dirty="0">
                <a:solidFill>
                  <a:srgbClr val="000000"/>
                </a:solidFill>
                <a:effectLst/>
              </a:rPr>
              <a:t>研究合作</a:t>
            </a:r>
            <a:endParaRPr lang="zh-CN" altLang="en-US" sz="2000" b="0" i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0CFE2D-6982-4B0B-A470-656E3A3F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IHEP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9F4A2E9-2CE8-478B-857A-6A8A8172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2196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2841-9D8D-636F-FEE3-5CEBA39D2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6F7F1DF-441F-4978-801E-7B74324E1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15" y="2623458"/>
            <a:ext cx="8740936" cy="595630"/>
          </a:xfrm>
        </p:spPr>
        <p:txBody>
          <a:bodyPr/>
          <a:lstStyle/>
          <a:p>
            <a:pPr algn="ctr"/>
            <a:r>
              <a:rPr lang="zh-CN" altLang="en-US" dirty="0"/>
              <a:t>谢 谢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77C3FAE-42C8-4190-8DEA-1DB5A41EA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9183" y="6351204"/>
            <a:ext cx="4114800" cy="365125"/>
          </a:xfrm>
        </p:spPr>
        <p:txBody>
          <a:bodyPr/>
          <a:lstStyle/>
          <a:p>
            <a:r>
              <a:rPr kumimoji="1" lang="en-US" altLang="zh-CN" dirty="0"/>
              <a:t>IHEP</a:t>
            </a: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03328F-5CDC-4BCA-840A-A12A2CE57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E610-3B44-C341-BBCC-712DDD187989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9817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11668</TotalTime>
  <Words>3143</Words>
  <Application>Microsoft Office PowerPoint</Application>
  <PresentationFormat>宽屏</PresentationFormat>
  <Paragraphs>514</Paragraphs>
  <Slides>39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6" baseType="lpstr">
      <vt:lpstr>-apple-system</vt:lpstr>
      <vt:lpstr>Arial Unicode MS</vt:lpstr>
      <vt:lpstr>Cabin</vt:lpstr>
      <vt:lpstr>ui-sans-serif</vt:lpstr>
      <vt:lpstr>等线</vt:lpstr>
      <vt:lpstr>等线 Light</vt:lpstr>
      <vt:lpstr>宋体</vt:lpstr>
      <vt:lpstr>Microsoft YaHei</vt:lpstr>
      <vt:lpstr>Microsoft YaHei</vt:lpstr>
      <vt:lpstr>Arial</vt:lpstr>
      <vt:lpstr>Cambria Math</vt:lpstr>
      <vt:lpstr>Consolas</vt:lpstr>
      <vt:lpstr>Helvetica</vt:lpstr>
      <vt:lpstr>Roboto</vt:lpstr>
      <vt:lpstr>Times New Roman</vt:lpstr>
      <vt:lpstr>Wingdings</vt:lpstr>
      <vt:lpstr>Office 主题​​</vt:lpstr>
      <vt:lpstr>高能人工智能平台 Token服务和算力使用 </vt:lpstr>
      <vt:lpstr>Outline</vt:lpstr>
      <vt:lpstr>Hai平台主页：ai.ihep.ac.cn</vt:lpstr>
      <vt:lpstr>账号申请</vt:lpstr>
      <vt:lpstr>AI词元服务： AI models and tools</vt:lpstr>
      <vt:lpstr>AI词元服务</vt:lpstr>
      <vt:lpstr>AI词元服务:使用方法</vt:lpstr>
      <vt:lpstr>AI词元服务:模型推荐</vt:lpstr>
      <vt:lpstr>AI词元服务： AI models and tools</vt:lpstr>
      <vt:lpstr>AI词元服务： AI models and tools</vt:lpstr>
      <vt:lpstr>AI词元服务： AI models and tools</vt:lpstr>
      <vt:lpstr>AI模型服务： AI models and tools</vt:lpstr>
      <vt:lpstr>AI词元服务: 收费标准及收费原则</vt:lpstr>
      <vt:lpstr>AI词元服务: 收费标准及收费原则</vt:lpstr>
      <vt:lpstr>AI词元服务: 收费标准及收费原则</vt:lpstr>
      <vt:lpstr>AI应用</vt:lpstr>
      <vt:lpstr>AI应用服务：HaiChat</vt:lpstr>
      <vt:lpstr>AI应用服务： Openclaw</vt:lpstr>
      <vt:lpstr>AI应用服务：Openclaw</vt:lpstr>
      <vt:lpstr>AI应用服务：Openclaw</vt:lpstr>
      <vt:lpstr>AI应用服务： OpenDrSai通用智能体</vt:lpstr>
      <vt:lpstr>AI应用服务： OpenDrSai</vt:lpstr>
      <vt:lpstr>AI应用服务：MinerU</vt:lpstr>
      <vt:lpstr>AI应用服务：第三方智能体</vt:lpstr>
      <vt:lpstr>AI应用服务：其他</vt:lpstr>
      <vt:lpstr>AI算力服务：总览</vt:lpstr>
      <vt:lpstr>AI算力服务：ECS 弹性算力服务</vt:lpstr>
      <vt:lpstr>AI算力服务： ECS 弹性算力服务</vt:lpstr>
      <vt:lpstr>在VS code 中连接ECS服务</vt:lpstr>
      <vt:lpstr>AI算力服务：使用ssh方式登陆AI集群</vt:lpstr>
      <vt:lpstr>AI算力服务： JupyterLAB 和 Eshell</vt:lpstr>
      <vt:lpstr>AI算力服务： slurm原生命令</vt:lpstr>
      <vt:lpstr>AI 集群环境</vt:lpstr>
      <vt:lpstr>AI算力服务：智算集群</vt:lpstr>
      <vt:lpstr>AI算力服务：智算集群</vt:lpstr>
      <vt:lpstr>培训、共享与支持</vt:lpstr>
      <vt:lpstr>AI 文档</vt:lpstr>
      <vt:lpstr>总结</vt:lpstr>
      <vt:lpstr>谢 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yiyu zhang</dc:creator>
  <cp:lastModifiedBy>yiyu zhang</cp:lastModifiedBy>
  <cp:revision>215</cp:revision>
  <dcterms:created xsi:type="dcterms:W3CDTF">2025-05-19T08:16:50Z</dcterms:created>
  <dcterms:modified xsi:type="dcterms:W3CDTF">2026-09-18T05:35:37Z</dcterms:modified>
</cp:coreProperties>
</file>