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1" r:id="rId6"/>
    <p:sldId id="260" r:id="rId7"/>
    <p:sldId id="272" r:id="rId8"/>
    <p:sldId id="273" r:id="rId9"/>
    <p:sldId id="264" r:id="rId10"/>
    <p:sldId id="265" r:id="rId11"/>
    <p:sldId id="266" r:id="rId12"/>
    <p:sldId id="267" r:id="rId13"/>
    <p:sldId id="262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3" autoAdjust="0"/>
    <p:restoredTop sz="94660"/>
  </p:normalViewPr>
  <p:slideViewPr>
    <p:cSldViewPr snapToGrid="0">
      <p:cViewPr varScale="1">
        <p:scale>
          <a:sx n="80" d="100"/>
          <a:sy n="80" d="100"/>
        </p:scale>
        <p:origin x="35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607E5-0D95-A44F-18DF-4BA17F796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E99F5-2C2B-7F5C-9541-1B83082EC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55D9CD-27E7-3AEF-4BBC-353C1E40A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973E0-3A51-3E1A-A5BA-2ED3B2EB54E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9430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A8267-3880-EC1B-C924-D1F7DC361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FABB5-1ED4-D9A8-00DC-97757E393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DBDF50-5FC3-81CB-B94C-3676F7D0F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287ED-7F0B-0E90-CED8-70651892385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8000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AC52F-332B-D415-608D-72EE522EE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D29BD-2772-A86D-9A32-FEBD089F8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B228F-F7B8-918F-C841-04AA2EBCE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51A80-1CCC-0DC0-3BD1-CEDD04EA340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6795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B4F72"/>
            </a:gs>
            <a:gs pos="100000">
              <a:srgbClr val="2E86C1"/>
            </a:gs>
          </a:gsLst>
          <a:lin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A79290F7-3E4A-4E53-A82B-69F7D70D4437}"/>
              </a:ext>
            </a:extLst>
          </p:cNvPr>
          <p:cNvSpPr>
            <a:spLocks noGrp="1"/>
          </p:cNvSpPr>
          <p:nvPr/>
        </p:nvSpPr>
        <p:spPr>
          <a:xfrm>
            <a:off x="381000" y="571500"/>
            <a:ext cx="11430000" cy="5715000"/>
          </a:xfrm>
          <a:prstGeom prst="roundRect">
            <a:avLst>
              <a:gd name="adj" fmla="val 4000"/>
            </a:avLst>
          </a:prstGeom>
          <a:solidFill>
            <a:srgbClr val="FFFFFF">
              <a:alpha val="6000"/>
            </a:srgbClr>
          </a:solidFill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AC4536-4AE8-4A6F-86D6-3E7F04F3D2D8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5715000" cy="1143000"/>
          </a:xfrm>
          <a:prstGeom prst="rect">
            <a:avLst/>
          </a:prstGeom>
          <a:noFill/>
        </p:spPr>
        <p:txBody>
          <a:bodyPr/>
          <a:lstStyle/>
          <a:p>
            <a:pPr algn="l">
              <a:lnSpc>
                <a:spcPct val="130000"/>
              </a:lnSpc>
              <a:buNone/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DocMaster 智能文档处理平台</a:t>
            </a:r>
          </a:p>
          <a:p>
            <a:pPr algn="l">
              <a:lnSpc>
                <a:spcPct val="130000"/>
              </a:lnSpc>
              <a:buNone/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使用介绍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862B583-38F6-41EB-B3B8-6B78C91E38DA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4762500" cy="47625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AED6F1"/>
                </a:solidFill>
              </a:defRPr>
            </a:pPr>
            <a:r>
              <a:rPr sz="1400">
                <a:solidFill>
                  <a:srgbClr val="AED6F1"/>
                </a:solidFill>
              </a:rPr>
              <a:t>对话即操作 · 文档处理 · 模板填充 · 合同审查 · 智能PPT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2018690-2047-4403-8B34-2D7DA916476F}"/>
              </a:ext>
            </a:extLst>
          </p:cNvPr>
          <p:cNvSpPr>
            <a:spLocks noGrp="1"/>
          </p:cNvSpPr>
          <p:nvPr/>
        </p:nvSpPr>
        <p:spPr>
          <a:xfrm>
            <a:off x="762000" y="3619500"/>
            <a:ext cx="571500" cy="28575"/>
          </a:xfrm>
          <a:prstGeom prst="rect">
            <a:avLst/>
          </a:prstGeom>
          <a:solidFill>
            <a:srgbClr val="85C1E9"/>
          </a:solidFill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A8746CD-44CD-4BEC-9B99-4E251FA53D2A}"/>
              </a:ext>
            </a:extLst>
          </p:cNvPr>
          <p:cNvSpPr>
            <a:spLocks noGrp="1"/>
          </p:cNvSpPr>
          <p:nvPr/>
        </p:nvSpPr>
        <p:spPr>
          <a:xfrm>
            <a:off x="762000" y="3905250"/>
            <a:ext cx="3810000" cy="2286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AED6F1"/>
                </a:solidFill>
              </a:defRPr>
            </a:pPr>
            <a:r>
              <a:rPr sz="1400">
                <a:solidFill>
                  <a:srgbClr val="AED6F1"/>
                </a:solidFill>
              </a:rPr>
              <a:t>DrSai · HepAI · 中国科学院高能物理研究所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CF5D756D-BD1E-4551-9520-DDE451F1E934}"/>
              </a:ext>
            </a:extLst>
          </p:cNvPr>
          <p:cNvSpPr>
            <a:spLocks noGrp="1"/>
          </p:cNvSpPr>
          <p:nvPr/>
        </p:nvSpPr>
        <p:spPr>
          <a:xfrm>
            <a:off x="6800850" y="1466850"/>
            <a:ext cx="4686300" cy="3924300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18" name="图片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0" y="2350093"/>
            <a:ext cx="4572000" cy="21578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DBAF4F4-D1F1-4AE0-A7D5-6912A57B2EA5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EB98356-F564-41F8-859D-8436C666916D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1833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90419198-348B-46F2-B3E0-2EF70502B755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00C4821-B175-4C52-AB11-89AD1E7AEEF8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E34980-ABE2-436B-BDE0-1F34052F23DE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>
                <a:solidFill>
                  <a:srgbClr val="1F4E79"/>
                </a:solidFill>
              </a:rPr>
              <a:t>目  录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9D6E27E-6511-401E-B9D0-FF6293891C14}"/>
              </a:ext>
            </a:extLst>
          </p:cNvPr>
          <p:cNvSpPr>
            <a:spLocks noGrp="1"/>
          </p:cNvSpPr>
          <p:nvPr/>
        </p:nvSpPr>
        <p:spPr>
          <a:xfrm>
            <a:off x="1257300" y="2762250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FD5F54-D965-4ABE-B623-DCB98D5CBAEC}"/>
              </a:ext>
            </a:extLst>
          </p:cNvPr>
          <p:cNvSpPr>
            <a:spLocks noGrp="1"/>
          </p:cNvSpPr>
          <p:nvPr/>
        </p:nvSpPr>
        <p:spPr>
          <a:xfrm>
            <a:off x="1257300" y="2762250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FD01813-4DEC-4F5B-992F-3CE00AC27273}"/>
              </a:ext>
            </a:extLst>
          </p:cNvPr>
          <p:cNvSpPr>
            <a:spLocks noGrp="1"/>
          </p:cNvSpPr>
          <p:nvPr/>
        </p:nvSpPr>
        <p:spPr>
          <a:xfrm>
            <a:off x="1638300" y="2743200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en-US" altLang="zh-CN" sz="2000" dirty="0" err="1">
                <a:solidFill>
                  <a:srgbClr val="1F1F1F"/>
                </a:solidFill>
              </a:rPr>
              <a:t>DocMaster</a:t>
            </a:r>
            <a:r>
              <a:rPr lang="zh-CN" altLang="en-US" sz="2000" dirty="0">
                <a:solidFill>
                  <a:srgbClr val="1F1F1F"/>
                </a:solidFill>
              </a:rPr>
              <a:t>定位</a:t>
            </a:r>
            <a:endParaRPr sz="2000" dirty="0">
              <a:solidFill>
                <a:srgbClr val="1F1F1F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C984578-23A1-40C4-B300-85B8AFF4688C}"/>
              </a:ext>
            </a:extLst>
          </p:cNvPr>
          <p:cNvSpPr>
            <a:spLocks noGrp="1"/>
          </p:cNvSpPr>
          <p:nvPr/>
        </p:nvSpPr>
        <p:spPr>
          <a:xfrm>
            <a:off x="1257300" y="3286125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80AFEA-F6F2-42BE-AFD4-E656E603D0FA}"/>
              </a:ext>
            </a:extLst>
          </p:cNvPr>
          <p:cNvSpPr>
            <a:spLocks noGrp="1"/>
          </p:cNvSpPr>
          <p:nvPr/>
        </p:nvSpPr>
        <p:spPr>
          <a:xfrm>
            <a:off x="1257300" y="3286125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7D31741-132A-4A58-8162-CE55A36AE407}"/>
              </a:ext>
            </a:extLst>
          </p:cNvPr>
          <p:cNvSpPr>
            <a:spLocks noGrp="1"/>
          </p:cNvSpPr>
          <p:nvPr/>
        </p:nvSpPr>
        <p:spPr>
          <a:xfrm>
            <a:off x="1638300" y="3267075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</a:rPr>
              <a:t>基本使用流程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AEED57E-C7A4-466E-959F-669B74BA0CDE}"/>
              </a:ext>
            </a:extLst>
          </p:cNvPr>
          <p:cNvSpPr>
            <a:spLocks noGrp="1"/>
          </p:cNvSpPr>
          <p:nvPr/>
        </p:nvSpPr>
        <p:spPr>
          <a:xfrm>
            <a:off x="1257300" y="3810000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085FFF7-3368-4DE5-BA54-E53AA33A364D}"/>
              </a:ext>
            </a:extLst>
          </p:cNvPr>
          <p:cNvSpPr>
            <a:spLocks noGrp="1"/>
          </p:cNvSpPr>
          <p:nvPr/>
        </p:nvSpPr>
        <p:spPr>
          <a:xfrm>
            <a:off x="1257300" y="3810000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73A5C80-62FC-4662-A488-06C8099502E9}"/>
              </a:ext>
            </a:extLst>
          </p:cNvPr>
          <p:cNvSpPr>
            <a:spLocks noGrp="1"/>
          </p:cNvSpPr>
          <p:nvPr/>
        </p:nvSpPr>
        <p:spPr>
          <a:xfrm>
            <a:off x="1638300" y="3790950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</a:rPr>
              <a:t>DOCX </a:t>
            </a:r>
            <a:r>
              <a:rPr sz="2000" dirty="0" err="1">
                <a:solidFill>
                  <a:srgbClr val="1F1F1F"/>
                </a:solidFill>
              </a:rPr>
              <a:t>文档生成</a:t>
            </a:r>
            <a:endParaRPr sz="2000" dirty="0">
              <a:solidFill>
                <a:srgbClr val="1F1F1F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AF66C25-AD26-4256-ACC8-7EE715903ABB}"/>
              </a:ext>
            </a:extLst>
          </p:cNvPr>
          <p:cNvSpPr>
            <a:spLocks noGrp="1"/>
          </p:cNvSpPr>
          <p:nvPr/>
        </p:nvSpPr>
        <p:spPr>
          <a:xfrm>
            <a:off x="1257300" y="4333875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F80171-28BE-486D-858C-F7F8715D6F6C}"/>
              </a:ext>
            </a:extLst>
          </p:cNvPr>
          <p:cNvSpPr>
            <a:spLocks noGrp="1"/>
          </p:cNvSpPr>
          <p:nvPr/>
        </p:nvSpPr>
        <p:spPr>
          <a:xfrm>
            <a:off x="1257300" y="4333875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282D23C-797E-4E6C-9D8F-1EEC32FAD1EC}"/>
              </a:ext>
            </a:extLst>
          </p:cNvPr>
          <p:cNvSpPr>
            <a:spLocks noGrp="1"/>
          </p:cNvSpPr>
          <p:nvPr/>
        </p:nvSpPr>
        <p:spPr>
          <a:xfrm>
            <a:off x="1638300" y="4314825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</a:rPr>
              <a:t>合同生成能力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E932006-B07E-4D95-B5C3-9D567F2093D3}"/>
              </a:ext>
            </a:extLst>
          </p:cNvPr>
          <p:cNvSpPr>
            <a:spLocks noGrp="1"/>
          </p:cNvSpPr>
          <p:nvPr/>
        </p:nvSpPr>
        <p:spPr>
          <a:xfrm>
            <a:off x="6400800" y="2762250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F34AFAA-9419-4528-9CFC-73274F2601F8}"/>
              </a:ext>
            </a:extLst>
          </p:cNvPr>
          <p:cNvSpPr>
            <a:spLocks noGrp="1"/>
          </p:cNvSpPr>
          <p:nvPr/>
        </p:nvSpPr>
        <p:spPr>
          <a:xfrm>
            <a:off x="6400800" y="2762250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A2FD928-94C6-49A1-A9BA-333A7C2F3E5D}"/>
              </a:ext>
            </a:extLst>
          </p:cNvPr>
          <p:cNvSpPr>
            <a:spLocks noGrp="1"/>
          </p:cNvSpPr>
          <p:nvPr/>
        </p:nvSpPr>
        <p:spPr>
          <a:xfrm>
            <a:off x="6781800" y="2743200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</a:rPr>
              <a:t>PPT 演示文稿生成与模板填充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F1C028F4-758A-4634-94CD-CF3D60E9220C}"/>
              </a:ext>
            </a:extLst>
          </p:cNvPr>
          <p:cNvSpPr>
            <a:spLocks noGrp="1"/>
          </p:cNvSpPr>
          <p:nvPr/>
        </p:nvSpPr>
        <p:spPr>
          <a:xfrm>
            <a:off x="6400800" y="3286125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5FB06EF-589E-4DF7-9F9B-08BFF3F5EF3A}"/>
              </a:ext>
            </a:extLst>
          </p:cNvPr>
          <p:cNvSpPr>
            <a:spLocks noGrp="1"/>
          </p:cNvSpPr>
          <p:nvPr/>
        </p:nvSpPr>
        <p:spPr>
          <a:xfrm>
            <a:off x="6400800" y="3286125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0A4D06E-0522-4A7B-9B36-6075F81912ED}"/>
              </a:ext>
            </a:extLst>
          </p:cNvPr>
          <p:cNvSpPr>
            <a:spLocks noGrp="1"/>
          </p:cNvSpPr>
          <p:nvPr/>
        </p:nvSpPr>
        <p:spPr>
          <a:xfrm>
            <a:off x="6781800" y="3267075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</a:rPr>
              <a:t>申请资料审核能力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1E76016-7A27-4BC0-A86A-14DC4B9F5476}"/>
              </a:ext>
            </a:extLst>
          </p:cNvPr>
          <p:cNvSpPr>
            <a:spLocks noGrp="1"/>
          </p:cNvSpPr>
          <p:nvPr/>
        </p:nvSpPr>
        <p:spPr>
          <a:xfrm>
            <a:off x="6400800" y="3810000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30A0AAD-A9EF-4E4A-A3F6-B4263946D850}"/>
              </a:ext>
            </a:extLst>
          </p:cNvPr>
          <p:cNvSpPr>
            <a:spLocks noGrp="1"/>
          </p:cNvSpPr>
          <p:nvPr/>
        </p:nvSpPr>
        <p:spPr>
          <a:xfrm>
            <a:off x="6400800" y="3810000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8FD12E1-753E-4C4D-BD67-7BA15DE88D3F}"/>
              </a:ext>
            </a:extLst>
          </p:cNvPr>
          <p:cNvSpPr>
            <a:spLocks noGrp="1"/>
          </p:cNvSpPr>
          <p:nvPr/>
        </p:nvSpPr>
        <p:spPr>
          <a:xfrm>
            <a:off x="6781800" y="3790950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</a:rPr>
              <a:t>关联业务材料办理示例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873823E8-C23C-49BE-B9DB-650EAA8788FC}"/>
              </a:ext>
            </a:extLst>
          </p:cNvPr>
          <p:cNvSpPr>
            <a:spLocks noGrp="1"/>
          </p:cNvSpPr>
          <p:nvPr/>
        </p:nvSpPr>
        <p:spPr>
          <a:xfrm>
            <a:off x="6400800" y="4333875"/>
            <a:ext cx="247650" cy="2476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996C608-F0C8-4A48-83D8-33FB0DDCFE02}"/>
              </a:ext>
            </a:extLst>
          </p:cNvPr>
          <p:cNvSpPr>
            <a:spLocks noGrp="1"/>
          </p:cNvSpPr>
          <p:nvPr/>
        </p:nvSpPr>
        <p:spPr>
          <a:xfrm>
            <a:off x="6400800" y="4333875"/>
            <a:ext cx="247650" cy="2476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6A91192-A334-4877-82F8-1A27A93F1D59}"/>
              </a:ext>
            </a:extLst>
          </p:cNvPr>
          <p:cNvSpPr>
            <a:spLocks noGrp="1"/>
          </p:cNvSpPr>
          <p:nvPr/>
        </p:nvSpPr>
        <p:spPr>
          <a:xfrm>
            <a:off x="6781800" y="4314825"/>
            <a:ext cx="4572000" cy="2857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</a:rPr>
              <a:t>使用注意事项与建议场景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C93993A-3592-4750-854B-CE5124E62A1A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81D38EE-F653-4F75-8735-FC41EABE4768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17254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C5A26A5D-C0A6-4AEB-9DA8-F9BBDD65472F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F882892-6193-456E-9301-23CBB35E16CE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384149A-FF9F-4F87-BF2D-13B83DAD7FB7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 dirty="0" err="1">
                <a:solidFill>
                  <a:srgbClr val="1F4E79"/>
                </a:solidFill>
              </a:rPr>
              <a:t>日常办公文档处理中的效率与规范需求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893117B-E1AA-4E32-9B4E-A6A00713D2E3}"/>
              </a:ext>
            </a:extLst>
          </p:cNvPr>
          <p:cNvSpPr>
            <a:spLocks noGrp="1"/>
          </p:cNvSpPr>
          <p:nvPr/>
        </p:nvSpPr>
        <p:spPr>
          <a:xfrm>
            <a:off x="733425" y="1724025"/>
            <a:ext cx="57150" cy="571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E87B38B-50F6-4D47-B584-BFA7CC34BF17}"/>
              </a:ext>
            </a:extLst>
          </p:cNvPr>
          <p:cNvSpPr>
            <a:spLocks noGrp="1"/>
          </p:cNvSpPr>
          <p:nvPr/>
        </p:nvSpPr>
        <p:spPr>
          <a:xfrm>
            <a:off x="857250" y="1562100"/>
            <a:ext cx="3619500" cy="24765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合同字段多，金额、日期容易漏填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DF8C6F9-C501-4368-817E-51DF46628750}"/>
              </a:ext>
            </a:extLst>
          </p:cNvPr>
          <p:cNvSpPr>
            <a:spLocks noGrp="1"/>
          </p:cNvSpPr>
          <p:nvPr/>
        </p:nvSpPr>
        <p:spPr>
          <a:xfrm>
            <a:off x="733425" y="2009775"/>
            <a:ext cx="57150" cy="571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C46A93C-98E4-4CC7-8691-3F12BC96CD3D}"/>
              </a:ext>
            </a:extLst>
          </p:cNvPr>
          <p:cNvSpPr>
            <a:spLocks noGrp="1"/>
          </p:cNvSpPr>
          <p:nvPr/>
        </p:nvSpPr>
        <p:spPr>
          <a:xfrm>
            <a:off x="857250" y="1847850"/>
            <a:ext cx="3619500" cy="24765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汇报</a:t>
            </a:r>
            <a:r>
              <a:rPr sz="16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PPT </a:t>
            </a: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需要把一堆材料整理成页面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38DF671-A72E-477D-AA1C-A3ED2CCBBBF0}"/>
              </a:ext>
            </a:extLst>
          </p:cNvPr>
          <p:cNvSpPr>
            <a:spLocks noGrp="1"/>
          </p:cNvSpPr>
          <p:nvPr/>
        </p:nvSpPr>
        <p:spPr>
          <a:xfrm>
            <a:off x="733425" y="2295525"/>
            <a:ext cx="57150" cy="571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D786093-672A-4B7C-BEB6-48A969D3A666}"/>
              </a:ext>
            </a:extLst>
          </p:cNvPr>
          <p:cNvSpPr>
            <a:spLocks noGrp="1"/>
          </p:cNvSpPr>
          <p:nvPr/>
        </p:nvSpPr>
        <p:spPr>
          <a:xfrm>
            <a:off x="857250" y="2133600"/>
            <a:ext cx="3619500" cy="24765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申请材料种类多，人工核对容易漏项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7C1A879-797A-477E-B0A9-A3A7C1E10B89}"/>
              </a:ext>
            </a:extLst>
          </p:cNvPr>
          <p:cNvSpPr>
            <a:spLocks noGrp="1"/>
          </p:cNvSpPr>
          <p:nvPr/>
        </p:nvSpPr>
        <p:spPr>
          <a:xfrm>
            <a:off x="733425" y="2581275"/>
            <a:ext cx="57150" cy="571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DDE38D-D448-43FF-80EE-ECB1814E895A}"/>
              </a:ext>
            </a:extLst>
          </p:cNvPr>
          <p:cNvSpPr>
            <a:spLocks noGrp="1"/>
          </p:cNvSpPr>
          <p:nvPr/>
        </p:nvSpPr>
        <p:spPr>
          <a:xfrm>
            <a:off x="857250" y="2419350"/>
            <a:ext cx="3619500" cy="24765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需要找评审专家时，名单多、筛选慢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112211F5-E6BA-4FFD-B3B7-72392ED698F5}"/>
              </a:ext>
            </a:extLst>
          </p:cNvPr>
          <p:cNvSpPr>
            <a:spLocks noGrp="1"/>
          </p:cNvSpPr>
          <p:nvPr/>
        </p:nvSpPr>
        <p:spPr>
          <a:xfrm>
            <a:off x="704850" y="2800350"/>
            <a:ext cx="7543800" cy="3448050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43" name="图片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2000" y="3175467"/>
            <a:ext cx="7429500" cy="2697816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2270B68C-1E56-41D8-A47C-101B88B19889}"/>
              </a:ext>
            </a:extLst>
          </p:cNvPr>
          <p:cNvSpPr>
            <a:spLocks noGrp="1"/>
          </p:cNvSpPr>
          <p:nvPr/>
        </p:nvSpPr>
        <p:spPr>
          <a:xfrm>
            <a:off x="8572500" y="2952750"/>
            <a:ext cx="2857500" cy="1333500"/>
          </a:xfrm>
          <a:prstGeom prst="roundRect">
            <a:avLst>
              <a:gd name="adj" fmla="val 5714"/>
            </a:avLst>
          </a:prstGeom>
          <a:solidFill>
            <a:srgbClr val="FDEDEC"/>
          </a:solidFill>
          <a:ln w="9525">
            <a:solidFill>
              <a:srgbClr val="E74C3C"/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244A566-1AB7-4649-961E-62FCB5FC9C0E}"/>
              </a:ext>
            </a:extLst>
          </p:cNvPr>
          <p:cNvSpPr>
            <a:spLocks noGrp="1"/>
          </p:cNvSpPr>
          <p:nvPr/>
        </p:nvSpPr>
        <p:spPr>
          <a:xfrm>
            <a:off x="8763000" y="3028950"/>
            <a:ext cx="2476500" cy="2286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400" b="1">
                <a:solidFill>
                  <a:srgbClr val="C0392B"/>
                </a:solidFill>
              </a:defRPr>
            </a:pPr>
            <a:r>
              <a:rPr sz="1400" b="1">
                <a:solidFill>
                  <a:srgbClr val="C0392B"/>
                </a:solidFill>
              </a:rPr>
              <a:t>原来流程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0092016B-AA57-49FC-875D-BFFE65A8DE57}"/>
              </a:ext>
            </a:extLst>
          </p:cNvPr>
          <p:cNvSpPr>
            <a:spLocks noGrp="1"/>
          </p:cNvSpPr>
          <p:nvPr/>
        </p:nvSpPr>
        <p:spPr>
          <a:xfrm>
            <a:off x="8572500" y="4476750"/>
            <a:ext cx="2857500" cy="1143000"/>
          </a:xfrm>
          <a:prstGeom prst="roundRect">
            <a:avLst>
              <a:gd name="adj" fmla="val 6667"/>
            </a:avLst>
          </a:prstGeom>
          <a:solidFill>
            <a:srgbClr val="E8F8F5"/>
          </a:solidFill>
          <a:ln w="9525">
            <a:solidFill>
              <a:srgbClr val="2ECC71"/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DA5F5E5-3F54-4984-B82B-5F8F8F614BEA}"/>
              </a:ext>
            </a:extLst>
          </p:cNvPr>
          <p:cNvSpPr>
            <a:spLocks noGrp="1"/>
          </p:cNvSpPr>
          <p:nvPr/>
        </p:nvSpPr>
        <p:spPr>
          <a:xfrm>
            <a:off x="8763000" y="4552950"/>
            <a:ext cx="2476500" cy="2286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400" b="1">
                <a:solidFill>
                  <a:srgbClr val="27AE60"/>
                </a:solidFill>
              </a:defRPr>
            </a:pPr>
            <a:r>
              <a:rPr sz="1400" b="1">
                <a:solidFill>
                  <a:srgbClr val="27AE60"/>
                </a:solidFill>
              </a:rPr>
              <a:t>使用 DocMaster 后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A2FB18B3-B616-404C-AB93-EE7CD7984643}"/>
              </a:ext>
            </a:extLst>
          </p:cNvPr>
          <p:cNvSpPr>
            <a:spLocks noGrp="1"/>
          </p:cNvSpPr>
          <p:nvPr/>
        </p:nvSpPr>
        <p:spPr>
          <a:xfrm>
            <a:off x="685800" y="5953125"/>
            <a:ext cx="10820400" cy="342900"/>
          </a:xfrm>
          <a:prstGeom prst="roundRect">
            <a:avLst>
              <a:gd name="adj" fmla="val 22222"/>
            </a:avLst>
          </a:prstGeom>
          <a:solidFill>
            <a:srgbClr val="D6E4F0"/>
          </a:solidFill>
          <a:ln w="9525">
            <a:solidFill>
              <a:srgbClr val="2E75B6"/>
            </a:solidFill>
            <a:prstDash val="solid"/>
          </a:ln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314968C-420E-4025-B27F-91F860DE9474}"/>
              </a:ext>
            </a:extLst>
          </p:cNvPr>
          <p:cNvSpPr>
            <a:spLocks noGrp="1"/>
          </p:cNvSpPr>
          <p:nvPr/>
        </p:nvSpPr>
        <p:spPr>
          <a:xfrm>
            <a:off x="781050" y="5981700"/>
            <a:ext cx="10629900" cy="2857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1F4E79"/>
                </a:solidFill>
              </a:defRPr>
            </a:pPr>
            <a:r>
              <a:rPr sz="1400" b="1" dirty="0" err="1">
                <a:solidFill>
                  <a:srgbClr val="1F4E79"/>
                </a:solidFill>
              </a:rPr>
              <a:t>DocMaster：把重复、繁琐、容易漏的</a:t>
            </a:r>
            <a:r>
              <a:rPr lang="zh-CN" altLang="en-US" sz="1400" b="1" dirty="0">
                <a:solidFill>
                  <a:srgbClr val="1F4E79"/>
                </a:solidFill>
              </a:rPr>
              <a:t>日常办公任务</a:t>
            </a:r>
            <a:r>
              <a:rPr sz="1400" b="1" dirty="0" err="1">
                <a:solidFill>
                  <a:srgbClr val="1F4E79"/>
                </a:solidFill>
              </a:rPr>
              <a:t>交给</a:t>
            </a:r>
            <a:r>
              <a:rPr lang="en-US" altLang="zh-CN" sz="1400" b="1" dirty="0" err="1">
                <a:solidFill>
                  <a:srgbClr val="1F4E79"/>
                </a:solidFill>
              </a:rPr>
              <a:t>agent</a:t>
            </a:r>
            <a:r>
              <a:rPr sz="1400" b="1" dirty="0" err="1">
                <a:solidFill>
                  <a:srgbClr val="1F4E79"/>
                </a:solidFill>
              </a:rPr>
              <a:t>先处理，人来确认关键内容</a:t>
            </a:r>
            <a:r>
              <a:rPr sz="1400" b="1" dirty="0">
                <a:solidFill>
                  <a:srgbClr val="1F4E79"/>
                </a:solidFill>
              </a:rPr>
              <a:t>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4E2B92-31B3-4163-B6DA-B476034F3F20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03E76CC9-8188-40A7-A441-4E57F0B3EB58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6" name="原来流程-内容">
            <a:extLst>
              <a:ext uri="{FF2B5EF4-FFF2-40B4-BE49-F238E27FC236}">
                <a16:creationId xmlns:a16="http://schemas.microsoft.com/office/drawing/2014/main" id="{063A8279-1750-4A06-8B5A-96692584699B}"/>
              </a:ext>
            </a:extLst>
          </p:cNvPr>
          <p:cNvSpPr>
            <a:spLocks noGrp="1"/>
          </p:cNvSpPr>
          <p:nvPr/>
        </p:nvSpPr>
        <p:spPr>
          <a:xfrm>
            <a:off x="8763000" y="3333750"/>
            <a:ext cx="2476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F2F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solidFill>
                  <a:srgbClr val="9F2F27"/>
                </a:solidFill>
                <a:latin typeface="Microsoft YaHei"/>
                <a:ea typeface="Microsoft YaHei"/>
                <a:cs typeface="Microsoft YaHei"/>
              </a:rPr>
              <a:t>① 分散收集材料与模板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F2F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solidFill>
                  <a:srgbClr val="9F2F27"/>
                </a:solidFill>
                <a:latin typeface="Microsoft YaHei"/>
                <a:ea typeface="Microsoft YaHei"/>
                <a:cs typeface="Microsoft YaHei"/>
              </a:rPr>
              <a:t>② 手工填写、排版、整理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F2F2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solidFill>
                  <a:srgbClr val="9F2F27"/>
                </a:solidFill>
                <a:latin typeface="Microsoft YaHei"/>
                <a:ea typeface="Microsoft YaHei"/>
                <a:cs typeface="Microsoft YaHei"/>
              </a:rPr>
              <a:t>③ 逐项核对，反复修改</a:t>
            </a:r>
          </a:p>
        </p:txBody>
      </p:sp>
      <p:sp>
        <p:nvSpPr>
          <p:cNvPr id="27" name="使用DocMaster后-内容">
            <a:extLst>
              <a:ext uri="{FF2B5EF4-FFF2-40B4-BE49-F238E27FC236}">
                <a16:creationId xmlns:a16="http://schemas.microsoft.com/office/drawing/2014/main" id="{B4895B4E-F606-4BC0-B3BC-AF955853F756}"/>
              </a:ext>
            </a:extLst>
          </p:cNvPr>
          <p:cNvSpPr>
            <a:spLocks noGrp="1"/>
          </p:cNvSpPr>
          <p:nvPr/>
        </p:nvSpPr>
        <p:spPr>
          <a:xfrm>
            <a:off x="8763000" y="4857750"/>
            <a:ext cx="2476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19050" rIns="38100" bIns="19050" anchor="ctr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68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solidFill>
                  <a:srgbClr val="168A50"/>
                </a:solidFill>
                <a:latin typeface="Microsoft YaHei"/>
                <a:ea typeface="Microsoft YaHei"/>
                <a:cs typeface="Microsoft YaHei"/>
              </a:rPr>
              <a:t>① 上传材料 / 模板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68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solidFill>
                  <a:srgbClr val="168A50"/>
                </a:solidFill>
                <a:latin typeface="Microsoft YaHei"/>
                <a:ea typeface="Microsoft YaHei"/>
                <a:cs typeface="Microsoft YaHei"/>
              </a:rPr>
              <a:t>② 用自然语言说明要求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168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>
                <a:solidFill>
                  <a:srgbClr val="168A50"/>
                </a:solidFill>
                <a:latin typeface="Microsoft YaHei"/>
                <a:ea typeface="Microsoft YaHei"/>
                <a:cs typeface="Microsoft YaHei"/>
              </a:rPr>
              <a:t>③ 系统生成，人确认关键内容</a:t>
            </a:r>
          </a:p>
        </p:txBody>
      </p:sp>
    </p:spTree>
    <p:extLst>
      <p:ext uri="{BB962C8B-B14F-4D97-AF65-F5344CB8AC3E}">
        <p14:creationId xmlns:p14="http://schemas.microsoft.com/office/powerpoint/2010/main" val="644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63FAC77E-47D2-443E-85E0-3405FB7D86CF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7AE1C3E-10BE-49AE-B59E-713F3330EAD4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6AF425B-E70B-45EF-BFD2-8F2098BB4F2A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 dirty="0" err="1">
                <a:solidFill>
                  <a:srgbClr val="1F4E79"/>
                </a:solidFill>
              </a:rPr>
              <a:t>DocMaster</a:t>
            </a:r>
            <a:r>
              <a:rPr sz="2800" b="1" dirty="0">
                <a:solidFill>
                  <a:srgbClr val="1F4E79"/>
                </a:solidFill>
              </a:rPr>
              <a:t> </a:t>
            </a:r>
            <a:r>
              <a:rPr sz="2800" b="1" dirty="0" err="1">
                <a:solidFill>
                  <a:srgbClr val="1F4E79"/>
                </a:solidFill>
              </a:rPr>
              <a:t>基本</a:t>
            </a:r>
            <a:r>
              <a:rPr lang="zh-CN" altLang="en-US" sz="2800" b="1" dirty="0">
                <a:solidFill>
                  <a:srgbClr val="1F4E79"/>
                </a:solidFill>
              </a:rPr>
              <a:t>界面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41D1A1E-FD6D-433E-8D19-8D05E9D8B236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0B40049-B102-4048-AFA4-C7283A571DA4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7A7C5B8-D0BC-CDFC-153D-77DC1838C515}"/>
              </a:ext>
            </a:extLst>
          </p:cNvPr>
          <p:cNvSpPr>
            <a:spLocks noGrp="1"/>
          </p:cNvSpPr>
          <p:nvPr/>
        </p:nvSpPr>
        <p:spPr>
          <a:xfrm>
            <a:off x="762000" y="1466849"/>
            <a:ext cx="3981450" cy="419099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使用统一认证登录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8EC1130-B25E-CC16-74D8-9CE0204502BC}"/>
              </a:ext>
            </a:extLst>
          </p:cNvPr>
          <p:cNvSpPr>
            <a:spLocks noGrp="1"/>
          </p:cNvSpPr>
          <p:nvPr/>
        </p:nvSpPr>
        <p:spPr>
          <a:xfrm>
            <a:off x="4286250" y="1438274"/>
            <a:ext cx="4933950" cy="276225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提供所内部署模型，不会泄露信息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679783BD-428B-EA32-E7CB-A0A4390CB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2098385"/>
            <a:ext cx="9867900" cy="4082379"/>
          </a:xfrm>
          <a:prstGeom prst="rect">
            <a:avLst/>
          </a:prstGeom>
        </p:spPr>
      </p:pic>
      <p:sp>
        <p:nvSpPr>
          <p:cNvPr id="34" name="椭圆 33">
            <a:extLst>
              <a:ext uri="{FF2B5EF4-FFF2-40B4-BE49-F238E27FC236}">
                <a16:creationId xmlns:a16="http://schemas.microsoft.com/office/drawing/2014/main" id="{3579906D-8250-5332-F878-A40EAD2A4E60}"/>
              </a:ext>
            </a:extLst>
          </p:cNvPr>
          <p:cNvSpPr>
            <a:spLocks noGrp="1"/>
          </p:cNvSpPr>
          <p:nvPr/>
        </p:nvSpPr>
        <p:spPr>
          <a:xfrm>
            <a:off x="561975" y="1591636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3973A6D-E249-BD82-E71F-404E2BCD17B4}"/>
              </a:ext>
            </a:extLst>
          </p:cNvPr>
          <p:cNvSpPr>
            <a:spLocks noGrp="1"/>
          </p:cNvSpPr>
          <p:nvPr/>
        </p:nvSpPr>
        <p:spPr>
          <a:xfrm>
            <a:off x="4086225" y="1564021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DD28A37-0918-B340-B1DC-0F17A0BE3B77}"/>
              </a:ext>
            </a:extLst>
          </p:cNvPr>
          <p:cNvSpPr/>
          <p:nvPr/>
        </p:nvSpPr>
        <p:spPr>
          <a:xfrm>
            <a:off x="3352800" y="4981575"/>
            <a:ext cx="609600" cy="51435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F9E13C-3082-71DE-2835-909DB9A28FB8}"/>
              </a:ext>
            </a:extLst>
          </p:cNvPr>
          <p:cNvSpPr txBox="1"/>
          <p:nvPr/>
        </p:nvSpPr>
        <p:spPr>
          <a:xfrm>
            <a:off x="7124700" y="4612243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编辑、发送消息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50B203DD-A019-28F4-CBD5-1BC33F6E3F66}"/>
              </a:ext>
            </a:extLst>
          </p:cNvPr>
          <p:cNvCxnSpPr/>
          <p:nvPr/>
        </p:nvCxnSpPr>
        <p:spPr>
          <a:xfrm>
            <a:off x="2495550" y="5105400"/>
            <a:ext cx="781050" cy="1333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9B529783-D3E7-831D-8CB9-CE0BE8CB7A84}"/>
              </a:ext>
            </a:extLst>
          </p:cNvPr>
          <p:cNvSpPr/>
          <p:nvPr/>
        </p:nvSpPr>
        <p:spPr>
          <a:xfrm>
            <a:off x="4133849" y="5025509"/>
            <a:ext cx="4200525" cy="5361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7564AC0-BE68-4E01-B7D7-31E5BE2980BF}"/>
              </a:ext>
            </a:extLst>
          </p:cNvPr>
          <p:cNvSpPr txBox="1"/>
          <p:nvPr/>
        </p:nvSpPr>
        <p:spPr>
          <a:xfrm>
            <a:off x="1666875" y="5021819"/>
            <a:ext cx="1685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上传文件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4349007-7650-EAFD-CDDF-A76BD5DA2387}"/>
              </a:ext>
            </a:extLst>
          </p:cNvPr>
          <p:cNvSpPr/>
          <p:nvPr/>
        </p:nvSpPr>
        <p:spPr>
          <a:xfrm>
            <a:off x="8915399" y="2341614"/>
            <a:ext cx="1990725" cy="38391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CA76899-BC74-7F2B-2299-3E4C3F738A91}"/>
              </a:ext>
            </a:extLst>
          </p:cNvPr>
          <p:cNvSpPr txBox="1"/>
          <p:nvPr/>
        </p:nvSpPr>
        <p:spPr>
          <a:xfrm>
            <a:off x="8810624" y="1705569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专属功能界面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A04DCC-1858-4DF4-9C33-CCCBA0AAB2F0}"/>
              </a:ext>
            </a:extLst>
          </p:cNvPr>
          <p:cNvSpPr txBox="1"/>
          <p:nvPr/>
        </p:nvSpPr>
        <p:spPr>
          <a:xfrm>
            <a:off x="4286250" y="932014"/>
            <a:ext cx="6105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使用网址：https://opendrsai.ihep.ac.cn/</a:t>
            </a:r>
          </a:p>
        </p:txBody>
      </p:sp>
    </p:spTree>
    <p:extLst>
      <p:ext uri="{BB962C8B-B14F-4D97-AF65-F5344CB8AC3E}">
        <p14:creationId xmlns:p14="http://schemas.microsoft.com/office/powerpoint/2010/main" val="8011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73FB9-796F-9683-C4C0-5D3C70071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DAA47796-0124-3AB6-1907-8F6CCAA39306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CB0F0EF-6D2B-BF6E-63CF-833AD37798A7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3EED413-3B0E-A1E0-C855-E287FA2B20AA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>
                <a:solidFill>
                  <a:srgbClr val="1F4E79"/>
                </a:solidFill>
              </a:rPr>
              <a:t>DocMaster 基本使用流程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EC9B0BDA-346D-2AF7-1956-47DF47B48749}"/>
              </a:ext>
            </a:extLst>
          </p:cNvPr>
          <p:cNvSpPr>
            <a:spLocks noGrp="1"/>
          </p:cNvSpPr>
          <p:nvPr/>
        </p:nvSpPr>
        <p:spPr>
          <a:xfrm>
            <a:off x="1047750" y="2181225"/>
            <a:ext cx="3048000" cy="36195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4288">
            <a:solidFill>
              <a:srgbClr val="2E75B6"/>
            </a:solidFill>
            <a:prstDash val="solid"/>
          </a:ln>
        </p:spPr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2EF732D-33AA-846F-DF04-8557F5A52CCC}"/>
              </a:ext>
            </a:extLst>
          </p:cNvPr>
          <p:cNvSpPr>
            <a:spLocks noGrp="1"/>
          </p:cNvSpPr>
          <p:nvPr/>
        </p:nvSpPr>
        <p:spPr>
          <a:xfrm>
            <a:off x="1181100" y="2314575"/>
            <a:ext cx="2781300" cy="201930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39" name="图片 34">
            <a:extLst>
              <a:ext uri="{FF2B5EF4-FFF2-40B4-BE49-F238E27FC236}">
                <a16:creationId xmlns:a16="http://schemas.microsoft.com/office/drawing/2014/main" id="{1F0153B2-0707-EC48-816D-D86571DE66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5502"/>
          <a:stretch>
            <a:fillRect/>
          </a:stretch>
        </p:blipFill>
        <p:spPr>
          <a:xfrm>
            <a:off x="1238250" y="2767691"/>
            <a:ext cx="2609850" cy="1246418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0764B3BB-6172-5592-168C-9949DF2A3697}"/>
              </a:ext>
            </a:extLst>
          </p:cNvPr>
          <p:cNvSpPr>
            <a:spLocks noGrp="1"/>
          </p:cNvSpPr>
          <p:nvPr/>
        </p:nvSpPr>
        <p:spPr>
          <a:xfrm>
            <a:off x="3524250" y="2276475"/>
            <a:ext cx="381000" cy="3810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9545300-9BF5-A066-7245-DDA9B2D3172F}"/>
              </a:ext>
            </a:extLst>
          </p:cNvPr>
          <p:cNvSpPr>
            <a:spLocks noGrp="1"/>
          </p:cNvSpPr>
          <p:nvPr/>
        </p:nvSpPr>
        <p:spPr>
          <a:xfrm>
            <a:off x="3524250" y="2276475"/>
            <a:ext cx="381000" cy="3810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9440F65-83A0-9F1A-AF89-A6649AF659DD}"/>
              </a:ext>
            </a:extLst>
          </p:cNvPr>
          <p:cNvSpPr>
            <a:spLocks noGrp="1"/>
          </p:cNvSpPr>
          <p:nvPr/>
        </p:nvSpPr>
        <p:spPr>
          <a:xfrm>
            <a:off x="1190625" y="4467225"/>
            <a:ext cx="2762250" cy="3048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650" b="1">
                <a:solidFill>
                  <a:srgbClr val="1F4E79"/>
                </a:solidFill>
              </a:defRPr>
            </a:pPr>
            <a:r>
              <a:rPr sz="1650" b="1">
                <a:solidFill>
                  <a:srgbClr val="1F4E79"/>
                </a:solidFill>
              </a:rPr>
              <a:t>上传文件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73BEA25-EC01-CA93-3DD5-B87BF6881D92}"/>
              </a:ext>
            </a:extLst>
          </p:cNvPr>
          <p:cNvSpPr>
            <a:spLocks noGrp="1"/>
          </p:cNvSpPr>
          <p:nvPr/>
        </p:nvSpPr>
        <p:spPr>
          <a:xfrm>
            <a:off x="1190625" y="4829175"/>
            <a:ext cx="276225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40000"/>
              </a:lnSpc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上传模板、合同、</a:t>
            </a:r>
          </a:p>
          <a:p>
            <a:pPr algn="ctr">
              <a:lnSpc>
                <a:spcPct val="140000"/>
              </a:lnSpc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申请材料、PPT 或 PDF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F0ACF87-ACCF-D2BC-0609-291AE0DA5071}"/>
              </a:ext>
            </a:extLst>
          </p:cNvPr>
          <p:cNvSpPr>
            <a:spLocks noGrp="1"/>
          </p:cNvSpPr>
          <p:nvPr/>
        </p:nvSpPr>
        <p:spPr>
          <a:xfrm>
            <a:off x="4143375" y="3609975"/>
            <a:ext cx="381000" cy="3810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2250" b="1">
                <a:solidFill>
                  <a:srgbClr val="2E75B6"/>
                </a:solidFill>
              </a:defRPr>
            </a:pPr>
            <a:r>
              <a:rPr sz="2250" b="1">
                <a:solidFill>
                  <a:srgbClr val="2E75B6"/>
                </a:solidFill>
              </a:rPr>
              <a:t>→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01F00B0A-8149-BE51-CE96-E82C595B4A05}"/>
              </a:ext>
            </a:extLst>
          </p:cNvPr>
          <p:cNvSpPr>
            <a:spLocks noGrp="1"/>
          </p:cNvSpPr>
          <p:nvPr/>
        </p:nvSpPr>
        <p:spPr>
          <a:xfrm>
            <a:off x="4572000" y="2181225"/>
            <a:ext cx="3048000" cy="36195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4288">
            <a:solidFill>
              <a:srgbClr val="2E75B6"/>
            </a:solidFill>
            <a:prstDash val="solid"/>
          </a:ln>
        </p:spPr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DE2B2D96-F812-0142-BDB4-0DC87D5235FC}"/>
              </a:ext>
            </a:extLst>
          </p:cNvPr>
          <p:cNvSpPr>
            <a:spLocks noGrp="1"/>
          </p:cNvSpPr>
          <p:nvPr/>
        </p:nvSpPr>
        <p:spPr>
          <a:xfrm>
            <a:off x="4705350" y="2314575"/>
            <a:ext cx="2781300" cy="201930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11192C3-95BB-90AA-368B-80BE2FB7DFE7}"/>
              </a:ext>
            </a:extLst>
          </p:cNvPr>
          <p:cNvSpPr>
            <a:spLocks noGrp="1"/>
          </p:cNvSpPr>
          <p:nvPr/>
        </p:nvSpPr>
        <p:spPr>
          <a:xfrm>
            <a:off x="7048500" y="2276475"/>
            <a:ext cx="381000" cy="3810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B87A63E-A401-513A-B1C7-FBED488F8CBD}"/>
              </a:ext>
            </a:extLst>
          </p:cNvPr>
          <p:cNvSpPr>
            <a:spLocks noGrp="1"/>
          </p:cNvSpPr>
          <p:nvPr/>
        </p:nvSpPr>
        <p:spPr>
          <a:xfrm>
            <a:off x="7048500" y="2276475"/>
            <a:ext cx="381000" cy="3810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916BFD6-8F16-0913-7CDE-164D5F86FEF4}"/>
              </a:ext>
            </a:extLst>
          </p:cNvPr>
          <p:cNvSpPr>
            <a:spLocks noGrp="1"/>
          </p:cNvSpPr>
          <p:nvPr/>
        </p:nvSpPr>
        <p:spPr>
          <a:xfrm>
            <a:off x="4714875" y="4467225"/>
            <a:ext cx="2762250" cy="3048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650" b="1">
                <a:solidFill>
                  <a:srgbClr val="1F4E79"/>
                </a:solidFill>
              </a:defRPr>
            </a:pPr>
            <a:r>
              <a:rPr sz="1650" b="1">
                <a:solidFill>
                  <a:srgbClr val="1F4E79"/>
                </a:solidFill>
              </a:rPr>
              <a:t>说明需求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811BCEF-6205-B80F-D6E4-7406F23A2E18}"/>
              </a:ext>
            </a:extLst>
          </p:cNvPr>
          <p:cNvSpPr>
            <a:spLocks noGrp="1"/>
          </p:cNvSpPr>
          <p:nvPr/>
        </p:nvSpPr>
        <p:spPr>
          <a:xfrm>
            <a:off x="4714875" y="4829175"/>
            <a:ext cx="276225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40000"/>
              </a:lnSpc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例如“按这个模板生成合同”</a:t>
            </a:r>
          </a:p>
          <a:p>
            <a:pPr algn="ctr">
              <a:lnSpc>
                <a:spcPct val="140000"/>
              </a:lnSpc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“帮我做一份汇报 PPT”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25ABDCF-D3E0-208F-6774-BCF79F0C92CC}"/>
              </a:ext>
            </a:extLst>
          </p:cNvPr>
          <p:cNvSpPr>
            <a:spLocks noGrp="1"/>
          </p:cNvSpPr>
          <p:nvPr/>
        </p:nvSpPr>
        <p:spPr>
          <a:xfrm>
            <a:off x="7667625" y="3609975"/>
            <a:ext cx="381000" cy="3810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2250" b="1">
                <a:solidFill>
                  <a:srgbClr val="2E75B6"/>
                </a:solidFill>
              </a:defRPr>
            </a:pPr>
            <a:r>
              <a:rPr sz="2250" b="1">
                <a:solidFill>
                  <a:srgbClr val="2E75B6"/>
                </a:solidFill>
              </a:rPr>
              <a:t>→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BC2FE51-7F70-2FBE-7CBA-6699E2FC604E}"/>
              </a:ext>
            </a:extLst>
          </p:cNvPr>
          <p:cNvSpPr>
            <a:spLocks noGrp="1"/>
          </p:cNvSpPr>
          <p:nvPr/>
        </p:nvSpPr>
        <p:spPr>
          <a:xfrm>
            <a:off x="8096250" y="2181225"/>
            <a:ext cx="3048000" cy="36195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4288">
            <a:solidFill>
              <a:srgbClr val="2E75B6"/>
            </a:solidFill>
            <a:prstDash val="solid"/>
          </a:ln>
        </p:spPr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9A064BEE-ECA8-8099-142B-EE958E3A2DE8}"/>
              </a:ext>
            </a:extLst>
          </p:cNvPr>
          <p:cNvSpPr>
            <a:spLocks noGrp="1"/>
          </p:cNvSpPr>
          <p:nvPr/>
        </p:nvSpPr>
        <p:spPr>
          <a:xfrm>
            <a:off x="8229600" y="2314575"/>
            <a:ext cx="2781300" cy="201930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55" name="图片 50">
            <a:extLst>
              <a:ext uri="{FF2B5EF4-FFF2-40B4-BE49-F238E27FC236}">
                <a16:creationId xmlns:a16="http://schemas.microsoft.com/office/drawing/2014/main" id="{92D75CEF-769A-9F87-3250-7E269511B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286750" y="2489984"/>
            <a:ext cx="2667000" cy="1668482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AE6C9375-D69A-A1B4-78EF-C2B12659358C}"/>
              </a:ext>
            </a:extLst>
          </p:cNvPr>
          <p:cNvSpPr>
            <a:spLocks noGrp="1"/>
          </p:cNvSpPr>
          <p:nvPr/>
        </p:nvSpPr>
        <p:spPr>
          <a:xfrm>
            <a:off x="10572750" y="2276475"/>
            <a:ext cx="381000" cy="3810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5FF42A8-79A8-852E-734B-89DA917FE5BA}"/>
              </a:ext>
            </a:extLst>
          </p:cNvPr>
          <p:cNvSpPr>
            <a:spLocks noGrp="1"/>
          </p:cNvSpPr>
          <p:nvPr/>
        </p:nvSpPr>
        <p:spPr>
          <a:xfrm>
            <a:off x="10572750" y="2276475"/>
            <a:ext cx="381000" cy="3810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4AABA27-E0A4-1310-640F-26FD8DF67683}"/>
              </a:ext>
            </a:extLst>
          </p:cNvPr>
          <p:cNvSpPr>
            <a:spLocks noGrp="1"/>
          </p:cNvSpPr>
          <p:nvPr/>
        </p:nvSpPr>
        <p:spPr>
          <a:xfrm>
            <a:off x="8239125" y="4467225"/>
            <a:ext cx="2762250" cy="3048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650" b="1">
                <a:solidFill>
                  <a:srgbClr val="1F4E79"/>
                </a:solidFill>
              </a:defRPr>
            </a:pPr>
            <a:r>
              <a:rPr sz="1650" b="1">
                <a:solidFill>
                  <a:srgbClr val="1F4E79"/>
                </a:solidFill>
              </a:rPr>
              <a:t>下载结果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620697E-6EFA-7082-F105-4A7A4F417D82}"/>
              </a:ext>
            </a:extLst>
          </p:cNvPr>
          <p:cNvSpPr>
            <a:spLocks noGrp="1"/>
          </p:cNvSpPr>
          <p:nvPr/>
        </p:nvSpPr>
        <p:spPr>
          <a:xfrm>
            <a:off x="8239125" y="4829175"/>
            <a:ext cx="2762250" cy="47625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40000"/>
              </a:lnSpc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系统生成 Word / PPT 文件</a:t>
            </a:r>
          </a:p>
          <a:p>
            <a:pPr algn="ctr">
              <a:lnSpc>
                <a:spcPct val="140000"/>
              </a:lnSpc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前端直接提供下载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A660FC4-2974-1400-E0CB-D5387DE52EE4}"/>
              </a:ext>
            </a:extLst>
          </p:cNvPr>
          <p:cNvSpPr>
            <a:spLocks noGrp="1"/>
          </p:cNvSpPr>
          <p:nvPr/>
        </p:nvSpPr>
        <p:spPr>
          <a:xfrm>
            <a:off x="685800" y="6191250"/>
            <a:ext cx="10820400" cy="2286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400">
                <a:solidFill>
                  <a:srgbClr val="5B6770"/>
                </a:solidFill>
              </a:defRPr>
            </a:pPr>
            <a:r>
              <a:rPr sz="1400">
                <a:solidFill>
                  <a:srgbClr val="5B6770"/>
                </a:solidFill>
              </a:rPr>
              <a:t>系统自动选择合适的处理工具，生成的文件以新文件返回，无需去服务器目录查找。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1A87AF-E519-04CE-3E76-A14C6510A520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31C998E-54DD-A09F-671A-AABA8FA0187E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4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BD56EB9-C53E-5B56-AEF2-24A0965B0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609" y="2887156"/>
            <a:ext cx="2461391" cy="103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7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013E7FB-B509-4980-ACBA-DAF4F191DF05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209EBBC-EF5D-4108-A13C-18229AB145B3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8EF70E2-1DC8-4A53-B74F-12622D50787A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1  </a:t>
            </a:r>
            <a:r>
              <a:rPr sz="2800" b="1" dirty="0" err="1">
                <a:solidFill>
                  <a:srgbClr val="1F4E79"/>
                </a:solidFill>
              </a:rPr>
              <a:t>规范</a:t>
            </a:r>
            <a:r>
              <a:rPr sz="2800" b="1" dirty="0">
                <a:solidFill>
                  <a:srgbClr val="1F4E79"/>
                </a:solidFill>
              </a:rPr>
              <a:t> Word </a:t>
            </a:r>
            <a:r>
              <a:rPr sz="2800" b="1" dirty="0" err="1">
                <a:solidFill>
                  <a:srgbClr val="1F4E79"/>
                </a:solidFill>
              </a:rPr>
              <a:t>文档的自动生成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25480E5-1597-4A80-A8DA-725B9F9F9640}"/>
              </a:ext>
            </a:extLst>
          </p:cNvPr>
          <p:cNvSpPr>
            <a:spLocks noGrp="1"/>
          </p:cNvSpPr>
          <p:nvPr/>
        </p:nvSpPr>
        <p:spPr>
          <a:xfrm>
            <a:off x="704850" y="2190750"/>
            <a:ext cx="3333750" cy="2667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📝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标题、正文段落</a:t>
            </a:r>
            <a:endParaRPr lang="en-US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自动排版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DC2319-85D7-43A4-8A76-30F44418FF53}"/>
              </a:ext>
            </a:extLst>
          </p:cNvPr>
          <p:cNvSpPr>
            <a:spLocks noGrp="1"/>
          </p:cNvSpPr>
          <p:nvPr/>
        </p:nvSpPr>
        <p:spPr>
          <a:xfrm>
            <a:off x="685800" y="3009900"/>
            <a:ext cx="3333750" cy="2667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📊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表格插入与格式化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D15E65-2911-4220-8F84-8079908F2A8D}"/>
              </a:ext>
            </a:extLst>
          </p:cNvPr>
          <p:cNvSpPr>
            <a:spLocks noGrp="1"/>
          </p:cNvSpPr>
          <p:nvPr/>
        </p:nvSpPr>
        <p:spPr>
          <a:xfrm>
            <a:off x="685800" y="3667125"/>
            <a:ext cx="3333750" cy="12573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✏️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更正式、更简洁或</a:t>
            </a:r>
            <a:endParaRPr lang="en-US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更规范的表达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F9D7B81-E99F-4AE3-A3AF-3A983DA14BAB}"/>
              </a:ext>
            </a:extLst>
          </p:cNvPr>
          <p:cNvSpPr>
            <a:spLocks noGrp="1"/>
          </p:cNvSpPr>
          <p:nvPr/>
        </p:nvSpPr>
        <p:spPr>
          <a:xfrm>
            <a:off x="4133850" y="1924038"/>
            <a:ext cx="7867650" cy="2971811"/>
          </a:xfrm>
          <a:prstGeom prst="roundRect">
            <a:avLst>
              <a:gd name="adj" fmla="val 1476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22" name="图片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33850" y="2041769"/>
            <a:ext cx="7789343" cy="271731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1975382-5B27-4323-8A70-8955BD974C59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EE70ABA-D28E-43A6-9C29-14BE1BEF8EA8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72172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255F4-DB8A-7029-963A-A36B6E2C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F3CE2A6E-588B-5055-1C96-56C97668A128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1D2273B-2337-D9DB-1A37-184BF1D8496E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C395D64-46A6-7914-69C1-4C19FC29E7A8}"/>
              </a:ext>
            </a:extLst>
          </p:cNvPr>
          <p:cNvSpPr>
            <a:spLocks noGrp="1"/>
          </p:cNvSpPr>
          <p:nvPr/>
        </p:nvSpPr>
        <p:spPr>
          <a:xfrm>
            <a:off x="685800" y="93345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2  </a:t>
            </a:r>
            <a:r>
              <a:rPr sz="2800" b="1" dirty="0" err="1">
                <a:solidFill>
                  <a:srgbClr val="1F4E79"/>
                </a:solidFill>
              </a:rPr>
              <a:t>基于合同模板的合同文件生成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CEE711B7-2A65-0E48-B64C-529E81E75D42}"/>
              </a:ext>
            </a:extLst>
          </p:cNvPr>
          <p:cNvSpPr>
            <a:spLocks noGrp="1"/>
          </p:cNvSpPr>
          <p:nvPr/>
        </p:nvSpPr>
        <p:spPr>
          <a:xfrm>
            <a:off x="371476" y="1800225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B662D10-A1BA-5B73-A1C0-3620DD7D5A7A}"/>
              </a:ext>
            </a:extLst>
          </p:cNvPr>
          <p:cNvSpPr>
            <a:spLocks noGrp="1"/>
          </p:cNvSpPr>
          <p:nvPr/>
        </p:nvSpPr>
        <p:spPr>
          <a:xfrm>
            <a:off x="628650" y="1676399"/>
            <a:ext cx="2533650" cy="828675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甲方、乙方、项目名称、合同金额</a:t>
            </a:r>
            <a:endParaRPr lang="en-US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25A859-E4B6-C5D8-7193-5D0300DD8DFF}"/>
              </a:ext>
            </a:extLst>
          </p:cNvPr>
          <p:cNvSpPr>
            <a:spLocks noGrp="1"/>
          </p:cNvSpPr>
          <p:nvPr/>
        </p:nvSpPr>
        <p:spPr>
          <a:xfrm>
            <a:off x="585788" y="2514600"/>
            <a:ext cx="2830296" cy="828675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履约期限、付款方式</a:t>
            </a:r>
            <a:r>
              <a:rPr sz="1400" dirty="0" err="1">
                <a:solidFill>
                  <a:srgbClr val="1F1F1F"/>
                </a:solidFill>
              </a:rPr>
              <a:t>、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签订日期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EB94091-5932-098E-B3ED-6138044CB5BE}"/>
              </a:ext>
            </a:extLst>
          </p:cNvPr>
          <p:cNvSpPr>
            <a:spLocks noGrp="1"/>
          </p:cNvSpPr>
          <p:nvPr/>
        </p:nvSpPr>
        <p:spPr>
          <a:xfrm>
            <a:off x="542925" y="3771900"/>
            <a:ext cx="2744571" cy="14478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表格中的服务内容、单价、数量、总价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1C229D6-13DE-EF9D-F19D-9143ED1EE8BB}"/>
              </a:ext>
            </a:extLst>
          </p:cNvPr>
          <p:cNvSpPr>
            <a:spLocks noGrp="1"/>
          </p:cNvSpPr>
          <p:nvPr/>
        </p:nvSpPr>
        <p:spPr>
          <a:xfrm>
            <a:off x="542925" y="3314700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金额大小写的对应关系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67D88FD5-3F1B-6287-A59F-26E5FBE7BBC9}"/>
              </a:ext>
            </a:extLst>
          </p:cNvPr>
          <p:cNvSpPr>
            <a:spLocks noGrp="1"/>
          </p:cNvSpPr>
          <p:nvPr/>
        </p:nvSpPr>
        <p:spPr>
          <a:xfrm>
            <a:off x="4517868" y="1428750"/>
            <a:ext cx="6016782" cy="5219700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1D86A1A-9412-ABD3-80F2-8EA5F6A4196F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618E740-8C30-0213-2C18-F04BE413A8B2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21" name="第八页图片顺序箭头">
            <a:extLst>
              <a:ext uri="{FF2B5EF4-FFF2-40B4-BE49-F238E27FC236}">
                <a16:creationId xmlns:a16="http://schemas.microsoft.com/office/drawing/2014/main" id="{C9B5408D-B431-7776-B8FF-6D73DFAF7E45}"/>
              </a:ext>
            </a:extLst>
          </p:cNvPr>
          <p:cNvSpPr>
            <a:spLocks noGrp="1"/>
          </p:cNvSpPr>
          <p:nvPr/>
        </p:nvSpPr>
        <p:spPr>
          <a:xfrm>
            <a:off x="6275604" y="3543300"/>
            <a:ext cx="2286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2F80C5"/>
                </a:solidFill>
              </a:defRPr>
            </a:pPr>
            <a:r>
              <a:rPr sz="3300" b="1" dirty="0">
                <a:solidFill>
                  <a:srgbClr val="2F80C5"/>
                </a:solidFill>
              </a:rPr>
              <a:t>→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DFD7506-8679-13FC-DC0A-A6CB00543B7D}"/>
              </a:ext>
            </a:extLst>
          </p:cNvPr>
          <p:cNvSpPr>
            <a:spLocks noGrp="1"/>
          </p:cNvSpPr>
          <p:nvPr/>
        </p:nvSpPr>
        <p:spPr>
          <a:xfrm>
            <a:off x="514350" y="4638675"/>
            <a:ext cx="2744571" cy="1457325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自动识别</a:t>
            </a:r>
            <a:r>
              <a:rPr lang="zh-CN" altLang="en-US" sz="2000" b="1" i="1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高亮、空白</a:t>
            </a: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等待填写内容</a:t>
            </a:r>
            <a:endParaRPr lang="en-US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endParaRPr sz="2000" dirty="0">
              <a:solidFill>
                <a:srgbClr val="1F1F1F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BD8D6533-52C5-B3D4-6AF5-19EE5D7F1FE1}"/>
              </a:ext>
            </a:extLst>
          </p:cNvPr>
          <p:cNvSpPr>
            <a:spLocks noGrp="1"/>
          </p:cNvSpPr>
          <p:nvPr/>
        </p:nvSpPr>
        <p:spPr>
          <a:xfrm>
            <a:off x="357188" y="272415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BF17941-9096-898E-5419-A04B5259AB06}"/>
              </a:ext>
            </a:extLst>
          </p:cNvPr>
          <p:cNvSpPr>
            <a:spLocks noGrp="1"/>
          </p:cNvSpPr>
          <p:nvPr/>
        </p:nvSpPr>
        <p:spPr>
          <a:xfrm>
            <a:off x="357188" y="342900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48325BA-5608-E3FD-9B30-8474BF0FB312}"/>
              </a:ext>
            </a:extLst>
          </p:cNvPr>
          <p:cNvSpPr>
            <a:spLocks noGrp="1"/>
          </p:cNvSpPr>
          <p:nvPr/>
        </p:nvSpPr>
        <p:spPr>
          <a:xfrm>
            <a:off x="371475" y="3933825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A11C520B-C95D-D68F-4A5C-014AF4108DD4}"/>
              </a:ext>
            </a:extLst>
          </p:cNvPr>
          <p:cNvSpPr>
            <a:spLocks noGrp="1"/>
          </p:cNvSpPr>
          <p:nvPr/>
        </p:nvSpPr>
        <p:spPr>
          <a:xfrm>
            <a:off x="357188" y="478155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pic>
        <p:nvPicPr>
          <p:cNvPr id="24" name="图片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2240" y="1509712"/>
            <a:ext cx="5928038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63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59CBC-AB29-F276-DBA7-097725862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48119AC8-651A-A046-F309-CFF52D0C3305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A4C6159-852E-4C05-B1D0-D896BCDA091E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94C50CF-DB11-8872-3EE2-E5C0FD83338C}"/>
              </a:ext>
            </a:extLst>
          </p:cNvPr>
          <p:cNvSpPr>
            <a:spLocks noGrp="1"/>
          </p:cNvSpPr>
          <p:nvPr/>
        </p:nvSpPr>
        <p:spPr>
          <a:xfrm>
            <a:off x="685800" y="93345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2  </a:t>
            </a:r>
            <a:r>
              <a:rPr sz="2800" b="1" dirty="0" err="1">
                <a:solidFill>
                  <a:srgbClr val="1F4E79"/>
                </a:solidFill>
              </a:rPr>
              <a:t>基于合同模板的合同文件生成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993742E-0996-FF2D-A58C-E3C573F72D94}"/>
              </a:ext>
            </a:extLst>
          </p:cNvPr>
          <p:cNvSpPr>
            <a:spLocks noGrp="1"/>
          </p:cNvSpPr>
          <p:nvPr/>
        </p:nvSpPr>
        <p:spPr>
          <a:xfrm>
            <a:off x="371476" y="1800225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ECE0AFD-4323-0E1F-C629-821F17BF25E5}"/>
              </a:ext>
            </a:extLst>
          </p:cNvPr>
          <p:cNvSpPr>
            <a:spLocks noGrp="1"/>
          </p:cNvSpPr>
          <p:nvPr/>
        </p:nvSpPr>
        <p:spPr>
          <a:xfrm>
            <a:off x="628650" y="1676399"/>
            <a:ext cx="2533650" cy="828675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甲方、乙方、项目名称、合同金额</a:t>
            </a:r>
            <a:endParaRPr lang="en-US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AC1A947-D2E6-1642-83BF-CF0F9E2F2A59}"/>
              </a:ext>
            </a:extLst>
          </p:cNvPr>
          <p:cNvSpPr>
            <a:spLocks noGrp="1"/>
          </p:cNvSpPr>
          <p:nvPr/>
        </p:nvSpPr>
        <p:spPr>
          <a:xfrm>
            <a:off x="585788" y="2514600"/>
            <a:ext cx="2830296" cy="828675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履约期限、付款方式</a:t>
            </a:r>
            <a:r>
              <a:rPr sz="1400" dirty="0" err="1">
                <a:solidFill>
                  <a:srgbClr val="1F1F1F"/>
                </a:solidFill>
              </a:rPr>
              <a:t>、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签订日期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54CB9F7-25EF-081B-9F47-58595E5049C9}"/>
              </a:ext>
            </a:extLst>
          </p:cNvPr>
          <p:cNvSpPr>
            <a:spLocks noGrp="1"/>
          </p:cNvSpPr>
          <p:nvPr/>
        </p:nvSpPr>
        <p:spPr>
          <a:xfrm>
            <a:off x="542925" y="3771900"/>
            <a:ext cx="2744571" cy="14478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表格中的服务内容、单价、数量、总价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F48E60A-8AC7-1345-5CED-19D8B4836A12}"/>
              </a:ext>
            </a:extLst>
          </p:cNvPr>
          <p:cNvSpPr>
            <a:spLocks noGrp="1"/>
          </p:cNvSpPr>
          <p:nvPr/>
        </p:nvSpPr>
        <p:spPr>
          <a:xfrm>
            <a:off x="542925" y="3314700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金额大小写的对应关系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793990A4-A938-053E-9A5F-DB9BD6657251}"/>
              </a:ext>
            </a:extLst>
          </p:cNvPr>
          <p:cNvSpPr>
            <a:spLocks noGrp="1"/>
          </p:cNvSpPr>
          <p:nvPr/>
        </p:nvSpPr>
        <p:spPr>
          <a:xfrm>
            <a:off x="4133850" y="2514600"/>
            <a:ext cx="3638550" cy="2495550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5F76A7D1-2415-C90E-B767-702C0560BEB7}"/>
              </a:ext>
            </a:extLst>
          </p:cNvPr>
          <p:cNvSpPr>
            <a:spLocks noGrp="1"/>
          </p:cNvSpPr>
          <p:nvPr/>
        </p:nvSpPr>
        <p:spPr>
          <a:xfrm>
            <a:off x="7943850" y="2514600"/>
            <a:ext cx="3638550" cy="2495550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36" name="图片 31">
            <a:extLst>
              <a:ext uri="{FF2B5EF4-FFF2-40B4-BE49-F238E27FC236}">
                <a16:creationId xmlns:a16="http://schemas.microsoft.com/office/drawing/2014/main" id="{8DCBD902-F804-BB73-89CC-568569416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86137" y="2089386"/>
            <a:ext cx="8969808" cy="387937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61DC09AC-BFEB-BB5F-9A74-E7B79C787238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DCDA7AA-E9A2-61BF-AED3-53CED170A19F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21" name="第八页图片顺序箭头">
            <a:extLst>
              <a:ext uri="{FF2B5EF4-FFF2-40B4-BE49-F238E27FC236}">
                <a16:creationId xmlns:a16="http://schemas.microsoft.com/office/drawing/2014/main" id="{DF216A8E-FAD4-BCAF-B408-3B6F4F0610B0}"/>
              </a:ext>
            </a:extLst>
          </p:cNvPr>
          <p:cNvSpPr>
            <a:spLocks noGrp="1"/>
          </p:cNvSpPr>
          <p:nvPr/>
        </p:nvSpPr>
        <p:spPr>
          <a:xfrm>
            <a:off x="6275604" y="3543300"/>
            <a:ext cx="2286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2F80C5"/>
                </a:solidFill>
              </a:defRPr>
            </a:pPr>
            <a:r>
              <a:rPr sz="3300" b="1" dirty="0">
                <a:solidFill>
                  <a:srgbClr val="2F80C5"/>
                </a:solidFill>
              </a:rPr>
              <a:t>→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7A789BF-07FD-763A-994A-ADB4C11BB918}"/>
              </a:ext>
            </a:extLst>
          </p:cNvPr>
          <p:cNvSpPr>
            <a:spLocks noGrp="1"/>
          </p:cNvSpPr>
          <p:nvPr/>
        </p:nvSpPr>
        <p:spPr>
          <a:xfrm>
            <a:off x="514350" y="4638675"/>
            <a:ext cx="2744571" cy="1457325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自动识别</a:t>
            </a:r>
            <a:r>
              <a:rPr lang="zh-CN" altLang="en-US" sz="2000" b="1" i="1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高亮、空白</a:t>
            </a: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等待填写内容</a:t>
            </a:r>
            <a:endParaRPr lang="en-US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endParaRPr sz="2000" dirty="0">
              <a:solidFill>
                <a:srgbClr val="1F1F1F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D0DDE3D-82FB-89F3-64C4-7E0FB3EB8510}"/>
              </a:ext>
            </a:extLst>
          </p:cNvPr>
          <p:cNvSpPr>
            <a:spLocks noGrp="1"/>
          </p:cNvSpPr>
          <p:nvPr/>
        </p:nvSpPr>
        <p:spPr>
          <a:xfrm>
            <a:off x="357188" y="272415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D53CB73-B8B9-AE25-2861-A9472747E337}"/>
              </a:ext>
            </a:extLst>
          </p:cNvPr>
          <p:cNvSpPr>
            <a:spLocks noGrp="1"/>
          </p:cNvSpPr>
          <p:nvPr/>
        </p:nvSpPr>
        <p:spPr>
          <a:xfrm>
            <a:off x="357188" y="342900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CF54B00-7418-A9CC-DABB-FA10091DA904}"/>
              </a:ext>
            </a:extLst>
          </p:cNvPr>
          <p:cNvSpPr>
            <a:spLocks noGrp="1"/>
          </p:cNvSpPr>
          <p:nvPr/>
        </p:nvSpPr>
        <p:spPr>
          <a:xfrm>
            <a:off x="371475" y="3933825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A0C5FED-38EC-7620-1242-0A0945B15302}"/>
              </a:ext>
            </a:extLst>
          </p:cNvPr>
          <p:cNvSpPr>
            <a:spLocks noGrp="1"/>
          </p:cNvSpPr>
          <p:nvPr/>
        </p:nvSpPr>
        <p:spPr>
          <a:xfrm>
            <a:off x="357188" y="4781550"/>
            <a:ext cx="200025" cy="190500"/>
          </a:xfrm>
          <a:prstGeom prst="ellipse">
            <a:avLst/>
          </a:prstGeom>
          <a:solidFill>
            <a:srgbClr val="2E75B6"/>
          </a:solidFill>
        </p:spPr>
      </p:sp>
    </p:spTree>
    <p:extLst>
      <p:ext uri="{BB962C8B-B14F-4D97-AF65-F5344CB8AC3E}">
        <p14:creationId xmlns:p14="http://schemas.microsoft.com/office/powerpoint/2010/main" val="1886501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AAFEB510-E90D-45E6-8633-19E3A7034669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1C63795-273B-48BB-AFE9-CF212F1A1D23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71ED5D-7A3C-4CF8-A0B5-EB45D0CFD35E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3  </a:t>
            </a:r>
            <a:r>
              <a:rPr sz="2800" b="1" dirty="0" err="1">
                <a:solidFill>
                  <a:srgbClr val="1F4E79"/>
                </a:solidFill>
              </a:rPr>
              <a:t>基于材料内容的演示文稿生成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2534F2-2FA6-4F75-AEC9-54A2FDDFDAB7}"/>
              </a:ext>
            </a:extLst>
          </p:cNvPr>
          <p:cNvSpPr>
            <a:spLocks noGrp="1"/>
          </p:cNvSpPr>
          <p:nvPr/>
        </p:nvSpPr>
        <p:spPr>
          <a:xfrm>
            <a:off x="857250" y="1895474"/>
            <a:ext cx="3333750" cy="707097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可生产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封面、目录、章节页、内容页、总结页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A8AB2E7-30AA-419B-A008-35299E85A763}"/>
              </a:ext>
            </a:extLst>
          </p:cNvPr>
          <p:cNvSpPr>
            <a:spLocks noGrp="1"/>
          </p:cNvSpPr>
          <p:nvPr/>
        </p:nvSpPr>
        <p:spPr>
          <a:xfrm>
            <a:off x="857250" y="2533650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适合汇报对象的标题和页面文案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DE6271C-7DCF-47C6-8BB9-3804BB0C8DF4}"/>
              </a:ext>
            </a:extLst>
          </p:cNvPr>
          <p:cNvSpPr>
            <a:spLocks noGrp="1"/>
          </p:cNvSpPr>
          <p:nvPr/>
        </p:nvSpPr>
        <p:spPr>
          <a:xfrm>
            <a:off x="828675" y="3219450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简洁的版式</a:t>
            </a:r>
            <a:r>
              <a:rPr sz="2000" dirty="0" err="1">
                <a:solidFill>
                  <a:srgbClr val="1F1F1F"/>
                </a:solidFill>
              </a:rPr>
              <a:t>、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图文搭配和基础图表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C38FAA1-F0FF-4E9B-827B-B85218E7BAE8}"/>
              </a:ext>
            </a:extLst>
          </p:cNvPr>
          <p:cNvSpPr>
            <a:spLocks noGrp="1"/>
          </p:cNvSpPr>
          <p:nvPr/>
        </p:nvSpPr>
        <p:spPr>
          <a:xfrm>
            <a:off x="814388" y="3942005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输出</a:t>
            </a: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可编辑</a:t>
            </a:r>
            <a:r>
              <a:rPr lang="en-US" altLang="zh-CN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pptx</a:t>
            </a: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文件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4B638BE-57A9-420C-8763-C488AA1E95EE}"/>
              </a:ext>
            </a:extLst>
          </p:cNvPr>
          <p:cNvSpPr>
            <a:spLocks noGrp="1"/>
          </p:cNvSpPr>
          <p:nvPr/>
        </p:nvSpPr>
        <p:spPr>
          <a:xfrm>
            <a:off x="4105275" y="1447800"/>
            <a:ext cx="3638550" cy="24003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39" name="图片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0" y="1926297"/>
            <a:ext cx="3524250" cy="1290905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69250CE-5EAC-43DD-B00D-E6484B4E6AF0}"/>
              </a:ext>
            </a:extLst>
          </p:cNvPr>
          <p:cNvSpPr>
            <a:spLocks noGrp="1"/>
          </p:cNvSpPr>
          <p:nvPr/>
        </p:nvSpPr>
        <p:spPr>
          <a:xfrm>
            <a:off x="7943850" y="1371600"/>
            <a:ext cx="3638550" cy="24003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41" name="图片 3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01000" y="1553405"/>
            <a:ext cx="3524250" cy="2036689"/>
          </a:xfrm>
          <a:prstGeom prst="rect">
            <a:avLst/>
          </a:prstGeom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1CD523E-5FB5-43BC-9A51-6280B40E3C59}"/>
              </a:ext>
            </a:extLst>
          </p:cNvPr>
          <p:cNvSpPr>
            <a:spLocks noGrp="1"/>
          </p:cNvSpPr>
          <p:nvPr/>
        </p:nvSpPr>
        <p:spPr>
          <a:xfrm>
            <a:off x="4133850" y="3848100"/>
            <a:ext cx="3638550" cy="24003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43" name="图片 3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4133850" y="4159735"/>
            <a:ext cx="3524250" cy="1850540"/>
          </a:xfrm>
          <a:prstGeom prst="rect">
            <a:avLst/>
          </a:prstGeom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18F01C37-7CE9-4BF9-9EBC-FC3C737CAA80}"/>
              </a:ext>
            </a:extLst>
          </p:cNvPr>
          <p:cNvSpPr>
            <a:spLocks noGrp="1"/>
          </p:cNvSpPr>
          <p:nvPr/>
        </p:nvSpPr>
        <p:spPr>
          <a:xfrm>
            <a:off x="7943850" y="3848100"/>
            <a:ext cx="3638550" cy="24003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45" name="图片 39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001000" y="4012796"/>
            <a:ext cx="3524250" cy="2070909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2A122D5F-EBEC-4845-9B2F-26DC76E274A8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281BF6D-1F02-4470-8102-310CF4FD2DA3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C936938-9E02-19B0-432D-D12F0447BC33}"/>
              </a:ext>
            </a:extLst>
          </p:cNvPr>
          <p:cNvSpPr>
            <a:spLocks noGrp="1"/>
          </p:cNvSpPr>
          <p:nvPr/>
        </p:nvSpPr>
        <p:spPr>
          <a:xfrm>
            <a:off x="807244" y="4872037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可以指定色彩、风格、配色等</a:t>
            </a:r>
            <a:endParaRPr lang="en-US" altLang="zh-CN"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buNone/>
              <a:defRPr sz="1400">
                <a:solidFill>
                  <a:srgbClr val="1F1F1F"/>
                </a:solidFill>
              </a:defRPr>
            </a:pPr>
            <a:endParaRPr lang="en-US" altLang="zh-CN" sz="2000" dirty="0">
              <a:solidFill>
                <a:srgbClr val="1F1F1F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260F93D-631B-E65C-2F2F-511F9D421F58}"/>
              </a:ext>
            </a:extLst>
          </p:cNvPr>
          <p:cNvSpPr>
            <a:spLocks noGrp="1"/>
          </p:cNvSpPr>
          <p:nvPr/>
        </p:nvSpPr>
        <p:spPr>
          <a:xfrm>
            <a:off x="807244" y="4381500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可与</a:t>
            </a:r>
            <a:r>
              <a:rPr lang="en-US" altLang="zh-CN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agent</a:t>
            </a: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交互式修改</a:t>
            </a:r>
            <a:r>
              <a:rPr lang="en-US" altLang="zh-CN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0ADFD89-8FDE-FAEA-6D85-F49109409C8C}"/>
              </a:ext>
            </a:extLst>
          </p:cNvPr>
          <p:cNvSpPr>
            <a:spLocks noGrp="1"/>
          </p:cNvSpPr>
          <p:nvPr/>
        </p:nvSpPr>
        <p:spPr>
          <a:xfrm>
            <a:off x="509584" y="2052638"/>
            <a:ext cx="200025" cy="190500"/>
          </a:xfrm>
          <a:prstGeom prst="ellipse">
            <a:avLst/>
          </a:prstGeom>
          <a:solidFill>
            <a:srgbClr val="2E75B6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3974713E-B2F6-61D1-0E37-903B6AE16DAA}"/>
              </a:ext>
            </a:extLst>
          </p:cNvPr>
          <p:cNvSpPr>
            <a:spLocks noGrp="1"/>
          </p:cNvSpPr>
          <p:nvPr/>
        </p:nvSpPr>
        <p:spPr>
          <a:xfrm>
            <a:off x="509584" y="268605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5F936ED5-CF95-69F3-4D54-FCCD61B2CBD1}"/>
              </a:ext>
            </a:extLst>
          </p:cNvPr>
          <p:cNvSpPr>
            <a:spLocks noGrp="1"/>
          </p:cNvSpPr>
          <p:nvPr/>
        </p:nvSpPr>
        <p:spPr>
          <a:xfrm>
            <a:off x="509584" y="335280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890F0DB2-CA21-3F28-873B-48AA711C5BC8}"/>
              </a:ext>
            </a:extLst>
          </p:cNvPr>
          <p:cNvSpPr>
            <a:spLocks noGrp="1"/>
          </p:cNvSpPr>
          <p:nvPr/>
        </p:nvSpPr>
        <p:spPr>
          <a:xfrm>
            <a:off x="502439" y="4045743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ABEE2FFC-FE4D-2A56-5439-7039C989F238}"/>
              </a:ext>
            </a:extLst>
          </p:cNvPr>
          <p:cNvSpPr>
            <a:spLocks noGrp="1"/>
          </p:cNvSpPr>
          <p:nvPr/>
        </p:nvSpPr>
        <p:spPr>
          <a:xfrm>
            <a:off x="502440" y="4495800"/>
            <a:ext cx="200025" cy="190500"/>
          </a:xfrm>
          <a:prstGeom prst="ellipse">
            <a:avLst/>
          </a:prstGeom>
          <a:solidFill>
            <a:srgbClr val="2E75B6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337ED771-74EA-F0CB-1CB3-3DE400CEC175}"/>
              </a:ext>
            </a:extLst>
          </p:cNvPr>
          <p:cNvSpPr>
            <a:spLocks noGrp="1"/>
          </p:cNvSpPr>
          <p:nvPr/>
        </p:nvSpPr>
        <p:spPr>
          <a:xfrm>
            <a:off x="502444" y="5005387"/>
            <a:ext cx="200025" cy="190500"/>
          </a:xfrm>
          <a:prstGeom prst="ellipse">
            <a:avLst/>
          </a:prstGeom>
          <a:solidFill>
            <a:srgbClr val="2E75B6"/>
          </a:solidFill>
        </p:spPr>
      </p:sp>
    </p:spTree>
    <p:extLst>
      <p:ext uri="{BB962C8B-B14F-4D97-AF65-F5344CB8AC3E}">
        <p14:creationId xmlns:p14="http://schemas.microsoft.com/office/powerpoint/2010/main" val="429816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F36C6AE-2342-43AA-8729-1BBBBE42256D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DD30CF9-DC0A-4FC8-8A0F-B3DDF28A0E5A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3784073-A9A1-4B86-B1F9-40FDDCE1B7D6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3  </a:t>
            </a:r>
            <a:r>
              <a:rPr sz="2800" b="1" dirty="0" err="1">
                <a:solidFill>
                  <a:srgbClr val="1F4E79"/>
                </a:solidFill>
              </a:rPr>
              <a:t>基于</a:t>
            </a:r>
            <a:r>
              <a:rPr lang="zh-CN" altLang="en-US" sz="2800" b="1" dirty="0">
                <a:solidFill>
                  <a:srgbClr val="1F4E79"/>
                </a:solidFill>
              </a:rPr>
              <a:t>模</a:t>
            </a:r>
            <a:r>
              <a:rPr sz="2800" b="1" dirty="0" err="1">
                <a:solidFill>
                  <a:srgbClr val="1F4E79"/>
                </a:solidFill>
              </a:rPr>
              <a:t>板的演示文稿生成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3F6B88F-9D52-4B01-B219-9DD7BCDB8526}"/>
              </a:ext>
            </a:extLst>
          </p:cNvPr>
          <p:cNvSpPr>
            <a:spLocks noGrp="1"/>
          </p:cNvSpPr>
          <p:nvPr/>
        </p:nvSpPr>
        <p:spPr>
          <a:xfrm>
            <a:off x="876300" y="2691742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母版、版式、字体、配色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A9097A7-25B3-4A3C-808C-301AC7F980B9}"/>
              </a:ext>
            </a:extLst>
          </p:cNvPr>
          <p:cNvSpPr>
            <a:spLocks noGrp="1"/>
          </p:cNvSpPr>
          <p:nvPr/>
        </p:nvSpPr>
        <p:spPr>
          <a:xfrm>
            <a:off x="838200" y="3200400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标题页、目录页、内容页布局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E80CDC9-23E1-4A34-BD50-556A30657E29}"/>
              </a:ext>
            </a:extLst>
          </p:cNvPr>
          <p:cNvSpPr>
            <a:spLocks noGrp="1"/>
          </p:cNvSpPr>
          <p:nvPr/>
        </p:nvSpPr>
        <p:spPr>
          <a:xfrm>
            <a:off x="828675" y="3876675"/>
            <a:ext cx="3333750" cy="2286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页脚、页码、单位标识等固定元素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8959826A-336E-4F5D-B725-F299CEDB2CA0}"/>
              </a:ext>
            </a:extLst>
          </p:cNvPr>
          <p:cNvSpPr>
            <a:spLocks noGrp="1"/>
          </p:cNvSpPr>
          <p:nvPr/>
        </p:nvSpPr>
        <p:spPr>
          <a:xfrm>
            <a:off x="4133850" y="1371600"/>
            <a:ext cx="7448550" cy="4305300"/>
          </a:xfrm>
          <a:prstGeom prst="roundRect">
            <a:avLst>
              <a:gd name="adj" fmla="val 1770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26" name="图片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0" y="2118382"/>
            <a:ext cx="7334250" cy="2811735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1DA3D6B-4F44-4F16-BB75-7F2DE0647485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77F33C2-E4FD-4B4B-AA13-3C96392600C7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94A1BD4-86FC-E3E6-D1AD-5C119E3CCCFE}"/>
              </a:ext>
            </a:extLst>
          </p:cNvPr>
          <p:cNvSpPr>
            <a:spLocks noGrp="1"/>
          </p:cNvSpPr>
          <p:nvPr/>
        </p:nvSpPr>
        <p:spPr>
          <a:xfrm>
            <a:off x="661987" y="2806042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297476D5-B4AA-CD0A-6B19-2E7B4787B1C7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200025" cy="1905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4F95CA1-579A-AAAE-BB48-7FC3C95662B2}"/>
              </a:ext>
            </a:extLst>
          </p:cNvPr>
          <p:cNvSpPr>
            <a:spLocks noGrp="1"/>
          </p:cNvSpPr>
          <p:nvPr/>
        </p:nvSpPr>
        <p:spPr>
          <a:xfrm>
            <a:off x="666750" y="3953804"/>
            <a:ext cx="200025" cy="190500"/>
          </a:xfrm>
          <a:prstGeom prst="ellipse">
            <a:avLst/>
          </a:prstGeom>
          <a:solidFill>
            <a:srgbClr val="2E75B6"/>
          </a:solidFill>
        </p:spPr>
      </p:sp>
    </p:spTree>
    <p:extLst>
      <p:ext uri="{BB962C8B-B14F-4D97-AF65-F5344CB8AC3E}">
        <p14:creationId xmlns:p14="http://schemas.microsoft.com/office/powerpoint/2010/main" val="98398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3835EDE4-E5C6-4A24-AAA9-B3A2322366F4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3FBD79-F6B3-4B29-8B08-AEB75940FB2F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2ACCB6-47F3-4B53-B15E-97632FBDBC71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4  </a:t>
            </a:r>
            <a:r>
              <a:rPr sz="2800" b="1" dirty="0" err="1">
                <a:solidFill>
                  <a:srgbClr val="1F4E79"/>
                </a:solidFill>
              </a:rPr>
              <a:t>申请材料完整性与一致性审核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579A508-9BD6-4D2E-8422-6C9BA345AEB1}"/>
              </a:ext>
            </a:extLst>
          </p:cNvPr>
          <p:cNvSpPr>
            <a:spLocks noGrp="1"/>
          </p:cNvSpPr>
          <p:nvPr/>
        </p:nvSpPr>
        <p:spPr>
          <a:xfrm>
            <a:off x="6657533" y="5179604"/>
            <a:ext cx="4077142" cy="313448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6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✅ </a:t>
            </a: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统一读取</a:t>
            </a:r>
            <a:r>
              <a:rPr sz="16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Word、PDF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3C98C9E-A691-4EA4-94D2-D418AED9F2C7}"/>
              </a:ext>
            </a:extLst>
          </p:cNvPr>
          <p:cNvSpPr>
            <a:spLocks noGrp="1"/>
          </p:cNvSpPr>
          <p:nvPr/>
        </p:nvSpPr>
        <p:spPr>
          <a:xfrm>
            <a:off x="6657533" y="5522504"/>
            <a:ext cx="3429000" cy="266700"/>
          </a:xfrm>
          <a:prstGeom prst="rect">
            <a:avLst/>
          </a:prstGeom>
          <a:noFill/>
        </p:spPr>
        <p:txBody>
          <a:bodyPr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6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📋</a:t>
            </a:r>
            <a:r>
              <a:rPr sz="1400" dirty="0">
                <a:solidFill>
                  <a:srgbClr val="1F1F1F"/>
                </a:solidFill>
              </a:rPr>
              <a:t> </a:t>
            </a: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审核结果以清单报告展示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03589E0-1D0C-4D41-9CCD-C2CCE60D14F9}"/>
              </a:ext>
            </a:extLst>
          </p:cNvPr>
          <p:cNvSpPr>
            <a:spLocks noGrp="1"/>
          </p:cNvSpPr>
          <p:nvPr/>
        </p:nvSpPr>
        <p:spPr>
          <a:xfrm>
            <a:off x="6657533" y="5865404"/>
            <a:ext cx="3429000" cy="266700"/>
          </a:xfrm>
          <a:prstGeom prst="rect">
            <a:avLst/>
          </a:prstGeom>
          <a:noFill/>
        </p:spPr>
        <p:txBody>
          <a:bodyPr/>
          <a:lstStyle/>
          <a:p>
            <a:pPr>
              <a:defRPr sz="1400">
                <a:solidFill>
                  <a:srgbClr val="1F1F1F"/>
                </a:solidFill>
              </a:defRPr>
            </a:pPr>
            <a:r>
              <a:rPr sz="16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⚠️ </a:t>
            </a:r>
            <a:r>
              <a:rPr sz="16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金额、编号、名称一致性提醒</a:t>
            </a:r>
            <a:endParaRPr sz="16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D1B1EE8F-EDC6-4E8A-AC26-9CADDF20F677}"/>
              </a:ext>
            </a:extLst>
          </p:cNvPr>
          <p:cNvSpPr>
            <a:spLocks noGrp="1"/>
          </p:cNvSpPr>
          <p:nvPr/>
        </p:nvSpPr>
        <p:spPr>
          <a:xfrm>
            <a:off x="466724" y="1495425"/>
            <a:ext cx="2812380" cy="3464226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29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9576" y="1581150"/>
            <a:ext cx="2606676" cy="3297404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2BFECA04-8F58-401A-865D-C206DC30333A}"/>
              </a:ext>
            </a:extLst>
          </p:cNvPr>
          <p:cNvSpPr>
            <a:spLocks noGrp="1"/>
          </p:cNvSpPr>
          <p:nvPr/>
        </p:nvSpPr>
        <p:spPr>
          <a:xfrm>
            <a:off x="380664" y="5005824"/>
            <a:ext cx="5591176" cy="1395399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31" name="图片 2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80664" y="4960076"/>
            <a:ext cx="5591175" cy="1441148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DF06B17A-6719-45C5-9B98-DAFD044BD2D9}"/>
              </a:ext>
            </a:extLst>
          </p:cNvPr>
          <p:cNvSpPr>
            <a:spLocks noGrp="1"/>
          </p:cNvSpPr>
          <p:nvPr/>
        </p:nvSpPr>
        <p:spPr>
          <a:xfrm>
            <a:off x="3279104" y="1637302"/>
            <a:ext cx="6474496" cy="327660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33" name="图片 2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376279" y="1733136"/>
            <a:ext cx="6474496" cy="3210218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FCB8950-4F6E-4FA1-BB91-2DA05A7C058F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1743069-ABBB-43D4-811E-D06F5C986776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19" name="第十一页图片编号1">
            <a:extLst>
              <a:ext uri="{FF2B5EF4-FFF2-40B4-BE49-F238E27FC236}">
                <a16:creationId xmlns:a16="http://schemas.microsoft.com/office/drawing/2014/main" id="{DF49DCA5-2565-47B5-B9F0-983C2021021D}"/>
              </a:ext>
            </a:extLst>
          </p:cNvPr>
          <p:cNvSpPr>
            <a:spLocks noGrp="1"/>
          </p:cNvSpPr>
          <p:nvPr/>
        </p:nvSpPr>
        <p:spPr>
          <a:xfrm>
            <a:off x="2607925" y="1581150"/>
            <a:ext cx="266700" cy="266700"/>
          </a:xfrm>
          <a:prstGeom prst="ellipse">
            <a:avLst/>
          </a:prstGeom>
          <a:solidFill>
            <a:srgbClr val="2F80C5"/>
          </a:solidFill>
          <a:ln w="9525">
            <a:solidFill>
              <a:srgbClr val="2F80C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0" name="第十一页图片编号2">
            <a:extLst>
              <a:ext uri="{FF2B5EF4-FFF2-40B4-BE49-F238E27FC236}">
                <a16:creationId xmlns:a16="http://schemas.microsoft.com/office/drawing/2014/main" id="{4DF75F22-B762-46B4-AE95-BFBB66BF3290}"/>
              </a:ext>
            </a:extLst>
          </p:cNvPr>
          <p:cNvSpPr>
            <a:spLocks noGrp="1"/>
          </p:cNvSpPr>
          <p:nvPr/>
        </p:nvSpPr>
        <p:spPr>
          <a:xfrm>
            <a:off x="5257800" y="5179604"/>
            <a:ext cx="266700" cy="266700"/>
          </a:xfrm>
          <a:prstGeom prst="ellipse">
            <a:avLst/>
          </a:prstGeom>
          <a:solidFill>
            <a:srgbClr val="2F80C5"/>
          </a:solidFill>
          <a:ln w="9525">
            <a:solidFill>
              <a:srgbClr val="2F80C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14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1" name="第十一页图片编号3">
            <a:extLst>
              <a:ext uri="{FF2B5EF4-FFF2-40B4-BE49-F238E27FC236}">
                <a16:creationId xmlns:a16="http://schemas.microsoft.com/office/drawing/2014/main" id="{36E4770D-837F-4866-9354-010D0B69C971}"/>
              </a:ext>
            </a:extLst>
          </p:cNvPr>
          <p:cNvSpPr>
            <a:spLocks noGrp="1"/>
          </p:cNvSpPr>
          <p:nvPr/>
        </p:nvSpPr>
        <p:spPr>
          <a:xfrm>
            <a:off x="9317375" y="1795523"/>
            <a:ext cx="266700" cy="266700"/>
          </a:xfrm>
          <a:prstGeom prst="ellipse">
            <a:avLst/>
          </a:prstGeom>
          <a:solidFill>
            <a:srgbClr val="2F80C5"/>
          </a:solidFill>
          <a:ln w="9525">
            <a:solidFill>
              <a:srgbClr val="2F80C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1400" b="1" dirty="0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238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E90184B5-32DD-4030-A67A-CB43262F3D46}"/>
              </a:ext>
            </a:extLst>
          </p:cNvPr>
          <p:cNvSpPr>
            <a:spLocks noGrp="1"/>
          </p:cNvSpPr>
          <p:nvPr/>
        </p:nvSpPr>
        <p:spPr>
          <a:xfrm>
            <a:off x="6958858" y="1419225"/>
            <a:ext cx="4766418" cy="4733925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BE733C0A-35B7-4C13-B764-C31F8A382578}"/>
              </a:ext>
            </a:extLst>
          </p:cNvPr>
          <p:cNvSpPr>
            <a:spLocks noGrp="1"/>
          </p:cNvSpPr>
          <p:nvPr/>
        </p:nvSpPr>
        <p:spPr>
          <a:xfrm>
            <a:off x="211119" y="1424953"/>
            <a:ext cx="3665555" cy="4356719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540A1BDE-1782-4694-AD1C-B4681A72FD2B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AB79FFB-5A78-4570-9C44-E91622E73D49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F73A2D4-AB74-48F3-90B7-A86AFEBFF687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lang="zh-CN" altLang="en-US" sz="2800" b="1" dirty="0">
                <a:solidFill>
                  <a:srgbClr val="1F4E79"/>
                </a:solidFill>
              </a:rPr>
              <a:t>功能</a:t>
            </a:r>
            <a:r>
              <a:rPr lang="en-US" altLang="zh-CN" sz="2800" b="1" dirty="0">
                <a:solidFill>
                  <a:srgbClr val="1F4E79"/>
                </a:solidFill>
              </a:rPr>
              <a:t>5  </a:t>
            </a:r>
            <a:r>
              <a:rPr sz="2800" b="1" dirty="0" err="1">
                <a:solidFill>
                  <a:srgbClr val="1F4E79"/>
                </a:solidFill>
              </a:rPr>
              <a:t>关联业务材料办理的完整流程示例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06345E96-B3BF-42AF-9A50-3CAE526DD4D6}"/>
              </a:ext>
            </a:extLst>
          </p:cNvPr>
          <p:cNvSpPr>
            <a:spLocks noGrp="1"/>
          </p:cNvSpPr>
          <p:nvPr/>
        </p:nvSpPr>
        <p:spPr>
          <a:xfrm>
            <a:off x="466725" y="5972175"/>
            <a:ext cx="209550" cy="2095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3224C60-4597-472A-9A8A-CD27E3A4CBEE}"/>
              </a:ext>
            </a:extLst>
          </p:cNvPr>
          <p:cNvSpPr>
            <a:spLocks noGrp="1"/>
          </p:cNvSpPr>
          <p:nvPr/>
        </p:nvSpPr>
        <p:spPr>
          <a:xfrm>
            <a:off x="466725" y="5972175"/>
            <a:ext cx="209550" cy="2095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0A180ED-02C0-45A9-87B5-2F50ED9CB9F7}"/>
              </a:ext>
            </a:extLst>
          </p:cNvPr>
          <p:cNvSpPr>
            <a:spLocks noGrp="1"/>
          </p:cNvSpPr>
          <p:nvPr/>
        </p:nvSpPr>
        <p:spPr>
          <a:xfrm>
            <a:off x="781050" y="5953125"/>
            <a:ext cx="3333750" cy="2476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400" dirty="0" err="1">
                <a:solidFill>
                  <a:srgbClr val="1F1F1F"/>
                </a:solidFill>
              </a:rPr>
              <a:t>上传申报书、承诺书、合同等材料</a:t>
            </a: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B02513E8-7D8A-4AB0-867C-E0503EC2D6BA}"/>
              </a:ext>
            </a:extLst>
          </p:cNvPr>
          <p:cNvSpPr>
            <a:spLocks noGrp="1"/>
          </p:cNvSpPr>
          <p:nvPr/>
        </p:nvSpPr>
        <p:spPr>
          <a:xfrm>
            <a:off x="466725" y="6315075"/>
            <a:ext cx="209550" cy="2095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C16ABA-A1A3-497B-AE4B-B04200085D51}"/>
              </a:ext>
            </a:extLst>
          </p:cNvPr>
          <p:cNvSpPr>
            <a:spLocks noGrp="1"/>
          </p:cNvSpPr>
          <p:nvPr/>
        </p:nvSpPr>
        <p:spPr>
          <a:xfrm>
            <a:off x="466725" y="6315075"/>
            <a:ext cx="209550" cy="2095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DA2DEBD-22D7-4430-A7F4-5374A0452B38}"/>
              </a:ext>
            </a:extLst>
          </p:cNvPr>
          <p:cNvSpPr>
            <a:spLocks noGrp="1"/>
          </p:cNvSpPr>
          <p:nvPr/>
        </p:nvSpPr>
        <p:spPr>
          <a:xfrm>
            <a:off x="781050" y="6296025"/>
            <a:ext cx="3333750" cy="2476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400" dirty="0">
                <a:solidFill>
                  <a:srgbClr val="1F1F1F"/>
                </a:solidFill>
              </a:rPr>
              <a:t> </a:t>
            </a:r>
            <a:r>
              <a:rPr sz="1400" dirty="0" err="1">
                <a:solidFill>
                  <a:srgbClr val="1F1F1F"/>
                </a:solidFill>
              </a:rPr>
              <a:t>DocMaster</a:t>
            </a:r>
            <a:r>
              <a:rPr sz="1400" dirty="0">
                <a:solidFill>
                  <a:srgbClr val="1F1F1F"/>
                </a:solidFill>
              </a:rPr>
              <a:t> </a:t>
            </a:r>
            <a:r>
              <a:rPr sz="1400" dirty="0" err="1">
                <a:solidFill>
                  <a:srgbClr val="1F1F1F"/>
                </a:solidFill>
              </a:rPr>
              <a:t>做材料完整性审核</a:t>
            </a: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9E465E8-D62E-4294-91F7-CA48A125979E}"/>
              </a:ext>
            </a:extLst>
          </p:cNvPr>
          <p:cNvSpPr>
            <a:spLocks noGrp="1"/>
          </p:cNvSpPr>
          <p:nvPr/>
        </p:nvSpPr>
        <p:spPr>
          <a:xfrm>
            <a:off x="4000500" y="6105525"/>
            <a:ext cx="209550" cy="2095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2F95F91-CBBD-4B52-9CB1-71FD3EB8614D}"/>
              </a:ext>
            </a:extLst>
          </p:cNvPr>
          <p:cNvSpPr>
            <a:spLocks noGrp="1"/>
          </p:cNvSpPr>
          <p:nvPr/>
        </p:nvSpPr>
        <p:spPr>
          <a:xfrm>
            <a:off x="4000500" y="6105525"/>
            <a:ext cx="209550" cy="2095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F5BD96A-B5C7-40BA-ACC4-DD8A0095CC58}"/>
              </a:ext>
            </a:extLst>
          </p:cNvPr>
          <p:cNvSpPr>
            <a:spLocks noGrp="1"/>
          </p:cNvSpPr>
          <p:nvPr/>
        </p:nvSpPr>
        <p:spPr>
          <a:xfrm>
            <a:off x="4314825" y="6086475"/>
            <a:ext cx="3333750" cy="2476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400" dirty="0" err="1">
                <a:solidFill>
                  <a:srgbClr val="1F1F1F"/>
                </a:solidFill>
              </a:rPr>
              <a:t>审核完成</a:t>
            </a:r>
            <a:r>
              <a:rPr sz="1400" dirty="0">
                <a:solidFill>
                  <a:srgbClr val="1F1F1F"/>
                </a:solidFill>
              </a:rPr>
              <a:t> → </a:t>
            </a:r>
            <a:r>
              <a:rPr sz="1400" dirty="0" err="1">
                <a:solidFill>
                  <a:srgbClr val="1F1F1F"/>
                </a:solidFill>
              </a:rPr>
              <a:t>进入专家推荐模块</a:t>
            </a: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BCADC82-C6BA-4C7F-A5E1-FE1B9F2900FC}"/>
              </a:ext>
            </a:extLst>
          </p:cNvPr>
          <p:cNvSpPr>
            <a:spLocks noGrp="1"/>
          </p:cNvSpPr>
          <p:nvPr/>
        </p:nvSpPr>
        <p:spPr>
          <a:xfrm>
            <a:off x="7453313" y="5876925"/>
            <a:ext cx="209550" cy="2095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80AE7E-AE37-4D25-9CBB-F057C822F6A0}"/>
              </a:ext>
            </a:extLst>
          </p:cNvPr>
          <p:cNvSpPr>
            <a:spLocks noGrp="1"/>
          </p:cNvSpPr>
          <p:nvPr/>
        </p:nvSpPr>
        <p:spPr>
          <a:xfrm>
            <a:off x="7453313" y="5876925"/>
            <a:ext cx="209550" cy="2095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E4F814B-F607-4B2D-886A-E3CCDCB18B63}"/>
              </a:ext>
            </a:extLst>
          </p:cNvPr>
          <p:cNvSpPr>
            <a:spLocks noGrp="1"/>
          </p:cNvSpPr>
          <p:nvPr/>
        </p:nvSpPr>
        <p:spPr>
          <a:xfrm>
            <a:off x="7767638" y="5857875"/>
            <a:ext cx="3333750" cy="2476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400" dirty="0" err="1">
                <a:solidFill>
                  <a:srgbClr val="1F1F1F"/>
                </a:solidFill>
              </a:rPr>
              <a:t>系统生成推荐专家列表，用户确认</a:t>
            </a: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C2FF545-F891-4A1E-8E92-71D3A6C6309F}"/>
              </a:ext>
            </a:extLst>
          </p:cNvPr>
          <p:cNvSpPr>
            <a:spLocks noGrp="1"/>
          </p:cNvSpPr>
          <p:nvPr/>
        </p:nvSpPr>
        <p:spPr>
          <a:xfrm>
            <a:off x="7453313" y="6229350"/>
            <a:ext cx="209550" cy="20955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C3AFB51-8DD1-4861-AFEF-262D59380B2F}"/>
              </a:ext>
            </a:extLst>
          </p:cNvPr>
          <p:cNvSpPr>
            <a:spLocks noGrp="1"/>
          </p:cNvSpPr>
          <p:nvPr/>
        </p:nvSpPr>
        <p:spPr>
          <a:xfrm>
            <a:off x="7453313" y="6219825"/>
            <a:ext cx="209550" cy="20955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625CD81-C725-4A3A-8C91-92535860D89D}"/>
              </a:ext>
            </a:extLst>
          </p:cNvPr>
          <p:cNvSpPr>
            <a:spLocks noGrp="1"/>
          </p:cNvSpPr>
          <p:nvPr/>
        </p:nvSpPr>
        <p:spPr>
          <a:xfrm>
            <a:off x="7767638" y="6200775"/>
            <a:ext cx="3333750" cy="2476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1400" dirty="0" err="1">
                <a:solidFill>
                  <a:srgbClr val="1F1F1F"/>
                </a:solidFill>
              </a:rPr>
              <a:t>批量生成专家意见表</a:t>
            </a:r>
            <a:endParaRPr sz="1400" dirty="0">
              <a:solidFill>
                <a:srgbClr val="1F1F1F"/>
              </a:solidFill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86DCF6E7-C14D-4EBB-AE29-51282685E4DD}"/>
              </a:ext>
            </a:extLst>
          </p:cNvPr>
          <p:cNvSpPr>
            <a:spLocks noGrp="1"/>
          </p:cNvSpPr>
          <p:nvPr/>
        </p:nvSpPr>
        <p:spPr>
          <a:xfrm>
            <a:off x="4133850" y="1371599"/>
            <a:ext cx="2567831" cy="4410073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61" name="图片 5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56343" y="1504001"/>
            <a:ext cx="3428221" cy="4154798"/>
          </a:xfrm>
          <a:prstGeom prst="rect">
            <a:avLst/>
          </a:prstGeom>
        </p:spPr>
      </p:pic>
      <p:pic>
        <p:nvPicPr>
          <p:cNvPr id="63" name="图片 55"/>
          <p:cNvPicPr>
            <a:picLocks noChangeAspect="1"/>
          </p:cNvPicPr>
          <p:nvPr/>
        </p:nvPicPr>
        <p:blipFill>
          <a:blip r:embed="rId4"/>
          <a:srcRect l="75661"/>
          <a:stretch>
            <a:fillRect/>
          </a:stretch>
        </p:blipFill>
        <p:spPr>
          <a:xfrm>
            <a:off x="4124325" y="1457325"/>
            <a:ext cx="2502378" cy="4201474"/>
          </a:xfrm>
          <a:prstGeom prst="rect">
            <a:avLst/>
          </a:prstGeom>
        </p:spPr>
      </p:pic>
      <p:pic>
        <p:nvPicPr>
          <p:cNvPr id="65" name="图片 5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026308" y="1489025"/>
            <a:ext cx="4222717" cy="413807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847069D0-4F33-4618-BC3D-EF35B7291AB5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87B1D25-5499-4180-8661-40F920896424}"/>
              </a:ext>
            </a:extLst>
          </p:cNvPr>
          <p:cNvSpPr>
            <a:spLocks noGrp="1"/>
          </p:cNvSpPr>
          <p:nvPr/>
        </p:nvSpPr>
        <p:spPr>
          <a:xfrm>
            <a:off x="11444288" y="63436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35" name="第十二页图片编号1">
            <a:extLst>
              <a:ext uri="{FF2B5EF4-FFF2-40B4-BE49-F238E27FC236}">
                <a16:creationId xmlns:a16="http://schemas.microsoft.com/office/drawing/2014/main" id="{7DD041E1-0A9F-48D9-9A4C-2D9A6F1EA421}"/>
              </a:ext>
            </a:extLst>
          </p:cNvPr>
          <p:cNvSpPr>
            <a:spLocks noGrp="1"/>
          </p:cNvSpPr>
          <p:nvPr/>
        </p:nvSpPr>
        <p:spPr>
          <a:xfrm>
            <a:off x="3390900" y="1552581"/>
            <a:ext cx="266700" cy="266700"/>
          </a:xfrm>
          <a:prstGeom prst="ellipse">
            <a:avLst/>
          </a:prstGeom>
          <a:solidFill>
            <a:srgbClr val="2F80C5"/>
          </a:solidFill>
          <a:ln w="9525">
            <a:solidFill>
              <a:srgbClr val="2F80C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6" name="第十二页图片编号2">
            <a:extLst>
              <a:ext uri="{FF2B5EF4-FFF2-40B4-BE49-F238E27FC236}">
                <a16:creationId xmlns:a16="http://schemas.microsoft.com/office/drawing/2014/main" id="{B53908BA-B32D-4B7C-B7ED-733F43A8839E}"/>
              </a:ext>
            </a:extLst>
          </p:cNvPr>
          <p:cNvSpPr>
            <a:spLocks noGrp="1"/>
          </p:cNvSpPr>
          <p:nvPr/>
        </p:nvSpPr>
        <p:spPr>
          <a:xfrm>
            <a:off x="6189289" y="1498822"/>
            <a:ext cx="266700" cy="266700"/>
          </a:xfrm>
          <a:prstGeom prst="ellipse">
            <a:avLst/>
          </a:prstGeom>
          <a:solidFill>
            <a:srgbClr val="2F80C5"/>
          </a:solidFill>
          <a:ln w="9525">
            <a:solidFill>
              <a:srgbClr val="2F80C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14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7" name="第十二页图片编号3">
            <a:extLst>
              <a:ext uri="{FF2B5EF4-FFF2-40B4-BE49-F238E27FC236}">
                <a16:creationId xmlns:a16="http://schemas.microsoft.com/office/drawing/2014/main" id="{02185382-5009-4A78-9928-41737DB90249}"/>
              </a:ext>
            </a:extLst>
          </p:cNvPr>
          <p:cNvSpPr>
            <a:spLocks noGrp="1"/>
          </p:cNvSpPr>
          <p:nvPr/>
        </p:nvSpPr>
        <p:spPr>
          <a:xfrm>
            <a:off x="11249025" y="1621151"/>
            <a:ext cx="266700" cy="266700"/>
          </a:xfrm>
          <a:prstGeom prst="ellipse">
            <a:avLst/>
          </a:prstGeom>
          <a:solidFill>
            <a:srgbClr val="2F80C5"/>
          </a:solidFill>
          <a:ln w="9525">
            <a:solidFill>
              <a:srgbClr val="2F80C5"/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rPr sz="1400" b="1" dirty="0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50028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D0DC466-8994-42DA-B6F9-694B94559F98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330907-4B10-4775-B79A-06103F91A402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E818B41-98DE-4466-9A00-59EAEB4C61DA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>
                <a:solidFill>
                  <a:srgbClr val="1F4E79"/>
                </a:solidFill>
              </a:rPr>
              <a:t>常用模板的保存与复用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A8729B3-8BAC-42C5-B6CC-41B5710A88B7}"/>
              </a:ext>
            </a:extLst>
          </p:cNvPr>
          <p:cNvSpPr>
            <a:spLocks noGrp="1"/>
          </p:cNvSpPr>
          <p:nvPr/>
        </p:nvSpPr>
        <p:spPr>
          <a:xfrm>
            <a:off x="523875" y="2430066"/>
            <a:ext cx="3524250" cy="609600"/>
          </a:xfrm>
          <a:prstGeom prst="rect">
            <a:avLst/>
          </a:prstGeom>
          <a:noFill/>
        </p:spPr>
        <p:txBody>
          <a:bodyPr/>
          <a:lstStyle/>
          <a:p>
            <a:pPr algn="l">
              <a:lnSpc>
                <a:spcPct val="130000"/>
              </a:lnSpc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</a:rPr>
              <a:t>📂 </a:t>
            </a:r>
            <a:r>
              <a:rPr sz="2000" dirty="0" err="1">
                <a:solidFill>
                  <a:srgbClr val="1F1F1F"/>
                </a:solidFill>
              </a:rPr>
              <a:t>共享模板</a:t>
            </a:r>
            <a:r>
              <a:rPr sz="2000" dirty="0">
                <a:solidFill>
                  <a:srgbClr val="1F1F1F"/>
                </a:solidFill>
              </a:rPr>
              <a:t> — </a:t>
            </a:r>
            <a:r>
              <a:rPr lang="zh-CN" altLang="en-US" sz="2000" dirty="0">
                <a:solidFill>
                  <a:srgbClr val="1F1F1F"/>
                </a:solidFill>
              </a:rPr>
              <a:t>提供公共模板下载</a:t>
            </a:r>
            <a:endParaRPr sz="2000" dirty="0">
              <a:solidFill>
                <a:srgbClr val="1F1F1F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98A95EC-E5F1-47A3-96B8-DAA02F49E6A0}"/>
              </a:ext>
            </a:extLst>
          </p:cNvPr>
          <p:cNvSpPr>
            <a:spLocks noGrp="1"/>
          </p:cNvSpPr>
          <p:nvPr/>
        </p:nvSpPr>
        <p:spPr>
          <a:xfrm>
            <a:off x="554034" y="3362325"/>
            <a:ext cx="3524250" cy="609600"/>
          </a:xfrm>
          <a:prstGeom prst="rect">
            <a:avLst/>
          </a:prstGeom>
          <a:noFill/>
        </p:spPr>
        <p:txBody>
          <a:bodyPr/>
          <a:lstStyle/>
          <a:p>
            <a:pPr algn="l">
              <a:lnSpc>
                <a:spcPct val="130000"/>
              </a:lnSpc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👤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个人模板</a:t>
            </a: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—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新上传的模板可保存到个人库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42F0EE-876A-43AD-A11B-500BF64B924C}"/>
              </a:ext>
            </a:extLst>
          </p:cNvPr>
          <p:cNvSpPr>
            <a:spLocks noGrp="1"/>
          </p:cNvSpPr>
          <p:nvPr/>
        </p:nvSpPr>
        <p:spPr>
          <a:xfrm>
            <a:off x="554034" y="4313634"/>
            <a:ext cx="3524250" cy="609600"/>
          </a:xfrm>
          <a:prstGeom prst="rect">
            <a:avLst/>
          </a:prstGeom>
          <a:noFill/>
        </p:spPr>
        <p:txBody>
          <a:bodyPr/>
          <a:lstStyle/>
          <a:p>
            <a:pPr algn="l">
              <a:lnSpc>
                <a:spcPct val="130000"/>
              </a:lnSpc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</a:rPr>
              <a:t>🔍 </a:t>
            </a:r>
            <a:r>
              <a:rPr sz="2000" dirty="0" err="1">
                <a:solidFill>
                  <a:srgbClr val="1F1F1F"/>
                </a:solidFill>
              </a:rPr>
              <a:t>快速调用</a:t>
            </a:r>
            <a:r>
              <a:rPr sz="2000" dirty="0">
                <a:solidFill>
                  <a:srgbClr val="1F1F1F"/>
                </a:solidFill>
              </a:rPr>
              <a:t> — </a:t>
            </a:r>
            <a:r>
              <a:rPr sz="2000" dirty="0" err="1">
                <a:solidFill>
                  <a:srgbClr val="1F1F1F"/>
                </a:solidFill>
              </a:rPr>
              <a:t>按名称、分类或关键词调用</a:t>
            </a:r>
            <a:endParaRPr sz="2000" dirty="0">
              <a:solidFill>
                <a:srgbClr val="1F1F1F"/>
              </a:solidFill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6E0F1942-54A3-46FC-A161-7ECD81B0C97A}"/>
              </a:ext>
            </a:extLst>
          </p:cNvPr>
          <p:cNvSpPr>
            <a:spLocks noGrp="1"/>
          </p:cNvSpPr>
          <p:nvPr/>
        </p:nvSpPr>
        <p:spPr>
          <a:xfrm>
            <a:off x="4133850" y="2514600"/>
            <a:ext cx="3638550" cy="2495550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24" name="图片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33850" y="1616869"/>
            <a:ext cx="3921133" cy="4329112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1D4D99CC-6B38-4932-8630-F25F7D79B51A}"/>
              </a:ext>
            </a:extLst>
          </p:cNvPr>
          <p:cNvSpPr>
            <a:spLocks noGrp="1"/>
          </p:cNvSpPr>
          <p:nvPr/>
        </p:nvSpPr>
        <p:spPr>
          <a:xfrm>
            <a:off x="7943850" y="2514600"/>
            <a:ext cx="3638550" cy="2495550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9525">
            <a:solidFill>
              <a:srgbClr val="E0E0E0"/>
            </a:solidFill>
            <a:prstDash val="solid"/>
          </a:ln>
        </p:spPr>
      </p:sp>
      <p:pic>
        <p:nvPicPr>
          <p:cNvPr id="26" name="图片 2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54983" y="1771737"/>
            <a:ext cx="4133850" cy="401937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1D9A2DA-8710-4663-B481-1367C31EEEFA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2A11503-FD25-452B-897D-6E9E2920BFA1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16" name="第七页图片顺序箭头">
            <a:extLst>
              <a:ext uri="{FF2B5EF4-FFF2-40B4-BE49-F238E27FC236}">
                <a16:creationId xmlns:a16="http://schemas.microsoft.com/office/drawing/2014/main" id="{104E9655-02E3-40F7-B541-8B715B68446B}"/>
              </a:ext>
            </a:extLst>
          </p:cNvPr>
          <p:cNvSpPr>
            <a:spLocks noGrp="1"/>
          </p:cNvSpPr>
          <p:nvPr/>
        </p:nvSpPr>
        <p:spPr>
          <a:xfrm>
            <a:off x="7696200" y="3476625"/>
            <a:ext cx="2286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ctr">
              <a:defRPr sz="3300" b="1">
                <a:solidFill>
                  <a:srgbClr val="2F80C5"/>
                </a:solidFill>
              </a:defRPr>
            </a:pPr>
            <a:r>
              <a:rPr sz="3300" b="1">
                <a:solidFill>
                  <a:srgbClr val="2F80C5"/>
                </a:solidFill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1037769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443CA9E4-6EC5-4699-88ED-C909056A1401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0C9644B-3027-443B-ABF7-264F82F8B200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5CFD1D0-ADDE-4393-A71E-B7E8AF95F5D9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>
                <a:solidFill>
                  <a:srgbClr val="1F4E79"/>
                </a:solidFill>
              </a:rPr>
              <a:t>提升使用效果的注意事项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CF5AECFD-F6D4-4EE0-AF71-8563B0EDCCAF}"/>
              </a:ext>
            </a:extLst>
          </p:cNvPr>
          <p:cNvSpPr>
            <a:spLocks noGrp="1"/>
          </p:cNvSpPr>
          <p:nvPr/>
        </p:nvSpPr>
        <p:spPr>
          <a:xfrm>
            <a:off x="971550" y="2562225"/>
            <a:ext cx="102489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F9447FB-83C3-4A9E-9D06-38B025971D73}"/>
              </a:ext>
            </a:extLst>
          </p:cNvPr>
          <p:cNvSpPr>
            <a:spLocks noGrp="1"/>
          </p:cNvSpPr>
          <p:nvPr/>
        </p:nvSpPr>
        <p:spPr>
          <a:xfrm>
            <a:off x="1085850" y="2619375"/>
            <a:ext cx="266700" cy="2667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56EFDB-D53D-45C4-A64E-2F3D956D1626}"/>
              </a:ext>
            </a:extLst>
          </p:cNvPr>
          <p:cNvSpPr>
            <a:spLocks noGrp="1"/>
          </p:cNvSpPr>
          <p:nvPr/>
        </p:nvSpPr>
        <p:spPr>
          <a:xfrm>
            <a:off x="1085850" y="2619375"/>
            <a:ext cx="266700" cy="2667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B7ECDF-7DCD-4294-A2A8-6977DB1DDC1D}"/>
              </a:ext>
            </a:extLst>
          </p:cNvPr>
          <p:cNvSpPr>
            <a:spLocks noGrp="1"/>
          </p:cNvSpPr>
          <p:nvPr/>
        </p:nvSpPr>
        <p:spPr>
          <a:xfrm>
            <a:off x="1495425" y="2619375"/>
            <a:ext cx="4762500" cy="2667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上传材料尽量完整，文件名最好清楚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FE49F6E-0AD5-46A7-BD28-0650622248F6}"/>
              </a:ext>
            </a:extLst>
          </p:cNvPr>
          <p:cNvSpPr>
            <a:spLocks noGrp="1"/>
          </p:cNvSpPr>
          <p:nvPr/>
        </p:nvSpPr>
        <p:spPr>
          <a:xfrm>
            <a:off x="971550" y="3019425"/>
            <a:ext cx="102489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69C5403-D463-458D-8AE7-88B61FF18001}"/>
              </a:ext>
            </a:extLst>
          </p:cNvPr>
          <p:cNvSpPr>
            <a:spLocks noGrp="1"/>
          </p:cNvSpPr>
          <p:nvPr/>
        </p:nvSpPr>
        <p:spPr>
          <a:xfrm>
            <a:off x="1085850" y="3076575"/>
            <a:ext cx="266700" cy="2667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3EF03E6-2F1E-4DB1-BAAA-2182283EA600}"/>
              </a:ext>
            </a:extLst>
          </p:cNvPr>
          <p:cNvSpPr>
            <a:spLocks noGrp="1"/>
          </p:cNvSpPr>
          <p:nvPr/>
        </p:nvSpPr>
        <p:spPr>
          <a:xfrm>
            <a:off x="1085850" y="3076575"/>
            <a:ext cx="266700" cy="2667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17229F-66EA-492A-B2F4-367B51D923EC}"/>
              </a:ext>
            </a:extLst>
          </p:cNvPr>
          <p:cNvSpPr>
            <a:spLocks noGrp="1"/>
          </p:cNvSpPr>
          <p:nvPr/>
        </p:nvSpPr>
        <p:spPr>
          <a:xfrm>
            <a:off x="1495425" y="3076575"/>
            <a:ext cx="4762500" cy="2667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涉及金额、日期、单位名称时</a:t>
            </a: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需要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准确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45FB9F5-735F-4C02-9308-141C7AEE979C}"/>
              </a:ext>
            </a:extLst>
          </p:cNvPr>
          <p:cNvSpPr>
            <a:spLocks noGrp="1"/>
          </p:cNvSpPr>
          <p:nvPr/>
        </p:nvSpPr>
        <p:spPr>
          <a:xfrm>
            <a:off x="971550" y="3476625"/>
            <a:ext cx="102489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2F8C7B6-DBDD-4450-B1DF-446781B6C06A}"/>
              </a:ext>
            </a:extLst>
          </p:cNvPr>
          <p:cNvSpPr>
            <a:spLocks noGrp="1"/>
          </p:cNvSpPr>
          <p:nvPr/>
        </p:nvSpPr>
        <p:spPr>
          <a:xfrm>
            <a:off x="1085850" y="3533775"/>
            <a:ext cx="266700" cy="2667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A3000C8-1CE3-411F-B9D7-190FCB068C5F}"/>
              </a:ext>
            </a:extLst>
          </p:cNvPr>
          <p:cNvSpPr>
            <a:spLocks noGrp="1"/>
          </p:cNvSpPr>
          <p:nvPr/>
        </p:nvSpPr>
        <p:spPr>
          <a:xfrm>
            <a:off x="1085850" y="3533775"/>
            <a:ext cx="266700" cy="2667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C031771-AECB-4D15-98A9-85BC270B0937}"/>
              </a:ext>
            </a:extLst>
          </p:cNvPr>
          <p:cNvSpPr>
            <a:spLocks noGrp="1"/>
          </p:cNvSpPr>
          <p:nvPr/>
        </p:nvSpPr>
        <p:spPr>
          <a:xfrm>
            <a:off x="1495425" y="3533775"/>
            <a:ext cx="4762500" cy="2667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模板填充前，先列出需要填写的字段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72645731-7344-4C03-ADE9-7AE634D4801B}"/>
              </a:ext>
            </a:extLst>
          </p:cNvPr>
          <p:cNvSpPr>
            <a:spLocks noGrp="1"/>
          </p:cNvSpPr>
          <p:nvPr/>
        </p:nvSpPr>
        <p:spPr>
          <a:xfrm>
            <a:off x="971550" y="3933825"/>
            <a:ext cx="102489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1728B9E-8944-46D4-B450-3C06D8EF42EF}"/>
              </a:ext>
            </a:extLst>
          </p:cNvPr>
          <p:cNvSpPr>
            <a:spLocks noGrp="1"/>
          </p:cNvSpPr>
          <p:nvPr/>
        </p:nvSpPr>
        <p:spPr>
          <a:xfrm>
            <a:off x="1085850" y="3990975"/>
            <a:ext cx="266700" cy="2667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5126BD4-7E69-4660-8D27-2E125555D4F8}"/>
              </a:ext>
            </a:extLst>
          </p:cNvPr>
          <p:cNvSpPr>
            <a:spLocks noGrp="1"/>
          </p:cNvSpPr>
          <p:nvPr/>
        </p:nvSpPr>
        <p:spPr>
          <a:xfrm>
            <a:off x="1085850" y="3990975"/>
            <a:ext cx="266700" cy="2667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2304B33-CC19-4081-B017-094A535D37FB}"/>
              </a:ext>
            </a:extLst>
          </p:cNvPr>
          <p:cNvSpPr>
            <a:spLocks noGrp="1"/>
          </p:cNvSpPr>
          <p:nvPr/>
        </p:nvSpPr>
        <p:spPr>
          <a:xfrm>
            <a:off x="1495424" y="3990975"/>
            <a:ext cx="6943725" cy="142875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合同、审核和专家推荐结果需要人工最终确认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93E39C23-CC49-4381-A208-4BF76281553C}"/>
              </a:ext>
            </a:extLst>
          </p:cNvPr>
          <p:cNvSpPr>
            <a:spLocks noGrp="1"/>
          </p:cNvSpPr>
          <p:nvPr/>
        </p:nvSpPr>
        <p:spPr>
          <a:xfrm>
            <a:off x="971550" y="4391025"/>
            <a:ext cx="102489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C1BDA7E-33BE-4C14-929C-5F65443C52C9}"/>
              </a:ext>
            </a:extLst>
          </p:cNvPr>
          <p:cNvSpPr>
            <a:spLocks noGrp="1"/>
          </p:cNvSpPr>
          <p:nvPr/>
        </p:nvSpPr>
        <p:spPr>
          <a:xfrm>
            <a:off x="1085850" y="4448175"/>
            <a:ext cx="266700" cy="266700"/>
          </a:xfrm>
          <a:prstGeom prst="ellipse">
            <a:avLst/>
          </a:prstGeom>
          <a:solidFill>
            <a:srgbClr val="2E75B6"/>
          </a:solidFill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273E6B0-A654-4E16-AA39-E66A670DDE2A}"/>
              </a:ext>
            </a:extLst>
          </p:cNvPr>
          <p:cNvSpPr>
            <a:spLocks noGrp="1"/>
          </p:cNvSpPr>
          <p:nvPr/>
        </p:nvSpPr>
        <p:spPr>
          <a:xfrm>
            <a:off x="1085850" y="4448175"/>
            <a:ext cx="266700" cy="2667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09A7F26-C032-4C74-B288-F3C5FDDEA954}"/>
              </a:ext>
            </a:extLst>
          </p:cNvPr>
          <p:cNvSpPr>
            <a:spLocks noGrp="1"/>
          </p:cNvSpPr>
          <p:nvPr/>
        </p:nvSpPr>
        <p:spPr>
          <a:xfrm>
            <a:off x="1495424" y="4448175"/>
            <a:ext cx="7229475" cy="114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生成的</a:t>
            </a: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Word / PPT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文件可以继续人工修改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99F3481-477C-49E4-8C95-2B8DF1D44A7D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42AE43-4886-4EA4-8947-93B569155BEB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06658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E09A2964-6FEA-49D7-ADEC-65D783C2A22C}"/>
              </a:ext>
            </a:extLst>
          </p:cNvPr>
          <p:cNvSpPr>
            <a:spLocks noGrp="1"/>
          </p:cNvSpPr>
          <p:nvPr/>
        </p:nvSpPr>
        <p:spPr>
          <a:xfrm>
            <a:off x="-9525" y="-9525"/>
            <a:ext cx="12211050" cy="762000"/>
          </a:xfrm>
          <a:prstGeom prst="roundRect">
            <a:avLst>
              <a:gd name="adj" fmla="val 0"/>
            </a:avLst>
          </a:prstGeom>
          <a:solidFill>
            <a:srgbClr val="1F4E79"/>
          </a:solidFill>
          <a:ln w="0">
            <a:noFill/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3E9F12C-42E6-4403-91F5-6A49639735C5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28575"/>
          </a:xfrm>
          <a:prstGeom prst="rect">
            <a:avLst/>
          </a:prstGeom>
          <a:solidFill>
            <a:srgbClr val="2E75B6"/>
          </a:solidFill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B3AAC1-A7B4-4C31-AFDA-B3E3CB706CBF}"/>
              </a:ext>
            </a:extLst>
          </p:cNvPr>
          <p:cNvSpPr>
            <a:spLocks noGrp="1"/>
          </p:cNvSpPr>
          <p:nvPr/>
        </p:nvSpPr>
        <p:spPr>
          <a:xfrm>
            <a:off x="685800" y="876300"/>
            <a:ext cx="10820400" cy="4953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650" b="1">
                <a:solidFill>
                  <a:srgbClr val="1F4E79"/>
                </a:solidFill>
              </a:defRPr>
            </a:pPr>
            <a:r>
              <a:rPr sz="2800" b="1" dirty="0" err="1">
                <a:solidFill>
                  <a:srgbClr val="1F4E79"/>
                </a:solidFill>
              </a:rPr>
              <a:t>DocMaster</a:t>
            </a:r>
            <a:r>
              <a:rPr sz="2800" b="1" dirty="0">
                <a:solidFill>
                  <a:srgbClr val="1F4E79"/>
                </a:solidFill>
              </a:rPr>
              <a:t> </a:t>
            </a:r>
            <a:r>
              <a:rPr lang="zh-CN" altLang="en-US" sz="2800" b="1" dirty="0">
                <a:solidFill>
                  <a:srgbClr val="1F4E79"/>
                </a:solidFill>
              </a:rPr>
              <a:t>适用场景</a:t>
            </a:r>
            <a:endParaRPr sz="2800" b="1" dirty="0">
              <a:solidFill>
                <a:srgbClr val="1F4E79"/>
              </a:solidFill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64EF6BF8-B033-4C44-9267-DABEA1D24F8C}"/>
              </a:ext>
            </a:extLst>
          </p:cNvPr>
          <p:cNvSpPr>
            <a:spLocks noGrp="1"/>
          </p:cNvSpPr>
          <p:nvPr/>
        </p:nvSpPr>
        <p:spPr>
          <a:xfrm>
            <a:off x="971550" y="2095500"/>
            <a:ext cx="10248900" cy="4191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9D7D08-B3C4-40E2-84F0-47739786D2AA}"/>
              </a:ext>
            </a:extLst>
          </p:cNvPr>
          <p:cNvSpPr>
            <a:spLocks noGrp="1"/>
          </p:cNvSpPr>
          <p:nvPr/>
        </p:nvSpPr>
        <p:spPr>
          <a:xfrm>
            <a:off x="1162050" y="2152650"/>
            <a:ext cx="4762500" cy="3048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📄  生成一份会议纪要或工作总结 Word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B1369D6F-31B8-4C85-BAAF-9E2497430C25}"/>
              </a:ext>
            </a:extLst>
          </p:cNvPr>
          <p:cNvSpPr>
            <a:spLocks noGrp="1"/>
          </p:cNvSpPr>
          <p:nvPr/>
        </p:nvSpPr>
        <p:spPr>
          <a:xfrm>
            <a:off x="971550" y="2590800"/>
            <a:ext cx="10248900" cy="4191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475C954-4B42-4D76-946C-1CACD491AB91}"/>
              </a:ext>
            </a:extLst>
          </p:cNvPr>
          <p:cNvSpPr>
            <a:spLocks noGrp="1"/>
          </p:cNvSpPr>
          <p:nvPr/>
        </p:nvSpPr>
        <p:spPr>
          <a:xfrm>
            <a:off x="1162050" y="2647950"/>
            <a:ext cx="4762500" cy="3048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📝  用合同模板生成一份合同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6A5773E-B32E-4F6C-BAD3-32959A15C428}"/>
              </a:ext>
            </a:extLst>
          </p:cNvPr>
          <p:cNvSpPr>
            <a:spLocks noGrp="1"/>
          </p:cNvSpPr>
          <p:nvPr/>
        </p:nvSpPr>
        <p:spPr>
          <a:xfrm>
            <a:off x="971550" y="3086100"/>
            <a:ext cx="10248900" cy="4191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3176B2-A041-4A17-AC42-CDD5A14D5FFF}"/>
              </a:ext>
            </a:extLst>
          </p:cNvPr>
          <p:cNvSpPr>
            <a:spLocks noGrp="1"/>
          </p:cNvSpPr>
          <p:nvPr/>
        </p:nvSpPr>
        <p:spPr>
          <a:xfrm>
            <a:off x="1162050" y="3143250"/>
            <a:ext cx="4762500" cy="3048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🔍  审查一份准备提交的合同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D42167C-BA53-4623-9587-EF867975C88F}"/>
              </a:ext>
            </a:extLst>
          </p:cNvPr>
          <p:cNvSpPr>
            <a:spLocks noGrp="1"/>
          </p:cNvSpPr>
          <p:nvPr/>
        </p:nvSpPr>
        <p:spPr>
          <a:xfrm>
            <a:off x="971550" y="3581400"/>
            <a:ext cx="10248900" cy="4191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D13A6C7-E52D-41B1-83B1-8CA9D46BA511}"/>
              </a:ext>
            </a:extLst>
          </p:cNvPr>
          <p:cNvSpPr>
            <a:spLocks noGrp="1"/>
          </p:cNvSpPr>
          <p:nvPr/>
        </p:nvSpPr>
        <p:spPr>
          <a:xfrm>
            <a:off x="1162050" y="3638550"/>
            <a:ext cx="4762500" cy="3048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📊  把一份 Word 材料生成汇报 PPT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E956BA01-1B88-4FE8-B2C0-A5EE88128E90}"/>
              </a:ext>
            </a:extLst>
          </p:cNvPr>
          <p:cNvSpPr>
            <a:spLocks noGrp="1"/>
          </p:cNvSpPr>
          <p:nvPr/>
        </p:nvSpPr>
        <p:spPr>
          <a:xfrm>
            <a:off x="971550" y="4076700"/>
            <a:ext cx="10248900" cy="4191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9525">
            <a:solidFill>
              <a:srgbClr val="D6E4F0"/>
            </a:solidFill>
            <a:prstDash val="solid"/>
          </a:ln>
        </p:spPr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4396A7E-E617-4309-8500-294F7600E6A0}"/>
              </a:ext>
            </a:extLst>
          </p:cNvPr>
          <p:cNvSpPr>
            <a:spLocks noGrp="1"/>
          </p:cNvSpPr>
          <p:nvPr/>
        </p:nvSpPr>
        <p:spPr>
          <a:xfrm>
            <a:off x="1162049" y="4133850"/>
            <a:ext cx="8791575" cy="36195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buNone/>
              <a:defRPr sz="1400">
                <a:solidFill>
                  <a:srgbClr val="1F1F1F"/>
                </a:solidFill>
              </a:defRPr>
            </a:pPr>
            <a:r>
              <a:rPr sz="2000" dirty="0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📋  </a:t>
            </a:r>
            <a:r>
              <a:rPr sz="2000" dirty="0" err="1">
                <a:solidFill>
                  <a:srgbClr val="1F1F1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上传一组申请材料做完整性审核，并尝试专家推荐</a:t>
            </a:r>
            <a:endParaRPr sz="2000" dirty="0">
              <a:solidFill>
                <a:srgbClr val="1F1F1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E70771D-6223-4BEA-82D1-7B76B61EF133}"/>
              </a:ext>
            </a:extLst>
          </p:cNvPr>
          <p:cNvSpPr>
            <a:spLocks noGrp="1"/>
          </p:cNvSpPr>
          <p:nvPr/>
        </p:nvSpPr>
        <p:spPr>
          <a:xfrm>
            <a:off x="1447800" y="4810125"/>
            <a:ext cx="9296400" cy="419100"/>
          </a:xfrm>
          <a:prstGeom prst="roundRect">
            <a:avLst>
              <a:gd name="adj" fmla="val 18182"/>
            </a:avLst>
          </a:prstGeom>
          <a:solidFill>
            <a:srgbClr val="2E75B6"/>
          </a:solidFill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C529A5C-31D4-4C79-8B5E-DEAEBDC422AC}"/>
              </a:ext>
            </a:extLst>
          </p:cNvPr>
          <p:cNvSpPr>
            <a:spLocks noGrp="1"/>
          </p:cNvSpPr>
          <p:nvPr/>
        </p:nvSpPr>
        <p:spPr>
          <a:xfrm>
            <a:off x="1638300" y="4848225"/>
            <a:ext cx="8915400" cy="342900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您负责判断和确认，DocMaster 负责把文档处理工作先做起来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657A028-8558-4372-9DFF-69C2623BF428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1A47E98-8747-4006-8E43-323D0D8C477B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78625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B4F72"/>
            </a:gs>
            <a:gs pos="100000">
              <a:srgbClr val="2E86C1"/>
            </a:gs>
          </a:gsLst>
          <a:lin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7DC864B5-24FF-4E4E-9610-E075386247DE}"/>
              </a:ext>
            </a:extLst>
          </p:cNvPr>
          <p:cNvSpPr>
            <a:spLocks noGrp="1"/>
          </p:cNvSpPr>
          <p:nvPr/>
        </p:nvSpPr>
        <p:spPr>
          <a:xfrm>
            <a:off x="381000" y="571500"/>
            <a:ext cx="11430000" cy="5715000"/>
          </a:xfrm>
          <a:prstGeom prst="roundRect">
            <a:avLst>
              <a:gd name="adj" fmla="val 4000"/>
            </a:avLst>
          </a:prstGeom>
          <a:solidFill>
            <a:srgbClr val="FFFFFF">
              <a:alpha val="6000"/>
            </a:srgbClr>
          </a:solidFill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366125E-5925-4459-B922-86BED4C8917C}"/>
              </a:ext>
            </a:extLst>
          </p:cNvPr>
          <p:cNvSpPr>
            <a:spLocks noGrp="1"/>
          </p:cNvSpPr>
          <p:nvPr/>
        </p:nvSpPr>
        <p:spPr>
          <a:xfrm>
            <a:off x="1524000" y="1905000"/>
            <a:ext cx="9144000" cy="762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感谢聆听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36B5D93-F6E9-402D-91AE-EE1763BAA693}"/>
              </a:ext>
            </a:extLst>
          </p:cNvPr>
          <p:cNvSpPr>
            <a:spLocks noGrp="1"/>
          </p:cNvSpPr>
          <p:nvPr/>
        </p:nvSpPr>
        <p:spPr>
          <a:xfrm>
            <a:off x="5143500" y="2952750"/>
            <a:ext cx="1905000" cy="28575"/>
          </a:xfrm>
          <a:prstGeom prst="rect">
            <a:avLst/>
          </a:prstGeom>
          <a:solidFill>
            <a:srgbClr val="85C1E9"/>
          </a:solidFill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C2B9780-42B7-450D-A34F-24510FDB35C2}"/>
              </a:ext>
            </a:extLst>
          </p:cNvPr>
          <p:cNvSpPr>
            <a:spLocks noGrp="1"/>
          </p:cNvSpPr>
          <p:nvPr/>
        </p:nvSpPr>
        <p:spPr>
          <a:xfrm>
            <a:off x="1905000" y="3238500"/>
            <a:ext cx="8382000" cy="762000"/>
          </a:xfrm>
          <a:prstGeom prst="rect">
            <a:avLst/>
          </a:prstGeom>
          <a:noFill/>
        </p:spPr>
        <p:txBody>
          <a:bodyPr/>
          <a:lstStyle/>
          <a:p>
            <a:pPr algn="ctr">
              <a:lnSpc>
                <a:spcPct val="150000"/>
              </a:lnSpc>
              <a:buNone/>
              <a:defRPr sz="1500">
                <a:solidFill>
                  <a:srgbClr val="AED6F1"/>
                </a:solidFill>
              </a:defRPr>
            </a:pPr>
            <a:r>
              <a:rPr sz="1500">
                <a:solidFill>
                  <a:srgbClr val="AED6F1"/>
                </a:solidFill>
              </a:rPr>
              <a:t>让文档处理像对话一样简单</a:t>
            </a:r>
          </a:p>
          <a:p>
            <a:pPr algn="ctr">
              <a:lnSpc>
                <a:spcPct val="150000"/>
              </a:lnSpc>
              <a:buNone/>
              <a:defRPr sz="1500">
                <a:solidFill>
                  <a:srgbClr val="AED6F1"/>
                </a:solidFill>
              </a:defRPr>
            </a:pPr>
            <a:r>
              <a:rPr sz="1500">
                <a:solidFill>
                  <a:srgbClr val="AED6F1"/>
                </a:solidFill>
              </a:rPr>
              <a:t>DocMaster — 对话即操作 · 文档处理 · 模板填充 · 合同审查 · 智能PPT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26930BC-D21A-4AED-9EA6-0CA1E99AC329}"/>
              </a:ext>
            </a:extLst>
          </p:cNvPr>
          <p:cNvSpPr>
            <a:spLocks noGrp="1"/>
          </p:cNvSpPr>
          <p:nvPr/>
        </p:nvSpPr>
        <p:spPr>
          <a:xfrm>
            <a:off x="3429000" y="4381500"/>
            <a:ext cx="5334000" cy="28575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  <a:defRPr sz="1400">
                <a:solidFill>
                  <a:srgbClr val="AED6F1"/>
                </a:solidFill>
              </a:defRPr>
            </a:pPr>
            <a:r>
              <a:rPr sz="1400">
                <a:solidFill>
                  <a:srgbClr val="AED6F1"/>
                </a:solidFill>
              </a:rPr>
              <a:t>DrSai · HepAI · 高能物理研究所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0AD59DF-CAB7-4EC1-AE91-6B11B9C7322F}"/>
              </a:ext>
            </a:extLst>
          </p:cNvPr>
          <p:cNvSpPr>
            <a:spLocks noGrp="1"/>
          </p:cNvSpPr>
          <p:nvPr/>
        </p:nvSpPr>
        <p:spPr>
          <a:xfrm>
            <a:off x="0" y="6591300"/>
            <a:ext cx="12192000" cy="266700"/>
          </a:xfrm>
          <a:prstGeom prst="rect">
            <a:avLst/>
          </a:prstGeom>
          <a:solidFill>
            <a:srgbClr val="1F4E79"/>
          </a:solidFill>
        </p:spPr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5D20FA5-3CD5-4306-803C-BF56C532E83B}"/>
              </a:ext>
            </a:extLst>
          </p:cNvPr>
          <p:cNvSpPr>
            <a:spLocks noGrp="1"/>
          </p:cNvSpPr>
          <p:nvPr/>
        </p:nvSpPr>
        <p:spPr>
          <a:xfrm>
            <a:off x="11525250" y="6648450"/>
            <a:ext cx="476250" cy="171450"/>
          </a:xfrm>
          <a:prstGeom prst="rect">
            <a:avLst/>
          </a:prstGeom>
          <a:noFill/>
        </p:spPr>
        <p:txBody>
          <a:bodyPr/>
          <a:lstStyle/>
          <a:p>
            <a:pPr algn="r">
              <a:buNone/>
              <a:defRPr sz="14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7747004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472</Words>
  <Application>Microsoft Office PowerPoint</Application>
  <DocSecurity>0</DocSecurity>
  <PresentationFormat>宽屏</PresentationFormat>
  <Paragraphs>153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0" baseType="lpstr">
      <vt:lpstr>黑体</vt:lpstr>
      <vt:lpstr>Microsoft YaHei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紫盈 鞠</cp:lastModifiedBy>
  <cp:revision>45</cp:revision>
  <dcterms:created xsi:type="dcterms:W3CDTF">2026-08-29T12:03:38Z</dcterms:created>
  <dcterms:modified xsi:type="dcterms:W3CDTF">2026-09-18T05:39:03Z</dcterms:modified>
</cp:coreProperties>
</file>