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84" r:id="rId3"/>
    <p:sldId id="394" r:id="rId5"/>
    <p:sldId id="381" r:id="rId6"/>
    <p:sldId id="382" r:id="rId7"/>
    <p:sldId id="383" r:id="rId8"/>
    <p:sldId id="344" r:id="rId9"/>
    <p:sldId id="390" r:id="rId10"/>
    <p:sldId id="385" r:id="rId11"/>
    <p:sldId id="386" r:id="rId12"/>
    <p:sldId id="387" r:id="rId13"/>
    <p:sldId id="388" r:id="rId14"/>
    <p:sldId id="375" r:id="rId15"/>
    <p:sldId id="348" r:id="rId16"/>
    <p:sldId id="378" r:id="rId17"/>
    <p:sldId id="379" r:id="rId18"/>
    <p:sldId id="372" r:id="rId19"/>
    <p:sldId id="380" r:id="rId20"/>
    <p:sldId id="391" r:id="rId21"/>
    <p:sldId id="392" r:id="rId22"/>
    <p:sldId id="396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1" userDrawn="1">
          <p15:clr>
            <a:srgbClr val="A4A3A4"/>
          </p15:clr>
        </p15:guide>
        <p15:guide id="2" pos="39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57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371"/>
        <p:guide pos="39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1024*512</a:t>
            </a:r>
            <a:r>
              <a:rPr lang="zh-CN" altLang="en-US"/>
              <a:t>还是</a:t>
            </a:r>
            <a:r>
              <a:rPr lang="en-US" altLang="zh-CN"/>
              <a:t>512*512*2</a:t>
            </a:r>
            <a:r>
              <a:rPr lang="zh-CN" altLang="en-US"/>
              <a:t>还是</a:t>
            </a:r>
            <a:r>
              <a:rPr lang="en-US" altLang="zh-CN"/>
              <a:t>512*512</a:t>
            </a:r>
            <a:endParaRPr lang="en-US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16um wire r c </a:t>
            </a:r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背景副本"/>
          <p:cNvPicPr>
            <a:picLocks noChangeAspect="1" noChangeArrowheads="1"/>
          </p:cNvPicPr>
          <p:nvPr/>
        </p:nvPicPr>
        <p:blipFill>
          <a:blip r:embed="rId2" cstate="print"/>
          <a:srcRect l="7502" t="7797"/>
          <a:stretch>
            <a:fillRect/>
          </a:stretch>
        </p:blipFill>
        <p:spPr bwMode="auto">
          <a:xfrm>
            <a:off x="0" y="0"/>
            <a:ext cx="12240683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8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1963" y="1714489"/>
            <a:ext cx="10363200" cy="2090735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3200" b="1">
                <a:solidFill>
                  <a:srgbClr val="0000FF"/>
                </a:solidFill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>
                <a:solidFill>
                  <a:srgbClr val="0000FF"/>
                </a:solidFill>
              </a:defRPr>
            </a:lvl1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44451"/>
            <a:ext cx="2743200" cy="608171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4451"/>
            <a:ext cx="8026400" cy="608171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71438"/>
            <a:ext cx="12192000" cy="83661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125538"/>
            <a:ext cx="5384800" cy="532765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1125539"/>
            <a:ext cx="5384800" cy="258762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97600" y="3865564"/>
            <a:ext cx="5384800" cy="25876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</a:ln>
          <a:effectLst>
            <a:outerShdw dist="17961" dir="2700000" algn="ctr" rotWithShape="0">
              <a:schemeClr val="tx2"/>
            </a:outerShdw>
          </a:effectLst>
        </p:spPr>
        <p:txBody>
          <a:bodyPr vert="horz" wrap="square" lIns="91440" tIns="45720" rIns="91440" bIns="45720" numCol="1" anchor="ctr" anchorCtr="0" compatLnSpc="1"/>
          <a:lstStyle>
            <a:lvl1pPr>
              <a:defRPr lang="zh-CN" altLang="en-US" sz="3200" b="1" baseline="0" dirty="0">
                <a:solidFill>
                  <a:schemeClr val="bg1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052737"/>
            <a:ext cx="11521280" cy="5587325"/>
          </a:xfrm>
        </p:spPr>
        <p:txBody>
          <a:bodyPr/>
          <a:lstStyle>
            <a:lvl1pPr algn="l">
              <a:buClr>
                <a:srgbClr val="00B0F0"/>
              </a:buClr>
              <a:buSzPct val="80000"/>
              <a:buFont typeface="Wingdings" panose="05000000000000000000" pitchFamily="2" charset="2"/>
              <a:buChar char="n"/>
              <a:defRPr b="0">
                <a:solidFill>
                  <a:schemeClr val="tx1"/>
                </a:solidFill>
                <a:latin typeface="+mn-ea"/>
                <a:ea typeface="+mn-ea"/>
              </a:defRPr>
            </a:lvl1pPr>
            <a:lvl2pPr algn="l">
              <a:buClr>
                <a:srgbClr val="00B050"/>
              </a:buClr>
              <a:buSzPct val="80000"/>
              <a:defRPr b="0" baseline="0">
                <a:solidFill>
                  <a:srgbClr val="0000FF"/>
                </a:solidFill>
                <a:latin typeface="+mn-ea"/>
                <a:ea typeface="+mn-ea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</a:ln>
          <a:effectLst>
            <a:outerShdw dist="17961" dir="2700000" algn="ctr" rotWithShape="0">
              <a:schemeClr val="tx2"/>
            </a:outerShdw>
          </a:effectLst>
        </p:spPr>
        <p:txBody>
          <a:bodyPr vert="horz" wrap="square" lIns="91440" tIns="45720" rIns="91440" bIns="45720" numCol="1" anchor="ctr" anchorCtr="0" compatLnSpc="1"/>
          <a:lstStyle>
            <a:lvl1pPr>
              <a:defRPr lang="zh-CN" altLang="en-US" sz="32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5544616" cy="5587326"/>
          </a:xfrm>
        </p:spPr>
        <p:txBody>
          <a:bodyPr/>
          <a:lstStyle>
            <a:lvl1pPr>
              <a:defRPr sz="2000"/>
            </a:lvl1pPr>
            <a:lvl2pPr>
              <a:buSzPct val="80000"/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2024" y="1052736"/>
            <a:ext cx="5544616" cy="558732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71462"/>
            <a:ext cx="10972800" cy="1143000"/>
          </a:xfrm>
          <a:noFill/>
          <a:ln w="9525">
            <a:noFill/>
            <a:miter lim="800000"/>
          </a:ln>
          <a:effectLst>
            <a:outerShdw dist="17961" dir="2700000" algn="ctr" rotWithShape="0">
              <a:schemeClr val="tx2"/>
            </a:outerShdw>
          </a:effectLst>
        </p:spPr>
        <p:txBody>
          <a:bodyPr vert="horz" wrap="square" lIns="91440" tIns="45720" rIns="91440" bIns="45720" numCol="1" anchor="ctr" anchorCtr="0" compatLnSpc="1"/>
          <a:lstStyle>
            <a:lvl1pPr>
              <a:defRPr lang="zh-CN" altLang="en-US" sz="32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360" y="1052736"/>
            <a:ext cx="561662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5360" y="1692498"/>
            <a:ext cx="5616624" cy="49475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0017" y="1052736"/>
            <a:ext cx="561662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0017" y="1692498"/>
            <a:ext cx="5616624" cy="49475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dirty="0"/>
              <a:t>单击图标添加图片</a:t>
            </a:r>
            <a:endParaRPr lang="zh-CN" alt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2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J:\资料\PPT----汇总\PPT模版\PPT背景副本-窄2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1"/>
            <a:ext cx="12191999" cy="687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486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857213" y="44450"/>
            <a:ext cx="10725187" cy="955658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dist="17961" dir="2700000" algn="ctr" rotWithShape="0">
              <a:schemeClr val="tx2"/>
            </a:outerShdw>
          </a:effec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052737"/>
            <a:ext cx="10972800" cy="4768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6487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11691" y="6640062"/>
            <a:ext cx="5674816" cy="2179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200" smtClean="0"/>
            </a:lvl1pPr>
          </a:lstStyle>
          <a:p>
            <a:endParaRPr lang="zh-CN" altLang="en-US"/>
          </a:p>
        </p:txBody>
      </p:sp>
      <p:sp>
        <p:nvSpPr>
          <p:cNvPr id="16487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9349" y="6597351"/>
            <a:ext cx="1152128" cy="26064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600" smtClean="0"/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 baseline="0">
          <a:solidFill>
            <a:schemeClr val="bg1"/>
          </a:solidFill>
          <a:effectLst/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anose="020B0604020202020204" pitchFamily="34" charset="0"/>
          <a:ea typeface="华文中宋" panose="0201060004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anose="020B0604020202020204" pitchFamily="34" charset="0"/>
          <a:ea typeface="华文中宋" panose="0201060004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anose="020B0604020202020204" pitchFamily="34" charset="0"/>
          <a:ea typeface="华文中宋" panose="0201060004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anose="020B0604020202020204" pitchFamily="34" charset="0"/>
          <a:ea typeface="华文中宋" panose="0201060004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anose="020B0604020202020204" pitchFamily="34" charset="0"/>
          <a:ea typeface="华文中宋" panose="0201060004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anose="020B0604020202020204" pitchFamily="34" charset="0"/>
          <a:ea typeface="华文中宋" panose="0201060004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anose="020B0604020202020204" pitchFamily="34" charset="0"/>
          <a:ea typeface="华文中宋" panose="0201060004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anose="020B0604020202020204" pitchFamily="34" charset="0"/>
          <a:ea typeface="华文中宋" panose="02010600040101010101" pitchFamily="2" charset="-122"/>
        </a:defRPr>
      </a:lvl9pPr>
    </p:titleStyle>
    <p:bodyStyle>
      <a:lvl1pPr marL="342900" indent="-342900" algn="just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rgbClr val="00B0F0"/>
        </a:buClr>
        <a:buSzPct val="90000"/>
        <a:buFont typeface="Wingdings" panose="05000000000000000000" pitchFamily="2" charset="2"/>
        <a:buChar char="n"/>
        <a:defRPr sz="2000" b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just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33CC33"/>
        </a:buClr>
        <a:buSzPct val="80000"/>
        <a:buFont typeface="Wingdings" panose="05000000000000000000" pitchFamily="2" charset="2"/>
        <a:buChar char="l"/>
        <a:defRPr sz="1800" b="0">
          <a:solidFill>
            <a:srgbClr val="0000FF"/>
          </a:solidFill>
          <a:latin typeface="+mn-lt"/>
          <a:ea typeface="+mn-ea"/>
        </a:defRPr>
      </a:lvl2pPr>
      <a:lvl3pPr marL="1143000" indent="-228600" algn="just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宋体" panose="02010600030101010101" pitchFamily="2" charset="-122"/>
        </a:defRPr>
      </a:lvl3pPr>
      <a:lvl4pPr marL="1600200" indent="-228600" algn="just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宋体" panose="02010600030101010101" pitchFamily="2" charset="-122"/>
        </a:defRPr>
      </a:lvl4pPr>
      <a:lvl5pPr marL="2057400" indent="-228600" algn="just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宋体" panose="02010600030101010101" pitchFamily="2" charset="-122"/>
        </a:defRPr>
      </a:lvl5pPr>
      <a:lvl6pPr marL="2514600" indent="-228600" algn="just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6pPr>
      <a:lvl7pPr marL="2971800" indent="-228600" algn="just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7pPr>
      <a:lvl8pPr marL="3429000" indent="-228600" algn="just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8pPr>
      <a:lvl9pPr marL="3886200" indent="-228600" algn="just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宋体" panose="02010600030101010101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76630" y="1525905"/>
            <a:ext cx="10363200" cy="2393950"/>
          </a:xfrm>
        </p:spPr>
        <p:txBody>
          <a:bodyPr/>
          <a:p>
            <a:r>
              <a:rPr lang="en-US" sz="2400"/>
              <a:t>9.10</a:t>
            </a:r>
            <a:r>
              <a:rPr lang="zh-CN" altLang="en-US" sz="2400"/>
              <a:t>汇报</a:t>
            </a:r>
            <a:br>
              <a:rPr lang="zh-CN" altLang="en-US" sz="2400"/>
            </a:br>
            <a:br>
              <a:rPr lang="zh-CN" altLang="en-US" sz="2400"/>
            </a:br>
            <a:r>
              <a:rPr lang="zh-CN" altLang="en-US" sz="3600">
                <a:sym typeface="+mn-ea"/>
              </a:rPr>
              <a:t>芯片像素阵列</a:t>
            </a:r>
            <a:r>
              <a:rPr lang="zh-CN" altLang="en-US" sz="3600"/>
              <a:t>延迟模型与</a:t>
            </a:r>
            <a:r>
              <a:rPr lang="en-US" altLang="zh-CN" sz="3600"/>
              <a:t>Freeze</a:t>
            </a:r>
            <a:r>
              <a:rPr lang="zh-CN" altLang="en-US" sz="3600"/>
              <a:t>插入</a:t>
            </a:r>
            <a:br>
              <a:rPr lang="zh-CN" altLang="en-US" sz="4400"/>
            </a:br>
            <a:endParaRPr lang="zh-CN" altLang="en-US" sz="44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4427855"/>
            <a:ext cx="8534400" cy="876300"/>
          </a:xfrm>
        </p:spPr>
        <p:txBody>
          <a:bodyPr/>
          <a:p>
            <a:r>
              <a:rPr lang="zh-CN" altLang="en-US" sz="2400">
                <a:sym typeface="+mn-ea"/>
              </a:rPr>
              <a:t>郁晗</a:t>
            </a:r>
            <a:r>
              <a:rPr lang="en-US" altLang="zh-CN" sz="2400">
                <a:sym typeface="+mn-ea"/>
              </a:rPr>
              <a:t> </a:t>
            </a:r>
            <a:endParaRPr lang="en-US" altLang="zh-CN" sz="2400">
              <a:sym typeface="+mn-ea"/>
            </a:endParaRPr>
          </a:p>
          <a:p>
            <a:endParaRPr lang="en-US" altLang="zh-CN" sz="2400"/>
          </a:p>
        </p:txBody>
      </p:sp>
      <p:sp>
        <p:nvSpPr>
          <p:cNvPr id="4" name="副标题 2"/>
          <p:cNvSpPr>
            <a:spLocks noGrp="1"/>
          </p:cNvSpPr>
          <p:nvPr/>
        </p:nvSpPr>
        <p:spPr>
          <a:xfrm>
            <a:off x="1828800" y="3825875"/>
            <a:ext cx="8534400" cy="6165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0" indent="0" algn="ctr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20000"/>
              </a:spcAft>
              <a:buClr>
                <a:srgbClr val="00B0F0"/>
              </a:buClr>
              <a:buSzPct val="90000"/>
              <a:buFont typeface="Wingdings" panose="05000000000000000000" pitchFamily="2" charset="2"/>
              <a:buNone/>
              <a:defRPr sz="2000" b="0">
                <a:solidFill>
                  <a:srgbClr val="0000FF"/>
                </a:solidFill>
                <a:latin typeface="+mn-lt"/>
                <a:ea typeface="+mn-ea"/>
                <a:cs typeface="+mn-cs"/>
              </a:defRPr>
            </a:lvl1pPr>
            <a:lvl2pPr marL="742950" indent="-285750" algn="just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CC33"/>
              </a:buClr>
              <a:buSzPct val="80000"/>
              <a:buFont typeface="Wingdings" panose="05000000000000000000" pitchFamily="2" charset="2"/>
              <a:buChar char="l"/>
              <a:defRPr sz="1800" b="0">
                <a:solidFill>
                  <a:srgbClr val="0000FF"/>
                </a:solidFill>
                <a:latin typeface="+mn-lt"/>
                <a:ea typeface="+mn-ea"/>
              </a:defRPr>
            </a:lvl2pPr>
            <a:lvl3pPr marL="11430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3pPr>
            <a:lvl4pPr marL="16002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4pPr>
            <a:lvl5pPr marL="20574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5pPr>
            <a:lvl6pPr marL="25146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6pPr>
            <a:lvl7pPr marL="29718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7pPr>
            <a:lvl8pPr marL="34290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8pPr>
            <a:lvl9pPr marL="38862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ym typeface="+mn-ea"/>
              </a:rPr>
              <a:t>高能物理研究所</a:t>
            </a:r>
            <a:r>
              <a:rPr lang="en-US" altLang="zh-CN" sz="2400">
                <a:sym typeface="+mn-ea"/>
              </a:rPr>
              <a:t> </a:t>
            </a:r>
            <a:endParaRPr lang="en-US" altLang="zh-CN" sz="2400">
              <a:sym typeface="+mn-ea"/>
            </a:endParaRPr>
          </a:p>
          <a:p>
            <a:endParaRPr lang="en-US" altLang="zh-CN"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47" name="直接连接符 46"/>
          <p:cNvCxnSpPr/>
          <p:nvPr/>
        </p:nvCxnSpPr>
        <p:spPr>
          <a:xfrm flipH="1">
            <a:off x="5603875" y="4041140"/>
            <a:ext cx="0" cy="37084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6" name="等腰三角形 45"/>
          <p:cNvSpPr/>
          <p:nvPr/>
        </p:nvSpPr>
        <p:spPr>
          <a:xfrm rot="10800000">
            <a:off x="5494655" y="4181475"/>
            <a:ext cx="219710" cy="142240"/>
          </a:xfrm>
          <a:prstGeom prst="triangl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1" name="标题 90"/>
          <p:cNvSpPr>
            <a:spLocks noGrp="1"/>
          </p:cNvSpPr>
          <p:nvPr>
            <p:ph type="title"/>
          </p:nvPr>
        </p:nvSpPr>
        <p:spPr>
          <a:xfrm>
            <a:off x="857213" y="0"/>
            <a:ext cx="10725187" cy="955658"/>
          </a:xfrm>
        </p:spPr>
        <p:txBody>
          <a:bodyPr/>
          <a:p>
            <a:r>
              <a:t>整体</a:t>
            </a:r>
            <a:r>
              <a:rPr lang="en-US" altLang="zh-CN"/>
              <a:t>512*512</a:t>
            </a:r>
            <a:r>
              <a:t>双列像素阵列延迟模型</a:t>
            </a:r>
          </a:p>
        </p:txBody>
      </p:sp>
      <p:cxnSp>
        <p:nvCxnSpPr>
          <p:cNvPr id="5" name="直接连接符 4"/>
          <p:cNvCxnSpPr/>
          <p:nvPr/>
        </p:nvCxnSpPr>
        <p:spPr>
          <a:xfrm flipH="1">
            <a:off x="3672205" y="1273810"/>
            <a:ext cx="0" cy="5111750"/>
          </a:xfrm>
          <a:prstGeom prst="line">
            <a:avLst/>
          </a:prstGeom>
          <a:ln w="28575" cmpd="sng">
            <a:solidFill>
              <a:schemeClr val="bg2"/>
            </a:solidFill>
            <a:prstDash val="sys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56" name="文本框 255"/>
          <p:cNvSpPr txBox="1"/>
          <p:nvPr/>
        </p:nvSpPr>
        <p:spPr>
          <a:xfrm>
            <a:off x="193040" y="1198880"/>
            <a:ext cx="1611630" cy="4127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/>
              <a:t>3.Addr</a:t>
            </a:r>
            <a:endParaRPr lang="en-US" altLang="zh-CN" b="1"/>
          </a:p>
          <a:p>
            <a:endParaRPr lang="en-US" altLang="zh-CN" b="1"/>
          </a:p>
          <a:p>
            <a:endParaRPr lang="en-US" altLang="zh-CN" b="1"/>
          </a:p>
        </p:txBody>
      </p:sp>
      <p:cxnSp>
        <p:nvCxnSpPr>
          <p:cNvPr id="3" name="直接连接符 2"/>
          <p:cNvCxnSpPr/>
          <p:nvPr/>
        </p:nvCxnSpPr>
        <p:spPr>
          <a:xfrm flipH="1">
            <a:off x="5606415" y="1431925"/>
            <a:ext cx="0" cy="116268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5605145" y="1449705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5921375" y="1215390"/>
            <a:ext cx="1887220" cy="46863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400" b="1">
                <a:solidFill>
                  <a:schemeClr val="tx1"/>
                </a:solidFill>
              </a:rPr>
              <a:t>Pixel 0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ctr"/>
            <a:r>
              <a:rPr lang="zh-CN" altLang="en-US" sz="800" b="1">
                <a:solidFill>
                  <a:schemeClr val="tx1"/>
                </a:solidFill>
              </a:rPr>
              <a:t>支路寄生</a:t>
            </a:r>
            <a:r>
              <a:rPr lang="en-US" altLang="zh-CN" sz="800" b="1">
                <a:solidFill>
                  <a:schemeClr val="tx1"/>
                </a:solidFill>
              </a:rPr>
              <a:t>C</a:t>
            </a:r>
            <a:r>
              <a:rPr lang="en-US" altLang="zh-CN" sz="600" b="1">
                <a:solidFill>
                  <a:schemeClr val="tx1"/>
                </a:solidFill>
              </a:rPr>
              <a:t>tap</a:t>
            </a:r>
            <a:r>
              <a:rPr lang="en-US" altLang="zh-CN" sz="800" b="1">
                <a:solidFill>
                  <a:schemeClr val="tx1"/>
                </a:solidFill>
              </a:rPr>
              <a:t>  </a:t>
            </a:r>
            <a:r>
              <a:rPr lang="zh-CN" altLang="en-US" sz="800" b="1">
                <a:solidFill>
                  <a:schemeClr val="tx1"/>
                </a:solidFill>
              </a:rPr>
              <a:t>驱动等效电阻</a:t>
            </a:r>
            <a:r>
              <a:rPr lang="en-US" altLang="zh-CN" sz="800" b="1">
                <a:solidFill>
                  <a:schemeClr val="tx1"/>
                </a:solidFill>
              </a:rPr>
              <a:t>R</a:t>
            </a:r>
            <a:r>
              <a:rPr lang="en-US" altLang="zh-CN" sz="600" b="1">
                <a:solidFill>
                  <a:schemeClr val="tx1"/>
                </a:solidFill>
              </a:rPr>
              <a:t>drv</a:t>
            </a:r>
            <a:endParaRPr lang="en-US" altLang="zh-CN" sz="600" b="1">
              <a:solidFill>
                <a:schemeClr val="tx1"/>
              </a:solidFill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V="1">
            <a:off x="5605145" y="2115185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圆角矩形 8"/>
          <p:cNvSpPr/>
          <p:nvPr/>
        </p:nvSpPr>
        <p:spPr>
          <a:xfrm>
            <a:off x="5921375" y="1880870"/>
            <a:ext cx="1887220" cy="46863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400" b="1">
                <a:solidFill>
                  <a:schemeClr val="tx1"/>
                </a:solidFill>
              </a:rPr>
              <a:t>Pixel 1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ctr"/>
            <a:r>
              <a:rPr lang="zh-CN" altLang="en-US" sz="800" b="1">
                <a:solidFill>
                  <a:schemeClr val="tx1"/>
                </a:solidFill>
              </a:rPr>
              <a:t>支路寄生</a:t>
            </a:r>
            <a:r>
              <a:rPr lang="en-US" altLang="zh-CN" sz="800" b="1">
                <a:solidFill>
                  <a:schemeClr val="tx1"/>
                </a:solidFill>
              </a:rPr>
              <a:t>C</a:t>
            </a:r>
            <a:r>
              <a:rPr lang="en-US" altLang="zh-CN" sz="800" b="1" baseline="-25000">
                <a:solidFill>
                  <a:schemeClr val="tx1"/>
                </a:solidFill>
              </a:rPr>
              <a:t>tap</a:t>
            </a:r>
            <a:r>
              <a:rPr lang="en-US" altLang="zh-CN" sz="800" b="1">
                <a:solidFill>
                  <a:schemeClr val="tx1"/>
                </a:solidFill>
              </a:rPr>
              <a:t>  </a:t>
            </a:r>
            <a:r>
              <a:rPr lang="zh-CN" altLang="en-US" sz="800" b="1">
                <a:solidFill>
                  <a:schemeClr val="tx1"/>
                </a:solidFill>
              </a:rPr>
              <a:t>驱动等效电阻</a:t>
            </a:r>
            <a:r>
              <a:rPr lang="en-US" altLang="zh-CN" sz="800" b="1">
                <a:solidFill>
                  <a:schemeClr val="tx1"/>
                </a:solidFill>
              </a:rPr>
              <a:t>R</a:t>
            </a:r>
            <a:r>
              <a:rPr lang="en-US" altLang="zh-CN" sz="800" b="1" baseline="-25000">
                <a:solidFill>
                  <a:schemeClr val="tx1"/>
                </a:solidFill>
              </a:rPr>
              <a:t>drv</a:t>
            </a:r>
            <a:endParaRPr lang="en-US" altLang="zh-CN" sz="800" b="1" baseline="-25000">
              <a:solidFill>
                <a:schemeClr val="tx1"/>
              </a:solidFill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5605145" y="3099435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圆角矩形 10"/>
          <p:cNvSpPr/>
          <p:nvPr/>
        </p:nvSpPr>
        <p:spPr>
          <a:xfrm>
            <a:off x="5921375" y="2871470"/>
            <a:ext cx="1887220" cy="46863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400" b="1">
                <a:solidFill>
                  <a:schemeClr val="tx1"/>
                </a:solidFill>
              </a:rPr>
              <a:t>Pixel 31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ctr"/>
            <a:r>
              <a:rPr lang="zh-CN" altLang="en-US" sz="800" b="1">
                <a:solidFill>
                  <a:schemeClr val="tx1"/>
                </a:solidFill>
              </a:rPr>
              <a:t>支路寄生</a:t>
            </a:r>
            <a:r>
              <a:rPr lang="en-US" altLang="zh-CN" sz="800" b="1">
                <a:solidFill>
                  <a:schemeClr val="tx1"/>
                </a:solidFill>
              </a:rPr>
              <a:t>C</a:t>
            </a:r>
            <a:r>
              <a:rPr lang="en-US" altLang="zh-CN" sz="800" b="1" baseline="-25000">
                <a:solidFill>
                  <a:schemeClr val="tx1"/>
                </a:solidFill>
              </a:rPr>
              <a:t>tap</a:t>
            </a:r>
            <a:r>
              <a:rPr lang="en-US" altLang="zh-CN" sz="800" b="1">
                <a:solidFill>
                  <a:schemeClr val="tx1"/>
                </a:solidFill>
              </a:rPr>
              <a:t>  </a:t>
            </a:r>
            <a:r>
              <a:rPr lang="zh-CN" altLang="en-US" sz="800" b="1">
                <a:solidFill>
                  <a:schemeClr val="tx1"/>
                </a:solidFill>
              </a:rPr>
              <a:t>驱动等效电阻</a:t>
            </a:r>
            <a:r>
              <a:rPr lang="en-US" altLang="zh-CN" sz="800" b="1">
                <a:solidFill>
                  <a:schemeClr val="tx1"/>
                </a:solidFill>
              </a:rPr>
              <a:t>R</a:t>
            </a:r>
            <a:r>
              <a:rPr lang="en-US" altLang="zh-CN" sz="800" b="1" baseline="-25000">
                <a:solidFill>
                  <a:schemeClr val="tx1"/>
                </a:solidFill>
              </a:rPr>
              <a:t>drv</a:t>
            </a:r>
            <a:endParaRPr lang="en-US" altLang="zh-CN" sz="800" b="1" baseline="-25000">
              <a:solidFill>
                <a:schemeClr val="tx1"/>
              </a:solidFill>
            </a:endParaRPr>
          </a:p>
        </p:txBody>
      </p:sp>
      <p:cxnSp>
        <p:nvCxnSpPr>
          <p:cNvPr id="12" name="直接连接符 11"/>
          <p:cNvCxnSpPr/>
          <p:nvPr/>
        </p:nvCxnSpPr>
        <p:spPr>
          <a:xfrm flipV="1">
            <a:off x="5605145" y="3749040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圆角矩形 12"/>
          <p:cNvSpPr/>
          <p:nvPr/>
        </p:nvSpPr>
        <p:spPr>
          <a:xfrm>
            <a:off x="5921375" y="3514725"/>
            <a:ext cx="1887220" cy="46863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400" b="1">
                <a:solidFill>
                  <a:schemeClr val="tx1"/>
                </a:solidFill>
              </a:rPr>
              <a:t>Pixel 32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ctr"/>
            <a:r>
              <a:rPr lang="zh-CN" altLang="en-US" sz="800" b="1">
                <a:solidFill>
                  <a:schemeClr val="tx1"/>
                </a:solidFill>
              </a:rPr>
              <a:t>支路寄生</a:t>
            </a:r>
            <a:r>
              <a:rPr lang="en-US" altLang="zh-CN" sz="800" b="1">
                <a:solidFill>
                  <a:schemeClr val="tx1"/>
                </a:solidFill>
              </a:rPr>
              <a:t>C</a:t>
            </a:r>
            <a:r>
              <a:rPr lang="en-US" altLang="zh-CN" sz="800" b="1" baseline="-25000">
                <a:solidFill>
                  <a:schemeClr val="tx1"/>
                </a:solidFill>
              </a:rPr>
              <a:t>tap</a:t>
            </a:r>
            <a:r>
              <a:rPr lang="en-US" altLang="zh-CN" sz="800" b="1">
                <a:solidFill>
                  <a:schemeClr val="tx1"/>
                </a:solidFill>
              </a:rPr>
              <a:t>  </a:t>
            </a:r>
            <a:r>
              <a:rPr lang="zh-CN" altLang="en-US" sz="800" b="1">
                <a:solidFill>
                  <a:schemeClr val="tx1"/>
                </a:solidFill>
              </a:rPr>
              <a:t>驱动等效电阻</a:t>
            </a:r>
            <a:r>
              <a:rPr lang="en-US" altLang="zh-CN" sz="800" b="1">
                <a:solidFill>
                  <a:schemeClr val="tx1"/>
                </a:solidFill>
              </a:rPr>
              <a:t>R</a:t>
            </a:r>
            <a:r>
              <a:rPr lang="en-US" altLang="zh-CN" sz="800" b="1" baseline="-25000">
                <a:solidFill>
                  <a:schemeClr val="tx1"/>
                </a:solidFill>
              </a:rPr>
              <a:t>drv</a:t>
            </a:r>
            <a:endParaRPr lang="en-US" altLang="zh-CN" sz="800" b="1" baseline="-25000">
              <a:solidFill>
                <a:schemeClr val="tx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5605145" y="4710430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/>
        </p:nvSpPr>
        <p:spPr>
          <a:xfrm>
            <a:off x="5921375" y="4476115"/>
            <a:ext cx="1887220" cy="46863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400" b="1">
                <a:solidFill>
                  <a:schemeClr val="tx1"/>
                </a:solidFill>
              </a:rPr>
              <a:t>Pixel 1022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ctr"/>
            <a:r>
              <a:rPr lang="zh-CN" altLang="en-US" sz="800" b="1">
                <a:solidFill>
                  <a:schemeClr val="tx1"/>
                </a:solidFill>
              </a:rPr>
              <a:t>支路寄生</a:t>
            </a:r>
            <a:r>
              <a:rPr lang="en-US" altLang="zh-CN" sz="800" b="1">
                <a:solidFill>
                  <a:schemeClr val="tx1"/>
                </a:solidFill>
              </a:rPr>
              <a:t>C</a:t>
            </a:r>
            <a:r>
              <a:rPr lang="en-US" altLang="zh-CN" sz="800" b="1" baseline="-25000">
                <a:solidFill>
                  <a:schemeClr val="tx1"/>
                </a:solidFill>
              </a:rPr>
              <a:t>tap</a:t>
            </a:r>
            <a:r>
              <a:rPr lang="en-US" altLang="zh-CN" sz="800" b="1">
                <a:solidFill>
                  <a:schemeClr val="tx1"/>
                </a:solidFill>
              </a:rPr>
              <a:t>  </a:t>
            </a:r>
            <a:r>
              <a:rPr lang="zh-CN" altLang="en-US" sz="800" b="1">
                <a:solidFill>
                  <a:schemeClr val="tx1"/>
                </a:solidFill>
              </a:rPr>
              <a:t>驱动等效电阻</a:t>
            </a:r>
            <a:r>
              <a:rPr lang="en-US" altLang="zh-CN" sz="800" b="1">
                <a:solidFill>
                  <a:schemeClr val="tx1"/>
                </a:solidFill>
              </a:rPr>
              <a:t>Rdrv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cxnSp>
        <p:nvCxnSpPr>
          <p:cNvPr id="16" name="直接连接符 15"/>
          <p:cNvCxnSpPr/>
          <p:nvPr/>
        </p:nvCxnSpPr>
        <p:spPr>
          <a:xfrm flipV="1">
            <a:off x="5605145" y="5413375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圆角矩形 16"/>
          <p:cNvSpPr/>
          <p:nvPr/>
        </p:nvSpPr>
        <p:spPr>
          <a:xfrm>
            <a:off x="5921375" y="5179060"/>
            <a:ext cx="1887220" cy="46863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400" b="1">
                <a:solidFill>
                  <a:schemeClr val="tx1"/>
                </a:solidFill>
              </a:rPr>
              <a:t>Pixel 1023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ctr"/>
            <a:r>
              <a:rPr lang="zh-CN" altLang="en-US" sz="800" b="1">
                <a:solidFill>
                  <a:schemeClr val="tx1"/>
                </a:solidFill>
              </a:rPr>
              <a:t>支路寄生</a:t>
            </a:r>
            <a:r>
              <a:rPr lang="en-US" altLang="zh-CN" sz="800" b="1">
                <a:solidFill>
                  <a:schemeClr val="tx1"/>
                </a:solidFill>
              </a:rPr>
              <a:t>C</a:t>
            </a:r>
            <a:r>
              <a:rPr lang="en-US" altLang="zh-CN" sz="800" b="1" baseline="-25000">
                <a:solidFill>
                  <a:schemeClr val="tx1"/>
                </a:solidFill>
              </a:rPr>
              <a:t>tap</a:t>
            </a:r>
            <a:r>
              <a:rPr lang="en-US" altLang="zh-CN" sz="800" b="1">
                <a:solidFill>
                  <a:schemeClr val="tx1"/>
                </a:solidFill>
              </a:rPr>
              <a:t>  </a:t>
            </a:r>
            <a:r>
              <a:rPr lang="zh-CN" altLang="en-US" sz="800" b="1">
                <a:solidFill>
                  <a:schemeClr val="tx1"/>
                </a:solidFill>
              </a:rPr>
              <a:t>驱动等效电阻</a:t>
            </a:r>
            <a:r>
              <a:rPr lang="en-US" altLang="zh-CN" sz="800" b="1">
                <a:solidFill>
                  <a:schemeClr val="tx1"/>
                </a:solidFill>
              </a:rPr>
              <a:t>R</a:t>
            </a:r>
            <a:r>
              <a:rPr lang="en-US" altLang="zh-CN" sz="800" b="1" baseline="-25000">
                <a:solidFill>
                  <a:schemeClr val="tx1"/>
                </a:solidFill>
              </a:rPr>
              <a:t>drv</a:t>
            </a:r>
            <a:endParaRPr lang="en-US" altLang="zh-CN" sz="800" b="1" baseline="-25000">
              <a:solidFill>
                <a:schemeClr val="tx1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529580" y="3780155"/>
            <a:ext cx="144145" cy="209296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00" b="1"/>
              <a:t>.</a:t>
            </a:r>
            <a:endParaRPr lang="en-US" altLang="zh-CN" sz="400" b="1"/>
          </a:p>
          <a:p>
            <a:r>
              <a:rPr lang="en-US" altLang="zh-CN" sz="400" b="1"/>
              <a:t>.</a:t>
            </a:r>
            <a:endParaRPr lang="en-US" altLang="zh-CN" sz="400" b="1"/>
          </a:p>
          <a:p>
            <a:r>
              <a:rPr lang="en-US" altLang="zh-CN" sz="400" b="1"/>
              <a:t>.</a:t>
            </a:r>
            <a:endParaRPr lang="en-US" altLang="zh-CN" sz="400" b="1"/>
          </a:p>
        </p:txBody>
      </p:sp>
      <p:sp>
        <p:nvSpPr>
          <p:cNvPr id="19" name="文本框 18"/>
          <p:cNvSpPr txBox="1"/>
          <p:nvPr/>
        </p:nvSpPr>
        <p:spPr>
          <a:xfrm>
            <a:off x="6815455" y="3923030"/>
            <a:ext cx="207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</p:txBody>
      </p:sp>
      <p:sp>
        <p:nvSpPr>
          <p:cNvPr id="20" name="圆角矩形 19"/>
          <p:cNvSpPr/>
          <p:nvPr/>
        </p:nvSpPr>
        <p:spPr>
          <a:xfrm>
            <a:off x="4013835" y="1508760"/>
            <a:ext cx="1298575" cy="4083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200" b="1">
                <a:solidFill>
                  <a:schemeClr val="tx1"/>
                </a:solidFill>
              </a:rPr>
              <a:t>线</a:t>
            </a:r>
            <a:r>
              <a:rPr lang="en-US" altLang="zh-CN" sz="1000" b="1">
                <a:solidFill>
                  <a:schemeClr val="tx1"/>
                </a:solidFill>
              </a:rPr>
              <a:t> R</a:t>
            </a:r>
            <a:r>
              <a:rPr lang="en-US" altLang="zh-CN" sz="800" b="1">
                <a:solidFill>
                  <a:schemeClr val="tx1"/>
                </a:solidFill>
              </a:rPr>
              <a:t>seg</a:t>
            </a:r>
            <a:r>
              <a:rPr lang="en-US" altLang="zh-CN" sz="1000" b="1">
                <a:solidFill>
                  <a:schemeClr val="tx1"/>
                </a:solidFill>
              </a:rPr>
              <a:t> C</a:t>
            </a:r>
            <a:r>
              <a:rPr lang="en-US" altLang="zh-CN" sz="800" b="1">
                <a:solidFill>
                  <a:schemeClr val="tx1"/>
                </a:solidFill>
              </a:rPr>
              <a:t>seg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cxnSp>
        <p:nvCxnSpPr>
          <p:cNvPr id="21" name="直接连接符 20"/>
          <p:cNvCxnSpPr/>
          <p:nvPr/>
        </p:nvCxnSpPr>
        <p:spPr>
          <a:xfrm flipV="1">
            <a:off x="5312410" y="1713230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2" name="圆角矩形 21"/>
          <p:cNvSpPr/>
          <p:nvPr/>
        </p:nvSpPr>
        <p:spPr>
          <a:xfrm>
            <a:off x="4028440" y="2202180"/>
            <a:ext cx="1298575" cy="4083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200" b="1">
                <a:solidFill>
                  <a:schemeClr val="tx1"/>
                </a:solidFill>
              </a:rPr>
              <a:t>线</a:t>
            </a:r>
            <a:r>
              <a:rPr lang="en-US" altLang="zh-CN" sz="1000" b="1">
                <a:solidFill>
                  <a:schemeClr val="tx1"/>
                </a:solidFill>
              </a:rPr>
              <a:t> R</a:t>
            </a:r>
            <a:r>
              <a:rPr lang="en-US" altLang="zh-CN" sz="800" b="1">
                <a:solidFill>
                  <a:schemeClr val="tx1"/>
                </a:solidFill>
              </a:rPr>
              <a:t>seg</a:t>
            </a:r>
            <a:r>
              <a:rPr lang="en-US" altLang="zh-CN" sz="1000" b="1">
                <a:solidFill>
                  <a:schemeClr val="tx1"/>
                </a:solidFill>
              </a:rPr>
              <a:t> C</a:t>
            </a:r>
            <a:r>
              <a:rPr lang="en-US" altLang="zh-CN" sz="800" b="1">
                <a:solidFill>
                  <a:schemeClr val="tx1"/>
                </a:solidFill>
              </a:rPr>
              <a:t>seg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cxnSp>
        <p:nvCxnSpPr>
          <p:cNvPr id="23" name="直接连接符 22"/>
          <p:cNvCxnSpPr/>
          <p:nvPr/>
        </p:nvCxnSpPr>
        <p:spPr>
          <a:xfrm flipV="1">
            <a:off x="5327015" y="2406650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4028440" y="4813300"/>
            <a:ext cx="1298575" cy="4083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200" b="1">
                <a:solidFill>
                  <a:schemeClr val="tx1"/>
                </a:solidFill>
              </a:rPr>
              <a:t>线</a:t>
            </a:r>
            <a:r>
              <a:rPr lang="en-US" altLang="zh-CN" sz="1000" b="1">
                <a:solidFill>
                  <a:schemeClr val="tx1"/>
                </a:solidFill>
              </a:rPr>
              <a:t> R</a:t>
            </a:r>
            <a:r>
              <a:rPr lang="en-US" altLang="zh-CN" sz="800" b="1">
                <a:solidFill>
                  <a:schemeClr val="tx1"/>
                </a:solidFill>
              </a:rPr>
              <a:t>seg</a:t>
            </a:r>
            <a:r>
              <a:rPr lang="en-US" altLang="zh-CN" sz="1000" b="1">
                <a:solidFill>
                  <a:schemeClr val="tx1"/>
                </a:solidFill>
              </a:rPr>
              <a:t> C</a:t>
            </a:r>
            <a:r>
              <a:rPr lang="en-US" altLang="zh-CN" sz="800" b="1">
                <a:solidFill>
                  <a:schemeClr val="tx1"/>
                </a:solidFill>
              </a:rPr>
              <a:t>seg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cxnSp>
        <p:nvCxnSpPr>
          <p:cNvPr id="25" name="直接连接符 24"/>
          <p:cNvCxnSpPr/>
          <p:nvPr/>
        </p:nvCxnSpPr>
        <p:spPr>
          <a:xfrm flipV="1">
            <a:off x="5327015" y="5017770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8057515" y="1093470"/>
            <a:ext cx="4134485" cy="28295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 b="1">
                <a:solidFill>
                  <a:schemeClr val="tx1"/>
                </a:solidFill>
                <a:sym typeface="+mn-ea"/>
              </a:rPr>
              <a:t>对于</a:t>
            </a:r>
            <a:r>
              <a:rPr lang="en-US" altLang="zh-CN" sz="1400" b="1">
                <a:solidFill>
                  <a:schemeClr val="tx1"/>
                </a:solidFill>
                <a:sym typeface="+mn-ea"/>
              </a:rPr>
              <a:t>pixel k   </a:t>
            </a:r>
            <a:endParaRPr lang="zh-CN" altLang="en-US" sz="1400" b="1">
              <a:solidFill>
                <a:schemeClr val="tx1"/>
              </a:solidFill>
              <a:sym typeface="+mn-ea"/>
            </a:endParaRPr>
          </a:p>
          <a:p>
            <a:r>
              <a:rPr lang="zh-CN" altLang="en-US" sz="1400" b="1">
                <a:solidFill>
                  <a:schemeClr val="tx1"/>
                </a:solidFill>
                <a:sym typeface="+mn-ea"/>
              </a:rPr>
              <a:t> </a:t>
            </a:r>
            <a:r>
              <a:rPr lang="en-US" altLang="zh-CN" sz="1400" b="1">
                <a:solidFill>
                  <a:schemeClr val="tx1"/>
                </a:solidFill>
                <a:sym typeface="+mn-ea"/>
              </a:rPr>
              <a:t>                                     </a:t>
            </a:r>
            <a:endParaRPr lang="en-US" altLang="zh-CN" sz="1400" b="1">
              <a:solidFill>
                <a:schemeClr val="tx1"/>
              </a:solidFill>
              <a:sym typeface="+mn-ea"/>
            </a:endParaRPr>
          </a:p>
          <a:p>
            <a:r>
              <a:rPr lang="en-US" altLang="zh-CN" sz="1400" b="1">
                <a:solidFill>
                  <a:schemeClr val="tx1"/>
                </a:solidFill>
                <a:sym typeface="+mn-ea"/>
              </a:rPr>
              <a:t>                                          </a:t>
            </a:r>
            <a:endParaRPr lang="zh-CN" altLang="en-US" sz="1400" b="1">
              <a:solidFill>
                <a:schemeClr val="tx1"/>
              </a:solidFill>
              <a:sym typeface="+mn-ea"/>
            </a:endParaRPr>
          </a:p>
          <a:p>
            <a:r>
              <a:rPr lang="en-US" altLang="zh-CN" sz="2000" b="1">
                <a:solidFill>
                  <a:schemeClr val="tx1"/>
                </a:solidFill>
                <a:sym typeface="+mn-ea"/>
              </a:rPr>
              <a:t>T=t</a:t>
            </a:r>
            <a:r>
              <a:rPr lang="en-US" altLang="zh-CN" sz="2000" b="1" baseline="-25000">
                <a:solidFill>
                  <a:schemeClr val="tx1"/>
                </a:solidFill>
                <a:sym typeface="+mn-ea"/>
              </a:rPr>
              <a:t>drv_input</a:t>
            </a:r>
            <a:r>
              <a:rPr lang="en-US" altLang="zh-CN" sz="2000" b="1">
                <a:solidFill>
                  <a:schemeClr val="tx1"/>
                </a:solidFill>
                <a:sym typeface="+mn-ea"/>
              </a:rPr>
              <a:t>+t</a:t>
            </a:r>
            <a:r>
              <a:rPr lang="en-US" altLang="zh-CN" sz="2000" b="1" baseline="-25000">
                <a:solidFill>
                  <a:schemeClr val="tx1"/>
                </a:solidFill>
                <a:sym typeface="+mn-ea"/>
              </a:rPr>
              <a:t>drv-buf</a:t>
            </a:r>
            <a:r>
              <a:rPr lang="en-US" altLang="zh-CN" sz="2000" b="1">
                <a:solidFill>
                  <a:schemeClr val="tx1"/>
                </a:solidFill>
                <a:sym typeface="+mn-ea"/>
              </a:rPr>
              <a:t>+n*</a:t>
            </a:r>
            <a:r>
              <a:rPr lang="en-US" altLang="zh-CN" sz="2000" b="1">
                <a:sym typeface="+mn-ea"/>
              </a:rPr>
              <a:t>t</a:t>
            </a:r>
            <a:r>
              <a:rPr lang="en-US" altLang="zh-CN" sz="2000" b="1" baseline="-25000">
                <a:sym typeface="+mn-ea"/>
              </a:rPr>
              <a:t>buf-buf </a:t>
            </a:r>
            <a:r>
              <a:rPr lang="en-US" altLang="zh-CN" sz="2000" b="1">
                <a:sym typeface="+mn-ea"/>
              </a:rPr>
              <a:t>+</a:t>
            </a:r>
            <a:r>
              <a:rPr lang="en-US" altLang="zh-CN" sz="2000" b="1">
                <a:sym typeface="+mn-ea"/>
              </a:rPr>
              <a:t>t</a:t>
            </a:r>
            <a:r>
              <a:rPr lang="en-US" altLang="zh-CN" sz="2000" b="1" baseline="-25000">
                <a:sym typeface="+mn-ea"/>
              </a:rPr>
              <a:t>buf-recv</a:t>
            </a:r>
            <a:r>
              <a:rPr lang="en-US" altLang="zh-CN" sz="2000" b="1" baseline="30000">
                <a:sym typeface="+mn-ea"/>
              </a:rPr>
              <a:t> </a:t>
            </a:r>
            <a:endParaRPr lang="en-US" altLang="zh-CN" sz="2000" b="1" baseline="30000">
              <a:sym typeface="+mn-ea"/>
            </a:endParaRPr>
          </a:p>
          <a:p>
            <a:endParaRPr lang="en-US" altLang="zh-CN" sz="2000" b="1">
              <a:solidFill>
                <a:schemeClr val="tx1"/>
              </a:solidFill>
              <a:sym typeface="+mn-ea"/>
            </a:endParaRPr>
          </a:p>
          <a:p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drv</a:t>
            </a:r>
            <a:r>
              <a:rPr lang="en-US" altLang="zh-CN" sz="1400" b="1" baseline="-25000">
                <a:sym typeface="+mn-ea"/>
              </a:rPr>
              <a:t>_input</a:t>
            </a:r>
            <a:r>
              <a:rPr lang="en-US" altLang="zh-CN" sz="1400" b="1">
                <a:sym typeface="+mn-ea"/>
              </a:rPr>
              <a:t>   </a:t>
            </a:r>
            <a:r>
              <a:rPr lang="zh-CN" altLang="en-US" sz="1400" b="1">
                <a:sym typeface="+mn-ea"/>
              </a:rPr>
              <a:t>：驱动器输入建立时间</a:t>
            </a:r>
            <a:r>
              <a:rPr lang="en-US" altLang="zh-CN" sz="1400" b="1">
                <a:sym typeface="+mn-ea"/>
              </a:rPr>
              <a:t>+</a:t>
            </a:r>
            <a:r>
              <a:rPr lang="zh-CN" altLang="en-US" sz="1400" b="1">
                <a:sym typeface="+mn-ea"/>
              </a:rPr>
              <a:t>自身延迟</a:t>
            </a:r>
            <a:endParaRPr lang="zh-CN" altLang="en-US" sz="1400" b="1">
              <a:sym typeface="+mn-ea"/>
            </a:endParaRPr>
          </a:p>
          <a:p>
            <a:endParaRPr lang="zh-CN" altLang="en-US" sz="1400" b="1">
              <a:sym typeface="+mn-ea"/>
            </a:endParaRPr>
          </a:p>
          <a:p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drv-buf </a:t>
            </a:r>
            <a:r>
              <a:rPr lang="en-US" altLang="zh-CN" sz="1400" b="1">
                <a:sym typeface="+mn-ea"/>
              </a:rPr>
              <a:t>     </a:t>
            </a:r>
            <a:r>
              <a:rPr lang="zh-CN" altLang="en-US" sz="1400" b="1">
                <a:sym typeface="+mn-ea"/>
              </a:rPr>
              <a:t>：信号到目标方向最近</a:t>
            </a:r>
            <a:r>
              <a:rPr lang="en-US" altLang="zh-CN" sz="1400" b="1">
                <a:sym typeface="+mn-ea"/>
              </a:rPr>
              <a:t>buffer</a:t>
            </a:r>
            <a:r>
              <a:rPr lang="zh-CN" altLang="en-US" sz="1400" b="1">
                <a:sym typeface="+mn-ea"/>
              </a:rPr>
              <a:t>延迟</a:t>
            </a:r>
            <a:endParaRPr lang="zh-CN" altLang="en-US" sz="1400" b="1">
              <a:sym typeface="+mn-ea"/>
            </a:endParaRPr>
          </a:p>
          <a:p>
            <a:endParaRPr lang="zh-CN" altLang="en-US" sz="1400" b="1">
              <a:sym typeface="+mn-ea"/>
            </a:endParaRPr>
          </a:p>
          <a:p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buf-buf </a:t>
            </a:r>
            <a:r>
              <a:rPr lang="en-US" altLang="zh-CN" sz="1400" b="1">
                <a:sym typeface="+mn-ea"/>
              </a:rPr>
              <a:t>     </a:t>
            </a:r>
            <a:r>
              <a:rPr lang="zh-CN" altLang="en-US" sz="1400" b="1">
                <a:sym typeface="+mn-ea"/>
              </a:rPr>
              <a:t>：buffer到</a:t>
            </a:r>
            <a:r>
              <a:rPr lang="zh-CN" altLang="en-US" sz="1400" b="1">
                <a:sym typeface="+mn-ea"/>
              </a:rPr>
              <a:t>buffer</a:t>
            </a:r>
            <a:r>
              <a:rPr lang="zh-CN" altLang="en-US" sz="1400" b="1">
                <a:sym typeface="+mn-ea"/>
              </a:rPr>
              <a:t>延迟</a:t>
            </a:r>
            <a:r>
              <a:rPr lang="zh-CN" altLang="en-US" sz="1400" b="1">
                <a:sym typeface="+mn-ea"/>
              </a:rPr>
              <a:t>  </a:t>
            </a:r>
            <a:endParaRPr lang="zh-CN" altLang="en-US" sz="1400" b="1">
              <a:sym typeface="+mn-ea"/>
            </a:endParaRPr>
          </a:p>
          <a:p>
            <a:r>
              <a:rPr lang="en-US" altLang="zh-CN" sz="1400" b="1">
                <a:sym typeface="+mn-ea"/>
              </a:rPr>
              <a:t>                 </a:t>
            </a:r>
            <a:r>
              <a:rPr lang="zh-CN" altLang="en-US" sz="1400" b="1">
                <a:sym typeface="+mn-ea"/>
              </a:rPr>
              <a:t>（一般会存在多个）  </a:t>
            </a:r>
            <a:endParaRPr lang="zh-CN" altLang="en-US" sz="1400" b="1">
              <a:sym typeface="+mn-ea"/>
            </a:endParaRPr>
          </a:p>
          <a:p>
            <a:endParaRPr lang="zh-CN" altLang="en-US" sz="1400" b="1">
              <a:sym typeface="+mn-ea"/>
            </a:endParaRPr>
          </a:p>
          <a:p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buf-recv </a:t>
            </a:r>
            <a:r>
              <a:rPr lang="en-US" altLang="zh-CN" sz="1400" b="1">
                <a:sym typeface="+mn-ea"/>
              </a:rPr>
              <a:t>    </a:t>
            </a:r>
            <a:r>
              <a:rPr lang="zh-CN" altLang="en-US" sz="1400" b="1">
                <a:sym typeface="+mn-ea"/>
              </a:rPr>
              <a:t>：buffer到地址接收模块延迟</a:t>
            </a:r>
            <a:endParaRPr lang="zh-CN" altLang="en-US" sz="1400" b="1"/>
          </a:p>
          <a:p>
            <a:r>
              <a:rPr lang="en-US" altLang="zh-CN"/>
              <a:t> </a:t>
            </a:r>
            <a:endParaRPr lang="en-US" altLang="zh-CN"/>
          </a:p>
          <a:p>
            <a:endParaRPr lang="en-US" altLang="zh-CN"/>
          </a:p>
          <a:p>
            <a:r>
              <a:rPr lang="zh-CN" altLang="en-US" sz="1600" b="1"/>
              <a:t>模型直接可以给各段</a:t>
            </a:r>
            <a:r>
              <a:rPr lang="en-US" altLang="zh-CN" sz="1600" b="1"/>
              <a:t> t </a:t>
            </a:r>
            <a:r>
              <a:rPr lang="zh-CN" altLang="en-US" sz="1600" b="1"/>
              <a:t>赋值，也可以提供</a:t>
            </a:r>
            <a:r>
              <a:rPr lang="en-US" altLang="zh-CN" sz="1600" b="1"/>
              <a:t>rc</a:t>
            </a:r>
            <a:r>
              <a:rPr lang="zh-CN" altLang="en-US" sz="1600" b="1"/>
              <a:t>进行</a:t>
            </a:r>
            <a:r>
              <a:rPr lang="en-US" altLang="zh-CN" sz="1600" b="1"/>
              <a:t>Elmore</a:t>
            </a:r>
            <a:r>
              <a:rPr lang="zh-CN" altLang="en-US" sz="1600" b="1"/>
              <a:t>近似计算</a:t>
            </a:r>
            <a:endParaRPr lang="zh-CN" altLang="en-US" sz="1600" b="1"/>
          </a:p>
          <a:p>
            <a:r>
              <a:rPr lang="en-US" altLang="zh-CN" sz="1600" b="1"/>
              <a:t>buffer</a:t>
            </a:r>
            <a:r>
              <a:rPr lang="zh-CN" altLang="en-US" sz="1600" b="1"/>
              <a:t>数量可变</a:t>
            </a:r>
            <a:endParaRPr lang="zh-CN" altLang="en-US" sz="1600" b="1"/>
          </a:p>
        </p:txBody>
      </p:sp>
      <p:sp>
        <p:nvSpPr>
          <p:cNvPr id="30" name="文本框 29"/>
          <p:cNvSpPr txBox="1"/>
          <p:nvPr/>
        </p:nvSpPr>
        <p:spPr>
          <a:xfrm>
            <a:off x="3784600" y="3150870"/>
            <a:ext cx="6788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延迟</a:t>
            </a:r>
            <a:endParaRPr lang="zh-CN" altLang="en-US" b="1"/>
          </a:p>
          <a:p>
            <a:r>
              <a:rPr lang="zh-CN" altLang="en-US" b="1"/>
              <a:t>框图</a:t>
            </a:r>
            <a:endParaRPr lang="zh-CN" altLang="en-US" b="1"/>
          </a:p>
        </p:txBody>
      </p:sp>
      <p:sp>
        <p:nvSpPr>
          <p:cNvPr id="35" name="圆角矩形 34"/>
          <p:cNvSpPr/>
          <p:nvPr/>
        </p:nvSpPr>
        <p:spPr>
          <a:xfrm>
            <a:off x="4948555" y="5737225"/>
            <a:ext cx="1605280" cy="61912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400">
                <a:solidFill>
                  <a:srgbClr val="0070C0"/>
                </a:solidFill>
              </a:rPr>
              <a:t>地址接收模块</a:t>
            </a:r>
            <a:endParaRPr lang="zh-CN" altLang="en-US" sz="1400">
              <a:solidFill>
                <a:srgbClr val="0070C0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5440045" y="6109970"/>
            <a:ext cx="6553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/>
              <a:t>C</a:t>
            </a:r>
            <a:r>
              <a:rPr lang="en-US" altLang="zh-CN" sz="900" b="1"/>
              <a:t>recv</a:t>
            </a:r>
            <a:endParaRPr lang="en-US" altLang="zh-CN" sz="900" b="1"/>
          </a:p>
        </p:txBody>
      </p:sp>
      <p:sp>
        <p:nvSpPr>
          <p:cNvPr id="37" name="文本框 36"/>
          <p:cNvSpPr txBox="1"/>
          <p:nvPr/>
        </p:nvSpPr>
        <p:spPr>
          <a:xfrm>
            <a:off x="4996815" y="3213100"/>
            <a:ext cx="514350" cy="2349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200" b="1"/>
              <a:t>C</a:t>
            </a:r>
            <a:r>
              <a:rPr lang="en-US" altLang="zh-CN" sz="900" b="1"/>
              <a:t>buf</a:t>
            </a:r>
            <a:endParaRPr lang="en-US" altLang="zh-CN" sz="900" b="1"/>
          </a:p>
        </p:txBody>
      </p:sp>
      <p:sp>
        <p:nvSpPr>
          <p:cNvPr id="38" name="文本框 37"/>
          <p:cNvSpPr txBox="1"/>
          <p:nvPr/>
        </p:nvSpPr>
        <p:spPr>
          <a:xfrm>
            <a:off x="4996815" y="3409315"/>
            <a:ext cx="514350" cy="2139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200" b="1"/>
              <a:t>R</a:t>
            </a:r>
            <a:r>
              <a:rPr lang="en-US" altLang="zh-CN" sz="900" b="1"/>
              <a:t>buf</a:t>
            </a:r>
            <a:endParaRPr lang="en-US" altLang="zh-CN" sz="900" b="1"/>
          </a:p>
        </p:txBody>
      </p:sp>
      <p:cxnSp>
        <p:nvCxnSpPr>
          <p:cNvPr id="29" name="直接连接符 28"/>
          <p:cNvCxnSpPr/>
          <p:nvPr/>
        </p:nvCxnSpPr>
        <p:spPr>
          <a:xfrm>
            <a:off x="5603875" y="4626610"/>
            <a:ext cx="1270" cy="112839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/>
        </p:nvSpPr>
        <p:spPr>
          <a:xfrm>
            <a:off x="5523865" y="4395470"/>
            <a:ext cx="149860" cy="2076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00" b="1"/>
              <a:t>.</a:t>
            </a:r>
            <a:endParaRPr lang="en-US" altLang="zh-CN" sz="400" b="1"/>
          </a:p>
          <a:p>
            <a:r>
              <a:rPr lang="en-US" altLang="zh-CN" sz="400" b="1"/>
              <a:t>.</a:t>
            </a:r>
            <a:endParaRPr lang="en-US" altLang="zh-CN" sz="400" b="1"/>
          </a:p>
          <a:p>
            <a:r>
              <a:rPr lang="en-US" altLang="zh-CN" sz="400" b="1"/>
              <a:t>.</a:t>
            </a:r>
            <a:endParaRPr lang="en-US" altLang="zh-CN" sz="400" b="1"/>
          </a:p>
        </p:txBody>
      </p:sp>
      <p:sp>
        <p:nvSpPr>
          <p:cNvPr id="39" name="文本框 38"/>
          <p:cNvSpPr txBox="1"/>
          <p:nvPr/>
        </p:nvSpPr>
        <p:spPr>
          <a:xfrm>
            <a:off x="4361815" y="6356350"/>
            <a:ext cx="31051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b="1"/>
              <a:t> </a:t>
            </a:r>
            <a:r>
              <a:rPr lang="zh-CN" altLang="en-US" sz="1400" b="1"/>
              <a:t>信号发送端不固定，接收端固定</a:t>
            </a:r>
            <a:endParaRPr lang="zh-CN" altLang="en-US" sz="1400" b="1"/>
          </a:p>
        </p:txBody>
      </p:sp>
      <p:sp>
        <p:nvSpPr>
          <p:cNvPr id="218" name="矩形 217"/>
          <p:cNvSpPr/>
          <p:nvPr/>
        </p:nvSpPr>
        <p:spPr>
          <a:xfrm>
            <a:off x="1005840" y="161163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9" name="矩形 218"/>
          <p:cNvSpPr/>
          <p:nvPr/>
        </p:nvSpPr>
        <p:spPr>
          <a:xfrm>
            <a:off x="1005840" y="2343785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0" name="矩形 219"/>
          <p:cNvSpPr/>
          <p:nvPr/>
        </p:nvSpPr>
        <p:spPr>
          <a:xfrm>
            <a:off x="1005840" y="307594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1" name="矩形 220"/>
          <p:cNvSpPr/>
          <p:nvPr/>
        </p:nvSpPr>
        <p:spPr>
          <a:xfrm>
            <a:off x="1005840" y="404114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2" name="矩形 221"/>
          <p:cNvSpPr/>
          <p:nvPr/>
        </p:nvSpPr>
        <p:spPr>
          <a:xfrm>
            <a:off x="1005840" y="4778375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3" name="矩形 222"/>
          <p:cNvSpPr/>
          <p:nvPr/>
        </p:nvSpPr>
        <p:spPr>
          <a:xfrm>
            <a:off x="1005840" y="551561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4" name="文本框 243"/>
          <p:cNvSpPr txBox="1"/>
          <p:nvPr/>
        </p:nvSpPr>
        <p:spPr>
          <a:xfrm>
            <a:off x="1668145" y="3488055"/>
            <a:ext cx="207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</p:txBody>
      </p:sp>
      <p:sp>
        <p:nvSpPr>
          <p:cNvPr id="245" name="文本框 244"/>
          <p:cNvSpPr txBox="1"/>
          <p:nvPr/>
        </p:nvSpPr>
        <p:spPr>
          <a:xfrm>
            <a:off x="1583690" y="1760220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Pix0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246" name="文本框 245"/>
          <p:cNvSpPr txBox="1"/>
          <p:nvPr/>
        </p:nvSpPr>
        <p:spPr>
          <a:xfrm>
            <a:off x="1583690" y="2472690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247" name="文本框 246"/>
          <p:cNvSpPr txBox="1"/>
          <p:nvPr/>
        </p:nvSpPr>
        <p:spPr>
          <a:xfrm>
            <a:off x="1581150" y="3183255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Pix2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248" name="文本框 247"/>
          <p:cNvSpPr txBox="1"/>
          <p:nvPr/>
        </p:nvSpPr>
        <p:spPr>
          <a:xfrm>
            <a:off x="1581150" y="4181475"/>
            <a:ext cx="8248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Pix1021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249" name="文本框 248"/>
          <p:cNvSpPr txBox="1"/>
          <p:nvPr/>
        </p:nvSpPr>
        <p:spPr>
          <a:xfrm>
            <a:off x="1583690" y="4906645"/>
            <a:ext cx="8216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Pix1022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250" name="文本框 249"/>
          <p:cNvSpPr txBox="1"/>
          <p:nvPr/>
        </p:nvSpPr>
        <p:spPr>
          <a:xfrm>
            <a:off x="1583690" y="5644515"/>
            <a:ext cx="8216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Pix1023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251" name="矩形 250"/>
          <p:cNvSpPr/>
          <p:nvPr/>
        </p:nvSpPr>
        <p:spPr>
          <a:xfrm>
            <a:off x="1268095" y="6228080"/>
            <a:ext cx="1012825" cy="292100"/>
          </a:xfrm>
          <a:prstGeom prst="rect">
            <a:avLst/>
          </a:prstGeom>
          <a:noFill/>
          <a:ln w="12700" cmpd="sng">
            <a:solidFill>
              <a:schemeClr val="tx1"/>
            </a:solidFill>
            <a:prstDash val="sys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000">
                <a:solidFill>
                  <a:schemeClr val="tx1"/>
                </a:solidFill>
              </a:rPr>
              <a:t>EoC Circuit</a:t>
            </a:r>
            <a:endParaRPr lang="en-US" altLang="zh-CN" sz="1000">
              <a:solidFill>
                <a:schemeClr val="tx1"/>
              </a:solidFill>
            </a:endParaRPr>
          </a:p>
        </p:txBody>
      </p:sp>
      <p:cxnSp>
        <p:nvCxnSpPr>
          <p:cNvPr id="295" name="直接箭头连接符 294"/>
          <p:cNvCxnSpPr/>
          <p:nvPr/>
        </p:nvCxnSpPr>
        <p:spPr>
          <a:xfrm flipV="1">
            <a:off x="2548890" y="1850390"/>
            <a:ext cx="288000" cy="0"/>
          </a:xfrm>
          <a:prstGeom prst="straightConnector1">
            <a:avLst/>
          </a:prstGeom>
          <a:ln w="12700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6" name="直接箭头连接符 295"/>
          <p:cNvCxnSpPr/>
          <p:nvPr/>
        </p:nvCxnSpPr>
        <p:spPr>
          <a:xfrm flipV="1">
            <a:off x="2540635" y="2600325"/>
            <a:ext cx="288000" cy="0"/>
          </a:xfrm>
          <a:prstGeom prst="straightConnector1">
            <a:avLst/>
          </a:prstGeom>
          <a:ln w="12700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7" name="直接箭头连接符 296"/>
          <p:cNvCxnSpPr/>
          <p:nvPr/>
        </p:nvCxnSpPr>
        <p:spPr>
          <a:xfrm flipV="1">
            <a:off x="2540635" y="3320415"/>
            <a:ext cx="288000" cy="0"/>
          </a:xfrm>
          <a:prstGeom prst="straightConnector1">
            <a:avLst/>
          </a:prstGeom>
          <a:ln w="12700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8" name="直接箭头连接符 297"/>
          <p:cNvCxnSpPr/>
          <p:nvPr/>
        </p:nvCxnSpPr>
        <p:spPr>
          <a:xfrm flipV="1">
            <a:off x="2540635" y="4279900"/>
            <a:ext cx="288000" cy="0"/>
          </a:xfrm>
          <a:prstGeom prst="straightConnector1">
            <a:avLst/>
          </a:prstGeom>
          <a:ln w="12700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9" name="直接箭头连接符 298"/>
          <p:cNvCxnSpPr/>
          <p:nvPr/>
        </p:nvCxnSpPr>
        <p:spPr>
          <a:xfrm flipV="1">
            <a:off x="2532380" y="5032375"/>
            <a:ext cx="288000" cy="0"/>
          </a:xfrm>
          <a:prstGeom prst="straightConnector1">
            <a:avLst/>
          </a:prstGeom>
          <a:ln w="12700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0" name="直接箭头连接符 299"/>
          <p:cNvCxnSpPr/>
          <p:nvPr/>
        </p:nvCxnSpPr>
        <p:spPr>
          <a:xfrm flipV="1">
            <a:off x="2540635" y="5754370"/>
            <a:ext cx="288000" cy="0"/>
          </a:xfrm>
          <a:prstGeom prst="straightConnector1">
            <a:avLst/>
          </a:prstGeom>
          <a:ln w="12700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H="1">
            <a:off x="2819400" y="1847215"/>
            <a:ext cx="1270" cy="452818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6" name="文本框 305"/>
          <p:cNvSpPr txBox="1"/>
          <p:nvPr/>
        </p:nvSpPr>
        <p:spPr>
          <a:xfrm>
            <a:off x="2490470" y="3317240"/>
            <a:ext cx="5835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00B050"/>
                </a:solidFill>
              </a:rPr>
              <a:t>Addr</a:t>
            </a:r>
            <a:endParaRPr lang="en-US" altLang="zh-CN" sz="800">
              <a:solidFill>
                <a:srgbClr val="00B050"/>
              </a:solidFill>
            </a:endParaRPr>
          </a:p>
        </p:txBody>
      </p:sp>
      <p:sp>
        <p:nvSpPr>
          <p:cNvPr id="307" name="文本框 306"/>
          <p:cNvSpPr txBox="1"/>
          <p:nvPr/>
        </p:nvSpPr>
        <p:spPr>
          <a:xfrm>
            <a:off x="2487930" y="2600325"/>
            <a:ext cx="4819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00B050"/>
                </a:solidFill>
              </a:rPr>
              <a:t>Addr</a:t>
            </a:r>
            <a:endParaRPr lang="en-US" altLang="zh-CN" sz="800">
              <a:solidFill>
                <a:srgbClr val="00B050"/>
              </a:solidFill>
            </a:endParaRPr>
          </a:p>
        </p:txBody>
      </p:sp>
      <p:sp>
        <p:nvSpPr>
          <p:cNvPr id="308" name="文本框 307"/>
          <p:cNvSpPr txBox="1"/>
          <p:nvPr/>
        </p:nvSpPr>
        <p:spPr>
          <a:xfrm>
            <a:off x="2487930" y="1847215"/>
            <a:ext cx="4819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00B050"/>
                </a:solidFill>
              </a:rPr>
              <a:t>Addr</a:t>
            </a:r>
            <a:endParaRPr lang="en-US" altLang="zh-CN" sz="800">
              <a:solidFill>
                <a:srgbClr val="00B050"/>
              </a:solidFill>
            </a:endParaRPr>
          </a:p>
        </p:txBody>
      </p:sp>
      <p:sp>
        <p:nvSpPr>
          <p:cNvPr id="309" name="文本框 308"/>
          <p:cNvSpPr txBox="1"/>
          <p:nvPr/>
        </p:nvSpPr>
        <p:spPr>
          <a:xfrm>
            <a:off x="2487930" y="4298315"/>
            <a:ext cx="4819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00B050"/>
                </a:solidFill>
              </a:rPr>
              <a:t>Addr</a:t>
            </a:r>
            <a:endParaRPr lang="en-US" altLang="zh-CN" sz="800">
              <a:solidFill>
                <a:srgbClr val="00B050"/>
              </a:solidFill>
            </a:endParaRPr>
          </a:p>
        </p:txBody>
      </p:sp>
      <p:sp>
        <p:nvSpPr>
          <p:cNvPr id="310" name="文本框 309"/>
          <p:cNvSpPr txBox="1"/>
          <p:nvPr/>
        </p:nvSpPr>
        <p:spPr>
          <a:xfrm>
            <a:off x="2487930" y="5064760"/>
            <a:ext cx="4819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00B050"/>
                </a:solidFill>
              </a:rPr>
              <a:t>Addr</a:t>
            </a:r>
            <a:endParaRPr lang="en-US" altLang="zh-CN" sz="800">
              <a:solidFill>
                <a:srgbClr val="00B050"/>
              </a:solidFill>
            </a:endParaRPr>
          </a:p>
        </p:txBody>
      </p:sp>
      <p:sp>
        <p:nvSpPr>
          <p:cNvPr id="311" name="文本框 310"/>
          <p:cNvSpPr txBox="1"/>
          <p:nvPr/>
        </p:nvSpPr>
        <p:spPr>
          <a:xfrm>
            <a:off x="2487930" y="5810885"/>
            <a:ext cx="4819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00B050"/>
                </a:solidFill>
              </a:rPr>
              <a:t>Addr</a:t>
            </a:r>
            <a:endParaRPr lang="en-US" altLang="zh-CN" sz="800">
              <a:solidFill>
                <a:srgbClr val="00B050"/>
              </a:solidFill>
            </a:endParaRPr>
          </a:p>
        </p:txBody>
      </p:sp>
      <p:cxnSp>
        <p:nvCxnSpPr>
          <p:cNvPr id="41" name="直接箭头连接符 40"/>
          <p:cNvCxnSpPr/>
          <p:nvPr/>
        </p:nvCxnSpPr>
        <p:spPr>
          <a:xfrm flipH="1" flipV="1">
            <a:off x="2268855" y="6374130"/>
            <a:ext cx="561975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 flipH="1">
            <a:off x="5602605" y="2814320"/>
            <a:ext cx="1270" cy="104013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5" name="等腰三角形 44"/>
          <p:cNvSpPr/>
          <p:nvPr/>
        </p:nvSpPr>
        <p:spPr>
          <a:xfrm rot="10800000">
            <a:off x="5494655" y="3340100"/>
            <a:ext cx="219710" cy="142240"/>
          </a:xfrm>
          <a:prstGeom prst="triangl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5511165" y="2552065"/>
            <a:ext cx="144145" cy="209296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00" b="1"/>
              <a:t>.</a:t>
            </a:r>
            <a:endParaRPr lang="en-US" altLang="zh-CN" sz="400" b="1"/>
          </a:p>
          <a:p>
            <a:r>
              <a:rPr lang="en-US" altLang="zh-CN" sz="400" b="1"/>
              <a:t>.</a:t>
            </a:r>
            <a:endParaRPr lang="en-US" altLang="zh-CN" sz="400" b="1"/>
          </a:p>
          <a:p>
            <a:r>
              <a:rPr lang="en-US" altLang="zh-CN" sz="400" b="1"/>
              <a:t>.</a:t>
            </a:r>
            <a:endParaRPr lang="en-US" altLang="zh-CN" sz="400" b="1"/>
          </a:p>
        </p:txBody>
      </p:sp>
      <p:sp>
        <p:nvSpPr>
          <p:cNvPr id="50" name="文本框 49"/>
          <p:cNvSpPr txBox="1"/>
          <p:nvPr/>
        </p:nvSpPr>
        <p:spPr>
          <a:xfrm>
            <a:off x="6815455" y="2318385"/>
            <a:ext cx="207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</p:txBody>
      </p:sp>
      <p:sp>
        <p:nvSpPr>
          <p:cNvPr id="2" name="文本框 1"/>
          <p:cNvSpPr txBox="1"/>
          <p:nvPr/>
        </p:nvSpPr>
        <p:spPr>
          <a:xfrm>
            <a:off x="8239125" y="5858510"/>
            <a:ext cx="21189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rgbClr val="FF0000"/>
                </a:solidFill>
              </a:rPr>
              <a:t>另外注意：不同链间的</a:t>
            </a:r>
            <a:r>
              <a:rPr lang="en-US" altLang="zh-CN" sz="1600" b="1">
                <a:solidFill>
                  <a:srgbClr val="FF0000"/>
                </a:solidFill>
              </a:rPr>
              <a:t>Buffer</a:t>
            </a:r>
            <a:r>
              <a:rPr lang="zh-CN" altLang="en-US" sz="1600" b="1">
                <a:solidFill>
                  <a:srgbClr val="FF0000"/>
                </a:solidFill>
              </a:rPr>
              <a:t>需要根据具体情况错开</a:t>
            </a:r>
            <a:endParaRPr lang="zh-CN" altLang="en-US" sz="16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4" name="图片 43" descr="miller-effect (3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9410" y="3053080"/>
            <a:ext cx="5076000" cy="1390877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4023360" y="1146175"/>
            <a:ext cx="5714365" cy="19069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400" b="1">
                <a:sym typeface="+mn-ea"/>
              </a:rPr>
              <a:t>对于</a:t>
            </a:r>
            <a:r>
              <a:rPr lang="en-US" altLang="zh-CN" sz="1400" b="1">
                <a:sym typeface="+mn-ea"/>
              </a:rPr>
              <a:t>pixel k</a:t>
            </a:r>
            <a:endParaRPr lang="en-US" altLang="zh-CN" sz="1400" b="1">
              <a:sym typeface="+mn-ea"/>
            </a:endParaRPr>
          </a:p>
          <a:p>
            <a:r>
              <a:rPr lang="en-US" altLang="zh-CN" sz="1400" b="1">
                <a:sym typeface="+mn-ea"/>
              </a:rPr>
              <a:t>d = 1023 - k</a:t>
            </a:r>
            <a:endParaRPr lang="en-US" altLang="zh-CN" sz="1400" b="1"/>
          </a:p>
          <a:p>
            <a:r>
              <a:rPr lang="en-US" altLang="zh-CN" sz="1400" b="1">
                <a:sym typeface="+mn-ea"/>
              </a:rPr>
              <a:t>stage = floor(d/32)</a:t>
            </a:r>
            <a:endParaRPr lang="en-US" altLang="zh-CN" sz="1400" b="1"/>
          </a:p>
          <a:p>
            <a:r>
              <a:rPr lang="en-US" altLang="zh-CN" sz="1400" b="1">
                <a:sym typeface="+mn-ea"/>
              </a:rPr>
              <a:t>offset = d mod 32</a:t>
            </a:r>
            <a:endParaRPr lang="zh-CN" altLang="en-US" sz="1400" b="1"/>
          </a:p>
          <a:p>
            <a:r>
              <a:rPr lang="en-US" altLang="zh-CN" sz="1400" b="1">
                <a:sym typeface="+mn-ea"/>
              </a:rPr>
              <a:t>C</a:t>
            </a:r>
            <a:r>
              <a:rPr lang="en-US" altLang="zh-CN" sz="1400" b="1" baseline="-25000">
                <a:sym typeface="+mn-ea"/>
              </a:rPr>
              <a:t>base</a:t>
            </a:r>
            <a:r>
              <a:rPr lang="en-US" altLang="zh-CN" sz="1400" b="1">
                <a:sym typeface="+mn-ea"/>
              </a:rPr>
              <a:t> = 32*C</a:t>
            </a:r>
            <a:r>
              <a:rPr lang="en-US" altLang="zh-CN" sz="1400" b="1" baseline="-25000">
                <a:sym typeface="+mn-ea"/>
              </a:rPr>
              <a:t>TAP</a:t>
            </a:r>
            <a:r>
              <a:rPr lang="en-US" altLang="zh-CN" sz="1400" b="1">
                <a:sym typeface="+mn-ea"/>
              </a:rPr>
              <a:t> + 32*C</a:t>
            </a:r>
            <a:r>
              <a:rPr lang="en-US" altLang="zh-CN" sz="1400" b="1" baseline="-25000">
                <a:sym typeface="+mn-ea"/>
              </a:rPr>
              <a:t>SEG</a:t>
            </a:r>
            <a:endParaRPr lang="en-US" altLang="zh-CN" sz="1400" b="1"/>
          </a:p>
          <a:p>
            <a:r>
              <a:rPr lang="en-US" altLang="zh-CN" sz="1400" b="1">
                <a:sym typeface="+mn-ea"/>
              </a:rPr>
              <a:t>C</a:t>
            </a:r>
            <a:r>
              <a:rPr lang="en-US" altLang="zh-CN" sz="1400" b="1" baseline="-25000">
                <a:sym typeface="+mn-ea"/>
              </a:rPr>
              <a:t>node</a:t>
            </a:r>
            <a:r>
              <a:rPr lang="en-US" altLang="zh-CN" sz="1400" b="1">
                <a:sym typeface="+mn-ea"/>
              </a:rPr>
              <a:t> = C</a:t>
            </a:r>
            <a:r>
              <a:rPr lang="en-US" altLang="zh-CN" sz="1400" b="1" baseline="-25000">
                <a:sym typeface="+mn-ea"/>
              </a:rPr>
              <a:t>SEG</a:t>
            </a:r>
            <a:r>
              <a:rPr lang="en-US" altLang="zh-CN" sz="1400" b="1">
                <a:sym typeface="+mn-ea"/>
              </a:rPr>
              <a:t> + C</a:t>
            </a:r>
            <a:r>
              <a:rPr lang="en-US" altLang="zh-CN" sz="1400" b="1" baseline="-25000">
                <a:sym typeface="+mn-ea"/>
              </a:rPr>
              <a:t>TAP</a:t>
            </a:r>
            <a:endParaRPr lang="en-US" altLang="zh-CN" sz="1400" b="1" baseline="-25000"/>
          </a:p>
          <a:p>
            <a:endParaRPr lang="zh-CN" altLang="en-US" sz="1400" b="1">
              <a:solidFill>
                <a:schemeClr val="tx1"/>
              </a:solidFill>
              <a:sym typeface="+mn-ea"/>
            </a:endParaRPr>
          </a:p>
          <a:p>
            <a:r>
              <a:rPr lang="en-US" altLang="zh-CN" sz="2000" b="1">
                <a:sym typeface="+mn-ea"/>
              </a:rPr>
              <a:t>T=t</a:t>
            </a:r>
            <a:r>
              <a:rPr lang="en-US" altLang="zh-CN" sz="2000" b="1" baseline="-25000">
                <a:sym typeface="+mn-ea"/>
              </a:rPr>
              <a:t>drv_input</a:t>
            </a:r>
            <a:r>
              <a:rPr lang="en-US" altLang="zh-CN" sz="2000" b="1">
                <a:sym typeface="+mn-ea"/>
              </a:rPr>
              <a:t>+t</a:t>
            </a:r>
            <a:r>
              <a:rPr lang="en-US" altLang="zh-CN" sz="2000" b="1" baseline="-25000">
                <a:sym typeface="+mn-ea"/>
              </a:rPr>
              <a:t>drv-buf</a:t>
            </a:r>
            <a:r>
              <a:rPr lang="en-US" altLang="zh-CN" sz="2000" b="1">
                <a:sym typeface="+mn-ea"/>
              </a:rPr>
              <a:t>+n*t</a:t>
            </a:r>
            <a:r>
              <a:rPr lang="en-US" altLang="zh-CN" sz="2000" b="1" baseline="-25000">
                <a:sym typeface="+mn-ea"/>
              </a:rPr>
              <a:t>buf-buf </a:t>
            </a:r>
            <a:r>
              <a:rPr lang="en-US" altLang="zh-CN" sz="2000" b="1">
                <a:sym typeface="+mn-ea"/>
              </a:rPr>
              <a:t>+t</a:t>
            </a:r>
            <a:r>
              <a:rPr lang="en-US" altLang="zh-CN" sz="2000" b="1" baseline="-25000">
                <a:sym typeface="+mn-ea"/>
              </a:rPr>
              <a:t>buf-recv</a:t>
            </a:r>
            <a:r>
              <a:rPr lang="en-US" altLang="zh-CN" sz="2000" b="1" baseline="30000">
                <a:sym typeface="+mn-ea"/>
              </a:rPr>
              <a:t> </a:t>
            </a:r>
            <a:endParaRPr lang="en-US" altLang="zh-CN" sz="2000" b="1" baseline="30000">
              <a:sym typeface="+mn-ea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60" y="2047875"/>
            <a:ext cx="3134995" cy="4335145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5660390" y="3729990"/>
            <a:ext cx="450215" cy="2368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800" b="1">
                <a:sym typeface="+mn-ea"/>
              </a:rPr>
              <a:t>R</a:t>
            </a:r>
            <a:r>
              <a:rPr lang="en-US" altLang="zh-CN" sz="800" b="1" baseline="-25000">
                <a:sym typeface="+mn-ea"/>
              </a:rPr>
              <a:t>drv</a:t>
            </a:r>
            <a:endParaRPr lang="en-US" altLang="zh-CN" sz="800" b="1" baseline="-25000"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721350" y="3190240"/>
            <a:ext cx="549275" cy="2298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800" b="1">
                <a:sym typeface="+mn-ea"/>
              </a:rPr>
              <a:t>R</a:t>
            </a:r>
            <a:r>
              <a:rPr lang="en-US" altLang="zh-CN" sz="800" b="1" baseline="-25000">
                <a:sym typeface="+mn-ea"/>
              </a:rPr>
              <a:t>seg</a:t>
            </a:r>
            <a:endParaRPr lang="en-US" altLang="zh-CN" sz="800" b="1" baseline="-25000"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198870" y="3736340"/>
            <a:ext cx="549275" cy="2298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800" b="1">
                <a:sym typeface="+mn-ea"/>
              </a:rPr>
              <a:t>C</a:t>
            </a:r>
            <a:r>
              <a:rPr lang="en-US" altLang="zh-CN" sz="800" b="1" baseline="-25000">
                <a:sym typeface="+mn-ea"/>
              </a:rPr>
              <a:t>node</a:t>
            </a:r>
            <a:endParaRPr lang="en-US" altLang="zh-CN" sz="800" b="1" baseline="-25000">
              <a:sym typeface="+mn-ea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8794750" y="3729990"/>
            <a:ext cx="549275" cy="2298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800" b="1">
                <a:sym typeface="+mn-ea"/>
              </a:rPr>
              <a:t>C</a:t>
            </a:r>
            <a:r>
              <a:rPr lang="en-US" altLang="zh-CN" sz="800" b="1" baseline="-25000">
                <a:sym typeface="+mn-ea"/>
              </a:rPr>
              <a:t>buf</a:t>
            </a:r>
            <a:endParaRPr lang="en-US" altLang="zh-CN" sz="800" b="1" baseline="-25000">
              <a:sym typeface="+mn-ea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6748145" y="3368040"/>
            <a:ext cx="265430" cy="1524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800" b="1">
                <a:latin typeface="微软雅黑" panose="020B0503020204020204" charset="-122"/>
                <a:ea typeface="微软雅黑" panose="020B0503020204020204" charset="-122"/>
              </a:rPr>
              <a:t>...</a:t>
            </a:r>
            <a:endParaRPr lang="en-US" altLang="zh-CN" sz="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3907790" y="4052570"/>
            <a:ext cx="7787640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 t</a:t>
            </a:r>
            <a:r>
              <a:rPr lang="en-US" altLang="zh-CN" b="1" baseline="-25000">
                <a:sym typeface="+mn-ea"/>
              </a:rPr>
              <a:t>drv-buf</a:t>
            </a:r>
            <a:r>
              <a:rPr lang="en-US" altLang="zh-CN"/>
              <a:t>(k)</a:t>
            </a:r>
            <a:endParaRPr lang="en-US" altLang="zh-CN"/>
          </a:p>
          <a:p>
            <a:r>
              <a:rPr lang="en-US" altLang="zh-CN"/>
              <a:t>        = R</a:t>
            </a:r>
            <a:r>
              <a:rPr lang="en-US" altLang="zh-CN" baseline="-25000"/>
              <a:t>DRV</a:t>
            </a:r>
            <a:r>
              <a:rPr lang="en-US" altLang="zh-CN"/>
              <a:t>*(C</a:t>
            </a:r>
            <a:r>
              <a:rPr lang="en-US" altLang="zh-CN" baseline="-25000"/>
              <a:t>base</a:t>
            </a:r>
            <a:r>
              <a:rPr lang="en-US" altLang="zh-CN"/>
              <a:t> + C</a:t>
            </a:r>
            <a:r>
              <a:rPr lang="en-US" altLang="zh-CN" baseline="-25000"/>
              <a:t>BUF</a:t>
            </a:r>
            <a:r>
              <a:rPr lang="en-US" altLang="zh-CN"/>
              <a:t>)</a:t>
            </a:r>
            <a:endParaRPr lang="en-US" altLang="zh-CN"/>
          </a:p>
          <a:p>
            <a:r>
              <a:rPr lang="en-US" altLang="zh-CN"/>
              <a:t>        + R</a:t>
            </a:r>
            <a:r>
              <a:rPr lang="en-US" altLang="zh-CN" baseline="-25000"/>
              <a:t>SEG</a:t>
            </a:r>
            <a:r>
              <a:rPr lang="en-US" altLang="zh-CN"/>
              <a:t>*[C</a:t>
            </a:r>
            <a:r>
              <a:rPr lang="en-US" altLang="zh-CN" baseline="-25000"/>
              <a:t>node</a:t>
            </a:r>
            <a:r>
              <a:rPr lang="en-US" altLang="zh-CN"/>
              <a:t>*</a:t>
            </a:r>
            <a:r>
              <a:rPr lang="en-US" altLang="zh-CN">
                <a:sym typeface="+mn-ea"/>
              </a:rPr>
              <a:t>offset</a:t>
            </a:r>
            <a:r>
              <a:rPr lang="en-US" altLang="zh-CN"/>
              <a:t>*(</a:t>
            </a:r>
            <a:r>
              <a:rPr lang="en-US" altLang="zh-CN">
                <a:sym typeface="+mn-ea"/>
              </a:rPr>
              <a:t>offset</a:t>
            </a:r>
            <a:r>
              <a:rPr lang="en-US" altLang="zh-CN"/>
              <a:t>+ 1)/2 + </a:t>
            </a:r>
            <a:r>
              <a:rPr lang="en-US" altLang="zh-CN">
                <a:sym typeface="+mn-ea"/>
              </a:rPr>
              <a:t>offset</a:t>
            </a:r>
            <a:r>
              <a:rPr lang="en-US" altLang="zh-CN"/>
              <a:t>*C</a:t>
            </a:r>
            <a:r>
              <a:rPr lang="en-US" altLang="zh-CN" baseline="-25000"/>
              <a:t>BUF</a:t>
            </a:r>
            <a:r>
              <a:rPr lang="en-US" altLang="zh-CN"/>
              <a:t>]</a:t>
            </a:r>
            <a:endParaRPr lang="en-US" altLang="zh-CN"/>
          </a:p>
          <a:p>
            <a:r>
              <a:rPr lang="en-US" altLang="zh-CN"/>
              <a:t> t</a:t>
            </a:r>
            <a:r>
              <a:rPr lang="en-US" altLang="zh-CN" b="1" baseline="-25000">
                <a:sym typeface="+mn-ea"/>
              </a:rPr>
              <a:t>buf-buf</a:t>
            </a:r>
            <a:r>
              <a:rPr lang="en-US" altLang="zh-CN" b="1">
                <a:sym typeface="+mn-ea"/>
              </a:rPr>
              <a:t> </a:t>
            </a:r>
            <a:r>
              <a:rPr lang="en-US" altLang="zh-CN">
                <a:sym typeface="+mn-ea"/>
              </a:rPr>
              <a:t>(k)</a:t>
            </a:r>
            <a:endParaRPr lang="en-US" altLang="zh-CN"/>
          </a:p>
          <a:p>
            <a:r>
              <a:rPr lang="en-US" altLang="zh-CN"/>
              <a:t>        = R</a:t>
            </a:r>
            <a:r>
              <a:rPr lang="en-US" altLang="zh-CN" baseline="-25000"/>
              <a:t>BUF</a:t>
            </a:r>
            <a:r>
              <a:rPr lang="en-US" altLang="zh-CN"/>
              <a:t>*(C</a:t>
            </a:r>
            <a:r>
              <a:rPr lang="en-US" altLang="zh-CN" baseline="-25000"/>
              <a:t>base</a:t>
            </a:r>
            <a:r>
              <a:rPr lang="en-US" altLang="zh-CN"/>
              <a:t> + C</a:t>
            </a:r>
            <a:r>
              <a:rPr lang="en-US" altLang="zh-CN" baseline="-25000"/>
              <a:t>BUF</a:t>
            </a:r>
            <a:r>
              <a:rPr lang="en-US" altLang="zh-CN"/>
              <a:t>)</a:t>
            </a:r>
            <a:endParaRPr lang="en-US" altLang="zh-CN"/>
          </a:p>
          <a:p>
            <a:r>
              <a:rPr lang="en-US" altLang="zh-CN"/>
              <a:t>        + R</a:t>
            </a:r>
            <a:r>
              <a:rPr lang="en-US" altLang="zh-CN" baseline="-25000"/>
              <a:t>SEG</a:t>
            </a:r>
            <a:r>
              <a:rPr lang="en-US" altLang="zh-CN"/>
              <a:t>*[C</a:t>
            </a:r>
            <a:r>
              <a:rPr lang="en-US" altLang="zh-CN" baseline="-25000"/>
              <a:t>node</a:t>
            </a:r>
            <a:r>
              <a:rPr lang="en-US" altLang="zh-CN"/>
              <a:t>*32*31/2 + 32*C</a:t>
            </a:r>
            <a:r>
              <a:rPr lang="en-US" altLang="zh-CN" baseline="-25000"/>
              <a:t>BUF</a:t>
            </a:r>
            <a:r>
              <a:rPr lang="en-US" altLang="zh-CN"/>
              <a:t>]</a:t>
            </a:r>
            <a:endParaRPr lang="en-US" altLang="zh-CN"/>
          </a:p>
          <a:p>
            <a:r>
              <a:rPr lang="en-US" altLang="zh-CN"/>
              <a:t> t</a:t>
            </a:r>
            <a:r>
              <a:rPr lang="en-US" altLang="zh-CN" b="1" baseline="-25000">
                <a:sym typeface="+mn-ea"/>
              </a:rPr>
              <a:t>buf-recv</a:t>
            </a:r>
            <a:r>
              <a:rPr lang="en-US" altLang="zh-CN">
                <a:sym typeface="+mn-ea"/>
              </a:rPr>
              <a:t>(k)</a:t>
            </a:r>
            <a:r>
              <a:rPr lang="en-US" altLang="zh-CN" b="1">
                <a:sym typeface="+mn-ea"/>
              </a:rPr>
              <a:t> </a:t>
            </a:r>
            <a:endParaRPr lang="en-US" altLang="zh-CN"/>
          </a:p>
          <a:p>
            <a:r>
              <a:rPr lang="en-US" altLang="zh-CN"/>
              <a:t>        = R</a:t>
            </a:r>
            <a:r>
              <a:rPr lang="en-US" altLang="zh-CN" baseline="-25000"/>
              <a:t>BUF</a:t>
            </a:r>
            <a:r>
              <a:rPr lang="en-US" altLang="zh-CN"/>
              <a:t>*(C</a:t>
            </a:r>
            <a:r>
              <a:rPr lang="en-US" altLang="zh-CN" baseline="-25000"/>
              <a:t>base</a:t>
            </a:r>
            <a:r>
              <a:rPr lang="en-US" altLang="zh-CN"/>
              <a:t> + C</a:t>
            </a:r>
            <a:r>
              <a:rPr lang="en-US" altLang="zh-CN" baseline="-25000"/>
              <a:t>RECV</a:t>
            </a:r>
            <a:r>
              <a:rPr lang="en-US" altLang="zh-CN"/>
              <a:t>)</a:t>
            </a:r>
            <a:endParaRPr lang="en-US" altLang="zh-CN"/>
          </a:p>
          <a:p>
            <a:r>
              <a:rPr lang="en-US" altLang="zh-CN"/>
              <a:t>        + R</a:t>
            </a:r>
            <a:r>
              <a:rPr lang="en-US" altLang="zh-CN" baseline="-25000"/>
              <a:t>SEG</a:t>
            </a:r>
            <a:r>
              <a:rPr lang="en-US" altLang="zh-CN"/>
              <a:t>*[C</a:t>
            </a:r>
            <a:r>
              <a:rPr lang="en-US" altLang="zh-CN" baseline="-25000"/>
              <a:t>node</a:t>
            </a:r>
            <a:r>
              <a:rPr lang="en-US" altLang="zh-CN"/>
              <a:t>*32*31/2 + 32*C</a:t>
            </a:r>
            <a:r>
              <a:rPr lang="en-US" altLang="zh-CN" baseline="-25000"/>
              <a:t>RECV</a:t>
            </a:r>
            <a:r>
              <a:rPr lang="en-US" altLang="zh-CN"/>
              <a:t>]</a:t>
            </a:r>
            <a:endParaRPr lang="en-US" altLang="zh-CN"/>
          </a:p>
        </p:txBody>
      </p:sp>
      <p:sp>
        <p:nvSpPr>
          <p:cNvPr id="52" name="文本框 51"/>
          <p:cNvSpPr txBox="1"/>
          <p:nvPr/>
        </p:nvSpPr>
        <p:spPr>
          <a:xfrm>
            <a:off x="876935" y="1250950"/>
            <a:ext cx="14230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计算过程：</a:t>
            </a:r>
            <a:endParaRPr lang="zh-CN" altLang="en-US" b="1"/>
          </a:p>
        </p:txBody>
      </p:sp>
      <p:sp>
        <p:nvSpPr>
          <p:cNvPr id="91" name="标题 90"/>
          <p:cNvSpPr>
            <a:spLocks noGrp="1"/>
          </p:cNvSpPr>
          <p:nvPr>
            <p:ph type="title"/>
          </p:nvPr>
        </p:nvSpPr>
        <p:spPr>
          <a:xfrm>
            <a:off x="857213" y="0"/>
            <a:ext cx="10725187" cy="955658"/>
          </a:xfrm>
        </p:spPr>
        <p:txBody>
          <a:bodyPr/>
          <a:p>
            <a:r>
              <a:t>整体</a:t>
            </a:r>
            <a:r>
              <a:rPr lang="en-US" altLang="zh-CN"/>
              <a:t>512*512</a:t>
            </a:r>
            <a:r>
              <a:t>双列像素阵列延迟模型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3" name="图片 1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575" y="1981835"/>
            <a:ext cx="2081530" cy="3994150"/>
          </a:xfrm>
          <a:prstGeom prst="rect">
            <a:avLst/>
          </a:prstGeom>
        </p:spPr>
      </p:pic>
      <p:sp>
        <p:nvSpPr>
          <p:cNvPr id="232" name="文本框 231"/>
          <p:cNvSpPr txBox="1"/>
          <p:nvPr/>
        </p:nvSpPr>
        <p:spPr>
          <a:xfrm>
            <a:off x="320040" y="1223010"/>
            <a:ext cx="2301240" cy="491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/>
              <a:t>1.Fastor  </a:t>
            </a:r>
            <a:r>
              <a:rPr lang="zh-CN" altLang="en-US" b="1"/>
              <a:t>慢链</a:t>
            </a:r>
            <a:endParaRPr lang="en-US" altLang="zh-CN" b="1"/>
          </a:p>
          <a:p>
            <a:endParaRPr lang="en-US" altLang="zh-CN" sz="1400" b="1"/>
          </a:p>
          <a:p>
            <a:endParaRPr lang="en-US" altLang="zh-CN" sz="1600" b="1">
              <a:sym typeface="+mn-ea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57213" y="0"/>
            <a:ext cx="10725187" cy="955658"/>
          </a:xfrm>
        </p:spPr>
        <p:txBody>
          <a:bodyPr/>
          <a:p>
            <a:r>
              <a:t>慢链参数</a:t>
            </a:r>
          </a:p>
        </p:txBody>
      </p:sp>
      <p:sp>
        <p:nvSpPr>
          <p:cNvPr id="104" name="文本框 103"/>
          <p:cNvSpPr txBox="1"/>
          <p:nvPr/>
        </p:nvSpPr>
        <p:spPr>
          <a:xfrm>
            <a:off x="3250565" y="1328420"/>
            <a:ext cx="8941435" cy="50317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=    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SLOW_NOR/NAND_INTRINSIC_NS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+T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SLOW_WIRE_NS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SLOW_WIRE_NS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=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0.69e-6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* (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  R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SLOW_DRV_OHM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  * (C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+ 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SLOW_NEXT_FF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)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+ R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SLOW_WIRE_OHM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  * (C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/ 2.0 + 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SLOW_NEXT_FF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)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);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/>
          </a:p>
          <a:p>
            <a:r>
              <a:rPr lang="en-US" altLang="zh-CN" sz="1400" b="1"/>
              <a:t>1.</a:t>
            </a:r>
            <a:r>
              <a:rPr lang="zh-CN" altLang="en-US" sz="1400" b="1"/>
              <a:t>与非</a:t>
            </a:r>
            <a:r>
              <a:rPr lang="en-US" altLang="zh-CN" sz="1400" b="1"/>
              <a:t>/</a:t>
            </a:r>
            <a:r>
              <a:rPr lang="zh-CN" altLang="en-US" sz="1400" b="1"/>
              <a:t>或非</a:t>
            </a:r>
            <a:r>
              <a:rPr lang="en-US" altLang="zh-CN" sz="1400" b="1"/>
              <a:t> </a:t>
            </a:r>
            <a:r>
              <a:rPr lang="zh-CN" altLang="en-US" sz="1400" b="1"/>
              <a:t>门输出的传播延迟</a:t>
            </a:r>
            <a:r>
              <a:rPr lang="en-US" altLang="zh-CN" sz="1400" b="1"/>
              <a:t>      (HC90L_SC9</a:t>
            </a:r>
            <a:r>
              <a:rPr lang="zh-CN" altLang="en-US" sz="1400" b="1"/>
              <a:t>里有</a:t>
            </a:r>
            <a:r>
              <a:rPr lang="en-US" altLang="zh-CN" sz="1400" b="1"/>
              <a:t> t</a:t>
            </a:r>
            <a:r>
              <a:rPr lang="en-US" altLang="zh-CN" sz="1400" b="1" baseline="-25000"/>
              <a:t>DELAY </a:t>
            </a:r>
            <a:r>
              <a:rPr lang="en-US" altLang="zh-CN" sz="1400" b="1"/>
              <a:t> </a:t>
            </a:r>
            <a:r>
              <a:rPr lang="en-US" altLang="zh-CN" sz="1400" b="1">
                <a:sym typeface="+mn-ea"/>
              </a:rPr>
              <a:t>NAND2_X1_A9TR NOR2_X1_A9TR</a:t>
            </a:r>
            <a:r>
              <a:rPr lang="en-US" altLang="zh-CN" sz="1400" b="1"/>
              <a:t>)</a:t>
            </a:r>
            <a:endParaRPr lang="zh-CN" altLang="en-US" sz="1400" b="1"/>
          </a:p>
          <a:p>
            <a:r>
              <a:rPr lang="en-US" altLang="zh-CN" sz="1000" b="1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DELAY_NOR </a:t>
            </a:r>
            <a:r>
              <a:rPr lang="en-US" altLang="zh-CN" sz="1400" b="1">
                <a:sym typeface="+mn-ea"/>
              </a:rPr>
              <a:t>=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 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</a:rPr>
              <a:t>SLOW_NOR_INTRINSIC_NS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+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0.69e-6 * R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SLOW_DRV_OHM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* 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ref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DELAY_NAND </a:t>
            </a:r>
            <a:r>
              <a:rPr lang="en-US" altLang="zh-CN" sz="1400" b="1">
                <a:sym typeface="+mn-ea"/>
              </a:rPr>
              <a:t>=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SLOW_NAND_INTRINSIC_NS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+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0.69e-6 * R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SLOW_DRV_OHM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* 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ref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000" b="1"/>
          </a:p>
          <a:p>
            <a:r>
              <a:rPr lang="en-US" altLang="zh-CN" sz="1400" b="1"/>
              <a:t>2.</a:t>
            </a:r>
            <a:r>
              <a:rPr lang="zh-CN" altLang="en-US" sz="1400" b="1">
                <a:sym typeface="+mn-ea"/>
              </a:rPr>
              <a:t>与非</a:t>
            </a:r>
            <a:r>
              <a:rPr lang="en-US" altLang="zh-CN" sz="1400" b="1">
                <a:sym typeface="+mn-ea"/>
              </a:rPr>
              <a:t>/</a:t>
            </a:r>
            <a:r>
              <a:rPr lang="zh-CN" altLang="en-US" sz="1400" b="1">
                <a:sym typeface="+mn-ea"/>
              </a:rPr>
              <a:t>或非</a:t>
            </a:r>
            <a:r>
              <a:rPr lang="en-US" altLang="zh-CN" sz="1400" b="1">
                <a:sym typeface="+mn-ea"/>
              </a:rPr>
              <a:t> </a:t>
            </a:r>
            <a:r>
              <a:rPr lang="zh-CN" altLang="en-US" sz="1400" b="1">
                <a:sym typeface="+mn-ea"/>
              </a:rPr>
              <a:t>输入电容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SLOW_NEXT_FF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1400" b="1">
                <a:sym typeface="+mn-ea"/>
              </a:rPr>
              <a:t>(</a:t>
            </a:r>
            <a:r>
              <a:rPr lang="en-US" altLang="zh-CN" sz="1400" b="1">
                <a:sym typeface="+mn-ea"/>
              </a:rPr>
              <a:t>HC90L_SC9</a:t>
            </a:r>
            <a:r>
              <a:rPr lang="zh-CN" altLang="en-US" sz="1400" b="1">
                <a:sym typeface="+mn-ea"/>
              </a:rPr>
              <a:t>里有</a:t>
            </a:r>
            <a:r>
              <a:rPr lang="en-US" altLang="zh-CN" sz="1400" b="1">
                <a:sym typeface="+mn-ea"/>
              </a:rPr>
              <a:t>C</a:t>
            </a:r>
            <a:r>
              <a:rPr lang="en-US" altLang="zh-CN" sz="1400" b="1" baseline="-25000">
                <a:sym typeface="+mn-ea"/>
              </a:rPr>
              <a:t>cap</a:t>
            </a:r>
            <a:r>
              <a:rPr lang="en-US" altLang="zh-CN" sz="1400" b="1">
                <a:sym typeface="+mn-ea"/>
              </a:rPr>
              <a:t>     </a:t>
            </a:r>
            <a:r>
              <a:rPr lang="en-US" altLang="zh-CN" sz="1400" b="1">
                <a:sym typeface="+mn-ea"/>
              </a:rPr>
              <a:t>NAND2_X1_A9TR NOR2_X1_A9TR</a:t>
            </a:r>
            <a:r>
              <a:rPr lang="en-US" altLang="zh-CN" sz="1400" b="1">
                <a:sym typeface="+mn-ea"/>
              </a:rPr>
              <a:t>)</a:t>
            </a:r>
            <a:endParaRPr lang="en-US" altLang="zh-CN" sz="1400" b="1" baseline="-250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>
              <a:buClrTx/>
              <a:buSzTx/>
              <a:buFontTx/>
            </a:pPr>
            <a:r>
              <a:rPr lang="en-US" altLang="zh-CN" sz="1400" b="1">
                <a:sym typeface="+mn-ea"/>
              </a:rPr>
              <a:t>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SLOW_NEXT_FF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=1.8</a:t>
            </a:r>
            <a:r>
              <a:rPr lang="en-US" altLang="zh-CN" sz="1400">
                <a:sym typeface="+mn-ea"/>
              </a:rPr>
              <a:t>fF</a:t>
            </a:r>
            <a:endParaRPr lang="en-US" altLang="zh-CN" sz="1400" b="1">
              <a:sym typeface="+mn-ea"/>
            </a:endParaRPr>
          </a:p>
          <a:p>
            <a:pPr algn="l">
              <a:buClrTx/>
              <a:buSzTx/>
              <a:buFontTx/>
            </a:pPr>
            <a:r>
              <a:rPr lang="en-US" altLang="zh-CN" sz="1400" b="1">
                <a:sym typeface="+mn-ea"/>
              </a:rPr>
              <a:t>3.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与非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/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或非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驱动上拉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/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下拉内阻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（寄生参数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.PPTX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已有：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SLOW_DRV_RISE/SLOW_OHM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）</a:t>
            </a:r>
            <a:endParaRPr lang="zh-CN" altLang="en-US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>
              <a:buClrTx/>
              <a:buSzTx/>
              <a:buFontTx/>
            </a:pPr>
            <a:endParaRPr lang="en-US" altLang="zh-CN" sz="1400" b="1"/>
          </a:p>
          <a:p>
            <a:pPr algn="l">
              <a:buClrTx/>
              <a:buSzTx/>
              <a:buFontTx/>
            </a:pPr>
            <a:r>
              <a:rPr lang="en-US" altLang="zh-CN" sz="1400" b="1"/>
              <a:t>4.</a:t>
            </a:r>
            <a:r>
              <a:rPr lang="zh-CN" altLang="en-US" sz="1400" b="1"/>
              <a:t>线电阻</a:t>
            </a:r>
            <a:r>
              <a:rPr lang="en-US" altLang="zh-CN" sz="1400" b="1"/>
              <a:t>&amp;</a:t>
            </a:r>
            <a:r>
              <a:rPr lang="zh-CN" altLang="en-US" sz="1400" b="1"/>
              <a:t>电容</a:t>
            </a:r>
            <a:r>
              <a:rPr lang="en-US" altLang="zh-CN" sz="1400" b="1"/>
              <a:t>                         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（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寄生参数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.PPTX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已有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：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SLOW_WIRE_OHM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SLOW_WIRE_FF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）</a:t>
            </a:r>
            <a:endParaRPr lang="zh-CN" altLang="en-US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>
              <a:buClrTx/>
              <a:buSzTx/>
              <a:buFontTx/>
            </a:pPr>
            <a:endParaRPr lang="zh-CN" altLang="en-US" sz="1400" b="1"/>
          </a:p>
          <a:p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2993390" y="5027295"/>
            <a:ext cx="100330" cy="1485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3065145" y="4956175"/>
            <a:ext cx="283210" cy="21971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2993390" y="4189095"/>
            <a:ext cx="100330" cy="1485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3065145" y="4117975"/>
            <a:ext cx="283210" cy="21971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2993390" y="5427345"/>
            <a:ext cx="100330" cy="1485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3065145" y="5356225"/>
            <a:ext cx="283210" cy="21971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2993390" y="5865495"/>
            <a:ext cx="100330" cy="1485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V="1">
            <a:off x="3065145" y="5794375"/>
            <a:ext cx="283210" cy="21971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3" name="图片 1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9895" y="1981835"/>
            <a:ext cx="2081530" cy="3994150"/>
          </a:xfrm>
          <a:prstGeom prst="rect">
            <a:avLst/>
          </a:prstGeom>
        </p:spPr>
      </p:pic>
      <p:sp>
        <p:nvSpPr>
          <p:cNvPr id="232" name="文本框 231"/>
          <p:cNvSpPr txBox="1"/>
          <p:nvPr/>
        </p:nvSpPr>
        <p:spPr>
          <a:xfrm>
            <a:off x="320040" y="1223010"/>
            <a:ext cx="2301240" cy="491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/>
              <a:t>1.Fastor  </a:t>
            </a:r>
            <a:r>
              <a:rPr lang="zh-CN" altLang="en-US" b="1"/>
              <a:t>慢链</a:t>
            </a:r>
            <a:endParaRPr lang="en-US" altLang="zh-CN" b="1"/>
          </a:p>
          <a:p>
            <a:endParaRPr lang="en-US" altLang="zh-CN" sz="1400" b="1"/>
          </a:p>
          <a:p>
            <a:endParaRPr lang="en-US" altLang="zh-CN" sz="1600" b="1">
              <a:sym typeface="+mn-ea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57213" y="0"/>
            <a:ext cx="10725187" cy="955658"/>
          </a:xfrm>
        </p:spPr>
        <p:txBody>
          <a:bodyPr/>
          <a:p>
            <a:r>
              <a:t>慢链参数</a:t>
            </a:r>
          </a:p>
        </p:txBody>
      </p:sp>
      <p:sp>
        <p:nvSpPr>
          <p:cNvPr id="104" name="文本框 103"/>
          <p:cNvSpPr txBox="1"/>
          <p:nvPr/>
        </p:nvSpPr>
        <p:spPr>
          <a:xfrm>
            <a:off x="2511425" y="1112520"/>
            <a:ext cx="9521825" cy="53308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</a:rPr>
              <a:t>slow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   =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SLOW_NOR/NAND_INTRINSIC_NS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+T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SLOW_WIRE&amp;DRV_NS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</a:rPr>
              <a:t>SLOW_WIRE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&amp;DRV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</a:rPr>
              <a:t>_NS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=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                   0.69e-6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                 * (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                       R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</a:rPr>
              <a:t>SLOW_DRV_OHM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                       * (C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</a:rPr>
              <a:t>SLOW_WIRE_FF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+ 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</a:rPr>
              <a:t>SLOW_NEXT_FF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                     + R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</a:rPr>
              <a:t>SLOW_WIRE_OHM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                       * (C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</a:rPr>
              <a:t>SLOW_WIRE_FF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/ 2.0 + 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</a:rPr>
              <a:t>SLOW_NEXT_FF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                   );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/>
          </a:p>
          <a:p>
            <a:r>
              <a:rPr lang="en-US" altLang="zh-CN" sz="1400" b="1"/>
              <a:t>1.</a:t>
            </a:r>
            <a:r>
              <a:rPr lang="zh-CN" altLang="en-US" sz="1400" b="1"/>
              <a:t>与非</a:t>
            </a:r>
            <a:r>
              <a:rPr lang="en-US" altLang="zh-CN" sz="1400" b="1"/>
              <a:t>/</a:t>
            </a:r>
            <a:r>
              <a:rPr lang="zh-CN" altLang="en-US" sz="1400" b="1"/>
              <a:t>或非</a:t>
            </a:r>
            <a:r>
              <a:rPr lang="en-US" altLang="zh-CN" sz="1400" b="1"/>
              <a:t> </a:t>
            </a:r>
            <a:r>
              <a:rPr lang="zh-CN" altLang="en-US" sz="1400" b="1"/>
              <a:t>门输出的传播延迟</a:t>
            </a:r>
            <a:r>
              <a:rPr lang="en-US" altLang="zh-CN" sz="1400" b="1"/>
              <a:t>      (HC90L_SC9</a:t>
            </a:r>
            <a:r>
              <a:rPr lang="zh-CN" altLang="en-US" sz="1400" b="1"/>
              <a:t>里有</a:t>
            </a:r>
            <a:r>
              <a:rPr lang="en-US" altLang="zh-CN" sz="1400" b="1"/>
              <a:t> t</a:t>
            </a:r>
            <a:r>
              <a:rPr lang="en-US" altLang="zh-CN" sz="1400" b="1" baseline="-25000"/>
              <a:t>DELAY </a:t>
            </a:r>
            <a:r>
              <a:rPr lang="en-US" altLang="zh-CN" sz="1400" b="1"/>
              <a:t> </a:t>
            </a:r>
            <a:r>
              <a:rPr lang="zh-CN" altLang="en-US" sz="1400" b="1"/>
              <a:t>：</a:t>
            </a:r>
            <a:r>
              <a:rPr lang="en-US" altLang="zh-CN" sz="1400" b="1">
                <a:sym typeface="+mn-ea"/>
              </a:rPr>
              <a:t>NAND2_X1_A9TR NOR2_X1_A9TR</a:t>
            </a:r>
            <a:r>
              <a:rPr lang="en-US" altLang="zh-CN" sz="1400" b="1"/>
              <a:t>)</a:t>
            </a:r>
            <a:endParaRPr lang="zh-CN" altLang="en-US" sz="1400" b="1"/>
          </a:p>
          <a:p>
            <a:r>
              <a:rPr lang="en-US" altLang="zh-CN" sz="1000" b="1"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  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</a:rPr>
              <a:t>DELAY_NOR_INS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DELAY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_NAND_NS</a:t>
            </a:r>
            <a:endParaRPr lang="en-US" altLang="zh-CN" sz="1400" b="1" baseline="-250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endParaRPr lang="en-US" altLang="zh-CN" sz="1000" b="1"/>
          </a:p>
          <a:p>
            <a:r>
              <a:rPr lang="zh-CN" altLang="en-US" sz="1400" b="1">
                <a:solidFill>
                  <a:srgbClr val="FF0000"/>
                </a:solidFill>
              </a:rPr>
              <a:t>问题</a:t>
            </a:r>
            <a:r>
              <a:rPr lang="en-US" altLang="zh-CN" sz="1400" b="1">
                <a:solidFill>
                  <a:srgbClr val="FF0000"/>
                </a:solidFill>
              </a:rPr>
              <a:t>   </a:t>
            </a:r>
            <a:r>
              <a:rPr lang="zh-CN" altLang="en-US" sz="1400" b="1">
                <a:solidFill>
                  <a:srgbClr val="FF0000"/>
                </a:solidFill>
              </a:rPr>
              <a:t>：</a:t>
            </a:r>
            <a:r>
              <a:rPr lang="en-US" altLang="zh-CN" sz="1400" b="1">
                <a:sym typeface="+mn-ea"/>
              </a:rPr>
              <a:t>HC90L_SC9</a:t>
            </a:r>
            <a:r>
              <a:rPr lang="zh-CN" altLang="en-US" sz="1400" b="1">
                <a:sym typeface="+mn-ea"/>
              </a:rPr>
              <a:t>提供的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delay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是在默认负载下的，即对于此处公式需要减去默认负载下的一个延迟时间</a:t>
            </a:r>
            <a:endParaRPr lang="zh-CN" altLang="en-US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SLOW_NOR/NAND_INTRINSIC_NS  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= </a:t>
            </a:r>
            <a:r>
              <a:rPr lang="en-US" altLang="zh-CN" sz="14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T</a:t>
            </a:r>
            <a:r>
              <a:rPr lang="en-US" altLang="zh-CN" sz="1400" b="1" baseline="-25000">
                <a:solidFill>
                  <a:srgbClr val="FF0000"/>
                </a:solidFill>
                <a:sym typeface="+mn-ea"/>
              </a:rPr>
              <a:t>DELAY  -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0.69e-6*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14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SLOW_DRV_OHM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* (C</a:t>
            </a:r>
            <a:r>
              <a:rPr lang="en-US" altLang="zh-CN" sz="14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ref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)</a:t>
            </a:r>
            <a:endParaRPr lang="en-US" altLang="zh-CN" sz="1400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结果发现为一个负数，表明这个提供的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delay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不适配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可能是因为模型误差比较大</a:t>
            </a:r>
            <a:endParaRPr lang="zh-CN" altLang="en-US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endParaRPr lang="zh-CN" altLang="en-US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另外一个思路</a:t>
            </a:r>
            <a:endParaRPr lang="zh-CN" altLang="en-US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</a:rPr>
              <a:t>已知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</a:rPr>
              <a:t>wire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  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</a:rPr>
              <a:t>next_nor/nand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 (4.8ff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</a:rPr>
              <a:t>左右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)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</a:rPr>
              <a:t>仿真：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NOR/NAND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</a:rPr>
              <a:t>接负载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4.8ff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</a:rPr>
              <a:t>，观察输入下降到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50%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</a:rPr>
              <a:t>到输出上升到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</a:rPr>
              <a:t>50%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</a:rPr>
              <a:t>时间</a:t>
            </a:r>
            <a:endParaRPr lang="zh-CN" altLang="en-US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</a:rPr>
              <a:t>得到的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SLOW_NOR/NAND_NS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</a:rPr>
              <a:t>直接当做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SLOW_NOR/NAND_INTRINSIC_NS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+0.69e-6 * R</a:t>
            </a:r>
            <a:r>
              <a:rPr lang="en-US" altLang="zh-CN" sz="14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SLOW_DRV_OHM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*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(C</a:t>
            </a:r>
            <a:r>
              <a:rPr lang="en-US" altLang="zh-CN" sz="14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SLOW_WIRE_FF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+ C</a:t>
            </a:r>
            <a:r>
              <a:rPr lang="en-US" altLang="zh-CN" sz="14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SLOW_NEXT_FF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)</a:t>
            </a:r>
            <a:endParaRPr lang="en-US" altLang="zh-CN" sz="1400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400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cxnSp>
        <p:nvCxnSpPr>
          <p:cNvPr id="92" name="直接箭头连接符 91"/>
          <p:cNvCxnSpPr/>
          <p:nvPr/>
        </p:nvCxnSpPr>
        <p:spPr>
          <a:xfrm flipV="1">
            <a:off x="7192010" y="2301875"/>
            <a:ext cx="431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7841615" y="1050290"/>
            <a:ext cx="4351020" cy="18605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=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SLOW_NOR/NAND_NS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+T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SLOW_WIRE_NS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SLOW_WIRE_NS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=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0.69e-6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  R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SLOW_WIRE_OHM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  * (C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/ 2.0 + 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SLOW_NEXT_FF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)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);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0" y="1055370"/>
            <a:ext cx="7094855" cy="31451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1181735"/>
            <a:ext cx="3072130" cy="28924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29590" y="4464050"/>
            <a:ext cx="2799715" cy="16173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T</a:t>
            </a:r>
            <a:r>
              <a:rPr lang="en-US" altLang="zh-CN" baseline="-25000"/>
              <a:t>NOR_RISE</a:t>
            </a:r>
            <a:r>
              <a:rPr lang="en-US" altLang="zh-CN"/>
              <a:t>=0.3157ns</a:t>
            </a:r>
            <a:endParaRPr lang="en-US" altLang="zh-CN"/>
          </a:p>
          <a:p>
            <a:r>
              <a:rPr lang="en-US" altLang="zh-CN"/>
              <a:t>T</a:t>
            </a:r>
            <a:r>
              <a:rPr lang="en-US" altLang="zh-CN" baseline="-25000"/>
              <a:t>NOR_FALL</a:t>
            </a:r>
            <a:r>
              <a:rPr lang="en-US" altLang="zh-CN"/>
              <a:t>=0.1236ns</a:t>
            </a:r>
            <a:endParaRPr lang="en-US" altLang="zh-CN"/>
          </a:p>
          <a:p>
            <a:r>
              <a:rPr lang="en-US" altLang="zh-CN"/>
              <a:t>T</a:t>
            </a:r>
            <a:r>
              <a:rPr lang="en-US" altLang="zh-CN" baseline="-25000"/>
              <a:t>NAND_RISE</a:t>
            </a:r>
            <a:r>
              <a:rPr lang="en-US" altLang="zh-CN"/>
              <a:t>=0.1589ns</a:t>
            </a:r>
            <a:endParaRPr lang="en-US" altLang="zh-CN"/>
          </a:p>
          <a:p>
            <a:r>
              <a:rPr lang="en-US" altLang="zh-CN"/>
              <a:t>T</a:t>
            </a:r>
            <a:r>
              <a:rPr lang="en-US" altLang="zh-CN" baseline="-25000"/>
              <a:t>NAND_FALL</a:t>
            </a:r>
            <a:r>
              <a:rPr lang="en-US" altLang="zh-CN"/>
              <a:t>=0.1976ns</a:t>
            </a:r>
            <a:endParaRPr lang="en-US" altLang="zh-CN"/>
          </a:p>
        </p:txBody>
      </p:sp>
      <p:sp>
        <p:nvSpPr>
          <p:cNvPr id="7" name="文本框 6"/>
          <p:cNvSpPr txBox="1"/>
          <p:nvPr/>
        </p:nvSpPr>
        <p:spPr>
          <a:xfrm>
            <a:off x="3186430" y="4464050"/>
            <a:ext cx="2799715" cy="16173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R</a:t>
            </a:r>
            <a:r>
              <a:rPr lang="en-US" altLang="zh-CN" baseline="-25000"/>
              <a:t>NOR_WIRE</a:t>
            </a:r>
            <a:r>
              <a:rPr lang="en-US" altLang="zh-CN"/>
              <a:t>=50Ω</a:t>
            </a:r>
            <a:endParaRPr lang="en-US" altLang="zh-CN"/>
          </a:p>
          <a:p>
            <a:r>
              <a:rPr lang="en-US" altLang="zh-CN"/>
              <a:t>C</a:t>
            </a:r>
            <a:r>
              <a:rPr lang="en-US" altLang="zh-CN" baseline="-25000"/>
              <a:t>NOR_WIRE</a:t>
            </a:r>
            <a:r>
              <a:rPr lang="en-US" altLang="zh-CN"/>
              <a:t>=4fF</a:t>
            </a:r>
            <a:endParaRPr lang="en-US" altLang="zh-CN"/>
          </a:p>
          <a:p>
            <a:r>
              <a:rPr lang="en-US" altLang="zh-CN"/>
              <a:t>R</a:t>
            </a:r>
            <a:r>
              <a:rPr lang="en-US" altLang="zh-CN" baseline="-25000"/>
              <a:t>NAND_WIRE</a:t>
            </a:r>
            <a:r>
              <a:rPr lang="en-US" altLang="zh-CN"/>
              <a:t>=35</a:t>
            </a:r>
            <a:r>
              <a:rPr lang="en-US" altLang="zh-CN">
                <a:sym typeface="+mn-ea"/>
              </a:rPr>
              <a:t>Ω</a:t>
            </a:r>
            <a:endParaRPr lang="en-US" altLang="zh-CN"/>
          </a:p>
          <a:p>
            <a:r>
              <a:rPr lang="en-US" altLang="zh-CN">
                <a:sym typeface="+mn-ea"/>
              </a:rPr>
              <a:t>C</a:t>
            </a:r>
            <a:r>
              <a:rPr lang="en-US" altLang="zh-CN" baseline="-25000">
                <a:sym typeface="+mn-ea"/>
              </a:rPr>
              <a:t>NAND_WIRE</a:t>
            </a:r>
            <a:r>
              <a:rPr lang="en-US" altLang="zh-CN">
                <a:sym typeface="+mn-ea"/>
              </a:rPr>
              <a:t>=3fF</a:t>
            </a:r>
            <a:endParaRPr lang="en-US" altLang="zh-CN"/>
          </a:p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SLOW_NEXT_FF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=1.8</a:t>
            </a:r>
            <a:r>
              <a:rPr lang="en-US" altLang="zh-CN">
                <a:sym typeface="+mn-ea"/>
              </a:rPr>
              <a:t>fF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528310" y="4139565"/>
            <a:ext cx="6835775" cy="18808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击中建立</a:t>
            </a:r>
            <a:endParaRPr lang="en-US" altLang="zh-CN"/>
          </a:p>
          <a:p>
            <a:r>
              <a:rPr lang="en-US" altLang="zh-CN"/>
              <a:t>T</a:t>
            </a:r>
            <a:r>
              <a:rPr lang="en-US" altLang="zh-CN" baseline="-25000"/>
              <a:t>NOR+WIRE</a:t>
            </a:r>
            <a:r>
              <a:rPr lang="en-US" altLang="zh-CN"/>
              <a:t> =</a:t>
            </a:r>
            <a:r>
              <a:rPr lang="en-US" altLang="zh-CN">
                <a:sym typeface="+mn-ea"/>
              </a:rPr>
              <a:t>0.1236+</a:t>
            </a:r>
            <a:r>
              <a:rPr lang="en-US" altLang="zh-CN"/>
              <a:t>0.000129375=0.123729375  ns</a:t>
            </a:r>
            <a:endParaRPr lang="en-US" altLang="zh-CN"/>
          </a:p>
          <a:p>
            <a:r>
              <a:rPr lang="en-US" altLang="zh-CN">
                <a:sym typeface="+mn-ea"/>
              </a:rPr>
              <a:t>T</a:t>
            </a:r>
            <a:r>
              <a:rPr lang="en-US" altLang="zh-CN" baseline="-25000">
                <a:sym typeface="+mn-ea"/>
              </a:rPr>
              <a:t>NAND+WIRE</a:t>
            </a:r>
            <a:r>
              <a:rPr lang="en-US" altLang="zh-CN">
                <a:sym typeface="+mn-ea"/>
              </a:rPr>
              <a:t> =</a:t>
            </a:r>
            <a:r>
              <a:rPr lang="en-US" altLang="zh-CN">
                <a:sym typeface="+mn-ea"/>
              </a:rPr>
              <a:t>0.1589+</a:t>
            </a:r>
            <a:r>
              <a:rPr lang="en-US" altLang="zh-CN">
                <a:sym typeface="+mn-ea"/>
              </a:rPr>
              <a:t>0.00007728=0.15897728    ns</a:t>
            </a:r>
            <a:endParaRPr lang="en-US" altLang="zh-CN">
              <a:sym typeface="+mn-ea"/>
            </a:endParaRPr>
          </a:p>
          <a:p>
            <a:r>
              <a:rPr lang="zh-CN" altLang="en-US">
                <a:sym typeface="+mn-ea"/>
              </a:rPr>
              <a:t>击中清零</a:t>
            </a:r>
            <a:endParaRPr lang="en-US" altLang="zh-CN">
              <a:sym typeface="+mn-ea"/>
            </a:endParaRPr>
          </a:p>
          <a:p>
            <a:r>
              <a:rPr lang="en-US" altLang="zh-CN">
                <a:sym typeface="+mn-ea"/>
              </a:rPr>
              <a:t>T</a:t>
            </a:r>
            <a:r>
              <a:rPr lang="en-US" altLang="zh-CN" baseline="-25000">
                <a:sym typeface="+mn-ea"/>
              </a:rPr>
              <a:t>NOR+WIRE </a:t>
            </a:r>
            <a:r>
              <a:rPr lang="en-US" altLang="zh-CN">
                <a:sym typeface="+mn-ea"/>
              </a:rPr>
              <a:t> =</a:t>
            </a:r>
            <a:r>
              <a:rPr lang="en-US" altLang="zh-CN">
                <a:sym typeface="+mn-ea"/>
              </a:rPr>
              <a:t>0.3157+</a:t>
            </a:r>
            <a:r>
              <a:rPr lang="en-US" altLang="zh-CN">
                <a:sym typeface="+mn-ea"/>
              </a:rPr>
              <a:t>0.000129375=0.315829375  ns</a:t>
            </a:r>
            <a:endParaRPr lang="en-US" altLang="zh-CN"/>
          </a:p>
          <a:p>
            <a:r>
              <a:rPr lang="en-US" altLang="zh-CN">
                <a:sym typeface="+mn-ea"/>
              </a:rPr>
              <a:t>T</a:t>
            </a:r>
            <a:r>
              <a:rPr lang="en-US" altLang="zh-CN" baseline="-25000">
                <a:sym typeface="+mn-ea"/>
              </a:rPr>
              <a:t>NAND+WIRE </a:t>
            </a:r>
            <a:r>
              <a:rPr lang="en-US" altLang="zh-CN">
                <a:sym typeface="+mn-ea"/>
              </a:rPr>
              <a:t> =0.1976+0.00007728=0.19767728    ns</a:t>
            </a:r>
            <a:endParaRPr lang="en-US" altLang="zh-CN">
              <a:sym typeface="+mn-ea"/>
            </a:endParaRPr>
          </a:p>
          <a:p>
            <a:r>
              <a:rPr lang="en-US" altLang="zh-CN"/>
              <a:t>32</a:t>
            </a:r>
            <a:r>
              <a:rPr lang="zh-CN" altLang="en-US"/>
              <a:t>个慢链总延迟：</a:t>
            </a:r>
            <a:r>
              <a:rPr lang="en-US" altLang="zh-CN">
                <a:sym typeface="+mn-ea"/>
              </a:rPr>
              <a:t>16*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T</a:t>
            </a:r>
            <a:r>
              <a:rPr lang="en-US" altLang="zh-CN" baseline="-25000">
                <a:sym typeface="+mn-ea"/>
              </a:rPr>
              <a:t>NOR+WIRE</a:t>
            </a:r>
            <a:r>
              <a:rPr lang="en-US" altLang="zh-CN">
                <a:sym typeface="+mn-ea"/>
              </a:rPr>
              <a:t> +T</a:t>
            </a:r>
            <a:r>
              <a:rPr lang="en-US" altLang="zh-CN" baseline="-25000">
                <a:sym typeface="+mn-ea"/>
              </a:rPr>
              <a:t>NAND+WIRE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）</a:t>
            </a:r>
            <a:endParaRPr lang="zh-CN" altLang="en-US"/>
          </a:p>
          <a:p>
            <a:r>
              <a:rPr lang="zh-CN" altLang="en-US" b="1">
                <a:solidFill>
                  <a:schemeClr val="tx1"/>
                </a:solidFill>
              </a:rPr>
              <a:t>建立：</a:t>
            </a:r>
            <a:r>
              <a:rPr lang="en-US" altLang="zh-CN" b="1">
                <a:solidFill>
                  <a:srgbClr val="FF0000"/>
                </a:solidFill>
              </a:rPr>
              <a:t>4.5233ns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chemeClr val="tx1"/>
                </a:solidFill>
              </a:rPr>
              <a:t>清零：</a:t>
            </a:r>
            <a:r>
              <a:rPr lang="en-US" altLang="zh-CN" b="1">
                <a:solidFill>
                  <a:srgbClr val="FF0000"/>
                </a:solidFill>
              </a:rPr>
              <a:t>8.2161ns</a:t>
            </a:r>
            <a:endParaRPr lang="en-US" altLang="zh-CN" b="1">
              <a:solidFill>
                <a:srgbClr val="FF0000"/>
              </a:solidFill>
            </a:endParaRPr>
          </a:p>
          <a:p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13" name="标题 12"/>
          <p:cNvSpPr>
            <a:spLocks noGrp="1"/>
          </p:cNvSpPr>
          <p:nvPr>
            <p:ph type="title"/>
          </p:nvPr>
        </p:nvSpPr>
        <p:spPr>
          <a:xfrm>
            <a:off x="857213" y="0"/>
            <a:ext cx="10725187" cy="955658"/>
          </a:xfrm>
        </p:spPr>
        <p:txBody>
          <a:bodyPr/>
          <a:p>
            <a:r>
              <a:t>慢链参数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195685" y="2158365"/>
            <a:ext cx="1168400" cy="14173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李彤</a:t>
            </a:r>
            <a:endParaRPr lang="zh-CN" altLang="en-US" b="1"/>
          </a:p>
          <a:p>
            <a:endParaRPr lang="zh-CN" altLang="en-US" b="1"/>
          </a:p>
          <a:p>
            <a:r>
              <a:rPr lang="en-US" altLang="zh-CN" sz="1400" b="1"/>
              <a:t>NOR</a:t>
            </a:r>
            <a:endParaRPr lang="zh-CN" altLang="en-US" sz="1400" b="1"/>
          </a:p>
          <a:p>
            <a:r>
              <a:rPr lang="en-US" altLang="zh-CN" sz="1400" b="1"/>
              <a:t>NAND</a:t>
            </a:r>
            <a:endParaRPr lang="zh-CN" altLang="en-US" sz="1400" b="1"/>
          </a:p>
          <a:p>
            <a:r>
              <a:rPr lang="zh-CN" altLang="en-US" sz="1400" b="1"/>
              <a:t>延迟仿真</a:t>
            </a:r>
            <a:endParaRPr lang="zh-CN" altLang="en-US" sz="1400" b="1"/>
          </a:p>
          <a:p>
            <a:r>
              <a:rPr lang="zh-CN" altLang="en-US" sz="1400" b="1"/>
              <a:t>模型</a:t>
            </a:r>
            <a:endParaRPr lang="zh-CN" altLang="en-US" sz="1400"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25385" y="3729355"/>
            <a:ext cx="894080" cy="181991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430" y="1248410"/>
            <a:ext cx="1021080" cy="1852930"/>
          </a:xfrm>
          <a:prstGeom prst="rect">
            <a:avLst/>
          </a:prstGeom>
        </p:spPr>
      </p:pic>
      <p:sp>
        <p:nvSpPr>
          <p:cNvPr id="232" name="文本框 231"/>
          <p:cNvSpPr txBox="1"/>
          <p:nvPr/>
        </p:nvSpPr>
        <p:spPr>
          <a:xfrm>
            <a:off x="0" y="1107440"/>
            <a:ext cx="2077085" cy="491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/>
              <a:t>1.Fastor  </a:t>
            </a:r>
            <a:r>
              <a:rPr lang="zh-CN" altLang="en-US" b="1"/>
              <a:t>快链</a:t>
            </a:r>
            <a:endParaRPr lang="en-US" altLang="zh-CN" b="1"/>
          </a:p>
          <a:p>
            <a:endParaRPr lang="en-US" altLang="zh-CN" sz="1400" b="1"/>
          </a:p>
          <a:p>
            <a:endParaRPr lang="en-US" altLang="zh-CN" sz="1600" b="1">
              <a:sym typeface="+mn-ea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57213" y="0"/>
            <a:ext cx="10725187" cy="955658"/>
          </a:xfrm>
        </p:spPr>
        <p:txBody>
          <a:bodyPr/>
          <a:p>
            <a:r>
              <a:t>快链参数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570" y="2962275"/>
            <a:ext cx="278765" cy="389890"/>
          </a:xfrm>
          <a:prstGeom prst="rect">
            <a:avLst/>
          </a:prstGeom>
        </p:spPr>
      </p:pic>
      <p:cxnSp>
        <p:nvCxnSpPr>
          <p:cNvPr id="35" name="直接连接符 34"/>
          <p:cNvCxnSpPr/>
          <p:nvPr/>
        </p:nvCxnSpPr>
        <p:spPr>
          <a:xfrm>
            <a:off x="9079865" y="298767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8281035" y="5471795"/>
            <a:ext cx="1440000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9782810" y="3402330"/>
            <a:ext cx="3810" cy="16446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 flipH="1">
            <a:off x="9784080" y="5476240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8" name="文本框 57"/>
          <p:cNvSpPr txBox="1"/>
          <p:nvPr/>
        </p:nvSpPr>
        <p:spPr>
          <a:xfrm>
            <a:off x="8009890" y="3075940"/>
            <a:ext cx="1342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last_Group_hitor</a:t>
            </a:r>
            <a:endParaRPr lang="en-US" altLang="zh-CN" sz="800" b="1"/>
          </a:p>
        </p:txBody>
      </p:sp>
      <p:sp>
        <p:nvSpPr>
          <p:cNvPr id="59" name="文本框 58"/>
          <p:cNvSpPr txBox="1"/>
          <p:nvPr/>
        </p:nvSpPr>
        <p:spPr>
          <a:xfrm>
            <a:off x="8096885" y="5618480"/>
            <a:ext cx="1342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last_Group_hitor</a:t>
            </a:r>
            <a:endParaRPr lang="en-US" altLang="zh-CN" sz="800" b="1"/>
          </a:p>
        </p:txBody>
      </p:sp>
      <p:sp>
        <p:nvSpPr>
          <p:cNvPr id="68" name="椭圆 67"/>
          <p:cNvSpPr/>
          <p:nvPr/>
        </p:nvSpPr>
        <p:spPr>
          <a:xfrm>
            <a:off x="9759315" y="335216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4" name="图片 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9627870" y="5567680"/>
            <a:ext cx="300990" cy="248285"/>
          </a:xfrm>
          <a:prstGeom prst="rect">
            <a:avLst/>
          </a:prstGeom>
        </p:spPr>
      </p:pic>
      <p:cxnSp>
        <p:nvCxnSpPr>
          <p:cNvPr id="75" name="直接连接符 74"/>
          <p:cNvCxnSpPr/>
          <p:nvPr/>
        </p:nvCxnSpPr>
        <p:spPr>
          <a:xfrm flipH="1">
            <a:off x="9718040" y="5478145"/>
            <a:ext cx="1270" cy="6794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 flipH="1">
            <a:off x="9829800" y="5481320"/>
            <a:ext cx="1270" cy="6794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>
            <a:off x="9773920" y="5887085"/>
            <a:ext cx="635" cy="43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1" name="椭圆 90"/>
          <p:cNvSpPr/>
          <p:nvPr/>
        </p:nvSpPr>
        <p:spPr>
          <a:xfrm>
            <a:off x="9749790" y="584263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7586980" y="2825115"/>
            <a:ext cx="848360" cy="276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900"/>
              <a:t>last_fastor</a:t>
            </a:r>
            <a:endParaRPr lang="en-US" altLang="zh-CN" sz="900"/>
          </a:p>
        </p:txBody>
      </p:sp>
      <p:cxnSp>
        <p:nvCxnSpPr>
          <p:cNvPr id="3" name="直接连接符 2"/>
          <p:cNvCxnSpPr/>
          <p:nvPr/>
        </p:nvCxnSpPr>
        <p:spPr>
          <a:xfrm>
            <a:off x="8717915" y="3568700"/>
            <a:ext cx="108000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V="1">
            <a:off x="8717915" y="3568700"/>
            <a:ext cx="0" cy="18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H="1">
            <a:off x="8717915" y="3748405"/>
            <a:ext cx="25200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" name="流程图: 延期 29"/>
          <p:cNvSpPr/>
          <p:nvPr/>
        </p:nvSpPr>
        <p:spPr>
          <a:xfrm>
            <a:off x="8959215" y="3681095"/>
            <a:ext cx="393065" cy="365125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2" name="直接连接符 31"/>
          <p:cNvCxnSpPr/>
          <p:nvPr/>
        </p:nvCxnSpPr>
        <p:spPr>
          <a:xfrm flipV="1">
            <a:off x="8585200" y="3863340"/>
            <a:ext cx="32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3" name="椭圆 32"/>
          <p:cNvSpPr/>
          <p:nvPr/>
        </p:nvSpPr>
        <p:spPr>
          <a:xfrm>
            <a:off x="8909050" y="383095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8585200" y="3988435"/>
            <a:ext cx="3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8712200" y="4348480"/>
            <a:ext cx="108000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8712200" y="4348480"/>
            <a:ext cx="0" cy="18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8712200" y="4528185"/>
            <a:ext cx="25200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流程图: 延期 10"/>
          <p:cNvSpPr/>
          <p:nvPr/>
        </p:nvSpPr>
        <p:spPr>
          <a:xfrm>
            <a:off x="8953500" y="4465320"/>
            <a:ext cx="400685" cy="449580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/>
        </p:nvCxnSpPr>
        <p:spPr>
          <a:xfrm flipV="1">
            <a:off x="8579485" y="4643120"/>
            <a:ext cx="32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8903335" y="461073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/>
        </p:nvCxnSpPr>
        <p:spPr>
          <a:xfrm flipV="1">
            <a:off x="8579485" y="4768215"/>
            <a:ext cx="3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2" name="文本框 111"/>
          <p:cNvSpPr txBox="1"/>
          <p:nvPr/>
        </p:nvSpPr>
        <p:spPr>
          <a:xfrm>
            <a:off x="9676130" y="4809490"/>
            <a:ext cx="20764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</p:txBody>
      </p:sp>
      <p:cxnSp>
        <p:nvCxnSpPr>
          <p:cNvPr id="16" name="直接连接符 15"/>
          <p:cNvCxnSpPr/>
          <p:nvPr/>
        </p:nvCxnSpPr>
        <p:spPr>
          <a:xfrm>
            <a:off x="9782810" y="5131435"/>
            <a:ext cx="1270" cy="36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9831070" y="2627630"/>
            <a:ext cx="1270" cy="36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9676130" y="2385695"/>
            <a:ext cx="4940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/>
              <a:t>0</a:t>
            </a:r>
            <a:endParaRPr lang="en-US" altLang="zh-CN" sz="1200" b="1"/>
          </a:p>
        </p:txBody>
      </p:sp>
      <p:sp>
        <p:nvSpPr>
          <p:cNvPr id="24" name="文本框 23"/>
          <p:cNvSpPr txBox="1"/>
          <p:nvPr/>
        </p:nvSpPr>
        <p:spPr>
          <a:xfrm>
            <a:off x="8143875" y="3509645"/>
            <a:ext cx="4940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/>
              <a:t>1</a:t>
            </a:r>
            <a:endParaRPr lang="en-US" altLang="zh-CN" sz="1200" b="1"/>
          </a:p>
        </p:txBody>
      </p:sp>
      <p:sp>
        <p:nvSpPr>
          <p:cNvPr id="25" name="文本框 24"/>
          <p:cNvSpPr txBox="1"/>
          <p:nvPr/>
        </p:nvSpPr>
        <p:spPr>
          <a:xfrm>
            <a:off x="8945245" y="1181735"/>
            <a:ext cx="4940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/>
              <a:t>0</a:t>
            </a:r>
            <a:endParaRPr lang="en-US" altLang="zh-CN" sz="1200" b="1"/>
          </a:p>
        </p:txBody>
      </p:sp>
      <p:cxnSp>
        <p:nvCxnSpPr>
          <p:cNvPr id="26" name="直接连接符 25"/>
          <p:cNvCxnSpPr/>
          <p:nvPr/>
        </p:nvCxnSpPr>
        <p:spPr>
          <a:xfrm>
            <a:off x="8693785" y="6012180"/>
            <a:ext cx="108000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flipV="1">
            <a:off x="8693785" y="6012180"/>
            <a:ext cx="0" cy="18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flipH="1">
            <a:off x="8693690" y="6189345"/>
            <a:ext cx="19177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1" name="流程图: 延期 40"/>
          <p:cNvSpPr/>
          <p:nvPr/>
        </p:nvSpPr>
        <p:spPr>
          <a:xfrm>
            <a:off x="8935085" y="6124575"/>
            <a:ext cx="393065" cy="365125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42" name="直接连接符 41"/>
          <p:cNvCxnSpPr/>
          <p:nvPr/>
        </p:nvCxnSpPr>
        <p:spPr>
          <a:xfrm flipV="1">
            <a:off x="8561070" y="6306820"/>
            <a:ext cx="32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3" name="椭圆 42"/>
          <p:cNvSpPr/>
          <p:nvPr/>
        </p:nvSpPr>
        <p:spPr>
          <a:xfrm>
            <a:off x="8884920" y="627443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44" name="直接连接符 43"/>
          <p:cNvCxnSpPr/>
          <p:nvPr/>
        </p:nvCxnSpPr>
        <p:spPr>
          <a:xfrm flipV="1">
            <a:off x="8561070" y="6431915"/>
            <a:ext cx="3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5" name="椭圆 44"/>
          <p:cNvSpPr/>
          <p:nvPr/>
        </p:nvSpPr>
        <p:spPr>
          <a:xfrm>
            <a:off x="8884920" y="616394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等腰三角形 45"/>
          <p:cNvSpPr/>
          <p:nvPr/>
        </p:nvSpPr>
        <p:spPr>
          <a:xfrm rot="10800000">
            <a:off x="9721215" y="3456915"/>
            <a:ext cx="127635" cy="54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28575" cmpd="sng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等腰三角形 48"/>
          <p:cNvSpPr/>
          <p:nvPr/>
        </p:nvSpPr>
        <p:spPr>
          <a:xfrm rot="10800000">
            <a:off x="9704705" y="5923255"/>
            <a:ext cx="127635" cy="54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28575" cmpd="sng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52" name="直接连接符 51"/>
          <p:cNvCxnSpPr/>
          <p:nvPr/>
        </p:nvCxnSpPr>
        <p:spPr>
          <a:xfrm flipH="1">
            <a:off x="9785350" y="4344670"/>
            <a:ext cx="1270" cy="50482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9783445" y="3569970"/>
            <a:ext cx="1905" cy="778510"/>
          </a:xfrm>
          <a:prstGeom prst="line">
            <a:avLst/>
          </a:prstGeom>
          <a:ln w="12700" cmpd="sng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8959215" y="3743325"/>
            <a:ext cx="33337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>
                <a:solidFill>
                  <a:srgbClr val="FF0000"/>
                </a:solidFill>
              </a:rPr>
              <a:t>B</a:t>
            </a:r>
            <a:endParaRPr lang="en-US" altLang="zh-CN" sz="1000" b="1">
              <a:solidFill>
                <a:srgbClr val="FF0000"/>
              </a:solidFill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8903335" y="1181735"/>
            <a:ext cx="400685" cy="466725"/>
          </a:xfrm>
          <a:prstGeom prst="rect">
            <a:avLst/>
          </a:prstGeom>
          <a:noFill/>
          <a:ln w="12700" cmpd="sng">
            <a:solidFill>
              <a:srgbClr val="FF0000"/>
            </a:solidFill>
            <a:prstDash val="sys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>
            <a:off x="8838565" y="3655060"/>
            <a:ext cx="191770" cy="175895"/>
          </a:xfrm>
          <a:prstGeom prst="rect">
            <a:avLst/>
          </a:prstGeom>
          <a:noFill/>
          <a:ln w="12700" cmpd="sng">
            <a:solidFill>
              <a:srgbClr val="FF0000"/>
            </a:solidFill>
            <a:prstDash val="sys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3" name="矩形 62"/>
          <p:cNvSpPr/>
          <p:nvPr/>
        </p:nvSpPr>
        <p:spPr>
          <a:xfrm>
            <a:off x="8058785" y="3579495"/>
            <a:ext cx="400685" cy="466725"/>
          </a:xfrm>
          <a:prstGeom prst="rect">
            <a:avLst/>
          </a:prstGeom>
          <a:noFill/>
          <a:ln w="12700" cmpd="sng">
            <a:solidFill>
              <a:srgbClr val="FF0000"/>
            </a:solidFill>
            <a:prstDash val="sys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3215" y="3709670"/>
            <a:ext cx="1021080" cy="185293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565" y="5447665"/>
            <a:ext cx="278765" cy="38989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505" y="1214755"/>
            <a:ext cx="1021080" cy="185293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645" y="2928620"/>
            <a:ext cx="278765" cy="389890"/>
          </a:xfrm>
          <a:prstGeom prst="rect">
            <a:avLst/>
          </a:prstGeom>
        </p:spPr>
      </p:pic>
      <p:cxnSp>
        <p:nvCxnSpPr>
          <p:cNvPr id="47" name="直接连接符 46"/>
          <p:cNvCxnSpPr/>
          <p:nvPr/>
        </p:nvCxnSpPr>
        <p:spPr>
          <a:xfrm>
            <a:off x="5742940" y="2954020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>
            <a:off x="4944110" y="5438140"/>
            <a:ext cx="1440000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1" name="直接连接符 60"/>
          <p:cNvCxnSpPr>
            <a:stCxn id="39" idx="2"/>
          </p:cNvCxnSpPr>
          <p:nvPr/>
        </p:nvCxnSpPr>
        <p:spPr>
          <a:xfrm>
            <a:off x="6443345" y="3318510"/>
            <a:ext cx="6350" cy="21463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 flipH="1">
            <a:off x="6447155" y="5442585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4" name="文本框 63"/>
          <p:cNvSpPr txBox="1"/>
          <p:nvPr/>
        </p:nvSpPr>
        <p:spPr>
          <a:xfrm>
            <a:off x="4672965" y="3042285"/>
            <a:ext cx="1342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last_Group_hitor</a:t>
            </a:r>
            <a:endParaRPr lang="en-US" altLang="zh-CN" sz="800" b="1"/>
          </a:p>
        </p:txBody>
      </p:sp>
      <p:sp>
        <p:nvSpPr>
          <p:cNvPr id="65" name="文本框 64"/>
          <p:cNvSpPr txBox="1"/>
          <p:nvPr/>
        </p:nvSpPr>
        <p:spPr>
          <a:xfrm>
            <a:off x="4759960" y="5584825"/>
            <a:ext cx="1342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last_Group_hitor</a:t>
            </a:r>
            <a:endParaRPr lang="en-US" altLang="zh-CN" sz="800" b="1"/>
          </a:p>
        </p:txBody>
      </p:sp>
      <p:cxnSp>
        <p:nvCxnSpPr>
          <p:cNvPr id="66" name="直接连接符 65"/>
          <p:cNvCxnSpPr/>
          <p:nvPr/>
        </p:nvCxnSpPr>
        <p:spPr>
          <a:xfrm flipH="1">
            <a:off x="6381115" y="5444490"/>
            <a:ext cx="1270" cy="6794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 flipH="1">
            <a:off x="6492875" y="5447665"/>
            <a:ext cx="1270" cy="6794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>
            <a:off x="6436360" y="5837555"/>
            <a:ext cx="635" cy="43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>
            <a:off x="5380990" y="3535045"/>
            <a:ext cx="108000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 flipV="1">
            <a:off x="5380990" y="3535045"/>
            <a:ext cx="0" cy="18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2" name="直接连接符 71"/>
          <p:cNvCxnSpPr/>
          <p:nvPr/>
        </p:nvCxnSpPr>
        <p:spPr>
          <a:xfrm flipH="1">
            <a:off x="5378990" y="3714750"/>
            <a:ext cx="205105" cy="63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3" name="流程图: 延期 72"/>
          <p:cNvSpPr/>
          <p:nvPr/>
        </p:nvSpPr>
        <p:spPr>
          <a:xfrm>
            <a:off x="5622290" y="3647440"/>
            <a:ext cx="393065" cy="365125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77" name="直接连接符 76"/>
          <p:cNvCxnSpPr/>
          <p:nvPr/>
        </p:nvCxnSpPr>
        <p:spPr>
          <a:xfrm flipV="1">
            <a:off x="5248275" y="3829685"/>
            <a:ext cx="32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椭圆 77"/>
          <p:cNvSpPr/>
          <p:nvPr/>
        </p:nvSpPr>
        <p:spPr>
          <a:xfrm>
            <a:off x="5572125" y="3797300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79" name="直接连接符 78"/>
          <p:cNvCxnSpPr/>
          <p:nvPr/>
        </p:nvCxnSpPr>
        <p:spPr>
          <a:xfrm flipV="1">
            <a:off x="5248275" y="3954780"/>
            <a:ext cx="3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/>
        </p:nvCxnSpPr>
        <p:spPr>
          <a:xfrm>
            <a:off x="5375275" y="4314825"/>
            <a:ext cx="108000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V="1">
            <a:off x="5375275" y="4314825"/>
            <a:ext cx="0" cy="18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3" name="流程图: 延期 82"/>
          <p:cNvSpPr/>
          <p:nvPr/>
        </p:nvSpPr>
        <p:spPr>
          <a:xfrm>
            <a:off x="5616575" y="4431665"/>
            <a:ext cx="400685" cy="449580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84" name="直接连接符 83"/>
          <p:cNvCxnSpPr/>
          <p:nvPr/>
        </p:nvCxnSpPr>
        <p:spPr>
          <a:xfrm flipV="1">
            <a:off x="5242560" y="4609465"/>
            <a:ext cx="32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5" name="椭圆 84"/>
          <p:cNvSpPr/>
          <p:nvPr/>
        </p:nvSpPr>
        <p:spPr>
          <a:xfrm>
            <a:off x="5566410" y="4577080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86" name="直接连接符 85"/>
          <p:cNvCxnSpPr/>
          <p:nvPr/>
        </p:nvCxnSpPr>
        <p:spPr>
          <a:xfrm flipV="1">
            <a:off x="5242560" y="4734560"/>
            <a:ext cx="3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7" name="文本框 86"/>
          <p:cNvSpPr txBox="1"/>
          <p:nvPr/>
        </p:nvSpPr>
        <p:spPr>
          <a:xfrm>
            <a:off x="6339205" y="4775835"/>
            <a:ext cx="20764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</p:txBody>
      </p:sp>
      <p:cxnSp>
        <p:nvCxnSpPr>
          <p:cNvPr id="89" name="直接连接符 88"/>
          <p:cNvCxnSpPr/>
          <p:nvPr/>
        </p:nvCxnSpPr>
        <p:spPr>
          <a:xfrm>
            <a:off x="6445885" y="5097780"/>
            <a:ext cx="1270" cy="36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/>
        </p:nvCxnSpPr>
        <p:spPr>
          <a:xfrm>
            <a:off x="6494145" y="2593975"/>
            <a:ext cx="1270" cy="36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2" name="文本框 91"/>
          <p:cNvSpPr txBox="1"/>
          <p:nvPr/>
        </p:nvSpPr>
        <p:spPr>
          <a:xfrm>
            <a:off x="6339205" y="2352040"/>
            <a:ext cx="4940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/>
              <a:t>0</a:t>
            </a:r>
            <a:endParaRPr lang="en-US" altLang="zh-CN" sz="1200" b="1"/>
          </a:p>
        </p:txBody>
      </p:sp>
      <p:cxnSp>
        <p:nvCxnSpPr>
          <p:cNvPr id="93" name="直接连接符 92"/>
          <p:cNvCxnSpPr/>
          <p:nvPr/>
        </p:nvCxnSpPr>
        <p:spPr>
          <a:xfrm>
            <a:off x="5356860" y="5978525"/>
            <a:ext cx="108000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4" name="直接连接符 93"/>
          <p:cNvCxnSpPr/>
          <p:nvPr/>
        </p:nvCxnSpPr>
        <p:spPr>
          <a:xfrm flipV="1">
            <a:off x="5356860" y="5978525"/>
            <a:ext cx="0" cy="18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5" name="直接连接符 94"/>
          <p:cNvCxnSpPr/>
          <p:nvPr/>
        </p:nvCxnSpPr>
        <p:spPr>
          <a:xfrm flipH="1">
            <a:off x="5356765" y="6155690"/>
            <a:ext cx="19177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6" name="直接连接符 95"/>
          <p:cNvCxnSpPr/>
          <p:nvPr/>
        </p:nvCxnSpPr>
        <p:spPr>
          <a:xfrm flipV="1">
            <a:off x="5224145" y="6273165"/>
            <a:ext cx="32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7" name="椭圆 96"/>
          <p:cNvSpPr/>
          <p:nvPr/>
        </p:nvSpPr>
        <p:spPr>
          <a:xfrm>
            <a:off x="5547995" y="6240780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98" name="直接连接符 97"/>
          <p:cNvCxnSpPr/>
          <p:nvPr/>
        </p:nvCxnSpPr>
        <p:spPr>
          <a:xfrm flipV="1">
            <a:off x="5224145" y="6398260"/>
            <a:ext cx="3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9" name="椭圆 98"/>
          <p:cNvSpPr/>
          <p:nvPr/>
        </p:nvSpPr>
        <p:spPr>
          <a:xfrm>
            <a:off x="5547995" y="6130290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0" name="等腰三角形 99"/>
          <p:cNvSpPr/>
          <p:nvPr/>
        </p:nvSpPr>
        <p:spPr>
          <a:xfrm rot="10800000">
            <a:off x="6384290" y="3423260"/>
            <a:ext cx="127635" cy="54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28575" cmpd="sng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1" name="等腰三角形 100"/>
          <p:cNvSpPr/>
          <p:nvPr/>
        </p:nvSpPr>
        <p:spPr>
          <a:xfrm rot="10800000">
            <a:off x="6367780" y="5889600"/>
            <a:ext cx="127635" cy="54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28575" cmpd="sng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02" name="直接连接符 101"/>
          <p:cNvCxnSpPr/>
          <p:nvPr/>
        </p:nvCxnSpPr>
        <p:spPr>
          <a:xfrm flipH="1">
            <a:off x="6448425" y="4311015"/>
            <a:ext cx="1270" cy="50482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3" name="直接连接符 102"/>
          <p:cNvCxnSpPr/>
          <p:nvPr/>
        </p:nvCxnSpPr>
        <p:spPr>
          <a:xfrm>
            <a:off x="6446520" y="3536315"/>
            <a:ext cx="1905" cy="778510"/>
          </a:xfrm>
          <a:prstGeom prst="line">
            <a:avLst/>
          </a:prstGeom>
          <a:ln w="12700" cmpd="sng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6" name="文本框 105"/>
          <p:cNvSpPr txBox="1"/>
          <p:nvPr/>
        </p:nvSpPr>
        <p:spPr>
          <a:xfrm>
            <a:off x="5622290" y="3709670"/>
            <a:ext cx="33337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>
                <a:solidFill>
                  <a:srgbClr val="FF0000"/>
                </a:solidFill>
              </a:rPr>
              <a:t>B</a:t>
            </a:r>
            <a:endParaRPr lang="en-US" altLang="zh-CN" sz="1000" b="1">
              <a:solidFill>
                <a:srgbClr val="FF0000"/>
              </a:solidFill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3540760" y="1135380"/>
            <a:ext cx="1476375" cy="321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200" b="1">
                <a:solidFill>
                  <a:srgbClr val="FF0000"/>
                </a:solidFill>
                <a:sym typeface="+mn-ea"/>
              </a:rPr>
              <a:t>假定第一级是</a:t>
            </a:r>
            <a:r>
              <a:rPr lang="en-US" altLang="zh-CN" sz="1200" b="1">
                <a:solidFill>
                  <a:srgbClr val="FF0000"/>
                </a:solidFill>
                <a:sym typeface="+mn-ea"/>
              </a:rPr>
              <a:t>NOR</a:t>
            </a:r>
            <a:endParaRPr lang="en-US" altLang="zh-CN" sz="1200" b="1">
              <a:solidFill>
                <a:srgbClr val="FF0000"/>
              </a:solidFill>
              <a:sym typeface="+mn-ea"/>
            </a:endParaRPr>
          </a:p>
        </p:txBody>
      </p:sp>
      <p:cxnSp>
        <p:nvCxnSpPr>
          <p:cNvPr id="114" name="直接箭头连接符 113"/>
          <p:cNvCxnSpPr/>
          <p:nvPr/>
        </p:nvCxnSpPr>
        <p:spPr>
          <a:xfrm flipV="1">
            <a:off x="6976110" y="4007485"/>
            <a:ext cx="455930" cy="63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5" name="流程图: 延期 114"/>
          <p:cNvSpPr/>
          <p:nvPr/>
        </p:nvSpPr>
        <p:spPr>
          <a:xfrm>
            <a:off x="5608320" y="6066790"/>
            <a:ext cx="393065" cy="365125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6" name="文本框 115"/>
          <p:cNvSpPr txBox="1"/>
          <p:nvPr/>
        </p:nvSpPr>
        <p:spPr>
          <a:xfrm>
            <a:off x="254000" y="1648460"/>
            <a:ext cx="4064000" cy="41814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>
              <a:buFont typeface="Wingdings" panose="05000000000000000000" charset="0"/>
              <a:buNone/>
            </a:pPr>
            <a:r>
              <a:rPr lang="zh-CN" altLang="en-US"/>
              <a:t>快链若使用</a:t>
            </a:r>
            <a:r>
              <a:rPr lang="en-US" altLang="zh-CN">
                <a:sym typeface="+mn-ea"/>
              </a:rPr>
              <a:t>NOR/NAND</a:t>
            </a:r>
            <a:r>
              <a:rPr lang="zh-CN" altLang="en-US">
                <a:sym typeface="+mn-ea"/>
              </a:rPr>
              <a:t>交替：</a:t>
            </a:r>
            <a:endParaRPr lang="zh-CN" altLang="en-US"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endParaRPr lang="zh-CN" altLang="en-US"/>
          </a:p>
          <a:p>
            <a:pPr marL="285750" indent="-285750">
              <a:buFont typeface="Wingdings" panose="05000000000000000000" charset="0"/>
              <a:buChar char="n"/>
            </a:pPr>
            <a:r>
              <a:rPr lang="zh-CN" altLang="en-US"/>
              <a:t>慢链第一个</a:t>
            </a:r>
            <a:r>
              <a:rPr lang="en-US" altLang="zh-CN"/>
              <a:t>NOR/NAND</a:t>
            </a:r>
            <a:r>
              <a:rPr lang="zh-CN" altLang="en-US"/>
              <a:t>选择影响快链</a:t>
            </a:r>
            <a:r>
              <a:rPr lang="en-US" altLang="zh-CN">
                <a:sym typeface="+mn-ea"/>
              </a:rPr>
              <a:t>NOR/NAND</a:t>
            </a:r>
            <a:r>
              <a:rPr lang="zh-CN" altLang="en-US">
                <a:sym typeface="+mn-ea"/>
              </a:rPr>
              <a:t>选择</a:t>
            </a:r>
            <a:endParaRPr lang="zh-CN" altLang="en-US">
              <a:sym typeface="+mn-ea"/>
            </a:endParaRPr>
          </a:p>
          <a:p>
            <a:pPr marL="285750" indent="-285750">
              <a:buFont typeface="Wingdings" panose="05000000000000000000" charset="0"/>
              <a:buChar char="n"/>
            </a:pPr>
            <a:endParaRPr lang="zh-CN" altLang="en-US">
              <a:sym typeface="+mn-ea"/>
            </a:endParaRPr>
          </a:p>
          <a:p>
            <a:pPr marL="285750" indent="-285750">
              <a:buFont typeface="Wingdings" panose="05000000000000000000" charset="0"/>
              <a:buChar char="n"/>
            </a:pPr>
            <a:r>
              <a:rPr lang="zh-CN" altLang="en-US">
                <a:sym typeface="+mn-ea"/>
              </a:rPr>
              <a:t>部分像素逻辑需要修改</a:t>
            </a:r>
            <a:endParaRPr lang="zh-CN" altLang="en-US">
              <a:sym typeface="+mn-ea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5572125" y="3693160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7" name="直接连接符 16"/>
          <p:cNvCxnSpPr/>
          <p:nvPr/>
        </p:nvCxnSpPr>
        <p:spPr>
          <a:xfrm flipH="1">
            <a:off x="5375180" y="4494530"/>
            <a:ext cx="205105" cy="63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椭圆 17"/>
          <p:cNvSpPr/>
          <p:nvPr/>
        </p:nvSpPr>
        <p:spPr>
          <a:xfrm>
            <a:off x="5568315" y="4472940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7" name="图片 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7045" y="3886835"/>
            <a:ext cx="1021080" cy="185293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395" y="5624830"/>
            <a:ext cx="278765" cy="38989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335" y="1391920"/>
            <a:ext cx="1021080" cy="1852930"/>
          </a:xfrm>
          <a:prstGeom prst="rect">
            <a:avLst/>
          </a:prstGeom>
        </p:spPr>
      </p:pic>
      <p:sp>
        <p:nvSpPr>
          <p:cNvPr id="232" name="文本框 231"/>
          <p:cNvSpPr txBox="1"/>
          <p:nvPr/>
        </p:nvSpPr>
        <p:spPr>
          <a:xfrm>
            <a:off x="0" y="1107440"/>
            <a:ext cx="2077085" cy="491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/>
              <a:t>1.Fastor  </a:t>
            </a:r>
            <a:r>
              <a:rPr lang="zh-CN" altLang="en-US" b="1"/>
              <a:t>快链</a:t>
            </a:r>
            <a:endParaRPr lang="en-US" altLang="zh-CN" b="1"/>
          </a:p>
          <a:p>
            <a:endParaRPr lang="en-US" altLang="zh-CN" sz="1400" b="1"/>
          </a:p>
          <a:p>
            <a:endParaRPr lang="en-US" altLang="zh-CN" sz="1600" b="1">
              <a:sym typeface="+mn-ea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57213" y="0"/>
            <a:ext cx="10725187" cy="955658"/>
          </a:xfrm>
        </p:spPr>
        <p:txBody>
          <a:bodyPr/>
          <a:p>
            <a:r>
              <a:t>快链参数</a:t>
            </a:r>
          </a:p>
        </p:txBody>
      </p:sp>
      <p:sp>
        <p:nvSpPr>
          <p:cNvPr id="104" name="文本框 103"/>
          <p:cNvSpPr txBox="1"/>
          <p:nvPr/>
        </p:nvSpPr>
        <p:spPr>
          <a:xfrm>
            <a:off x="3145790" y="1060450"/>
            <a:ext cx="9046210" cy="5661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=    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FAST_GROUP_OHM_FF 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+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FAST_OR_OHM_FF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+  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FAST_BUFFER_OHM_FF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FAST_NODE_FF   =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FAST_WIRE_FF  +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FAST_PIXEL_INPUT_FF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</a:rPr>
              <a:t>FAST_GROUP_OHM_FF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=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         R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</a:rPr>
              <a:t>FAST_DRV_OHM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        * ( 32 * 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</a:rPr>
              <a:t>FAST_NODE_FF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+ 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</a:rPr>
              <a:t>FAST_NEXT_OR_FF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       + R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</a:rPr>
              <a:t>FAST_WIRE_OHM</a:t>
            </a:r>
            <a:endParaRPr lang="en-US" altLang="zh-CN" b="1" baseline="-25000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        *(C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</a:rPr>
              <a:t>FAST_NODE_FF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* 32 * 31/ 2.0 + 32 * 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</a:rPr>
              <a:t>FAST_NEXT_OR_FF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);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/>
              <a:t>1.</a:t>
            </a:r>
            <a:r>
              <a:rPr lang="zh-CN" altLang="en-US" sz="1400" b="1"/>
              <a:t>或</a:t>
            </a:r>
            <a:r>
              <a:rPr lang="en-US" altLang="zh-CN" sz="1400" b="1"/>
              <a:t> </a:t>
            </a:r>
            <a:r>
              <a:rPr lang="zh-CN" altLang="en-US" sz="1400" b="1"/>
              <a:t>门输出的传播延迟</a:t>
            </a:r>
            <a:r>
              <a:rPr lang="en-US" altLang="zh-CN" sz="1400" b="1"/>
              <a:t>                 (</a:t>
            </a:r>
            <a:r>
              <a:rPr lang="en-US" altLang="zh-CN" sz="1400" b="1">
                <a:sym typeface="+mn-ea"/>
              </a:rPr>
              <a:t>HC90L_SC9</a:t>
            </a:r>
            <a:r>
              <a:rPr lang="zh-CN" altLang="en-US" sz="1400" b="1">
                <a:sym typeface="+mn-ea"/>
              </a:rPr>
              <a:t>里有</a:t>
            </a:r>
            <a:r>
              <a:rPr lang="en-US" altLang="zh-CN" sz="1400" b="1">
                <a:sym typeface="+mn-ea"/>
              </a:rPr>
              <a:t> t</a:t>
            </a:r>
            <a:r>
              <a:rPr lang="en-US" altLang="zh-CN" sz="1400" b="1" baseline="-25000">
                <a:sym typeface="+mn-ea"/>
              </a:rPr>
              <a:t>DELAY</a:t>
            </a:r>
            <a:r>
              <a:rPr lang="en-US" altLang="zh-CN" sz="1400" b="1">
                <a:sym typeface="+mn-ea"/>
              </a:rPr>
              <a:t>  OR2_X1_A9TR                                 </a:t>
            </a:r>
            <a:r>
              <a:rPr lang="en-US" altLang="zh-CN" sz="1400" b="1"/>
              <a:t>)</a:t>
            </a:r>
            <a:endParaRPr lang="en-US" altLang="zh-CN" sz="1400" b="1"/>
          </a:p>
          <a:p>
            <a:r>
              <a:rPr lang="en-US" altLang="zh-CN" sz="1400" b="1"/>
              <a:t> 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FAST_OR_RISE/FALL_OHM_FF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=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0.19836 0.26233 ns</a:t>
            </a:r>
            <a:endParaRPr lang="en-US" altLang="zh-CN" sz="1400" b="1">
              <a:solidFill>
                <a:srgbClr val="FF0000"/>
              </a:solidFill>
            </a:endParaRPr>
          </a:p>
          <a:p>
            <a:r>
              <a:rPr lang="en-US" altLang="zh-CN" sz="1400" b="1"/>
              <a:t>2.BUFFER </a:t>
            </a:r>
            <a:r>
              <a:rPr lang="zh-CN" altLang="en-US" sz="1400" b="1"/>
              <a:t>输出的传播延迟</a:t>
            </a:r>
            <a:r>
              <a:rPr lang="en-US" altLang="zh-CN" sz="1400" b="1"/>
              <a:t>          </a:t>
            </a:r>
            <a:r>
              <a:rPr lang="en-US" altLang="zh-CN" sz="1400" b="1">
                <a:sym typeface="+mn-ea"/>
              </a:rPr>
              <a:t>(</a:t>
            </a:r>
            <a:r>
              <a:rPr lang="en-US" altLang="zh-CN" sz="1400" b="1">
                <a:sym typeface="+mn-ea"/>
              </a:rPr>
              <a:t>HC90L_SC9</a:t>
            </a:r>
            <a:r>
              <a:rPr lang="zh-CN" altLang="en-US" sz="1400" b="1">
                <a:sym typeface="+mn-ea"/>
              </a:rPr>
              <a:t>里有</a:t>
            </a:r>
            <a:r>
              <a:rPr lang="en-US" altLang="zh-CN" sz="1400" b="1">
                <a:sym typeface="+mn-ea"/>
              </a:rPr>
              <a:t> t</a:t>
            </a:r>
            <a:r>
              <a:rPr lang="en-US" altLang="zh-CN" sz="1400" b="1" baseline="-25000">
                <a:sym typeface="+mn-ea"/>
              </a:rPr>
              <a:t>DELAY </a:t>
            </a:r>
            <a:r>
              <a:rPr lang="en-US" altLang="zh-CN" sz="1400" b="1">
                <a:sym typeface="+mn-ea"/>
              </a:rPr>
              <a:t>  BUF_X2_A9TR                                 </a:t>
            </a:r>
            <a:r>
              <a:rPr lang="en-US" altLang="zh-CN" sz="1400" b="1">
                <a:sym typeface="+mn-ea"/>
              </a:rPr>
              <a:t>)</a:t>
            </a:r>
            <a:endParaRPr lang="zh-CN" altLang="en-US" sz="1400" b="1"/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FAST_BUFFER_RISE/FALL_OHM_FF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=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0.19757/0.18531 ns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n-US" altLang="zh-CN" sz="1400" b="1"/>
              <a:t>3.</a:t>
            </a:r>
            <a:r>
              <a:rPr lang="zh-CN" altLang="en-US" sz="1400" b="1">
                <a:sym typeface="+mn-ea"/>
              </a:rPr>
              <a:t>或</a:t>
            </a:r>
            <a:r>
              <a:rPr lang="en-US" altLang="zh-CN" sz="1400" b="1">
                <a:sym typeface="+mn-ea"/>
              </a:rPr>
              <a:t> </a:t>
            </a:r>
            <a:r>
              <a:rPr lang="zh-CN" altLang="en-US" sz="1400" b="1">
                <a:sym typeface="+mn-ea"/>
              </a:rPr>
              <a:t>输入电容</a:t>
            </a:r>
            <a:r>
              <a:rPr lang="en-US" altLang="zh-CN" sz="1400" b="1">
                <a:sym typeface="+mn-ea"/>
              </a:rPr>
              <a:t>              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</a:t>
            </a:r>
            <a:r>
              <a:rPr lang="en-US" altLang="zh-CN" sz="1400" b="1">
                <a:sym typeface="+mn-ea"/>
              </a:rPr>
              <a:t>(HC90L_SC9</a:t>
            </a:r>
            <a:r>
              <a:rPr lang="zh-CN" altLang="en-US" sz="1400" b="1">
                <a:sym typeface="+mn-ea"/>
              </a:rPr>
              <a:t>里有</a:t>
            </a:r>
            <a:r>
              <a:rPr lang="en-US" altLang="zh-CN" sz="1400" b="1">
                <a:sym typeface="+mn-ea"/>
              </a:rPr>
              <a:t>C</a:t>
            </a:r>
            <a:r>
              <a:rPr lang="en-US" altLang="zh-CN" sz="1400" b="1" baseline="-25000">
                <a:sym typeface="+mn-ea"/>
              </a:rPr>
              <a:t>cap  </a:t>
            </a:r>
            <a:r>
              <a:rPr lang="en-US" altLang="zh-CN" sz="1400" b="1">
                <a:sym typeface="+mn-ea"/>
              </a:rPr>
              <a:t>     </a:t>
            </a:r>
            <a:r>
              <a:rPr lang="en-US" altLang="zh-CN" sz="1400" b="1">
                <a:sym typeface="+mn-ea"/>
              </a:rPr>
              <a:t>OR2_X1_A9TR                                 </a:t>
            </a:r>
            <a:r>
              <a:rPr lang="en-US" altLang="zh-CN" sz="1400" b="1">
                <a:sym typeface="+mn-ea"/>
              </a:rPr>
              <a:t>)</a:t>
            </a:r>
            <a:endParaRPr lang="en-US" altLang="zh-CN" sz="1400" b="1">
              <a:sym typeface="+mn-ea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SLOW_NEXT_FF</a:t>
            </a:r>
            <a:endParaRPr lang="en-US" altLang="zh-CN" sz="1400" b="1">
              <a:solidFill>
                <a:srgbClr val="FF0000"/>
              </a:solidFill>
              <a:sym typeface="+mn-ea"/>
            </a:endParaRPr>
          </a:p>
          <a:p>
            <a:endParaRPr lang="en-US" altLang="zh-CN" sz="1400" b="1" baseline="-250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n-US" altLang="zh-CN" sz="1400" b="1">
                <a:sym typeface="+mn-ea"/>
              </a:rPr>
              <a:t>4</a:t>
            </a:r>
            <a:r>
              <a:rPr lang="zh-CN" altLang="en-US" sz="1400" b="1">
                <a:sym typeface="+mn-ea"/>
              </a:rPr>
              <a:t>.与门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B</a:t>
            </a:r>
            <a:r>
              <a:rPr lang="zh-CN" altLang="en-US" sz="1400" b="1">
                <a:sym typeface="+mn-ea"/>
              </a:rPr>
              <a:t>输入电容</a:t>
            </a:r>
            <a:r>
              <a:rPr lang="en-US" altLang="zh-CN" sz="1400" b="1">
                <a:sym typeface="+mn-ea"/>
              </a:rPr>
              <a:t>                        (</a:t>
            </a:r>
            <a:r>
              <a:rPr lang="en-US" altLang="zh-CN" sz="1400" b="1">
                <a:sym typeface="+mn-ea"/>
              </a:rPr>
              <a:t>HC90L_SC9</a:t>
            </a:r>
            <a:r>
              <a:rPr lang="zh-CN" altLang="en-US" sz="1400" b="1">
                <a:sym typeface="+mn-ea"/>
              </a:rPr>
              <a:t>里有</a:t>
            </a:r>
            <a:r>
              <a:rPr lang="en-US" altLang="zh-CN" sz="1400" b="1">
                <a:sym typeface="+mn-ea"/>
              </a:rPr>
              <a:t>C</a:t>
            </a:r>
            <a:r>
              <a:rPr lang="en-US" altLang="zh-CN" sz="1400" b="1" baseline="-25000">
                <a:sym typeface="+mn-ea"/>
              </a:rPr>
              <a:t>cap</a:t>
            </a:r>
            <a:r>
              <a:rPr lang="en-US" altLang="zh-CN" sz="1400" b="1">
                <a:sym typeface="+mn-ea"/>
              </a:rPr>
              <a:t>       AND2_X1_A9TR                              </a:t>
            </a:r>
            <a:r>
              <a:rPr lang="en-US" altLang="zh-CN" sz="1400" b="1">
                <a:sym typeface="+mn-ea"/>
              </a:rPr>
              <a:t>)</a:t>
            </a:r>
            <a:endParaRPr lang="zh-CN" altLang="en-US" sz="1400" b="1">
              <a:sym typeface="+mn-ea"/>
            </a:endParaRPr>
          </a:p>
          <a:p>
            <a:r>
              <a:rPr lang="zh-CN" altLang="en-US" sz="1400" b="1">
                <a:sym typeface="+mn-ea"/>
              </a:rPr>
              <a:t> </a:t>
            </a:r>
            <a:r>
              <a:rPr lang="en-US" altLang="zh-CN" sz="1400" b="1">
                <a:sym typeface="+mn-ea"/>
              </a:rPr>
              <a:t>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FAST_PIXEL_INPUT_FF          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</a:t>
            </a:r>
            <a:r>
              <a:rPr lang="en-US" altLang="zh-CN" sz="14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=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1.2fF</a:t>
            </a:r>
            <a:endParaRPr lang="zh-CN" altLang="en-US" sz="1400" b="1">
              <a:sym typeface="+mn-ea"/>
            </a:endParaRPr>
          </a:p>
          <a:p>
            <a:pPr algn="l">
              <a:buClrTx/>
              <a:buSzTx/>
              <a:buFontTx/>
            </a:pPr>
            <a:endParaRPr lang="en-US" altLang="zh-CN" sz="1400" b="1">
              <a:sym typeface="+mn-ea"/>
            </a:endParaRPr>
          </a:p>
          <a:p>
            <a:pPr algn="l">
              <a:buClrTx/>
              <a:buSzTx/>
              <a:buFontTx/>
            </a:pPr>
            <a:r>
              <a:rPr lang="en-US" altLang="zh-CN" sz="1400" b="1">
                <a:sym typeface="+mn-ea"/>
              </a:rPr>
              <a:t>5.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BUFFER      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驱动上拉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/</a:t>
            </a:r>
            <a:r>
              <a:rPr lang="zh-CN" altLang="en-US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下拉驱动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</a:t>
            </a:r>
            <a:r>
              <a:rPr lang="en-US" altLang="zh-CN" sz="1400" b="1">
                <a:sym typeface="+mn-ea"/>
              </a:rPr>
              <a:t>(</a:t>
            </a:r>
            <a:r>
              <a:rPr lang="zh-CN" altLang="en-US" sz="1400" b="1">
                <a:sym typeface="+mn-ea"/>
              </a:rPr>
              <a:t>目前使用或门驱动电阻代替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)     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>
              <a:buClrTx/>
              <a:buSzTx/>
              <a:buFontTx/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R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FAST_DRV_RISE/FALL_OHM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= 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Noto Sans SC" panose="020B0200000000000000" charset="-122"/>
              </a:rPr>
              <a:t>20.6kΩ/8.0kΩ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                              </a:t>
            </a:r>
            <a:endParaRPr lang="zh-CN" altLang="en-US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>
              <a:buClrTx/>
              <a:buSzTx/>
              <a:buFontTx/>
            </a:pPr>
            <a:endParaRPr lang="en-US" altLang="zh-CN" sz="1400" b="1"/>
          </a:p>
          <a:p>
            <a:pPr algn="l">
              <a:buClrTx/>
              <a:buSzTx/>
              <a:buFontTx/>
            </a:pPr>
            <a:r>
              <a:rPr lang="en-US" altLang="zh-CN" sz="1400" b="1"/>
              <a:t>6.</a:t>
            </a:r>
            <a:r>
              <a:rPr lang="zh-CN" altLang="en-US" sz="1400" b="1"/>
              <a:t>线电阻</a:t>
            </a:r>
            <a:r>
              <a:rPr lang="en-US" altLang="zh-CN" sz="1400" b="1"/>
              <a:t>&amp;</a:t>
            </a:r>
            <a:r>
              <a:rPr lang="zh-CN" altLang="en-US" sz="1400" b="1"/>
              <a:t>电容</a:t>
            </a:r>
            <a:r>
              <a:rPr lang="en-US" altLang="zh-CN" sz="1400" b="1"/>
              <a:t>(</a:t>
            </a:r>
            <a:r>
              <a:rPr lang="zh-CN" altLang="en-US" sz="1400" b="1">
                <a:solidFill>
                  <a:srgbClr val="FF0000"/>
                </a:solidFill>
              </a:rPr>
              <a:t>需要</a:t>
            </a:r>
            <a:r>
              <a:rPr lang="en-US" altLang="zh-CN" sz="1400" b="1">
                <a:solidFill>
                  <a:srgbClr val="FF0000"/>
                </a:solidFill>
              </a:rPr>
              <a:t>RC</a:t>
            </a:r>
            <a:r>
              <a:rPr lang="zh-CN" altLang="en-US" sz="1400" b="1">
                <a:solidFill>
                  <a:srgbClr val="FF0000"/>
                </a:solidFill>
              </a:rPr>
              <a:t>提取计算</a:t>
            </a:r>
            <a:r>
              <a:rPr lang="en-US" altLang="zh-CN" sz="1400" b="1"/>
              <a:t>)</a:t>
            </a:r>
            <a:r>
              <a:rPr lang="zh-CN" altLang="en-US" sz="1400" b="1"/>
              <a:t>（线：先用</a:t>
            </a:r>
            <a:r>
              <a:rPr lang="zh-CN" altLang="en-US" sz="1400" b="1">
                <a:solidFill>
                  <a:srgbClr val="FF0000"/>
                </a:solidFill>
              </a:rPr>
              <a:t>慢链中</a:t>
            </a:r>
            <a:r>
              <a:rPr lang="en-US" altLang="zh-CN" sz="1400" b="1">
                <a:solidFill>
                  <a:srgbClr val="FF0000"/>
                </a:solidFill>
              </a:rPr>
              <a:t>16um</a:t>
            </a:r>
            <a:r>
              <a:rPr lang="zh-CN" altLang="en-US" sz="1400" b="1">
                <a:solidFill>
                  <a:srgbClr val="FF0000"/>
                </a:solidFill>
              </a:rPr>
              <a:t>参数</a:t>
            </a:r>
            <a:r>
              <a:rPr lang="zh-CN" altLang="en-US" sz="1400" b="1"/>
              <a:t>替代，指两个像素间这一段线段</a:t>
            </a:r>
            <a:r>
              <a:rPr lang="en-US" altLang="zh-CN" sz="1400" b="1">
                <a:solidFill>
                  <a:srgbClr val="FF0000"/>
                </a:solidFill>
              </a:rPr>
              <a:t>A</a:t>
            </a:r>
            <a:r>
              <a:rPr lang="en-US" altLang="zh-CN" sz="1400" b="1">
                <a:solidFill>
                  <a:schemeClr val="tx1"/>
                </a:solidFill>
              </a:rPr>
              <a:t>,</a:t>
            </a:r>
            <a:r>
              <a:rPr lang="zh-CN" altLang="en-US" sz="1400" b="1">
                <a:solidFill>
                  <a:schemeClr val="tx1"/>
                </a:solidFill>
              </a:rPr>
              <a:t>先认为快链线</a:t>
            </a:r>
            <a:r>
              <a:rPr lang="en-US" altLang="zh-CN" sz="1400" b="1">
                <a:solidFill>
                  <a:schemeClr val="tx1"/>
                </a:solidFill>
              </a:rPr>
              <a:t>  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l">
              <a:buClrTx/>
              <a:buSzTx/>
              <a:buFontTx/>
            </a:pPr>
            <a:r>
              <a:rPr lang="en-US" altLang="zh-CN" sz="1400" b="1">
                <a:solidFill>
                  <a:schemeClr val="tx1"/>
                </a:solidFill>
              </a:rPr>
              <a:t>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FAST_WIRE_OHM</a:t>
            </a:r>
            <a:r>
              <a:rPr lang="en-US" altLang="zh-CN" sz="1400" b="1">
                <a:sym typeface="+mn-ea"/>
              </a:rPr>
              <a:t> </a:t>
            </a:r>
            <a:r>
              <a:rPr lang="en-US" altLang="zh-CN" sz="1400" b="1">
                <a:solidFill>
                  <a:schemeClr val="tx1"/>
                </a:solidFill>
              </a:rPr>
              <a:t>                         </a:t>
            </a:r>
            <a:r>
              <a:rPr lang="zh-CN" altLang="en-US" sz="1400" b="1">
                <a:solidFill>
                  <a:schemeClr val="tx1"/>
                </a:solidFill>
              </a:rPr>
              <a:t>向与门引出的线长度很短</a:t>
            </a:r>
            <a:r>
              <a:rPr lang="en-US" altLang="zh-CN" sz="1400" b="1">
                <a:solidFill>
                  <a:srgbClr val="92D050"/>
                </a:solidFill>
              </a:rPr>
              <a:t>C</a:t>
            </a:r>
            <a:r>
              <a:rPr lang="zh-CN" altLang="en-US" sz="1400" b="1">
                <a:solidFill>
                  <a:schemeClr val="tx1"/>
                </a:solidFill>
              </a:rPr>
              <a:t>，忽</a:t>
            </a:r>
            <a:r>
              <a:rPr lang="zh-CN" altLang="en-US" sz="1400" b="1">
                <a:sym typeface="+mn-ea"/>
              </a:rPr>
              <a:t>略不计</a:t>
            </a:r>
            <a:r>
              <a:rPr lang="en-US" altLang="zh-CN" sz="1400" b="1">
                <a:sym typeface="+mn-ea"/>
              </a:rPr>
              <a:t>,</a:t>
            </a:r>
            <a:r>
              <a:rPr lang="zh-CN" altLang="en-US" sz="1400" b="1">
                <a:sym typeface="+mn-ea"/>
              </a:rPr>
              <a:t>）</a:t>
            </a:r>
            <a:r>
              <a:rPr lang="en-US" altLang="zh-CN" sz="1400" b="1">
                <a:solidFill>
                  <a:schemeClr val="tx1"/>
                </a:solidFill>
              </a:rPr>
              <a:t>    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l">
              <a:buClrTx/>
              <a:buSzTx/>
              <a:buFontTx/>
            </a:pPr>
            <a:r>
              <a:rPr lang="en-US" altLang="zh-CN" sz="1400" b="1">
                <a:solidFill>
                  <a:schemeClr val="tx1"/>
                </a:solidFill>
              </a:rPr>
              <a:t>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FAST_WIRE_FF</a:t>
            </a:r>
            <a:r>
              <a:rPr lang="en-US" altLang="zh-CN" sz="1400" b="1">
                <a:solidFill>
                  <a:schemeClr val="tx1"/>
                </a:solidFill>
              </a:rPr>
              <a:t>                           </a:t>
            </a:r>
            <a:r>
              <a:rPr lang="en-US" altLang="zh-CN" sz="1400" b="1"/>
              <a:t>                        </a:t>
            </a:r>
            <a:endParaRPr lang="zh-CN" altLang="en-US" sz="1400" b="1"/>
          </a:p>
          <a:p>
            <a:r>
              <a:rPr lang="en-US" altLang="zh-CN" sz="1400" b="1"/>
              <a:t>  </a:t>
            </a:r>
            <a:endParaRPr lang="en-US" altLang="zh-CN" sz="1400" b="1"/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475" y="3105785"/>
            <a:ext cx="278765" cy="389890"/>
          </a:xfrm>
          <a:prstGeom prst="rect">
            <a:avLst/>
          </a:prstGeom>
        </p:spPr>
      </p:pic>
      <p:cxnSp>
        <p:nvCxnSpPr>
          <p:cNvPr id="35" name="直接连接符 34"/>
          <p:cNvCxnSpPr/>
          <p:nvPr/>
        </p:nvCxnSpPr>
        <p:spPr>
          <a:xfrm>
            <a:off x="2096770" y="313118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1297940" y="5615305"/>
            <a:ext cx="1440000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直接连接符 39"/>
          <p:cNvCxnSpPr>
            <a:stCxn id="34" idx="2"/>
          </p:cNvCxnSpPr>
          <p:nvPr/>
        </p:nvCxnSpPr>
        <p:spPr>
          <a:xfrm>
            <a:off x="2797175" y="3495675"/>
            <a:ext cx="6350" cy="21463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 flipH="1">
            <a:off x="2800985" y="5619750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8" name="文本框 57"/>
          <p:cNvSpPr txBox="1"/>
          <p:nvPr/>
        </p:nvSpPr>
        <p:spPr>
          <a:xfrm>
            <a:off x="1026795" y="3219450"/>
            <a:ext cx="1342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last_Group_hitor</a:t>
            </a:r>
            <a:endParaRPr lang="en-US" altLang="zh-CN" sz="800" b="1"/>
          </a:p>
        </p:txBody>
      </p:sp>
      <p:sp>
        <p:nvSpPr>
          <p:cNvPr id="59" name="文本框 58"/>
          <p:cNvSpPr txBox="1"/>
          <p:nvPr/>
        </p:nvSpPr>
        <p:spPr>
          <a:xfrm>
            <a:off x="1113790" y="5761990"/>
            <a:ext cx="1342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last_Group_hitor</a:t>
            </a:r>
            <a:endParaRPr lang="en-US" altLang="zh-CN" sz="800" b="1"/>
          </a:p>
        </p:txBody>
      </p:sp>
      <p:cxnSp>
        <p:nvCxnSpPr>
          <p:cNvPr id="75" name="直接连接符 74"/>
          <p:cNvCxnSpPr/>
          <p:nvPr/>
        </p:nvCxnSpPr>
        <p:spPr>
          <a:xfrm flipH="1">
            <a:off x="2734945" y="5621655"/>
            <a:ext cx="1270" cy="6794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 flipH="1">
            <a:off x="2846705" y="5624830"/>
            <a:ext cx="1270" cy="6794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>
            <a:off x="2790190" y="6014720"/>
            <a:ext cx="635" cy="43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847975" y="2863850"/>
            <a:ext cx="848360" cy="276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900"/>
              <a:t>last_fastor</a:t>
            </a:r>
            <a:endParaRPr lang="en-US" altLang="zh-CN" sz="900"/>
          </a:p>
        </p:txBody>
      </p:sp>
      <p:cxnSp>
        <p:nvCxnSpPr>
          <p:cNvPr id="3" name="直接连接符 2"/>
          <p:cNvCxnSpPr/>
          <p:nvPr/>
        </p:nvCxnSpPr>
        <p:spPr>
          <a:xfrm>
            <a:off x="1734820" y="3712210"/>
            <a:ext cx="1080000" cy="0"/>
          </a:xfrm>
          <a:prstGeom prst="line">
            <a:avLst/>
          </a:prstGeom>
          <a:ln w="12700" cmpd="sng">
            <a:solidFill>
              <a:srgbClr val="92D05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V="1">
            <a:off x="1734820" y="3712210"/>
            <a:ext cx="0" cy="180000"/>
          </a:xfrm>
          <a:prstGeom prst="line">
            <a:avLst/>
          </a:prstGeom>
          <a:ln w="12700" cmpd="sng">
            <a:solidFill>
              <a:srgbClr val="92D05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直接连接符 5"/>
          <p:cNvCxnSpPr>
            <a:stCxn id="39" idx="2"/>
          </p:cNvCxnSpPr>
          <p:nvPr/>
        </p:nvCxnSpPr>
        <p:spPr>
          <a:xfrm flipH="1" flipV="1">
            <a:off x="1734725" y="3891915"/>
            <a:ext cx="191135" cy="635"/>
          </a:xfrm>
          <a:prstGeom prst="line">
            <a:avLst/>
          </a:prstGeom>
          <a:ln w="12700" cmpd="sng">
            <a:solidFill>
              <a:srgbClr val="92D05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" name="流程图: 延期 29"/>
          <p:cNvSpPr/>
          <p:nvPr/>
        </p:nvSpPr>
        <p:spPr>
          <a:xfrm>
            <a:off x="1976120" y="3824605"/>
            <a:ext cx="393065" cy="365125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2" name="直接连接符 31"/>
          <p:cNvCxnSpPr/>
          <p:nvPr/>
        </p:nvCxnSpPr>
        <p:spPr>
          <a:xfrm flipV="1">
            <a:off x="1602105" y="4006850"/>
            <a:ext cx="32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3" name="椭圆 32"/>
          <p:cNvSpPr/>
          <p:nvPr/>
        </p:nvSpPr>
        <p:spPr>
          <a:xfrm>
            <a:off x="1925955" y="397446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1602105" y="4131945"/>
            <a:ext cx="3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1729105" y="4491990"/>
            <a:ext cx="108000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1729105" y="4491990"/>
            <a:ext cx="0" cy="18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连接符 9"/>
          <p:cNvCxnSpPr>
            <a:stCxn id="47" idx="2"/>
          </p:cNvCxnSpPr>
          <p:nvPr/>
        </p:nvCxnSpPr>
        <p:spPr>
          <a:xfrm flipH="1">
            <a:off x="1729010" y="4671695"/>
            <a:ext cx="19113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流程图: 延期 10"/>
          <p:cNvSpPr/>
          <p:nvPr/>
        </p:nvSpPr>
        <p:spPr>
          <a:xfrm>
            <a:off x="1970405" y="4608830"/>
            <a:ext cx="400685" cy="449580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/>
        </p:nvCxnSpPr>
        <p:spPr>
          <a:xfrm flipV="1">
            <a:off x="1596390" y="4786630"/>
            <a:ext cx="32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1920240" y="475424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/>
        </p:nvCxnSpPr>
        <p:spPr>
          <a:xfrm flipV="1">
            <a:off x="1596390" y="4911725"/>
            <a:ext cx="3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2" name="文本框 111"/>
          <p:cNvSpPr txBox="1"/>
          <p:nvPr/>
        </p:nvSpPr>
        <p:spPr>
          <a:xfrm>
            <a:off x="2693035" y="4953000"/>
            <a:ext cx="20764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</p:txBody>
      </p:sp>
      <p:cxnSp>
        <p:nvCxnSpPr>
          <p:cNvPr id="16" name="直接连接符 15"/>
          <p:cNvCxnSpPr/>
          <p:nvPr/>
        </p:nvCxnSpPr>
        <p:spPr>
          <a:xfrm>
            <a:off x="2799715" y="5274945"/>
            <a:ext cx="1270" cy="36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2847975" y="2771140"/>
            <a:ext cx="1270" cy="36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2693035" y="2529205"/>
            <a:ext cx="4940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/>
              <a:t>0</a:t>
            </a:r>
            <a:endParaRPr lang="en-US" altLang="zh-CN" sz="1200" b="1"/>
          </a:p>
        </p:txBody>
      </p:sp>
      <p:cxnSp>
        <p:nvCxnSpPr>
          <p:cNvPr id="26" name="直接连接符 25"/>
          <p:cNvCxnSpPr/>
          <p:nvPr/>
        </p:nvCxnSpPr>
        <p:spPr>
          <a:xfrm>
            <a:off x="1710690" y="6155690"/>
            <a:ext cx="108000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flipV="1">
            <a:off x="1710690" y="6155690"/>
            <a:ext cx="0" cy="18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flipH="1">
            <a:off x="1710595" y="6332855"/>
            <a:ext cx="19177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1" name="流程图: 延期 40"/>
          <p:cNvSpPr/>
          <p:nvPr/>
        </p:nvSpPr>
        <p:spPr>
          <a:xfrm>
            <a:off x="1951990" y="6268085"/>
            <a:ext cx="393065" cy="365125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42" name="直接连接符 41"/>
          <p:cNvCxnSpPr/>
          <p:nvPr/>
        </p:nvCxnSpPr>
        <p:spPr>
          <a:xfrm flipV="1">
            <a:off x="1577975" y="6450330"/>
            <a:ext cx="32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3" name="椭圆 42"/>
          <p:cNvSpPr/>
          <p:nvPr/>
        </p:nvSpPr>
        <p:spPr>
          <a:xfrm>
            <a:off x="1901825" y="641794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44" name="直接连接符 43"/>
          <p:cNvCxnSpPr/>
          <p:nvPr/>
        </p:nvCxnSpPr>
        <p:spPr>
          <a:xfrm flipV="1">
            <a:off x="1577975" y="6575425"/>
            <a:ext cx="3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5" name="椭圆 44"/>
          <p:cNvSpPr/>
          <p:nvPr/>
        </p:nvSpPr>
        <p:spPr>
          <a:xfrm>
            <a:off x="1901825" y="630745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等腰三角形 45"/>
          <p:cNvSpPr/>
          <p:nvPr/>
        </p:nvSpPr>
        <p:spPr>
          <a:xfrm rot="10800000">
            <a:off x="2738120" y="3600425"/>
            <a:ext cx="127635" cy="54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28575" cmpd="sng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等腰三角形 48"/>
          <p:cNvSpPr/>
          <p:nvPr/>
        </p:nvSpPr>
        <p:spPr>
          <a:xfrm rot="10800000">
            <a:off x="2721610" y="6066765"/>
            <a:ext cx="127635" cy="54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28575" cmpd="sng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等腰三角形 49"/>
          <p:cNvSpPr/>
          <p:nvPr/>
        </p:nvSpPr>
        <p:spPr>
          <a:xfrm rot="10800000">
            <a:off x="4196715" y="5373980"/>
            <a:ext cx="127635" cy="54000"/>
          </a:xfrm>
          <a:prstGeom prst="triangle">
            <a:avLst>
              <a:gd name="adj" fmla="val 55721"/>
            </a:avLst>
          </a:prstGeom>
          <a:solidFill>
            <a:schemeClr val="bg1">
              <a:lumMod val="75000"/>
            </a:schemeClr>
          </a:solidFill>
          <a:ln w="28575" cmpd="sng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52" name="直接连接符 51"/>
          <p:cNvCxnSpPr/>
          <p:nvPr/>
        </p:nvCxnSpPr>
        <p:spPr>
          <a:xfrm flipH="1">
            <a:off x="2802255" y="4488180"/>
            <a:ext cx="1270" cy="50482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2800350" y="3713480"/>
            <a:ext cx="1905" cy="778510"/>
          </a:xfrm>
          <a:prstGeom prst="line">
            <a:avLst/>
          </a:prstGeom>
          <a:ln w="12700" cmpd="sng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/>
        </p:nvSpPr>
        <p:spPr>
          <a:xfrm>
            <a:off x="2766695" y="4006850"/>
            <a:ext cx="33337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>
                <a:solidFill>
                  <a:srgbClr val="FF0000"/>
                </a:solidFill>
              </a:rPr>
              <a:t>A</a:t>
            </a:r>
            <a:endParaRPr lang="en-US" altLang="zh-CN" sz="1000" b="1">
              <a:solidFill>
                <a:srgbClr val="FF0000"/>
              </a:solidFill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1976120" y="3886835"/>
            <a:ext cx="33337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>
                <a:solidFill>
                  <a:srgbClr val="FF0000"/>
                </a:solidFill>
              </a:rPr>
              <a:t>B</a:t>
            </a:r>
            <a:endParaRPr lang="en-US" altLang="zh-CN" sz="1000" b="1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0015" y="1652905"/>
            <a:ext cx="1476375" cy="321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200" b="1">
                <a:solidFill>
                  <a:srgbClr val="FF0000"/>
                </a:solidFill>
                <a:sym typeface="+mn-ea"/>
              </a:rPr>
              <a:t>假定第一级是</a:t>
            </a:r>
            <a:r>
              <a:rPr lang="en-US" altLang="zh-CN" sz="1200" b="1">
                <a:solidFill>
                  <a:srgbClr val="FF0000"/>
                </a:solidFill>
                <a:sym typeface="+mn-ea"/>
              </a:rPr>
              <a:t>NOR</a:t>
            </a:r>
            <a:endParaRPr lang="en-US" altLang="zh-CN" sz="1200" b="1">
              <a:solidFill>
                <a:srgbClr val="FF0000"/>
              </a:solidFill>
              <a:sym typeface="+mn-ea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2931160" y="3347085"/>
            <a:ext cx="100330" cy="1485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3002915" y="3275965"/>
            <a:ext cx="283210" cy="21971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2919730" y="4203065"/>
            <a:ext cx="100330" cy="1485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V="1">
            <a:off x="2991485" y="4131945"/>
            <a:ext cx="283210" cy="21971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8" name="文本框 37"/>
          <p:cNvSpPr txBox="1"/>
          <p:nvPr/>
        </p:nvSpPr>
        <p:spPr>
          <a:xfrm>
            <a:off x="1474470" y="3646805"/>
            <a:ext cx="33337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>
                <a:solidFill>
                  <a:srgbClr val="92D050"/>
                </a:solidFill>
              </a:rPr>
              <a:t>C</a:t>
            </a:r>
            <a:endParaRPr lang="en-US" altLang="zh-CN" sz="1000" b="1">
              <a:solidFill>
                <a:srgbClr val="92D050"/>
              </a:solidFill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1925955" y="3867150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7" name="椭圆 46"/>
          <p:cNvSpPr/>
          <p:nvPr/>
        </p:nvSpPr>
        <p:spPr>
          <a:xfrm>
            <a:off x="1920240" y="464629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51" name="直接连接符 50"/>
          <p:cNvCxnSpPr/>
          <p:nvPr/>
        </p:nvCxnSpPr>
        <p:spPr>
          <a:xfrm>
            <a:off x="2919730" y="3781425"/>
            <a:ext cx="100330" cy="1485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 flipV="1">
            <a:off x="2991485" y="3710305"/>
            <a:ext cx="283210" cy="21971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>
            <a:off x="2893060" y="4804410"/>
            <a:ext cx="100330" cy="1485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 flipV="1">
            <a:off x="2964815" y="4733290"/>
            <a:ext cx="283210" cy="21971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>
            <a:off x="2893060" y="5415915"/>
            <a:ext cx="100330" cy="1485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 flipV="1">
            <a:off x="2964815" y="5344795"/>
            <a:ext cx="283210" cy="21971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>
            <a:off x="2919730" y="6047105"/>
            <a:ext cx="100330" cy="14859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 flipV="1">
            <a:off x="2991485" y="5975985"/>
            <a:ext cx="283210" cy="21971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7" name="图片 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7045" y="3886835"/>
            <a:ext cx="1021080" cy="185293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395" y="5624830"/>
            <a:ext cx="278765" cy="38989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335" y="1391920"/>
            <a:ext cx="1021080" cy="1852930"/>
          </a:xfrm>
          <a:prstGeom prst="rect">
            <a:avLst/>
          </a:prstGeom>
        </p:spPr>
      </p:pic>
      <p:sp>
        <p:nvSpPr>
          <p:cNvPr id="232" name="文本框 231"/>
          <p:cNvSpPr txBox="1"/>
          <p:nvPr/>
        </p:nvSpPr>
        <p:spPr>
          <a:xfrm>
            <a:off x="0" y="1107440"/>
            <a:ext cx="2077085" cy="491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/>
              <a:t>1.Fastor  </a:t>
            </a:r>
            <a:r>
              <a:rPr lang="zh-CN" altLang="en-US" b="1"/>
              <a:t>快链</a:t>
            </a:r>
            <a:endParaRPr lang="en-US" altLang="zh-CN" b="1"/>
          </a:p>
          <a:p>
            <a:endParaRPr lang="en-US" altLang="zh-CN" sz="1400" b="1"/>
          </a:p>
          <a:p>
            <a:endParaRPr lang="en-US" altLang="zh-CN" sz="1600" b="1">
              <a:sym typeface="+mn-ea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57213" y="0"/>
            <a:ext cx="10725187" cy="955658"/>
          </a:xfrm>
        </p:spPr>
        <p:txBody>
          <a:bodyPr/>
          <a:p>
            <a:r>
              <a:t>快链参数</a:t>
            </a:r>
          </a:p>
        </p:txBody>
      </p:sp>
      <p:sp>
        <p:nvSpPr>
          <p:cNvPr id="104" name="文本框 103"/>
          <p:cNvSpPr txBox="1"/>
          <p:nvPr/>
        </p:nvSpPr>
        <p:spPr>
          <a:xfrm>
            <a:off x="3145790" y="1060450"/>
            <a:ext cx="9046210" cy="52470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=    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FAST_GROUP_OHM_FF 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+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FAST_OR_OHM_FF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+  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FAST_BUFFER_OHM_FF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FAST_NODE_FF   =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FAST_WIRE_FF  +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FAST_PIXEL_INPUT_FF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</a:rPr>
              <a:t>FAST_GROUP_OHM_FF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=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         R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</a:rPr>
              <a:t>FAST_DRV_OHM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        * ( 32 * 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</a:rPr>
              <a:t>FAST_NODE_FF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+ 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</a:rPr>
              <a:t>FAST_NEXT_OR_FF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       + R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</a:rPr>
              <a:t>FAST_WIRE_OHM</a:t>
            </a:r>
            <a:endParaRPr lang="en-US" altLang="zh-CN" b="1" baseline="-25000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        *(C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</a:rPr>
              <a:t>FAST_NODE_FF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* 32 * 31/ 2.0 + 32 * 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</a:rPr>
              <a:t>FAST_NEXT_OR_FF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</a:rPr>
              <a:t> );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/>
              <a:t>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FAST_OR_RISE/FALL_OHM_FF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=  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0.19836 0.26233   ns</a:t>
            </a:r>
            <a:endParaRPr lang="en-US" altLang="zh-CN" sz="1400" b="1"/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FAST_BUFFER_RISE/FALL_OHM_FF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=  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0.19757/0.18531   ns</a:t>
            </a:r>
            <a:endParaRPr lang="en-US" altLang="zh-CN" sz="1400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SLOW_NEXT_FF                                 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=  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1.8                         fF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   </a:t>
            </a:r>
            <a:endParaRPr lang="en-US" altLang="zh-CN" sz="1400" b="1" baseline="-250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sz="1400" b="1">
                <a:sym typeface="+mn-ea"/>
              </a:rPr>
              <a:t> </a:t>
            </a:r>
            <a:r>
              <a:rPr lang="en-US" altLang="zh-CN" sz="1400" b="1">
                <a:sym typeface="+mn-ea"/>
              </a:rPr>
              <a:t>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FAST_PIXEL_INPUT_FF                     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=  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1.2                         fF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         </a:t>
            </a:r>
            <a:endParaRPr lang="zh-CN" altLang="en-US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>
              <a:buClrTx/>
              <a:buSzTx/>
              <a:buFontTx/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R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FAST_DRV_RISE/FALL_OHM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=   </a:t>
            </a: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Noto Sans SC" panose="020B0200000000000000" charset="-122"/>
              </a:rPr>
              <a:t>20.6/8.0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Noto Sans SC" panose="020B0200000000000000" charset="-122"/>
              </a:rPr>
              <a:t>              </a:t>
            </a:r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Noto Sans SC" panose="020B0200000000000000" charset="-122"/>
              </a:rPr>
              <a:t>kΩ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l">
              <a:buClrTx/>
              <a:buSzTx/>
              <a:buFontTx/>
            </a:pPr>
            <a:r>
              <a:rPr lang="en-US" altLang="zh-CN" sz="1400" b="1">
                <a:solidFill>
                  <a:schemeClr val="tx1"/>
                </a:solidFill>
              </a:rPr>
              <a:t>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R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FAST_WIRE_OHM </a:t>
            </a:r>
            <a:r>
              <a:rPr lang="en-US" altLang="zh-CN" sz="1400" b="1">
                <a:sym typeface="+mn-ea"/>
              </a:rPr>
              <a:t>             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1400" b="1">
                <a:solidFill>
                  <a:schemeClr val="tx1"/>
                </a:solidFill>
              </a:rPr>
              <a:t> 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35</a:t>
            </a:r>
            <a:r>
              <a:rPr lang="en-US" altLang="zh-CN" sz="1400" b="1">
                <a:solidFill>
                  <a:srgbClr val="FF0000"/>
                </a:solidFill>
              </a:rPr>
              <a:t>                  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Ω</a:t>
            </a:r>
            <a:r>
              <a:rPr lang="en-US" altLang="zh-CN" sz="1400" b="1">
                <a:solidFill>
                  <a:srgbClr val="FF0000"/>
                </a:solidFill>
              </a:rPr>
              <a:t>  </a:t>
            </a:r>
            <a:r>
              <a:rPr lang="en-US" altLang="zh-CN" sz="1400" b="1">
                <a:solidFill>
                  <a:schemeClr val="tx1"/>
                </a:solidFill>
              </a:rPr>
              <a:t>                       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l">
              <a:buClrTx/>
              <a:buSzTx/>
              <a:buFontTx/>
            </a:pPr>
            <a:r>
              <a:rPr lang="en-US" altLang="zh-CN" sz="1400" b="1">
                <a:solidFill>
                  <a:schemeClr val="tx1"/>
                </a:solidFill>
              </a:rPr>
              <a:t>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FAST_WIRE_FF  </a:t>
            </a:r>
            <a:r>
              <a:rPr lang="en-US" altLang="zh-CN" sz="1400" b="1">
                <a:solidFill>
                  <a:schemeClr val="tx1"/>
                </a:solidFill>
              </a:rPr>
              <a:t>                  </a:t>
            </a:r>
            <a:r>
              <a:rPr lang="en-US" altLang="zh-CN" sz="14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=</a:t>
            </a:r>
            <a:r>
              <a:rPr lang="en-US" altLang="zh-CN" sz="1400" b="1">
                <a:solidFill>
                  <a:schemeClr val="tx1"/>
                </a:solidFill>
              </a:rPr>
              <a:t> 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  <a:r>
              <a:rPr lang="en-US" altLang="zh-CN" sz="1400" b="1">
                <a:solidFill>
                  <a:srgbClr val="FF0000"/>
                </a:solidFill>
              </a:rPr>
              <a:t>                    </a:t>
            </a:r>
            <a:r>
              <a:rPr lang="en-US" altLang="zh-CN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fF</a:t>
            </a:r>
            <a:r>
              <a:rPr lang="en-US" altLang="zh-CN" sz="1400" b="1">
                <a:solidFill>
                  <a:schemeClr val="tx1"/>
                </a:solidFill>
              </a:rPr>
              <a:t>                     </a:t>
            </a:r>
            <a:r>
              <a:rPr lang="en-US" altLang="zh-CN" sz="1400" b="1"/>
              <a:t>                        </a:t>
            </a:r>
            <a:endParaRPr lang="zh-CN" altLang="en-US" sz="1400" b="1"/>
          </a:p>
          <a:p>
            <a:r>
              <a:rPr lang="en-US" altLang="zh-CN" sz="1400" b="1"/>
              <a:t>  </a:t>
            </a:r>
            <a:endParaRPr lang="en-US" altLang="zh-CN" sz="1400" b="1"/>
          </a:p>
          <a:p>
            <a:r>
              <a:rPr lang="en-US" altLang="zh-CN" sz="1400" b="1"/>
              <a:t>32</a:t>
            </a:r>
            <a:r>
              <a:rPr lang="zh-CN" altLang="en-US" sz="1400" b="1"/>
              <a:t>个像素组成的</a:t>
            </a:r>
            <a:r>
              <a:rPr lang="en-US" altLang="zh-CN" sz="1400" b="1"/>
              <a:t>fastor</a:t>
            </a:r>
            <a:r>
              <a:rPr lang="zh-CN" altLang="en-US" sz="1400" b="1"/>
              <a:t>快链</a:t>
            </a:r>
            <a:endParaRPr lang="zh-CN" altLang="en-US" sz="1400" b="1"/>
          </a:p>
          <a:p>
            <a:r>
              <a:rPr lang="en-US" altLang="zh-CN" sz="1400" b="1"/>
              <a:t>T</a:t>
            </a:r>
            <a:r>
              <a:rPr lang="en-US" altLang="zh-CN" sz="1400" b="1" baseline="-25000"/>
              <a:t>wire+</a:t>
            </a:r>
            <a:r>
              <a:rPr lang="en-US" altLang="zh-CN" sz="1400" b="1" baseline="-25000">
                <a:sym typeface="+mn-ea"/>
              </a:rPr>
              <a:t>or+buf</a:t>
            </a:r>
            <a:r>
              <a:rPr lang="en-US" altLang="zh-CN" sz="1400" b="1" baseline="-25000"/>
              <a:t>_RISE</a:t>
            </a:r>
            <a:r>
              <a:rPr lang="en-US" altLang="zh-CN" sz="1400" b="1"/>
              <a:t> =1.9359+ 0.0517+0.1984+0.1976 = </a:t>
            </a:r>
            <a:r>
              <a:rPr lang="en-US" altLang="zh-CN" sz="1400" b="1">
                <a:solidFill>
                  <a:srgbClr val="FF0000"/>
                </a:solidFill>
              </a:rPr>
              <a:t>2.3836</a:t>
            </a:r>
            <a:r>
              <a:rPr lang="en-US" altLang="zh-CN" sz="1400" b="1"/>
              <a:t> ns</a:t>
            </a:r>
            <a:endParaRPr lang="en-US" altLang="zh-CN" sz="1400" b="1"/>
          </a:p>
          <a:p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wire+or+buf_FALL</a:t>
            </a:r>
            <a:r>
              <a:rPr lang="en-US" altLang="zh-CN" sz="1400" b="1">
                <a:sym typeface="+mn-ea"/>
              </a:rPr>
              <a:t> =0.7518+ 0.0517+0.2623+0.1853 = 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1.2511</a:t>
            </a:r>
            <a:r>
              <a:rPr lang="en-US" altLang="zh-CN" sz="1400" b="1">
                <a:sym typeface="+mn-ea"/>
              </a:rPr>
              <a:t> ns</a:t>
            </a:r>
            <a:endParaRPr lang="en-US" altLang="zh-CN" sz="1400" b="1">
              <a:sym typeface="+mn-ea"/>
            </a:endParaRPr>
          </a:p>
          <a:p>
            <a:r>
              <a:rPr lang="zh-CN" altLang="en-US" sz="1400" b="1"/>
              <a:t>整条</a:t>
            </a:r>
            <a:r>
              <a:rPr lang="en-US" altLang="zh-CN" sz="1400" b="1"/>
              <a:t>1024</a:t>
            </a:r>
            <a:r>
              <a:rPr lang="zh-CN" altLang="en-US" sz="1400" b="1"/>
              <a:t>像素</a:t>
            </a:r>
            <a:r>
              <a:rPr lang="en-US" altLang="zh-CN" sz="1400" b="1"/>
              <a:t>fastor</a:t>
            </a:r>
            <a:r>
              <a:rPr lang="zh-CN" altLang="en-US" sz="1400" b="1"/>
              <a:t>快链</a:t>
            </a:r>
            <a:endParaRPr lang="zh-CN" altLang="en-US" sz="1400" b="1"/>
          </a:p>
          <a:p>
            <a:r>
              <a:rPr lang="en-US" altLang="zh-CN" sz="1400" b="1"/>
              <a:t>T</a:t>
            </a:r>
            <a:r>
              <a:rPr lang="en-US" altLang="zh-CN" sz="1400" b="1" baseline="-25000"/>
              <a:t>RISE</a:t>
            </a:r>
            <a:r>
              <a:rPr lang="en-US" altLang="zh-CN" sz="1400" b="1"/>
              <a:t> = 32*</a:t>
            </a:r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or+buf_RISE</a:t>
            </a:r>
            <a:r>
              <a:rPr lang="en-US" altLang="zh-CN" sz="1400" b="1">
                <a:sym typeface="+mn-ea"/>
              </a:rPr>
              <a:t> +32T</a:t>
            </a:r>
            <a:r>
              <a:rPr lang="en-US" altLang="zh-CN" sz="1400" b="1" baseline="-25000">
                <a:sym typeface="+mn-ea"/>
              </a:rPr>
              <a:t>wire_RISE</a:t>
            </a:r>
            <a:r>
              <a:rPr lang="en-US" altLang="zh-CN" sz="1400" b="1">
                <a:sym typeface="+mn-ea"/>
              </a:rPr>
              <a:t> =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76.2744</a:t>
            </a:r>
            <a:r>
              <a:rPr lang="en-US" altLang="zh-CN" sz="1400" b="1">
                <a:sym typeface="+mn-ea"/>
              </a:rPr>
              <a:t> ns</a:t>
            </a:r>
            <a:endParaRPr lang="en-US" altLang="zh-CN" sz="1400" b="1">
              <a:sym typeface="+mn-ea"/>
            </a:endParaRPr>
          </a:p>
          <a:p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FALL</a:t>
            </a:r>
            <a:r>
              <a:rPr lang="en-US" altLang="zh-CN" sz="1400" b="1">
                <a:sym typeface="+mn-ea"/>
              </a:rPr>
              <a:t> = 32*T</a:t>
            </a:r>
            <a:r>
              <a:rPr lang="en-US" altLang="zh-CN" sz="1400" b="1" baseline="-25000">
                <a:sym typeface="+mn-ea"/>
              </a:rPr>
              <a:t>or+buf_FALL</a:t>
            </a:r>
            <a:r>
              <a:rPr lang="en-US" altLang="zh-CN" sz="1400" b="1">
                <a:sym typeface="+mn-ea"/>
              </a:rPr>
              <a:t> +32T</a:t>
            </a:r>
            <a:r>
              <a:rPr lang="en-US" altLang="zh-CN" sz="1400" b="1" baseline="-25000">
                <a:sym typeface="+mn-ea"/>
              </a:rPr>
              <a:t>wire_FALL</a:t>
            </a:r>
            <a:r>
              <a:rPr lang="en-US" altLang="zh-CN" sz="1400" b="1">
                <a:sym typeface="+mn-ea"/>
              </a:rPr>
              <a:t> =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40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.0372</a:t>
            </a:r>
            <a:r>
              <a:rPr lang="en-US" altLang="zh-CN" sz="1400" b="1">
                <a:sym typeface="+mn-ea"/>
              </a:rPr>
              <a:t> ns</a:t>
            </a:r>
            <a:endParaRPr lang="en-US" altLang="zh-CN" sz="1400" b="1">
              <a:sym typeface="+mn-ea"/>
            </a:endParaRPr>
          </a:p>
          <a:p>
            <a:endParaRPr lang="en-US" altLang="zh-CN" sz="1400" b="1"/>
          </a:p>
          <a:p>
            <a:endParaRPr lang="en-US" altLang="zh-CN" sz="1400" b="1"/>
          </a:p>
          <a:p>
            <a:endParaRPr lang="en-US" altLang="zh-CN" sz="1400" b="1"/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475" y="3105785"/>
            <a:ext cx="278765" cy="389890"/>
          </a:xfrm>
          <a:prstGeom prst="rect">
            <a:avLst/>
          </a:prstGeom>
        </p:spPr>
      </p:pic>
      <p:cxnSp>
        <p:nvCxnSpPr>
          <p:cNvPr id="35" name="直接连接符 34"/>
          <p:cNvCxnSpPr/>
          <p:nvPr/>
        </p:nvCxnSpPr>
        <p:spPr>
          <a:xfrm>
            <a:off x="2096770" y="313118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1297940" y="5615305"/>
            <a:ext cx="1440000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直接连接符 39"/>
          <p:cNvCxnSpPr>
            <a:stCxn id="34" idx="2"/>
          </p:cNvCxnSpPr>
          <p:nvPr/>
        </p:nvCxnSpPr>
        <p:spPr>
          <a:xfrm>
            <a:off x="2797175" y="3495675"/>
            <a:ext cx="6350" cy="21463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 flipH="1">
            <a:off x="2800985" y="5619750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8" name="文本框 57"/>
          <p:cNvSpPr txBox="1"/>
          <p:nvPr/>
        </p:nvSpPr>
        <p:spPr>
          <a:xfrm>
            <a:off x="1026795" y="3219450"/>
            <a:ext cx="1342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last_Group_hitor</a:t>
            </a:r>
            <a:endParaRPr lang="en-US" altLang="zh-CN" sz="800" b="1"/>
          </a:p>
        </p:txBody>
      </p:sp>
      <p:sp>
        <p:nvSpPr>
          <p:cNvPr id="59" name="文本框 58"/>
          <p:cNvSpPr txBox="1"/>
          <p:nvPr/>
        </p:nvSpPr>
        <p:spPr>
          <a:xfrm>
            <a:off x="1113790" y="5761990"/>
            <a:ext cx="1342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last_Group_hitor</a:t>
            </a:r>
            <a:endParaRPr lang="en-US" altLang="zh-CN" sz="800" b="1"/>
          </a:p>
        </p:txBody>
      </p:sp>
      <p:cxnSp>
        <p:nvCxnSpPr>
          <p:cNvPr id="75" name="直接连接符 74"/>
          <p:cNvCxnSpPr/>
          <p:nvPr/>
        </p:nvCxnSpPr>
        <p:spPr>
          <a:xfrm flipH="1">
            <a:off x="2734945" y="5621655"/>
            <a:ext cx="1270" cy="6794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 flipH="1">
            <a:off x="2846705" y="5624830"/>
            <a:ext cx="1270" cy="6794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>
            <a:off x="2790190" y="6014720"/>
            <a:ext cx="635" cy="43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847975" y="2863850"/>
            <a:ext cx="848360" cy="276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900"/>
              <a:t>last_fastor</a:t>
            </a:r>
            <a:endParaRPr lang="en-US" altLang="zh-CN" sz="900"/>
          </a:p>
        </p:txBody>
      </p:sp>
      <p:cxnSp>
        <p:nvCxnSpPr>
          <p:cNvPr id="3" name="直接连接符 2"/>
          <p:cNvCxnSpPr/>
          <p:nvPr/>
        </p:nvCxnSpPr>
        <p:spPr>
          <a:xfrm>
            <a:off x="1734820" y="3712210"/>
            <a:ext cx="1080000" cy="0"/>
          </a:xfrm>
          <a:prstGeom prst="line">
            <a:avLst/>
          </a:prstGeom>
          <a:ln w="12700" cmpd="sng">
            <a:solidFill>
              <a:srgbClr val="92D05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V="1">
            <a:off x="1734820" y="3712210"/>
            <a:ext cx="0" cy="180000"/>
          </a:xfrm>
          <a:prstGeom prst="line">
            <a:avLst/>
          </a:prstGeom>
          <a:ln w="12700" cmpd="sng">
            <a:solidFill>
              <a:srgbClr val="92D05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直接连接符 5"/>
          <p:cNvCxnSpPr>
            <a:stCxn id="39" idx="2"/>
          </p:cNvCxnSpPr>
          <p:nvPr/>
        </p:nvCxnSpPr>
        <p:spPr>
          <a:xfrm flipH="1" flipV="1">
            <a:off x="1734725" y="3891915"/>
            <a:ext cx="191135" cy="635"/>
          </a:xfrm>
          <a:prstGeom prst="line">
            <a:avLst/>
          </a:prstGeom>
          <a:ln w="12700" cmpd="sng">
            <a:solidFill>
              <a:srgbClr val="92D05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" name="流程图: 延期 29"/>
          <p:cNvSpPr/>
          <p:nvPr/>
        </p:nvSpPr>
        <p:spPr>
          <a:xfrm>
            <a:off x="1976120" y="3824605"/>
            <a:ext cx="393065" cy="365125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2" name="直接连接符 31"/>
          <p:cNvCxnSpPr/>
          <p:nvPr/>
        </p:nvCxnSpPr>
        <p:spPr>
          <a:xfrm flipV="1">
            <a:off x="1602105" y="4006850"/>
            <a:ext cx="32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3" name="椭圆 32"/>
          <p:cNvSpPr/>
          <p:nvPr/>
        </p:nvSpPr>
        <p:spPr>
          <a:xfrm>
            <a:off x="1925955" y="397446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1602105" y="4131945"/>
            <a:ext cx="3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1729105" y="4491990"/>
            <a:ext cx="108000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1729105" y="4491990"/>
            <a:ext cx="0" cy="18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连接符 9"/>
          <p:cNvCxnSpPr>
            <a:stCxn id="22" idx="2"/>
          </p:cNvCxnSpPr>
          <p:nvPr/>
        </p:nvCxnSpPr>
        <p:spPr>
          <a:xfrm flipH="1">
            <a:off x="1729010" y="4671695"/>
            <a:ext cx="19113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流程图: 延期 10"/>
          <p:cNvSpPr/>
          <p:nvPr/>
        </p:nvSpPr>
        <p:spPr>
          <a:xfrm>
            <a:off x="1970405" y="4608830"/>
            <a:ext cx="400685" cy="449580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/>
        </p:nvCxnSpPr>
        <p:spPr>
          <a:xfrm flipV="1">
            <a:off x="1596390" y="4786630"/>
            <a:ext cx="32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1920240" y="475424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/>
        </p:nvCxnSpPr>
        <p:spPr>
          <a:xfrm flipV="1">
            <a:off x="1596390" y="4911725"/>
            <a:ext cx="3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2" name="文本框 111"/>
          <p:cNvSpPr txBox="1"/>
          <p:nvPr/>
        </p:nvSpPr>
        <p:spPr>
          <a:xfrm>
            <a:off x="2693035" y="4953000"/>
            <a:ext cx="20764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</p:txBody>
      </p:sp>
      <p:cxnSp>
        <p:nvCxnSpPr>
          <p:cNvPr id="16" name="直接连接符 15"/>
          <p:cNvCxnSpPr/>
          <p:nvPr/>
        </p:nvCxnSpPr>
        <p:spPr>
          <a:xfrm>
            <a:off x="2799715" y="5274945"/>
            <a:ext cx="1270" cy="36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2847975" y="2771140"/>
            <a:ext cx="1270" cy="36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2693035" y="2529205"/>
            <a:ext cx="4940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/>
              <a:t>0</a:t>
            </a:r>
            <a:endParaRPr lang="en-US" altLang="zh-CN" sz="1200" b="1"/>
          </a:p>
        </p:txBody>
      </p:sp>
      <p:cxnSp>
        <p:nvCxnSpPr>
          <p:cNvPr id="26" name="直接连接符 25"/>
          <p:cNvCxnSpPr/>
          <p:nvPr/>
        </p:nvCxnSpPr>
        <p:spPr>
          <a:xfrm>
            <a:off x="1710690" y="6155690"/>
            <a:ext cx="108000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flipV="1">
            <a:off x="1710690" y="6155690"/>
            <a:ext cx="0" cy="18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flipH="1">
            <a:off x="1710595" y="6332855"/>
            <a:ext cx="19177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1" name="流程图: 延期 40"/>
          <p:cNvSpPr/>
          <p:nvPr/>
        </p:nvSpPr>
        <p:spPr>
          <a:xfrm>
            <a:off x="1951990" y="6268085"/>
            <a:ext cx="393065" cy="365125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42" name="直接连接符 41"/>
          <p:cNvCxnSpPr/>
          <p:nvPr/>
        </p:nvCxnSpPr>
        <p:spPr>
          <a:xfrm flipV="1">
            <a:off x="1577975" y="6450330"/>
            <a:ext cx="32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3" name="椭圆 42"/>
          <p:cNvSpPr/>
          <p:nvPr/>
        </p:nvSpPr>
        <p:spPr>
          <a:xfrm>
            <a:off x="1901825" y="641794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44" name="直接连接符 43"/>
          <p:cNvCxnSpPr/>
          <p:nvPr/>
        </p:nvCxnSpPr>
        <p:spPr>
          <a:xfrm flipV="1">
            <a:off x="1577975" y="6575425"/>
            <a:ext cx="3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5" name="椭圆 44"/>
          <p:cNvSpPr/>
          <p:nvPr/>
        </p:nvSpPr>
        <p:spPr>
          <a:xfrm>
            <a:off x="1901825" y="630745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等腰三角形 45"/>
          <p:cNvSpPr/>
          <p:nvPr/>
        </p:nvSpPr>
        <p:spPr>
          <a:xfrm rot="10800000">
            <a:off x="2738120" y="3600425"/>
            <a:ext cx="127635" cy="54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28575" cmpd="sng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等腰三角形 48"/>
          <p:cNvSpPr/>
          <p:nvPr/>
        </p:nvSpPr>
        <p:spPr>
          <a:xfrm rot="10800000">
            <a:off x="2721610" y="6066765"/>
            <a:ext cx="127635" cy="54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28575" cmpd="sng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52" name="直接连接符 51"/>
          <p:cNvCxnSpPr/>
          <p:nvPr/>
        </p:nvCxnSpPr>
        <p:spPr>
          <a:xfrm flipH="1">
            <a:off x="2802255" y="4488180"/>
            <a:ext cx="1270" cy="50482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2800350" y="3713480"/>
            <a:ext cx="1905" cy="778510"/>
          </a:xfrm>
          <a:prstGeom prst="line">
            <a:avLst/>
          </a:prstGeom>
          <a:ln w="12700" cmpd="sng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/>
        </p:nvSpPr>
        <p:spPr>
          <a:xfrm>
            <a:off x="2766695" y="4006850"/>
            <a:ext cx="33337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>
                <a:solidFill>
                  <a:srgbClr val="FF0000"/>
                </a:solidFill>
              </a:rPr>
              <a:t>A</a:t>
            </a:r>
            <a:endParaRPr lang="en-US" altLang="zh-CN" sz="1000" b="1">
              <a:solidFill>
                <a:srgbClr val="FF0000"/>
              </a:solidFill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1976120" y="3886835"/>
            <a:ext cx="33337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>
                <a:solidFill>
                  <a:srgbClr val="FF0000"/>
                </a:solidFill>
              </a:rPr>
              <a:t>B</a:t>
            </a:r>
            <a:endParaRPr lang="en-US" altLang="zh-CN" sz="1000" b="1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0015" y="1652905"/>
            <a:ext cx="1476375" cy="321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200" b="1">
                <a:solidFill>
                  <a:srgbClr val="FF0000"/>
                </a:solidFill>
                <a:sym typeface="+mn-ea"/>
              </a:rPr>
              <a:t>假定第一级是</a:t>
            </a:r>
            <a:r>
              <a:rPr lang="en-US" altLang="zh-CN" sz="1200" b="1">
                <a:solidFill>
                  <a:srgbClr val="FF0000"/>
                </a:solidFill>
                <a:sym typeface="+mn-ea"/>
              </a:rPr>
              <a:t>NOR</a:t>
            </a:r>
            <a:endParaRPr lang="en-US" altLang="zh-CN" sz="12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508125" y="3641725"/>
            <a:ext cx="33337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>
                <a:solidFill>
                  <a:srgbClr val="92D050"/>
                </a:solidFill>
              </a:rPr>
              <a:t>C</a:t>
            </a:r>
            <a:endParaRPr lang="en-US" altLang="zh-CN" sz="1000" b="1">
              <a:solidFill>
                <a:srgbClr val="92D050"/>
              </a:solidFill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1925955" y="3867150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1920240" y="464629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READ &amp; FREEZE</a:t>
            </a:r>
            <a:endParaRPr lang="en-US" altLang="zh-CN"/>
          </a:p>
        </p:txBody>
      </p:sp>
      <p:sp>
        <p:nvSpPr>
          <p:cNvPr id="46" name="等腰三角形 45"/>
          <p:cNvSpPr/>
          <p:nvPr/>
        </p:nvSpPr>
        <p:spPr>
          <a:xfrm>
            <a:off x="2837815" y="6129655"/>
            <a:ext cx="421005" cy="169545"/>
          </a:xfrm>
          <a:prstGeom prst="triangle">
            <a:avLst/>
          </a:prstGeom>
          <a:solidFill>
            <a:schemeClr val="bg1">
              <a:lumMod val="75000"/>
            </a:schemeClr>
          </a:solidFill>
          <a:ln w="28575" cmpd="sng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52" name="直接连接符 51"/>
          <p:cNvCxnSpPr>
            <a:stCxn id="112" idx="2"/>
          </p:cNvCxnSpPr>
          <p:nvPr/>
        </p:nvCxnSpPr>
        <p:spPr>
          <a:xfrm>
            <a:off x="3047365" y="4463415"/>
            <a:ext cx="0" cy="16662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2" name="文本框 111"/>
          <p:cNvSpPr txBox="1"/>
          <p:nvPr/>
        </p:nvSpPr>
        <p:spPr>
          <a:xfrm>
            <a:off x="2943225" y="4141470"/>
            <a:ext cx="20764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</p:txBody>
      </p:sp>
      <p:cxnSp>
        <p:nvCxnSpPr>
          <p:cNvPr id="4" name="直接连接符 3"/>
          <p:cNvCxnSpPr/>
          <p:nvPr/>
        </p:nvCxnSpPr>
        <p:spPr>
          <a:xfrm flipH="1" flipV="1">
            <a:off x="3046730" y="5896610"/>
            <a:ext cx="835025" cy="25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3464560" y="5899150"/>
            <a:ext cx="2540" cy="31496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流程图: 延期 10"/>
          <p:cNvSpPr/>
          <p:nvPr/>
        </p:nvSpPr>
        <p:spPr>
          <a:xfrm>
            <a:off x="3883660" y="6073140"/>
            <a:ext cx="321945" cy="372110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3449955" y="6205220"/>
            <a:ext cx="43370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1" name="矩形 40"/>
          <p:cNvSpPr/>
          <p:nvPr/>
        </p:nvSpPr>
        <p:spPr>
          <a:xfrm>
            <a:off x="3879850" y="5582285"/>
            <a:ext cx="617220" cy="4254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/>
        </p:nvSpPr>
        <p:spPr>
          <a:xfrm>
            <a:off x="3933190" y="5643245"/>
            <a:ext cx="5759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/>
              <a:t>   D</a:t>
            </a:r>
            <a:endParaRPr lang="en-US" altLang="zh-CN" sz="800" b="1"/>
          </a:p>
          <a:p>
            <a:r>
              <a:rPr lang="en-US" altLang="zh-CN" sz="800" b="1"/>
              <a:t>Latch</a:t>
            </a:r>
            <a:endParaRPr lang="en-US" altLang="zh-CN" sz="800" b="1"/>
          </a:p>
        </p:txBody>
      </p:sp>
      <p:cxnSp>
        <p:nvCxnSpPr>
          <p:cNvPr id="13" name="直接连接符 12"/>
          <p:cNvCxnSpPr/>
          <p:nvPr/>
        </p:nvCxnSpPr>
        <p:spPr>
          <a:xfrm flipV="1">
            <a:off x="3678555" y="5712460"/>
            <a:ext cx="201295" cy="25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H="1" flipV="1">
            <a:off x="3639185" y="6317615"/>
            <a:ext cx="24447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 flipH="1">
            <a:off x="3050540" y="3950970"/>
            <a:ext cx="0" cy="1905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3" name="等腰三角形 32"/>
          <p:cNvSpPr/>
          <p:nvPr/>
        </p:nvSpPr>
        <p:spPr>
          <a:xfrm>
            <a:off x="2837815" y="3782060"/>
            <a:ext cx="421005" cy="169545"/>
          </a:xfrm>
          <a:prstGeom prst="triangle">
            <a:avLst/>
          </a:prstGeom>
          <a:solidFill>
            <a:schemeClr val="bg1">
              <a:lumMod val="75000"/>
            </a:schemeClr>
          </a:solidFill>
          <a:ln w="28575" cmpd="sng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4" name="直接连接符 33"/>
          <p:cNvCxnSpPr/>
          <p:nvPr/>
        </p:nvCxnSpPr>
        <p:spPr>
          <a:xfrm>
            <a:off x="3041650" y="3214370"/>
            <a:ext cx="5715" cy="5676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 flipH="1" flipV="1">
            <a:off x="2046605" y="4513580"/>
            <a:ext cx="1000125" cy="1079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 flipH="1">
            <a:off x="2463800" y="4516120"/>
            <a:ext cx="635" cy="3454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8" name="流程图: 延期 67"/>
          <p:cNvSpPr/>
          <p:nvPr/>
        </p:nvSpPr>
        <p:spPr>
          <a:xfrm rot="10800000">
            <a:off x="1724660" y="4709795"/>
            <a:ext cx="321945" cy="372110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69" name="直接连接符 68"/>
          <p:cNvCxnSpPr/>
          <p:nvPr/>
        </p:nvCxnSpPr>
        <p:spPr>
          <a:xfrm>
            <a:off x="2046605" y="4861560"/>
            <a:ext cx="41148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0" name="矩形 69"/>
          <p:cNvSpPr/>
          <p:nvPr/>
        </p:nvSpPr>
        <p:spPr>
          <a:xfrm>
            <a:off x="1433195" y="4199255"/>
            <a:ext cx="617220" cy="4254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1" name="文本框 70"/>
          <p:cNvSpPr txBox="1"/>
          <p:nvPr/>
        </p:nvSpPr>
        <p:spPr>
          <a:xfrm>
            <a:off x="1486535" y="4260215"/>
            <a:ext cx="5759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/>
              <a:t>   D</a:t>
            </a:r>
            <a:endParaRPr lang="en-US" altLang="zh-CN" sz="800" b="1"/>
          </a:p>
          <a:p>
            <a:r>
              <a:rPr lang="en-US" altLang="zh-CN" sz="800" b="1"/>
              <a:t>Latch</a:t>
            </a:r>
            <a:endParaRPr lang="en-US" altLang="zh-CN" sz="800" b="1"/>
          </a:p>
        </p:txBody>
      </p:sp>
      <p:cxnSp>
        <p:nvCxnSpPr>
          <p:cNvPr id="72" name="直接连接符 71"/>
          <p:cNvCxnSpPr/>
          <p:nvPr/>
        </p:nvCxnSpPr>
        <p:spPr>
          <a:xfrm flipV="1">
            <a:off x="2046605" y="4334510"/>
            <a:ext cx="201295" cy="25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3" name="直接连接符 72"/>
          <p:cNvCxnSpPr/>
          <p:nvPr/>
        </p:nvCxnSpPr>
        <p:spPr>
          <a:xfrm>
            <a:off x="2066290" y="4941570"/>
            <a:ext cx="23685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 flipH="1" flipV="1">
            <a:off x="2040255" y="3362325"/>
            <a:ext cx="1000125" cy="1079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 flipH="1">
            <a:off x="2457450" y="3364865"/>
            <a:ext cx="635" cy="3454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7" name="流程图: 延期 76"/>
          <p:cNvSpPr/>
          <p:nvPr/>
        </p:nvSpPr>
        <p:spPr>
          <a:xfrm rot="10800000">
            <a:off x="1718310" y="3558540"/>
            <a:ext cx="321945" cy="372110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78" name="直接连接符 77"/>
          <p:cNvCxnSpPr/>
          <p:nvPr/>
        </p:nvCxnSpPr>
        <p:spPr>
          <a:xfrm>
            <a:off x="2040255" y="3710305"/>
            <a:ext cx="41148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9" name="矩形 78"/>
          <p:cNvSpPr/>
          <p:nvPr/>
        </p:nvSpPr>
        <p:spPr>
          <a:xfrm>
            <a:off x="1426845" y="3048000"/>
            <a:ext cx="617220" cy="4254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0" name="文本框 79"/>
          <p:cNvSpPr txBox="1"/>
          <p:nvPr/>
        </p:nvSpPr>
        <p:spPr>
          <a:xfrm>
            <a:off x="1480185" y="3108960"/>
            <a:ext cx="5759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/>
              <a:t>   D</a:t>
            </a:r>
            <a:endParaRPr lang="en-US" altLang="zh-CN" sz="800" b="1"/>
          </a:p>
          <a:p>
            <a:r>
              <a:rPr lang="en-US" altLang="zh-CN" sz="800" b="1"/>
              <a:t>Latch</a:t>
            </a:r>
            <a:endParaRPr lang="en-US" altLang="zh-CN" sz="800" b="1"/>
          </a:p>
        </p:txBody>
      </p:sp>
      <p:cxnSp>
        <p:nvCxnSpPr>
          <p:cNvPr id="81" name="直接连接符 80"/>
          <p:cNvCxnSpPr/>
          <p:nvPr/>
        </p:nvCxnSpPr>
        <p:spPr>
          <a:xfrm flipV="1">
            <a:off x="2040255" y="3183255"/>
            <a:ext cx="201295" cy="25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2" name="直接连接符 81"/>
          <p:cNvCxnSpPr/>
          <p:nvPr/>
        </p:nvCxnSpPr>
        <p:spPr>
          <a:xfrm>
            <a:off x="2059940" y="3790315"/>
            <a:ext cx="23685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 flipH="1" flipV="1">
            <a:off x="2040255" y="5608955"/>
            <a:ext cx="1000125" cy="1079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4" name="直接连接符 83"/>
          <p:cNvCxnSpPr/>
          <p:nvPr/>
        </p:nvCxnSpPr>
        <p:spPr>
          <a:xfrm flipH="1">
            <a:off x="2457450" y="5611495"/>
            <a:ext cx="635" cy="3454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5" name="流程图: 延期 84"/>
          <p:cNvSpPr/>
          <p:nvPr/>
        </p:nvSpPr>
        <p:spPr>
          <a:xfrm rot="10800000">
            <a:off x="1718310" y="5805170"/>
            <a:ext cx="321945" cy="372110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86" name="直接连接符 85"/>
          <p:cNvCxnSpPr/>
          <p:nvPr/>
        </p:nvCxnSpPr>
        <p:spPr>
          <a:xfrm>
            <a:off x="2040255" y="5956935"/>
            <a:ext cx="41148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7" name="矩形 86"/>
          <p:cNvSpPr/>
          <p:nvPr/>
        </p:nvSpPr>
        <p:spPr>
          <a:xfrm>
            <a:off x="1426845" y="5294630"/>
            <a:ext cx="617220" cy="4254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8" name="文本框 87"/>
          <p:cNvSpPr txBox="1"/>
          <p:nvPr/>
        </p:nvSpPr>
        <p:spPr>
          <a:xfrm>
            <a:off x="1480185" y="5355590"/>
            <a:ext cx="5759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/>
              <a:t>   D</a:t>
            </a:r>
            <a:endParaRPr lang="en-US" altLang="zh-CN" sz="800" b="1"/>
          </a:p>
          <a:p>
            <a:r>
              <a:rPr lang="en-US" altLang="zh-CN" sz="800" b="1"/>
              <a:t>Latch</a:t>
            </a:r>
            <a:endParaRPr lang="en-US" altLang="zh-CN" sz="800" b="1"/>
          </a:p>
        </p:txBody>
      </p:sp>
      <p:cxnSp>
        <p:nvCxnSpPr>
          <p:cNvPr id="89" name="直接连接符 88"/>
          <p:cNvCxnSpPr/>
          <p:nvPr/>
        </p:nvCxnSpPr>
        <p:spPr>
          <a:xfrm flipV="1">
            <a:off x="2040255" y="5429885"/>
            <a:ext cx="201295" cy="25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/>
        </p:nvCxnSpPr>
        <p:spPr>
          <a:xfrm>
            <a:off x="2059940" y="6036945"/>
            <a:ext cx="23685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8" name="直接连接符 97"/>
          <p:cNvCxnSpPr/>
          <p:nvPr/>
        </p:nvCxnSpPr>
        <p:spPr>
          <a:xfrm flipH="1" flipV="1">
            <a:off x="3034665" y="4766945"/>
            <a:ext cx="835025" cy="25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9" name="直接连接符 98"/>
          <p:cNvCxnSpPr/>
          <p:nvPr/>
        </p:nvCxnSpPr>
        <p:spPr>
          <a:xfrm>
            <a:off x="3452495" y="4769485"/>
            <a:ext cx="2540" cy="31496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0" name="流程图: 延期 99"/>
          <p:cNvSpPr/>
          <p:nvPr/>
        </p:nvSpPr>
        <p:spPr>
          <a:xfrm>
            <a:off x="3871595" y="4943475"/>
            <a:ext cx="321945" cy="372110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01" name="直接连接符 100"/>
          <p:cNvCxnSpPr/>
          <p:nvPr/>
        </p:nvCxnSpPr>
        <p:spPr>
          <a:xfrm flipV="1">
            <a:off x="3437890" y="5075555"/>
            <a:ext cx="43370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2" name="矩形 101"/>
          <p:cNvSpPr/>
          <p:nvPr/>
        </p:nvSpPr>
        <p:spPr>
          <a:xfrm>
            <a:off x="3867785" y="4452620"/>
            <a:ext cx="617220" cy="4254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3" name="文本框 102"/>
          <p:cNvSpPr txBox="1"/>
          <p:nvPr/>
        </p:nvSpPr>
        <p:spPr>
          <a:xfrm>
            <a:off x="3921125" y="4513580"/>
            <a:ext cx="5759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/>
              <a:t>   D</a:t>
            </a:r>
            <a:endParaRPr lang="en-US" altLang="zh-CN" sz="800" b="1"/>
          </a:p>
          <a:p>
            <a:r>
              <a:rPr lang="en-US" altLang="zh-CN" sz="800" b="1"/>
              <a:t>Latch</a:t>
            </a:r>
            <a:endParaRPr lang="en-US" altLang="zh-CN" sz="800" b="1"/>
          </a:p>
        </p:txBody>
      </p:sp>
      <p:cxnSp>
        <p:nvCxnSpPr>
          <p:cNvPr id="104" name="直接连接符 103"/>
          <p:cNvCxnSpPr/>
          <p:nvPr/>
        </p:nvCxnSpPr>
        <p:spPr>
          <a:xfrm flipV="1">
            <a:off x="3666490" y="4582795"/>
            <a:ext cx="201295" cy="25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5" name="直接连接符 104"/>
          <p:cNvCxnSpPr/>
          <p:nvPr/>
        </p:nvCxnSpPr>
        <p:spPr>
          <a:xfrm flipH="1" flipV="1">
            <a:off x="3627120" y="5187950"/>
            <a:ext cx="24447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6" name="直接连接符 105"/>
          <p:cNvCxnSpPr/>
          <p:nvPr/>
        </p:nvCxnSpPr>
        <p:spPr>
          <a:xfrm flipH="1" flipV="1">
            <a:off x="3058795" y="3599180"/>
            <a:ext cx="835025" cy="25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7" name="直接连接符 106"/>
          <p:cNvCxnSpPr/>
          <p:nvPr/>
        </p:nvCxnSpPr>
        <p:spPr>
          <a:xfrm>
            <a:off x="3476625" y="3601720"/>
            <a:ext cx="2540" cy="31496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8" name="流程图: 延期 107"/>
          <p:cNvSpPr/>
          <p:nvPr/>
        </p:nvSpPr>
        <p:spPr>
          <a:xfrm>
            <a:off x="3895725" y="3775710"/>
            <a:ext cx="321945" cy="372110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09" name="直接连接符 108"/>
          <p:cNvCxnSpPr/>
          <p:nvPr/>
        </p:nvCxnSpPr>
        <p:spPr>
          <a:xfrm flipV="1">
            <a:off x="3462020" y="3907790"/>
            <a:ext cx="43370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0" name="矩形 109"/>
          <p:cNvSpPr/>
          <p:nvPr/>
        </p:nvSpPr>
        <p:spPr>
          <a:xfrm>
            <a:off x="3891915" y="3284855"/>
            <a:ext cx="617220" cy="4254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1" name="文本框 110"/>
          <p:cNvSpPr txBox="1"/>
          <p:nvPr/>
        </p:nvSpPr>
        <p:spPr>
          <a:xfrm>
            <a:off x="3945255" y="3345815"/>
            <a:ext cx="5759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/>
              <a:t>   D</a:t>
            </a:r>
            <a:endParaRPr lang="en-US" altLang="zh-CN" sz="800" b="1"/>
          </a:p>
          <a:p>
            <a:r>
              <a:rPr lang="en-US" altLang="zh-CN" sz="800" b="1"/>
              <a:t>Latch</a:t>
            </a:r>
            <a:endParaRPr lang="en-US" altLang="zh-CN" sz="800" b="1"/>
          </a:p>
        </p:txBody>
      </p:sp>
      <p:cxnSp>
        <p:nvCxnSpPr>
          <p:cNvPr id="113" name="直接连接符 112"/>
          <p:cNvCxnSpPr/>
          <p:nvPr/>
        </p:nvCxnSpPr>
        <p:spPr>
          <a:xfrm flipV="1">
            <a:off x="3690620" y="3415030"/>
            <a:ext cx="201295" cy="25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4" name="直接连接符 113"/>
          <p:cNvCxnSpPr/>
          <p:nvPr/>
        </p:nvCxnSpPr>
        <p:spPr>
          <a:xfrm flipH="1" flipV="1">
            <a:off x="3651250" y="4020185"/>
            <a:ext cx="24447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5" name="文本框 114"/>
          <p:cNvSpPr txBox="1"/>
          <p:nvPr/>
        </p:nvSpPr>
        <p:spPr>
          <a:xfrm>
            <a:off x="2943225" y="2863850"/>
            <a:ext cx="20764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</p:txBody>
      </p:sp>
      <p:cxnSp>
        <p:nvCxnSpPr>
          <p:cNvPr id="116" name="直接连接符 115"/>
          <p:cNvCxnSpPr/>
          <p:nvPr/>
        </p:nvCxnSpPr>
        <p:spPr>
          <a:xfrm flipH="1">
            <a:off x="3050540" y="2736850"/>
            <a:ext cx="0" cy="1905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7" name="等腰三角形 116"/>
          <p:cNvSpPr/>
          <p:nvPr/>
        </p:nvSpPr>
        <p:spPr>
          <a:xfrm>
            <a:off x="2837815" y="2567940"/>
            <a:ext cx="421005" cy="169545"/>
          </a:xfrm>
          <a:prstGeom prst="triangle">
            <a:avLst/>
          </a:prstGeom>
          <a:solidFill>
            <a:schemeClr val="bg1">
              <a:lumMod val="75000"/>
            </a:schemeClr>
          </a:solidFill>
          <a:ln w="28575" cmpd="sng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18" name="直接连接符 117"/>
          <p:cNvCxnSpPr/>
          <p:nvPr/>
        </p:nvCxnSpPr>
        <p:spPr>
          <a:xfrm flipH="1">
            <a:off x="3058795" y="2377440"/>
            <a:ext cx="0" cy="1905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2" name="文本框 121"/>
          <p:cNvSpPr txBox="1"/>
          <p:nvPr/>
        </p:nvSpPr>
        <p:spPr>
          <a:xfrm>
            <a:off x="2943225" y="2055495"/>
            <a:ext cx="20764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</p:txBody>
      </p:sp>
      <p:cxnSp>
        <p:nvCxnSpPr>
          <p:cNvPr id="123" name="直接连接符 122"/>
          <p:cNvCxnSpPr/>
          <p:nvPr/>
        </p:nvCxnSpPr>
        <p:spPr>
          <a:xfrm>
            <a:off x="3055620" y="1546860"/>
            <a:ext cx="3175" cy="50863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4" name="直接连接符 123"/>
          <p:cNvCxnSpPr/>
          <p:nvPr/>
        </p:nvCxnSpPr>
        <p:spPr>
          <a:xfrm flipH="1" flipV="1">
            <a:off x="3058795" y="1944370"/>
            <a:ext cx="835025" cy="25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5" name="直接连接符 124"/>
          <p:cNvCxnSpPr/>
          <p:nvPr/>
        </p:nvCxnSpPr>
        <p:spPr>
          <a:xfrm>
            <a:off x="3476625" y="1946910"/>
            <a:ext cx="2540" cy="31496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6" name="流程图: 延期 125"/>
          <p:cNvSpPr/>
          <p:nvPr/>
        </p:nvSpPr>
        <p:spPr>
          <a:xfrm>
            <a:off x="3895725" y="2120900"/>
            <a:ext cx="321945" cy="372110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27" name="直接连接符 126"/>
          <p:cNvCxnSpPr/>
          <p:nvPr/>
        </p:nvCxnSpPr>
        <p:spPr>
          <a:xfrm flipV="1">
            <a:off x="3462020" y="2252980"/>
            <a:ext cx="43370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8" name="矩形 127"/>
          <p:cNvSpPr/>
          <p:nvPr/>
        </p:nvSpPr>
        <p:spPr>
          <a:xfrm>
            <a:off x="3891915" y="1630045"/>
            <a:ext cx="617220" cy="4254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9" name="文本框 128"/>
          <p:cNvSpPr txBox="1"/>
          <p:nvPr/>
        </p:nvSpPr>
        <p:spPr>
          <a:xfrm>
            <a:off x="3945255" y="1691005"/>
            <a:ext cx="5759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/>
              <a:t>   D</a:t>
            </a:r>
            <a:endParaRPr lang="en-US" altLang="zh-CN" sz="800" b="1"/>
          </a:p>
          <a:p>
            <a:r>
              <a:rPr lang="en-US" altLang="zh-CN" sz="800" b="1"/>
              <a:t>Latch</a:t>
            </a:r>
            <a:endParaRPr lang="en-US" altLang="zh-CN" sz="800" b="1"/>
          </a:p>
        </p:txBody>
      </p:sp>
      <p:cxnSp>
        <p:nvCxnSpPr>
          <p:cNvPr id="130" name="直接连接符 129"/>
          <p:cNvCxnSpPr/>
          <p:nvPr/>
        </p:nvCxnSpPr>
        <p:spPr>
          <a:xfrm flipV="1">
            <a:off x="3690620" y="1760220"/>
            <a:ext cx="201295" cy="25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1" name="直接连接符 130"/>
          <p:cNvCxnSpPr/>
          <p:nvPr/>
        </p:nvCxnSpPr>
        <p:spPr>
          <a:xfrm flipH="1" flipV="1">
            <a:off x="3651250" y="2365375"/>
            <a:ext cx="24447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2" name="直接连接符 131"/>
          <p:cNvCxnSpPr/>
          <p:nvPr/>
        </p:nvCxnSpPr>
        <p:spPr>
          <a:xfrm flipH="1" flipV="1">
            <a:off x="2059940" y="1546860"/>
            <a:ext cx="1000125" cy="1079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3" name="直接连接符 132"/>
          <p:cNvCxnSpPr/>
          <p:nvPr/>
        </p:nvCxnSpPr>
        <p:spPr>
          <a:xfrm flipH="1">
            <a:off x="2477135" y="1549400"/>
            <a:ext cx="635" cy="3454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4" name="流程图: 延期 133"/>
          <p:cNvSpPr/>
          <p:nvPr/>
        </p:nvSpPr>
        <p:spPr>
          <a:xfrm rot="10800000">
            <a:off x="1737995" y="1743075"/>
            <a:ext cx="321945" cy="372110"/>
          </a:xfrm>
          <a:prstGeom prst="flowChartDe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5" name="直接连接符 134"/>
          <p:cNvCxnSpPr/>
          <p:nvPr/>
        </p:nvCxnSpPr>
        <p:spPr>
          <a:xfrm>
            <a:off x="2059940" y="1894840"/>
            <a:ext cx="41148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6" name="矩形 135"/>
          <p:cNvSpPr/>
          <p:nvPr/>
        </p:nvSpPr>
        <p:spPr>
          <a:xfrm>
            <a:off x="1446530" y="1232535"/>
            <a:ext cx="617220" cy="4254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7" name="文本框 136"/>
          <p:cNvSpPr txBox="1"/>
          <p:nvPr/>
        </p:nvSpPr>
        <p:spPr>
          <a:xfrm>
            <a:off x="1499870" y="1293495"/>
            <a:ext cx="5759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/>
              <a:t>   D</a:t>
            </a:r>
            <a:endParaRPr lang="en-US" altLang="zh-CN" sz="800" b="1"/>
          </a:p>
          <a:p>
            <a:r>
              <a:rPr lang="en-US" altLang="zh-CN" sz="800" b="1"/>
              <a:t>Latch</a:t>
            </a:r>
            <a:endParaRPr lang="en-US" altLang="zh-CN" sz="800" b="1"/>
          </a:p>
        </p:txBody>
      </p:sp>
      <p:cxnSp>
        <p:nvCxnSpPr>
          <p:cNvPr id="138" name="直接连接符 137"/>
          <p:cNvCxnSpPr/>
          <p:nvPr/>
        </p:nvCxnSpPr>
        <p:spPr>
          <a:xfrm flipV="1">
            <a:off x="2059940" y="1367790"/>
            <a:ext cx="201295" cy="25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9" name="直接连接符 138"/>
          <p:cNvCxnSpPr/>
          <p:nvPr/>
        </p:nvCxnSpPr>
        <p:spPr>
          <a:xfrm>
            <a:off x="2079625" y="1974850"/>
            <a:ext cx="23685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0" name="文本框 139"/>
          <p:cNvSpPr txBox="1"/>
          <p:nvPr/>
        </p:nvSpPr>
        <p:spPr>
          <a:xfrm>
            <a:off x="0" y="1000125"/>
            <a:ext cx="1477645" cy="9366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/>
              <a:t>2.Read /Freeze</a:t>
            </a:r>
            <a:endParaRPr lang="en-US" altLang="zh-CN" b="1"/>
          </a:p>
          <a:p>
            <a:endParaRPr lang="en-US" altLang="zh-CN" sz="1400" b="1"/>
          </a:p>
          <a:p>
            <a:endParaRPr lang="zh-CN" altLang="en-US" sz="1400" b="1"/>
          </a:p>
        </p:txBody>
      </p:sp>
      <p:sp>
        <p:nvSpPr>
          <p:cNvPr id="141" name="文本框 140"/>
          <p:cNvSpPr txBox="1"/>
          <p:nvPr/>
        </p:nvSpPr>
        <p:spPr>
          <a:xfrm>
            <a:off x="4905375" y="1184275"/>
            <a:ext cx="743902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GROUP_READ/FREEZE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=    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BUFFER_RISE/FALL_OHM_FF 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+  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GROUP_WIRE_OHM_FF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NODE_FF   =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WIRE_FF  +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PIXEL_INPUT_FF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FAST_GROUP_OHM_FF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=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R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BUFFER_RISE/FALL_OHM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* ( 32 * 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NODE_FF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+ 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BUFFER_IN_FF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)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+ R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WIRE_OHM</a:t>
            </a:r>
            <a:endParaRPr lang="en-US" altLang="zh-CN" b="1" baseline="-25000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*(C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NODE_FF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* 32 * 31/ 2.0 + 32 * 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BUFFER_IN_FF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);</a:t>
            </a:r>
            <a:endParaRPr lang="en-US" altLang="zh-CN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42" name="文本框 141"/>
          <p:cNvSpPr txBox="1"/>
          <p:nvPr/>
        </p:nvSpPr>
        <p:spPr>
          <a:xfrm>
            <a:off x="5019675" y="3325495"/>
            <a:ext cx="588264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ym typeface="+mn-ea"/>
              </a:rPr>
              <a:t> 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BUFFER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_RISE/FALL_OHM_FF  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=   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0.19757 0.18531   ns</a:t>
            </a:r>
            <a:endParaRPr lang="en-US" altLang="zh-CN" b="1"/>
          </a:p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R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BUFFER_RISE/FALL_OHM                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=   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Noto Sans SC" panose="020B0200000000000000" charset="-122"/>
              </a:rPr>
              <a:t>20.6/8.0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Noto Sans SC" panose="020B0200000000000000" charset="-122"/>
              </a:rPr>
              <a:t>              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Noto Sans SC" panose="020B0200000000000000" charset="-122"/>
              </a:rPr>
              <a:t>kΩ</a:t>
            </a:r>
            <a:endParaRPr lang="en-US" altLang="zh-CN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WIRE_FF                                               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=   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      fF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   </a:t>
            </a:r>
            <a:endParaRPr lang="en-US" altLang="zh-CN" b="1" baseline="-250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zh-CN" altLang="en-US" b="1">
                <a:sym typeface="+mn-ea"/>
              </a:rPr>
              <a:t> </a:t>
            </a:r>
            <a:r>
              <a:rPr lang="en-US" altLang="zh-CN" b="1">
                <a:sym typeface="+mn-ea"/>
              </a:rPr>
              <a:t>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PIXEL_INPUT_FF                                 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=   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1.8+1.3                  fF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          </a:t>
            </a:r>
            <a:endParaRPr lang="zh-CN" altLang="en-US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>
              <a:buClrTx/>
              <a:buSzTx/>
              <a:buFontTx/>
            </a:pP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C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BUFFER_IN_FF                   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=   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Noto Sans SC" panose="020B0200000000000000" charset="-122"/>
              </a:rPr>
              <a:t>1.6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Noto Sans SC" panose="020B0200000000000000" charset="-122"/>
              </a:rPr>
              <a:t>                     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fF </a:t>
            </a:r>
            <a:endParaRPr lang="en-US" altLang="zh-CN" b="1">
              <a:solidFill>
                <a:schemeClr val="tx1"/>
              </a:solidFill>
            </a:endParaRPr>
          </a:p>
          <a:p>
            <a:pPr algn="l">
              <a:buClrTx/>
              <a:buSzTx/>
              <a:buFontTx/>
            </a:pPr>
            <a:r>
              <a:rPr lang="en-US" altLang="zh-CN" b="1">
                <a:sym typeface="+mn-ea"/>
              </a:rPr>
              <a:t> 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R</a:t>
            </a:r>
            <a:r>
              <a:rPr lang="en-US" altLang="zh-CN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WIRE_OHM            </a:t>
            </a:r>
            <a:r>
              <a:rPr lang="en-US" altLang="zh-CN" b="1">
                <a:sym typeface="+mn-ea"/>
              </a:rPr>
              <a:t>               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=</a:t>
            </a:r>
            <a:r>
              <a:rPr lang="en-US" altLang="zh-CN" b="1">
                <a:sym typeface="+mn-ea"/>
              </a:rPr>
              <a:t>  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35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                   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Ω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  </a:t>
            </a:r>
            <a:r>
              <a:rPr lang="en-US" altLang="zh-CN" b="1">
                <a:sym typeface="+mn-ea"/>
              </a:rPr>
              <a:t>                       </a:t>
            </a:r>
            <a:endParaRPr lang="en-US" altLang="zh-CN" b="1">
              <a:solidFill>
                <a:schemeClr val="tx1"/>
              </a:solidFill>
            </a:endParaRPr>
          </a:p>
          <a:p>
            <a:pPr algn="l">
              <a:buClrTx/>
              <a:buSzTx/>
              <a:buFontTx/>
            </a:pPr>
            <a:r>
              <a:rPr lang="en-US" altLang="zh-CN" b="1">
                <a:sym typeface="+mn-ea"/>
              </a:rPr>
              <a:t>   </a:t>
            </a:r>
            <a:endParaRPr lang="zh-CN" altLang="en-US"/>
          </a:p>
        </p:txBody>
      </p:sp>
      <p:sp>
        <p:nvSpPr>
          <p:cNvPr id="143" name="文本框 142"/>
          <p:cNvSpPr txBox="1"/>
          <p:nvPr/>
        </p:nvSpPr>
        <p:spPr>
          <a:xfrm>
            <a:off x="5105400" y="5264785"/>
            <a:ext cx="2949575" cy="13843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GROUP </a:t>
            </a:r>
            <a:endParaRPr lang="en-US" altLang="zh-CN"/>
          </a:p>
          <a:p>
            <a:r>
              <a:rPr lang="en-US" altLang="zh-CN" sz="1600" b="1"/>
              <a:t>T</a:t>
            </a:r>
            <a:r>
              <a:rPr lang="en-US" altLang="zh-CN" sz="1600" b="1" baseline="-25000"/>
              <a:t>GROUP_RISE</a:t>
            </a:r>
            <a:r>
              <a:rPr lang="en-US" altLang="zh-CN" sz="1600" b="1"/>
              <a:t> =  </a:t>
            </a:r>
            <a:r>
              <a:rPr lang="en-US" altLang="zh-CN" sz="1600" b="1">
                <a:solidFill>
                  <a:srgbClr val="FF0000"/>
                </a:solidFill>
              </a:rPr>
              <a:t>3.0692</a:t>
            </a:r>
            <a:r>
              <a:rPr lang="en-US" altLang="zh-CN" sz="1600" b="1"/>
              <a:t> ns</a:t>
            </a:r>
            <a:endParaRPr lang="en-US" altLang="zh-CN" sz="1600" b="1"/>
          </a:p>
          <a:p>
            <a:r>
              <a:rPr lang="en-US" altLang="zh-CN" sz="1600" b="1">
                <a:sym typeface="+mn-ea"/>
              </a:rPr>
              <a:t>T</a:t>
            </a:r>
            <a:r>
              <a:rPr lang="en-US" altLang="zh-CN" sz="1600" b="1" baseline="-25000">
                <a:sym typeface="+mn-ea"/>
              </a:rPr>
              <a:t>GROUP_FALL</a:t>
            </a:r>
            <a:r>
              <a:rPr lang="en-US" altLang="zh-CN" sz="1600" b="1">
                <a:sym typeface="+mn-ea"/>
              </a:rPr>
              <a:t> =  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1.3459</a:t>
            </a:r>
            <a:r>
              <a:rPr lang="en-US" altLang="zh-CN" sz="1600" b="1">
                <a:sym typeface="+mn-ea"/>
              </a:rPr>
              <a:t> ns</a:t>
            </a:r>
            <a:endParaRPr lang="zh-CN" altLang="en-US" sz="1600" b="1"/>
          </a:p>
          <a:p>
            <a:endParaRPr lang="zh-CN" altLang="en-US" sz="1600" b="1"/>
          </a:p>
        </p:txBody>
      </p:sp>
      <p:sp>
        <p:nvSpPr>
          <p:cNvPr id="3" name="文本框 2"/>
          <p:cNvSpPr txBox="1"/>
          <p:nvPr/>
        </p:nvSpPr>
        <p:spPr>
          <a:xfrm>
            <a:off x="8176895" y="5075555"/>
            <a:ext cx="4166870" cy="14605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 b="1"/>
              <a:t>1024 Pixels </a:t>
            </a:r>
            <a:endParaRPr lang="en-US" altLang="zh-CN" sz="1400" b="1"/>
          </a:p>
          <a:p>
            <a:r>
              <a:rPr lang="en-US" altLang="zh-CN" sz="1400" b="1"/>
              <a:t>T</a:t>
            </a:r>
            <a:r>
              <a:rPr lang="en-US" altLang="zh-CN" sz="1400" b="1" baseline="-25000"/>
              <a:t>RISE</a:t>
            </a:r>
            <a:r>
              <a:rPr lang="en-US" altLang="zh-CN" sz="1400" b="1"/>
              <a:t> = 31*</a:t>
            </a:r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GROUP_RISE</a:t>
            </a:r>
            <a:r>
              <a:rPr lang="en-US" altLang="zh-CN" sz="1400" b="1"/>
              <a:t> +</a:t>
            </a:r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GROUP_RISE_LAST</a:t>
            </a:r>
            <a:endParaRPr lang="en-US" altLang="zh-CN" sz="1400" b="1" baseline="-25000">
              <a:sym typeface="+mn-ea"/>
            </a:endParaRPr>
          </a:p>
          <a:p>
            <a:r>
              <a:rPr lang="en-US" altLang="zh-CN" sz="1400" b="1" baseline="-25000">
                <a:sym typeface="+mn-ea"/>
              </a:rPr>
              <a:t>             </a:t>
            </a:r>
            <a:r>
              <a:rPr lang="en-US" altLang="zh-CN" sz="1400" b="1">
                <a:sym typeface="+mn-ea"/>
              </a:rPr>
              <a:t>= 31*</a:t>
            </a:r>
            <a:r>
              <a:rPr lang="en-US" altLang="zh-CN" sz="1400" b="1">
                <a:sym typeface="+mn-ea"/>
              </a:rPr>
              <a:t>3.0692 + 3.0452</a:t>
            </a:r>
            <a:endParaRPr lang="en-US" altLang="zh-CN" sz="1400" b="1">
              <a:sym typeface="+mn-ea"/>
            </a:endParaRPr>
          </a:p>
          <a:p>
            <a:r>
              <a:rPr lang="en-US" altLang="zh-CN" sz="1400" b="1">
                <a:sym typeface="+mn-ea"/>
              </a:rPr>
              <a:t>        = 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98.1901 ns</a:t>
            </a:r>
            <a:endParaRPr lang="en-US" altLang="zh-CN" sz="1400" b="1" baseline="-25000">
              <a:sym typeface="+mn-ea"/>
            </a:endParaRPr>
          </a:p>
          <a:p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FALL</a:t>
            </a:r>
            <a:r>
              <a:rPr lang="en-US" altLang="zh-CN" sz="1400" b="1">
                <a:sym typeface="+mn-ea"/>
              </a:rPr>
              <a:t> =  </a:t>
            </a:r>
            <a:r>
              <a:rPr lang="en-US" altLang="zh-CN" sz="1400" b="1">
                <a:sym typeface="+mn-ea"/>
              </a:rPr>
              <a:t>31*</a:t>
            </a:r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GROUP_FALL</a:t>
            </a:r>
            <a:r>
              <a:rPr lang="en-US" altLang="zh-CN" sz="1400" b="1">
                <a:sym typeface="+mn-ea"/>
              </a:rPr>
              <a:t> +</a:t>
            </a:r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GROUP_FALL_LAST</a:t>
            </a:r>
            <a:endParaRPr lang="en-US" altLang="zh-CN" sz="1400" b="1" baseline="-25000">
              <a:sym typeface="+mn-ea"/>
            </a:endParaRPr>
          </a:p>
          <a:p>
            <a:r>
              <a:rPr lang="en-US" altLang="zh-CN" sz="1400" b="1" baseline="-25000">
                <a:sym typeface="+mn-ea"/>
              </a:rPr>
              <a:t>             </a:t>
            </a:r>
            <a:r>
              <a:rPr lang="en-US" altLang="zh-CN" sz="1400" b="1">
                <a:sym typeface="+mn-ea"/>
              </a:rPr>
              <a:t>= 31*</a:t>
            </a:r>
            <a:r>
              <a:rPr lang="en-US" altLang="zh-CN" sz="1400" b="1">
                <a:sym typeface="+mn-ea"/>
              </a:rPr>
              <a:t>1.3459 + 1.3358</a:t>
            </a:r>
            <a:endParaRPr lang="en-US" altLang="zh-CN" sz="1400" b="1">
              <a:sym typeface="+mn-ea"/>
            </a:endParaRPr>
          </a:p>
          <a:p>
            <a:r>
              <a:rPr lang="en-US" altLang="zh-CN" sz="1400" b="1">
                <a:sym typeface="+mn-ea"/>
              </a:rPr>
              <a:t>        =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 43.0604 ns</a:t>
            </a:r>
            <a:endParaRPr lang="en-US" altLang="zh-CN" sz="1400" b="1">
              <a:solidFill>
                <a:srgbClr val="FF0000"/>
              </a:solidFill>
              <a:sym typeface="+mn-ea"/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H="1">
            <a:off x="5105400" y="5084445"/>
            <a:ext cx="7044690" cy="0"/>
          </a:xfrm>
          <a:prstGeom prst="line">
            <a:avLst/>
          </a:prstGeom>
          <a:ln w="28575" cmpd="sng">
            <a:solidFill>
              <a:schemeClr val="bg2"/>
            </a:solidFill>
            <a:prstDash val="sys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H="1" flipV="1">
            <a:off x="4811395" y="1370330"/>
            <a:ext cx="0" cy="4876800"/>
          </a:xfrm>
          <a:prstGeom prst="line">
            <a:avLst/>
          </a:prstGeom>
          <a:ln w="28575" cmpd="sng">
            <a:solidFill>
              <a:schemeClr val="bg2"/>
            </a:solidFill>
            <a:prstDash val="sys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t>模型内各信号</a:t>
            </a:r>
            <a:r>
              <a:rPr>
                <a:sym typeface="+mn-ea"/>
              </a:rPr>
              <a:t>延迟</a:t>
            </a:r>
            <a:r>
              <a:t>估算</a:t>
            </a:r>
          </a:p>
        </p:txBody>
      </p:sp>
      <p:graphicFrame>
        <p:nvGraphicFramePr>
          <p:cNvPr id="4" name="内容占位符 3"/>
          <p:cNvGraphicFramePr/>
          <p:nvPr>
            <p:ph idx="1"/>
            <p:custDataLst>
              <p:tags r:id="rId1"/>
            </p:custDataLst>
          </p:nvPr>
        </p:nvGraphicFramePr>
        <p:xfrm>
          <a:off x="311785" y="1114425"/>
          <a:ext cx="11800205" cy="2773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3545"/>
                <a:gridCol w="3836670"/>
                <a:gridCol w="3105785"/>
                <a:gridCol w="3164205"/>
              </a:tblGrid>
              <a:tr h="73469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zh-CN" altLang="en-US" b="1">
                          <a:solidFill>
                            <a:schemeClr val="tx1"/>
                          </a:solidFill>
                        </a:rPr>
                        <a:t>信号</a:t>
                      </a:r>
                      <a:endParaRPr lang="zh-CN" altLang="en-US" b="1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None/>
                      </a:pPr>
                      <a:r>
                        <a:rPr lang="zh-CN" altLang="en-US" b="1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zh-CN" altLang="en-US" b="1">
                          <a:solidFill>
                            <a:schemeClr val="tx1"/>
                          </a:solidFill>
                        </a:rPr>
                        <a:t>说明</a:t>
                      </a:r>
                      <a:endParaRPr lang="zh-CN" altLang="en-US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    Pixel to pixel NOR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      (</a:t>
                      </a: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SET     /RESET)    ns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  <a:sym typeface="+mn-ea"/>
                        </a:rPr>
                        <a:t>Pixel to pixel NAND</a:t>
                      </a:r>
                      <a:endParaRPr lang="en-US" altLang="zh-CN" sz="1800" b="1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  <a:sym typeface="+mn-ea"/>
                        </a:rPr>
                        <a:t>  (SET       /RESET)  ns</a:t>
                      </a:r>
                      <a:endParaRPr lang="en-US" altLang="zh-CN" sz="1800" b="1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b="1">
                          <a:solidFill>
                            <a:schemeClr val="tx1"/>
                          </a:solidFill>
                        </a:rPr>
                        <a:t>Group 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  <a:sym typeface="+mn-ea"/>
                        </a:rPr>
                        <a:t>(</a:t>
                      </a:r>
                      <a:r>
                        <a:rPr lang="en-US" altLang="zh-CN" sz="1800" b="1">
                          <a:solidFill>
                            <a:schemeClr val="tx1"/>
                          </a:solidFill>
                          <a:sym typeface="+mn-ea"/>
                        </a:rPr>
                        <a:t>SET        / RESET)   ns</a:t>
                      </a:r>
                      <a:endParaRPr lang="en-US" altLang="zh-CN" sz="1800" b="1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/>
                </a:tc>
              </a:tr>
              <a:tr h="43751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Slow Hit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 b="1">
                          <a:solidFill>
                            <a:srgbClr val="FF0000"/>
                          </a:solidFill>
                          <a:sym typeface="+mn-ea"/>
                        </a:rPr>
                        <a:t>0.1237       /     </a:t>
                      </a:r>
                      <a:r>
                        <a:rPr lang="en-US" altLang="zh-CN" sz="1800" b="1">
                          <a:solidFill>
                            <a:srgbClr val="FF0000"/>
                          </a:solidFill>
                          <a:sym typeface="+mn-ea"/>
                        </a:rPr>
                        <a:t>0.3158</a:t>
                      </a:r>
                      <a:endParaRPr lang="en-US" altLang="zh-CN" sz="1800" b="1">
                        <a:solidFill>
                          <a:srgbClr val="FF0000"/>
                        </a:solidFill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 b="1">
                          <a:solidFill>
                            <a:srgbClr val="FF0000"/>
                          </a:solidFill>
                          <a:sym typeface="+mn-ea"/>
                        </a:rPr>
                        <a:t>0.1590     /     0.1977</a:t>
                      </a:r>
                      <a:endParaRPr lang="en-US" altLang="zh-CN" sz="1800" b="1">
                        <a:solidFill>
                          <a:srgbClr val="FF0000"/>
                        </a:solidFill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 b="1">
                          <a:solidFill>
                            <a:srgbClr val="FF0000"/>
                          </a:solidFill>
                          <a:sym typeface="+mn-ea"/>
                        </a:rPr>
                        <a:t>4.5233    /  8.2161</a:t>
                      </a:r>
                      <a:endParaRPr lang="zh-CN" altLang="en-US"/>
                    </a:p>
                  </a:txBody>
                  <a:tcPr/>
                </a:tc>
              </a:tr>
              <a:tr h="7340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 b="1">
                          <a:sym typeface="+mn-ea"/>
                        </a:rPr>
                        <a:t>   </a:t>
                      </a:r>
                      <a:r>
                        <a:rPr lang="zh-CN" altLang="en-US" sz="1800" b="1">
                          <a:sym typeface="+mn-ea"/>
                        </a:rPr>
                        <a:t>信号</a:t>
                      </a:r>
                      <a:endParaRPr lang="zh-CN" altLang="en-US" sz="1800" b="1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00" b="1">
                          <a:sym typeface="+mn-ea"/>
                        </a:rPr>
                        <a:t>   </a:t>
                      </a:r>
                      <a:r>
                        <a:rPr lang="zh-CN" altLang="en-US" sz="1800" b="1">
                          <a:sym typeface="+mn-ea"/>
                        </a:rPr>
                        <a:t>说明</a:t>
                      </a:r>
                      <a:endParaRPr lang="en-US" altLang="zh-CN" b="1"/>
                    </a:p>
                  </a:txBody>
                  <a:tcPr/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 b="1"/>
                        <a:t>                                          Group </a:t>
                      </a:r>
                      <a:endParaRPr lang="en-US" altLang="zh-CN" sz="1800" b="1"/>
                    </a:p>
                    <a:p>
                      <a:pPr>
                        <a:buNone/>
                      </a:pPr>
                      <a:r>
                        <a:rPr lang="en-US" altLang="zh-CN" sz="1800" b="1"/>
                        <a:t>                          (   </a:t>
                      </a:r>
                      <a:r>
                        <a:rPr lang="en-US" altLang="zh-CN" sz="1800" b="1"/>
                        <a:t>RISE        /      FALL   ) </a:t>
                      </a:r>
                      <a:endParaRPr lang="en-US" altLang="zh-CN" sz="1800" b="1"/>
                    </a:p>
                  </a:txBody>
                  <a:tcPr/>
                </a:tc>
                <a:tc h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b="1"/>
                        <a:t>      1024 Piexls</a:t>
                      </a:r>
                      <a:endParaRPr lang="en-US" altLang="zh-CN" b="1"/>
                    </a:p>
                    <a:p>
                      <a:pPr>
                        <a:buNone/>
                      </a:pPr>
                      <a:r>
                        <a:rPr lang="en-US" altLang="zh-CN" sz="1800" b="1">
                          <a:sym typeface="+mn-ea"/>
                        </a:rPr>
                        <a:t>(  </a:t>
                      </a:r>
                      <a:r>
                        <a:rPr lang="en-US" altLang="zh-CN" sz="1800" b="1">
                          <a:sym typeface="+mn-ea"/>
                        </a:rPr>
                        <a:t>RISE   /   FALL   )</a:t>
                      </a:r>
                      <a:endParaRPr lang="en-US" altLang="zh-CN" b="1"/>
                    </a:p>
                  </a:txBody>
                  <a:tcPr/>
                </a:tc>
              </a:tr>
              <a:tr h="43751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Fastor</a:t>
                      </a:r>
                      <a:endParaRPr lang="en-US" altLang="zh-CN"/>
                    </a:p>
                  </a:txBody>
                  <a:tcPr/>
                </a:tc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 b="1">
                          <a:solidFill>
                            <a:srgbClr val="FF0000"/>
                          </a:solidFill>
                          <a:sym typeface="+mn-ea"/>
                        </a:rPr>
                        <a:t>                              2.3836      /     1.2511</a:t>
                      </a:r>
                      <a:endParaRPr lang="zh-CN" altLang="en-US"/>
                    </a:p>
                  </a:txBody>
                  <a:tcPr/>
                </a:tc>
                <a:tc h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 b="1">
                          <a:solidFill>
                            <a:srgbClr val="FF0000"/>
                          </a:solidFill>
                          <a:sym typeface="+mn-ea"/>
                        </a:rPr>
                        <a:t>76.2744</a:t>
                      </a:r>
                      <a:r>
                        <a:rPr lang="en-US" altLang="zh-CN" sz="1800" b="1">
                          <a:solidFill>
                            <a:srgbClr val="FF0000"/>
                          </a:solidFill>
                          <a:sym typeface="+mn-ea"/>
                        </a:rPr>
                        <a:t>  / </a:t>
                      </a:r>
                      <a:r>
                        <a:rPr lang="en-US" altLang="zh-CN" sz="1800" b="1">
                          <a:solidFill>
                            <a:srgbClr val="FF0000"/>
                          </a:solidFill>
                          <a:sym typeface="+mn-ea"/>
                        </a:rPr>
                        <a:t>40.0372</a:t>
                      </a:r>
                      <a:r>
                        <a:rPr lang="en-US" altLang="zh-CN" sz="1800" b="1">
                          <a:sym typeface="+mn-ea"/>
                        </a:rPr>
                        <a:t> </a:t>
                      </a:r>
                      <a:endParaRPr lang="zh-CN" altLang="en-US"/>
                    </a:p>
                  </a:txBody>
                  <a:tcPr/>
                </a:tc>
              </a:tr>
              <a:tr h="4292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Read/Freeze</a:t>
                      </a:r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/>
                        <a:t>                            </a:t>
                      </a:r>
                      <a:r>
                        <a:rPr lang="en-US" altLang="zh-CN" b="1"/>
                        <a:t> </a:t>
                      </a:r>
                      <a:r>
                        <a:rPr lang="en-US" altLang="zh-CN" sz="1800" b="1">
                          <a:solidFill>
                            <a:srgbClr val="FF0000"/>
                          </a:solidFill>
                          <a:sym typeface="+mn-ea"/>
                        </a:rPr>
                        <a:t>3.0692      /     </a:t>
                      </a:r>
                      <a:r>
                        <a:rPr lang="en-US" altLang="zh-CN" sz="1800" b="1">
                          <a:solidFill>
                            <a:srgbClr val="FF0000"/>
                          </a:solidFill>
                          <a:sym typeface="+mn-ea"/>
                        </a:rPr>
                        <a:t>1.3459</a:t>
                      </a:r>
                      <a:endParaRPr lang="en-US" altLang="zh-CN" b="1"/>
                    </a:p>
                  </a:txBody>
                  <a:tcPr/>
                </a:tc>
                <a:tc h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 b="1">
                          <a:solidFill>
                            <a:srgbClr val="FF0000"/>
                          </a:solidFill>
                          <a:sym typeface="+mn-ea"/>
                        </a:rPr>
                        <a:t>98.1901  / 43.0604</a:t>
                      </a: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内容占位符 2"/>
          <p:cNvSpPr>
            <a:spLocks noGrp="1"/>
          </p:cNvSpPr>
          <p:nvPr/>
        </p:nvSpPr>
        <p:spPr>
          <a:xfrm>
            <a:off x="60960" y="3887470"/>
            <a:ext cx="11521440" cy="33204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20000"/>
              </a:spcAft>
              <a:buClr>
                <a:srgbClr val="00B0F0"/>
              </a:buClr>
              <a:buSzPct val="80000"/>
              <a:buFont typeface="Wingdings" panose="05000000000000000000" pitchFamily="2" charset="2"/>
              <a:buChar char="n"/>
              <a:defRPr sz="2000" b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B050"/>
              </a:buClr>
              <a:buSzPct val="80000"/>
              <a:buFont typeface="Wingdings" panose="05000000000000000000" pitchFamily="2" charset="2"/>
              <a:buChar char="l"/>
              <a:defRPr sz="1800" b="0" baseline="0">
                <a:solidFill>
                  <a:srgbClr val="0000FF"/>
                </a:solidFill>
                <a:latin typeface="+mn-ea"/>
                <a:ea typeface="+mn-ea"/>
              </a:defRPr>
            </a:lvl2pPr>
            <a:lvl3pPr marL="11430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3pPr>
            <a:lvl4pPr marL="16002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4pPr>
            <a:lvl5pPr marL="20574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5pPr>
            <a:lvl6pPr marL="25146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6pPr>
            <a:lvl7pPr marL="29718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7pPr>
            <a:lvl8pPr marL="34290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8pPr>
            <a:lvl9pPr marL="38862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9pPr>
          </a:lstStyle>
          <a:p>
            <a:r>
              <a:rPr lang="zh-CN" altLang="en-US" sz="1400"/>
              <a:t>延迟模型目前假定</a:t>
            </a:r>
            <a:endParaRPr lang="zh-CN" altLang="en-US" sz="1400"/>
          </a:p>
          <a:p>
            <a:pPr marL="0" indent="0">
              <a:buNone/>
            </a:pPr>
            <a:r>
              <a:rPr lang="en-US" altLang="zh-CN" sz="1400"/>
              <a:t>hit_or</a:t>
            </a:r>
            <a:r>
              <a:rPr lang="zh-CN" altLang="en-US" sz="1400"/>
              <a:t>链路：</a:t>
            </a:r>
            <a:endParaRPr lang="zh-CN" altLang="en-US" sz="1400"/>
          </a:p>
          <a:p>
            <a:pPr marL="0" indent="0">
              <a:buNone/>
            </a:pPr>
            <a:r>
              <a:rPr lang="en-US" altLang="zh-CN" sz="1400"/>
              <a:t>       1. </a:t>
            </a:r>
            <a:r>
              <a:rPr lang="zh-CN" altLang="en-US" sz="1400"/>
              <a:t>拉高和拉低的器件</a:t>
            </a:r>
            <a:r>
              <a:rPr lang="zh-CN" altLang="en-US" sz="1400" b="1"/>
              <a:t>输入电容</a:t>
            </a:r>
            <a:r>
              <a:rPr lang="en-US" altLang="zh-CN" sz="1400"/>
              <a:t> </a:t>
            </a:r>
            <a:r>
              <a:rPr lang="zh-CN" altLang="en-US" sz="1400"/>
              <a:t>相同</a:t>
            </a:r>
            <a:r>
              <a:rPr lang="en-US" altLang="zh-CN" sz="1400"/>
              <a:t>,</a:t>
            </a:r>
            <a:r>
              <a:rPr lang="zh-CN" altLang="en-US" sz="1400"/>
              <a:t>全链中的相同器件用</a:t>
            </a:r>
            <a:r>
              <a:rPr lang="zh-CN" altLang="en-US" sz="1400" b="1"/>
              <a:t>同一个</a:t>
            </a:r>
            <a:r>
              <a:rPr lang="zh-CN" altLang="en-US" sz="1400"/>
              <a:t>参数</a:t>
            </a:r>
            <a:r>
              <a:rPr lang="en-US" altLang="zh-CN" sz="1400"/>
              <a:t>C (</a:t>
            </a:r>
            <a:r>
              <a:rPr lang="zh-CN" altLang="en-US" sz="1400"/>
              <a:t>后续看情况是否细分</a:t>
            </a:r>
            <a:r>
              <a:rPr lang="en-US" altLang="zh-CN" sz="1400"/>
              <a:t>)</a:t>
            </a:r>
            <a:endParaRPr lang="zh-CN" altLang="en-US" sz="1400"/>
          </a:p>
          <a:p>
            <a:pPr marL="0" indent="0">
              <a:buNone/>
            </a:pPr>
            <a:r>
              <a:rPr lang="zh-CN" altLang="en-US" sz="1400"/>
              <a:t> </a:t>
            </a:r>
            <a:r>
              <a:rPr lang="en-US" altLang="zh-CN" sz="1400"/>
              <a:t>      2. </a:t>
            </a:r>
            <a:r>
              <a:rPr lang="zh-CN" altLang="en-US" sz="1400"/>
              <a:t>一些短线忽略不计（不考虑其</a:t>
            </a:r>
            <a:r>
              <a:rPr lang="en-US" altLang="zh-CN" sz="1400"/>
              <a:t>R/C</a:t>
            </a:r>
            <a:r>
              <a:rPr lang="zh-CN" altLang="en-US" sz="1400"/>
              <a:t>）</a:t>
            </a:r>
            <a:r>
              <a:rPr lang="en-US" altLang="zh-CN" sz="1400"/>
              <a:t> </a:t>
            </a:r>
            <a:r>
              <a:rPr lang="en-US" altLang="zh-CN" sz="1400">
                <a:sym typeface="+mn-ea"/>
              </a:rPr>
              <a:t>(</a:t>
            </a:r>
            <a:r>
              <a:rPr lang="zh-CN" altLang="en-US" sz="1400">
                <a:sym typeface="+mn-ea"/>
              </a:rPr>
              <a:t>后续看情况是否加上</a:t>
            </a:r>
            <a:r>
              <a:rPr lang="en-US" altLang="zh-CN" sz="1400">
                <a:sym typeface="+mn-ea"/>
              </a:rPr>
              <a:t>)</a:t>
            </a:r>
            <a:endParaRPr lang="zh-CN" altLang="en-US" sz="1400"/>
          </a:p>
          <a:p>
            <a:pPr marL="0" indent="0">
              <a:buNone/>
            </a:pPr>
            <a:r>
              <a:rPr lang="zh-CN" altLang="en-US" sz="1400"/>
              <a:t> </a:t>
            </a:r>
            <a:r>
              <a:rPr lang="en-US" altLang="zh-CN" sz="1400"/>
              <a:t>       </a:t>
            </a:r>
            <a:r>
              <a:rPr lang="en-US" altLang="zh-CN" sz="800"/>
              <a:t> </a:t>
            </a:r>
            <a:r>
              <a:rPr lang="zh-CN" altLang="en-US" sz="800" b="1">
                <a:sym typeface="+mn-ea"/>
              </a:rPr>
              <a:t>快链线向像素内引出的线，也就是</a:t>
            </a:r>
            <a:r>
              <a:rPr lang="en-US" altLang="zh-CN" sz="800" b="1">
                <a:sym typeface="+mn-ea"/>
              </a:rPr>
              <a:t>fastor</a:t>
            </a:r>
            <a:r>
              <a:rPr lang="zh-CN" altLang="en-US" sz="800" b="1">
                <a:sym typeface="+mn-ea"/>
              </a:rPr>
              <a:t>引去参与优先级判断的线</a:t>
            </a:r>
            <a:endParaRPr lang="zh-CN" altLang="en-US" sz="800" b="1">
              <a:sym typeface="+mn-ea"/>
            </a:endParaRPr>
          </a:p>
          <a:p>
            <a:pPr marL="0" indent="0">
              <a:buNone/>
            </a:pPr>
            <a:r>
              <a:rPr lang="en-US" altLang="zh-CN" sz="800"/>
              <a:t>               </a:t>
            </a:r>
            <a:r>
              <a:rPr lang="en-US" sz="800" b="1"/>
              <a:t>READ/FREEZE</a:t>
            </a:r>
            <a:r>
              <a:rPr lang="zh-CN" altLang="en-US" sz="800" b="1"/>
              <a:t>向像素内</a:t>
            </a:r>
            <a:r>
              <a:rPr lang="zh-CN" sz="800" b="1"/>
              <a:t>引出的线</a:t>
            </a:r>
            <a:r>
              <a:rPr lang="en-US" altLang="zh-CN" sz="800" b="1"/>
              <a:t> </a:t>
            </a:r>
            <a:endParaRPr lang="zh-CN" altLang="en-US" sz="800"/>
          </a:p>
          <a:p>
            <a:pPr marL="0" indent="0">
              <a:buNone/>
            </a:pPr>
            <a:r>
              <a:rPr lang="en-US" altLang="zh-CN" sz="1400"/>
              <a:t>       3. </a:t>
            </a:r>
            <a:r>
              <a:rPr lang="zh-CN" altLang="en-US" sz="1400"/>
              <a:t>像素单元与像素单元，快链组与快链组</a:t>
            </a:r>
            <a:r>
              <a:rPr lang="en-US" altLang="zh-CN" sz="1400"/>
              <a:t> </a:t>
            </a:r>
            <a:r>
              <a:rPr lang="zh-CN" altLang="en-US" sz="1400"/>
              <a:t>延迟情况当做一致，覆盖到全链，即</a:t>
            </a:r>
            <a:r>
              <a:rPr lang="en-US" altLang="zh-CN" sz="1400"/>
              <a:t>  </a:t>
            </a:r>
            <a:endParaRPr lang="en-US" altLang="zh-CN" sz="1400"/>
          </a:p>
          <a:p>
            <a:pPr marL="0" indent="0">
              <a:buNone/>
            </a:pPr>
            <a:r>
              <a:rPr lang="en-US" altLang="zh-CN" sz="1400"/>
              <a:t>                                                   </a:t>
            </a:r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1024piexels  </a:t>
            </a:r>
            <a:r>
              <a:rPr lang="en-US" altLang="zh-CN" sz="1400" b="1">
                <a:sym typeface="+mn-ea"/>
              </a:rPr>
              <a:t>=  n * t</a:t>
            </a:r>
            <a:r>
              <a:rPr lang="en-US" altLang="zh-CN" sz="1400" b="1" baseline="-25000">
                <a:sym typeface="+mn-ea"/>
              </a:rPr>
              <a:t>group   </a:t>
            </a:r>
            <a:r>
              <a:rPr lang="zh-CN" altLang="en-US" sz="1800">
                <a:sym typeface="+mn-ea"/>
              </a:rPr>
              <a:t> </a:t>
            </a:r>
            <a:endParaRPr lang="zh-CN" altLang="en-US" sz="1800" b="1"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493375" y="513842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t>目录</a:t>
            </a:r>
          </a:p>
        </p:txBody>
      </p:sp>
      <p:sp>
        <p:nvSpPr>
          <p:cNvPr id="14" name="内容占位符 13"/>
          <p:cNvSpPr>
            <a:spLocks noGrp="1"/>
          </p:cNvSpPr>
          <p:nvPr/>
        </p:nvSpPr>
        <p:spPr>
          <a:xfrm>
            <a:off x="60960" y="950595"/>
            <a:ext cx="11521440" cy="29978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20000"/>
              </a:spcAft>
              <a:buClr>
                <a:srgbClr val="00B0F0"/>
              </a:buClr>
              <a:buSzPct val="80000"/>
              <a:buFont typeface="Wingdings" panose="05000000000000000000" pitchFamily="2" charset="2"/>
              <a:buChar char="n"/>
              <a:defRPr sz="2000" b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B050"/>
              </a:buClr>
              <a:buSzPct val="80000"/>
              <a:buFont typeface="Wingdings" panose="05000000000000000000" pitchFamily="2" charset="2"/>
              <a:buChar char="l"/>
              <a:defRPr sz="1800" b="0" baseline="0">
                <a:solidFill>
                  <a:srgbClr val="0000FF"/>
                </a:solidFill>
                <a:latin typeface="+mn-ea"/>
                <a:ea typeface="+mn-ea"/>
              </a:defRPr>
            </a:lvl2pPr>
            <a:lvl3pPr marL="11430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3pPr>
            <a:lvl4pPr marL="16002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4pPr>
            <a:lvl5pPr marL="20574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5pPr>
            <a:lvl6pPr marL="25146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6pPr>
            <a:lvl7pPr marL="29718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7pPr>
            <a:lvl8pPr marL="34290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8pPr>
            <a:lvl9pPr marL="3886200" indent="-228600" algn="just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9pPr>
          </a:lstStyle>
          <a:p>
            <a:endParaRPr lang="zh-CN" altLang="en-US" sz="1600" dirty="0">
              <a:sym typeface="+mn-ea"/>
            </a:endParaRPr>
          </a:p>
          <a:p>
            <a:r>
              <a:rPr lang="en-US" altLang="zh-CN" sz="1600">
                <a:sym typeface="+mn-ea"/>
              </a:rPr>
              <a:t>Freeze</a:t>
            </a:r>
            <a:r>
              <a:rPr lang="zh-CN" altLang="en-US" sz="1600">
                <a:sym typeface="+mn-ea"/>
              </a:rPr>
              <a:t>信号的插入方案</a:t>
            </a:r>
            <a:endParaRPr lang="zh-CN" altLang="en-US" sz="1600">
              <a:sym typeface="+mn-ea"/>
            </a:endParaRPr>
          </a:p>
          <a:p>
            <a:pPr marL="742950" lvl="1" indent="-285750">
              <a:buFont typeface="Wingdings" panose="05000000000000000000" charset="0"/>
              <a:buChar char="l"/>
            </a:pPr>
            <a:r>
              <a:rPr lang="zh-CN" altLang="en-US" sz="1600" dirty="0">
                <a:solidFill>
                  <a:schemeClr val="tx1"/>
                </a:solidFill>
              </a:rPr>
              <a:t>加入</a:t>
            </a:r>
            <a:r>
              <a:rPr lang="en-US" altLang="zh-CN" sz="1600" dirty="0">
                <a:solidFill>
                  <a:schemeClr val="tx1"/>
                </a:solidFill>
              </a:rPr>
              <a:t>Freeze</a:t>
            </a:r>
            <a:r>
              <a:rPr lang="zh-CN" altLang="en-US" sz="1600" dirty="0">
                <a:solidFill>
                  <a:schemeClr val="tx1"/>
                </a:solidFill>
              </a:rPr>
              <a:t>的原因</a:t>
            </a:r>
            <a:endParaRPr lang="zh-CN" altLang="en-US" sz="1600" dirty="0">
              <a:solidFill>
                <a:schemeClr val="tx1"/>
              </a:solidFill>
            </a:endParaRPr>
          </a:p>
          <a:p>
            <a:pPr lvl="1"/>
            <a:r>
              <a:rPr lang="zh-CN" altLang="en-US" sz="1600" dirty="0">
                <a:solidFill>
                  <a:schemeClr val="tx1"/>
                </a:solidFill>
              </a:rPr>
              <a:t>加入新一级</a:t>
            </a:r>
            <a:r>
              <a:rPr lang="en-US" altLang="zh-CN" sz="1600" dirty="0">
                <a:solidFill>
                  <a:schemeClr val="tx1"/>
                </a:solidFill>
              </a:rPr>
              <a:t>SR</a:t>
            </a:r>
            <a:r>
              <a:rPr lang="zh-CN" altLang="en-US" sz="1600" dirty="0">
                <a:solidFill>
                  <a:schemeClr val="tx1"/>
                </a:solidFill>
              </a:rPr>
              <a:t>寄存器，</a:t>
            </a:r>
            <a:r>
              <a:rPr lang="en-US" altLang="zh-CN" sz="1600" dirty="0">
                <a:solidFill>
                  <a:schemeClr val="tx1"/>
                </a:solidFill>
              </a:rPr>
              <a:t>Freeze</a:t>
            </a:r>
            <a:r>
              <a:rPr lang="zh-CN" altLang="en-US" sz="1600" dirty="0">
                <a:solidFill>
                  <a:schemeClr val="tx1"/>
                </a:solidFill>
              </a:rPr>
              <a:t>加入到两级中间</a:t>
            </a:r>
            <a:endParaRPr lang="zh-CN" altLang="en-US" sz="1600" dirty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charset="0"/>
              <a:buChar char="n"/>
            </a:pPr>
            <a:r>
              <a:rPr lang="zh-CN" altLang="en-US" sz="1600">
                <a:sym typeface="+mn-ea"/>
              </a:rPr>
              <a:t>更新不同信号的延迟仿真模型</a:t>
            </a:r>
            <a:endParaRPr lang="zh-CN" altLang="en-US" sz="1600">
              <a:sym typeface="+mn-ea"/>
            </a:endParaRPr>
          </a:p>
          <a:p>
            <a:pPr lvl="1"/>
            <a:r>
              <a:rPr lang="en-US" altLang="zh-CN" sz="1600">
                <a:solidFill>
                  <a:schemeClr val="tx1"/>
                </a:solidFill>
                <a:sym typeface="+mn-ea"/>
              </a:rPr>
              <a:t>Fastor</a:t>
            </a:r>
            <a:endParaRPr lang="en-US" altLang="zh-CN" sz="1600" dirty="0">
              <a:solidFill>
                <a:schemeClr val="tx1"/>
              </a:solidFill>
              <a:sym typeface="+mn-ea"/>
            </a:endParaRPr>
          </a:p>
          <a:p>
            <a:pPr lvl="1"/>
            <a:r>
              <a:rPr lang="en-US" altLang="zh-CN" sz="1600">
                <a:solidFill>
                  <a:schemeClr val="tx1"/>
                </a:solidFill>
                <a:sym typeface="+mn-ea"/>
              </a:rPr>
              <a:t>Read &amp; Freeze</a:t>
            </a:r>
            <a:endParaRPr lang="zh-CN" altLang="en-US" sz="1600" dirty="0">
              <a:solidFill>
                <a:schemeClr val="tx1"/>
              </a:solidFill>
              <a:sym typeface="+mn-ea"/>
            </a:endParaRPr>
          </a:p>
          <a:p>
            <a:pPr lvl="1"/>
            <a:r>
              <a:rPr lang="en-US" altLang="zh-CN" sz="1600">
                <a:solidFill>
                  <a:schemeClr val="tx1"/>
                </a:solidFill>
                <a:sym typeface="+mn-ea"/>
              </a:rPr>
              <a:t>Addr</a:t>
            </a:r>
            <a:endParaRPr lang="zh-CN" altLang="en-US" sz="1600" dirty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charset="0"/>
              <a:buChar char="n"/>
            </a:pPr>
            <a:r>
              <a:rPr lang="zh-CN" altLang="en-US" sz="1600" dirty="0">
                <a:solidFill>
                  <a:schemeClr val="tx1"/>
                </a:solidFill>
              </a:rPr>
              <a:t>信号延迟的估算</a:t>
            </a:r>
            <a:endParaRPr lang="zh-CN" altLang="en-US" sz="1600" dirty="0">
              <a:solidFill>
                <a:schemeClr val="tx1"/>
              </a:solidFill>
            </a:endParaRPr>
          </a:p>
          <a:p>
            <a:pPr lvl="1"/>
            <a:r>
              <a:rPr lang="en-US" altLang="zh-CN" sz="1600">
                <a:solidFill>
                  <a:schemeClr val="tx1"/>
                </a:solidFill>
                <a:sym typeface="+mn-ea"/>
              </a:rPr>
              <a:t>Hit / Fastor ( </a:t>
            </a:r>
            <a:r>
              <a:rPr lang="zh-CN" altLang="en-US" sz="1600">
                <a:solidFill>
                  <a:schemeClr val="tx1"/>
                </a:solidFill>
                <a:sym typeface="+mn-ea"/>
              </a:rPr>
              <a:t>慢链</a:t>
            </a:r>
            <a:r>
              <a:rPr lang="en-US" altLang="zh-CN" sz="1600">
                <a:solidFill>
                  <a:schemeClr val="tx1"/>
                </a:solidFill>
                <a:sym typeface="+mn-ea"/>
              </a:rPr>
              <a:t> / </a:t>
            </a:r>
            <a:r>
              <a:rPr lang="zh-CN" altLang="en-US" sz="1600">
                <a:solidFill>
                  <a:schemeClr val="tx1"/>
                </a:solidFill>
                <a:sym typeface="+mn-ea"/>
              </a:rPr>
              <a:t>快链</a:t>
            </a:r>
            <a:r>
              <a:rPr lang="en-US" altLang="zh-CN" sz="1600">
                <a:solidFill>
                  <a:schemeClr val="tx1"/>
                </a:solidFill>
                <a:sym typeface="+mn-ea"/>
              </a:rPr>
              <a:t> )</a:t>
            </a:r>
            <a:endParaRPr lang="en-US" altLang="zh-CN" sz="1600" dirty="0">
              <a:solidFill>
                <a:schemeClr val="tx1"/>
              </a:solidFill>
              <a:sym typeface="+mn-ea"/>
            </a:endParaRPr>
          </a:p>
          <a:p>
            <a:pPr lvl="1"/>
            <a:r>
              <a:rPr lang="en-US" altLang="zh-CN" sz="1600">
                <a:solidFill>
                  <a:schemeClr val="tx1"/>
                </a:solidFill>
                <a:sym typeface="+mn-ea"/>
              </a:rPr>
              <a:t>Read &amp; Freeze</a:t>
            </a:r>
            <a:endParaRPr lang="zh-CN" altLang="en-US" sz="1600" dirty="0">
              <a:solidFill>
                <a:schemeClr val="tx1"/>
              </a:solidFill>
              <a:sym typeface="+mn-ea"/>
            </a:endParaRPr>
          </a:p>
          <a:p>
            <a:pPr marL="457200" lvl="1" indent="0">
              <a:buFont typeface="Wingdings" panose="05000000000000000000" charset="0"/>
              <a:buNone/>
            </a:pPr>
            <a:endParaRPr lang="zh-CN" altLang="en-US" sz="16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zh-CN" altLang="en-US" sz="1600" dirty="0">
              <a:solidFill>
                <a:schemeClr val="tx1"/>
              </a:solidFill>
            </a:endParaRPr>
          </a:p>
          <a:p>
            <a:pPr marL="457200" lvl="1" indent="0">
              <a:buFont typeface="Wingdings" panose="05000000000000000000" charset="0"/>
              <a:buNone/>
            </a:pPr>
            <a:endParaRPr lang="zh-CN" altLang="en-US" sz="1600" dirty="0">
              <a:solidFill>
                <a:schemeClr val="tx1"/>
              </a:solidFill>
              <a:sym typeface="+mn-ea"/>
            </a:endParaRPr>
          </a:p>
          <a:p>
            <a:pPr marL="342900" lvl="0" indent="-342900">
              <a:buFont typeface="Wingdings" panose="05000000000000000000" charset="0"/>
              <a:buChar char="n"/>
            </a:pPr>
            <a:endParaRPr lang="zh-CN" altLang="en-US" sz="1600" dirty="0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实际仿真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1555" y="1306195"/>
            <a:ext cx="9928860" cy="29476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35" y="4365625"/>
            <a:ext cx="8010525" cy="20478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062595" y="5205730"/>
            <a:ext cx="42862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Slow_Hit  Fastor</a:t>
            </a:r>
            <a:r>
              <a:rPr lang="zh-CN" altLang="en-US"/>
              <a:t>与计算结果一致一致</a:t>
            </a:r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矩形 8"/>
          <p:cNvSpPr/>
          <p:nvPr/>
        </p:nvSpPr>
        <p:spPr>
          <a:xfrm>
            <a:off x="7337425" y="109474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337425" y="1826895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7337425" y="255905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7337425" y="352425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7337425" y="4261485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7337425" y="499872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8" name="直接箭头连接符 17"/>
          <p:cNvCxnSpPr/>
          <p:nvPr/>
        </p:nvCxnSpPr>
        <p:spPr>
          <a:xfrm flipH="1" flipV="1">
            <a:off x="8869680" y="1350010"/>
            <a:ext cx="180975" cy="63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H="1">
            <a:off x="7757160" y="1574165"/>
            <a:ext cx="0" cy="230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7757160" y="1590040"/>
            <a:ext cx="52578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FF0000"/>
                </a:solidFill>
              </a:rPr>
              <a:t>Hit_or</a:t>
            </a:r>
            <a:endParaRPr lang="en-US" altLang="zh-CN" sz="800">
              <a:solidFill>
                <a:srgbClr val="FF0000"/>
              </a:solidFill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 flipH="1">
            <a:off x="7754620" y="2308225"/>
            <a:ext cx="0" cy="230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7754620" y="2324100"/>
            <a:ext cx="52578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FF0000"/>
                </a:solidFill>
                <a:sym typeface="+mn-ea"/>
              </a:rPr>
              <a:t>Hit_or</a:t>
            </a:r>
            <a:endParaRPr lang="en-US" altLang="zh-CN" sz="800">
              <a:solidFill>
                <a:srgbClr val="FF0000"/>
              </a:solidFill>
            </a:endParaRPr>
          </a:p>
        </p:txBody>
      </p:sp>
      <p:cxnSp>
        <p:nvCxnSpPr>
          <p:cNvPr id="31" name="直接箭头连接符 30"/>
          <p:cNvCxnSpPr/>
          <p:nvPr/>
        </p:nvCxnSpPr>
        <p:spPr>
          <a:xfrm flipH="1">
            <a:off x="7757160" y="4006215"/>
            <a:ext cx="0" cy="230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/>
        </p:nvSpPr>
        <p:spPr>
          <a:xfrm>
            <a:off x="7757160" y="4022090"/>
            <a:ext cx="52578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FF0000"/>
                </a:solidFill>
                <a:sym typeface="+mn-ea"/>
              </a:rPr>
              <a:t>Hit_or</a:t>
            </a:r>
            <a:endParaRPr lang="en-US" altLang="zh-CN" sz="800">
              <a:solidFill>
                <a:srgbClr val="FF0000"/>
              </a:solidFill>
            </a:endParaRPr>
          </a:p>
        </p:txBody>
      </p:sp>
      <p:cxnSp>
        <p:nvCxnSpPr>
          <p:cNvPr id="37" name="直接箭头连接符 36"/>
          <p:cNvCxnSpPr/>
          <p:nvPr/>
        </p:nvCxnSpPr>
        <p:spPr>
          <a:xfrm flipH="1">
            <a:off x="7757160" y="4745990"/>
            <a:ext cx="0" cy="230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9" name="文本框 38"/>
          <p:cNvSpPr txBox="1"/>
          <p:nvPr/>
        </p:nvSpPr>
        <p:spPr>
          <a:xfrm>
            <a:off x="7757160" y="4761865"/>
            <a:ext cx="52578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FF0000"/>
                </a:solidFill>
                <a:sym typeface="+mn-ea"/>
              </a:rPr>
              <a:t>Hit_or</a:t>
            </a:r>
            <a:endParaRPr lang="en-US" altLang="zh-CN" sz="800">
              <a:solidFill>
                <a:srgbClr val="FF0000"/>
              </a:solidFill>
            </a:endParaRPr>
          </a:p>
        </p:txBody>
      </p:sp>
      <p:cxnSp>
        <p:nvCxnSpPr>
          <p:cNvPr id="43" name="直接箭头连接符 42"/>
          <p:cNvCxnSpPr/>
          <p:nvPr/>
        </p:nvCxnSpPr>
        <p:spPr>
          <a:xfrm flipH="1">
            <a:off x="7757160" y="5492115"/>
            <a:ext cx="0" cy="230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5" name="文本框 44"/>
          <p:cNvSpPr txBox="1"/>
          <p:nvPr/>
        </p:nvSpPr>
        <p:spPr>
          <a:xfrm>
            <a:off x="7757160" y="5507990"/>
            <a:ext cx="52578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FF0000"/>
                </a:solidFill>
                <a:sym typeface="+mn-ea"/>
              </a:rPr>
              <a:t>Hit_or</a:t>
            </a:r>
            <a:endParaRPr lang="en-US" altLang="zh-CN" sz="800">
              <a:solidFill>
                <a:srgbClr val="FF0000"/>
              </a:solidFill>
            </a:endParaRPr>
          </a:p>
          <a:p>
            <a:endParaRPr lang="en-US" altLang="zh-CN" sz="800">
              <a:solidFill>
                <a:srgbClr val="FF0000"/>
              </a:solidFill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7999730" y="2971165"/>
            <a:ext cx="207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</p:txBody>
      </p:sp>
      <p:sp>
        <p:nvSpPr>
          <p:cNvPr id="64" name="文本框 63"/>
          <p:cNvSpPr txBox="1"/>
          <p:nvPr/>
        </p:nvSpPr>
        <p:spPr>
          <a:xfrm>
            <a:off x="7915275" y="1243330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7915275" y="1955800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Pix2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7912735" y="2666365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Pix3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7912735" y="3664585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Pix..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7915275" y="4389755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PixA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7915275" y="5127625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Pix..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7550150" y="6078220"/>
            <a:ext cx="1012825" cy="292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000">
                <a:solidFill>
                  <a:schemeClr val="tx1"/>
                </a:solidFill>
              </a:rPr>
              <a:t>EoC Circuit</a:t>
            </a:r>
            <a:endParaRPr lang="en-US" altLang="zh-CN" sz="1000">
              <a:solidFill>
                <a:schemeClr val="tx1"/>
              </a:solidFill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7454265" y="2011680"/>
            <a:ext cx="95885" cy="101600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7454265" y="4457065"/>
            <a:ext cx="95885" cy="101600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517130" y="1949450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 b="1">
                <a:solidFill>
                  <a:schemeClr val="tx1"/>
                </a:solidFill>
              </a:rPr>
              <a:t>击中</a:t>
            </a:r>
            <a:endParaRPr lang="zh-CN" altLang="en-US" sz="800" b="1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517130" y="4404995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 b="1">
                <a:solidFill>
                  <a:schemeClr val="tx1"/>
                </a:solidFill>
              </a:rPr>
              <a:t>击中</a:t>
            </a:r>
            <a:endParaRPr lang="zh-CN" altLang="en-US" sz="800" b="1">
              <a:solidFill>
                <a:schemeClr val="tx1"/>
              </a:solidFill>
            </a:endParaRPr>
          </a:p>
        </p:txBody>
      </p:sp>
      <p:cxnSp>
        <p:nvCxnSpPr>
          <p:cNvPr id="16" name="直接连接符 15"/>
          <p:cNvCxnSpPr/>
          <p:nvPr/>
        </p:nvCxnSpPr>
        <p:spPr>
          <a:xfrm flipV="1">
            <a:off x="6953250" y="4490085"/>
            <a:ext cx="384175" cy="63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5" name="直接箭头连接符 64"/>
          <p:cNvCxnSpPr/>
          <p:nvPr/>
        </p:nvCxnSpPr>
        <p:spPr>
          <a:xfrm flipH="1">
            <a:off x="7543800" y="6433185"/>
            <a:ext cx="1019810" cy="0"/>
          </a:xfrm>
          <a:prstGeom prst="straightConnector1">
            <a:avLst/>
          </a:prstGeom>
          <a:ln>
            <a:solidFill>
              <a:srgbClr val="00B05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2" name="直接连接符 71"/>
          <p:cNvCxnSpPr/>
          <p:nvPr/>
        </p:nvCxnSpPr>
        <p:spPr>
          <a:xfrm flipV="1">
            <a:off x="7542530" y="6306185"/>
            <a:ext cx="1270" cy="2946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4" name="直接连接符 73"/>
          <p:cNvCxnSpPr/>
          <p:nvPr/>
        </p:nvCxnSpPr>
        <p:spPr>
          <a:xfrm flipV="1">
            <a:off x="8564880" y="6306185"/>
            <a:ext cx="1270" cy="29464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 flipV="1">
            <a:off x="8566150" y="6217920"/>
            <a:ext cx="67310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0" name="文本框 79"/>
          <p:cNvSpPr txBox="1"/>
          <p:nvPr/>
        </p:nvSpPr>
        <p:spPr>
          <a:xfrm>
            <a:off x="6560185" y="5262880"/>
            <a:ext cx="70739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>
                <a:solidFill>
                  <a:srgbClr val="FF0000"/>
                </a:solidFill>
              </a:rPr>
              <a:t>T</a:t>
            </a:r>
            <a:r>
              <a:rPr lang="en-US" altLang="zh-CN" sz="1000" b="1" baseline="-25000">
                <a:solidFill>
                  <a:srgbClr val="FF0000"/>
                </a:solidFill>
              </a:rPr>
              <a:t>fastor_A</a:t>
            </a:r>
            <a:endParaRPr lang="en-US" altLang="zh-CN" sz="1000" b="1" baseline="-25000">
              <a:solidFill>
                <a:srgbClr val="FF0000"/>
              </a:solidFill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7999730" y="5617845"/>
            <a:ext cx="2076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/>
              <a:t>.</a:t>
            </a:r>
            <a:endParaRPr lang="en-US" altLang="zh-CN" sz="800" b="1"/>
          </a:p>
          <a:p>
            <a:r>
              <a:rPr lang="en-US" altLang="zh-CN" sz="800" b="1"/>
              <a:t>.</a:t>
            </a:r>
            <a:endParaRPr lang="en-US" altLang="zh-CN" sz="800" b="1"/>
          </a:p>
          <a:p>
            <a:r>
              <a:rPr lang="en-US" altLang="zh-CN" sz="800" b="1"/>
              <a:t>.</a:t>
            </a:r>
            <a:endParaRPr lang="en-US" altLang="zh-CN" sz="800" b="1"/>
          </a:p>
        </p:txBody>
      </p:sp>
      <p:cxnSp>
        <p:nvCxnSpPr>
          <p:cNvPr id="82" name="直接连接符 81"/>
          <p:cNvCxnSpPr/>
          <p:nvPr/>
        </p:nvCxnSpPr>
        <p:spPr>
          <a:xfrm flipV="1">
            <a:off x="6953250" y="6219825"/>
            <a:ext cx="596900" cy="444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5" name="文本框 84"/>
          <p:cNvSpPr txBox="1"/>
          <p:nvPr/>
        </p:nvSpPr>
        <p:spPr>
          <a:xfrm>
            <a:off x="9046845" y="5262880"/>
            <a:ext cx="70739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>
                <a:solidFill>
                  <a:srgbClr val="00B0F0"/>
                </a:solidFill>
              </a:rPr>
              <a:t>T</a:t>
            </a:r>
            <a:r>
              <a:rPr lang="en-US" altLang="zh-CN" sz="1000" b="1" baseline="-25000">
                <a:solidFill>
                  <a:srgbClr val="00B0F0"/>
                </a:solidFill>
              </a:rPr>
              <a:t>read_A</a:t>
            </a:r>
            <a:endParaRPr lang="en-US" altLang="zh-CN" sz="1000" b="1" baseline="-25000">
              <a:solidFill>
                <a:srgbClr val="00B0F0"/>
              </a:solidFill>
            </a:endParaRPr>
          </a:p>
        </p:txBody>
      </p:sp>
      <p:cxnSp>
        <p:nvCxnSpPr>
          <p:cNvPr id="88" name="直接箭头连接符 87"/>
          <p:cNvCxnSpPr/>
          <p:nvPr/>
        </p:nvCxnSpPr>
        <p:spPr>
          <a:xfrm flipH="1">
            <a:off x="7193280" y="4485005"/>
            <a:ext cx="0" cy="17348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9" name="直接箭头连接符 88"/>
          <p:cNvCxnSpPr/>
          <p:nvPr/>
        </p:nvCxnSpPr>
        <p:spPr>
          <a:xfrm flipV="1">
            <a:off x="9046845" y="1034415"/>
            <a:ext cx="0" cy="518477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5" name="文本框 104"/>
          <p:cNvSpPr txBox="1"/>
          <p:nvPr/>
        </p:nvSpPr>
        <p:spPr>
          <a:xfrm>
            <a:off x="7842250" y="6398260"/>
            <a:ext cx="555625" cy="2946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000" b="1">
                <a:solidFill>
                  <a:srgbClr val="00B050"/>
                </a:solidFill>
              </a:rPr>
              <a:t>T</a:t>
            </a:r>
            <a:r>
              <a:rPr lang="en-US" altLang="zh-CN" sz="1000" b="1" baseline="-25000">
                <a:solidFill>
                  <a:srgbClr val="00B050"/>
                </a:solidFill>
              </a:rPr>
              <a:t>EoC</a:t>
            </a:r>
            <a:endParaRPr lang="en-US" altLang="zh-CN" sz="1000" b="1" baseline="-25000">
              <a:solidFill>
                <a:srgbClr val="00B050"/>
              </a:solidFill>
            </a:endParaRPr>
          </a:p>
        </p:txBody>
      </p:sp>
      <p:sp>
        <p:nvSpPr>
          <p:cNvPr id="131" name="文本框 130"/>
          <p:cNvSpPr txBox="1"/>
          <p:nvPr/>
        </p:nvSpPr>
        <p:spPr>
          <a:xfrm>
            <a:off x="501015" y="2794000"/>
            <a:ext cx="4204335" cy="6191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 b="1">
                <a:sym typeface="+mn-ea"/>
              </a:rPr>
              <a:t>      </a:t>
            </a:r>
            <a:r>
              <a:rPr lang="zh-CN" altLang="en-US" sz="1400" b="1">
                <a:sym typeface="+mn-ea"/>
              </a:rPr>
              <a:t>具体原因在于：</a:t>
            </a:r>
            <a:r>
              <a:rPr lang="en-US" altLang="zh-CN" sz="1400" b="1">
                <a:sym typeface="+mn-ea"/>
              </a:rPr>
              <a:t>Pix2 </a:t>
            </a:r>
            <a:r>
              <a:rPr lang="zh-CN" altLang="en-US" sz="1400" b="1">
                <a:sym typeface="+mn-ea"/>
              </a:rPr>
              <a:t>向下传的</a:t>
            </a:r>
            <a:r>
              <a:rPr lang="en-US" altLang="zh-CN" sz="1400" b="1">
                <a:sym typeface="+mn-ea"/>
              </a:rPr>
              <a:t> </a:t>
            </a:r>
            <a:r>
              <a:rPr lang="en-US" altLang="zh-CN" sz="1400" b="1">
                <a:solidFill>
                  <a:schemeClr val="tx1"/>
                </a:solidFill>
                <a:sym typeface="+mn-ea"/>
              </a:rPr>
              <a:t>hit</a:t>
            </a:r>
            <a:r>
              <a:rPr lang="en-US" altLang="zh-CN" sz="1400" b="1">
                <a:solidFill>
                  <a:schemeClr val="tx1"/>
                </a:solidFill>
                <a:sym typeface="+mn-ea"/>
              </a:rPr>
              <a:t> </a:t>
            </a:r>
            <a:r>
              <a:rPr lang="zh-CN" altLang="en-US" sz="1400" b="1">
                <a:solidFill>
                  <a:schemeClr val="tx1"/>
                </a:solidFill>
                <a:sym typeface="+mn-ea"/>
              </a:rPr>
              <a:t>晚于</a:t>
            </a:r>
            <a:r>
              <a:rPr lang="en-US" altLang="zh-CN" sz="1400" b="1">
                <a:solidFill>
                  <a:schemeClr val="tx1"/>
                </a:solidFill>
                <a:sym typeface="+mn-ea"/>
              </a:rPr>
              <a:t> Read </a:t>
            </a:r>
            <a:r>
              <a:rPr lang="zh-CN" altLang="en-US" sz="1400" b="1">
                <a:sym typeface="+mn-ea"/>
              </a:rPr>
              <a:t>到</a:t>
            </a:r>
            <a:r>
              <a:rPr lang="en-US" altLang="zh-CN" sz="1400" b="1">
                <a:sym typeface="+mn-ea"/>
              </a:rPr>
              <a:t> PixA</a:t>
            </a:r>
            <a:r>
              <a:rPr lang="zh-CN" altLang="en-US" sz="1400" b="1">
                <a:sym typeface="+mn-ea"/>
              </a:rPr>
              <a:t>，</a:t>
            </a:r>
            <a:r>
              <a:rPr lang="en-US" altLang="zh-CN" sz="1400" b="1">
                <a:sym typeface="+mn-ea"/>
              </a:rPr>
              <a:t>PixA </a:t>
            </a:r>
            <a:r>
              <a:rPr lang="zh-CN" altLang="en-US" sz="1400" b="1">
                <a:sym typeface="+mn-ea"/>
              </a:rPr>
              <a:t>会先接收</a:t>
            </a:r>
            <a:r>
              <a:rPr lang="en-US" altLang="zh-CN" sz="1400" b="1">
                <a:sym typeface="+mn-ea"/>
              </a:rPr>
              <a:t> Read </a:t>
            </a:r>
            <a:r>
              <a:rPr lang="zh-CN" altLang="en-US" sz="1400" b="1">
                <a:sym typeface="+mn-ea"/>
              </a:rPr>
              <a:t>信号读出地址，并</a:t>
            </a:r>
            <a:r>
              <a:rPr lang="en-US" altLang="zh-CN" sz="1400" b="1">
                <a:sym typeface="+mn-ea"/>
              </a:rPr>
              <a:t> Reset </a:t>
            </a:r>
            <a:r>
              <a:rPr lang="zh-CN" altLang="en-US" sz="1400" b="1">
                <a:sym typeface="+mn-ea"/>
              </a:rPr>
              <a:t>，后继续传至</a:t>
            </a:r>
            <a:r>
              <a:rPr lang="en-US" altLang="zh-CN" sz="1400" b="1">
                <a:sym typeface="+mn-ea"/>
              </a:rPr>
              <a:t> Pix2</a:t>
            </a:r>
            <a:r>
              <a:rPr lang="zh-CN" altLang="en-US" sz="1400" b="1">
                <a:sym typeface="+mn-ea"/>
              </a:rPr>
              <a:t>，读出</a:t>
            </a:r>
            <a:r>
              <a:rPr lang="en-US" altLang="zh-CN" sz="1400" b="1">
                <a:sym typeface="+mn-ea"/>
              </a:rPr>
              <a:t> Pix2</a:t>
            </a:r>
            <a:r>
              <a:rPr lang="zh-CN" altLang="en-US" sz="1400" b="1">
                <a:sym typeface="+mn-ea"/>
              </a:rPr>
              <a:t>的地址并</a:t>
            </a:r>
            <a:r>
              <a:rPr lang="en-US" altLang="zh-CN" sz="1400" b="1">
                <a:sym typeface="+mn-ea"/>
              </a:rPr>
              <a:t> Reset </a:t>
            </a:r>
            <a:r>
              <a:rPr lang="en-US" altLang="zh-CN" sz="1400" b="1">
                <a:sym typeface="+mn-ea"/>
              </a:rPr>
              <a:t>Pix2</a:t>
            </a:r>
            <a:endParaRPr lang="en-US" altLang="zh-CN" sz="1400" b="1">
              <a:sym typeface="+mn-ea"/>
            </a:endParaRPr>
          </a:p>
        </p:txBody>
      </p:sp>
      <p:sp>
        <p:nvSpPr>
          <p:cNvPr id="176" name="文本框 175"/>
          <p:cNvSpPr txBox="1"/>
          <p:nvPr/>
        </p:nvSpPr>
        <p:spPr>
          <a:xfrm>
            <a:off x="-24765" y="1090930"/>
            <a:ext cx="1866900" cy="6191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 b="1">
                <a:sym typeface="+mn-ea"/>
              </a:rPr>
              <a:t>插入</a:t>
            </a:r>
            <a:r>
              <a:rPr lang="en-US" altLang="zh-CN" sz="1400" b="1">
                <a:sym typeface="+mn-ea"/>
              </a:rPr>
              <a:t>Freeze</a:t>
            </a:r>
            <a:r>
              <a:rPr lang="zh-CN" altLang="en-US" sz="1400" b="1">
                <a:sym typeface="+mn-ea"/>
              </a:rPr>
              <a:t>的原因：</a:t>
            </a:r>
            <a:endParaRPr lang="zh-CN" altLang="en-US" sz="1400" b="1"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3905" y="2400935"/>
            <a:ext cx="2040255" cy="2452370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109855" y="1649095"/>
            <a:ext cx="6518910" cy="5949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2000" b="1">
                <a:solidFill>
                  <a:schemeClr val="tx1"/>
                </a:solidFill>
                <a:sym typeface="+mn-ea"/>
              </a:rPr>
              <a:t>  1. Read</a:t>
            </a:r>
            <a:r>
              <a:rPr lang="zh-CN" altLang="en-US" sz="2000" b="1">
                <a:solidFill>
                  <a:schemeClr val="tx1"/>
                </a:solidFill>
                <a:sym typeface="+mn-ea"/>
              </a:rPr>
              <a:t>信号拉高向上传播，后续高优先级像素被击中，导致读出两个像素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  </a:t>
            </a:r>
            <a:endParaRPr lang="en-US" altLang="zh-CN" sz="1600" b="1">
              <a:solidFill>
                <a:srgbClr val="FF0000"/>
              </a:solidFill>
              <a:sym typeface="+mn-ea"/>
            </a:endParaRPr>
          </a:p>
        </p:txBody>
      </p:sp>
      <p:cxnSp>
        <p:nvCxnSpPr>
          <p:cNvPr id="51" name="直接箭头连接符 50"/>
          <p:cNvCxnSpPr/>
          <p:nvPr/>
        </p:nvCxnSpPr>
        <p:spPr>
          <a:xfrm flipH="1" flipV="1">
            <a:off x="8865870" y="2062480"/>
            <a:ext cx="180975" cy="63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2" name="直接箭头连接符 51"/>
          <p:cNvCxnSpPr/>
          <p:nvPr/>
        </p:nvCxnSpPr>
        <p:spPr>
          <a:xfrm flipH="1" flipV="1">
            <a:off x="8865870" y="2794000"/>
            <a:ext cx="180975" cy="63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3" name="直接箭头连接符 52"/>
          <p:cNvCxnSpPr/>
          <p:nvPr/>
        </p:nvCxnSpPr>
        <p:spPr>
          <a:xfrm flipH="1" flipV="1">
            <a:off x="8865870" y="3771265"/>
            <a:ext cx="180975" cy="63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4" name="直接箭头连接符 53"/>
          <p:cNvCxnSpPr/>
          <p:nvPr/>
        </p:nvCxnSpPr>
        <p:spPr>
          <a:xfrm flipH="1" flipV="1">
            <a:off x="8880475" y="4484370"/>
            <a:ext cx="180975" cy="63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5" name="直接箭头连接符 54"/>
          <p:cNvCxnSpPr/>
          <p:nvPr/>
        </p:nvCxnSpPr>
        <p:spPr>
          <a:xfrm flipH="1" flipV="1">
            <a:off x="8865870" y="5233670"/>
            <a:ext cx="180975" cy="63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7" name="文本框 126"/>
          <p:cNvSpPr txBox="1"/>
          <p:nvPr/>
        </p:nvSpPr>
        <p:spPr>
          <a:xfrm>
            <a:off x="218440" y="4603750"/>
            <a:ext cx="585470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400" b="1">
                <a:solidFill>
                  <a:schemeClr val="tx1"/>
                </a:solidFill>
                <a:sym typeface="+mn-ea"/>
              </a:rPr>
              <a:t>Freeze</a:t>
            </a:r>
            <a:r>
              <a:rPr lang="zh-CN" altLang="en-US" sz="1400" b="1">
                <a:solidFill>
                  <a:schemeClr val="tx1"/>
                </a:solidFill>
                <a:sym typeface="+mn-ea"/>
              </a:rPr>
              <a:t>功能：</a:t>
            </a:r>
            <a:endParaRPr lang="zh-CN" altLang="en-US" sz="1400" b="1">
              <a:solidFill>
                <a:srgbClr val="FF0000"/>
              </a:solidFill>
              <a:sym typeface="+mn-ea"/>
            </a:endParaRPr>
          </a:p>
          <a:p>
            <a:endParaRPr lang="zh-CN" altLang="en-US" sz="1400" b="1">
              <a:solidFill>
                <a:srgbClr val="FF0000"/>
              </a:solidFill>
              <a:sym typeface="+mn-ea"/>
            </a:endParaRPr>
          </a:p>
          <a:p>
            <a:r>
              <a:rPr lang="zh-CN" altLang="en-US" sz="1400" b="1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     </a:t>
            </a:r>
            <a:r>
              <a:rPr lang="zh-CN" altLang="en-US" sz="1400" b="1">
                <a:solidFill>
                  <a:srgbClr val="FF0000"/>
                </a:solidFill>
                <a:sym typeface="+mn-ea"/>
              </a:rPr>
              <a:t>有击中像素：在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Freeze</a:t>
            </a:r>
            <a:r>
              <a:rPr lang="zh-CN" altLang="en-US" sz="1400" b="1">
                <a:solidFill>
                  <a:srgbClr val="FF0000"/>
                </a:solidFill>
                <a:sym typeface="+mn-ea"/>
              </a:rPr>
              <a:t>期间锁住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HIT flag                            </a:t>
            </a:r>
            <a:endParaRPr lang="en-US" altLang="zh-CN" sz="1400" b="1">
              <a:solidFill>
                <a:srgbClr val="FF0000"/>
              </a:solidFill>
              <a:sym typeface="+mn-ea"/>
            </a:endParaRPr>
          </a:p>
          <a:p>
            <a:r>
              <a:rPr lang="en-US" altLang="zh-CN" sz="1400" b="1">
                <a:solidFill>
                  <a:srgbClr val="FF0000"/>
                </a:solidFill>
                <a:sym typeface="+mn-ea"/>
              </a:rPr>
              <a:t>                       </a:t>
            </a:r>
            <a:r>
              <a:rPr lang="zh-CN" altLang="en-US" sz="1400" b="1">
                <a:solidFill>
                  <a:srgbClr val="FF0000"/>
                </a:solidFill>
                <a:sym typeface="+mn-ea"/>
              </a:rPr>
              <a:t>禁止在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Read</a:t>
            </a:r>
            <a:r>
              <a:rPr lang="zh-CN" altLang="en-US" sz="1400" b="1">
                <a:solidFill>
                  <a:srgbClr val="FF0000"/>
                </a:solidFill>
                <a:sym typeface="+mn-ea"/>
              </a:rPr>
              <a:t>上升沿时列内产生高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                                        </a:t>
            </a:r>
            <a:endParaRPr lang="en-US" altLang="zh-CN" sz="1400" b="1">
              <a:solidFill>
                <a:srgbClr val="FF0000"/>
              </a:solidFill>
              <a:sym typeface="+mn-ea"/>
            </a:endParaRPr>
          </a:p>
          <a:p>
            <a:r>
              <a:rPr lang="en-US" altLang="zh-CN" sz="1400" b="1">
                <a:solidFill>
                  <a:srgbClr val="FF0000"/>
                </a:solidFill>
                <a:sym typeface="+mn-ea"/>
              </a:rPr>
              <a:t>                       </a:t>
            </a:r>
            <a:r>
              <a:rPr lang="zh-CN" altLang="en-US" sz="1400" b="1">
                <a:solidFill>
                  <a:srgbClr val="FF0000"/>
                </a:solidFill>
                <a:sym typeface="+mn-ea"/>
              </a:rPr>
              <a:t>优先级的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Hit</a:t>
            </a:r>
            <a:endParaRPr lang="en-US" altLang="zh-CN" sz="1400" b="1">
              <a:solidFill>
                <a:srgbClr val="FF0000"/>
              </a:solidFill>
              <a:sym typeface="+mn-ea"/>
            </a:endParaRPr>
          </a:p>
          <a:p>
            <a:endParaRPr lang="zh-CN" altLang="en-US" sz="1400" b="1">
              <a:solidFill>
                <a:srgbClr val="FF0000"/>
              </a:solidFill>
              <a:sym typeface="+mn-ea"/>
            </a:endParaRPr>
          </a:p>
          <a:p>
            <a:r>
              <a:rPr lang="en-US" altLang="zh-CN" sz="1400" b="1">
                <a:solidFill>
                  <a:srgbClr val="FF0000"/>
                </a:solidFill>
                <a:sym typeface="+mn-ea"/>
              </a:rPr>
              <a:t>     </a:t>
            </a:r>
            <a:r>
              <a:rPr lang="zh-CN" altLang="en-US" sz="1400" b="1">
                <a:solidFill>
                  <a:srgbClr val="FF0000"/>
                </a:solidFill>
                <a:sym typeface="+mn-ea"/>
              </a:rPr>
              <a:t>无击中像素：允许新的击中存在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 First latch</a:t>
            </a:r>
            <a:r>
              <a:rPr lang="zh-CN" altLang="en-US" sz="1400" b="1">
                <a:solidFill>
                  <a:srgbClr val="FF0000"/>
                </a:solidFill>
                <a:sym typeface="+mn-ea"/>
              </a:rPr>
              <a:t>，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Freeze</a:t>
            </a:r>
            <a:r>
              <a:rPr lang="zh-CN" altLang="en-US" sz="1400" b="1">
                <a:solidFill>
                  <a:srgbClr val="FF0000"/>
                </a:solidFill>
                <a:sym typeface="+mn-ea"/>
              </a:rPr>
              <a:t>结束</a:t>
            </a:r>
            <a:endParaRPr lang="zh-CN" altLang="en-US" sz="1400" b="1">
              <a:solidFill>
                <a:srgbClr val="FF0000"/>
              </a:solidFill>
              <a:sym typeface="+mn-ea"/>
            </a:endParaRPr>
          </a:p>
          <a:p>
            <a:r>
              <a:rPr lang="en-US" altLang="zh-CN" sz="1400" b="1">
                <a:solidFill>
                  <a:srgbClr val="FF0000"/>
                </a:solidFill>
                <a:sym typeface="+mn-ea"/>
              </a:rPr>
              <a:t>                       </a:t>
            </a:r>
            <a:r>
              <a:rPr lang="zh-CN" altLang="en-US" sz="1400" b="1">
                <a:solidFill>
                  <a:srgbClr val="FF0000"/>
                </a:solidFill>
                <a:sym typeface="+mn-ea"/>
              </a:rPr>
              <a:t>后，继续读出</a:t>
            </a:r>
            <a:endParaRPr lang="zh-CN" altLang="en-US" sz="14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129" name="标题 128"/>
          <p:cNvSpPr>
            <a:spLocks noGrp="1"/>
          </p:cNvSpPr>
          <p:nvPr>
            <p:ph type="title"/>
          </p:nvPr>
        </p:nvSpPr>
        <p:spPr>
          <a:xfrm>
            <a:off x="857213" y="0"/>
            <a:ext cx="10725187" cy="955658"/>
          </a:xfrm>
        </p:spPr>
        <p:txBody>
          <a:bodyPr/>
          <a:p>
            <a:r>
              <a:t>整体</a:t>
            </a:r>
            <a:r>
              <a:rPr lang="en-US" altLang="zh-CN"/>
              <a:t>512*512</a:t>
            </a:r>
            <a:r>
              <a:t>双列像素阵列延迟模型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2" name="文本框 191"/>
          <p:cNvSpPr txBox="1"/>
          <p:nvPr/>
        </p:nvSpPr>
        <p:spPr>
          <a:xfrm>
            <a:off x="1856740" y="4838065"/>
            <a:ext cx="30867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PRECIS</a:t>
            </a:r>
            <a:r>
              <a:rPr lang="zh-CN" altLang="en-US"/>
              <a:t>像素单元逻辑图</a:t>
            </a:r>
            <a:endParaRPr lang="zh-CN" altLang="en-US"/>
          </a:p>
        </p:txBody>
      </p:sp>
      <p:sp>
        <p:nvSpPr>
          <p:cNvPr id="176" name="文本框 175"/>
          <p:cNvSpPr txBox="1"/>
          <p:nvPr/>
        </p:nvSpPr>
        <p:spPr>
          <a:xfrm>
            <a:off x="-24765" y="1090930"/>
            <a:ext cx="2160905" cy="6191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 b="1">
                <a:sym typeface="+mn-ea"/>
              </a:rPr>
              <a:t>如何插入</a:t>
            </a:r>
            <a:r>
              <a:rPr lang="en-US" altLang="zh-CN" sz="1400" b="1">
                <a:sym typeface="+mn-ea"/>
              </a:rPr>
              <a:t>Freeze</a:t>
            </a:r>
            <a:r>
              <a:rPr lang="zh-CN" altLang="en-US" sz="1400" b="1">
                <a:sym typeface="+mn-ea"/>
              </a:rPr>
              <a:t>？</a:t>
            </a:r>
            <a:endParaRPr lang="zh-CN" altLang="en-US" sz="1400" b="1">
              <a:sym typeface="+mn-ea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0990" y="2529840"/>
            <a:ext cx="6197600" cy="201866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661795" y="1710055"/>
            <a:ext cx="39236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 b="1"/>
              <a:t>加入</a:t>
            </a:r>
            <a:r>
              <a:rPr lang="en-US" altLang="zh-CN" sz="1200" b="1"/>
              <a:t>SR</a:t>
            </a:r>
            <a:r>
              <a:rPr lang="zh-CN" altLang="en-US" sz="1200" b="1"/>
              <a:t>锁存器，复位信号与后</a:t>
            </a:r>
            <a:r>
              <a:rPr lang="en-US" altLang="zh-CN" sz="1200" b="1"/>
              <a:t>SR</a:t>
            </a:r>
            <a:r>
              <a:rPr lang="zh-CN" altLang="en-US" sz="1200" b="1"/>
              <a:t>锁存器一致</a:t>
            </a:r>
            <a:endParaRPr lang="zh-CN" altLang="en-US" sz="1200" b="1"/>
          </a:p>
        </p:txBody>
      </p:sp>
      <p:cxnSp>
        <p:nvCxnSpPr>
          <p:cNvPr id="26" name="直接箭头连接符 25"/>
          <p:cNvCxnSpPr/>
          <p:nvPr/>
        </p:nvCxnSpPr>
        <p:spPr>
          <a:xfrm flipH="1">
            <a:off x="2136140" y="2052320"/>
            <a:ext cx="613410" cy="5702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flipH="1">
            <a:off x="6771640" y="1251585"/>
            <a:ext cx="0" cy="5111750"/>
          </a:xfrm>
          <a:prstGeom prst="line">
            <a:avLst/>
          </a:prstGeom>
          <a:ln w="28575" cmpd="sng">
            <a:solidFill>
              <a:schemeClr val="bg2"/>
            </a:solidFill>
            <a:prstDash val="sys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9002395" y="151257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9002395" y="2244725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9002395" y="297688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9002395" y="394208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9002395" y="4679315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9002395" y="541655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9664700" y="3388995"/>
            <a:ext cx="207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</p:txBody>
      </p:sp>
      <p:sp>
        <p:nvSpPr>
          <p:cNvPr id="35" name="文本框 34"/>
          <p:cNvSpPr txBox="1"/>
          <p:nvPr/>
        </p:nvSpPr>
        <p:spPr>
          <a:xfrm>
            <a:off x="9580245" y="1661160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Pix0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9580245" y="2373630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9577705" y="3084195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Pix2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9577705" y="4082415"/>
            <a:ext cx="8248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Pix1021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9580245" y="4807585"/>
            <a:ext cx="8216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Pix1022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9580245" y="5545455"/>
            <a:ext cx="8216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Pix1023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9321165" y="6033135"/>
            <a:ext cx="1012825" cy="292100"/>
          </a:xfrm>
          <a:prstGeom prst="rect">
            <a:avLst/>
          </a:prstGeom>
          <a:noFill/>
          <a:ln w="12700" cmpd="sng">
            <a:solidFill>
              <a:schemeClr val="tx1"/>
            </a:solidFill>
            <a:prstDash val="sys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000">
                <a:solidFill>
                  <a:schemeClr val="tx1"/>
                </a:solidFill>
              </a:rPr>
              <a:t>EoC Circuit</a:t>
            </a:r>
            <a:endParaRPr lang="en-US" altLang="zh-CN" sz="1000">
              <a:solidFill>
                <a:schemeClr val="tx1"/>
              </a:solidFill>
            </a:endParaRPr>
          </a:p>
        </p:txBody>
      </p:sp>
      <p:cxnSp>
        <p:nvCxnSpPr>
          <p:cNvPr id="44" name="直接连接符 43"/>
          <p:cNvCxnSpPr/>
          <p:nvPr/>
        </p:nvCxnSpPr>
        <p:spPr>
          <a:xfrm>
            <a:off x="8827770" y="6193790"/>
            <a:ext cx="488315" cy="5080"/>
          </a:xfrm>
          <a:prstGeom prst="line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 flipH="1">
            <a:off x="8814435" y="1779270"/>
            <a:ext cx="12700" cy="4413250"/>
          </a:xfrm>
          <a:prstGeom prst="line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6" name="直接箭头连接符 45"/>
          <p:cNvCxnSpPr/>
          <p:nvPr/>
        </p:nvCxnSpPr>
        <p:spPr>
          <a:xfrm>
            <a:off x="8807450" y="5690870"/>
            <a:ext cx="194945" cy="1270"/>
          </a:xfrm>
          <a:prstGeom prst="straightConnector1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7" name="直接箭头连接符 46"/>
          <p:cNvCxnSpPr/>
          <p:nvPr/>
        </p:nvCxnSpPr>
        <p:spPr>
          <a:xfrm>
            <a:off x="8815705" y="4979670"/>
            <a:ext cx="194945" cy="1270"/>
          </a:xfrm>
          <a:prstGeom prst="straightConnector1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/>
          <p:nvPr/>
        </p:nvCxnSpPr>
        <p:spPr>
          <a:xfrm>
            <a:off x="8815705" y="4246880"/>
            <a:ext cx="194945" cy="1270"/>
          </a:xfrm>
          <a:prstGeom prst="straightConnector1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9" name="直接箭头连接符 48"/>
          <p:cNvCxnSpPr/>
          <p:nvPr/>
        </p:nvCxnSpPr>
        <p:spPr>
          <a:xfrm>
            <a:off x="8815705" y="3268345"/>
            <a:ext cx="194945" cy="1270"/>
          </a:xfrm>
          <a:prstGeom prst="straightConnector1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0" name="直接箭头连接符 49"/>
          <p:cNvCxnSpPr/>
          <p:nvPr/>
        </p:nvCxnSpPr>
        <p:spPr>
          <a:xfrm>
            <a:off x="8827770" y="2541270"/>
            <a:ext cx="194945" cy="1270"/>
          </a:xfrm>
          <a:prstGeom prst="straightConnector1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1" name="直接箭头连接符 50"/>
          <p:cNvCxnSpPr/>
          <p:nvPr/>
        </p:nvCxnSpPr>
        <p:spPr>
          <a:xfrm>
            <a:off x="8815705" y="1790700"/>
            <a:ext cx="194945" cy="1270"/>
          </a:xfrm>
          <a:prstGeom prst="straightConnector1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3" name="文本框 52"/>
          <p:cNvSpPr txBox="1"/>
          <p:nvPr/>
        </p:nvSpPr>
        <p:spPr>
          <a:xfrm>
            <a:off x="7200900" y="1341755"/>
            <a:ext cx="15233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像素外</a:t>
            </a:r>
            <a:r>
              <a:rPr lang="zh-CN" altLang="en-US"/>
              <a:t>部</a:t>
            </a:r>
            <a:endParaRPr lang="zh-CN" altLang="en-US"/>
          </a:p>
        </p:txBody>
      </p:sp>
      <p:sp>
        <p:nvSpPr>
          <p:cNvPr id="54" name="文本框 53"/>
          <p:cNvSpPr txBox="1"/>
          <p:nvPr/>
        </p:nvSpPr>
        <p:spPr>
          <a:xfrm>
            <a:off x="141605" y="1341755"/>
            <a:ext cx="18275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像素内部</a:t>
            </a:r>
            <a:endParaRPr lang="zh-CN" altLang="en-US"/>
          </a:p>
        </p:txBody>
      </p:sp>
      <p:sp>
        <p:nvSpPr>
          <p:cNvPr id="323" name="文本框 322"/>
          <p:cNvSpPr txBox="1"/>
          <p:nvPr/>
        </p:nvSpPr>
        <p:spPr>
          <a:xfrm>
            <a:off x="8724265" y="6232525"/>
            <a:ext cx="62992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Freeze</a:t>
            </a:r>
            <a:endParaRPr lang="en-US" altLang="zh-CN" sz="800" b="1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4022725" y="4359275"/>
            <a:ext cx="6927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b="1"/>
              <a:t>rst</a:t>
            </a:r>
            <a:endParaRPr lang="en-US" altLang="zh-CN" sz="1400" b="1"/>
          </a:p>
        </p:txBody>
      </p:sp>
      <p:sp>
        <p:nvSpPr>
          <p:cNvPr id="56" name="文本框 55"/>
          <p:cNvSpPr txBox="1"/>
          <p:nvPr/>
        </p:nvSpPr>
        <p:spPr>
          <a:xfrm>
            <a:off x="4549775" y="4333875"/>
            <a:ext cx="78803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/>
              <a:t>read</a:t>
            </a:r>
            <a:endParaRPr lang="en-US" altLang="zh-CN" sz="1200" b="1"/>
          </a:p>
        </p:txBody>
      </p:sp>
      <p:sp>
        <p:nvSpPr>
          <p:cNvPr id="58" name="文本框 57"/>
          <p:cNvSpPr txBox="1"/>
          <p:nvPr/>
        </p:nvSpPr>
        <p:spPr>
          <a:xfrm>
            <a:off x="3133725" y="2489200"/>
            <a:ext cx="140716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900" b="1"/>
              <a:t>last_hit_or</a:t>
            </a:r>
            <a:endParaRPr lang="en-US" altLang="zh-CN" sz="900" b="1"/>
          </a:p>
        </p:txBody>
      </p:sp>
      <p:sp>
        <p:nvSpPr>
          <p:cNvPr id="59" name="文本框 58"/>
          <p:cNvSpPr txBox="1"/>
          <p:nvPr/>
        </p:nvSpPr>
        <p:spPr>
          <a:xfrm>
            <a:off x="4022725" y="2529840"/>
            <a:ext cx="140716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900" b="1"/>
              <a:t>last_fastor_or</a:t>
            </a:r>
            <a:endParaRPr lang="en-US" altLang="zh-CN" sz="900" b="1"/>
          </a:p>
        </p:txBody>
      </p:sp>
      <p:sp>
        <p:nvSpPr>
          <p:cNvPr id="60" name="文本框 59"/>
          <p:cNvSpPr txBox="1"/>
          <p:nvPr/>
        </p:nvSpPr>
        <p:spPr>
          <a:xfrm>
            <a:off x="4314825" y="3929380"/>
            <a:ext cx="885190" cy="2578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700" b="1"/>
              <a:t>readint</a:t>
            </a:r>
            <a:endParaRPr lang="en-US" altLang="zh-CN" sz="700" b="1"/>
          </a:p>
        </p:txBody>
      </p:sp>
      <p:sp>
        <p:nvSpPr>
          <p:cNvPr id="61" name="文本框 60"/>
          <p:cNvSpPr txBox="1"/>
          <p:nvPr/>
        </p:nvSpPr>
        <p:spPr>
          <a:xfrm>
            <a:off x="3308350" y="4252595"/>
            <a:ext cx="140716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900" b="1"/>
              <a:t>next_hit_or</a:t>
            </a:r>
            <a:endParaRPr lang="en-US" altLang="zh-CN" sz="900" b="1"/>
          </a:p>
        </p:txBody>
      </p:sp>
      <p:sp>
        <p:nvSpPr>
          <p:cNvPr id="63" name="标题 62"/>
          <p:cNvSpPr>
            <a:spLocks noGrp="1"/>
          </p:cNvSpPr>
          <p:nvPr>
            <p:ph type="title"/>
          </p:nvPr>
        </p:nvSpPr>
        <p:spPr>
          <a:xfrm>
            <a:off x="857213" y="0"/>
            <a:ext cx="10725187" cy="955658"/>
          </a:xfrm>
        </p:spPr>
        <p:txBody>
          <a:bodyPr/>
          <a:p>
            <a:r>
              <a:t>整体</a:t>
            </a:r>
            <a:r>
              <a:rPr lang="en-US" altLang="zh-CN"/>
              <a:t>512*512</a:t>
            </a:r>
            <a:r>
              <a:t>双列像素阵列延迟模型</a:t>
            </a:r>
          </a:p>
        </p:txBody>
      </p:sp>
      <p:sp>
        <p:nvSpPr>
          <p:cNvPr id="64" name="文本框 63"/>
          <p:cNvSpPr txBox="1"/>
          <p:nvPr/>
        </p:nvSpPr>
        <p:spPr>
          <a:xfrm>
            <a:off x="2136140" y="2740025"/>
            <a:ext cx="859790" cy="2584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200" b="1"/>
              <a:t>freeze</a:t>
            </a:r>
            <a:endParaRPr lang="en-US" altLang="zh-CN" sz="1200"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" name="圆角矩形 56"/>
          <p:cNvSpPr/>
          <p:nvPr/>
        </p:nvSpPr>
        <p:spPr>
          <a:xfrm>
            <a:off x="1493520" y="524954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</p:txBody>
      </p:sp>
      <p:sp>
        <p:nvSpPr>
          <p:cNvPr id="91" name="标题 90"/>
          <p:cNvSpPr>
            <a:spLocks noGrp="1"/>
          </p:cNvSpPr>
          <p:nvPr>
            <p:ph type="title"/>
          </p:nvPr>
        </p:nvSpPr>
        <p:spPr>
          <a:xfrm>
            <a:off x="857213" y="0"/>
            <a:ext cx="10725187" cy="955658"/>
          </a:xfrm>
        </p:spPr>
        <p:txBody>
          <a:bodyPr/>
          <a:p>
            <a:r>
              <a:t>整体</a:t>
            </a:r>
            <a:r>
              <a:rPr lang="en-US" altLang="zh-CN"/>
              <a:t>512*512</a:t>
            </a:r>
            <a:r>
              <a:t>双列像素阵列延迟模型</a:t>
            </a:r>
          </a:p>
        </p:txBody>
      </p:sp>
      <p:sp>
        <p:nvSpPr>
          <p:cNvPr id="176" name="文本框 175"/>
          <p:cNvSpPr txBox="1"/>
          <p:nvPr/>
        </p:nvSpPr>
        <p:spPr>
          <a:xfrm>
            <a:off x="1459865" y="5233670"/>
            <a:ext cx="367665" cy="1676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00" b="1">
                <a:solidFill>
                  <a:schemeClr val="bg1"/>
                </a:solidFill>
                <a:sym typeface="+mn-ea"/>
              </a:rPr>
              <a:t>1023</a:t>
            </a:r>
            <a:endParaRPr lang="en-US" altLang="zh-CN" sz="4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493520" y="231584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200" b="1"/>
              <a:t>0</a:t>
            </a:r>
            <a:endParaRPr lang="en-US" altLang="zh-CN" sz="1200" b="1"/>
          </a:p>
        </p:txBody>
      </p:sp>
      <p:sp>
        <p:nvSpPr>
          <p:cNvPr id="3" name="圆角矩形 2"/>
          <p:cNvSpPr/>
          <p:nvPr/>
        </p:nvSpPr>
        <p:spPr>
          <a:xfrm>
            <a:off x="1493520" y="255841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200"/>
              <a:t>3</a:t>
            </a:r>
            <a:endParaRPr lang="en-US" altLang="zh-CN" sz="1200"/>
          </a:p>
        </p:txBody>
      </p:sp>
      <p:sp>
        <p:nvSpPr>
          <p:cNvPr id="41" name="圆角矩形 40"/>
          <p:cNvSpPr/>
          <p:nvPr/>
        </p:nvSpPr>
        <p:spPr>
          <a:xfrm>
            <a:off x="1493520" y="280098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200"/>
              <a:t>4</a:t>
            </a:r>
            <a:endParaRPr lang="en-US" altLang="zh-CN" sz="1200"/>
          </a:p>
        </p:txBody>
      </p:sp>
      <p:sp>
        <p:nvSpPr>
          <p:cNvPr id="44" name="圆角矩形 43"/>
          <p:cNvSpPr/>
          <p:nvPr/>
        </p:nvSpPr>
        <p:spPr>
          <a:xfrm>
            <a:off x="1493520" y="304355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200"/>
              <a:t>7</a:t>
            </a:r>
            <a:endParaRPr lang="en-US" altLang="zh-CN" sz="1200"/>
          </a:p>
        </p:txBody>
      </p:sp>
      <p:sp>
        <p:nvSpPr>
          <p:cNvPr id="48" name="圆角矩形 47"/>
          <p:cNvSpPr/>
          <p:nvPr/>
        </p:nvSpPr>
        <p:spPr>
          <a:xfrm>
            <a:off x="1493520" y="329755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200"/>
              <a:t>8</a:t>
            </a:r>
            <a:endParaRPr lang="en-US" altLang="zh-CN" sz="1200"/>
          </a:p>
        </p:txBody>
      </p:sp>
      <p:sp>
        <p:nvSpPr>
          <p:cNvPr id="50" name="圆角矩形 49"/>
          <p:cNvSpPr/>
          <p:nvPr/>
        </p:nvSpPr>
        <p:spPr>
          <a:xfrm>
            <a:off x="1493520" y="354012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1200"/>
          </a:p>
        </p:txBody>
      </p:sp>
      <p:sp>
        <p:nvSpPr>
          <p:cNvPr id="51" name="圆角矩形 50"/>
          <p:cNvSpPr/>
          <p:nvPr/>
        </p:nvSpPr>
        <p:spPr>
          <a:xfrm>
            <a:off x="1493520" y="378269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1200"/>
          </a:p>
        </p:txBody>
      </p:sp>
      <p:sp>
        <p:nvSpPr>
          <p:cNvPr id="52" name="圆角矩形 51"/>
          <p:cNvSpPr/>
          <p:nvPr/>
        </p:nvSpPr>
        <p:spPr>
          <a:xfrm>
            <a:off x="1493520" y="402526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1200"/>
          </a:p>
        </p:txBody>
      </p:sp>
      <p:sp>
        <p:nvSpPr>
          <p:cNvPr id="53" name="文本框 52"/>
          <p:cNvSpPr txBox="1"/>
          <p:nvPr/>
        </p:nvSpPr>
        <p:spPr>
          <a:xfrm>
            <a:off x="1518920" y="4154170"/>
            <a:ext cx="207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" b="1"/>
              <a:t>.</a:t>
            </a:r>
            <a:endParaRPr lang="en-US" altLang="zh-CN" sz="600" b="1"/>
          </a:p>
          <a:p>
            <a:r>
              <a:rPr lang="en-US" altLang="zh-CN" sz="600" b="1"/>
              <a:t>.</a:t>
            </a:r>
            <a:endParaRPr lang="en-US" altLang="zh-CN" sz="600" b="1"/>
          </a:p>
          <a:p>
            <a:r>
              <a:rPr lang="en-US" altLang="zh-CN" sz="600" b="1"/>
              <a:t>.</a:t>
            </a:r>
            <a:endParaRPr lang="en-US" altLang="zh-CN" sz="600" b="1"/>
          </a:p>
        </p:txBody>
      </p:sp>
      <p:sp>
        <p:nvSpPr>
          <p:cNvPr id="54" name="圆角矩形 53"/>
          <p:cNvSpPr/>
          <p:nvPr/>
        </p:nvSpPr>
        <p:spPr>
          <a:xfrm>
            <a:off x="1493520" y="452183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5" name="圆角矩形 54"/>
          <p:cNvSpPr/>
          <p:nvPr/>
        </p:nvSpPr>
        <p:spPr>
          <a:xfrm>
            <a:off x="1493520" y="476440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6" name="圆角矩形 55"/>
          <p:cNvSpPr/>
          <p:nvPr/>
        </p:nvSpPr>
        <p:spPr>
          <a:xfrm>
            <a:off x="1493520" y="500697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8" name="圆角矩形 57"/>
          <p:cNvSpPr/>
          <p:nvPr/>
        </p:nvSpPr>
        <p:spPr>
          <a:xfrm>
            <a:off x="1790065" y="231203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200"/>
              <a:t>1</a:t>
            </a:r>
            <a:endParaRPr lang="en-US" altLang="zh-CN" sz="1200"/>
          </a:p>
        </p:txBody>
      </p:sp>
      <p:sp>
        <p:nvSpPr>
          <p:cNvPr id="59" name="圆角矩形 58"/>
          <p:cNvSpPr/>
          <p:nvPr/>
        </p:nvSpPr>
        <p:spPr>
          <a:xfrm>
            <a:off x="1790065" y="255460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200"/>
              <a:t>2</a:t>
            </a:r>
            <a:endParaRPr lang="en-US" altLang="zh-CN" sz="1200"/>
          </a:p>
        </p:txBody>
      </p:sp>
      <p:sp>
        <p:nvSpPr>
          <p:cNvPr id="60" name="圆角矩形 59"/>
          <p:cNvSpPr/>
          <p:nvPr/>
        </p:nvSpPr>
        <p:spPr>
          <a:xfrm>
            <a:off x="1790065" y="279717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200"/>
              <a:t>5</a:t>
            </a:r>
            <a:endParaRPr lang="en-US" altLang="zh-CN" sz="1200"/>
          </a:p>
        </p:txBody>
      </p:sp>
      <p:sp>
        <p:nvSpPr>
          <p:cNvPr id="61" name="圆角矩形 60"/>
          <p:cNvSpPr/>
          <p:nvPr/>
        </p:nvSpPr>
        <p:spPr>
          <a:xfrm>
            <a:off x="1790065" y="303974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200"/>
              <a:t>6</a:t>
            </a:r>
            <a:endParaRPr lang="en-US" altLang="zh-CN" sz="1200"/>
          </a:p>
        </p:txBody>
      </p:sp>
      <p:sp>
        <p:nvSpPr>
          <p:cNvPr id="62" name="圆角矩形 61"/>
          <p:cNvSpPr/>
          <p:nvPr/>
        </p:nvSpPr>
        <p:spPr>
          <a:xfrm>
            <a:off x="1790065" y="329374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200"/>
              <a:t>9</a:t>
            </a:r>
            <a:endParaRPr lang="en-US" altLang="zh-CN" sz="1200"/>
          </a:p>
        </p:txBody>
      </p:sp>
      <p:sp>
        <p:nvSpPr>
          <p:cNvPr id="63" name="圆角矩形 62"/>
          <p:cNvSpPr/>
          <p:nvPr/>
        </p:nvSpPr>
        <p:spPr>
          <a:xfrm>
            <a:off x="1790065" y="353631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400"/>
          </a:p>
        </p:txBody>
      </p:sp>
      <p:sp>
        <p:nvSpPr>
          <p:cNvPr id="73" name="圆角矩形 72"/>
          <p:cNvSpPr/>
          <p:nvPr/>
        </p:nvSpPr>
        <p:spPr>
          <a:xfrm>
            <a:off x="1790065" y="377888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00"/>
          </a:p>
        </p:txBody>
      </p:sp>
      <p:sp>
        <p:nvSpPr>
          <p:cNvPr id="76" name="圆角矩形 75"/>
          <p:cNvSpPr/>
          <p:nvPr/>
        </p:nvSpPr>
        <p:spPr>
          <a:xfrm>
            <a:off x="1790065" y="402145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00"/>
          </a:p>
        </p:txBody>
      </p:sp>
      <p:sp>
        <p:nvSpPr>
          <p:cNvPr id="79" name="文本框 78"/>
          <p:cNvSpPr txBox="1"/>
          <p:nvPr/>
        </p:nvSpPr>
        <p:spPr>
          <a:xfrm>
            <a:off x="1815465" y="4150360"/>
            <a:ext cx="20764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" b="1"/>
              <a:t>.</a:t>
            </a:r>
            <a:endParaRPr lang="en-US" altLang="zh-CN" sz="400" b="1"/>
          </a:p>
          <a:p>
            <a:r>
              <a:rPr lang="en-US" altLang="zh-CN" sz="400" b="1"/>
              <a:t>.</a:t>
            </a:r>
            <a:endParaRPr lang="en-US" altLang="zh-CN" sz="400" b="1"/>
          </a:p>
          <a:p>
            <a:r>
              <a:rPr lang="en-US" altLang="zh-CN" sz="400" b="1"/>
              <a:t>.</a:t>
            </a:r>
            <a:endParaRPr lang="en-US" altLang="zh-CN" sz="400" b="1"/>
          </a:p>
        </p:txBody>
      </p:sp>
      <p:sp>
        <p:nvSpPr>
          <p:cNvPr id="83" name="圆角矩形 82"/>
          <p:cNvSpPr/>
          <p:nvPr/>
        </p:nvSpPr>
        <p:spPr>
          <a:xfrm>
            <a:off x="1790065" y="451802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00"/>
          </a:p>
        </p:txBody>
      </p:sp>
      <p:sp>
        <p:nvSpPr>
          <p:cNvPr id="86" name="圆角矩形 85"/>
          <p:cNvSpPr/>
          <p:nvPr/>
        </p:nvSpPr>
        <p:spPr>
          <a:xfrm>
            <a:off x="1790065" y="476059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00"/>
          </a:p>
        </p:txBody>
      </p:sp>
      <p:sp>
        <p:nvSpPr>
          <p:cNvPr id="92" name="圆角矩形 91"/>
          <p:cNvSpPr/>
          <p:nvPr/>
        </p:nvSpPr>
        <p:spPr>
          <a:xfrm>
            <a:off x="1790065" y="500316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00"/>
          </a:p>
        </p:txBody>
      </p:sp>
      <p:sp>
        <p:nvSpPr>
          <p:cNvPr id="93" name="圆角矩形 92"/>
          <p:cNvSpPr/>
          <p:nvPr/>
        </p:nvSpPr>
        <p:spPr>
          <a:xfrm>
            <a:off x="1790065" y="524573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400"/>
          </a:p>
        </p:txBody>
      </p:sp>
      <p:grpSp>
        <p:nvGrpSpPr>
          <p:cNvPr id="9" name="组合 8"/>
          <p:cNvGrpSpPr/>
          <p:nvPr/>
        </p:nvGrpSpPr>
        <p:grpSpPr>
          <a:xfrm>
            <a:off x="2252345" y="2312035"/>
            <a:ext cx="585470" cy="3061970"/>
            <a:chOff x="3547" y="3641"/>
            <a:chExt cx="922" cy="4822"/>
          </a:xfrm>
        </p:grpSpPr>
        <p:sp>
          <p:nvSpPr>
            <p:cNvPr id="94" name="圆角矩形 93"/>
            <p:cNvSpPr/>
            <p:nvPr/>
          </p:nvSpPr>
          <p:spPr>
            <a:xfrm>
              <a:off x="3547" y="3641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 altLang="zh-CN" sz="1200"/>
            </a:p>
          </p:txBody>
        </p:sp>
        <p:sp>
          <p:nvSpPr>
            <p:cNvPr id="95" name="圆角矩形 94"/>
            <p:cNvSpPr/>
            <p:nvPr/>
          </p:nvSpPr>
          <p:spPr>
            <a:xfrm>
              <a:off x="3547" y="4023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3547" y="4405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7" name="圆角矩形 96"/>
            <p:cNvSpPr/>
            <p:nvPr/>
          </p:nvSpPr>
          <p:spPr>
            <a:xfrm>
              <a:off x="3547" y="4787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8" name="圆角矩形 97"/>
            <p:cNvSpPr/>
            <p:nvPr/>
          </p:nvSpPr>
          <p:spPr>
            <a:xfrm>
              <a:off x="3547" y="5187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9" name="圆角矩形 98"/>
            <p:cNvSpPr/>
            <p:nvPr/>
          </p:nvSpPr>
          <p:spPr>
            <a:xfrm>
              <a:off x="3547" y="5569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0" name="圆角矩形 99"/>
            <p:cNvSpPr/>
            <p:nvPr/>
          </p:nvSpPr>
          <p:spPr>
            <a:xfrm>
              <a:off x="3547" y="5951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1" name="圆角矩形 100"/>
            <p:cNvSpPr/>
            <p:nvPr/>
          </p:nvSpPr>
          <p:spPr>
            <a:xfrm>
              <a:off x="3547" y="6333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2" name="文本框 101"/>
            <p:cNvSpPr txBox="1"/>
            <p:nvPr/>
          </p:nvSpPr>
          <p:spPr>
            <a:xfrm>
              <a:off x="3587" y="6536"/>
              <a:ext cx="32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600" b="1"/>
                <a:t>.</a:t>
              </a:r>
              <a:endParaRPr lang="en-US" altLang="zh-CN" sz="600" b="1"/>
            </a:p>
            <a:p>
              <a:r>
                <a:rPr lang="en-US" altLang="zh-CN" sz="600" b="1"/>
                <a:t>.</a:t>
              </a:r>
              <a:endParaRPr lang="en-US" altLang="zh-CN" sz="600" b="1"/>
            </a:p>
            <a:p>
              <a:r>
                <a:rPr lang="en-US" altLang="zh-CN" sz="600" b="1"/>
                <a:t>.</a:t>
              </a:r>
              <a:endParaRPr lang="en-US" altLang="zh-CN" sz="600" b="1"/>
            </a:p>
          </p:txBody>
        </p:sp>
        <p:sp>
          <p:nvSpPr>
            <p:cNvPr id="103" name="圆角矩形 102"/>
            <p:cNvSpPr/>
            <p:nvPr/>
          </p:nvSpPr>
          <p:spPr>
            <a:xfrm>
              <a:off x="3547" y="7115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4" name="圆角矩形 103"/>
            <p:cNvSpPr/>
            <p:nvPr/>
          </p:nvSpPr>
          <p:spPr>
            <a:xfrm>
              <a:off x="3547" y="7497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6" name="圆角矩形 105"/>
            <p:cNvSpPr/>
            <p:nvPr/>
          </p:nvSpPr>
          <p:spPr>
            <a:xfrm>
              <a:off x="3547" y="7879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7" name="圆角矩形 106"/>
            <p:cNvSpPr/>
            <p:nvPr/>
          </p:nvSpPr>
          <p:spPr>
            <a:xfrm>
              <a:off x="3547" y="8261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8" name="圆角矩形 107"/>
            <p:cNvSpPr/>
            <p:nvPr/>
          </p:nvSpPr>
          <p:spPr>
            <a:xfrm>
              <a:off x="4063" y="3641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 altLang="zh-CN" sz="1200"/>
            </a:p>
          </p:txBody>
        </p:sp>
        <p:sp>
          <p:nvSpPr>
            <p:cNvPr id="109" name="圆角矩形 108"/>
            <p:cNvSpPr/>
            <p:nvPr/>
          </p:nvSpPr>
          <p:spPr>
            <a:xfrm>
              <a:off x="4063" y="4023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0" name="圆角矩形 109"/>
            <p:cNvSpPr/>
            <p:nvPr/>
          </p:nvSpPr>
          <p:spPr>
            <a:xfrm>
              <a:off x="4063" y="4405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1" name="圆角矩形 110"/>
            <p:cNvSpPr/>
            <p:nvPr/>
          </p:nvSpPr>
          <p:spPr>
            <a:xfrm>
              <a:off x="4063" y="4787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2" name="圆角矩形 111"/>
            <p:cNvSpPr/>
            <p:nvPr/>
          </p:nvSpPr>
          <p:spPr>
            <a:xfrm>
              <a:off x="4063" y="5187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3" name="圆角矩形 112"/>
            <p:cNvSpPr/>
            <p:nvPr/>
          </p:nvSpPr>
          <p:spPr>
            <a:xfrm>
              <a:off x="4063" y="5569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4" name="圆角矩形 113"/>
            <p:cNvSpPr/>
            <p:nvPr/>
          </p:nvSpPr>
          <p:spPr>
            <a:xfrm>
              <a:off x="4063" y="5951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5" name="圆角矩形 114"/>
            <p:cNvSpPr/>
            <p:nvPr/>
          </p:nvSpPr>
          <p:spPr>
            <a:xfrm>
              <a:off x="4063" y="6333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6" name="文本框 115"/>
            <p:cNvSpPr txBox="1"/>
            <p:nvPr/>
          </p:nvSpPr>
          <p:spPr>
            <a:xfrm>
              <a:off x="4103" y="6536"/>
              <a:ext cx="32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600" b="1"/>
                <a:t>.</a:t>
              </a:r>
              <a:endParaRPr lang="en-US" altLang="zh-CN" sz="600" b="1"/>
            </a:p>
            <a:p>
              <a:r>
                <a:rPr lang="en-US" altLang="zh-CN" sz="600" b="1"/>
                <a:t>.</a:t>
              </a:r>
              <a:endParaRPr lang="en-US" altLang="zh-CN" sz="600" b="1"/>
            </a:p>
            <a:p>
              <a:r>
                <a:rPr lang="en-US" altLang="zh-CN" sz="600" b="1"/>
                <a:t>.</a:t>
              </a:r>
              <a:endParaRPr lang="en-US" altLang="zh-CN" sz="600" b="1"/>
            </a:p>
          </p:txBody>
        </p:sp>
        <p:sp>
          <p:nvSpPr>
            <p:cNvPr id="117" name="圆角矩形 116"/>
            <p:cNvSpPr/>
            <p:nvPr/>
          </p:nvSpPr>
          <p:spPr>
            <a:xfrm>
              <a:off x="4063" y="7115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8" name="圆角矩形 117"/>
            <p:cNvSpPr/>
            <p:nvPr/>
          </p:nvSpPr>
          <p:spPr>
            <a:xfrm>
              <a:off x="4063" y="7497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9" name="圆角矩形 118"/>
            <p:cNvSpPr/>
            <p:nvPr/>
          </p:nvSpPr>
          <p:spPr>
            <a:xfrm>
              <a:off x="4063" y="7879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0" name="圆角矩形 119"/>
            <p:cNvSpPr/>
            <p:nvPr/>
          </p:nvSpPr>
          <p:spPr>
            <a:xfrm>
              <a:off x="4063" y="8261"/>
              <a:ext cx="407" cy="203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21" name="圆角矩形 120"/>
          <p:cNvSpPr/>
          <p:nvPr/>
        </p:nvSpPr>
        <p:spPr>
          <a:xfrm>
            <a:off x="3096895" y="231965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1200"/>
          </a:p>
        </p:txBody>
      </p:sp>
      <p:sp>
        <p:nvSpPr>
          <p:cNvPr id="122" name="圆角矩形 121"/>
          <p:cNvSpPr/>
          <p:nvPr/>
        </p:nvSpPr>
        <p:spPr>
          <a:xfrm>
            <a:off x="3096895" y="256222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3" name="圆角矩形 122"/>
          <p:cNvSpPr/>
          <p:nvPr/>
        </p:nvSpPr>
        <p:spPr>
          <a:xfrm>
            <a:off x="3096895" y="280479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4" name="圆角矩形 123"/>
          <p:cNvSpPr/>
          <p:nvPr/>
        </p:nvSpPr>
        <p:spPr>
          <a:xfrm>
            <a:off x="3096895" y="304736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5" name="圆角矩形 124"/>
          <p:cNvSpPr/>
          <p:nvPr/>
        </p:nvSpPr>
        <p:spPr>
          <a:xfrm>
            <a:off x="3096895" y="330136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6" name="圆角矩形 125"/>
          <p:cNvSpPr/>
          <p:nvPr/>
        </p:nvSpPr>
        <p:spPr>
          <a:xfrm>
            <a:off x="3096895" y="354393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7" name="圆角矩形 126"/>
          <p:cNvSpPr/>
          <p:nvPr/>
        </p:nvSpPr>
        <p:spPr>
          <a:xfrm>
            <a:off x="3096895" y="378650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8" name="圆角矩形 127"/>
          <p:cNvSpPr/>
          <p:nvPr/>
        </p:nvSpPr>
        <p:spPr>
          <a:xfrm>
            <a:off x="3096895" y="402907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9" name="文本框 128"/>
          <p:cNvSpPr txBox="1"/>
          <p:nvPr/>
        </p:nvSpPr>
        <p:spPr>
          <a:xfrm>
            <a:off x="3122295" y="4157980"/>
            <a:ext cx="207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" b="1"/>
              <a:t>.</a:t>
            </a:r>
            <a:endParaRPr lang="en-US" altLang="zh-CN" sz="600" b="1"/>
          </a:p>
          <a:p>
            <a:r>
              <a:rPr lang="en-US" altLang="zh-CN" sz="600" b="1"/>
              <a:t>.</a:t>
            </a:r>
            <a:endParaRPr lang="en-US" altLang="zh-CN" sz="600" b="1"/>
          </a:p>
          <a:p>
            <a:r>
              <a:rPr lang="en-US" altLang="zh-CN" sz="600" b="1"/>
              <a:t>.</a:t>
            </a:r>
            <a:endParaRPr lang="en-US" altLang="zh-CN" sz="600" b="1"/>
          </a:p>
        </p:txBody>
      </p:sp>
      <p:sp>
        <p:nvSpPr>
          <p:cNvPr id="130" name="圆角矩形 129"/>
          <p:cNvSpPr/>
          <p:nvPr/>
        </p:nvSpPr>
        <p:spPr>
          <a:xfrm>
            <a:off x="3096895" y="452564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1" name="圆角矩形 130"/>
          <p:cNvSpPr/>
          <p:nvPr/>
        </p:nvSpPr>
        <p:spPr>
          <a:xfrm>
            <a:off x="3096895" y="476821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2" name="圆角矩形 131"/>
          <p:cNvSpPr/>
          <p:nvPr/>
        </p:nvSpPr>
        <p:spPr>
          <a:xfrm>
            <a:off x="3096895" y="501078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3" name="圆角矩形 132"/>
          <p:cNvSpPr/>
          <p:nvPr/>
        </p:nvSpPr>
        <p:spPr>
          <a:xfrm>
            <a:off x="3096895" y="525335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7" name="圆角矩形 146"/>
          <p:cNvSpPr/>
          <p:nvPr/>
        </p:nvSpPr>
        <p:spPr>
          <a:xfrm>
            <a:off x="4801870" y="231584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8" name="圆角矩形 147"/>
          <p:cNvSpPr/>
          <p:nvPr/>
        </p:nvSpPr>
        <p:spPr>
          <a:xfrm>
            <a:off x="4801870" y="255841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9" name="圆角矩形 148"/>
          <p:cNvSpPr/>
          <p:nvPr/>
        </p:nvSpPr>
        <p:spPr>
          <a:xfrm>
            <a:off x="4801870" y="280098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0" name="圆角矩形 149"/>
          <p:cNvSpPr/>
          <p:nvPr/>
        </p:nvSpPr>
        <p:spPr>
          <a:xfrm>
            <a:off x="4801870" y="304355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1" name="圆角矩形 150"/>
          <p:cNvSpPr/>
          <p:nvPr/>
        </p:nvSpPr>
        <p:spPr>
          <a:xfrm>
            <a:off x="4801870" y="329755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2" name="圆角矩形 151"/>
          <p:cNvSpPr/>
          <p:nvPr/>
        </p:nvSpPr>
        <p:spPr>
          <a:xfrm>
            <a:off x="4801870" y="354012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3" name="圆角矩形 152"/>
          <p:cNvSpPr/>
          <p:nvPr/>
        </p:nvSpPr>
        <p:spPr>
          <a:xfrm>
            <a:off x="4801870" y="378269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4" name="圆角矩形 153"/>
          <p:cNvSpPr/>
          <p:nvPr/>
        </p:nvSpPr>
        <p:spPr>
          <a:xfrm>
            <a:off x="4801870" y="402526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5" name="文本框 154"/>
          <p:cNvSpPr txBox="1"/>
          <p:nvPr/>
        </p:nvSpPr>
        <p:spPr>
          <a:xfrm>
            <a:off x="4827270" y="4154170"/>
            <a:ext cx="207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" b="1"/>
              <a:t>.</a:t>
            </a:r>
            <a:endParaRPr lang="en-US" altLang="zh-CN" sz="600" b="1"/>
          </a:p>
          <a:p>
            <a:r>
              <a:rPr lang="en-US" altLang="zh-CN" sz="600" b="1"/>
              <a:t>.</a:t>
            </a:r>
            <a:endParaRPr lang="en-US" altLang="zh-CN" sz="600" b="1"/>
          </a:p>
          <a:p>
            <a:r>
              <a:rPr lang="en-US" altLang="zh-CN" sz="600" b="1"/>
              <a:t>.</a:t>
            </a:r>
            <a:endParaRPr lang="en-US" altLang="zh-CN" sz="600" b="1"/>
          </a:p>
        </p:txBody>
      </p:sp>
      <p:sp>
        <p:nvSpPr>
          <p:cNvPr id="156" name="圆角矩形 155"/>
          <p:cNvSpPr/>
          <p:nvPr/>
        </p:nvSpPr>
        <p:spPr>
          <a:xfrm>
            <a:off x="4801870" y="452183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7" name="圆角矩形 156"/>
          <p:cNvSpPr/>
          <p:nvPr/>
        </p:nvSpPr>
        <p:spPr>
          <a:xfrm>
            <a:off x="4801870" y="476440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8" name="圆角矩形 157"/>
          <p:cNvSpPr/>
          <p:nvPr/>
        </p:nvSpPr>
        <p:spPr>
          <a:xfrm>
            <a:off x="4801870" y="500697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9" name="圆角矩形 158"/>
          <p:cNvSpPr/>
          <p:nvPr/>
        </p:nvSpPr>
        <p:spPr>
          <a:xfrm>
            <a:off x="4801870" y="524954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0" name="圆角矩形 159"/>
          <p:cNvSpPr/>
          <p:nvPr/>
        </p:nvSpPr>
        <p:spPr>
          <a:xfrm>
            <a:off x="5104130" y="231584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1" name="圆角矩形 160"/>
          <p:cNvSpPr/>
          <p:nvPr/>
        </p:nvSpPr>
        <p:spPr>
          <a:xfrm>
            <a:off x="5104130" y="255841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2" name="圆角矩形 161"/>
          <p:cNvSpPr/>
          <p:nvPr/>
        </p:nvSpPr>
        <p:spPr>
          <a:xfrm>
            <a:off x="5104130" y="280098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3" name="圆角矩形 162"/>
          <p:cNvSpPr/>
          <p:nvPr/>
        </p:nvSpPr>
        <p:spPr>
          <a:xfrm>
            <a:off x="5104130" y="304355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4" name="圆角矩形 163"/>
          <p:cNvSpPr/>
          <p:nvPr/>
        </p:nvSpPr>
        <p:spPr>
          <a:xfrm>
            <a:off x="5104130" y="329755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5" name="圆角矩形 164"/>
          <p:cNvSpPr/>
          <p:nvPr/>
        </p:nvSpPr>
        <p:spPr>
          <a:xfrm>
            <a:off x="5104130" y="354012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6" name="圆角矩形 165"/>
          <p:cNvSpPr/>
          <p:nvPr/>
        </p:nvSpPr>
        <p:spPr>
          <a:xfrm>
            <a:off x="5104130" y="378269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7" name="圆角矩形 166"/>
          <p:cNvSpPr/>
          <p:nvPr/>
        </p:nvSpPr>
        <p:spPr>
          <a:xfrm>
            <a:off x="5104130" y="402526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8" name="文本框 167"/>
          <p:cNvSpPr txBox="1"/>
          <p:nvPr/>
        </p:nvSpPr>
        <p:spPr>
          <a:xfrm>
            <a:off x="5129530" y="4154170"/>
            <a:ext cx="207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" b="1"/>
              <a:t>.</a:t>
            </a:r>
            <a:endParaRPr lang="en-US" altLang="zh-CN" sz="600" b="1"/>
          </a:p>
          <a:p>
            <a:r>
              <a:rPr lang="en-US" altLang="zh-CN" sz="600" b="1"/>
              <a:t>.</a:t>
            </a:r>
            <a:endParaRPr lang="en-US" altLang="zh-CN" sz="600" b="1"/>
          </a:p>
          <a:p>
            <a:r>
              <a:rPr lang="en-US" altLang="zh-CN" sz="600" b="1"/>
              <a:t>.</a:t>
            </a:r>
            <a:endParaRPr lang="en-US" altLang="zh-CN" sz="600" b="1"/>
          </a:p>
        </p:txBody>
      </p:sp>
      <p:sp>
        <p:nvSpPr>
          <p:cNvPr id="169" name="圆角矩形 168"/>
          <p:cNvSpPr/>
          <p:nvPr/>
        </p:nvSpPr>
        <p:spPr>
          <a:xfrm>
            <a:off x="5104130" y="452183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0" name="圆角矩形 169"/>
          <p:cNvSpPr/>
          <p:nvPr/>
        </p:nvSpPr>
        <p:spPr>
          <a:xfrm>
            <a:off x="5104130" y="476440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1" name="圆角矩形 170"/>
          <p:cNvSpPr/>
          <p:nvPr/>
        </p:nvSpPr>
        <p:spPr>
          <a:xfrm>
            <a:off x="5104130" y="500697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2" name="圆角矩形 171"/>
          <p:cNvSpPr/>
          <p:nvPr/>
        </p:nvSpPr>
        <p:spPr>
          <a:xfrm>
            <a:off x="5104130" y="524954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3" name="文本框 172"/>
          <p:cNvSpPr txBox="1"/>
          <p:nvPr/>
        </p:nvSpPr>
        <p:spPr>
          <a:xfrm>
            <a:off x="3966210" y="2265680"/>
            <a:ext cx="466725" cy="182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" b="1"/>
              <a:t>.   .   .</a:t>
            </a:r>
            <a:endParaRPr lang="en-US" altLang="zh-CN" sz="600" b="1"/>
          </a:p>
        </p:txBody>
      </p:sp>
      <p:sp>
        <p:nvSpPr>
          <p:cNvPr id="174" name="文本框 173"/>
          <p:cNvSpPr txBox="1"/>
          <p:nvPr/>
        </p:nvSpPr>
        <p:spPr>
          <a:xfrm>
            <a:off x="3966210" y="2500630"/>
            <a:ext cx="466725" cy="182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" b="1"/>
              <a:t>.   .   .</a:t>
            </a:r>
            <a:endParaRPr lang="en-US" altLang="zh-CN" sz="600" b="1"/>
          </a:p>
        </p:txBody>
      </p:sp>
      <p:sp>
        <p:nvSpPr>
          <p:cNvPr id="175" name="文本框 174"/>
          <p:cNvSpPr txBox="1"/>
          <p:nvPr/>
        </p:nvSpPr>
        <p:spPr>
          <a:xfrm>
            <a:off x="3966210" y="2750820"/>
            <a:ext cx="466725" cy="182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" b="1"/>
              <a:t>.   .   .</a:t>
            </a:r>
            <a:endParaRPr lang="en-US" altLang="zh-CN" sz="600" b="1"/>
          </a:p>
        </p:txBody>
      </p:sp>
      <p:sp>
        <p:nvSpPr>
          <p:cNvPr id="177" name="文本框 176"/>
          <p:cNvSpPr txBox="1"/>
          <p:nvPr/>
        </p:nvSpPr>
        <p:spPr>
          <a:xfrm>
            <a:off x="3966210" y="2993390"/>
            <a:ext cx="466725" cy="182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" b="1"/>
              <a:t>.   .   .</a:t>
            </a:r>
            <a:endParaRPr lang="en-US" altLang="zh-CN" sz="600" b="1"/>
          </a:p>
        </p:txBody>
      </p:sp>
      <p:sp>
        <p:nvSpPr>
          <p:cNvPr id="178" name="文本框 177"/>
          <p:cNvSpPr txBox="1"/>
          <p:nvPr/>
        </p:nvSpPr>
        <p:spPr>
          <a:xfrm>
            <a:off x="3966210" y="3247390"/>
            <a:ext cx="466725" cy="182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" b="1"/>
              <a:t>.   .   .</a:t>
            </a:r>
            <a:endParaRPr lang="en-US" altLang="zh-CN" sz="600" b="1"/>
          </a:p>
        </p:txBody>
      </p:sp>
      <p:sp>
        <p:nvSpPr>
          <p:cNvPr id="179" name="文本框 178"/>
          <p:cNvSpPr txBox="1"/>
          <p:nvPr/>
        </p:nvSpPr>
        <p:spPr>
          <a:xfrm>
            <a:off x="3966210" y="4236720"/>
            <a:ext cx="466725" cy="182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" b="1"/>
              <a:t>.   .   .</a:t>
            </a:r>
            <a:endParaRPr lang="en-US" altLang="zh-CN" sz="600" b="1"/>
          </a:p>
        </p:txBody>
      </p:sp>
      <p:sp>
        <p:nvSpPr>
          <p:cNvPr id="180" name="文本框 179"/>
          <p:cNvSpPr txBox="1"/>
          <p:nvPr/>
        </p:nvSpPr>
        <p:spPr>
          <a:xfrm>
            <a:off x="3966210" y="4471670"/>
            <a:ext cx="466725" cy="182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" b="1"/>
              <a:t>.   .   .</a:t>
            </a:r>
            <a:endParaRPr lang="en-US" altLang="zh-CN" sz="600" b="1"/>
          </a:p>
        </p:txBody>
      </p:sp>
      <p:sp>
        <p:nvSpPr>
          <p:cNvPr id="181" name="文本框 180"/>
          <p:cNvSpPr txBox="1"/>
          <p:nvPr/>
        </p:nvSpPr>
        <p:spPr>
          <a:xfrm>
            <a:off x="3966210" y="4721860"/>
            <a:ext cx="466725" cy="182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" b="1"/>
              <a:t>.   .   .</a:t>
            </a:r>
            <a:endParaRPr lang="en-US" altLang="zh-CN" sz="600" b="1"/>
          </a:p>
        </p:txBody>
      </p:sp>
      <p:sp>
        <p:nvSpPr>
          <p:cNvPr id="182" name="文本框 181"/>
          <p:cNvSpPr txBox="1"/>
          <p:nvPr/>
        </p:nvSpPr>
        <p:spPr>
          <a:xfrm>
            <a:off x="3966210" y="4964430"/>
            <a:ext cx="466725" cy="182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" b="1"/>
              <a:t>.   .   .</a:t>
            </a:r>
            <a:endParaRPr lang="en-US" altLang="zh-CN" sz="600" b="1"/>
          </a:p>
        </p:txBody>
      </p:sp>
      <p:sp>
        <p:nvSpPr>
          <p:cNvPr id="183" name="文本框 182"/>
          <p:cNvSpPr txBox="1"/>
          <p:nvPr/>
        </p:nvSpPr>
        <p:spPr>
          <a:xfrm>
            <a:off x="3966210" y="5218430"/>
            <a:ext cx="466725" cy="182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" b="1"/>
              <a:t>.   .   .</a:t>
            </a:r>
            <a:endParaRPr lang="en-US" altLang="zh-CN" sz="600" b="1"/>
          </a:p>
        </p:txBody>
      </p:sp>
      <p:sp>
        <p:nvSpPr>
          <p:cNvPr id="184" name="文本框 183"/>
          <p:cNvSpPr txBox="1"/>
          <p:nvPr/>
        </p:nvSpPr>
        <p:spPr>
          <a:xfrm>
            <a:off x="3966210" y="3489960"/>
            <a:ext cx="466725" cy="182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" b="1"/>
              <a:t>.   .   .</a:t>
            </a:r>
            <a:endParaRPr lang="en-US" altLang="zh-CN" sz="600" b="1"/>
          </a:p>
        </p:txBody>
      </p:sp>
      <p:sp>
        <p:nvSpPr>
          <p:cNvPr id="185" name="文本框 184"/>
          <p:cNvSpPr txBox="1"/>
          <p:nvPr/>
        </p:nvSpPr>
        <p:spPr>
          <a:xfrm>
            <a:off x="3966210" y="3724910"/>
            <a:ext cx="466725" cy="182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" b="1"/>
              <a:t>.   .   .</a:t>
            </a:r>
            <a:endParaRPr lang="en-US" altLang="zh-CN" sz="600" b="1"/>
          </a:p>
        </p:txBody>
      </p:sp>
      <p:sp>
        <p:nvSpPr>
          <p:cNvPr id="186" name="文本框 185"/>
          <p:cNvSpPr txBox="1"/>
          <p:nvPr/>
        </p:nvSpPr>
        <p:spPr>
          <a:xfrm>
            <a:off x="3966210" y="3975100"/>
            <a:ext cx="466725" cy="182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" b="1"/>
              <a:t>.   .   .</a:t>
            </a:r>
            <a:endParaRPr lang="en-US" altLang="zh-CN" sz="600" b="1"/>
          </a:p>
        </p:txBody>
      </p:sp>
      <p:sp>
        <p:nvSpPr>
          <p:cNvPr id="187" name="文本框 186"/>
          <p:cNvSpPr txBox="1"/>
          <p:nvPr/>
        </p:nvSpPr>
        <p:spPr>
          <a:xfrm>
            <a:off x="1459865" y="4760595"/>
            <a:ext cx="367665" cy="1676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00" b="1">
                <a:solidFill>
                  <a:schemeClr val="bg1"/>
                </a:solidFill>
                <a:sym typeface="+mn-ea"/>
              </a:rPr>
              <a:t>1019</a:t>
            </a:r>
            <a:endParaRPr lang="en-US" altLang="zh-CN" sz="4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188" name="文本框 187"/>
          <p:cNvSpPr txBox="1"/>
          <p:nvPr/>
        </p:nvSpPr>
        <p:spPr>
          <a:xfrm>
            <a:off x="1459865" y="4502785"/>
            <a:ext cx="367665" cy="1676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00" b="1">
                <a:solidFill>
                  <a:schemeClr val="bg1"/>
                </a:solidFill>
                <a:sym typeface="+mn-ea"/>
              </a:rPr>
              <a:t>1016</a:t>
            </a:r>
            <a:endParaRPr lang="en-US" altLang="zh-CN" sz="4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189" name="文本框 188"/>
          <p:cNvSpPr txBox="1"/>
          <p:nvPr/>
        </p:nvSpPr>
        <p:spPr>
          <a:xfrm>
            <a:off x="1459865" y="5003165"/>
            <a:ext cx="367665" cy="1676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00" b="1">
                <a:solidFill>
                  <a:schemeClr val="bg1"/>
                </a:solidFill>
                <a:sym typeface="+mn-ea"/>
              </a:rPr>
              <a:t>1020</a:t>
            </a:r>
            <a:endParaRPr lang="en-US" altLang="zh-CN" sz="4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207" name="文本框 206"/>
          <p:cNvSpPr txBox="1"/>
          <p:nvPr/>
        </p:nvSpPr>
        <p:spPr>
          <a:xfrm>
            <a:off x="4782820" y="2296795"/>
            <a:ext cx="367665" cy="1676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00" b="1">
                <a:solidFill>
                  <a:schemeClr val="bg1"/>
                </a:solidFill>
                <a:sym typeface="+mn-ea"/>
              </a:rPr>
              <a:t>510</a:t>
            </a:r>
            <a:endParaRPr lang="en-US" altLang="zh-CN" sz="4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208" name="文本框 207"/>
          <p:cNvSpPr txBox="1"/>
          <p:nvPr/>
        </p:nvSpPr>
        <p:spPr>
          <a:xfrm>
            <a:off x="5087620" y="2296795"/>
            <a:ext cx="367665" cy="1676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00" b="1">
                <a:solidFill>
                  <a:schemeClr val="bg1"/>
                </a:solidFill>
                <a:sym typeface="+mn-ea"/>
              </a:rPr>
              <a:t>511</a:t>
            </a:r>
            <a:endParaRPr lang="en-US" altLang="zh-CN" sz="400" b="1">
              <a:solidFill>
                <a:schemeClr val="bg1"/>
              </a:solidFill>
              <a:sym typeface="+mn-ea"/>
            </a:endParaRPr>
          </a:p>
        </p:txBody>
      </p:sp>
      <p:cxnSp>
        <p:nvCxnSpPr>
          <p:cNvPr id="209" name="直接连接符 208"/>
          <p:cNvCxnSpPr/>
          <p:nvPr/>
        </p:nvCxnSpPr>
        <p:spPr>
          <a:xfrm>
            <a:off x="1362710" y="2378710"/>
            <a:ext cx="0" cy="293116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0" name="直接连接符 209"/>
          <p:cNvCxnSpPr/>
          <p:nvPr/>
        </p:nvCxnSpPr>
        <p:spPr>
          <a:xfrm flipH="1" flipV="1">
            <a:off x="1361785" y="5304155"/>
            <a:ext cx="13144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1" name="直接连接符 210"/>
          <p:cNvCxnSpPr/>
          <p:nvPr/>
        </p:nvCxnSpPr>
        <p:spPr>
          <a:xfrm flipH="1" flipV="1">
            <a:off x="1362420" y="2374265"/>
            <a:ext cx="12636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12" name="文本框 211"/>
          <p:cNvSpPr txBox="1"/>
          <p:nvPr/>
        </p:nvSpPr>
        <p:spPr>
          <a:xfrm>
            <a:off x="185420" y="3466465"/>
            <a:ext cx="1274445" cy="3200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1024</a:t>
            </a:r>
            <a:r>
              <a:rPr lang="zh-CN" altLang="en-US"/>
              <a:t>个</a:t>
            </a:r>
            <a:endParaRPr lang="zh-CN" altLang="en-US"/>
          </a:p>
          <a:p>
            <a:r>
              <a:rPr lang="zh-CN" altLang="en-US"/>
              <a:t>像素单元</a:t>
            </a:r>
            <a:endParaRPr lang="zh-CN" altLang="en-US"/>
          </a:p>
        </p:txBody>
      </p:sp>
      <p:cxnSp>
        <p:nvCxnSpPr>
          <p:cNvPr id="213" name="直接连接符 212"/>
          <p:cNvCxnSpPr/>
          <p:nvPr/>
        </p:nvCxnSpPr>
        <p:spPr>
          <a:xfrm flipH="1" flipV="1">
            <a:off x="1619250" y="5521325"/>
            <a:ext cx="362521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5" name="直接连接符 214"/>
          <p:cNvCxnSpPr/>
          <p:nvPr/>
        </p:nvCxnSpPr>
        <p:spPr>
          <a:xfrm>
            <a:off x="1622135" y="5374640"/>
            <a:ext cx="1905" cy="14605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6" name="直接连接符 215"/>
          <p:cNvCxnSpPr/>
          <p:nvPr/>
        </p:nvCxnSpPr>
        <p:spPr>
          <a:xfrm>
            <a:off x="5247350" y="5382260"/>
            <a:ext cx="0" cy="13525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17" name="文本框 216"/>
          <p:cNvSpPr txBox="1"/>
          <p:nvPr/>
        </p:nvSpPr>
        <p:spPr>
          <a:xfrm>
            <a:off x="3096895" y="5638165"/>
            <a:ext cx="1471930" cy="3200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512</a:t>
            </a:r>
            <a:r>
              <a:rPr lang="zh-CN" altLang="en-US"/>
              <a:t>列</a:t>
            </a:r>
            <a:endParaRPr lang="zh-CN" altLang="en-US"/>
          </a:p>
        </p:txBody>
      </p:sp>
      <p:sp>
        <p:nvSpPr>
          <p:cNvPr id="218" name="矩形 217"/>
          <p:cNvSpPr/>
          <p:nvPr/>
        </p:nvSpPr>
        <p:spPr>
          <a:xfrm>
            <a:off x="7264400" y="1489075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9" name="矩形 218"/>
          <p:cNvSpPr/>
          <p:nvPr/>
        </p:nvSpPr>
        <p:spPr>
          <a:xfrm>
            <a:off x="7264400" y="222123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0" name="矩形 219"/>
          <p:cNvSpPr/>
          <p:nvPr/>
        </p:nvSpPr>
        <p:spPr>
          <a:xfrm>
            <a:off x="7264400" y="2953385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1" name="矩形 220"/>
          <p:cNvSpPr/>
          <p:nvPr/>
        </p:nvSpPr>
        <p:spPr>
          <a:xfrm>
            <a:off x="7264400" y="3918585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2" name="矩形 221"/>
          <p:cNvSpPr/>
          <p:nvPr/>
        </p:nvSpPr>
        <p:spPr>
          <a:xfrm>
            <a:off x="7264400" y="465582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3" name="矩形 222"/>
          <p:cNvSpPr/>
          <p:nvPr/>
        </p:nvSpPr>
        <p:spPr>
          <a:xfrm>
            <a:off x="7264400" y="5393055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225" name="直接箭头连接符 224"/>
          <p:cNvCxnSpPr/>
          <p:nvPr/>
        </p:nvCxnSpPr>
        <p:spPr>
          <a:xfrm flipH="1">
            <a:off x="8001635" y="1968500"/>
            <a:ext cx="0" cy="230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26" name="文本框 225"/>
          <p:cNvSpPr txBox="1"/>
          <p:nvPr/>
        </p:nvSpPr>
        <p:spPr>
          <a:xfrm>
            <a:off x="8001635" y="1968500"/>
            <a:ext cx="52578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FF0000"/>
                </a:solidFill>
              </a:rPr>
              <a:t>Hitor</a:t>
            </a:r>
            <a:endParaRPr lang="en-US" altLang="zh-CN" sz="800">
              <a:solidFill>
                <a:srgbClr val="FF0000"/>
              </a:solidFill>
            </a:endParaRPr>
          </a:p>
        </p:txBody>
      </p:sp>
      <p:cxnSp>
        <p:nvCxnSpPr>
          <p:cNvPr id="229" name="直接箭头连接符 228"/>
          <p:cNvCxnSpPr/>
          <p:nvPr/>
        </p:nvCxnSpPr>
        <p:spPr>
          <a:xfrm flipH="1">
            <a:off x="8013700" y="2696210"/>
            <a:ext cx="0" cy="230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0" name="文本框 229"/>
          <p:cNvSpPr txBox="1"/>
          <p:nvPr/>
        </p:nvSpPr>
        <p:spPr>
          <a:xfrm>
            <a:off x="8013700" y="2712085"/>
            <a:ext cx="52578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FF0000"/>
                </a:solidFill>
                <a:sym typeface="+mn-ea"/>
              </a:rPr>
              <a:t>Hitor</a:t>
            </a:r>
            <a:endParaRPr lang="en-US" altLang="zh-CN" sz="800">
              <a:solidFill>
                <a:srgbClr val="FF0000"/>
              </a:solidFill>
            </a:endParaRPr>
          </a:p>
        </p:txBody>
      </p:sp>
      <p:cxnSp>
        <p:nvCxnSpPr>
          <p:cNvPr id="233" name="直接箭头连接符 232"/>
          <p:cNvCxnSpPr/>
          <p:nvPr/>
        </p:nvCxnSpPr>
        <p:spPr>
          <a:xfrm flipH="1">
            <a:off x="8001635" y="4400550"/>
            <a:ext cx="0" cy="230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4" name="文本框 233"/>
          <p:cNvSpPr txBox="1"/>
          <p:nvPr/>
        </p:nvSpPr>
        <p:spPr>
          <a:xfrm>
            <a:off x="8001635" y="4416425"/>
            <a:ext cx="52578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FF0000"/>
                </a:solidFill>
                <a:sym typeface="+mn-ea"/>
              </a:rPr>
              <a:t>Hitor</a:t>
            </a:r>
            <a:endParaRPr lang="en-US" altLang="zh-CN" sz="800">
              <a:solidFill>
                <a:srgbClr val="FF0000"/>
              </a:solidFill>
            </a:endParaRPr>
          </a:p>
        </p:txBody>
      </p:sp>
      <p:cxnSp>
        <p:nvCxnSpPr>
          <p:cNvPr id="237" name="直接箭头连接符 236"/>
          <p:cNvCxnSpPr/>
          <p:nvPr/>
        </p:nvCxnSpPr>
        <p:spPr>
          <a:xfrm flipH="1">
            <a:off x="8013700" y="5140325"/>
            <a:ext cx="0" cy="230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8" name="文本框 237"/>
          <p:cNvSpPr txBox="1"/>
          <p:nvPr/>
        </p:nvSpPr>
        <p:spPr>
          <a:xfrm>
            <a:off x="8013700" y="5156200"/>
            <a:ext cx="52578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FF0000"/>
                </a:solidFill>
                <a:sym typeface="+mn-ea"/>
              </a:rPr>
              <a:t>Hitor</a:t>
            </a:r>
            <a:endParaRPr lang="en-US" altLang="zh-CN" sz="800">
              <a:solidFill>
                <a:srgbClr val="FF0000"/>
              </a:solidFill>
            </a:endParaRPr>
          </a:p>
        </p:txBody>
      </p:sp>
      <p:sp>
        <p:nvSpPr>
          <p:cNvPr id="243" name="文本框 242"/>
          <p:cNvSpPr txBox="1"/>
          <p:nvPr/>
        </p:nvSpPr>
        <p:spPr>
          <a:xfrm>
            <a:off x="7094855" y="5979795"/>
            <a:ext cx="52578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rgbClr val="00B0F0"/>
                </a:solidFill>
              </a:rPr>
              <a:t>Read</a:t>
            </a:r>
            <a:endParaRPr lang="en-US" altLang="zh-CN" sz="800" b="1">
              <a:solidFill>
                <a:srgbClr val="00B0F0"/>
              </a:solidFill>
            </a:endParaRPr>
          </a:p>
        </p:txBody>
      </p:sp>
      <p:sp>
        <p:nvSpPr>
          <p:cNvPr id="244" name="文本框 243"/>
          <p:cNvSpPr txBox="1"/>
          <p:nvPr/>
        </p:nvSpPr>
        <p:spPr>
          <a:xfrm>
            <a:off x="7926705" y="3365500"/>
            <a:ext cx="207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</p:txBody>
      </p:sp>
      <p:sp>
        <p:nvSpPr>
          <p:cNvPr id="245" name="文本框 244"/>
          <p:cNvSpPr txBox="1"/>
          <p:nvPr/>
        </p:nvSpPr>
        <p:spPr>
          <a:xfrm>
            <a:off x="7842250" y="1637665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Pix0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246" name="文本框 245"/>
          <p:cNvSpPr txBox="1"/>
          <p:nvPr/>
        </p:nvSpPr>
        <p:spPr>
          <a:xfrm>
            <a:off x="7842250" y="2350135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247" name="文本框 246"/>
          <p:cNvSpPr txBox="1"/>
          <p:nvPr/>
        </p:nvSpPr>
        <p:spPr>
          <a:xfrm>
            <a:off x="7839710" y="3060700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Pix2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248" name="文本框 247"/>
          <p:cNvSpPr txBox="1"/>
          <p:nvPr/>
        </p:nvSpPr>
        <p:spPr>
          <a:xfrm>
            <a:off x="7839710" y="4058920"/>
            <a:ext cx="8248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Pix1021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249" name="文本框 248"/>
          <p:cNvSpPr txBox="1"/>
          <p:nvPr/>
        </p:nvSpPr>
        <p:spPr>
          <a:xfrm>
            <a:off x="7842250" y="4784090"/>
            <a:ext cx="8216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Pix1022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250" name="文本框 249"/>
          <p:cNvSpPr txBox="1"/>
          <p:nvPr/>
        </p:nvSpPr>
        <p:spPr>
          <a:xfrm>
            <a:off x="7842250" y="5521960"/>
            <a:ext cx="8216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Pix1023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251" name="矩形 250"/>
          <p:cNvSpPr/>
          <p:nvPr/>
        </p:nvSpPr>
        <p:spPr>
          <a:xfrm>
            <a:off x="7526655" y="6105525"/>
            <a:ext cx="1012825" cy="292100"/>
          </a:xfrm>
          <a:prstGeom prst="rect">
            <a:avLst/>
          </a:prstGeom>
          <a:noFill/>
          <a:ln w="12700" cmpd="sng">
            <a:solidFill>
              <a:schemeClr val="tx1"/>
            </a:solidFill>
            <a:prstDash val="sys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000">
                <a:solidFill>
                  <a:schemeClr val="tx1"/>
                </a:solidFill>
              </a:rPr>
              <a:t>EoC Circuit</a:t>
            </a:r>
            <a:endParaRPr lang="en-US" altLang="zh-CN" sz="1000">
              <a:solidFill>
                <a:schemeClr val="tx1"/>
              </a:solidFill>
            </a:endParaRPr>
          </a:p>
        </p:txBody>
      </p:sp>
      <p:cxnSp>
        <p:nvCxnSpPr>
          <p:cNvPr id="286" name="直接连接符 285"/>
          <p:cNvCxnSpPr/>
          <p:nvPr/>
        </p:nvCxnSpPr>
        <p:spPr>
          <a:xfrm>
            <a:off x="7129145" y="1724660"/>
            <a:ext cx="0" cy="4464685"/>
          </a:xfrm>
          <a:prstGeom prst="line">
            <a:avLst/>
          </a:prstGeom>
          <a:ln w="12700" cmpd="sng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88" name="直接箭头连接符 287"/>
          <p:cNvCxnSpPr/>
          <p:nvPr/>
        </p:nvCxnSpPr>
        <p:spPr>
          <a:xfrm flipV="1">
            <a:off x="7129145" y="1724660"/>
            <a:ext cx="135255" cy="0"/>
          </a:xfrm>
          <a:prstGeom prst="straightConnector1">
            <a:avLst/>
          </a:prstGeom>
          <a:ln w="12700" cmpd="sng">
            <a:solidFill>
              <a:srgbClr val="00B0F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89" name="直接箭头连接符 288"/>
          <p:cNvCxnSpPr/>
          <p:nvPr/>
        </p:nvCxnSpPr>
        <p:spPr>
          <a:xfrm flipV="1">
            <a:off x="7120890" y="2474595"/>
            <a:ext cx="135255" cy="0"/>
          </a:xfrm>
          <a:prstGeom prst="straightConnector1">
            <a:avLst/>
          </a:prstGeom>
          <a:ln w="12700" cmpd="sng">
            <a:solidFill>
              <a:srgbClr val="00B0F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0" name="直接箭头连接符 289"/>
          <p:cNvCxnSpPr/>
          <p:nvPr/>
        </p:nvCxnSpPr>
        <p:spPr>
          <a:xfrm flipV="1">
            <a:off x="7120890" y="3194685"/>
            <a:ext cx="135255" cy="0"/>
          </a:xfrm>
          <a:prstGeom prst="straightConnector1">
            <a:avLst/>
          </a:prstGeom>
          <a:ln w="12700" cmpd="sng">
            <a:solidFill>
              <a:srgbClr val="00B0F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1" name="直接箭头连接符 290"/>
          <p:cNvCxnSpPr/>
          <p:nvPr/>
        </p:nvCxnSpPr>
        <p:spPr>
          <a:xfrm flipV="1">
            <a:off x="7120890" y="4154170"/>
            <a:ext cx="135255" cy="0"/>
          </a:xfrm>
          <a:prstGeom prst="straightConnector1">
            <a:avLst/>
          </a:prstGeom>
          <a:ln w="12700" cmpd="sng">
            <a:solidFill>
              <a:srgbClr val="00B0F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2" name="直接箭头连接符 291"/>
          <p:cNvCxnSpPr/>
          <p:nvPr/>
        </p:nvCxnSpPr>
        <p:spPr>
          <a:xfrm flipV="1">
            <a:off x="7112635" y="4906645"/>
            <a:ext cx="135255" cy="0"/>
          </a:xfrm>
          <a:prstGeom prst="straightConnector1">
            <a:avLst/>
          </a:prstGeom>
          <a:ln w="12700" cmpd="sng">
            <a:solidFill>
              <a:srgbClr val="00B0F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3" name="直接箭头连接符 292"/>
          <p:cNvCxnSpPr/>
          <p:nvPr/>
        </p:nvCxnSpPr>
        <p:spPr>
          <a:xfrm flipV="1">
            <a:off x="7120890" y="5628640"/>
            <a:ext cx="135255" cy="0"/>
          </a:xfrm>
          <a:prstGeom prst="straightConnector1">
            <a:avLst/>
          </a:prstGeom>
          <a:ln w="12700" cmpd="sng">
            <a:solidFill>
              <a:srgbClr val="00B0F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5" name="直接箭头连接符 294"/>
          <p:cNvCxnSpPr/>
          <p:nvPr/>
        </p:nvCxnSpPr>
        <p:spPr>
          <a:xfrm flipV="1">
            <a:off x="8807450" y="1727835"/>
            <a:ext cx="288000" cy="0"/>
          </a:xfrm>
          <a:prstGeom prst="straightConnector1">
            <a:avLst/>
          </a:prstGeom>
          <a:ln w="12700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6" name="直接箭头连接符 295"/>
          <p:cNvCxnSpPr/>
          <p:nvPr/>
        </p:nvCxnSpPr>
        <p:spPr>
          <a:xfrm flipV="1">
            <a:off x="8799195" y="2477770"/>
            <a:ext cx="288000" cy="0"/>
          </a:xfrm>
          <a:prstGeom prst="straightConnector1">
            <a:avLst/>
          </a:prstGeom>
          <a:ln w="12700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7" name="直接箭头连接符 296"/>
          <p:cNvCxnSpPr/>
          <p:nvPr/>
        </p:nvCxnSpPr>
        <p:spPr>
          <a:xfrm flipV="1">
            <a:off x="8799195" y="3197860"/>
            <a:ext cx="288000" cy="0"/>
          </a:xfrm>
          <a:prstGeom prst="straightConnector1">
            <a:avLst/>
          </a:prstGeom>
          <a:ln w="12700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8" name="直接箭头连接符 297"/>
          <p:cNvCxnSpPr/>
          <p:nvPr/>
        </p:nvCxnSpPr>
        <p:spPr>
          <a:xfrm flipV="1">
            <a:off x="8799195" y="4157345"/>
            <a:ext cx="288000" cy="0"/>
          </a:xfrm>
          <a:prstGeom prst="straightConnector1">
            <a:avLst/>
          </a:prstGeom>
          <a:ln w="12700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9" name="直接箭头连接符 298"/>
          <p:cNvCxnSpPr/>
          <p:nvPr/>
        </p:nvCxnSpPr>
        <p:spPr>
          <a:xfrm flipV="1">
            <a:off x="8790940" y="4909820"/>
            <a:ext cx="288000" cy="0"/>
          </a:xfrm>
          <a:prstGeom prst="straightConnector1">
            <a:avLst/>
          </a:prstGeom>
          <a:ln w="12700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0" name="直接箭头连接符 299"/>
          <p:cNvCxnSpPr/>
          <p:nvPr/>
        </p:nvCxnSpPr>
        <p:spPr>
          <a:xfrm flipV="1">
            <a:off x="8799195" y="5631815"/>
            <a:ext cx="288000" cy="0"/>
          </a:xfrm>
          <a:prstGeom prst="straightConnector1">
            <a:avLst/>
          </a:prstGeom>
          <a:ln w="12700" cmpd="sng">
            <a:solidFill>
              <a:srgbClr val="00B05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2" name="直接连接符 301"/>
          <p:cNvCxnSpPr/>
          <p:nvPr/>
        </p:nvCxnSpPr>
        <p:spPr>
          <a:xfrm flipH="1">
            <a:off x="9077960" y="1724660"/>
            <a:ext cx="1270" cy="452818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4" name="矩形 303"/>
          <p:cNvSpPr/>
          <p:nvPr/>
        </p:nvSpPr>
        <p:spPr>
          <a:xfrm>
            <a:off x="4433570" y="2001520"/>
            <a:ext cx="1226820" cy="4090670"/>
          </a:xfrm>
          <a:prstGeom prst="rect">
            <a:avLst/>
          </a:prstGeom>
          <a:noFill/>
          <a:ln w="12700" cmpd="sng">
            <a:solidFill>
              <a:schemeClr val="tx1"/>
            </a:solidFill>
            <a:prstDash val="sys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05" name="直接箭头连接符 304"/>
          <p:cNvCxnSpPr/>
          <p:nvPr/>
        </p:nvCxnSpPr>
        <p:spPr>
          <a:xfrm>
            <a:off x="5755005" y="4041775"/>
            <a:ext cx="984250" cy="0"/>
          </a:xfrm>
          <a:prstGeom prst="straightConnector1">
            <a:avLst/>
          </a:prstGeom>
          <a:ln w="12700" cmpd="sng">
            <a:solidFill>
              <a:schemeClr val="bg2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6" name="文本框 305"/>
          <p:cNvSpPr txBox="1"/>
          <p:nvPr/>
        </p:nvSpPr>
        <p:spPr>
          <a:xfrm>
            <a:off x="8749030" y="3194685"/>
            <a:ext cx="5835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00B050"/>
                </a:solidFill>
              </a:rPr>
              <a:t>Addr</a:t>
            </a:r>
            <a:endParaRPr lang="en-US" altLang="zh-CN" sz="800">
              <a:solidFill>
                <a:srgbClr val="00B050"/>
              </a:solidFill>
            </a:endParaRPr>
          </a:p>
        </p:txBody>
      </p:sp>
      <p:sp>
        <p:nvSpPr>
          <p:cNvPr id="307" name="文本框 306"/>
          <p:cNvSpPr txBox="1"/>
          <p:nvPr/>
        </p:nvSpPr>
        <p:spPr>
          <a:xfrm>
            <a:off x="8746490" y="2477770"/>
            <a:ext cx="4819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00B050"/>
                </a:solidFill>
              </a:rPr>
              <a:t>Addr</a:t>
            </a:r>
            <a:endParaRPr lang="en-US" altLang="zh-CN" sz="800">
              <a:solidFill>
                <a:srgbClr val="00B050"/>
              </a:solidFill>
            </a:endParaRPr>
          </a:p>
        </p:txBody>
      </p:sp>
      <p:sp>
        <p:nvSpPr>
          <p:cNvPr id="308" name="文本框 307"/>
          <p:cNvSpPr txBox="1"/>
          <p:nvPr/>
        </p:nvSpPr>
        <p:spPr>
          <a:xfrm>
            <a:off x="8746490" y="1724660"/>
            <a:ext cx="4819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00B050"/>
                </a:solidFill>
              </a:rPr>
              <a:t>Addr</a:t>
            </a:r>
            <a:endParaRPr lang="en-US" altLang="zh-CN" sz="800">
              <a:solidFill>
                <a:srgbClr val="00B050"/>
              </a:solidFill>
            </a:endParaRPr>
          </a:p>
        </p:txBody>
      </p:sp>
      <p:sp>
        <p:nvSpPr>
          <p:cNvPr id="309" name="文本框 308"/>
          <p:cNvSpPr txBox="1"/>
          <p:nvPr/>
        </p:nvSpPr>
        <p:spPr>
          <a:xfrm>
            <a:off x="8746490" y="4175760"/>
            <a:ext cx="4819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00B050"/>
                </a:solidFill>
              </a:rPr>
              <a:t>Addr</a:t>
            </a:r>
            <a:endParaRPr lang="en-US" altLang="zh-CN" sz="800">
              <a:solidFill>
                <a:srgbClr val="00B050"/>
              </a:solidFill>
            </a:endParaRPr>
          </a:p>
        </p:txBody>
      </p:sp>
      <p:sp>
        <p:nvSpPr>
          <p:cNvPr id="310" name="文本框 309"/>
          <p:cNvSpPr txBox="1"/>
          <p:nvPr/>
        </p:nvSpPr>
        <p:spPr>
          <a:xfrm>
            <a:off x="8746490" y="4942205"/>
            <a:ext cx="4819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00B050"/>
                </a:solidFill>
              </a:rPr>
              <a:t>Addr</a:t>
            </a:r>
            <a:endParaRPr lang="en-US" altLang="zh-CN" sz="800">
              <a:solidFill>
                <a:srgbClr val="00B050"/>
              </a:solidFill>
            </a:endParaRPr>
          </a:p>
        </p:txBody>
      </p:sp>
      <p:sp>
        <p:nvSpPr>
          <p:cNvPr id="311" name="文本框 310"/>
          <p:cNvSpPr txBox="1"/>
          <p:nvPr/>
        </p:nvSpPr>
        <p:spPr>
          <a:xfrm>
            <a:off x="8746490" y="5688330"/>
            <a:ext cx="4819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00B050"/>
                </a:solidFill>
              </a:rPr>
              <a:t>Addr</a:t>
            </a:r>
            <a:endParaRPr lang="en-US" altLang="zh-CN" sz="800">
              <a:solidFill>
                <a:srgbClr val="00B050"/>
              </a:solidFill>
            </a:endParaRPr>
          </a:p>
        </p:txBody>
      </p:sp>
      <p:cxnSp>
        <p:nvCxnSpPr>
          <p:cNvPr id="312" name="直接连接符 311"/>
          <p:cNvCxnSpPr/>
          <p:nvPr/>
        </p:nvCxnSpPr>
        <p:spPr>
          <a:xfrm>
            <a:off x="7070090" y="6310630"/>
            <a:ext cx="456565" cy="0"/>
          </a:xfrm>
          <a:prstGeom prst="line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3" name="直接连接符 312"/>
          <p:cNvCxnSpPr/>
          <p:nvPr/>
        </p:nvCxnSpPr>
        <p:spPr>
          <a:xfrm>
            <a:off x="7067550" y="5739130"/>
            <a:ext cx="635" cy="574040"/>
          </a:xfrm>
          <a:prstGeom prst="line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5" name="直接连接符 314"/>
          <p:cNvCxnSpPr/>
          <p:nvPr/>
        </p:nvCxnSpPr>
        <p:spPr>
          <a:xfrm flipH="1">
            <a:off x="7067550" y="1880870"/>
            <a:ext cx="0" cy="3908425"/>
          </a:xfrm>
          <a:prstGeom prst="line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7" name="直接箭头连接符 316"/>
          <p:cNvCxnSpPr/>
          <p:nvPr/>
        </p:nvCxnSpPr>
        <p:spPr>
          <a:xfrm>
            <a:off x="7061200" y="5788025"/>
            <a:ext cx="194945" cy="1270"/>
          </a:xfrm>
          <a:prstGeom prst="straightConnector1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8" name="直接箭头连接符 317"/>
          <p:cNvCxnSpPr/>
          <p:nvPr/>
        </p:nvCxnSpPr>
        <p:spPr>
          <a:xfrm>
            <a:off x="7069455" y="5076825"/>
            <a:ext cx="194945" cy="1270"/>
          </a:xfrm>
          <a:prstGeom prst="straightConnector1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9" name="直接箭头连接符 318"/>
          <p:cNvCxnSpPr/>
          <p:nvPr/>
        </p:nvCxnSpPr>
        <p:spPr>
          <a:xfrm>
            <a:off x="7069455" y="4344035"/>
            <a:ext cx="194945" cy="1270"/>
          </a:xfrm>
          <a:prstGeom prst="straightConnector1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20" name="直接箭头连接符 319"/>
          <p:cNvCxnSpPr/>
          <p:nvPr/>
        </p:nvCxnSpPr>
        <p:spPr>
          <a:xfrm>
            <a:off x="7069455" y="3365500"/>
            <a:ext cx="194945" cy="1270"/>
          </a:xfrm>
          <a:prstGeom prst="straightConnector1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21" name="直接箭头连接符 320"/>
          <p:cNvCxnSpPr/>
          <p:nvPr/>
        </p:nvCxnSpPr>
        <p:spPr>
          <a:xfrm>
            <a:off x="7070090" y="2637155"/>
            <a:ext cx="194945" cy="1270"/>
          </a:xfrm>
          <a:prstGeom prst="straightConnector1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22" name="直接箭头连接符 321"/>
          <p:cNvCxnSpPr/>
          <p:nvPr/>
        </p:nvCxnSpPr>
        <p:spPr>
          <a:xfrm>
            <a:off x="7069455" y="1887855"/>
            <a:ext cx="194945" cy="1270"/>
          </a:xfrm>
          <a:prstGeom prst="straightConnector1">
            <a:avLst/>
          </a:prstGeom>
          <a:ln w="12700" cmpd="sng">
            <a:solidFill>
              <a:schemeClr val="accent6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23" name="文本框 322"/>
          <p:cNvSpPr txBox="1"/>
          <p:nvPr/>
        </p:nvSpPr>
        <p:spPr>
          <a:xfrm>
            <a:off x="7061200" y="6313170"/>
            <a:ext cx="62992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Freeze</a:t>
            </a:r>
            <a:endParaRPr lang="en-US" altLang="zh-CN" sz="800" b="1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4" name="文本框 323"/>
          <p:cNvSpPr txBox="1"/>
          <p:nvPr/>
        </p:nvSpPr>
        <p:spPr>
          <a:xfrm>
            <a:off x="9330055" y="1362075"/>
            <a:ext cx="288163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关注四个关键信号的延迟</a:t>
            </a:r>
            <a:endParaRPr lang="zh-CN" altLang="en-US"/>
          </a:p>
          <a:p>
            <a:r>
              <a:rPr lang="en-US" altLang="zh-CN">
                <a:sym typeface="+mn-ea"/>
              </a:rPr>
              <a:t>1.Fastor</a:t>
            </a:r>
            <a:endParaRPr lang="en-US" altLang="zh-CN"/>
          </a:p>
          <a:p>
            <a:r>
              <a:rPr lang="en-US" altLang="zh-CN">
                <a:sym typeface="+mn-ea"/>
              </a:rPr>
              <a:t>2.Read</a:t>
            </a:r>
            <a:endParaRPr lang="en-US" altLang="zh-CN"/>
          </a:p>
          <a:p>
            <a:r>
              <a:rPr lang="en-US" altLang="zh-CN">
                <a:sym typeface="+mn-ea"/>
              </a:rPr>
              <a:t>3.Freeze</a:t>
            </a:r>
            <a:endParaRPr lang="en-US" altLang="zh-CN"/>
          </a:p>
          <a:p>
            <a:r>
              <a:rPr lang="en-US" altLang="zh-CN">
                <a:sym typeface="+mn-ea"/>
              </a:rPr>
              <a:t>4.Addr</a:t>
            </a:r>
            <a:endParaRPr lang="en-US" altLang="zh-CN"/>
          </a:p>
        </p:txBody>
      </p:sp>
      <p:sp>
        <p:nvSpPr>
          <p:cNvPr id="325" name="文本框 324"/>
          <p:cNvSpPr txBox="1"/>
          <p:nvPr/>
        </p:nvSpPr>
        <p:spPr>
          <a:xfrm>
            <a:off x="99060" y="116268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512*512</a:t>
            </a:r>
            <a:r>
              <a:rPr lang="zh-CN" altLang="en-US"/>
              <a:t>双列模型框图</a:t>
            </a:r>
            <a:endParaRPr lang="zh-CN" altLang="en-US"/>
          </a:p>
        </p:txBody>
      </p:sp>
      <p:sp>
        <p:nvSpPr>
          <p:cNvPr id="327" name="文本框 326"/>
          <p:cNvSpPr txBox="1"/>
          <p:nvPr/>
        </p:nvSpPr>
        <p:spPr>
          <a:xfrm>
            <a:off x="5337175" y="1150620"/>
            <a:ext cx="20383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双列像素模型</a:t>
            </a:r>
            <a:endParaRPr lang="zh-CN" altLang="en-US"/>
          </a:p>
        </p:txBody>
      </p:sp>
      <p:cxnSp>
        <p:nvCxnSpPr>
          <p:cNvPr id="4" name="直接箭头连接符 3"/>
          <p:cNvCxnSpPr/>
          <p:nvPr/>
        </p:nvCxnSpPr>
        <p:spPr>
          <a:xfrm flipH="1" flipV="1">
            <a:off x="8527415" y="6251575"/>
            <a:ext cx="561975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7127240" y="6189345"/>
            <a:ext cx="399415" cy="0"/>
          </a:xfrm>
          <a:prstGeom prst="line">
            <a:avLst/>
          </a:prstGeom>
          <a:ln w="12700" cmpd="sng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 flipH="1">
            <a:off x="8013700" y="5875655"/>
            <a:ext cx="0" cy="230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8013700" y="5891530"/>
            <a:ext cx="52578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>
                <a:solidFill>
                  <a:srgbClr val="FF0000"/>
                </a:solidFill>
                <a:sym typeface="+mn-ea"/>
              </a:rPr>
              <a:t>Hitor</a:t>
            </a:r>
            <a:endParaRPr lang="en-US" altLang="zh-CN" sz="800">
              <a:solidFill>
                <a:srgbClr val="FF0000"/>
              </a:solidFill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3414395" y="231203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1200"/>
          </a:p>
        </p:txBody>
      </p:sp>
      <p:sp>
        <p:nvSpPr>
          <p:cNvPr id="11" name="圆角矩形 10"/>
          <p:cNvSpPr/>
          <p:nvPr/>
        </p:nvSpPr>
        <p:spPr>
          <a:xfrm>
            <a:off x="3414395" y="255460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3414395" y="279717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圆角矩形 12"/>
          <p:cNvSpPr/>
          <p:nvPr/>
        </p:nvSpPr>
        <p:spPr>
          <a:xfrm>
            <a:off x="3414395" y="303974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3414395" y="329374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圆角矩形 14"/>
          <p:cNvSpPr/>
          <p:nvPr/>
        </p:nvSpPr>
        <p:spPr>
          <a:xfrm>
            <a:off x="3414395" y="353631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圆角矩形 15"/>
          <p:cNvSpPr/>
          <p:nvPr/>
        </p:nvSpPr>
        <p:spPr>
          <a:xfrm>
            <a:off x="3414395" y="377888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3414395" y="402145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3439795" y="4150360"/>
            <a:ext cx="207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" b="1"/>
              <a:t>.</a:t>
            </a:r>
            <a:endParaRPr lang="en-US" altLang="zh-CN" sz="600" b="1"/>
          </a:p>
          <a:p>
            <a:r>
              <a:rPr lang="en-US" altLang="zh-CN" sz="600" b="1"/>
              <a:t>.</a:t>
            </a:r>
            <a:endParaRPr lang="en-US" altLang="zh-CN" sz="600" b="1"/>
          </a:p>
          <a:p>
            <a:r>
              <a:rPr lang="en-US" altLang="zh-CN" sz="600" b="1"/>
              <a:t>.</a:t>
            </a:r>
            <a:endParaRPr lang="en-US" altLang="zh-CN" sz="600" b="1"/>
          </a:p>
        </p:txBody>
      </p:sp>
      <p:sp>
        <p:nvSpPr>
          <p:cNvPr id="19" name="圆角矩形 18"/>
          <p:cNvSpPr/>
          <p:nvPr/>
        </p:nvSpPr>
        <p:spPr>
          <a:xfrm>
            <a:off x="3414395" y="451802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圆角矩形 19"/>
          <p:cNvSpPr/>
          <p:nvPr/>
        </p:nvSpPr>
        <p:spPr>
          <a:xfrm>
            <a:off x="3414395" y="476059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圆角矩形 20"/>
          <p:cNvSpPr/>
          <p:nvPr/>
        </p:nvSpPr>
        <p:spPr>
          <a:xfrm>
            <a:off x="3414395" y="500316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>
            <a:off x="3414395" y="5245735"/>
            <a:ext cx="258445" cy="128905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7" name="图片 1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04550" y="3293745"/>
            <a:ext cx="685800" cy="431800"/>
          </a:xfrm>
          <a:prstGeom prst="rect">
            <a:avLst/>
          </a:prstGeom>
        </p:spPr>
      </p:pic>
      <p:pic>
        <p:nvPicPr>
          <p:cNvPr id="163" name="图片 1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5820" y="2448560"/>
            <a:ext cx="1096010" cy="750570"/>
          </a:xfrm>
          <a:prstGeom prst="rect">
            <a:avLst/>
          </a:prstGeom>
        </p:spPr>
      </p:pic>
      <p:pic>
        <p:nvPicPr>
          <p:cNvPr id="164" name="图片 1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7720" y="4113530"/>
            <a:ext cx="1096010" cy="75057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218430" y="4063365"/>
            <a:ext cx="485140" cy="28765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218430" y="5759450"/>
            <a:ext cx="485140" cy="287655"/>
          </a:xfrm>
          <a:prstGeom prst="rect">
            <a:avLst/>
          </a:prstGeom>
        </p:spPr>
      </p:pic>
      <p:pic>
        <p:nvPicPr>
          <p:cNvPr id="87" name="图片 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583180" y="2639695"/>
            <a:ext cx="485140" cy="287655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583180" y="1892300"/>
            <a:ext cx="485140" cy="287655"/>
          </a:xfrm>
          <a:prstGeom prst="rect">
            <a:avLst/>
          </a:prstGeom>
        </p:spPr>
      </p:pic>
      <p:cxnSp>
        <p:nvCxnSpPr>
          <p:cNvPr id="82" name="直接连接符 81"/>
          <p:cNvCxnSpPr/>
          <p:nvPr/>
        </p:nvCxnSpPr>
        <p:spPr>
          <a:xfrm>
            <a:off x="2121535" y="1849120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>
          <a:xfrm>
            <a:off x="2121535" y="259905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>
            <a:off x="2825750" y="2265680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9" name="直接连接符 88"/>
          <p:cNvCxnSpPr/>
          <p:nvPr/>
        </p:nvCxnSpPr>
        <p:spPr>
          <a:xfrm flipH="1">
            <a:off x="2827020" y="2602865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35" name="图片 1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583180" y="3381375"/>
            <a:ext cx="485140" cy="287655"/>
          </a:xfrm>
          <a:prstGeom prst="rect">
            <a:avLst/>
          </a:prstGeom>
        </p:spPr>
      </p:pic>
      <p:cxnSp>
        <p:nvCxnSpPr>
          <p:cNvPr id="136" name="直接连接符 135"/>
          <p:cNvCxnSpPr/>
          <p:nvPr/>
        </p:nvCxnSpPr>
        <p:spPr>
          <a:xfrm>
            <a:off x="2121535" y="334073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7" name="直接连接符 136"/>
          <p:cNvCxnSpPr/>
          <p:nvPr/>
        </p:nvCxnSpPr>
        <p:spPr>
          <a:xfrm>
            <a:off x="2825750" y="3007360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8" name="直接连接符 137"/>
          <p:cNvCxnSpPr/>
          <p:nvPr/>
        </p:nvCxnSpPr>
        <p:spPr>
          <a:xfrm flipH="1">
            <a:off x="2827020" y="3344545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9" name="文本框 138"/>
          <p:cNvSpPr txBox="1"/>
          <p:nvPr/>
        </p:nvSpPr>
        <p:spPr>
          <a:xfrm>
            <a:off x="2722245" y="3693160"/>
            <a:ext cx="20764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</p:txBody>
      </p:sp>
      <p:pic>
        <p:nvPicPr>
          <p:cNvPr id="140" name="图片 1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583180" y="4313555"/>
            <a:ext cx="485140" cy="287655"/>
          </a:xfrm>
          <a:prstGeom prst="rect">
            <a:avLst/>
          </a:prstGeom>
        </p:spPr>
      </p:pic>
      <p:cxnSp>
        <p:nvCxnSpPr>
          <p:cNvPr id="141" name="直接连接符 140"/>
          <p:cNvCxnSpPr/>
          <p:nvPr/>
        </p:nvCxnSpPr>
        <p:spPr>
          <a:xfrm>
            <a:off x="2121535" y="427291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2" name="直接连接符 141"/>
          <p:cNvCxnSpPr/>
          <p:nvPr/>
        </p:nvCxnSpPr>
        <p:spPr>
          <a:xfrm>
            <a:off x="2825750" y="3939540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3" name="直接连接符 142"/>
          <p:cNvCxnSpPr/>
          <p:nvPr/>
        </p:nvCxnSpPr>
        <p:spPr>
          <a:xfrm flipH="1">
            <a:off x="2827020" y="4276725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44" name="图片 1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583180" y="5070475"/>
            <a:ext cx="485140" cy="287655"/>
          </a:xfrm>
          <a:prstGeom prst="rect">
            <a:avLst/>
          </a:prstGeom>
        </p:spPr>
      </p:pic>
      <p:cxnSp>
        <p:nvCxnSpPr>
          <p:cNvPr id="145" name="直接连接符 144"/>
          <p:cNvCxnSpPr/>
          <p:nvPr/>
        </p:nvCxnSpPr>
        <p:spPr>
          <a:xfrm>
            <a:off x="2121535" y="502983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>
            <a:off x="2825750" y="4696460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H="1">
            <a:off x="2827020" y="5033645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91" name="图片 1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583180" y="5822315"/>
            <a:ext cx="485140" cy="287655"/>
          </a:xfrm>
          <a:prstGeom prst="rect">
            <a:avLst/>
          </a:prstGeom>
        </p:spPr>
      </p:pic>
      <p:cxnSp>
        <p:nvCxnSpPr>
          <p:cNvPr id="192" name="直接连接符 191"/>
          <p:cNvCxnSpPr/>
          <p:nvPr/>
        </p:nvCxnSpPr>
        <p:spPr>
          <a:xfrm>
            <a:off x="2121535" y="578167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>
            <a:off x="2825750" y="5448300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flipH="1">
            <a:off x="2827020" y="5785485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97" name="文本框 196"/>
          <p:cNvSpPr txBox="1"/>
          <p:nvPr/>
        </p:nvSpPr>
        <p:spPr>
          <a:xfrm>
            <a:off x="1441450" y="1746250"/>
            <a:ext cx="84772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/>
              <a:t>Hit_0</a:t>
            </a:r>
            <a:endParaRPr lang="en-US" altLang="zh-CN" sz="800" b="1"/>
          </a:p>
        </p:txBody>
      </p:sp>
      <p:sp>
        <p:nvSpPr>
          <p:cNvPr id="198" name="文本框 197"/>
          <p:cNvSpPr txBox="1"/>
          <p:nvPr/>
        </p:nvSpPr>
        <p:spPr>
          <a:xfrm>
            <a:off x="1441450" y="2488565"/>
            <a:ext cx="84772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Hit_1</a:t>
            </a:r>
            <a:endParaRPr lang="en-US" altLang="zh-CN" sz="800" b="1"/>
          </a:p>
        </p:txBody>
      </p:sp>
      <p:sp>
        <p:nvSpPr>
          <p:cNvPr id="199" name="文本框 198"/>
          <p:cNvSpPr txBox="1"/>
          <p:nvPr/>
        </p:nvSpPr>
        <p:spPr>
          <a:xfrm>
            <a:off x="1441450" y="3244850"/>
            <a:ext cx="84772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Hit_2</a:t>
            </a:r>
            <a:endParaRPr lang="en-US" altLang="zh-CN" sz="800" b="1"/>
          </a:p>
        </p:txBody>
      </p:sp>
      <p:sp>
        <p:nvSpPr>
          <p:cNvPr id="201" name="文本框 200"/>
          <p:cNvSpPr txBox="1"/>
          <p:nvPr/>
        </p:nvSpPr>
        <p:spPr>
          <a:xfrm>
            <a:off x="1270000" y="4174490"/>
            <a:ext cx="1088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Hit_31</a:t>
            </a:r>
            <a:endParaRPr lang="en-US" altLang="zh-CN" sz="800" b="1"/>
          </a:p>
        </p:txBody>
      </p:sp>
      <p:sp>
        <p:nvSpPr>
          <p:cNvPr id="202" name="文本框 201"/>
          <p:cNvSpPr txBox="1"/>
          <p:nvPr/>
        </p:nvSpPr>
        <p:spPr>
          <a:xfrm>
            <a:off x="1270000" y="4922520"/>
            <a:ext cx="9740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Hit_32</a:t>
            </a:r>
            <a:endParaRPr lang="en-US" altLang="zh-CN" sz="800" b="1"/>
          </a:p>
        </p:txBody>
      </p:sp>
      <p:sp>
        <p:nvSpPr>
          <p:cNvPr id="203" name="文本框 202"/>
          <p:cNvSpPr txBox="1"/>
          <p:nvPr/>
        </p:nvSpPr>
        <p:spPr>
          <a:xfrm>
            <a:off x="1270000" y="5678805"/>
            <a:ext cx="1088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</a:t>
            </a:r>
            <a:r>
              <a:rPr lang="en-US" altLang="zh-CN" sz="800" b="1">
                <a:sym typeface="+mn-ea"/>
              </a:rPr>
              <a:t>t_33</a:t>
            </a:r>
            <a:endParaRPr lang="en-US" altLang="zh-CN" sz="800" b="1"/>
          </a:p>
        </p:txBody>
      </p:sp>
      <p:sp>
        <p:nvSpPr>
          <p:cNvPr id="204" name="文本框 203"/>
          <p:cNvSpPr txBox="1"/>
          <p:nvPr/>
        </p:nvSpPr>
        <p:spPr>
          <a:xfrm>
            <a:off x="2289175" y="1633220"/>
            <a:ext cx="61912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900" b="1"/>
              <a:t>T</a:t>
            </a:r>
            <a:r>
              <a:rPr lang="en-US" altLang="zh-CN" sz="900" b="1" baseline="-25000"/>
              <a:t>hit</a:t>
            </a:r>
            <a:endParaRPr lang="en-US" altLang="zh-CN" sz="900" b="1" baseline="-25000"/>
          </a:p>
        </p:txBody>
      </p:sp>
      <p:sp>
        <p:nvSpPr>
          <p:cNvPr id="224" name="文本框 223"/>
          <p:cNvSpPr txBox="1"/>
          <p:nvPr/>
        </p:nvSpPr>
        <p:spPr>
          <a:xfrm>
            <a:off x="2416175" y="1938655"/>
            <a:ext cx="61912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900" b="1"/>
              <a:t>T</a:t>
            </a:r>
            <a:r>
              <a:rPr lang="en-US" altLang="zh-CN" sz="900" b="1" baseline="-25000"/>
              <a:t>or</a:t>
            </a:r>
            <a:endParaRPr lang="en-US" altLang="zh-CN" sz="900" b="1" baseline="-25000"/>
          </a:p>
        </p:txBody>
      </p:sp>
      <p:sp>
        <p:nvSpPr>
          <p:cNvPr id="228" name="文本框 227"/>
          <p:cNvSpPr txBox="1"/>
          <p:nvPr/>
        </p:nvSpPr>
        <p:spPr>
          <a:xfrm>
            <a:off x="2358390" y="2265680"/>
            <a:ext cx="61912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900" b="1"/>
              <a:t>T</a:t>
            </a:r>
            <a:r>
              <a:rPr lang="en-US" altLang="zh-CN" sz="900" b="1" baseline="-25000"/>
              <a:t>wire</a:t>
            </a:r>
            <a:endParaRPr lang="en-US" altLang="zh-CN" sz="900" b="1" baseline="-25000"/>
          </a:p>
        </p:txBody>
      </p:sp>
      <p:sp>
        <p:nvSpPr>
          <p:cNvPr id="232" name="文本框 231"/>
          <p:cNvSpPr txBox="1"/>
          <p:nvPr/>
        </p:nvSpPr>
        <p:spPr>
          <a:xfrm>
            <a:off x="320040" y="1223010"/>
            <a:ext cx="2301240" cy="294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/>
              <a:t>1.Fastor</a:t>
            </a:r>
            <a:endParaRPr lang="en-US" altLang="zh-CN" b="1"/>
          </a:p>
          <a:p>
            <a:endParaRPr lang="en-US" altLang="zh-CN" sz="1400" b="1"/>
          </a:p>
          <a:p>
            <a:endParaRPr lang="zh-CN" altLang="en-US" sz="1400" b="1"/>
          </a:p>
          <a:p>
            <a:endParaRPr lang="zh-CN" altLang="en-US" sz="1400" b="1"/>
          </a:p>
          <a:p>
            <a:endParaRPr lang="en-US" altLang="zh-CN" sz="1600" b="1">
              <a:sym typeface="+mn-ea"/>
            </a:endParaRPr>
          </a:p>
        </p:txBody>
      </p:sp>
      <p:cxnSp>
        <p:nvCxnSpPr>
          <p:cNvPr id="2" name="直接箭头连接符 1"/>
          <p:cNvCxnSpPr/>
          <p:nvPr/>
        </p:nvCxnSpPr>
        <p:spPr>
          <a:xfrm flipV="1">
            <a:off x="2929890" y="4011930"/>
            <a:ext cx="431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514850" y="2454910"/>
            <a:ext cx="485140" cy="2876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514850" y="1707515"/>
            <a:ext cx="485140" cy="287655"/>
          </a:xfrm>
          <a:prstGeom prst="rect">
            <a:avLst/>
          </a:prstGeom>
        </p:spPr>
      </p:pic>
      <p:cxnSp>
        <p:nvCxnSpPr>
          <p:cNvPr id="5" name="直接连接符 4"/>
          <p:cNvCxnSpPr/>
          <p:nvPr/>
        </p:nvCxnSpPr>
        <p:spPr>
          <a:xfrm>
            <a:off x="4053205" y="166433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4053205" y="2414270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4757420" y="2080895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H="1">
            <a:off x="4758690" y="2418080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514850" y="3479165"/>
            <a:ext cx="485140" cy="287655"/>
          </a:xfrm>
          <a:prstGeom prst="rect">
            <a:avLst/>
          </a:prstGeom>
        </p:spPr>
      </p:pic>
      <p:cxnSp>
        <p:nvCxnSpPr>
          <p:cNvPr id="10" name="直接连接符 9"/>
          <p:cNvCxnSpPr/>
          <p:nvPr/>
        </p:nvCxnSpPr>
        <p:spPr>
          <a:xfrm>
            <a:off x="4053205" y="343852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4757420" y="3105150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H="1">
            <a:off x="4758690" y="3442335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4654550" y="2792095"/>
            <a:ext cx="20764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514850" y="4411345"/>
            <a:ext cx="485140" cy="287655"/>
          </a:xfrm>
          <a:prstGeom prst="rect">
            <a:avLst/>
          </a:prstGeom>
        </p:spPr>
      </p:pic>
      <p:cxnSp>
        <p:nvCxnSpPr>
          <p:cNvPr id="15" name="直接连接符 14"/>
          <p:cNvCxnSpPr/>
          <p:nvPr/>
        </p:nvCxnSpPr>
        <p:spPr>
          <a:xfrm>
            <a:off x="4053205" y="437070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757420" y="4037330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4758690" y="4374515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514850" y="5168265"/>
            <a:ext cx="485140" cy="287655"/>
          </a:xfrm>
          <a:prstGeom prst="rect">
            <a:avLst/>
          </a:prstGeom>
        </p:spPr>
      </p:pic>
      <p:cxnSp>
        <p:nvCxnSpPr>
          <p:cNvPr id="19" name="直接连接符 18"/>
          <p:cNvCxnSpPr/>
          <p:nvPr/>
        </p:nvCxnSpPr>
        <p:spPr>
          <a:xfrm>
            <a:off x="4053205" y="512762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H="1">
            <a:off x="4760595" y="5008880"/>
            <a:ext cx="3810" cy="1143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H="1">
            <a:off x="4758690" y="5131435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522470" y="5977890"/>
            <a:ext cx="485140" cy="287655"/>
          </a:xfrm>
          <a:prstGeom prst="rect">
            <a:avLst/>
          </a:prstGeom>
        </p:spPr>
      </p:pic>
      <p:cxnSp>
        <p:nvCxnSpPr>
          <p:cNvPr id="23" name="直接连接符 22"/>
          <p:cNvCxnSpPr/>
          <p:nvPr/>
        </p:nvCxnSpPr>
        <p:spPr>
          <a:xfrm>
            <a:off x="4060825" y="5937250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4757420" y="5549900"/>
            <a:ext cx="0" cy="39116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H="1">
            <a:off x="4766310" y="5941060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3373120" y="1561465"/>
            <a:ext cx="84772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Hit_0</a:t>
            </a:r>
            <a:endParaRPr lang="en-US" altLang="zh-CN" sz="800" b="1"/>
          </a:p>
        </p:txBody>
      </p:sp>
      <p:sp>
        <p:nvSpPr>
          <p:cNvPr id="27" name="文本框 26"/>
          <p:cNvSpPr txBox="1"/>
          <p:nvPr/>
        </p:nvSpPr>
        <p:spPr>
          <a:xfrm>
            <a:off x="3373120" y="2303780"/>
            <a:ext cx="84772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Hit_1</a:t>
            </a:r>
            <a:endParaRPr lang="en-US" altLang="zh-CN" sz="800" b="1"/>
          </a:p>
        </p:txBody>
      </p:sp>
      <p:sp>
        <p:nvSpPr>
          <p:cNvPr id="28" name="文本框 27"/>
          <p:cNvSpPr txBox="1"/>
          <p:nvPr/>
        </p:nvSpPr>
        <p:spPr>
          <a:xfrm>
            <a:off x="3373120" y="3342640"/>
            <a:ext cx="84772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Hit_31</a:t>
            </a:r>
            <a:endParaRPr lang="en-US" altLang="zh-CN" sz="800" b="1"/>
          </a:p>
        </p:txBody>
      </p:sp>
      <p:sp>
        <p:nvSpPr>
          <p:cNvPr id="29" name="文本框 28"/>
          <p:cNvSpPr txBox="1"/>
          <p:nvPr/>
        </p:nvSpPr>
        <p:spPr>
          <a:xfrm>
            <a:off x="3296920" y="4240530"/>
            <a:ext cx="1088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Hit_32</a:t>
            </a:r>
            <a:endParaRPr lang="en-US" altLang="zh-CN" sz="800" b="1"/>
          </a:p>
        </p:txBody>
      </p:sp>
      <p:sp>
        <p:nvSpPr>
          <p:cNvPr id="30" name="文本框 29"/>
          <p:cNvSpPr txBox="1"/>
          <p:nvPr/>
        </p:nvSpPr>
        <p:spPr>
          <a:xfrm>
            <a:off x="3296920" y="4982845"/>
            <a:ext cx="9740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</a:t>
            </a:r>
            <a:r>
              <a:rPr lang="en-US" altLang="zh-CN" sz="800" b="1"/>
              <a:t>_63</a:t>
            </a:r>
            <a:endParaRPr lang="en-US" altLang="zh-CN" sz="800" b="1"/>
          </a:p>
        </p:txBody>
      </p:sp>
      <p:sp>
        <p:nvSpPr>
          <p:cNvPr id="31" name="文本框 30"/>
          <p:cNvSpPr txBox="1"/>
          <p:nvPr/>
        </p:nvSpPr>
        <p:spPr>
          <a:xfrm>
            <a:off x="3304540" y="5796915"/>
            <a:ext cx="1088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</a:t>
            </a:r>
            <a:r>
              <a:rPr lang="en-US" altLang="zh-CN" sz="800" b="1"/>
              <a:t>_64</a:t>
            </a:r>
            <a:endParaRPr lang="en-US" altLang="zh-CN" sz="800" b="1"/>
          </a:p>
        </p:txBody>
      </p:sp>
      <p:sp>
        <p:nvSpPr>
          <p:cNvPr id="32" name="文本框 31"/>
          <p:cNvSpPr txBox="1"/>
          <p:nvPr/>
        </p:nvSpPr>
        <p:spPr>
          <a:xfrm>
            <a:off x="4220845" y="1448435"/>
            <a:ext cx="61912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900" b="1"/>
              <a:t>T</a:t>
            </a:r>
            <a:r>
              <a:rPr lang="en-US" altLang="zh-CN" sz="900" b="1" baseline="-25000"/>
              <a:t>hit</a:t>
            </a:r>
            <a:endParaRPr lang="en-US" altLang="zh-CN" sz="900" b="1" baseline="-25000"/>
          </a:p>
        </p:txBody>
      </p:sp>
      <p:sp>
        <p:nvSpPr>
          <p:cNvPr id="33" name="文本框 32"/>
          <p:cNvSpPr txBox="1"/>
          <p:nvPr/>
        </p:nvSpPr>
        <p:spPr>
          <a:xfrm>
            <a:off x="4347845" y="1753870"/>
            <a:ext cx="61912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900" b="1"/>
              <a:t>T</a:t>
            </a:r>
            <a:r>
              <a:rPr lang="en-US" altLang="zh-CN" sz="900" b="1" baseline="-25000"/>
              <a:t>or</a:t>
            </a:r>
            <a:endParaRPr lang="en-US" altLang="zh-CN" sz="900" b="1" baseline="-25000"/>
          </a:p>
        </p:txBody>
      </p:sp>
      <p:sp>
        <p:nvSpPr>
          <p:cNvPr id="34" name="文本框 33"/>
          <p:cNvSpPr txBox="1"/>
          <p:nvPr/>
        </p:nvSpPr>
        <p:spPr>
          <a:xfrm>
            <a:off x="4290060" y="2080895"/>
            <a:ext cx="61912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900" b="1"/>
              <a:t>T</a:t>
            </a:r>
            <a:r>
              <a:rPr lang="en-US" altLang="zh-CN" sz="900" b="1" baseline="-25000"/>
              <a:t>wire</a:t>
            </a:r>
            <a:endParaRPr lang="en-US" altLang="zh-CN" sz="900" b="1" baseline="-25000"/>
          </a:p>
        </p:txBody>
      </p:sp>
      <p:cxnSp>
        <p:nvCxnSpPr>
          <p:cNvPr id="36" name="直接连接符 35"/>
          <p:cNvCxnSpPr/>
          <p:nvPr/>
        </p:nvCxnSpPr>
        <p:spPr>
          <a:xfrm>
            <a:off x="4757420" y="3999230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4758690" y="3793490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 flipH="1">
            <a:off x="5513070" y="4784090"/>
            <a:ext cx="1905" cy="10033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/>
        </p:nvSpPr>
        <p:spPr>
          <a:xfrm>
            <a:off x="4654550" y="4721860"/>
            <a:ext cx="20764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</p:txBody>
      </p:sp>
      <p:cxnSp>
        <p:nvCxnSpPr>
          <p:cNvPr id="45" name="直接连接符 44"/>
          <p:cNvCxnSpPr/>
          <p:nvPr/>
        </p:nvCxnSpPr>
        <p:spPr>
          <a:xfrm>
            <a:off x="4757420" y="570420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5511800" y="3749040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5461000" y="4450080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 flipH="1">
            <a:off x="5461000" y="4790440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00" name="图片 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770495" y="4077335"/>
            <a:ext cx="485140" cy="287655"/>
          </a:xfrm>
          <a:prstGeom prst="rect">
            <a:avLst/>
          </a:prstGeom>
        </p:spPr>
      </p:pic>
      <p:pic>
        <p:nvPicPr>
          <p:cNvPr id="101" name="图片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770495" y="5773420"/>
            <a:ext cx="485140" cy="287655"/>
          </a:xfrm>
          <a:prstGeom prst="rect">
            <a:avLst/>
          </a:prstGeom>
        </p:spPr>
      </p:pic>
      <p:pic>
        <p:nvPicPr>
          <p:cNvPr id="102" name="图片 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066915" y="2468880"/>
            <a:ext cx="485140" cy="287655"/>
          </a:xfrm>
          <a:prstGeom prst="rect">
            <a:avLst/>
          </a:prstGeom>
        </p:spPr>
      </p:pic>
      <p:pic>
        <p:nvPicPr>
          <p:cNvPr id="103" name="图片 1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066915" y="1721485"/>
            <a:ext cx="485140" cy="287655"/>
          </a:xfrm>
          <a:prstGeom prst="rect">
            <a:avLst/>
          </a:prstGeom>
        </p:spPr>
      </p:pic>
      <p:cxnSp>
        <p:nvCxnSpPr>
          <p:cNvPr id="104" name="直接连接符 103"/>
          <p:cNvCxnSpPr/>
          <p:nvPr/>
        </p:nvCxnSpPr>
        <p:spPr>
          <a:xfrm>
            <a:off x="6605270" y="167830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5" name="直接连接符 104"/>
          <p:cNvCxnSpPr/>
          <p:nvPr/>
        </p:nvCxnSpPr>
        <p:spPr>
          <a:xfrm>
            <a:off x="6605270" y="2428240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6" name="直接连接符 105"/>
          <p:cNvCxnSpPr/>
          <p:nvPr/>
        </p:nvCxnSpPr>
        <p:spPr>
          <a:xfrm>
            <a:off x="7309485" y="2094865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7" name="直接连接符 106"/>
          <p:cNvCxnSpPr/>
          <p:nvPr/>
        </p:nvCxnSpPr>
        <p:spPr>
          <a:xfrm flipH="1">
            <a:off x="7310755" y="2432050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08" name="图片 1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066915" y="3493135"/>
            <a:ext cx="485140" cy="287655"/>
          </a:xfrm>
          <a:prstGeom prst="rect">
            <a:avLst/>
          </a:prstGeom>
        </p:spPr>
      </p:pic>
      <p:cxnSp>
        <p:nvCxnSpPr>
          <p:cNvPr id="109" name="直接连接符 108"/>
          <p:cNvCxnSpPr/>
          <p:nvPr/>
        </p:nvCxnSpPr>
        <p:spPr>
          <a:xfrm>
            <a:off x="6605270" y="345249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0" name="直接连接符 109"/>
          <p:cNvCxnSpPr/>
          <p:nvPr/>
        </p:nvCxnSpPr>
        <p:spPr>
          <a:xfrm>
            <a:off x="7309485" y="3119120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1" name="直接连接符 110"/>
          <p:cNvCxnSpPr/>
          <p:nvPr/>
        </p:nvCxnSpPr>
        <p:spPr>
          <a:xfrm flipH="1">
            <a:off x="7310755" y="3456305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2" name="文本框 111"/>
          <p:cNvSpPr txBox="1"/>
          <p:nvPr/>
        </p:nvSpPr>
        <p:spPr>
          <a:xfrm>
            <a:off x="7206615" y="2806065"/>
            <a:ext cx="20764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</p:txBody>
      </p:sp>
      <p:pic>
        <p:nvPicPr>
          <p:cNvPr id="113" name="图片 1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066915" y="4425315"/>
            <a:ext cx="485140" cy="287655"/>
          </a:xfrm>
          <a:prstGeom prst="rect">
            <a:avLst/>
          </a:prstGeom>
        </p:spPr>
      </p:pic>
      <p:cxnSp>
        <p:nvCxnSpPr>
          <p:cNvPr id="114" name="直接连接符 113"/>
          <p:cNvCxnSpPr/>
          <p:nvPr/>
        </p:nvCxnSpPr>
        <p:spPr>
          <a:xfrm>
            <a:off x="6605270" y="438467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6" name="直接连接符 115"/>
          <p:cNvCxnSpPr/>
          <p:nvPr/>
        </p:nvCxnSpPr>
        <p:spPr>
          <a:xfrm flipH="1">
            <a:off x="7310755" y="4388485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17" name="图片 1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066915" y="5182235"/>
            <a:ext cx="485140" cy="287655"/>
          </a:xfrm>
          <a:prstGeom prst="rect">
            <a:avLst/>
          </a:prstGeom>
        </p:spPr>
      </p:pic>
      <p:cxnSp>
        <p:nvCxnSpPr>
          <p:cNvPr id="118" name="直接连接符 117"/>
          <p:cNvCxnSpPr/>
          <p:nvPr/>
        </p:nvCxnSpPr>
        <p:spPr>
          <a:xfrm>
            <a:off x="6605270" y="514159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9" name="直接连接符 118"/>
          <p:cNvCxnSpPr/>
          <p:nvPr/>
        </p:nvCxnSpPr>
        <p:spPr>
          <a:xfrm flipH="1">
            <a:off x="7312660" y="5022850"/>
            <a:ext cx="3810" cy="1143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0" name="直接连接符 119"/>
          <p:cNvCxnSpPr/>
          <p:nvPr/>
        </p:nvCxnSpPr>
        <p:spPr>
          <a:xfrm flipH="1">
            <a:off x="7310755" y="5145405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21" name="图片 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074535" y="5991860"/>
            <a:ext cx="485140" cy="287655"/>
          </a:xfrm>
          <a:prstGeom prst="rect">
            <a:avLst/>
          </a:prstGeom>
        </p:spPr>
      </p:pic>
      <p:cxnSp>
        <p:nvCxnSpPr>
          <p:cNvPr id="122" name="直接连接符 121"/>
          <p:cNvCxnSpPr/>
          <p:nvPr/>
        </p:nvCxnSpPr>
        <p:spPr>
          <a:xfrm>
            <a:off x="6612890" y="5951220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3" name="直接连接符 122"/>
          <p:cNvCxnSpPr/>
          <p:nvPr/>
        </p:nvCxnSpPr>
        <p:spPr>
          <a:xfrm>
            <a:off x="7309485" y="5563870"/>
            <a:ext cx="3810" cy="15621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4" name="直接连接符 123"/>
          <p:cNvCxnSpPr/>
          <p:nvPr/>
        </p:nvCxnSpPr>
        <p:spPr>
          <a:xfrm flipH="1">
            <a:off x="7318375" y="5955030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1" name="文本框 130"/>
          <p:cNvSpPr txBox="1"/>
          <p:nvPr/>
        </p:nvSpPr>
        <p:spPr>
          <a:xfrm>
            <a:off x="6772910" y="1462405"/>
            <a:ext cx="61912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900" b="1"/>
              <a:t>T</a:t>
            </a:r>
            <a:r>
              <a:rPr lang="en-US" altLang="zh-CN" sz="900" b="1" baseline="-25000"/>
              <a:t>hit</a:t>
            </a:r>
            <a:endParaRPr lang="en-US" altLang="zh-CN" sz="900" b="1" baseline="-25000"/>
          </a:p>
        </p:txBody>
      </p:sp>
      <p:sp>
        <p:nvSpPr>
          <p:cNvPr id="132" name="文本框 131"/>
          <p:cNvSpPr txBox="1"/>
          <p:nvPr/>
        </p:nvSpPr>
        <p:spPr>
          <a:xfrm>
            <a:off x="6899910" y="1767840"/>
            <a:ext cx="61912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900" b="1"/>
              <a:t>T</a:t>
            </a:r>
            <a:r>
              <a:rPr lang="en-US" altLang="zh-CN" sz="900" b="1" baseline="-25000"/>
              <a:t>or</a:t>
            </a:r>
            <a:endParaRPr lang="en-US" altLang="zh-CN" sz="900" b="1" baseline="-25000"/>
          </a:p>
        </p:txBody>
      </p:sp>
      <p:sp>
        <p:nvSpPr>
          <p:cNvPr id="133" name="文本框 132"/>
          <p:cNvSpPr txBox="1"/>
          <p:nvPr/>
        </p:nvSpPr>
        <p:spPr>
          <a:xfrm>
            <a:off x="6842125" y="2094865"/>
            <a:ext cx="61912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900" b="1"/>
              <a:t>T</a:t>
            </a:r>
            <a:r>
              <a:rPr lang="en-US" altLang="zh-CN" sz="900" b="1" baseline="-25000"/>
              <a:t>wire</a:t>
            </a:r>
            <a:endParaRPr lang="en-US" altLang="zh-CN" sz="900" b="1" baseline="-25000"/>
          </a:p>
        </p:txBody>
      </p:sp>
      <p:cxnSp>
        <p:nvCxnSpPr>
          <p:cNvPr id="147" name="直接连接符 146"/>
          <p:cNvCxnSpPr/>
          <p:nvPr/>
        </p:nvCxnSpPr>
        <p:spPr>
          <a:xfrm>
            <a:off x="7309485" y="4013200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>
            <a:off x="7310755" y="3807460"/>
            <a:ext cx="2540" cy="21082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flipH="1">
            <a:off x="8065135" y="4798060"/>
            <a:ext cx="1905" cy="10033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0" name="文本框 149"/>
          <p:cNvSpPr txBox="1"/>
          <p:nvPr/>
        </p:nvSpPr>
        <p:spPr>
          <a:xfrm>
            <a:off x="7206615" y="4735830"/>
            <a:ext cx="20764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</p:txBody>
      </p:sp>
      <p:cxnSp>
        <p:nvCxnSpPr>
          <p:cNvPr id="151" name="直接连接符 150"/>
          <p:cNvCxnSpPr/>
          <p:nvPr/>
        </p:nvCxnSpPr>
        <p:spPr>
          <a:xfrm>
            <a:off x="7309485" y="571817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>
            <a:off x="8063865" y="3763010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>
            <a:off x="8013065" y="4464050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H="1">
            <a:off x="8013065" y="4804410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5" name="直接箭头连接符 154"/>
          <p:cNvCxnSpPr/>
          <p:nvPr/>
        </p:nvCxnSpPr>
        <p:spPr>
          <a:xfrm flipV="1">
            <a:off x="5685790" y="4022090"/>
            <a:ext cx="431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文本框 155"/>
          <p:cNvSpPr txBox="1"/>
          <p:nvPr/>
        </p:nvSpPr>
        <p:spPr>
          <a:xfrm>
            <a:off x="5983605" y="1584960"/>
            <a:ext cx="84772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Hit_0</a:t>
            </a:r>
            <a:endParaRPr lang="en-US" altLang="zh-CN" sz="800" b="1"/>
          </a:p>
        </p:txBody>
      </p:sp>
      <p:sp>
        <p:nvSpPr>
          <p:cNvPr id="157" name="文本框 156"/>
          <p:cNvSpPr txBox="1"/>
          <p:nvPr/>
        </p:nvSpPr>
        <p:spPr>
          <a:xfrm>
            <a:off x="5983605" y="2327275"/>
            <a:ext cx="84772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Hit_1</a:t>
            </a:r>
            <a:endParaRPr lang="en-US" altLang="zh-CN" sz="800" b="1"/>
          </a:p>
        </p:txBody>
      </p:sp>
      <p:sp>
        <p:nvSpPr>
          <p:cNvPr id="158" name="文本框 157"/>
          <p:cNvSpPr txBox="1"/>
          <p:nvPr/>
        </p:nvSpPr>
        <p:spPr>
          <a:xfrm>
            <a:off x="5983605" y="3366135"/>
            <a:ext cx="84772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Hit_31</a:t>
            </a:r>
            <a:endParaRPr lang="en-US" altLang="zh-CN" sz="800" b="1"/>
          </a:p>
        </p:txBody>
      </p:sp>
      <p:sp>
        <p:nvSpPr>
          <p:cNvPr id="159" name="文本框 158"/>
          <p:cNvSpPr txBox="1"/>
          <p:nvPr/>
        </p:nvSpPr>
        <p:spPr>
          <a:xfrm>
            <a:off x="5907405" y="4264025"/>
            <a:ext cx="1088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Hit_32</a:t>
            </a:r>
            <a:endParaRPr lang="en-US" altLang="zh-CN" sz="800" b="1"/>
          </a:p>
        </p:txBody>
      </p:sp>
      <p:sp>
        <p:nvSpPr>
          <p:cNvPr id="160" name="文本框 159"/>
          <p:cNvSpPr txBox="1"/>
          <p:nvPr/>
        </p:nvSpPr>
        <p:spPr>
          <a:xfrm>
            <a:off x="5907405" y="5006340"/>
            <a:ext cx="9740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</a:t>
            </a:r>
            <a:r>
              <a:rPr lang="en-US" altLang="zh-CN" sz="800" b="1"/>
              <a:t>_63</a:t>
            </a:r>
            <a:endParaRPr lang="en-US" altLang="zh-CN" sz="800" b="1"/>
          </a:p>
        </p:txBody>
      </p:sp>
      <p:sp>
        <p:nvSpPr>
          <p:cNvPr id="161" name="文本框 160"/>
          <p:cNvSpPr txBox="1"/>
          <p:nvPr/>
        </p:nvSpPr>
        <p:spPr>
          <a:xfrm>
            <a:off x="5915025" y="5820410"/>
            <a:ext cx="1088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</a:t>
            </a:r>
            <a:r>
              <a:rPr lang="en-US" altLang="zh-CN" sz="800" b="1"/>
              <a:t>_64</a:t>
            </a:r>
            <a:endParaRPr lang="en-US" altLang="zh-CN" sz="800" b="1"/>
          </a:p>
        </p:txBody>
      </p:sp>
      <p:cxnSp>
        <p:nvCxnSpPr>
          <p:cNvPr id="165" name="直接连接符 164"/>
          <p:cNvCxnSpPr/>
          <p:nvPr/>
        </p:nvCxnSpPr>
        <p:spPr>
          <a:xfrm>
            <a:off x="10017125" y="3199130"/>
            <a:ext cx="3175" cy="142875"/>
          </a:xfrm>
          <a:prstGeom prst="line">
            <a:avLst/>
          </a:prstGeom>
          <a:ln w="254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6" name="直接连接符 165"/>
          <p:cNvCxnSpPr/>
          <p:nvPr/>
        </p:nvCxnSpPr>
        <p:spPr>
          <a:xfrm flipV="1">
            <a:off x="10020300" y="3322955"/>
            <a:ext cx="1209675" cy="9525"/>
          </a:xfrm>
          <a:prstGeom prst="line">
            <a:avLst/>
          </a:prstGeom>
          <a:ln w="254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70" name="图片 1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6520" y="2726055"/>
            <a:ext cx="54000" cy="54000"/>
          </a:xfrm>
          <a:prstGeom prst="rect">
            <a:avLst/>
          </a:prstGeom>
        </p:spPr>
      </p:pic>
      <p:pic>
        <p:nvPicPr>
          <p:cNvPr id="171" name="图片 1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6520" y="2645410"/>
            <a:ext cx="54000" cy="54000"/>
          </a:xfrm>
          <a:prstGeom prst="rect">
            <a:avLst/>
          </a:prstGeom>
        </p:spPr>
      </p:pic>
      <p:pic>
        <p:nvPicPr>
          <p:cNvPr id="172" name="图片 1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8740" y="2810510"/>
            <a:ext cx="88900" cy="388620"/>
          </a:xfrm>
          <a:prstGeom prst="rect">
            <a:avLst/>
          </a:prstGeom>
        </p:spPr>
      </p:pic>
      <p:cxnSp>
        <p:nvCxnSpPr>
          <p:cNvPr id="173" name="直接连接符 172"/>
          <p:cNvCxnSpPr/>
          <p:nvPr/>
        </p:nvCxnSpPr>
        <p:spPr>
          <a:xfrm>
            <a:off x="10238740" y="3881755"/>
            <a:ext cx="1072515" cy="0"/>
          </a:xfrm>
          <a:prstGeom prst="line">
            <a:avLst/>
          </a:prstGeom>
          <a:ln w="254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H="1">
            <a:off x="10250805" y="3875405"/>
            <a:ext cx="1270" cy="253365"/>
          </a:xfrm>
          <a:prstGeom prst="line">
            <a:avLst/>
          </a:prstGeom>
          <a:ln w="254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H="1">
            <a:off x="11389995" y="1938655"/>
            <a:ext cx="0" cy="1370330"/>
          </a:xfrm>
          <a:prstGeom prst="line">
            <a:avLst/>
          </a:prstGeom>
          <a:ln w="254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>
            <a:off x="11318875" y="3684905"/>
            <a:ext cx="0" cy="2190750"/>
          </a:xfrm>
          <a:prstGeom prst="line">
            <a:avLst/>
          </a:prstGeom>
          <a:ln w="254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78" name="图片 1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1370" y="5094605"/>
            <a:ext cx="1096010" cy="750570"/>
          </a:xfrm>
          <a:prstGeom prst="rect">
            <a:avLst/>
          </a:prstGeom>
        </p:spPr>
      </p:pic>
      <p:cxnSp>
        <p:nvCxnSpPr>
          <p:cNvPr id="179" name="直接连接符 178"/>
          <p:cNvCxnSpPr/>
          <p:nvPr/>
        </p:nvCxnSpPr>
        <p:spPr>
          <a:xfrm flipH="1">
            <a:off x="10246360" y="5094605"/>
            <a:ext cx="1072515" cy="0"/>
          </a:xfrm>
          <a:prstGeom prst="line">
            <a:avLst/>
          </a:prstGeom>
          <a:ln w="254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 flipH="1">
            <a:off x="10048875" y="4867910"/>
            <a:ext cx="3810" cy="213995"/>
          </a:xfrm>
          <a:prstGeom prst="line">
            <a:avLst/>
          </a:prstGeom>
          <a:ln w="254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H="1">
            <a:off x="9957435" y="4869815"/>
            <a:ext cx="95250" cy="0"/>
          </a:xfrm>
          <a:prstGeom prst="line">
            <a:avLst/>
          </a:prstGeom>
          <a:ln w="254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83" name="图片 1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5820" y="1515110"/>
            <a:ext cx="1096010" cy="750570"/>
          </a:xfrm>
          <a:prstGeom prst="rect">
            <a:avLst/>
          </a:prstGeom>
        </p:spPr>
      </p:pic>
      <p:cxnSp>
        <p:nvCxnSpPr>
          <p:cNvPr id="184" name="直接连接符 183"/>
          <p:cNvCxnSpPr/>
          <p:nvPr/>
        </p:nvCxnSpPr>
        <p:spPr>
          <a:xfrm flipH="1">
            <a:off x="10283825" y="2242820"/>
            <a:ext cx="0" cy="239395"/>
          </a:xfrm>
          <a:prstGeom prst="line">
            <a:avLst/>
          </a:prstGeom>
          <a:ln w="254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H="1">
            <a:off x="10094595" y="2263775"/>
            <a:ext cx="3810" cy="213995"/>
          </a:xfrm>
          <a:prstGeom prst="line">
            <a:avLst/>
          </a:prstGeom>
          <a:ln w="254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flipH="1">
            <a:off x="10003155" y="2265680"/>
            <a:ext cx="95250" cy="0"/>
          </a:xfrm>
          <a:prstGeom prst="line">
            <a:avLst/>
          </a:prstGeom>
          <a:ln w="254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7" name="矩形 186"/>
          <p:cNvSpPr/>
          <p:nvPr/>
        </p:nvSpPr>
        <p:spPr>
          <a:xfrm>
            <a:off x="6899910" y="3192145"/>
            <a:ext cx="1630680" cy="1830705"/>
          </a:xfrm>
          <a:prstGeom prst="rect">
            <a:avLst/>
          </a:prstGeom>
          <a:noFill/>
          <a:ln w="12700" cmpd="sng">
            <a:solidFill>
              <a:schemeClr val="tx2"/>
            </a:solidFill>
            <a:prstDash val="sys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88" name="直接箭头连接符 187"/>
          <p:cNvCxnSpPr/>
          <p:nvPr/>
        </p:nvCxnSpPr>
        <p:spPr>
          <a:xfrm flipV="1">
            <a:off x="8776970" y="3687445"/>
            <a:ext cx="965200" cy="403860"/>
          </a:xfrm>
          <a:prstGeom prst="straightConnector1">
            <a:avLst/>
          </a:prstGeom>
          <a:ln w="38100">
            <a:solidFill>
              <a:schemeClr val="tx1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9" name="文本框 188"/>
          <p:cNvSpPr txBox="1"/>
          <p:nvPr/>
        </p:nvSpPr>
        <p:spPr>
          <a:xfrm>
            <a:off x="9163685" y="2645410"/>
            <a:ext cx="70040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Hit_or</a:t>
            </a:r>
            <a:endParaRPr lang="en-US" altLang="zh-CN" sz="800" b="1"/>
          </a:p>
        </p:txBody>
      </p:sp>
      <p:sp>
        <p:nvSpPr>
          <p:cNvPr id="195" name="文本框 194"/>
          <p:cNvSpPr txBox="1"/>
          <p:nvPr/>
        </p:nvSpPr>
        <p:spPr>
          <a:xfrm>
            <a:off x="9287510" y="2388870"/>
            <a:ext cx="104013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last_Hit_or</a:t>
            </a:r>
            <a:endParaRPr lang="en-US" altLang="zh-CN" sz="800" b="1"/>
          </a:p>
        </p:txBody>
      </p:sp>
      <p:sp>
        <p:nvSpPr>
          <p:cNvPr id="200" name="文本框 199"/>
          <p:cNvSpPr txBox="1"/>
          <p:nvPr/>
        </p:nvSpPr>
        <p:spPr>
          <a:xfrm>
            <a:off x="11437620" y="3135630"/>
            <a:ext cx="81724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last_fastor</a:t>
            </a:r>
            <a:endParaRPr lang="en-US" altLang="zh-CN" sz="800" b="1"/>
          </a:p>
        </p:txBody>
      </p:sp>
      <p:sp>
        <p:nvSpPr>
          <p:cNvPr id="205" name="文本框 204"/>
          <p:cNvSpPr txBox="1"/>
          <p:nvPr/>
        </p:nvSpPr>
        <p:spPr>
          <a:xfrm>
            <a:off x="11498580" y="3891280"/>
            <a:ext cx="81724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fastor</a:t>
            </a:r>
            <a:endParaRPr lang="en-US" altLang="zh-CN" sz="800" b="1"/>
          </a:p>
        </p:txBody>
      </p:sp>
      <p:sp>
        <p:nvSpPr>
          <p:cNvPr id="35" name="文本框 34"/>
          <p:cNvSpPr txBox="1"/>
          <p:nvPr/>
        </p:nvSpPr>
        <p:spPr>
          <a:xfrm>
            <a:off x="3611245" y="1080135"/>
            <a:ext cx="12287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加</a:t>
            </a:r>
            <a:r>
              <a:rPr lang="en-US" altLang="zh-CN"/>
              <a:t>fastor  </a:t>
            </a:r>
            <a:endParaRPr lang="en-US" altLang="zh-CN"/>
          </a:p>
        </p:txBody>
      </p:sp>
      <p:sp>
        <p:nvSpPr>
          <p:cNvPr id="38" name="文本框 37"/>
          <p:cNvSpPr txBox="1"/>
          <p:nvPr/>
        </p:nvSpPr>
        <p:spPr>
          <a:xfrm>
            <a:off x="6306820" y="1080135"/>
            <a:ext cx="21653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邓思琪报告优化</a:t>
            </a:r>
            <a:r>
              <a:rPr lang="en-US" altLang="zh-CN"/>
              <a:t> </a:t>
            </a:r>
            <a:endParaRPr lang="en-US" altLang="zh-CN"/>
          </a:p>
          <a:p>
            <a:r>
              <a:rPr lang="en-US" altLang="zh-CN"/>
              <a:t>1-0</a:t>
            </a:r>
            <a:endParaRPr lang="en-US" altLang="zh-CN"/>
          </a:p>
        </p:txBody>
      </p:sp>
      <p:sp>
        <p:nvSpPr>
          <p:cNvPr id="39" name="文本框 38"/>
          <p:cNvSpPr txBox="1"/>
          <p:nvPr/>
        </p:nvSpPr>
        <p:spPr>
          <a:xfrm>
            <a:off x="9198610" y="3152140"/>
            <a:ext cx="104013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next_Hit_or</a:t>
            </a:r>
            <a:endParaRPr lang="en-US" altLang="zh-CN" sz="800" b="1"/>
          </a:p>
        </p:txBody>
      </p:sp>
      <p:sp>
        <p:nvSpPr>
          <p:cNvPr id="42" name="文本框 41"/>
          <p:cNvSpPr txBox="1"/>
          <p:nvPr/>
        </p:nvSpPr>
        <p:spPr>
          <a:xfrm>
            <a:off x="4629785" y="1167765"/>
            <a:ext cx="198310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 b="1">
                <a:solidFill>
                  <a:srgbClr val="FF0000"/>
                </a:solidFill>
              </a:rPr>
              <a:t>加快</a:t>
            </a:r>
            <a:r>
              <a:rPr lang="en-US" altLang="zh-CN" sz="1000" b="1">
                <a:solidFill>
                  <a:srgbClr val="FF0000"/>
                </a:solidFill>
              </a:rPr>
              <a:t>0-1</a:t>
            </a:r>
            <a:r>
              <a:rPr lang="zh-CN" altLang="en-US" sz="1000" b="1">
                <a:solidFill>
                  <a:srgbClr val="FF0000"/>
                </a:solidFill>
              </a:rPr>
              <a:t>传递速率</a:t>
            </a:r>
            <a:endParaRPr lang="zh-CN" altLang="en-US" sz="1000" b="1">
              <a:solidFill>
                <a:srgbClr val="FF0000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8060055" y="1167765"/>
            <a:ext cx="198310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 b="1">
                <a:solidFill>
                  <a:srgbClr val="FF0000"/>
                </a:solidFill>
              </a:rPr>
              <a:t>加快</a:t>
            </a:r>
            <a:r>
              <a:rPr lang="en-US" altLang="zh-CN" sz="1000" b="1">
                <a:solidFill>
                  <a:srgbClr val="FF0000"/>
                </a:solidFill>
              </a:rPr>
              <a:t>1-0</a:t>
            </a:r>
            <a:r>
              <a:rPr lang="zh-CN" altLang="en-US" sz="1000" b="1">
                <a:solidFill>
                  <a:srgbClr val="FF0000"/>
                </a:solidFill>
              </a:rPr>
              <a:t>传递速率</a:t>
            </a:r>
            <a:endParaRPr lang="zh-CN" altLang="en-US" sz="1000" b="1">
              <a:solidFill>
                <a:srgbClr val="FF0000"/>
              </a:solidFill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0320020" y="3498215"/>
            <a:ext cx="909955" cy="2273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000" b="1">
                <a:solidFill>
                  <a:srgbClr val="FF0000"/>
                </a:solidFill>
              </a:rPr>
              <a:t>仍然保留</a:t>
            </a:r>
            <a:endParaRPr lang="zh-CN" altLang="en-US" sz="1000" b="1">
              <a:solidFill>
                <a:srgbClr val="FF0000"/>
              </a:solidFill>
            </a:endParaRPr>
          </a:p>
          <a:p>
            <a:r>
              <a:rPr lang="zh-CN" altLang="en-US" sz="1000" b="1">
                <a:solidFill>
                  <a:srgbClr val="FF0000"/>
                </a:solidFill>
              </a:rPr>
              <a:t>优先级仲裁</a:t>
            </a:r>
            <a:endParaRPr lang="zh-CN" altLang="en-US" sz="1000" b="1">
              <a:solidFill>
                <a:srgbClr val="FF0000"/>
              </a:solidFill>
            </a:endParaRPr>
          </a:p>
        </p:txBody>
      </p:sp>
      <p:sp>
        <p:nvSpPr>
          <p:cNvPr id="91" name="标题 90"/>
          <p:cNvSpPr>
            <a:spLocks noGrp="1"/>
          </p:cNvSpPr>
          <p:nvPr>
            <p:ph type="title"/>
          </p:nvPr>
        </p:nvSpPr>
        <p:spPr>
          <a:xfrm>
            <a:off x="857213" y="0"/>
            <a:ext cx="10725187" cy="955658"/>
          </a:xfrm>
        </p:spPr>
        <p:txBody>
          <a:bodyPr/>
          <a:p>
            <a:r>
              <a:t>整体</a:t>
            </a:r>
            <a:r>
              <a:rPr lang="en-US" altLang="zh-CN"/>
              <a:t>512*512</a:t>
            </a:r>
            <a:r>
              <a:t>双列像素阵列延迟模型</a:t>
            </a:r>
          </a:p>
        </p:txBody>
      </p:sp>
      <p:cxnSp>
        <p:nvCxnSpPr>
          <p:cNvPr id="53" name="直接连接符 52"/>
          <p:cNvCxnSpPr/>
          <p:nvPr/>
        </p:nvCxnSpPr>
        <p:spPr>
          <a:xfrm>
            <a:off x="7779385" y="4612640"/>
            <a:ext cx="23495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>
            <a:off x="7779385" y="4670425"/>
            <a:ext cx="23495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>
            <a:off x="7779385" y="4555490"/>
            <a:ext cx="234950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6" name="文本框 55"/>
          <p:cNvSpPr txBox="1"/>
          <p:nvPr/>
        </p:nvSpPr>
        <p:spPr>
          <a:xfrm>
            <a:off x="7779385" y="4684395"/>
            <a:ext cx="20764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  <a:p>
            <a:r>
              <a:rPr lang="en-US" altLang="zh-CN" sz="500" b="1"/>
              <a:t>.</a:t>
            </a:r>
            <a:endParaRPr lang="en-US" altLang="zh-CN" sz="500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2" name="文本框 231"/>
          <p:cNvSpPr txBox="1"/>
          <p:nvPr/>
        </p:nvSpPr>
        <p:spPr>
          <a:xfrm>
            <a:off x="320040" y="1223010"/>
            <a:ext cx="2301240" cy="491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/>
              <a:t>1.Fastor</a:t>
            </a:r>
            <a:endParaRPr lang="en-US" altLang="zh-CN" b="1"/>
          </a:p>
          <a:p>
            <a:endParaRPr lang="en-US" altLang="zh-CN" sz="1400" b="1"/>
          </a:p>
          <a:p>
            <a:endParaRPr lang="zh-CN" altLang="en-US" sz="1400" b="1"/>
          </a:p>
          <a:p>
            <a:endParaRPr lang="zh-CN" altLang="en-US" sz="1400" b="1"/>
          </a:p>
          <a:p>
            <a:endParaRPr lang="en-US" altLang="zh-CN" sz="1600" b="1">
              <a:sym typeface="+mn-ea"/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3942715" y="4455160"/>
            <a:ext cx="485140" cy="287655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3942715" y="6151245"/>
            <a:ext cx="485140" cy="287655"/>
          </a:xfrm>
          <a:prstGeom prst="rect">
            <a:avLst/>
          </a:prstGeom>
        </p:spPr>
      </p:pic>
      <p:cxnSp>
        <p:nvCxnSpPr>
          <p:cNvPr id="71" name="直接连接符 70"/>
          <p:cNvCxnSpPr/>
          <p:nvPr/>
        </p:nvCxnSpPr>
        <p:spPr>
          <a:xfrm>
            <a:off x="3166110" y="6009005"/>
            <a:ext cx="0" cy="10033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7" name="直接连接符 76"/>
          <p:cNvCxnSpPr/>
          <p:nvPr/>
        </p:nvCxnSpPr>
        <p:spPr>
          <a:xfrm flipV="1">
            <a:off x="3279140" y="4415790"/>
            <a:ext cx="836295" cy="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9" name="直接连接符 78"/>
          <p:cNvCxnSpPr/>
          <p:nvPr/>
        </p:nvCxnSpPr>
        <p:spPr>
          <a:xfrm flipH="1">
            <a:off x="4237355" y="5175885"/>
            <a:ext cx="1905" cy="10033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>
            <a:off x="3170555" y="6106160"/>
            <a:ext cx="944880" cy="127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4" name="直接连接符 83"/>
          <p:cNvCxnSpPr/>
          <p:nvPr/>
        </p:nvCxnSpPr>
        <p:spPr>
          <a:xfrm>
            <a:off x="4236085" y="4140835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6" name="直接连接符 85"/>
          <p:cNvCxnSpPr>
            <a:stCxn id="46" idx="0"/>
          </p:cNvCxnSpPr>
          <p:nvPr/>
        </p:nvCxnSpPr>
        <p:spPr>
          <a:xfrm>
            <a:off x="4179570" y="4895850"/>
            <a:ext cx="6985" cy="2882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/>
        </p:nvCxnSpPr>
        <p:spPr>
          <a:xfrm flipH="1">
            <a:off x="4185285" y="5182235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2" name="直接箭头连接符 91"/>
          <p:cNvCxnSpPr/>
          <p:nvPr/>
        </p:nvCxnSpPr>
        <p:spPr>
          <a:xfrm flipV="1">
            <a:off x="751840" y="3757295"/>
            <a:ext cx="431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文本框 95"/>
          <p:cNvSpPr txBox="1"/>
          <p:nvPr/>
        </p:nvSpPr>
        <p:spPr>
          <a:xfrm>
            <a:off x="1823085" y="4483100"/>
            <a:ext cx="1088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Hit_32_Q</a:t>
            </a:r>
            <a:endParaRPr lang="en-US" altLang="zh-CN" sz="800" b="1"/>
          </a:p>
        </p:txBody>
      </p:sp>
      <p:sp>
        <p:nvSpPr>
          <p:cNvPr id="207" name="文本框 206"/>
          <p:cNvSpPr txBox="1"/>
          <p:nvPr/>
        </p:nvSpPr>
        <p:spPr>
          <a:xfrm>
            <a:off x="6018530" y="1153795"/>
            <a:ext cx="6235065" cy="5472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 b="1">
                <a:sym typeface="+mn-ea"/>
              </a:rPr>
              <a:t>对于</a:t>
            </a:r>
            <a:r>
              <a:rPr lang="en-US" altLang="zh-CN" sz="1400" b="1">
                <a:sym typeface="+mn-ea"/>
              </a:rPr>
              <a:t>pixel k</a:t>
            </a:r>
            <a:endParaRPr lang="zh-CN" altLang="en-US" sz="1400" b="1">
              <a:solidFill>
                <a:schemeClr val="tx1"/>
              </a:solidFill>
              <a:sym typeface="+mn-ea"/>
            </a:endParaRPr>
          </a:p>
          <a:p>
            <a:r>
              <a:rPr lang="en-US" altLang="zh-CN" sz="1400" b="1">
                <a:sym typeface="+mn-ea"/>
              </a:rPr>
              <a:t>T=n*t</a:t>
            </a:r>
            <a:r>
              <a:rPr lang="en-US" altLang="zh-CN" sz="1400" b="1" baseline="-25000">
                <a:sym typeface="+mn-ea"/>
              </a:rPr>
              <a:t>slow</a:t>
            </a:r>
            <a:r>
              <a:rPr lang="en-US" altLang="zh-CN" sz="1400" b="1">
                <a:sym typeface="+mn-ea"/>
              </a:rPr>
              <a:t>+i*t</a:t>
            </a:r>
            <a:r>
              <a:rPr lang="en-US" altLang="zh-CN" sz="1400" b="1" baseline="-25000">
                <a:sym typeface="+mn-ea"/>
              </a:rPr>
              <a:t>fast</a:t>
            </a:r>
            <a:endParaRPr lang="zh-CN" altLang="en-US" sz="1400"/>
          </a:p>
          <a:p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slow</a:t>
            </a:r>
            <a:r>
              <a:rPr lang="en-US" altLang="zh-CN" sz="1400" b="1">
                <a:sym typeface="+mn-ea"/>
              </a:rPr>
              <a:t>   </a:t>
            </a:r>
            <a:r>
              <a:rPr lang="zh-CN" altLang="en-US" sz="1400" b="1">
                <a:sym typeface="+mn-ea"/>
              </a:rPr>
              <a:t>：慢链传播延迟</a:t>
            </a:r>
            <a:endParaRPr lang="zh-CN" altLang="en-US" sz="1400" b="1">
              <a:sym typeface="+mn-ea"/>
            </a:endParaRPr>
          </a:p>
          <a:p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fast      </a:t>
            </a:r>
            <a:r>
              <a:rPr lang="zh-CN" altLang="en-US" sz="1400" b="1">
                <a:sym typeface="+mn-ea"/>
              </a:rPr>
              <a:t>：快链传播延迟  </a:t>
            </a:r>
            <a:endParaRPr lang="zh-CN" altLang="en-US" sz="1400" b="1"/>
          </a:p>
          <a:p>
            <a:endParaRPr lang="en-US" altLang="zh-CN" sz="1400"/>
          </a:p>
          <a:p>
            <a:r>
              <a:rPr lang="zh-CN" altLang="en-US" sz="1400" b="1">
                <a:sym typeface="+mn-ea"/>
              </a:rPr>
              <a:t>模型可以给各段</a:t>
            </a:r>
            <a:r>
              <a:rPr lang="en-US" altLang="zh-CN" sz="1400" b="1">
                <a:sym typeface="+mn-ea"/>
              </a:rPr>
              <a:t> t </a:t>
            </a:r>
            <a:r>
              <a:rPr lang="zh-CN" altLang="en-US" sz="1400" b="1">
                <a:sym typeface="+mn-ea"/>
              </a:rPr>
              <a:t>赋值，也可以提供</a:t>
            </a:r>
            <a:r>
              <a:rPr lang="en-US" altLang="zh-CN" sz="1400" b="1">
                <a:sym typeface="+mn-ea"/>
              </a:rPr>
              <a:t>rc</a:t>
            </a:r>
            <a:r>
              <a:rPr lang="zh-CN" altLang="en-US" sz="1400" b="1">
                <a:sym typeface="+mn-ea"/>
              </a:rPr>
              <a:t>进行</a:t>
            </a:r>
            <a:r>
              <a:rPr lang="en-US" altLang="zh-CN" sz="1400" b="1">
                <a:sym typeface="+mn-ea"/>
              </a:rPr>
              <a:t>Elmore</a:t>
            </a:r>
            <a:r>
              <a:rPr lang="zh-CN" altLang="en-US" sz="1400" b="1">
                <a:sym typeface="+mn-ea"/>
              </a:rPr>
              <a:t>近似计算</a:t>
            </a:r>
            <a:endParaRPr lang="zh-CN" altLang="en-US" sz="1400" b="1">
              <a:sym typeface="+mn-ea"/>
            </a:endParaRPr>
          </a:p>
          <a:p>
            <a:endParaRPr lang="en-US" altLang="zh-CN"/>
          </a:p>
          <a:p>
            <a:r>
              <a:rPr lang="en-US" altLang="zh-CN" sz="1400" b="1"/>
              <a:t>T</a:t>
            </a:r>
            <a:r>
              <a:rPr lang="en-US" altLang="zh-CN" sz="1400" b="1" baseline="-25000"/>
              <a:t>SLOW</a:t>
            </a:r>
            <a:r>
              <a:rPr lang="en-US" altLang="zh-CN" sz="1400" b="1"/>
              <a:t> :</a:t>
            </a:r>
            <a:endParaRPr lang="en-US" altLang="zh-CN" sz="1400" b="1"/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=   </a:t>
            </a:r>
            <a:r>
              <a:rPr lang="en-US" altLang="zh-CN" sz="14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T</a:t>
            </a:r>
            <a:r>
              <a:rPr lang="en-US" altLang="zh-CN" sz="1400" b="1" baseline="-250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SLOW_NOR/NAND_NS</a:t>
            </a:r>
            <a:r>
              <a:rPr lang="en-US" altLang="zh-CN" sz="14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+T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SLOW_WIRE_NS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SLOW_WIRE_NS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=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0.69e-6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  R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SLOW_WIRE_OHM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  * (C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SLOW_WIRE_FF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/ 2.0 + 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SLOW_NEXT_FF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)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);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400" b="1"/>
              <a:t>T</a:t>
            </a:r>
            <a:r>
              <a:rPr lang="en-US" altLang="zh-CN" sz="1400" b="1" baseline="-25000">
                <a:solidFill>
                  <a:schemeClr val="tx1"/>
                </a:solidFill>
              </a:rPr>
              <a:t>FAST</a:t>
            </a:r>
            <a:r>
              <a:rPr lang="en-US" altLang="zh-CN" sz="1400" b="1">
                <a:solidFill>
                  <a:schemeClr val="tx1"/>
                </a:solidFill>
              </a:rPr>
              <a:t> :</a:t>
            </a:r>
            <a:endParaRPr lang="en-US" altLang="zh-CN" sz="1400" b="1"/>
          </a:p>
          <a:p>
            <a:pPr algn="l">
              <a:buClrTx/>
              <a:buSzTx/>
              <a:buNone/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=    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FAST_GROUP_OHM_FF 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+  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FAST_OR_OHM_FF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+  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FAST_BUFFER_OHM_FF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>
              <a:buClrTx/>
              <a:buSzTx/>
              <a:buNone/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FAST_NODE_FF   =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FAST_WIRE_FF  +  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FAST_PIXEL_INPUT_FF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FAST_GROUP_OHM_FF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=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R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FAST_DRV_OHM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* ( 32 * 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FAST_NODE_FF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+ 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FAST_NEXT_OR_FF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)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+ R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FAST_WIRE_OHM</a:t>
            </a:r>
            <a:endParaRPr lang="en-US" altLang="zh-CN" sz="1400" b="1" baseline="-25000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None/>
            </a:pP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*(C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FAST_NODE_FF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* 32 * 31/ 2.0 + 32 * C</a:t>
            </a:r>
            <a:r>
              <a:rPr lang="en-US" altLang="zh-CN" sz="1400" b="1" baseline="-25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FAST_NEXT_OR_FF</a:t>
            </a:r>
            <a:r>
              <a:rPr lang="en-US" altLang="zh-CN" sz="1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);</a:t>
            </a:r>
            <a:endParaRPr lang="en-US" altLang="zh-CN" sz="1400" b="1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/>
          </a:p>
          <a:p>
            <a:endParaRPr lang="en-US" altLang="zh-CN"/>
          </a:p>
        </p:txBody>
      </p:sp>
      <p:sp>
        <p:nvSpPr>
          <p:cNvPr id="209" name="文本框 208"/>
          <p:cNvSpPr txBox="1"/>
          <p:nvPr/>
        </p:nvSpPr>
        <p:spPr>
          <a:xfrm>
            <a:off x="4290060" y="5267325"/>
            <a:ext cx="113665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fas</a:t>
            </a:r>
            <a:r>
              <a:rPr lang="en-US" altLang="zh-CN" sz="800" b="1">
                <a:sym typeface="+mn-ea"/>
              </a:rPr>
              <a:t>tor</a:t>
            </a:r>
            <a:endParaRPr lang="en-US" altLang="zh-CN" sz="800" b="1"/>
          </a:p>
        </p:txBody>
      </p:sp>
      <p:sp>
        <p:nvSpPr>
          <p:cNvPr id="210" name="文本框 209"/>
          <p:cNvSpPr txBox="1"/>
          <p:nvPr/>
        </p:nvSpPr>
        <p:spPr>
          <a:xfrm>
            <a:off x="4232275" y="3971290"/>
            <a:ext cx="113665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last_fas</a:t>
            </a:r>
            <a:r>
              <a:rPr lang="en-US" altLang="zh-CN" sz="800" b="1">
                <a:sym typeface="+mn-ea"/>
              </a:rPr>
              <a:t>tor</a:t>
            </a:r>
            <a:endParaRPr lang="en-US" altLang="zh-CN" sz="800" b="1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57213" y="0"/>
            <a:ext cx="10725187" cy="955658"/>
          </a:xfrm>
        </p:spPr>
        <p:txBody>
          <a:bodyPr/>
          <a:p>
            <a:r>
              <a:t>整体</a:t>
            </a:r>
            <a:r>
              <a:rPr lang="en-US" altLang="zh-CN"/>
              <a:t>512*512</a:t>
            </a:r>
            <a:r>
              <a:t>双列像素阵列延迟模型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365" y="4572000"/>
            <a:ext cx="278765" cy="389890"/>
          </a:xfrm>
          <a:prstGeom prst="rect">
            <a:avLst/>
          </a:prstGeom>
        </p:spPr>
      </p:pic>
      <p:cxnSp>
        <p:nvCxnSpPr>
          <p:cNvPr id="35" name="直接连接符 34"/>
          <p:cNvCxnSpPr/>
          <p:nvPr/>
        </p:nvCxnSpPr>
        <p:spPr>
          <a:xfrm>
            <a:off x="2486660" y="4597400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>
            <a:off x="2573655" y="249491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3279140" y="2324100"/>
            <a:ext cx="1270" cy="18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 flipH="1">
            <a:off x="3279140" y="2498725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823085" y="2390140"/>
            <a:ext cx="84772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Hit_29_QN</a:t>
            </a:r>
            <a:endParaRPr lang="en-US" altLang="zh-CN" sz="800" b="1"/>
          </a:p>
        </p:txBody>
      </p:sp>
      <p:sp>
        <p:nvSpPr>
          <p:cNvPr id="7" name="椭圆 6"/>
          <p:cNvSpPr/>
          <p:nvPr/>
        </p:nvSpPr>
        <p:spPr>
          <a:xfrm>
            <a:off x="3166110" y="4961890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122930" y="2590165"/>
            <a:ext cx="300990" cy="248285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 flipH="1">
            <a:off x="3213100" y="2500630"/>
            <a:ext cx="1270" cy="6794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3324860" y="2503805"/>
            <a:ext cx="1270" cy="6794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6105" y="3086735"/>
            <a:ext cx="278765" cy="389890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2565400" y="311213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2565400" y="3862070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3269615" y="3528695"/>
            <a:ext cx="1270" cy="342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H="1">
            <a:off x="3270885" y="3865880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2" name="文本框 81"/>
          <p:cNvSpPr txBox="1"/>
          <p:nvPr/>
        </p:nvSpPr>
        <p:spPr>
          <a:xfrm>
            <a:off x="1814830" y="3014980"/>
            <a:ext cx="84772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Hit_30_Q</a:t>
            </a:r>
            <a:endParaRPr lang="en-US" altLang="zh-CN" sz="800" b="1"/>
          </a:p>
        </p:txBody>
      </p:sp>
      <p:sp>
        <p:nvSpPr>
          <p:cNvPr id="15" name="文本框 14"/>
          <p:cNvSpPr txBox="1"/>
          <p:nvPr/>
        </p:nvSpPr>
        <p:spPr>
          <a:xfrm>
            <a:off x="1814830" y="3757295"/>
            <a:ext cx="84772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Hit_31_QN</a:t>
            </a:r>
            <a:endParaRPr lang="en-US" altLang="zh-CN" sz="800" b="1"/>
          </a:p>
        </p:txBody>
      </p:sp>
      <p:sp>
        <p:nvSpPr>
          <p:cNvPr id="16" name="椭圆 15"/>
          <p:cNvSpPr/>
          <p:nvPr/>
        </p:nvSpPr>
        <p:spPr>
          <a:xfrm>
            <a:off x="3244850" y="3476625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5" name="图片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114675" y="3957320"/>
            <a:ext cx="300990" cy="248285"/>
          </a:xfrm>
          <a:prstGeom prst="rect">
            <a:avLst/>
          </a:prstGeom>
        </p:spPr>
      </p:pic>
      <p:cxnSp>
        <p:nvCxnSpPr>
          <p:cNvPr id="17" name="直接连接符 16"/>
          <p:cNvCxnSpPr/>
          <p:nvPr/>
        </p:nvCxnSpPr>
        <p:spPr>
          <a:xfrm flipH="1">
            <a:off x="3204845" y="3867785"/>
            <a:ext cx="1270" cy="6794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/>
        </p:nvCxnSpPr>
        <p:spPr>
          <a:xfrm flipH="1">
            <a:off x="3316605" y="3870960"/>
            <a:ext cx="1270" cy="6794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>
            <a:off x="3268980" y="2909570"/>
            <a:ext cx="635" cy="216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9" name="直接连接符 88"/>
          <p:cNvCxnSpPr/>
          <p:nvPr/>
        </p:nvCxnSpPr>
        <p:spPr>
          <a:xfrm flipH="1">
            <a:off x="3270885" y="3122930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椭圆 17"/>
          <p:cNvSpPr/>
          <p:nvPr/>
        </p:nvSpPr>
        <p:spPr>
          <a:xfrm>
            <a:off x="3244850" y="2865120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99" name="直接连接符 98"/>
          <p:cNvCxnSpPr/>
          <p:nvPr/>
        </p:nvCxnSpPr>
        <p:spPr>
          <a:xfrm>
            <a:off x="3267710" y="4268470"/>
            <a:ext cx="1270" cy="18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1" name="椭圆 100"/>
          <p:cNvSpPr/>
          <p:nvPr/>
        </p:nvSpPr>
        <p:spPr>
          <a:xfrm>
            <a:off x="3242945" y="4216400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9" name="直接连接符 18"/>
          <p:cNvCxnSpPr/>
          <p:nvPr/>
        </p:nvCxnSpPr>
        <p:spPr>
          <a:xfrm>
            <a:off x="3190875" y="5012055"/>
            <a:ext cx="1270" cy="18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2" name="文本框 111"/>
          <p:cNvSpPr txBox="1"/>
          <p:nvPr/>
        </p:nvSpPr>
        <p:spPr>
          <a:xfrm>
            <a:off x="3181985" y="2068195"/>
            <a:ext cx="20764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" b="1">
                <a:latin typeface="华文琥珀" panose="02010800040101010101" charset="-122"/>
                <a:ea typeface="华文琥珀" panose="02010800040101010101" charset="-122"/>
              </a:rPr>
              <a:t>.</a:t>
            </a:r>
            <a:endParaRPr lang="en-US" altLang="zh-CN" sz="400" b="1">
              <a:latin typeface="华文琥珀" panose="02010800040101010101" charset="-122"/>
              <a:ea typeface="华文琥珀" panose="02010800040101010101" charset="-122"/>
            </a:endParaRPr>
          </a:p>
          <a:p>
            <a:r>
              <a:rPr lang="en-US" altLang="zh-CN" sz="400" b="1">
                <a:latin typeface="华文琥珀" panose="02010800040101010101" charset="-122"/>
                <a:ea typeface="华文琥珀" panose="02010800040101010101" charset="-122"/>
              </a:rPr>
              <a:t>.</a:t>
            </a:r>
            <a:endParaRPr lang="en-US" altLang="zh-CN" sz="400" b="1">
              <a:latin typeface="华文琥珀" panose="02010800040101010101" charset="-122"/>
              <a:ea typeface="华文琥珀" panose="02010800040101010101" charset="-122"/>
            </a:endParaRPr>
          </a:p>
          <a:p>
            <a:r>
              <a:rPr lang="en-US" altLang="zh-CN" sz="400" b="1">
                <a:latin typeface="华文琥珀" panose="02010800040101010101" charset="-122"/>
                <a:ea typeface="华文琥珀" panose="02010800040101010101" charset="-122"/>
              </a:rPr>
              <a:t>.</a:t>
            </a:r>
            <a:endParaRPr lang="en-US" altLang="zh-CN" sz="400" b="1">
              <a:latin typeface="华文琥珀" panose="02010800040101010101" charset="-122"/>
              <a:ea typeface="华文琥珀" panose="02010800040101010101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2471420" y="5588635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3176905" y="5417820"/>
            <a:ext cx="1270" cy="18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H="1">
            <a:off x="3176905" y="5592445"/>
            <a:ext cx="46990" cy="190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1720850" y="5483860"/>
            <a:ext cx="84772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Hit_63_QN</a:t>
            </a:r>
            <a:endParaRPr lang="en-US" altLang="zh-CN" sz="800" b="1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020695" y="5683885"/>
            <a:ext cx="300990" cy="248285"/>
          </a:xfrm>
          <a:prstGeom prst="rect">
            <a:avLst/>
          </a:prstGeom>
        </p:spPr>
      </p:pic>
      <p:cxnSp>
        <p:nvCxnSpPr>
          <p:cNvPr id="24" name="直接连接符 23"/>
          <p:cNvCxnSpPr/>
          <p:nvPr/>
        </p:nvCxnSpPr>
        <p:spPr>
          <a:xfrm flipH="1">
            <a:off x="3110865" y="5594350"/>
            <a:ext cx="1270" cy="6794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H="1">
            <a:off x="3222625" y="5597525"/>
            <a:ext cx="1270" cy="67945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6" name="椭圆 25"/>
          <p:cNvSpPr/>
          <p:nvPr/>
        </p:nvSpPr>
        <p:spPr>
          <a:xfrm>
            <a:off x="3142615" y="5958840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3079750" y="5161915"/>
            <a:ext cx="20764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" b="1">
                <a:latin typeface="华文琥珀" panose="02010800040101010101" charset="-122"/>
                <a:ea typeface="华文琥珀" panose="02010800040101010101" charset="-122"/>
              </a:rPr>
              <a:t>.</a:t>
            </a:r>
            <a:endParaRPr lang="en-US" altLang="zh-CN" sz="400" b="1">
              <a:latin typeface="华文琥珀" panose="02010800040101010101" charset="-122"/>
              <a:ea typeface="华文琥珀" panose="02010800040101010101" charset="-122"/>
            </a:endParaRPr>
          </a:p>
          <a:p>
            <a:r>
              <a:rPr lang="en-US" altLang="zh-CN" sz="400" b="1">
                <a:latin typeface="华文琥珀" panose="02010800040101010101" charset="-122"/>
                <a:ea typeface="华文琥珀" panose="02010800040101010101" charset="-122"/>
              </a:rPr>
              <a:t>.</a:t>
            </a:r>
            <a:endParaRPr lang="en-US" altLang="zh-CN" sz="400" b="1">
              <a:latin typeface="华文琥珀" panose="02010800040101010101" charset="-122"/>
              <a:ea typeface="华文琥珀" panose="02010800040101010101" charset="-122"/>
            </a:endParaRPr>
          </a:p>
          <a:p>
            <a:r>
              <a:rPr lang="en-US" altLang="zh-CN" sz="400" b="1">
                <a:latin typeface="华文琥珀" panose="02010800040101010101" charset="-122"/>
                <a:ea typeface="华文琥珀" panose="02010800040101010101" charset="-122"/>
              </a:rPr>
              <a:t>.</a:t>
            </a:r>
            <a:endParaRPr lang="en-US" altLang="zh-CN" sz="400" b="1">
              <a:latin typeface="华文琥珀" panose="02010800040101010101" charset="-122"/>
              <a:ea typeface="华文琥珀" panose="02010800040101010101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917065" y="1402080"/>
            <a:ext cx="10883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ym typeface="+mn-ea"/>
              </a:rPr>
              <a:t>Hit_0_Q</a:t>
            </a:r>
            <a:endParaRPr lang="en-US" altLang="zh-CN" sz="800" b="1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345" y="1490980"/>
            <a:ext cx="278765" cy="389890"/>
          </a:xfrm>
          <a:prstGeom prst="rect">
            <a:avLst/>
          </a:prstGeom>
        </p:spPr>
      </p:pic>
      <p:cxnSp>
        <p:nvCxnSpPr>
          <p:cNvPr id="30" name="直接连接符 29"/>
          <p:cNvCxnSpPr/>
          <p:nvPr/>
        </p:nvCxnSpPr>
        <p:spPr>
          <a:xfrm>
            <a:off x="2580640" y="1516380"/>
            <a:ext cx="640715" cy="889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椭圆 30"/>
          <p:cNvSpPr/>
          <p:nvPr/>
        </p:nvSpPr>
        <p:spPr>
          <a:xfrm>
            <a:off x="3260090" y="1880870"/>
            <a:ext cx="50400" cy="50400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2" name="直接连接符 31"/>
          <p:cNvCxnSpPr/>
          <p:nvPr/>
        </p:nvCxnSpPr>
        <p:spPr>
          <a:xfrm>
            <a:off x="3287395" y="1931035"/>
            <a:ext cx="1270" cy="180000"/>
          </a:xfrm>
          <a:prstGeom prst="line">
            <a:avLst/>
          </a:prstGeom>
          <a:ln w="12700" cmpd="sng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/>
        </p:nvSpPr>
        <p:spPr>
          <a:xfrm>
            <a:off x="133350" y="3014980"/>
            <a:ext cx="16814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>
                <a:solidFill>
                  <a:srgbClr val="FF0000"/>
                </a:solidFill>
              </a:rPr>
              <a:t>加入或非与非交替</a:t>
            </a:r>
            <a:endParaRPr lang="zh-CN" altLang="en-US" sz="1400" b="1">
              <a:solidFill>
                <a:srgbClr val="FF0000"/>
              </a:solidFill>
            </a:endParaRPr>
          </a:p>
        </p:txBody>
      </p:sp>
      <p:sp>
        <p:nvSpPr>
          <p:cNvPr id="46" name="等腰三角形 45"/>
          <p:cNvSpPr/>
          <p:nvPr/>
        </p:nvSpPr>
        <p:spPr>
          <a:xfrm rot="10800000">
            <a:off x="4115435" y="4841850"/>
            <a:ext cx="127635" cy="54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28575" cmpd="sng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等腰三角形 1"/>
          <p:cNvSpPr/>
          <p:nvPr/>
        </p:nvSpPr>
        <p:spPr>
          <a:xfrm rot="10800000">
            <a:off x="4108450" y="6537935"/>
            <a:ext cx="127635" cy="54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28575" cmpd="sng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圆角矩形 3"/>
          <p:cNvSpPr/>
          <p:nvPr/>
        </p:nvSpPr>
        <p:spPr>
          <a:xfrm>
            <a:off x="4857115" y="5697855"/>
            <a:ext cx="1605280" cy="61912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400">
                <a:solidFill>
                  <a:srgbClr val="0070C0"/>
                </a:solidFill>
              </a:rPr>
              <a:t>EOC</a:t>
            </a:r>
            <a:r>
              <a:rPr lang="zh-CN" altLang="en-US" sz="1400">
                <a:solidFill>
                  <a:srgbClr val="0070C0"/>
                </a:solidFill>
              </a:rPr>
              <a:t>模块</a:t>
            </a:r>
            <a:endParaRPr lang="zh-CN" altLang="en-US" sz="1400">
              <a:solidFill>
                <a:srgbClr val="0070C0"/>
              </a:solidFill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5652135" y="1391920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5968365" y="1157605"/>
            <a:ext cx="1887220" cy="46863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400" b="1">
                <a:solidFill>
                  <a:schemeClr val="tx1"/>
                </a:solidFill>
              </a:rPr>
              <a:t>Pixel 0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ctr"/>
            <a:r>
              <a:rPr lang="zh-CN" altLang="en-US" sz="800" b="1">
                <a:solidFill>
                  <a:schemeClr val="tx1"/>
                </a:solidFill>
              </a:rPr>
              <a:t>支路寄生</a:t>
            </a:r>
            <a:r>
              <a:rPr lang="en-US" altLang="zh-CN" sz="800" b="1">
                <a:solidFill>
                  <a:schemeClr val="tx1"/>
                </a:solidFill>
              </a:rPr>
              <a:t>C</a:t>
            </a:r>
            <a:r>
              <a:rPr lang="en-US" altLang="zh-CN" sz="600" b="1">
                <a:solidFill>
                  <a:schemeClr val="tx1"/>
                </a:solidFill>
              </a:rPr>
              <a:t>tap</a:t>
            </a:r>
            <a:r>
              <a:rPr lang="en-US" altLang="zh-CN" sz="800" b="1">
                <a:solidFill>
                  <a:schemeClr val="tx1"/>
                </a:solidFill>
              </a:rPr>
              <a:t>  </a:t>
            </a:r>
            <a:endParaRPr lang="en-US" altLang="zh-CN" sz="600" b="1">
              <a:solidFill>
                <a:schemeClr val="tx1"/>
              </a:solidFill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V="1">
            <a:off x="5652135" y="2057400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圆角矩形 8"/>
          <p:cNvSpPr/>
          <p:nvPr/>
        </p:nvSpPr>
        <p:spPr>
          <a:xfrm>
            <a:off x="5968365" y="1823085"/>
            <a:ext cx="1887220" cy="46863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400" b="1">
                <a:solidFill>
                  <a:schemeClr val="tx1"/>
                </a:solidFill>
              </a:rPr>
              <a:t>Pixel 1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ctr"/>
            <a:r>
              <a:rPr lang="zh-CN" altLang="en-US" sz="800" b="1">
                <a:solidFill>
                  <a:schemeClr val="tx1"/>
                </a:solidFill>
              </a:rPr>
              <a:t>支路寄生</a:t>
            </a:r>
            <a:r>
              <a:rPr lang="en-US" altLang="zh-CN" sz="800" b="1">
                <a:solidFill>
                  <a:schemeClr val="tx1"/>
                </a:solidFill>
              </a:rPr>
              <a:t>C</a:t>
            </a:r>
            <a:r>
              <a:rPr lang="en-US" altLang="zh-CN" sz="800" b="1" baseline="-25000">
                <a:solidFill>
                  <a:schemeClr val="tx1"/>
                </a:solidFill>
              </a:rPr>
              <a:t>tap</a:t>
            </a:r>
            <a:r>
              <a:rPr lang="en-US" altLang="zh-CN" sz="800" b="1">
                <a:solidFill>
                  <a:schemeClr val="tx1"/>
                </a:solidFill>
              </a:rPr>
              <a:t>  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5637530" y="2979420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圆角矩形 10"/>
          <p:cNvSpPr/>
          <p:nvPr/>
        </p:nvSpPr>
        <p:spPr>
          <a:xfrm>
            <a:off x="5968365" y="2787650"/>
            <a:ext cx="1887220" cy="46863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400" b="1">
                <a:solidFill>
                  <a:schemeClr val="tx1"/>
                </a:solidFill>
              </a:rPr>
              <a:t>Pixel 31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ctr"/>
            <a:r>
              <a:rPr lang="zh-CN" altLang="en-US" sz="800" b="1">
                <a:solidFill>
                  <a:schemeClr val="tx1"/>
                </a:solidFill>
              </a:rPr>
              <a:t>支路寄生</a:t>
            </a:r>
            <a:r>
              <a:rPr lang="en-US" altLang="zh-CN" sz="800" b="1">
                <a:solidFill>
                  <a:schemeClr val="tx1"/>
                </a:solidFill>
              </a:rPr>
              <a:t>C</a:t>
            </a:r>
            <a:r>
              <a:rPr lang="en-US" altLang="zh-CN" sz="800" b="1" baseline="-25000">
                <a:solidFill>
                  <a:schemeClr val="tx1"/>
                </a:solidFill>
              </a:rPr>
              <a:t>tap </a:t>
            </a:r>
            <a:r>
              <a:rPr lang="en-US" altLang="zh-CN" sz="800" b="1">
                <a:solidFill>
                  <a:schemeClr val="tx1"/>
                </a:solidFill>
              </a:rPr>
              <a:t> 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cxnSp>
        <p:nvCxnSpPr>
          <p:cNvPr id="12" name="直接连接符 11"/>
          <p:cNvCxnSpPr/>
          <p:nvPr/>
        </p:nvCxnSpPr>
        <p:spPr>
          <a:xfrm flipV="1">
            <a:off x="5652135" y="3691255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圆角矩形 12"/>
          <p:cNvSpPr/>
          <p:nvPr/>
        </p:nvSpPr>
        <p:spPr>
          <a:xfrm>
            <a:off x="5968365" y="3456940"/>
            <a:ext cx="1887220" cy="46863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400" b="1">
                <a:solidFill>
                  <a:schemeClr val="tx1"/>
                </a:solidFill>
              </a:rPr>
              <a:t>Pixel 32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ctr"/>
            <a:r>
              <a:rPr lang="zh-CN" altLang="en-US" sz="800" b="1">
                <a:solidFill>
                  <a:schemeClr val="tx1"/>
                </a:solidFill>
              </a:rPr>
              <a:t>支路寄生</a:t>
            </a:r>
            <a:r>
              <a:rPr lang="en-US" altLang="zh-CN" sz="800" b="1">
                <a:solidFill>
                  <a:schemeClr val="tx1"/>
                </a:solidFill>
              </a:rPr>
              <a:t>C</a:t>
            </a:r>
            <a:r>
              <a:rPr lang="en-US" altLang="zh-CN" sz="800" b="1" baseline="-25000">
                <a:solidFill>
                  <a:schemeClr val="tx1"/>
                </a:solidFill>
              </a:rPr>
              <a:t>tap</a:t>
            </a:r>
            <a:r>
              <a:rPr lang="en-US" altLang="zh-CN" sz="800" b="1">
                <a:solidFill>
                  <a:schemeClr val="tx1"/>
                </a:solidFill>
              </a:rPr>
              <a:t>  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5652135" y="4652645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/>
        </p:nvSpPr>
        <p:spPr>
          <a:xfrm>
            <a:off x="5968365" y="4418330"/>
            <a:ext cx="1887220" cy="46863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400" b="1">
                <a:solidFill>
                  <a:schemeClr val="tx1"/>
                </a:solidFill>
              </a:rPr>
              <a:t>Pixel 1022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ctr"/>
            <a:r>
              <a:rPr lang="zh-CN" altLang="en-US" sz="800" b="1">
                <a:solidFill>
                  <a:schemeClr val="tx1"/>
                </a:solidFill>
              </a:rPr>
              <a:t>支路寄生</a:t>
            </a:r>
            <a:r>
              <a:rPr lang="en-US" altLang="zh-CN" sz="800" b="1">
                <a:solidFill>
                  <a:schemeClr val="tx1"/>
                </a:solidFill>
              </a:rPr>
              <a:t>C</a:t>
            </a:r>
            <a:r>
              <a:rPr lang="en-US" altLang="zh-CN" sz="800" b="1" baseline="-25000">
                <a:solidFill>
                  <a:schemeClr val="tx1"/>
                </a:solidFill>
              </a:rPr>
              <a:t>tap </a:t>
            </a:r>
            <a:r>
              <a:rPr lang="en-US" altLang="zh-CN" sz="800" b="1">
                <a:solidFill>
                  <a:schemeClr val="tx1"/>
                </a:solidFill>
              </a:rPr>
              <a:t> 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cxnSp>
        <p:nvCxnSpPr>
          <p:cNvPr id="16" name="直接连接符 15"/>
          <p:cNvCxnSpPr/>
          <p:nvPr/>
        </p:nvCxnSpPr>
        <p:spPr>
          <a:xfrm flipV="1">
            <a:off x="5652135" y="5355590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圆角矩形 16"/>
          <p:cNvSpPr/>
          <p:nvPr/>
        </p:nvSpPr>
        <p:spPr>
          <a:xfrm>
            <a:off x="5968365" y="5121275"/>
            <a:ext cx="1887220" cy="46863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400" b="1">
                <a:solidFill>
                  <a:schemeClr val="tx1"/>
                </a:solidFill>
              </a:rPr>
              <a:t>Pixel 1023</a:t>
            </a:r>
            <a:endParaRPr lang="en-US" altLang="zh-CN" sz="1400" b="1">
              <a:solidFill>
                <a:schemeClr val="tx1"/>
              </a:solidFill>
            </a:endParaRPr>
          </a:p>
          <a:p>
            <a:pPr algn="ctr"/>
            <a:r>
              <a:rPr lang="zh-CN" altLang="en-US" sz="800" b="1">
                <a:solidFill>
                  <a:schemeClr val="tx1"/>
                </a:solidFill>
              </a:rPr>
              <a:t>支路寄生</a:t>
            </a:r>
            <a:r>
              <a:rPr lang="en-US" altLang="zh-CN" sz="800" b="1">
                <a:solidFill>
                  <a:schemeClr val="tx1"/>
                </a:solidFill>
              </a:rPr>
              <a:t>C</a:t>
            </a:r>
            <a:r>
              <a:rPr lang="en-US" altLang="zh-CN" sz="800" b="1" baseline="-25000">
                <a:solidFill>
                  <a:schemeClr val="tx1"/>
                </a:solidFill>
              </a:rPr>
              <a:t>tap  </a:t>
            </a:r>
            <a:endParaRPr lang="en-US" altLang="zh-CN" sz="800" b="1" baseline="-25000">
              <a:solidFill>
                <a:schemeClr val="tx1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862445" y="3865245"/>
            <a:ext cx="207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</p:txBody>
      </p:sp>
      <p:sp>
        <p:nvSpPr>
          <p:cNvPr id="20" name="圆角矩形 19"/>
          <p:cNvSpPr/>
          <p:nvPr/>
        </p:nvSpPr>
        <p:spPr>
          <a:xfrm>
            <a:off x="4060825" y="1450975"/>
            <a:ext cx="1298575" cy="4083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200" b="1">
                <a:solidFill>
                  <a:schemeClr val="tx1"/>
                </a:solidFill>
              </a:rPr>
              <a:t>线</a:t>
            </a:r>
            <a:r>
              <a:rPr lang="en-US" altLang="zh-CN" sz="1000" b="1">
                <a:solidFill>
                  <a:schemeClr val="tx1"/>
                </a:solidFill>
              </a:rPr>
              <a:t> R</a:t>
            </a:r>
            <a:r>
              <a:rPr lang="en-US" altLang="zh-CN" sz="800" b="1">
                <a:solidFill>
                  <a:schemeClr val="tx1"/>
                </a:solidFill>
              </a:rPr>
              <a:t>seg</a:t>
            </a:r>
            <a:r>
              <a:rPr lang="en-US" altLang="zh-CN" sz="1000" b="1">
                <a:solidFill>
                  <a:schemeClr val="tx1"/>
                </a:solidFill>
              </a:rPr>
              <a:t> C</a:t>
            </a:r>
            <a:r>
              <a:rPr lang="en-US" altLang="zh-CN" sz="800" b="1">
                <a:solidFill>
                  <a:schemeClr val="tx1"/>
                </a:solidFill>
              </a:rPr>
              <a:t>seg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cxnSp>
        <p:nvCxnSpPr>
          <p:cNvPr id="21" name="直接连接符 20"/>
          <p:cNvCxnSpPr/>
          <p:nvPr/>
        </p:nvCxnSpPr>
        <p:spPr>
          <a:xfrm flipV="1">
            <a:off x="5359400" y="1655445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2" name="圆角矩形 21"/>
          <p:cNvSpPr/>
          <p:nvPr/>
        </p:nvSpPr>
        <p:spPr>
          <a:xfrm>
            <a:off x="4075430" y="2144395"/>
            <a:ext cx="1298575" cy="4083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200" b="1">
                <a:solidFill>
                  <a:schemeClr val="tx1"/>
                </a:solidFill>
              </a:rPr>
              <a:t>线</a:t>
            </a:r>
            <a:r>
              <a:rPr lang="en-US" altLang="zh-CN" sz="1000" b="1">
                <a:solidFill>
                  <a:schemeClr val="tx1"/>
                </a:solidFill>
              </a:rPr>
              <a:t> R</a:t>
            </a:r>
            <a:r>
              <a:rPr lang="en-US" altLang="zh-CN" sz="800" b="1">
                <a:solidFill>
                  <a:schemeClr val="tx1"/>
                </a:solidFill>
              </a:rPr>
              <a:t>seg</a:t>
            </a:r>
            <a:r>
              <a:rPr lang="en-US" altLang="zh-CN" sz="1000" b="1">
                <a:solidFill>
                  <a:schemeClr val="tx1"/>
                </a:solidFill>
              </a:rPr>
              <a:t> C</a:t>
            </a:r>
            <a:r>
              <a:rPr lang="en-US" altLang="zh-CN" sz="800" b="1">
                <a:solidFill>
                  <a:schemeClr val="tx1"/>
                </a:solidFill>
              </a:rPr>
              <a:t>seg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cxnSp>
        <p:nvCxnSpPr>
          <p:cNvPr id="23" name="直接连接符 22"/>
          <p:cNvCxnSpPr/>
          <p:nvPr/>
        </p:nvCxnSpPr>
        <p:spPr>
          <a:xfrm flipV="1">
            <a:off x="5359400" y="2348865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4" name="圆角矩形 23"/>
          <p:cNvSpPr/>
          <p:nvPr/>
        </p:nvSpPr>
        <p:spPr>
          <a:xfrm>
            <a:off x="4075430" y="4755515"/>
            <a:ext cx="1298575" cy="4083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200" b="1">
                <a:solidFill>
                  <a:schemeClr val="tx1"/>
                </a:solidFill>
              </a:rPr>
              <a:t>线</a:t>
            </a:r>
            <a:r>
              <a:rPr lang="en-US" altLang="zh-CN" sz="1000" b="1">
                <a:solidFill>
                  <a:schemeClr val="tx1"/>
                </a:solidFill>
              </a:rPr>
              <a:t> R</a:t>
            </a:r>
            <a:r>
              <a:rPr lang="en-US" altLang="zh-CN" sz="800" b="1">
                <a:solidFill>
                  <a:schemeClr val="tx1"/>
                </a:solidFill>
              </a:rPr>
              <a:t>seg</a:t>
            </a:r>
            <a:r>
              <a:rPr lang="en-US" altLang="zh-CN" sz="1000" b="1">
                <a:solidFill>
                  <a:schemeClr val="tx1"/>
                </a:solidFill>
              </a:rPr>
              <a:t> C</a:t>
            </a:r>
            <a:r>
              <a:rPr lang="en-US" altLang="zh-CN" sz="800" b="1">
                <a:solidFill>
                  <a:schemeClr val="tx1"/>
                </a:solidFill>
              </a:rPr>
              <a:t>seg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cxnSp>
        <p:nvCxnSpPr>
          <p:cNvPr id="25" name="直接连接符 24"/>
          <p:cNvCxnSpPr/>
          <p:nvPr/>
        </p:nvCxnSpPr>
        <p:spPr>
          <a:xfrm flipV="1">
            <a:off x="5374005" y="4959985"/>
            <a:ext cx="29273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8067040" y="1157605"/>
            <a:ext cx="4222750" cy="26155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 b="1">
                <a:sym typeface="+mn-ea"/>
              </a:rPr>
              <a:t>对于</a:t>
            </a:r>
            <a:r>
              <a:rPr lang="en-US" altLang="zh-CN" sz="1400" b="1">
                <a:sym typeface="+mn-ea"/>
              </a:rPr>
              <a:t>pixel k</a:t>
            </a:r>
            <a:endParaRPr lang="zh-CN" altLang="en-US" sz="1400" b="1">
              <a:solidFill>
                <a:schemeClr val="tx1"/>
              </a:solidFill>
              <a:sym typeface="+mn-ea"/>
            </a:endParaRPr>
          </a:p>
          <a:p>
            <a:r>
              <a:rPr lang="en-US" altLang="zh-CN" sz="1400" b="1">
                <a:sym typeface="+mn-ea"/>
              </a:rPr>
              <a:t>T=t</a:t>
            </a:r>
            <a:r>
              <a:rPr lang="en-US" altLang="zh-CN" sz="1400" b="1" baseline="-25000">
                <a:sym typeface="+mn-ea"/>
              </a:rPr>
              <a:t>drv</a:t>
            </a:r>
            <a:r>
              <a:rPr lang="en-US" altLang="zh-CN" sz="1400" b="1" baseline="-25000">
                <a:sym typeface="+mn-ea"/>
              </a:rPr>
              <a:t>_input</a:t>
            </a:r>
            <a:r>
              <a:rPr lang="en-US" altLang="zh-CN" sz="1400" b="1">
                <a:sym typeface="+mn-ea"/>
              </a:rPr>
              <a:t>+t</a:t>
            </a:r>
            <a:r>
              <a:rPr lang="en-US" altLang="zh-CN" sz="1400" b="1" baseline="-25000">
                <a:sym typeface="+mn-ea"/>
              </a:rPr>
              <a:t>drv-buf</a:t>
            </a:r>
            <a:r>
              <a:rPr lang="en-US" altLang="zh-CN" sz="1400" b="1">
                <a:sym typeface="+mn-ea"/>
              </a:rPr>
              <a:t>+</a:t>
            </a:r>
            <a:r>
              <a:rPr lang="en-US" altLang="zh-CN" sz="1400" b="1">
                <a:sym typeface="+mn-ea"/>
              </a:rPr>
              <a:t>n*t</a:t>
            </a:r>
            <a:r>
              <a:rPr lang="en-US" altLang="zh-CN" sz="1400" b="1" baseline="-25000">
                <a:sym typeface="+mn-ea"/>
              </a:rPr>
              <a:t>buf-buf+</a:t>
            </a:r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buf-tap</a:t>
            </a:r>
            <a:endParaRPr lang="en-US" altLang="zh-CN" sz="1400" b="1" baseline="-25000">
              <a:sym typeface="+mn-ea"/>
            </a:endParaRPr>
          </a:p>
          <a:p>
            <a:endParaRPr lang="zh-CN" altLang="en-US" sz="1400"/>
          </a:p>
          <a:p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drv_input  </a:t>
            </a:r>
            <a:r>
              <a:rPr lang="en-US" altLang="zh-CN" sz="1400" b="1">
                <a:sym typeface="+mn-ea"/>
              </a:rPr>
              <a:t> </a:t>
            </a:r>
            <a:r>
              <a:rPr lang="zh-CN" altLang="en-US" sz="1400" b="1">
                <a:sym typeface="+mn-ea"/>
              </a:rPr>
              <a:t>：</a:t>
            </a:r>
            <a:r>
              <a:rPr lang="zh-CN" altLang="en-US" sz="1400" b="1">
                <a:sym typeface="+mn-ea"/>
              </a:rPr>
              <a:t>驱动器输入建立时间</a:t>
            </a:r>
            <a:r>
              <a:rPr lang="en-US" altLang="zh-CN" sz="1400" b="1">
                <a:sym typeface="+mn-ea"/>
              </a:rPr>
              <a:t>+</a:t>
            </a:r>
            <a:r>
              <a:rPr lang="zh-CN" altLang="en-US" sz="1400" b="1">
                <a:sym typeface="+mn-ea"/>
              </a:rPr>
              <a:t>自身延迟</a:t>
            </a:r>
            <a:endParaRPr lang="zh-CN" altLang="en-US" sz="1400" b="1">
              <a:sym typeface="+mn-ea"/>
            </a:endParaRPr>
          </a:p>
          <a:p>
            <a:endParaRPr lang="zh-CN" altLang="en-US" sz="1400" b="1">
              <a:sym typeface="+mn-ea"/>
            </a:endParaRPr>
          </a:p>
          <a:p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drv-buf       </a:t>
            </a:r>
            <a:r>
              <a:rPr lang="zh-CN" altLang="en-US" sz="1400" b="1">
                <a:sym typeface="+mn-ea"/>
              </a:rPr>
              <a:t>：信号到目标方向最近</a:t>
            </a:r>
            <a:r>
              <a:rPr lang="en-US" altLang="zh-CN" sz="1400" b="1">
                <a:sym typeface="+mn-ea"/>
              </a:rPr>
              <a:t>buffer</a:t>
            </a:r>
            <a:r>
              <a:rPr lang="zh-CN" altLang="en-US" sz="1400" b="1">
                <a:sym typeface="+mn-ea"/>
              </a:rPr>
              <a:t>延迟</a:t>
            </a:r>
            <a:endParaRPr lang="zh-CN" altLang="en-US" sz="1400" b="1">
              <a:sym typeface="+mn-ea"/>
            </a:endParaRPr>
          </a:p>
          <a:p>
            <a:endParaRPr lang="zh-CN" altLang="en-US" sz="1400" b="1">
              <a:sym typeface="+mn-ea"/>
            </a:endParaRPr>
          </a:p>
          <a:p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buf-buf       </a:t>
            </a:r>
            <a:r>
              <a:rPr lang="zh-CN" altLang="en-US" sz="1400" b="1">
                <a:sym typeface="+mn-ea"/>
              </a:rPr>
              <a:t>：buffer到buffer延迟  </a:t>
            </a:r>
            <a:endParaRPr lang="zh-CN" altLang="en-US" sz="1400" b="1">
              <a:sym typeface="+mn-ea"/>
            </a:endParaRPr>
          </a:p>
          <a:p>
            <a:endParaRPr lang="zh-CN" altLang="en-US" sz="1400" b="1">
              <a:sym typeface="+mn-ea"/>
            </a:endParaRPr>
          </a:p>
          <a:p>
            <a:r>
              <a:rPr lang="en-US" altLang="zh-CN" sz="1400" b="1">
                <a:sym typeface="+mn-ea"/>
              </a:rPr>
              <a:t>                 </a:t>
            </a:r>
            <a:r>
              <a:rPr lang="zh-CN" altLang="en-US" sz="1400" b="1">
                <a:sym typeface="+mn-ea"/>
              </a:rPr>
              <a:t>（一般会存在多个）  </a:t>
            </a:r>
            <a:endParaRPr lang="zh-CN" altLang="en-US" sz="1400" b="1">
              <a:sym typeface="+mn-ea"/>
            </a:endParaRPr>
          </a:p>
          <a:p>
            <a:r>
              <a:rPr lang="en-US" altLang="zh-CN" sz="1400" b="1">
                <a:sym typeface="+mn-ea"/>
              </a:rPr>
              <a:t>t</a:t>
            </a:r>
            <a:r>
              <a:rPr lang="en-US" altLang="zh-CN" sz="1400" b="1" baseline="-25000">
                <a:sym typeface="+mn-ea"/>
              </a:rPr>
              <a:t>buf-tap        </a:t>
            </a:r>
            <a:r>
              <a:rPr lang="zh-CN" altLang="en-US" sz="1400" b="1">
                <a:sym typeface="+mn-ea"/>
              </a:rPr>
              <a:t>：buffer到某个像素单元延迟  </a:t>
            </a:r>
            <a:endParaRPr lang="zh-CN" altLang="en-US" sz="1400" b="1">
              <a:sym typeface="+mn-ea"/>
            </a:endParaRPr>
          </a:p>
          <a:p>
            <a:r>
              <a:rPr lang="zh-CN" altLang="en-US" sz="1400" b="1">
                <a:sym typeface="+mn-ea"/>
              </a:rPr>
              <a:t> </a:t>
            </a:r>
            <a:endParaRPr lang="zh-CN" altLang="en-US" sz="1400" b="1"/>
          </a:p>
          <a:p>
            <a:endParaRPr lang="en-US" altLang="zh-CN" sz="1400"/>
          </a:p>
          <a:p>
            <a:r>
              <a:rPr lang="zh-CN" altLang="en-US" sz="1400" b="1">
                <a:sym typeface="+mn-ea"/>
              </a:rPr>
              <a:t>模型可以给各段</a:t>
            </a:r>
            <a:r>
              <a:rPr lang="en-US" altLang="zh-CN" sz="1400" b="1">
                <a:sym typeface="+mn-ea"/>
              </a:rPr>
              <a:t> t </a:t>
            </a:r>
            <a:r>
              <a:rPr lang="zh-CN" altLang="en-US" sz="1400" b="1">
                <a:sym typeface="+mn-ea"/>
              </a:rPr>
              <a:t>赋值，也可以提供</a:t>
            </a:r>
            <a:r>
              <a:rPr lang="en-US" altLang="zh-CN" sz="1400" b="1">
                <a:sym typeface="+mn-ea"/>
              </a:rPr>
              <a:t>rc</a:t>
            </a:r>
            <a:r>
              <a:rPr lang="zh-CN" altLang="en-US" sz="1400" b="1">
                <a:sym typeface="+mn-ea"/>
              </a:rPr>
              <a:t>进行</a:t>
            </a:r>
            <a:r>
              <a:rPr lang="en-US" altLang="zh-CN" sz="1400" b="1">
                <a:sym typeface="+mn-ea"/>
              </a:rPr>
              <a:t>Elmore</a:t>
            </a:r>
            <a:r>
              <a:rPr lang="zh-CN" altLang="en-US" sz="1400" b="1">
                <a:sym typeface="+mn-ea"/>
              </a:rPr>
              <a:t>近似计算</a:t>
            </a:r>
            <a:endParaRPr lang="zh-CN" altLang="en-US" sz="1400" b="1">
              <a:sym typeface="+mn-ea"/>
            </a:endParaRPr>
          </a:p>
          <a:p>
            <a:r>
              <a:rPr lang="en-US" altLang="zh-CN" b="1">
                <a:sym typeface="+mn-ea"/>
              </a:rPr>
              <a:t>buffer</a:t>
            </a:r>
            <a:r>
              <a:rPr lang="zh-CN" altLang="en-US" b="1">
                <a:sym typeface="+mn-ea"/>
              </a:rPr>
              <a:t>数量可变</a:t>
            </a:r>
            <a:endParaRPr lang="zh-CN" altLang="en-US" b="1"/>
          </a:p>
          <a:p>
            <a:endParaRPr lang="en-US" altLang="zh-CN"/>
          </a:p>
        </p:txBody>
      </p:sp>
      <p:sp>
        <p:nvSpPr>
          <p:cNvPr id="28" name="文本框 27"/>
          <p:cNvSpPr txBox="1"/>
          <p:nvPr/>
        </p:nvSpPr>
        <p:spPr>
          <a:xfrm>
            <a:off x="5359400" y="6041390"/>
            <a:ext cx="99758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/>
              <a:t>R</a:t>
            </a:r>
            <a:r>
              <a:rPr lang="en-US" altLang="zh-CN" sz="900" b="1"/>
              <a:t>drv</a:t>
            </a:r>
            <a:endParaRPr lang="en-US" altLang="zh-CN" sz="900" b="1"/>
          </a:p>
        </p:txBody>
      </p:sp>
      <p:sp>
        <p:nvSpPr>
          <p:cNvPr id="30" name="文本框 29"/>
          <p:cNvSpPr txBox="1"/>
          <p:nvPr/>
        </p:nvSpPr>
        <p:spPr>
          <a:xfrm>
            <a:off x="3427095" y="1157605"/>
            <a:ext cx="6788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延迟</a:t>
            </a:r>
            <a:endParaRPr lang="zh-CN" altLang="en-US" b="1"/>
          </a:p>
          <a:p>
            <a:r>
              <a:rPr lang="zh-CN" altLang="en-US" b="1"/>
              <a:t>框图</a:t>
            </a:r>
            <a:endParaRPr lang="zh-CN" altLang="en-US" b="1"/>
          </a:p>
        </p:txBody>
      </p:sp>
      <p:sp>
        <p:nvSpPr>
          <p:cNvPr id="32" name="矩形 31"/>
          <p:cNvSpPr/>
          <p:nvPr/>
        </p:nvSpPr>
        <p:spPr>
          <a:xfrm>
            <a:off x="1734820" y="1450975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1734820" y="218313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1734820" y="2915285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1734820" y="3880485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1734820" y="4617720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1734820" y="5354955"/>
            <a:ext cx="1543050" cy="4711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2397125" y="3327400"/>
            <a:ext cx="207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</p:txBody>
      </p:sp>
      <p:sp>
        <p:nvSpPr>
          <p:cNvPr id="39" name="文本框 38"/>
          <p:cNvSpPr txBox="1"/>
          <p:nvPr/>
        </p:nvSpPr>
        <p:spPr>
          <a:xfrm>
            <a:off x="2312670" y="1599565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Pix0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2312670" y="2312035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310130" y="3022600"/>
            <a:ext cx="4826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Pix2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2310130" y="4020820"/>
            <a:ext cx="824865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Pix1021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312670" y="4745990"/>
            <a:ext cx="8216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Pix1022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2312670" y="5483860"/>
            <a:ext cx="82169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" b="1">
                <a:solidFill>
                  <a:schemeClr val="tx1"/>
                </a:solidFill>
              </a:rPr>
              <a:t>Pix1023</a:t>
            </a:r>
            <a:endParaRPr lang="en-US" altLang="zh-CN" sz="800" b="1">
              <a:solidFill>
                <a:schemeClr val="tx1"/>
              </a:solidFill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1994535" y="6093460"/>
            <a:ext cx="1012825" cy="292100"/>
          </a:xfrm>
          <a:prstGeom prst="rect">
            <a:avLst/>
          </a:prstGeom>
          <a:noFill/>
          <a:ln w="12700" cmpd="sng">
            <a:solidFill>
              <a:schemeClr val="tx1"/>
            </a:solidFill>
            <a:prstDash val="sys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000">
                <a:solidFill>
                  <a:schemeClr val="tx1"/>
                </a:solidFill>
              </a:rPr>
              <a:t>EoC Circuit</a:t>
            </a:r>
            <a:endParaRPr lang="en-US" altLang="zh-CN" sz="1000">
              <a:solidFill>
                <a:schemeClr val="tx1"/>
              </a:solidFill>
            </a:endParaRPr>
          </a:p>
        </p:txBody>
      </p:sp>
      <p:cxnSp>
        <p:nvCxnSpPr>
          <p:cNvPr id="46" name="直接连接符 45"/>
          <p:cNvCxnSpPr/>
          <p:nvPr/>
        </p:nvCxnSpPr>
        <p:spPr>
          <a:xfrm flipH="1">
            <a:off x="1598930" y="6243955"/>
            <a:ext cx="395605" cy="0"/>
          </a:xfrm>
          <a:prstGeom prst="line">
            <a:avLst/>
          </a:prstGeom>
          <a:ln w="12700" cmpd="sng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/>
          <p:nvPr/>
        </p:nvCxnSpPr>
        <p:spPr>
          <a:xfrm flipV="1">
            <a:off x="1599565" y="1686560"/>
            <a:ext cx="135255" cy="0"/>
          </a:xfrm>
          <a:prstGeom prst="straightConnector1">
            <a:avLst/>
          </a:prstGeom>
          <a:ln w="12700" cmpd="sng">
            <a:solidFill>
              <a:srgbClr val="00B0F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0" name="直接箭头连接符 49"/>
          <p:cNvCxnSpPr/>
          <p:nvPr/>
        </p:nvCxnSpPr>
        <p:spPr>
          <a:xfrm flipV="1">
            <a:off x="1591310" y="2436495"/>
            <a:ext cx="135255" cy="0"/>
          </a:xfrm>
          <a:prstGeom prst="straightConnector1">
            <a:avLst/>
          </a:prstGeom>
          <a:ln w="12700" cmpd="sng">
            <a:solidFill>
              <a:srgbClr val="00B0F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6" name="直接箭头连接符 65"/>
          <p:cNvCxnSpPr/>
          <p:nvPr/>
        </p:nvCxnSpPr>
        <p:spPr>
          <a:xfrm flipV="1">
            <a:off x="1591310" y="3156585"/>
            <a:ext cx="135255" cy="0"/>
          </a:xfrm>
          <a:prstGeom prst="straightConnector1">
            <a:avLst/>
          </a:prstGeom>
          <a:ln w="12700" cmpd="sng">
            <a:solidFill>
              <a:srgbClr val="00B0F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/>
          <p:nvPr/>
        </p:nvCxnSpPr>
        <p:spPr>
          <a:xfrm flipV="1">
            <a:off x="1591310" y="4116070"/>
            <a:ext cx="135255" cy="0"/>
          </a:xfrm>
          <a:prstGeom prst="straightConnector1">
            <a:avLst/>
          </a:prstGeom>
          <a:ln w="12700" cmpd="sng">
            <a:solidFill>
              <a:srgbClr val="00B0F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8" name="直接箭头连接符 67"/>
          <p:cNvCxnSpPr/>
          <p:nvPr/>
        </p:nvCxnSpPr>
        <p:spPr>
          <a:xfrm flipV="1">
            <a:off x="1583055" y="4868545"/>
            <a:ext cx="135255" cy="0"/>
          </a:xfrm>
          <a:prstGeom prst="straightConnector1">
            <a:avLst/>
          </a:prstGeom>
          <a:ln w="12700" cmpd="sng">
            <a:solidFill>
              <a:srgbClr val="00B0F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9" name="直接箭头连接符 68"/>
          <p:cNvCxnSpPr/>
          <p:nvPr/>
        </p:nvCxnSpPr>
        <p:spPr>
          <a:xfrm flipV="1">
            <a:off x="1591310" y="5590540"/>
            <a:ext cx="135255" cy="0"/>
          </a:xfrm>
          <a:prstGeom prst="straightConnector1">
            <a:avLst/>
          </a:prstGeom>
          <a:ln w="12700" cmpd="sng">
            <a:solidFill>
              <a:srgbClr val="00B0F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1" name="文本框 50"/>
          <p:cNvSpPr txBox="1"/>
          <p:nvPr/>
        </p:nvSpPr>
        <p:spPr>
          <a:xfrm>
            <a:off x="344170" y="1116330"/>
            <a:ext cx="1477645" cy="9366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/>
              <a:t>2.Read /Freeze</a:t>
            </a:r>
            <a:endParaRPr lang="en-US" altLang="zh-CN" b="1"/>
          </a:p>
          <a:p>
            <a:endParaRPr lang="en-US" altLang="zh-CN" sz="1400" b="1"/>
          </a:p>
          <a:p>
            <a:endParaRPr lang="zh-CN" altLang="en-US" sz="1400" b="1"/>
          </a:p>
        </p:txBody>
      </p:sp>
      <p:cxnSp>
        <p:nvCxnSpPr>
          <p:cNvPr id="252" name="直接连接符 251"/>
          <p:cNvCxnSpPr/>
          <p:nvPr/>
        </p:nvCxnSpPr>
        <p:spPr>
          <a:xfrm>
            <a:off x="1599565" y="1670050"/>
            <a:ext cx="635" cy="4573905"/>
          </a:xfrm>
          <a:prstGeom prst="line">
            <a:avLst/>
          </a:prstGeom>
          <a:ln w="12700" cmpd="sng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 flipH="1">
            <a:off x="3427095" y="1273810"/>
            <a:ext cx="0" cy="5111750"/>
          </a:xfrm>
          <a:prstGeom prst="line">
            <a:avLst/>
          </a:prstGeom>
          <a:ln w="28575" cmpd="sng">
            <a:solidFill>
              <a:schemeClr val="bg2"/>
            </a:solidFill>
            <a:prstDash val="sys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3" name="文本框 52"/>
          <p:cNvSpPr txBox="1"/>
          <p:nvPr/>
        </p:nvSpPr>
        <p:spPr>
          <a:xfrm>
            <a:off x="4361815" y="6356350"/>
            <a:ext cx="31051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b="1"/>
              <a:t> </a:t>
            </a:r>
            <a:r>
              <a:rPr lang="zh-CN" altLang="en-US" sz="1400" b="1"/>
              <a:t>信号发送端固定，接收端不固定</a:t>
            </a:r>
            <a:endParaRPr lang="zh-CN" altLang="en-US" sz="1400" b="1"/>
          </a:p>
        </p:txBody>
      </p:sp>
      <p:cxnSp>
        <p:nvCxnSpPr>
          <p:cNvPr id="55" name="直接连接符 54"/>
          <p:cNvCxnSpPr/>
          <p:nvPr/>
        </p:nvCxnSpPr>
        <p:spPr>
          <a:xfrm flipH="1">
            <a:off x="5638800" y="3957320"/>
            <a:ext cx="0" cy="37084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6" name="等腰三角形 55"/>
          <p:cNvSpPr/>
          <p:nvPr/>
        </p:nvSpPr>
        <p:spPr>
          <a:xfrm>
            <a:off x="5529580" y="4097655"/>
            <a:ext cx="219710" cy="142240"/>
          </a:xfrm>
          <a:prstGeom prst="triangl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57" name="直接连接符 56"/>
          <p:cNvCxnSpPr/>
          <p:nvPr/>
        </p:nvCxnSpPr>
        <p:spPr>
          <a:xfrm flipH="1">
            <a:off x="5641340" y="1372235"/>
            <a:ext cx="0" cy="113855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8" name="文本框 57"/>
          <p:cNvSpPr txBox="1"/>
          <p:nvPr/>
        </p:nvSpPr>
        <p:spPr>
          <a:xfrm>
            <a:off x="5564505" y="3696335"/>
            <a:ext cx="144145" cy="209296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00" b="1"/>
              <a:t>.</a:t>
            </a:r>
            <a:endParaRPr lang="en-US" altLang="zh-CN" sz="400" b="1"/>
          </a:p>
          <a:p>
            <a:r>
              <a:rPr lang="en-US" altLang="zh-CN" sz="400" b="1"/>
              <a:t>.</a:t>
            </a:r>
            <a:endParaRPr lang="en-US" altLang="zh-CN" sz="400" b="1"/>
          </a:p>
          <a:p>
            <a:r>
              <a:rPr lang="en-US" altLang="zh-CN" sz="400" b="1"/>
              <a:t>.</a:t>
            </a:r>
            <a:endParaRPr lang="en-US" altLang="zh-CN" sz="400" b="1"/>
          </a:p>
        </p:txBody>
      </p:sp>
      <p:cxnSp>
        <p:nvCxnSpPr>
          <p:cNvPr id="59" name="直接连接符 58"/>
          <p:cNvCxnSpPr/>
          <p:nvPr/>
        </p:nvCxnSpPr>
        <p:spPr>
          <a:xfrm>
            <a:off x="5638800" y="4542790"/>
            <a:ext cx="1270" cy="112839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0" name="文本框 59"/>
          <p:cNvSpPr txBox="1"/>
          <p:nvPr/>
        </p:nvSpPr>
        <p:spPr>
          <a:xfrm>
            <a:off x="5558790" y="4311650"/>
            <a:ext cx="149860" cy="2076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00" b="1"/>
              <a:t>.</a:t>
            </a:r>
            <a:endParaRPr lang="en-US" altLang="zh-CN" sz="400" b="1"/>
          </a:p>
          <a:p>
            <a:r>
              <a:rPr lang="en-US" altLang="zh-CN" sz="400" b="1"/>
              <a:t>.</a:t>
            </a:r>
            <a:endParaRPr lang="en-US" altLang="zh-CN" sz="400" b="1"/>
          </a:p>
          <a:p>
            <a:r>
              <a:rPr lang="en-US" altLang="zh-CN" sz="400" b="1"/>
              <a:t>.</a:t>
            </a:r>
            <a:endParaRPr lang="en-US" altLang="zh-CN" sz="400" b="1"/>
          </a:p>
        </p:txBody>
      </p:sp>
      <p:cxnSp>
        <p:nvCxnSpPr>
          <p:cNvPr id="61" name="直接连接符 60"/>
          <p:cNvCxnSpPr/>
          <p:nvPr/>
        </p:nvCxnSpPr>
        <p:spPr>
          <a:xfrm flipH="1">
            <a:off x="5637530" y="2730500"/>
            <a:ext cx="1270" cy="104013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2" name="等腰三角形 61"/>
          <p:cNvSpPr/>
          <p:nvPr/>
        </p:nvSpPr>
        <p:spPr>
          <a:xfrm>
            <a:off x="5529580" y="3256280"/>
            <a:ext cx="219710" cy="142240"/>
          </a:xfrm>
          <a:prstGeom prst="triangl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3" name="文本框 62"/>
          <p:cNvSpPr txBox="1"/>
          <p:nvPr/>
        </p:nvSpPr>
        <p:spPr>
          <a:xfrm>
            <a:off x="5546090" y="2468245"/>
            <a:ext cx="144145" cy="209296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00" b="1"/>
              <a:t>.</a:t>
            </a:r>
            <a:endParaRPr lang="en-US" altLang="zh-CN" sz="400" b="1"/>
          </a:p>
          <a:p>
            <a:r>
              <a:rPr lang="en-US" altLang="zh-CN" sz="400" b="1"/>
              <a:t>.</a:t>
            </a:r>
            <a:endParaRPr lang="en-US" altLang="zh-CN" sz="400" b="1"/>
          </a:p>
          <a:p>
            <a:r>
              <a:rPr lang="en-US" altLang="zh-CN" sz="400" b="1"/>
              <a:t>.</a:t>
            </a:r>
            <a:endParaRPr lang="en-US" altLang="zh-CN" sz="400" b="1"/>
          </a:p>
        </p:txBody>
      </p:sp>
      <p:sp>
        <p:nvSpPr>
          <p:cNvPr id="64" name="文本框 63"/>
          <p:cNvSpPr txBox="1"/>
          <p:nvPr/>
        </p:nvSpPr>
        <p:spPr>
          <a:xfrm>
            <a:off x="6862445" y="2212340"/>
            <a:ext cx="20701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  <a:p>
            <a:r>
              <a:rPr lang="en-US" altLang="zh-CN" sz="1000" b="1"/>
              <a:t>.</a:t>
            </a:r>
            <a:endParaRPr lang="en-US" altLang="zh-CN" sz="1000" b="1"/>
          </a:p>
        </p:txBody>
      </p:sp>
      <p:sp>
        <p:nvSpPr>
          <p:cNvPr id="71" name="文本框 70"/>
          <p:cNvSpPr txBox="1"/>
          <p:nvPr/>
        </p:nvSpPr>
        <p:spPr>
          <a:xfrm>
            <a:off x="5031740" y="3112770"/>
            <a:ext cx="514350" cy="2349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200" b="1"/>
              <a:t>C</a:t>
            </a:r>
            <a:r>
              <a:rPr lang="en-US" altLang="zh-CN" sz="900" b="1"/>
              <a:t>buf</a:t>
            </a:r>
            <a:endParaRPr lang="en-US" altLang="zh-CN" sz="900" b="1"/>
          </a:p>
        </p:txBody>
      </p:sp>
      <p:sp>
        <p:nvSpPr>
          <p:cNvPr id="72" name="文本框 71"/>
          <p:cNvSpPr txBox="1"/>
          <p:nvPr/>
        </p:nvSpPr>
        <p:spPr>
          <a:xfrm>
            <a:off x="5031740" y="3308985"/>
            <a:ext cx="514350" cy="2139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200" b="1"/>
              <a:t>R</a:t>
            </a:r>
            <a:r>
              <a:rPr lang="en-US" altLang="zh-CN" sz="900" b="1"/>
              <a:t>buf</a:t>
            </a:r>
            <a:endParaRPr lang="en-US" altLang="zh-CN" sz="900" b="1"/>
          </a:p>
        </p:txBody>
      </p:sp>
      <p:sp>
        <p:nvSpPr>
          <p:cNvPr id="74" name="标题 73"/>
          <p:cNvSpPr>
            <a:spLocks noGrp="1"/>
          </p:cNvSpPr>
          <p:nvPr>
            <p:ph type="title"/>
          </p:nvPr>
        </p:nvSpPr>
        <p:spPr>
          <a:xfrm>
            <a:off x="857213" y="0"/>
            <a:ext cx="10725187" cy="955658"/>
          </a:xfrm>
        </p:spPr>
        <p:txBody>
          <a:bodyPr/>
          <a:p>
            <a:r>
              <a:t>整体</a:t>
            </a:r>
            <a:r>
              <a:rPr lang="en-US" altLang="zh-CN"/>
              <a:t>512*512</a:t>
            </a:r>
            <a:r>
              <a:t>双列像素阵列延迟模型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96665" y="2990215"/>
            <a:ext cx="4271010" cy="1242060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3441700" y="1268095"/>
            <a:ext cx="5714365" cy="21069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400" b="1">
                <a:sym typeface="+mn-ea"/>
              </a:rPr>
              <a:t>对于</a:t>
            </a:r>
            <a:r>
              <a:rPr lang="en-US" altLang="zh-CN" sz="1400" b="1">
                <a:sym typeface="+mn-ea"/>
              </a:rPr>
              <a:t>pixel k</a:t>
            </a:r>
            <a:endParaRPr lang="en-US" altLang="zh-CN" sz="1400" b="1">
              <a:sym typeface="+mn-ea"/>
            </a:endParaRPr>
          </a:p>
          <a:p>
            <a:r>
              <a:rPr lang="zh-CN" altLang="en-US" sz="1400" b="1">
                <a:sym typeface="+mn-ea"/>
              </a:rPr>
              <a:t>对于</a:t>
            </a:r>
            <a:r>
              <a:rPr lang="en-US" altLang="zh-CN" sz="1400" b="1">
                <a:sym typeface="+mn-ea"/>
              </a:rPr>
              <a:t>pixel k</a:t>
            </a:r>
            <a:endParaRPr lang="en-US" altLang="zh-CN" sz="1400" b="1">
              <a:sym typeface="+mn-ea"/>
            </a:endParaRPr>
          </a:p>
          <a:p>
            <a:r>
              <a:rPr lang="en-US" altLang="zh-CN" sz="1400" b="1">
                <a:sym typeface="+mn-ea"/>
              </a:rPr>
              <a:t>d = 1023 - k</a:t>
            </a:r>
            <a:endParaRPr lang="en-US" altLang="zh-CN" sz="1400" b="1"/>
          </a:p>
          <a:p>
            <a:r>
              <a:rPr lang="en-US" altLang="zh-CN" sz="1400" b="1">
                <a:sym typeface="+mn-ea"/>
              </a:rPr>
              <a:t>stage = floor(d/32)</a:t>
            </a:r>
            <a:endParaRPr lang="en-US" altLang="zh-CN" sz="1400" b="1"/>
          </a:p>
          <a:p>
            <a:r>
              <a:rPr lang="en-US" altLang="zh-CN" sz="1400" b="1">
                <a:sym typeface="+mn-ea"/>
              </a:rPr>
              <a:t>offset = d mod 32</a:t>
            </a:r>
            <a:endParaRPr lang="zh-CN" altLang="en-US" sz="1400" b="1"/>
          </a:p>
          <a:p>
            <a:r>
              <a:rPr lang="en-US" altLang="zh-CN" sz="1400" b="1">
                <a:sym typeface="+mn-ea"/>
              </a:rPr>
              <a:t>C</a:t>
            </a:r>
            <a:r>
              <a:rPr lang="en-US" altLang="zh-CN" sz="1400" b="1" baseline="-25000">
                <a:sym typeface="+mn-ea"/>
              </a:rPr>
              <a:t>base</a:t>
            </a:r>
            <a:r>
              <a:rPr lang="en-US" altLang="zh-CN" sz="1400" b="1">
                <a:sym typeface="+mn-ea"/>
              </a:rPr>
              <a:t> = 32*C</a:t>
            </a:r>
            <a:r>
              <a:rPr lang="en-US" altLang="zh-CN" sz="1400" b="1" baseline="-25000">
                <a:sym typeface="+mn-ea"/>
              </a:rPr>
              <a:t>TAP</a:t>
            </a:r>
            <a:r>
              <a:rPr lang="en-US" altLang="zh-CN" sz="1400" b="1">
                <a:sym typeface="+mn-ea"/>
              </a:rPr>
              <a:t> + 31*C</a:t>
            </a:r>
            <a:r>
              <a:rPr lang="en-US" altLang="zh-CN" sz="1400" b="1" baseline="-25000">
                <a:sym typeface="+mn-ea"/>
              </a:rPr>
              <a:t>SEG</a:t>
            </a:r>
            <a:endParaRPr lang="en-US" altLang="zh-CN" sz="1400" b="1"/>
          </a:p>
          <a:p>
            <a:r>
              <a:rPr lang="en-US" altLang="zh-CN" sz="1400" b="1">
                <a:sym typeface="+mn-ea"/>
              </a:rPr>
              <a:t>C</a:t>
            </a:r>
            <a:r>
              <a:rPr lang="en-US" altLang="zh-CN" sz="1400" b="1" baseline="-25000">
                <a:sym typeface="+mn-ea"/>
              </a:rPr>
              <a:t>node</a:t>
            </a:r>
            <a:r>
              <a:rPr lang="en-US" altLang="zh-CN" sz="1400" b="1">
                <a:sym typeface="+mn-ea"/>
              </a:rPr>
              <a:t> = C</a:t>
            </a:r>
            <a:r>
              <a:rPr lang="en-US" altLang="zh-CN" sz="1400" b="1" baseline="-25000">
                <a:sym typeface="+mn-ea"/>
              </a:rPr>
              <a:t>SEG</a:t>
            </a:r>
            <a:r>
              <a:rPr lang="en-US" altLang="zh-CN" sz="1400" b="1">
                <a:sym typeface="+mn-ea"/>
              </a:rPr>
              <a:t> + C</a:t>
            </a:r>
            <a:r>
              <a:rPr lang="en-US" altLang="zh-CN" sz="1400" b="1" baseline="-25000">
                <a:sym typeface="+mn-ea"/>
              </a:rPr>
              <a:t>TAP</a:t>
            </a:r>
            <a:endParaRPr lang="zh-CN" altLang="en-US" sz="1400" b="1">
              <a:solidFill>
                <a:schemeClr val="tx1"/>
              </a:solidFill>
              <a:sym typeface="+mn-ea"/>
            </a:endParaRPr>
          </a:p>
          <a:p>
            <a:r>
              <a:rPr lang="en-US" altLang="zh-CN" sz="2000" b="1">
                <a:sym typeface="+mn-ea"/>
              </a:rPr>
              <a:t>T=</a:t>
            </a:r>
            <a:r>
              <a:rPr lang="en-US" altLang="zh-CN" sz="2000" b="1">
                <a:sym typeface="+mn-ea"/>
              </a:rPr>
              <a:t>t</a:t>
            </a:r>
            <a:r>
              <a:rPr lang="en-US" altLang="zh-CN" sz="2000" b="1" baseline="-25000">
                <a:sym typeface="+mn-ea"/>
              </a:rPr>
              <a:t>drv_input</a:t>
            </a:r>
            <a:r>
              <a:rPr lang="en-US" altLang="zh-CN" sz="2000" b="1">
                <a:sym typeface="+mn-ea"/>
              </a:rPr>
              <a:t>+t</a:t>
            </a:r>
            <a:r>
              <a:rPr lang="en-US" altLang="zh-CN" sz="2000" b="1" baseline="-25000">
                <a:sym typeface="+mn-ea"/>
              </a:rPr>
              <a:t>drv-buf</a:t>
            </a:r>
            <a:r>
              <a:rPr lang="en-US" altLang="zh-CN" sz="2000" b="1">
                <a:sym typeface="+mn-ea"/>
              </a:rPr>
              <a:t>+n*t</a:t>
            </a:r>
            <a:r>
              <a:rPr lang="en-US" altLang="zh-CN" sz="2000" b="1" baseline="-25000">
                <a:sym typeface="+mn-ea"/>
              </a:rPr>
              <a:t>buf-buf+</a:t>
            </a:r>
            <a:r>
              <a:rPr lang="en-US" altLang="zh-CN" sz="2000" b="1">
                <a:sym typeface="+mn-ea"/>
              </a:rPr>
              <a:t>t</a:t>
            </a:r>
            <a:r>
              <a:rPr lang="en-US" altLang="zh-CN" sz="2000" b="1" baseline="-25000">
                <a:sym typeface="+mn-ea"/>
              </a:rPr>
              <a:t>buf-tap</a:t>
            </a:r>
            <a:endParaRPr lang="en-US" altLang="zh-CN" sz="2000" b="1" baseline="-25000">
              <a:sym typeface="+mn-ea"/>
            </a:endParaRPr>
          </a:p>
          <a:p>
            <a:r>
              <a:rPr lang="en-US" altLang="zh-CN" sz="2000" b="1" baseline="30000">
                <a:sym typeface="+mn-ea"/>
              </a:rPr>
              <a:t> </a:t>
            </a:r>
            <a:endParaRPr lang="en-US" altLang="zh-CN" sz="2000" b="1" baseline="30000">
              <a:sym typeface="+mn-ea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289810"/>
            <a:ext cx="2701290" cy="3734435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4049395" y="3683635"/>
            <a:ext cx="450215" cy="2368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800" b="1">
                <a:sym typeface="+mn-ea"/>
              </a:rPr>
              <a:t>R</a:t>
            </a:r>
            <a:r>
              <a:rPr lang="en-US" altLang="zh-CN" sz="800" b="1" baseline="-25000">
                <a:sym typeface="+mn-ea"/>
              </a:rPr>
              <a:t>buf</a:t>
            </a:r>
            <a:endParaRPr lang="en-US" altLang="zh-CN" sz="800" b="1" baseline="-25000"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4805680" y="3375025"/>
            <a:ext cx="549275" cy="2298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800" b="1">
                <a:sym typeface="+mn-ea"/>
              </a:rPr>
              <a:t>R</a:t>
            </a:r>
            <a:r>
              <a:rPr lang="en-US" altLang="zh-CN" sz="800" b="1" baseline="-25000">
                <a:sym typeface="+mn-ea"/>
              </a:rPr>
              <a:t>seg</a:t>
            </a:r>
            <a:endParaRPr lang="en-US" altLang="zh-CN" sz="800" b="1" baseline="-25000"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4688205" y="3683635"/>
            <a:ext cx="549275" cy="2298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800" b="1">
                <a:sym typeface="+mn-ea"/>
              </a:rPr>
              <a:t>C</a:t>
            </a:r>
            <a:r>
              <a:rPr lang="en-US" altLang="zh-CN" sz="800" b="1" baseline="-25000">
                <a:sym typeface="+mn-ea"/>
              </a:rPr>
              <a:t>node</a:t>
            </a:r>
            <a:endParaRPr lang="en-US" altLang="zh-CN" sz="800" b="1" baseline="-25000">
              <a:sym typeface="+mn-ea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7783830" y="3668395"/>
            <a:ext cx="549275" cy="2298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800" b="1">
                <a:sym typeface="+mn-ea"/>
              </a:rPr>
              <a:t>C</a:t>
            </a:r>
            <a:r>
              <a:rPr lang="en-US" altLang="zh-CN" sz="800" b="1" baseline="-25000">
                <a:sym typeface="+mn-ea"/>
              </a:rPr>
              <a:t>buf</a:t>
            </a:r>
            <a:endParaRPr lang="en-US" altLang="zh-CN" sz="800" b="1" baseline="-25000">
              <a:sym typeface="+mn-ea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6861175" y="4525645"/>
            <a:ext cx="265430" cy="1524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800" b="1">
                <a:latin typeface="微软雅黑" panose="020B0503020204020204" charset="-122"/>
                <a:ea typeface="微软雅黑" panose="020B0503020204020204" charset="-122"/>
              </a:rPr>
              <a:t>...</a:t>
            </a:r>
            <a:endParaRPr lang="en-US" altLang="zh-CN" sz="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876935" y="1250950"/>
            <a:ext cx="14230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计算过程：</a:t>
            </a:r>
            <a:endParaRPr lang="zh-CN" altLang="en-US" b="1"/>
          </a:p>
        </p:txBody>
      </p:sp>
      <p:sp>
        <p:nvSpPr>
          <p:cNvPr id="47" name="文本框 46"/>
          <p:cNvSpPr txBox="1"/>
          <p:nvPr/>
        </p:nvSpPr>
        <p:spPr>
          <a:xfrm>
            <a:off x="2939415" y="4071620"/>
            <a:ext cx="8935720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 t</a:t>
            </a:r>
            <a:r>
              <a:rPr lang="en-US" altLang="zh-CN" b="1" baseline="-25000">
                <a:sym typeface="+mn-ea"/>
              </a:rPr>
              <a:t>drv-buf</a:t>
            </a:r>
            <a:r>
              <a:rPr lang="en-US" altLang="zh-CN"/>
              <a:t>(k)</a:t>
            </a:r>
            <a:endParaRPr lang="en-US" altLang="zh-CN"/>
          </a:p>
          <a:p>
            <a:r>
              <a:rPr lang="en-US" altLang="zh-CN">
                <a:sym typeface="+mn-ea"/>
              </a:rPr>
              <a:t>        = R</a:t>
            </a:r>
            <a:r>
              <a:rPr lang="en-US" altLang="zh-CN" baseline="-25000">
                <a:sym typeface="+mn-ea"/>
              </a:rPr>
              <a:t>DRV</a:t>
            </a:r>
            <a:r>
              <a:rPr lang="en-US" altLang="zh-CN">
                <a:sym typeface="+mn-ea"/>
              </a:rPr>
              <a:t>*(C</a:t>
            </a:r>
            <a:r>
              <a:rPr lang="en-US" altLang="zh-CN" baseline="-25000">
                <a:sym typeface="+mn-ea"/>
              </a:rPr>
              <a:t>base</a:t>
            </a:r>
            <a:r>
              <a:rPr lang="en-US" altLang="zh-CN">
                <a:sym typeface="+mn-ea"/>
              </a:rPr>
              <a:t> + C</a:t>
            </a:r>
            <a:r>
              <a:rPr lang="en-US" altLang="zh-CN" baseline="-25000">
                <a:sym typeface="+mn-ea"/>
              </a:rPr>
              <a:t>BUF</a:t>
            </a:r>
            <a:r>
              <a:rPr lang="en-US" altLang="zh-CN">
                <a:sym typeface="+mn-ea"/>
              </a:rPr>
              <a:t>)</a:t>
            </a:r>
            <a:endParaRPr lang="en-US" altLang="zh-CN"/>
          </a:p>
          <a:p>
            <a:r>
              <a:rPr lang="en-US" altLang="zh-CN">
                <a:sym typeface="+mn-ea"/>
              </a:rPr>
              <a:t>        + R</a:t>
            </a:r>
            <a:r>
              <a:rPr lang="en-US" altLang="zh-CN" baseline="-25000">
                <a:sym typeface="+mn-ea"/>
              </a:rPr>
              <a:t>SEG</a:t>
            </a:r>
            <a:r>
              <a:rPr lang="en-US" altLang="zh-CN">
                <a:sym typeface="+mn-ea"/>
              </a:rPr>
              <a:t>*[C</a:t>
            </a:r>
            <a:r>
              <a:rPr lang="en-US" altLang="zh-CN" baseline="-25000">
                <a:sym typeface="+mn-ea"/>
              </a:rPr>
              <a:t>node</a:t>
            </a:r>
            <a:r>
              <a:rPr lang="en-US" altLang="zh-CN">
                <a:sym typeface="+mn-ea"/>
              </a:rPr>
              <a:t>*32*31/2 + 32*C</a:t>
            </a:r>
            <a:r>
              <a:rPr lang="en-US" altLang="zh-CN" baseline="-25000">
                <a:sym typeface="+mn-ea"/>
              </a:rPr>
              <a:t>BUF</a:t>
            </a:r>
            <a:r>
              <a:rPr lang="en-US" altLang="zh-CN">
                <a:sym typeface="+mn-ea"/>
              </a:rPr>
              <a:t>]</a:t>
            </a:r>
            <a:endParaRPr lang="en-US" altLang="zh-CN"/>
          </a:p>
          <a:p>
            <a:r>
              <a:rPr lang="en-US" altLang="zh-CN"/>
              <a:t> t</a:t>
            </a:r>
            <a:r>
              <a:rPr lang="en-US" altLang="zh-CN" b="1" baseline="-25000">
                <a:sym typeface="+mn-ea"/>
              </a:rPr>
              <a:t>buf-buf</a:t>
            </a:r>
            <a:r>
              <a:rPr lang="en-US" altLang="zh-CN" b="1">
                <a:sym typeface="+mn-ea"/>
              </a:rPr>
              <a:t> </a:t>
            </a:r>
            <a:r>
              <a:rPr lang="en-US" altLang="zh-CN">
                <a:sym typeface="+mn-ea"/>
              </a:rPr>
              <a:t>(k)</a:t>
            </a:r>
            <a:endParaRPr lang="en-US" altLang="zh-CN"/>
          </a:p>
          <a:p>
            <a:r>
              <a:rPr lang="en-US" altLang="zh-CN"/>
              <a:t>        = R</a:t>
            </a:r>
            <a:r>
              <a:rPr lang="en-US" altLang="zh-CN" baseline="-25000"/>
              <a:t>BUF</a:t>
            </a:r>
            <a:r>
              <a:rPr lang="en-US" altLang="zh-CN"/>
              <a:t>*(C</a:t>
            </a:r>
            <a:r>
              <a:rPr lang="en-US" altLang="zh-CN" baseline="-25000"/>
              <a:t>base</a:t>
            </a:r>
            <a:r>
              <a:rPr lang="en-US" altLang="zh-CN"/>
              <a:t> + C</a:t>
            </a:r>
            <a:r>
              <a:rPr lang="en-US" altLang="zh-CN" baseline="-25000"/>
              <a:t>BUF</a:t>
            </a:r>
            <a:r>
              <a:rPr lang="en-US" altLang="zh-CN"/>
              <a:t>)</a:t>
            </a:r>
            <a:endParaRPr lang="en-US" altLang="zh-CN"/>
          </a:p>
          <a:p>
            <a:r>
              <a:rPr lang="en-US" altLang="zh-CN"/>
              <a:t>        + R</a:t>
            </a:r>
            <a:r>
              <a:rPr lang="en-US" altLang="zh-CN" baseline="-25000"/>
              <a:t>SEG</a:t>
            </a:r>
            <a:r>
              <a:rPr lang="en-US" altLang="zh-CN"/>
              <a:t>*[C</a:t>
            </a:r>
            <a:r>
              <a:rPr lang="en-US" altLang="zh-CN" baseline="-25000"/>
              <a:t>node</a:t>
            </a:r>
            <a:r>
              <a:rPr lang="en-US" altLang="zh-CN"/>
              <a:t>*32*31/2 + 32*C</a:t>
            </a:r>
            <a:r>
              <a:rPr lang="en-US" altLang="zh-CN" baseline="-25000"/>
              <a:t>BUF</a:t>
            </a:r>
            <a:r>
              <a:rPr lang="en-US" altLang="zh-CN"/>
              <a:t>]</a:t>
            </a:r>
            <a:endParaRPr lang="en-US" altLang="zh-CN"/>
          </a:p>
          <a:p>
            <a:r>
              <a:rPr lang="en-US" altLang="zh-CN"/>
              <a:t> t</a:t>
            </a:r>
            <a:r>
              <a:rPr lang="en-US" altLang="zh-CN" b="1" baseline="-25000">
                <a:sym typeface="+mn-ea"/>
              </a:rPr>
              <a:t>buf-tap</a:t>
            </a:r>
            <a:r>
              <a:rPr lang="en-US" altLang="zh-CN">
                <a:sym typeface="+mn-ea"/>
              </a:rPr>
              <a:t>(k)</a:t>
            </a:r>
            <a:r>
              <a:rPr lang="en-US" altLang="zh-CN" b="1">
                <a:sym typeface="+mn-ea"/>
              </a:rPr>
              <a:t> </a:t>
            </a:r>
            <a:endParaRPr lang="en-US" altLang="zh-CN"/>
          </a:p>
          <a:p>
            <a:r>
              <a:rPr lang="en-US" altLang="zh-CN">
                <a:sym typeface="+mn-ea"/>
              </a:rPr>
              <a:t>        = R</a:t>
            </a:r>
            <a:r>
              <a:rPr lang="en-US" altLang="zh-CN" baseline="-25000">
                <a:sym typeface="+mn-ea"/>
              </a:rPr>
              <a:t>BUF</a:t>
            </a:r>
            <a:r>
              <a:rPr lang="en-US" altLang="zh-CN">
                <a:sym typeface="+mn-ea"/>
              </a:rPr>
              <a:t>*(C</a:t>
            </a:r>
            <a:r>
              <a:rPr lang="en-US" altLang="zh-CN" baseline="-25000">
                <a:sym typeface="+mn-ea"/>
              </a:rPr>
              <a:t>base</a:t>
            </a:r>
            <a:r>
              <a:rPr lang="en-US" altLang="zh-CN">
                <a:sym typeface="+mn-ea"/>
              </a:rPr>
              <a:t> + C</a:t>
            </a:r>
            <a:r>
              <a:rPr lang="en-US" altLang="zh-CN" baseline="-25000">
                <a:sym typeface="+mn-ea"/>
              </a:rPr>
              <a:t>BUF</a:t>
            </a:r>
            <a:r>
              <a:rPr lang="en-US" altLang="zh-CN">
                <a:sym typeface="+mn-ea"/>
              </a:rPr>
              <a:t>)</a:t>
            </a:r>
            <a:endParaRPr lang="en-US" altLang="zh-CN"/>
          </a:p>
          <a:p>
            <a:r>
              <a:rPr lang="en-US" altLang="zh-CN">
                <a:sym typeface="+mn-ea"/>
              </a:rPr>
              <a:t>        + R</a:t>
            </a:r>
            <a:r>
              <a:rPr lang="en-US" altLang="zh-CN" baseline="-25000">
                <a:sym typeface="+mn-ea"/>
              </a:rPr>
              <a:t>SEG</a:t>
            </a:r>
            <a:r>
              <a:rPr lang="en-US" altLang="zh-CN">
                <a:sym typeface="+mn-ea"/>
              </a:rPr>
              <a:t>*[C</a:t>
            </a:r>
            <a:r>
              <a:rPr lang="en-US" altLang="zh-CN" baseline="-25000">
                <a:sym typeface="+mn-ea"/>
              </a:rPr>
              <a:t>node</a:t>
            </a:r>
            <a:r>
              <a:rPr lang="en-US" altLang="zh-CN">
                <a:sym typeface="+mn-ea"/>
              </a:rPr>
              <a:t>*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32*</a:t>
            </a:r>
            <a:r>
              <a:rPr lang="en-US" altLang="zh-CN">
                <a:sym typeface="+mn-ea"/>
              </a:rPr>
              <a:t>offset-offset*</a:t>
            </a:r>
            <a:r>
              <a:rPr lang="en-US" altLang="zh-CN">
                <a:sym typeface="+mn-ea"/>
              </a:rPr>
              <a:t>(</a:t>
            </a:r>
            <a:r>
              <a:rPr lang="en-US" altLang="zh-CN">
                <a:sym typeface="+mn-ea"/>
              </a:rPr>
              <a:t>offset</a:t>
            </a:r>
            <a:r>
              <a:rPr lang="en-US" altLang="zh-CN">
                <a:sym typeface="+mn-ea"/>
              </a:rPr>
              <a:t>+ 1)/2</a:t>
            </a:r>
            <a:r>
              <a:rPr lang="zh-CN" altLang="en-US">
                <a:sym typeface="+mn-ea"/>
              </a:rPr>
              <a:t>）</a:t>
            </a:r>
            <a:r>
              <a:rPr lang="en-US" altLang="zh-CN">
                <a:sym typeface="+mn-ea"/>
              </a:rPr>
              <a:t> + </a:t>
            </a:r>
            <a:r>
              <a:rPr lang="en-US" altLang="zh-CN">
                <a:sym typeface="+mn-ea"/>
              </a:rPr>
              <a:t>offset</a:t>
            </a:r>
            <a:r>
              <a:rPr lang="en-US" altLang="zh-CN">
                <a:sym typeface="+mn-ea"/>
              </a:rPr>
              <a:t>*C</a:t>
            </a:r>
            <a:r>
              <a:rPr lang="en-US" altLang="zh-CN" baseline="-25000">
                <a:sym typeface="+mn-ea"/>
              </a:rPr>
              <a:t>BUF</a:t>
            </a:r>
            <a:r>
              <a:rPr lang="en-US" altLang="zh-CN">
                <a:sym typeface="+mn-ea"/>
              </a:rPr>
              <a:t>]</a:t>
            </a:r>
            <a:endParaRPr lang="en-US" altLang="zh-CN"/>
          </a:p>
        </p:txBody>
      </p:sp>
      <p:sp>
        <p:nvSpPr>
          <p:cNvPr id="91" name="标题 90"/>
          <p:cNvSpPr>
            <a:spLocks noGrp="1"/>
          </p:cNvSpPr>
          <p:nvPr>
            <p:ph type="title"/>
          </p:nvPr>
        </p:nvSpPr>
        <p:spPr>
          <a:xfrm>
            <a:off x="857213" y="0"/>
            <a:ext cx="10725187" cy="955658"/>
          </a:xfrm>
        </p:spPr>
        <p:txBody>
          <a:bodyPr/>
          <a:p>
            <a:r>
              <a:t>整体</a:t>
            </a:r>
            <a:r>
              <a:rPr lang="en-US" altLang="zh-CN"/>
              <a:t>512*512</a:t>
            </a:r>
            <a:r>
              <a:t>双列像素阵列延迟模型</a:t>
            </a: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929*218"/>
  <p:tag name="TABLE_ENDDRAG_RECT" val="24*87*929*218"/>
</p:tagLst>
</file>

<file path=ppt/theme/theme1.xml><?xml version="1.0" encoding="utf-8"?>
<a:theme xmlns:a="http://schemas.openxmlformats.org/drawingml/2006/main" name="IHEP">
  <a:themeElements>
    <a:clrScheme name="IHE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视点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流畅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IHE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HE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HE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HE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HE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HE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11676</Words>
  <Application>WPS 演示</Application>
  <PresentationFormat>宽屏</PresentationFormat>
  <Paragraphs>1107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Arial</vt:lpstr>
      <vt:lpstr>宋体</vt:lpstr>
      <vt:lpstr>Wingdings</vt:lpstr>
      <vt:lpstr>华文中宋</vt:lpstr>
      <vt:lpstr>Wingdings</vt:lpstr>
      <vt:lpstr>Times New Roman</vt:lpstr>
      <vt:lpstr>华文琥珀</vt:lpstr>
      <vt:lpstr>微软雅黑</vt:lpstr>
      <vt:lpstr>Noto Sans SC</vt:lpstr>
      <vt:lpstr>Verdana</vt:lpstr>
      <vt:lpstr>Arial Unicode MS</vt:lpstr>
      <vt:lpstr>Calibri</vt:lpstr>
      <vt:lpstr>IHEP</vt:lpstr>
      <vt:lpstr>9.10汇报  芯片像素阵列延迟模型与Freeze插入 </vt:lpstr>
      <vt:lpstr>目录</vt:lpstr>
      <vt:lpstr>整体512*512双列像素阵列延迟模型</vt:lpstr>
      <vt:lpstr>整体512*512双列像素阵列延迟模型</vt:lpstr>
      <vt:lpstr>整体512*512双列像素阵列延迟模型</vt:lpstr>
      <vt:lpstr>整体512*512双列像素阵列延迟模型</vt:lpstr>
      <vt:lpstr>整体512*512双列像素阵列延迟模型</vt:lpstr>
      <vt:lpstr>整体512*512双列像素阵列延迟模型</vt:lpstr>
      <vt:lpstr>整体512*512双列像素阵列延迟模型</vt:lpstr>
      <vt:lpstr>整体512*512双列像素阵列延迟模型</vt:lpstr>
      <vt:lpstr>整体512*512双列像素阵列延迟模型</vt:lpstr>
      <vt:lpstr>慢链参数</vt:lpstr>
      <vt:lpstr>慢链参数</vt:lpstr>
      <vt:lpstr>慢链参数</vt:lpstr>
      <vt:lpstr>快链参数</vt:lpstr>
      <vt:lpstr>快链参数</vt:lpstr>
      <vt:lpstr>快链参数</vt:lpstr>
      <vt:lpstr>READ &amp; FREEZE</vt:lpstr>
      <vt:lpstr>各信号估算延迟</vt:lpstr>
      <vt:lpstr>实际仿真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hhh YYY</dc:creator>
  <cp:lastModifiedBy>凹凸奥</cp:lastModifiedBy>
  <cp:revision>101</cp:revision>
  <dcterms:created xsi:type="dcterms:W3CDTF">2023-08-09T12:44:00Z</dcterms:created>
  <dcterms:modified xsi:type="dcterms:W3CDTF">2026-09-10T07:55:13Z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00017752A01940BCA3BD1A6F9BD5424D_13</vt:lpwstr>
  </property>
</Properties>
</file>