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8" r:id="rId3"/>
    <p:sldId id="323" r:id="rId4"/>
    <p:sldId id="324" r:id="rId5"/>
    <p:sldId id="302" r:id="rId6"/>
    <p:sldId id="313" r:id="rId7"/>
    <p:sldId id="314" r:id="rId8"/>
    <p:sldId id="315" r:id="rId9"/>
    <p:sldId id="316" r:id="rId10"/>
    <p:sldId id="317" r:id="rId11"/>
    <p:sldId id="319" r:id="rId12"/>
    <p:sldId id="320" r:id="rId13"/>
    <p:sldId id="321" r:id="rId14"/>
    <p:sldId id="322" r:id="rId15"/>
    <p:sldId id="325" r:id="rId16"/>
    <p:sldId id="303" r:id="rId17"/>
    <p:sldId id="306" r:id="rId18"/>
    <p:sldId id="307" r:id="rId19"/>
    <p:sldId id="311" r:id="rId20"/>
    <p:sldId id="308" r:id="rId21"/>
    <p:sldId id="309" r:id="rId22"/>
    <p:sldId id="312" r:id="rId23"/>
    <p:sldId id="304" r:id="rId24"/>
    <p:sldId id="305" r:id="rId25"/>
    <p:sldId id="310" r:id="rId26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60" userDrawn="1">
          <p15:clr>
            <a:srgbClr val="A4A3A4"/>
          </p15:clr>
        </p15:guide>
        <p15:guide id="2" pos="550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3782"/>
    <a:srgbClr val="8FAADC"/>
    <a:srgbClr val="7F7F7F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391" autoAdjust="0"/>
    <p:restoredTop sz="93939" autoAdjust="0"/>
  </p:normalViewPr>
  <p:slideViewPr>
    <p:cSldViewPr snapToGrid="0" showGuides="1">
      <p:cViewPr varScale="1">
        <p:scale>
          <a:sx n="110" d="100"/>
          <a:sy n="110" d="100"/>
        </p:scale>
        <p:origin x="438" y="108"/>
      </p:cViewPr>
      <p:guideLst>
        <p:guide orient="horz" pos="1560"/>
        <p:guide pos="550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gs" Target="tags/tag2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notesMaster" Target="notesMasters/notesMaster1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759D8D-98ED-4E27-9BC6-FB218FBDB1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86BB3F-8EF3-4685-87DF-5C1FEF30898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B23A9-9421-458B-81B4-8CEA454EB0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98D85-62B2-4226-9B3C-FF824B12BE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B23A9-9421-458B-81B4-8CEA454EB0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98D85-62B2-4226-9B3C-FF824B12BE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B23A9-9421-458B-81B4-8CEA454EB0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98D85-62B2-4226-9B3C-FF824B12BE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B23A9-9421-458B-81B4-8CEA454EB0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98D85-62B2-4226-9B3C-FF824B12BE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B23A9-9421-458B-81B4-8CEA454EB0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98D85-62B2-4226-9B3C-FF824B12BE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B23A9-9421-458B-81B4-8CEA454EB0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98D85-62B2-4226-9B3C-FF824B12BE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B23A9-9421-458B-81B4-8CEA454EB0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98D85-62B2-4226-9B3C-FF824B12BE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B23A9-9421-458B-81B4-8CEA454EB0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98D85-62B2-4226-9B3C-FF824B12BE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B23A9-9421-458B-81B4-8CEA454EB0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98D85-62B2-4226-9B3C-FF824B12BE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B23A9-9421-458B-81B4-8CEA454EB0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98D85-62B2-4226-9B3C-FF824B12BE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B23A9-9421-458B-81B4-8CEA454EB0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98D85-62B2-4226-9B3C-FF824B12BE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BB23A9-9421-458B-81B4-8CEA454EB0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498D85-62B2-4226-9B3C-FF824B12BE0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.xml"/><Relationship Id="rId1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15951" y="244475"/>
            <a:ext cx="292100" cy="112714"/>
          </a:xfrm>
          <a:prstGeom prst="rect">
            <a:avLst/>
          </a:prstGeom>
          <a:gradFill>
            <a:gsLst>
              <a:gs pos="45958">
                <a:srgbClr val="90A0C3"/>
              </a:gs>
              <a:gs pos="67000">
                <a:srgbClr val="B3BED6"/>
              </a:gs>
              <a:gs pos="99000">
                <a:srgbClr val="E2E6EF"/>
              </a:gs>
              <a:gs pos="4000">
                <a:srgbClr val="153782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30276" y="244475"/>
            <a:ext cx="77787" cy="112714"/>
          </a:xfrm>
          <a:prstGeom prst="rect">
            <a:avLst/>
          </a:prstGeom>
          <a:gradFill>
            <a:gsLst>
              <a:gs pos="45958">
                <a:srgbClr val="90A0C3"/>
              </a:gs>
              <a:gs pos="67000">
                <a:srgbClr val="B3BED6"/>
              </a:gs>
              <a:gs pos="99000">
                <a:srgbClr val="E2E6EF"/>
              </a:gs>
              <a:gs pos="4000">
                <a:srgbClr val="153782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15939" y="244475"/>
            <a:ext cx="77787" cy="112714"/>
          </a:xfrm>
          <a:prstGeom prst="rect">
            <a:avLst/>
          </a:prstGeom>
          <a:gradFill>
            <a:gsLst>
              <a:gs pos="45958">
                <a:srgbClr val="90A0C3"/>
              </a:gs>
              <a:gs pos="67000">
                <a:srgbClr val="B3BED6"/>
              </a:gs>
              <a:gs pos="99000">
                <a:srgbClr val="E2E6EF"/>
              </a:gs>
              <a:gs pos="4000">
                <a:srgbClr val="153782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15428" y="411692"/>
            <a:ext cx="292100" cy="112714"/>
          </a:xfrm>
          <a:prstGeom prst="rect">
            <a:avLst/>
          </a:prstGeom>
          <a:gradFill>
            <a:gsLst>
              <a:gs pos="45958">
                <a:srgbClr val="90A0C3"/>
              </a:gs>
              <a:gs pos="67000">
                <a:srgbClr val="B3BED6"/>
              </a:gs>
              <a:gs pos="99000">
                <a:srgbClr val="E2E6EF"/>
              </a:gs>
              <a:gs pos="4000">
                <a:srgbClr val="153782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515938" y="411692"/>
            <a:ext cx="77787" cy="112714"/>
          </a:xfrm>
          <a:prstGeom prst="rect">
            <a:avLst/>
          </a:prstGeom>
          <a:gradFill>
            <a:gsLst>
              <a:gs pos="45958">
                <a:srgbClr val="90A0C3"/>
              </a:gs>
              <a:gs pos="67000">
                <a:srgbClr val="B3BED6"/>
              </a:gs>
              <a:gs pos="99000">
                <a:srgbClr val="E2E6EF"/>
              </a:gs>
              <a:gs pos="4000">
                <a:srgbClr val="153782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20690" y="411692"/>
            <a:ext cx="77787" cy="112714"/>
          </a:xfrm>
          <a:prstGeom prst="rect">
            <a:avLst/>
          </a:prstGeom>
          <a:gradFill>
            <a:gsLst>
              <a:gs pos="45958">
                <a:srgbClr val="90A0C3"/>
              </a:gs>
              <a:gs pos="67000">
                <a:srgbClr val="B3BED6"/>
              </a:gs>
              <a:gs pos="99000">
                <a:srgbClr val="E2E6EF"/>
              </a:gs>
              <a:gs pos="4000">
                <a:srgbClr val="153782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0" y="6661150"/>
            <a:ext cx="11531600" cy="196850"/>
          </a:xfrm>
          <a:prstGeom prst="rect">
            <a:avLst/>
          </a:prstGeom>
          <a:solidFill>
            <a:srgbClr val="1537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1623084" y="6661150"/>
            <a:ext cx="118067" cy="196850"/>
          </a:xfrm>
          <a:prstGeom prst="rect">
            <a:avLst/>
          </a:prstGeom>
          <a:solidFill>
            <a:srgbClr val="1537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1823813" y="6661150"/>
            <a:ext cx="118067" cy="196850"/>
          </a:xfrm>
          <a:prstGeom prst="rect">
            <a:avLst/>
          </a:prstGeom>
          <a:solidFill>
            <a:srgbClr val="1537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2024542" y="6661150"/>
            <a:ext cx="118067" cy="196850"/>
          </a:xfrm>
          <a:prstGeom prst="rect">
            <a:avLst/>
          </a:prstGeom>
          <a:solidFill>
            <a:srgbClr val="1537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332670" y="2535001"/>
            <a:ext cx="11691760" cy="9772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4800" b="1" noProof="0">
                <a:ln>
                  <a:noFill/>
                </a:ln>
                <a:solidFill>
                  <a:srgbClr val="05397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09.10</a:t>
            </a:r>
            <a:endParaRPr lang="en-US" altLang="zh-CN" sz="4800" b="1" noProof="0">
              <a:ln>
                <a:noFill/>
              </a:ln>
              <a:solidFill>
                <a:srgbClr val="05397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4388117" y="3555332"/>
            <a:ext cx="3664686" cy="0"/>
          </a:xfrm>
          <a:prstGeom prst="line">
            <a:avLst/>
          </a:prstGeom>
          <a:ln w="28575">
            <a:solidFill>
              <a:srgbClr val="1537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420690" y="244475"/>
            <a:ext cx="587373" cy="279931"/>
            <a:chOff x="420690" y="244475"/>
            <a:chExt cx="587373" cy="279931"/>
          </a:xfrm>
        </p:grpSpPr>
        <p:sp>
          <p:nvSpPr>
            <p:cNvPr id="12" name="矩形 11"/>
            <p:cNvSpPr/>
            <p:nvPr/>
          </p:nvSpPr>
          <p:spPr>
            <a:xfrm>
              <a:off x="615951" y="244475"/>
              <a:ext cx="292100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930276" y="244475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15939" y="244475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615428" y="411692"/>
              <a:ext cx="292100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515938" y="411692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420690" y="411692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1170305" y="146685"/>
            <a:ext cx="4046220" cy="52197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R="0" lvl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2800" b="1">
                <a:solidFill>
                  <a:srgbClr val="1537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版图面积初步评估</a:t>
            </a:r>
            <a:endParaRPr lang="zh-CN" altLang="en-US" sz="2800" b="1">
              <a:solidFill>
                <a:srgbClr val="1537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41520" y="668655"/>
            <a:ext cx="4781550" cy="6076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noProof="0">
                <a:ln>
                  <a:noFill/>
                </a:ln>
                <a:solidFill>
                  <a:srgbClr val="1537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最小尺寸搭建单</a:t>
            </a:r>
            <a:r>
              <a:rPr lang="zh-CN" altLang="en-US" sz="2800" b="1" noProof="0">
                <a:ln>
                  <a:noFill/>
                </a:ln>
                <a:solidFill>
                  <a:srgbClr val="1537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个像素版图</a:t>
            </a:r>
            <a:endParaRPr lang="zh-CN" altLang="en-US" sz="2800" b="1" noProof="0">
              <a:ln>
                <a:noFill/>
              </a:ln>
              <a:solidFill>
                <a:srgbClr val="1537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r="11019" b="2161"/>
          <a:stretch>
            <a:fillRect/>
          </a:stretch>
        </p:blipFill>
        <p:spPr>
          <a:xfrm>
            <a:off x="615950" y="1276350"/>
            <a:ext cx="5855970" cy="5461635"/>
          </a:xfrm>
          <a:prstGeom prst="rect">
            <a:avLst/>
          </a:prstGeom>
        </p:spPr>
      </p:pic>
      <p:sp>
        <p:nvSpPr>
          <p:cNvPr id="61" name="矩形 60"/>
          <p:cNvSpPr/>
          <p:nvPr/>
        </p:nvSpPr>
        <p:spPr>
          <a:xfrm>
            <a:off x="7122160" y="3470910"/>
            <a:ext cx="2128520" cy="936625"/>
          </a:xfrm>
          <a:prstGeom prst="rect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>
              <a:solidFill>
                <a:srgbClr val="1537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7122160" y="3470910"/>
            <a:ext cx="2092960" cy="975995"/>
          </a:xfrm>
          <a:prstGeom prst="rect">
            <a:avLst/>
          </a:prstGeom>
          <a:noFill/>
          <a:effectLst/>
        </p:spPr>
        <p:txBody>
          <a:bodyPr wrap="square" rtlCol="0">
            <a:no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n-US" altLang="zh-CN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版图</a:t>
            </a:r>
            <a:r>
              <a:rPr lang="en-US" altLang="zh-CN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宽度 (Width)</a:t>
            </a:r>
            <a:r>
              <a:rPr lang="zh-CN" altLang="en-US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：</a:t>
            </a:r>
            <a:endParaRPr lang="en-US" altLang="zh-CN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buClrTx/>
              <a:buSzTx/>
              <a:buFontTx/>
              <a:defRPr/>
            </a:pPr>
            <a:r>
              <a:rPr lang="en-US" altLang="zh-CN" noProof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16.452</a:t>
            </a:r>
            <a:r>
              <a:rPr lang="en-US" altLang="zh-CN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μm</a:t>
            </a:r>
            <a:endParaRPr lang="en-US" altLang="zh-CN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defRPr/>
            </a:pPr>
            <a:endParaRPr kumimoji="0" lang="en-US" altLang="zh-CN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544050" y="3470910"/>
            <a:ext cx="2128520" cy="936625"/>
          </a:xfrm>
          <a:prstGeom prst="rect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400" b="1">
              <a:solidFill>
                <a:srgbClr val="1537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544050" y="3470910"/>
            <a:ext cx="2092960" cy="975995"/>
          </a:xfrm>
          <a:prstGeom prst="rect">
            <a:avLst/>
          </a:prstGeom>
          <a:noFill/>
          <a:effectLst/>
        </p:spPr>
        <p:txBody>
          <a:bodyPr wrap="square" rtlCol="0">
            <a:noAutofit/>
          </a:bodyPr>
          <a:p>
            <a:pPr algn="just">
              <a:lnSpc>
                <a:spcPct val="150000"/>
              </a:lnSpc>
              <a:defRPr/>
            </a:pPr>
            <a:r>
              <a:rPr lang="en-US" altLang="zh-CN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版图高度 (Height):</a:t>
            </a:r>
            <a:endParaRPr lang="en-US" altLang="zh-CN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altLang="zh-CN" noProof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15.653</a:t>
            </a:r>
            <a:r>
              <a:rPr lang="en-US" altLang="zh-CN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μm</a:t>
            </a:r>
            <a:endParaRPr kumimoji="0" lang="en-US" altLang="zh-CN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918325" y="2482850"/>
            <a:ext cx="4919345" cy="6076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预留走线位置，版图初步估计</a:t>
            </a:r>
            <a:endParaRPr lang="zh-CN" altLang="en-US" sz="2800" b="1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063615" y="1395095"/>
            <a:ext cx="458470" cy="184150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5980430" y="6517640"/>
            <a:ext cx="495935" cy="18415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11596928" y="6338805"/>
            <a:ext cx="299954" cy="299954"/>
          </a:xfrm>
          <a:prstGeom prst="ellipse">
            <a:avLst/>
          </a:prstGeom>
          <a:solidFill>
            <a:srgbClr val="15378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灯片编号占位符 4"/>
          <p:cNvSpPr txBox="1"/>
          <p:nvPr/>
        </p:nvSpPr>
        <p:spPr>
          <a:xfrm>
            <a:off x="11603218" y="6306219"/>
            <a:ext cx="287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420690" y="244475"/>
            <a:ext cx="587373" cy="279931"/>
            <a:chOff x="420690" y="244475"/>
            <a:chExt cx="587373" cy="279931"/>
          </a:xfrm>
        </p:grpSpPr>
        <p:sp>
          <p:nvSpPr>
            <p:cNvPr id="12" name="矩形 11"/>
            <p:cNvSpPr/>
            <p:nvPr/>
          </p:nvSpPr>
          <p:spPr>
            <a:xfrm>
              <a:off x="615951" y="244475"/>
              <a:ext cx="292100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930276" y="244475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15939" y="244475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615428" y="411692"/>
              <a:ext cx="292100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515938" y="411692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420690" y="411692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1170305" y="146685"/>
            <a:ext cx="4046220" cy="52197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R="0" lvl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2800" b="1">
                <a:solidFill>
                  <a:srgbClr val="1537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版图面积初步评估</a:t>
            </a:r>
            <a:endParaRPr lang="zh-CN" altLang="en-US" sz="2800" b="1">
              <a:solidFill>
                <a:srgbClr val="1537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41520" y="668655"/>
            <a:ext cx="5487670" cy="6076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noProof="0">
                <a:ln>
                  <a:noFill/>
                </a:ln>
                <a:solidFill>
                  <a:srgbClr val="1537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标准单元库搭建</a:t>
            </a:r>
            <a:r>
              <a:rPr lang="zh-CN" altLang="en-US" sz="2800" b="1" noProof="0">
                <a:ln>
                  <a:noFill/>
                </a:ln>
                <a:solidFill>
                  <a:srgbClr val="1537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四像素版图</a:t>
            </a:r>
            <a:endParaRPr lang="zh-CN" altLang="en-US" sz="2800" b="1" noProof="0">
              <a:ln>
                <a:noFill/>
              </a:ln>
              <a:solidFill>
                <a:srgbClr val="1537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8893810" y="3305810"/>
            <a:ext cx="2128520" cy="936625"/>
          </a:xfrm>
          <a:prstGeom prst="rect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>
              <a:solidFill>
                <a:srgbClr val="1537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8893810" y="3305810"/>
            <a:ext cx="2092960" cy="975995"/>
          </a:xfrm>
          <a:prstGeom prst="rect">
            <a:avLst/>
          </a:prstGeom>
          <a:noFill/>
          <a:effectLst/>
        </p:spPr>
        <p:txBody>
          <a:bodyPr wrap="square" rtlCol="0">
            <a:no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en-US" altLang="zh-CN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版图</a:t>
            </a:r>
            <a:r>
              <a:rPr lang="en-US" altLang="zh-CN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宽度 (Width)</a:t>
            </a:r>
            <a:r>
              <a:rPr lang="zh-CN" altLang="en-US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：</a:t>
            </a:r>
            <a:endParaRPr lang="en-US" altLang="zh-CN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buClrTx/>
              <a:buSzTx/>
              <a:buFontTx/>
              <a:defRPr/>
            </a:pPr>
            <a:r>
              <a:rPr lang="en-US" altLang="zh-CN" noProof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42.332</a:t>
            </a:r>
            <a:r>
              <a:rPr lang="en-US" altLang="zh-CN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μm</a:t>
            </a:r>
            <a:endParaRPr lang="en-US" altLang="zh-CN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defRPr/>
            </a:pPr>
            <a:endParaRPr kumimoji="0" lang="en-US" altLang="zh-CN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893810" y="4425950"/>
            <a:ext cx="2128520" cy="936625"/>
          </a:xfrm>
          <a:prstGeom prst="rect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400" b="1">
              <a:solidFill>
                <a:srgbClr val="1537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893810" y="4425950"/>
            <a:ext cx="2092960" cy="975995"/>
          </a:xfrm>
          <a:prstGeom prst="rect">
            <a:avLst/>
          </a:prstGeom>
          <a:noFill/>
          <a:effectLst/>
        </p:spPr>
        <p:txBody>
          <a:bodyPr wrap="square" rtlCol="0">
            <a:noAutofit/>
          </a:bodyPr>
          <a:p>
            <a:pPr algn="just">
              <a:lnSpc>
                <a:spcPct val="150000"/>
              </a:lnSpc>
              <a:defRPr/>
            </a:pPr>
            <a:r>
              <a:rPr lang="en-US" altLang="zh-CN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版图高度 (Height):</a:t>
            </a:r>
            <a:endParaRPr lang="en-US" altLang="zh-CN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altLang="zh-CN" noProof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29.205</a:t>
            </a:r>
            <a:r>
              <a:rPr lang="en-US" altLang="zh-CN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μm</a:t>
            </a:r>
            <a:endParaRPr kumimoji="0" lang="en-US" altLang="zh-CN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232140" y="1995805"/>
            <a:ext cx="3440430" cy="112458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标准单元库所能做到的最小</a:t>
            </a:r>
            <a:r>
              <a:rPr lang="zh-CN" altLang="en-US" sz="2800" b="1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尺寸</a:t>
            </a:r>
            <a:endParaRPr lang="zh-CN" altLang="en-US" sz="2800" b="1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500620" y="1329055"/>
            <a:ext cx="458470" cy="187960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l="4122" r="750" b="3222"/>
          <a:stretch>
            <a:fillRect/>
          </a:stretch>
        </p:blipFill>
        <p:spPr>
          <a:xfrm>
            <a:off x="185420" y="1276350"/>
            <a:ext cx="7837170" cy="5421630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7526655" y="6513830"/>
            <a:ext cx="495935" cy="18415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526655" y="1329055"/>
            <a:ext cx="375920" cy="88265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11596928" y="6338805"/>
            <a:ext cx="299954" cy="299954"/>
          </a:xfrm>
          <a:prstGeom prst="ellipse">
            <a:avLst/>
          </a:prstGeom>
          <a:solidFill>
            <a:srgbClr val="15378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灯片编号占位符 4"/>
          <p:cNvSpPr txBox="1"/>
          <p:nvPr/>
        </p:nvSpPr>
        <p:spPr>
          <a:xfrm>
            <a:off x="11603218" y="6306219"/>
            <a:ext cx="287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420690" y="244475"/>
            <a:ext cx="587373" cy="279931"/>
            <a:chOff x="420690" y="244475"/>
            <a:chExt cx="587373" cy="279931"/>
          </a:xfrm>
        </p:grpSpPr>
        <p:sp>
          <p:nvSpPr>
            <p:cNvPr id="12" name="矩形 11"/>
            <p:cNvSpPr/>
            <p:nvPr/>
          </p:nvSpPr>
          <p:spPr>
            <a:xfrm>
              <a:off x="615951" y="244475"/>
              <a:ext cx="292100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930276" y="244475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15939" y="244475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615428" y="411692"/>
              <a:ext cx="292100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515938" y="411692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420690" y="411692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1169988" y="146902"/>
            <a:ext cx="2779712" cy="52197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R="0" lvl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2800" b="1">
                <a:solidFill>
                  <a:srgbClr val="1537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FREEZE</a:t>
            </a:r>
            <a:r>
              <a:rPr lang="zh-CN" altLang="en-US" sz="2800" b="1">
                <a:solidFill>
                  <a:srgbClr val="1537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逻辑</a:t>
            </a:r>
            <a:endParaRPr lang="zh-CN" altLang="en-US" sz="2800" b="1">
              <a:solidFill>
                <a:srgbClr val="1537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41520" y="668655"/>
            <a:ext cx="3587750" cy="6076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noProof="0">
                <a:ln>
                  <a:noFill/>
                </a:ln>
                <a:solidFill>
                  <a:srgbClr val="1537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freeze</a:t>
            </a:r>
            <a:r>
              <a:rPr lang="zh-CN" altLang="en-US" sz="2800" b="1" noProof="0">
                <a:ln>
                  <a:noFill/>
                </a:ln>
                <a:solidFill>
                  <a:srgbClr val="1537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逻辑修改</a:t>
            </a:r>
            <a:endParaRPr lang="zh-CN" altLang="en-US" sz="2800" b="1" noProof="0">
              <a:ln>
                <a:noFill/>
              </a:ln>
              <a:solidFill>
                <a:srgbClr val="1537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r="50156" b="31329"/>
          <a:stretch>
            <a:fillRect/>
          </a:stretch>
        </p:blipFill>
        <p:spPr>
          <a:xfrm>
            <a:off x="6193155" y="2349500"/>
            <a:ext cx="4968240" cy="357568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147570" y="1342390"/>
            <a:ext cx="1974215" cy="6076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20000"/>
              </a:lnSpc>
              <a:defRPr/>
            </a:pPr>
            <a:r>
              <a:rPr lang="zh-CN" altLang="en-US" sz="2800" b="1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修改前逻辑</a:t>
            </a:r>
            <a:endParaRPr lang="zh-CN" altLang="en-US" sz="2800" b="1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508240" y="1398270"/>
            <a:ext cx="1974215" cy="6076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20000"/>
              </a:lnSpc>
              <a:defRPr/>
            </a:pPr>
            <a:r>
              <a:rPr lang="zh-CN" altLang="en-US" sz="2800" b="1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修改</a:t>
            </a:r>
            <a:r>
              <a:rPr lang="zh-CN" altLang="en-US" sz="2800" b="1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后逻辑</a:t>
            </a:r>
            <a:endParaRPr lang="zh-CN" altLang="en-US" sz="280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rcRect r="47087" b="29353"/>
          <a:stretch>
            <a:fillRect/>
          </a:stretch>
        </p:blipFill>
        <p:spPr>
          <a:xfrm>
            <a:off x="350520" y="2292350"/>
            <a:ext cx="5250180" cy="3632835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11596928" y="6338805"/>
            <a:ext cx="299954" cy="299954"/>
          </a:xfrm>
          <a:prstGeom prst="ellipse">
            <a:avLst/>
          </a:prstGeom>
          <a:solidFill>
            <a:srgbClr val="15378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灯片编号占位符 4"/>
          <p:cNvSpPr txBox="1"/>
          <p:nvPr/>
        </p:nvSpPr>
        <p:spPr>
          <a:xfrm>
            <a:off x="11603218" y="6306219"/>
            <a:ext cx="287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07415" y="3084195"/>
            <a:ext cx="3140710" cy="1744345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121525" y="2990850"/>
            <a:ext cx="2893060" cy="1744345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420690" y="244475"/>
            <a:ext cx="587373" cy="279931"/>
            <a:chOff x="420690" y="244475"/>
            <a:chExt cx="587373" cy="279931"/>
          </a:xfrm>
        </p:grpSpPr>
        <p:sp>
          <p:nvSpPr>
            <p:cNvPr id="12" name="矩形 11"/>
            <p:cNvSpPr/>
            <p:nvPr/>
          </p:nvSpPr>
          <p:spPr>
            <a:xfrm>
              <a:off x="615951" y="244475"/>
              <a:ext cx="292100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930276" y="244475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15939" y="244475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615428" y="411692"/>
              <a:ext cx="292100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515938" y="411692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420690" y="411692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1169988" y="146902"/>
            <a:ext cx="2779712" cy="52197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R="0" lvl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2800" b="1">
                <a:solidFill>
                  <a:srgbClr val="1537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FREEZE</a:t>
            </a:r>
            <a:r>
              <a:rPr lang="zh-CN" altLang="en-US" sz="2800" b="1">
                <a:solidFill>
                  <a:srgbClr val="1537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逻辑</a:t>
            </a:r>
            <a:endParaRPr lang="zh-CN" altLang="en-US" sz="2800" b="1">
              <a:solidFill>
                <a:srgbClr val="1537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41520" y="862965"/>
            <a:ext cx="3587750" cy="6076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noProof="0">
                <a:ln>
                  <a:noFill/>
                </a:ln>
                <a:solidFill>
                  <a:srgbClr val="1537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freeze</a:t>
            </a:r>
            <a:r>
              <a:rPr lang="zh-CN" altLang="en-US" sz="2800" b="1" noProof="0">
                <a:ln>
                  <a:noFill/>
                </a:ln>
                <a:solidFill>
                  <a:srgbClr val="1537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逻辑</a:t>
            </a:r>
            <a:r>
              <a:rPr lang="zh-CN" altLang="en-US" sz="2800" b="1" noProof="0">
                <a:ln>
                  <a:noFill/>
                </a:ln>
                <a:solidFill>
                  <a:srgbClr val="1537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电路仿真</a:t>
            </a:r>
            <a:endParaRPr lang="zh-CN" altLang="en-US" sz="2800" b="1" noProof="0">
              <a:ln>
                <a:noFill/>
              </a:ln>
              <a:solidFill>
                <a:srgbClr val="1537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5315" y="1804035"/>
            <a:ext cx="11073130" cy="380174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182360" y="3515995"/>
            <a:ext cx="688975" cy="21082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8815705" y="3515995"/>
            <a:ext cx="688975" cy="21082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11596928" y="6338805"/>
            <a:ext cx="299954" cy="299954"/>
          </a:xfrm>
          <a:prstGeom prst="ellipse">
            <a:avLst/>
          </a:prstGeom>
          <a:solidFill>
            <a:srgbClr val="15378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灯片编号占位符 4"/>
          <p:cNvSpPr txBox="1"/>
          <p:nvPr/>
        </p:nvSpPr>
        <p:spPr>
          <a:xfrm>
            <a:off x="11603218" y="6306219"/>
            <a:ext cx="287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420690" y="244475"/>
            <a:ext cx="587373" cy="279931"/>
            <a:chOff x="420690" y="244475"/>
            <a:chExt cx="587373" cy="279931"/>
          </a:xfrm>
        </p:grpSpPr>
        <p:sp>
          <p:nvSpPr>
            <p:cNvPr id="12" name="矩形 11"/>
            <p:cNvSpPr/>
            <p:nvPr/>
          </p:nvSpPr>
          <p:spPr>
            <a:xfrm>
              <a:off x="615951" y="244475"/>
              <a:ext cx="292100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930276" y="244475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15939" y="244475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615428" y="411692"/>
              <a:ext cx="292100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515938" y="411692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420690" y="411692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1169988" y="146902"/>
            <a:ext cx="2779712" cy="52197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R="0" lvl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2800" b="1">
                <a:solidFill>
                  <a:srgbClr val="1537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FREEZE</a:t>
            </a:r>
            <a:r>
              <a:rPr lang="zh-CN" altLang="en-US" sz="2800" b="1">
                <a:solidFill>
                  <a:srgbClr val="1537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逻辑</a:t>
            </a:r>
            <a:endParaRPr lang="zh-CN" altLang="en-US" sz="2800" b="1">
              <a:solidFill>
                <a:srgbClr val="1537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41520" y="748665"/>
            <a:ext cx="4601845" cy="6076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noProof="0">
                <a:ln>
                  <a:noFill/>
                </a:ln>
                <a:solidFill>
                  <a:srgbClr val="1537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freeze</a:t>
            </a:r>
            <a:r>
              <a:rPr lang="zh-CN" altLang="en-US" sz="2800" b="1" noProof="0">
                <a:ln>
                  <a:noFill/>
                </a:ln>
                <a:solidFill>
                  <a:srgbClr val="1537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逻辑电路仿真</a:t>
            </a:r>
            <a:r>
              <a:rPr lang="zh-CN" altLang="en-US" sz="2800" b="1" noProof="0">
                <a:ln>
                  <a:noFill/>
                </a:ln>
                <a:solidFill>
                  <a:srgbClr val="1537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结果</a:t>
            </a:r>
            <a:endParaRPr lang="zh-CN" altLang="en-US" sz="2800" b="1" noProof="0">
              <a:ln>
                <a:noFill/>
              </a:ln>
              <a:solidFill>
                <a:srgbClr val="1537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5950" y="1536065"/>
            <a:ext cx="10807065" cy="500189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8321675" y="2239645"/>
            <a:ext cx="1098550" cy="4145915"/>
          </a:xfrm>
          <a:prstGeom prst="rect">
            <a:avLst/>
          </a:prstGeom>
          <a:noFill/>
          <a:ln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11596928" y="6338805"/>
            <a:ext cx="299954" cy="299954"/>
          </a:xfrm>
          <a:prstGeom prst="ellipse">
            <a:avLst/>
          </a:prstGeom>
          <a:solidFill>
            <a:srgbClr val="15378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灯片编号占位符 4"/>
          <p:cNvSpPr txBox="1"/>
          <p:nvPr/>
        </p:nvSpPr>
        <p:spPr>
          <a:xfrm>
            <a:off x="11603218" y="6306219"/>
            <a:ext cx="287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420690" y="244475"/>
            <a:ext cx="587373" cy="279931"/>
            <a:chOff x="420690" y="244475"/>
            <a:chExt cx="587373" cy="279931"/>
          </a:xfrm>
        </p:grpSpPr>
        <p:sp>
          <p:nvSpPr>
            <p:cNvPr id="12" name="矩形 11"/>
            <p:cNvSpPr/>
            <p:nvPr/>
          </p:nvSpPr>
          <p:spPr>
            <a:xfrm>
              <a:off x="615951" y="244475"/>
              <a:ext cx="292100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930276" y="244475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15939" y="244475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615428" y="411692"/>
              <a:ext cx="292100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515938" y="411692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420690" y="411692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1170305" y="146685"/>
            <a:ext cx="4246880" cy="52197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R="0" lvl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2800" b="1">
                <a:solidFill>
                  <a:srgbClr val="1537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NOR-NAND</a:t>
            </a:r>
            <a:r>
              <a:rPr lang="zh-CN" altLang="en-US" sz="2800" b="1">
                <a:solidFill>
                  <a:srgbClr val="1537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交替</a:t>
            </a:r>
            <a:r>
              <a:rPr lang="zh-CN" altLang="en-US" sz="2800" b="1">
                <a:solidFill>
                  <a:srgbClr val="1537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排列</a:t>
            </a:r>
            <a:endParaRPr lang="zh-CN" altLang="en-US" sz="2800" b="1">
              <a:solidFill>
                <a:srgbClr val="1537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49700" y="818515"/>
            <a:ext cx="4436745" cy="112458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noProof="0">
                <a:ln>
                  <a:noFill/>
                </a:ln>
                <a:solidFill>
                  <a:srgbClr val="1537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OR</a:t>
            </a:r>
            <a:r>
              <a:rPr lang="zh-CN" altLang="en-US" sz="2800" b="1" noProof="0">
                <a:ln>
                  <a:noFill/>
                </a:ln>
                <a:solidFill>
                  <a:srgbClr val="1537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替换为</a:t>
            </a:r>
            <a:r>
              <a:rPr lang="en-US" altLang="zh-CN" sz="2800" b="1" noProof="0">
                <a:ln>
                  <a:noFill/>
                </a:ln>
                <a:solidFill>
                  <a:srgbClr val="1537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NOR</a:t>
            </a:r>
            <a:r>
              <a:rPr lang="zh-CN" altLang="en-US" sz="2800" b="1" noProof="0">
                <a:ln>
                  <a:noFill/>
                </a:ln>
                <a:solidFill>
                  <a:srgbClr val="1537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像素内逻辑修改</a:t>
            </a:r>
            <a:endParaRPr lang="zh-CN" altLang="en-US" sz="2800" b="1" noProof="0">
              <a:ln>
                <a:noFill/>
              </a:ln>
              <a:solidFill>
                <a:srgbClr val="1537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55800" y="1479550"/>
            <a:ext cx="7733665" cy="425386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888990" y="4204970"/>
            <a:ext cx="807720" cy="132207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11596928" y="6338805"/>
            <a:ext cx="299954" cy="299954"/>
          </a:xfrm>
          <a:prstGeom prst="ellipse">
            <a:avLst/>
          </a:prstGeom>
          <a:solidFill>
            <a:srgbClr val="15378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灯片编号占位符 4"/>
          <p:cNvSpPr txBox="1"/>
          <p:nvPr/>
        </p:nvSpPr>
        <p:spPr>
          <a:xfrm>
            <a:off x="11603218" y="6306219"/>
            <a:ext cx="287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420690" y="244475"/>
            <a:ext cx="587373" cy="279931"/>
            <a:chOff x="420690" y="244475"/>
            <a:chExt cx="587373" cy="279931"/>
          </a:xfrm>
        </p:grpSpPr>
        <p:sp>
          <p:nvSpPr>
            <p:cNvPr id="12" name="矩形 11"/>
            <p:cNvSpPr/>
            <p:nvPr/>
          </p:nvSpPr>
          <p:spPr>
            <a:xfrm>
              <a:off x="615951" y="244475"/>
              <a:ext cx="292100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930276" y="244475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15939" y="244475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615428" y="411692"/>
              <a:ext cx="292100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515938" y="411692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420690" y="411692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1170305" y="146685"/>
            <a:ext cx="4330065" cy="52197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R="0" lvl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2800" b="1">
                <a:solidFill>
                  <a:srgbClr val="1537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NOR-NAND</a:t>
            </a:r>
            <a:r>
              <a:rPr lang="zh-CN" altLang="en-US" sz="2800" b="1">
                <a:solidFill>
                  <a:srgbClr val="1537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交替排列</a:t>
            </a:r>
            <a:endParaRPr lang="zh-CN" altLang="en-US" sz="2800" b="1">
              <a:solidFill>
                <a:srgbClr val="1537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692525" y="818515"/>
            <a:ext cx="5712460" cy="6076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noProof="0">
                <a:ln>
                  <a:noFill/>
                </a:ln>
                <a:solidFill>
                  <a:srgbClr val="1537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OR</a:t>
            </a:r>
            <a:r>
              <a:rPr lang="zh-CN" altLang="en-US" sz="2800" b="1" noProof="0">
                <a:ln>
                  <a:noFill/>
                </a:ln>
                <a:solidFill>
                  <a:srgbClr val="1537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替换为</a:t>
            </a:r>
            <a:r>
              <a:rPr lang="en-US" altLang="zh-CN" sz="2800" b="1" noProof="0">
                <a:ln>
                  <a:noFill/>
                </a:ln>
                <a:solidFill>
                  <a:srgbClr val="1537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NAND</a:t>
            </a:r>
            <a:r>
              <a:rPr lang="zh-CN" altLang="en-US" sz="2800" b="1" noProof="0">
                <a:ln>
                  <a:noFill/>
                </a:ln>
                <a:solidFill>
                  <a:srgbClr val="1537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像素内逻辑修改</a:t>
            </a:r>
            <a:endParaRPr lang="zh-CN" altLang="en-US" sz="2800" b="1" noProof="0">
              <a:ln>
                <a:noFill/>
              </a:ln>
              <a:solidFill>
                <a:srgbClr val="1537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415" y="1576070"/>
            <a:ext cx="8458200" cy="454342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691505" y="2267585"/>
            <a:ext cx="1426845" cy="3851275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11596928" y="6338805"/>
            <a:ext cx="299954" cy="299954"/>
          </a:xfrm>
          <a:prstGeom prst="ellipse">
            <a:avLst/>
          </a:prstGeom>
          <a:solidFill>
            <a:srgbClr val="15378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灯片编号占位符 4"/>
          <p:cNvSpPr txBox="1"/>
          <p:nvPr/>
        </p:nvSpPr>
        <p:spPr>
          <a:xfrm>
            <a:off x="11603218" y="6306219"/>
            <a:ext cx="287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420690" y="244475"/>
            <a:ext cx="587373" cy="279931"/>
            <a:chOff x="420690" y="244475"/>
            <a:chExt cx="587373" cy="279931"/>
          </a:xfrm>
        </p:grpSpPr>
        <p:sp>
          <p:nvSpPr>
            <p:cNvPr id="12" name="矩形 11"/>
            <p:cNvSpPr/>
            <p:nvPr/>
          </p:nvSpPr>
          <p:spPr>
            <a:xfrm>
              <a:off x="615951" y="244475"/>
              <a:ext cx="292100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930276" y="244475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15939" y="244475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615428" y="411692"/>
              <a:ext cx="292100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515938" y="411692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420690" y="411692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1170305" y="146685"/>
            <a:ext cx="4275455" cy="52197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R="0" lvl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2800" b="1">
                <a:solidFill>
                  <a:srgbClr val="1537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NAND-NOR</a:t>
            </a:r>
            <a:r>
              <a:rPr lang="zh-CN" altLang="en-US" sz="2800" b="1">
                <a:solidFill>
                  <a:srgbClr val="1537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交替排列</a:t>
            </a:r>
            <a:endParaRPr lang="zh-CN" altLang="en-US" sz="2800" b="1">
              <a:solidFill>
                <a:srgbClr val="1537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49700" y="818515"/>
            <a:ext cx="4931410" cy="6076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noProof="0">
                <a:ln>
                  <a:noFill/>
                </a:ln>
                <a:solidFill>
                  <a:srgbClr val="1537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第一个</a:t>
            </a:r>
            <a:r>
              <a:rPr lang="en-US" altLang="zh-CN" sz="2800" b="1" noProof="0">
                <a:ln>
                  <a:noFill/>
                </a:ln>
                <a:solidFill>
                  <a:srgbClr val="1537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NAND</a:t>
            </a:r>
            <a:r>
              <a:rPr lang="zh-CN" altLang="en-US" sz="2800" b="1" noProof="0">
                <a:ln>
                  <a:noFill/>
                </a:ln>
                <a:solidFill>
                  <a:srgbClr val="1537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像素</a:t>
            </a:r>
            <a:r>
              <a:rPr lang="zh-CN" altLang="en-US" sz="2800" b="1" noProof="0">
                <a:ln>
                  <a:noFill/>
                </a:ln>
                <a:solidFill>
                  <a:srgbClr val="1537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内逻辑修改</a:t>
            </a:r>
            <a:endParaRPr lang="zh-CN" altLang="en-US" sz="2800" b="1" noProof="0">
              <a:ln>
                <a:noFill/>
              </a:ln>
              <a:solidFill>
                <a:srgbClr val="1537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495" y="1740535"/>
            <a:ext cx="7612380" cy="432879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719705" y="2195195"/>
            <a:ext cx="2019300" cy="611505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7971155" y="2522220"/>
            <a:ext cx="4275455" cy="2927350"/>
          </a:xfrm>
          <a:prstGeom prst="rect">
            <a:avLst/>
          </a:prstGeom>
          <a:noFill/>
          <a:effectLst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400" b="1" noProof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第二个及之后的</a:t>
            </a:r>
            <a:r>
              <a:rPr lang="en-US" altLang="zh-CN" sz="2400" b="1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NAND</a:t>
            </a:r>
            <a:r>
              <a:rPr lang="zh-CN" altLang="en-US" sz="2400" b="1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像素内逻辑与</a:t>
            </a:r>
            <a:r>
              <a:rPr lang="en-US" altLang="zh-CN" sz="2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NOR-NAND</a:t>
            </a:r>
            <a:r>
              <a:rPr lang="zh-CN" altLang="en-US" sz="2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交替排列</a:t>
            </a:r>
            <a:r>
              <a:rPr lang="en-US" altLang="zh-CN" sz="2400" b="1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NAND</a:t>
            </a:r>
            <a:r>
              <a:rPr lang="zh-CN" altLang="en-US" sz="2400" b="1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的像素内逻辑</a:t>
            </a:r>
            <a:r>
              <a:rPr lang="zh-CN" altLang="en-US" sz="2400" b="1" noProof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相同</a:t>
            </a:r>
            <a:endParaRPr lang="zh-CN" altLang="en-US" sz="24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2400" b="1" noProof="0">
                <a:ln>
                  <a:noFill/>
                </a:ln>
                <a:effectLst/>
                <a:highlight>
                  <a:srgbClr val="FFFF00"/>
                </a:highligh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NOR</a:t>
            </a:r>
            <a:r>
              <a:rPr lang="zh-CN" altLang="en-US" sz="2400" b="1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像素内逻辑也与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NOR-NAND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交替排列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NOR</a:t>
            </a:r>
            <a:r>
              <a:rPr lang="zh-CN" altLang="en-US" sz="2400" b="1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的像素内逻辑</a:t>
            </a:r>
            <a:r>
              <a:rPr lang="zh-CN" altLang="en-US" sz="2400" b="1" noProof="0">
                <a:ln>
                  <a:noFill/>
                </a:ln>
                <a:effectLst/>
                <a:highlight>
                  <a:srgbClr val="FFFF00"/>
                </a:highligh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相同</a:t>
            </a:r>
            <a:endParaRPr lang="zh-CN" altLang="en-US" sz="2400" b="1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50335" y="4305935"/>
            <a:ext cx="607060" cy="132207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11596928" y="6338805"/>
            <a:ext cx="299954" cy="299954"/>
          </a:xfrm>
          <a:prstGeom prst="ellipse">
            <a:avLst/>
          </a:prstGeom>
          <a:solidFill>
            <a:srgbClr val="15378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灯片编号占位符 4"/>
          <p:cNvSpPr txBox="1"/>
          <p:nvPr/>
        </p:nvSpPr>
        <p:spPr>
          <a:xfrm>
            <a:off x="11603218" y="6306219"/>
            <a:ext cx="287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420690" y="244475"/>
            <a:ext cx="587373" cy="279931"/>
            <a:chOff x="420690" y="244475"/>
            <a:chExt cx="587373" cy="279931"/>
          </a:xfrm>
        </p:grpSpPr>
        <p:sp>
          <p:nvSpPr>
            <p:cNvPr id="12" name="矩形 11"/>
            <p:cNvSpPr/>
            <p:nvPr/>
          </p:nvSpPr>
          <p:spPr>
            <a:xfrm>
              <a:off x="615951" y="244475"/>
              <a:ext cx="292100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930276" y="244475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15939" y="244475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615428" y="411692"/>
              <a:ext cx="292100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515938" y="411692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420690" y="411692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1170305" y="146685"/>
            <a:ext cx="5219065" cy="52197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R="0" lvl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2800" b="1">
                <a:solidFill>
                  <a:srgbClr val="1537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NOR-NAND</a:t>
            </a:r>
            <a:r>
              <a:rPr lang="zh-CN" altLang="en-US" sz="2800" b="1">
                <a:solidFill>
                  <a:srgbClr val="1537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交替排列</a:t>
            </a:r>
            <a:r>
              <a:rPr lang="zh-CN" altLang="en-US" sz="2800" b="1">
                <a:solidFill>
                  <a:srgbClr val="1537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仿真</a:t>
            </a:r>
            <a:endParaRPr lang="zh-CN" altLang="en-US" sz="2800" b="1">
              <a:solidFill>
                <a:srgbClr val="1537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911725" y="1198245"/>
            <a:ext cx="2910840" cy="6076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noProof="0">
                <a:ln>
                  <a:noFill/>
                </a:ln>
                <a:solidFill>
                  <a:srgbClr val="1537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四像素</a:t>
            </a:r>
            <a:r>
              <a:rPr lang="zh-CN" altLang="en-US" sz="2800" b="1" noProof="0">
                <a:ln>
                  <a:noFill/>
                </a:ln>
                <a:solidFill>
                  <a:srgbClr val="1537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电路仿真</a:t>
            </a:r>
            <a:endParaRPr lang="zh-CN" altLang="en-US" sz="2800" b="1" noProof="0">
              <a:ln>
                <a:noFill/>
              </a:ln>
              <a:solidFill>
                <a:srgbClr val="1537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5600" y="1866265"/>
            <a:ext cx="11736705" cy="3875405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11596928" y="6338805"/>
            <a:ext cx="299954" cy="299954"/>
          </a:xfrm>
          <a:prstGeom prst="ellipse">
            <a:avLst/>
          </a:prstGeom>
          <a:solidFill>
            <a:srgbClr val="15378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灯片编号占位符 4"/>
          <p:cNvSpPr txBox="1"/>
          <p:nvPr/>
        </p:nvSpPr>
        <p:spPr>
          <a:xfrm>
            <a:off x="11603218" y="6306219"/>
            <a:ext cx="287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68120" y="2959100"/>
            <a:ext cx="449580" cy="299720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312285" y="2959100"/>
            <a:ext cx="449580" cy="299720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230745" y="2959100"/>
            <a:ext cx="449580" cy="299720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0085705" y="2959100"/>
            <a:ext cx="449580" cy="299720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420690" y="244475"/>
            <a:ext cx="587373" cy="279931"/>
            <a:chOff x="420690" y="244475"/>
            <a:chExt cx="587373" cy="279931"/>
          </a:xfrm>
        </p:grpSpPr>
        <p:sp>
          <p:nvSpPr>
            <p:cNvPr id="12" name="矩形 11"/>
            <p:cNvSpPr/>
            <p:nvPr/>
          </p:nvSpPr>
          <p:spPr>
            <a:xfrm>
              <a:off x="615951" y="244475"/>
              <a:ext cx="292100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930276" y="244475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15939" y="244475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615428" y="411692"/>
              <a:ext cx="292100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515938" y="411692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420690" y="411692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1170305" y="146685"/>
            <a:ext cx="4714875" cy="52197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R="0" lvl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2800" b="1">
                <a:solidFill>
                  <a:srgbClr val="1537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NOR-NAND</a:t>
            </a:r>
            <a:r>
              <a:rPr lang="zh-CN" altLang="en-US" sz="2800" b="1">
                <a:solidFill>
                  <a:srgbClr val="1537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交替排列仿真</a:t>
            </a:r>
            <a:endParaRPr lang="zh-CN" altLang="en-US" sz="2800" b="1">
              <a:solidFill>
                <a:srgbClr val="1537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841240" y="765810"/>
            <a:ext cx="3899535" cy="6076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noProof="0">
                <a:ln>
                  <a:noFill/>
                </a:ln>
                <a:solidFill>
                  <a:srgbClr val="1537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四像素电路仿真</a:t>
            </a:r>
            <a:r>
              <a:rPr lang="zh-CN" altLang="en-US" sz="2800" b="1" noProof="0">
                <a:ln>
                  <a:noFill/>
                </a:ln>
                <a:solidFill>
                  <a:srgbClr val="1537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结果</a:t>
            </a:r>
            <a:endParaRPr lang="zh-CN" altLang="en-US" sz="2800" b="1" noProof="0">
              <a:ln>
                <a:noFill/>
              </a:ln>
              <a:solidFill>
                <a:srgbClr val="1537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t="1868"/>
          <a:stretch>
            <a:fillRect/>
          </a:stretch>
        </p:blipFill>
        <p:spPr>
          <a:xfrm>
            <a:off x="785495" y="1373505"/>
            <a:ext cx="10877550" cy="523811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98475" y="4672330"/>
            <a:ext cx="11367135" cy="607695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灯片编号占位符 4"/>
          <p:cNvSpPr txBox="1"/>
          <p:nvPr/>
        </p:nvSpPr>
        <p:spPr>
          <a:xfrm>
            <a:off x="11777843" y="6398294"/>
            <a:ext cx="287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1771553" y="6430880"/>
            <a:ext cx="299954" cy="299954"/>
          </a:xfrm>
          <a:prstGeom prst="ellipse">
            <a:avLst/>
          </a:prstGeom>
          <a:solidFill>
            <a:srgbClr val="15378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灯片编号占位符 4"/>
          <p:cNvSpPr txBox="1"/>
          <p:nvPr/>
        </p:nvSpPr>
        <p:spPr>
          <a:xfrm>
            <a:off x="11717097" y="6398294"/>
            <a:ext cx="408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420690" y="244475"/>
            <a:ext cx="587373" cy="279931"/>
            <a:chOff x="420690" y="244475"/>
            <a:chExt cx="587373" cy="279931"/>
          </a:xfrm>
        </p:grpSpPr>
        <p:sp>
          <p:nvSpPr>
            <p:cNvPr id="12" name="矩形 11"/>
            <p:cNvSpPr/>
            <p:nvPr/>
          </p:nvSpPr>
          <p:spPr>
            <a:xfrm>
              <a:off x="615951" y="244475"/>
              <a:ext cx="292100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930276" y="244475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15939" y="244475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615428" y="411692"/>
              <a:ext cx="292100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515938" y="411692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420690" y="411692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1170305" y="146685"/>
            <a:ext cx="4760595" cy="52197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R="0" lvl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2800" b="1">
                <a:solidFill>
                  <a:srgbClr val="1537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NAND-NOR</a:t>
            </a:r>
            <a:r>
              <a:rPr lang="zh-CN" altLang="en-US" sz="2800" b="1">
                <a:solidFill>
                  <a:srgbClr val="1537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交替排列</a:t>
            </a:r>
            <a:r>
              <a:rPr lang="zh-CN" altLang="en-US" sz="2800" b="1">
                <a:solidFill>
                  <a:srgbClr val="1537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仿真</a:t>
            </a:r>
            <a:endParaRPr lang="zh-CN" altLang="en-US" sz="2800" b="1">
              <a:solidFill>
                <a:srgbClr val="1537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911725" y="1198245"/>
            <a:ext cx="2910840" cy="6076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noProof="0">
                <a:ln>
                  <a:noFill/>
                </a:ln>
                <a:solidFill>
                  <a:srgbClr val="1537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四像素</a:t>
            </a:r>
            <a:r>
              <a:rPr lang="zh-CN" altLang="en-US" sz="2800" b="1" noProof="0">
                <a:ln>
                  <a:noFill/>
                </a:ln>
                <a:solidFill>
                  <a:srgbClr val="1537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电路仿真</a:t>
            </a:r>
            <a:endParaRPr lang="zh-CN" altLang="en-US" sz="2800" b="1" noProof="0">
              <a:ln>
                <a:noFill/>
              </a:ln>
              <a:solidFill>
                <a:srgbClr val="1537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650" y="1957705"/>
            <a:ext cx="11952605" cy="4180840"/>
          </a:xfrm>
          <a:prstGeom prst="rect">
            <a:avLst/>
          </a:prstGeom>
        </p:spPr>
      </p:pic>
      <p:sp>
        <p:nvSpPr>
          <p:cNvPr id="3" name="灯片编号占位符 4"/>
          <p:cNvSpPr txBox="1"/>
          <p:nvPr/>
        </p:nvSpPr>
        <p:spPr>
          <a:xfrm>
            <a:off x="11603218" y="6306219"/>
            <a:ext cx="287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1596928" y="6338805"/>
            <a:ext cx="299954" cy="299954"/>
          </a:xfrm>
          <a:prstGeom prst="ellipse">
            <a:avLst/>
          </a:prstGeom>
          <a:solidFill>
            <a:srgbClr val="15378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灯片编号占位符 4"/>
          <p:cNvSpPr txBox="1"/>
          <p:nvPr/>
        </p:nvSpPr>
        <p:spPr>
          <a:xfrm>
            <a:off x="11542472" y="6306219"/>
            <a:ext cx="408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70305" y="3064510"/>
            <a:ext cx="449580" cy="299720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156710" y="3064510"/>
            <a:ext cx="449580" cy="299720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7066280" y="3064510"/>
            <a:ext cx="449580" cy="299720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048875" y="3064510"/>
            <a:ext cx="449580" cy="299720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420690" y="244475"/>
            <a:ext cx="587373" cy="279931"/>
            <a:chOff x="420690" y="244475"/>
            <a:chExt cx="587373" cy="279931"/>
          </a:xfrm>
        </p:grpSpPr>
        <p:sp>
          <p:nvSpPr>
            <p:cNvPr id="12" name="矩形 11"/>
            <p:cNvSpPr/>
            <p:nvPr/>
          </p:nvSpPr>
          <p:spPr>
            <a:xfrm>
              <a:off x="615951" y="244475"/>
              <a:ext cx="292100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930276" y="244475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15939" y="244475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615428" y="411692"/>
              <a:ext cx="292100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515938" y="411692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420690" y="411692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1170305" y="146685"/>
            <a:ext cx="4631690" cy="52197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R="0" lvl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altLang="zh-CN" sz="2800" b="1">
                <a:solidFill>
                  <a:srgbClr val="1537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NAND-NOR</a:t>
            </a:r>
            <a:r>
              <a:rPr lang="zh-CN" altLang="en-US" sz="2800" b="1">
                <a:solidFill>
                  <a:srgbClr val="1537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交替排列仿真</a:t>
            </a:r>
            <a:endParaRPr lang="zh-CN" altLang="en-US" sz="2800" b="1">
              <a:solidFill>
                <a:srgbClr val="1537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841240" y="765810"/>
            <a:ext cx="3899535" cy="6076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noProof="0">
                <a:ln>
                  <a:noFill/>
                </a:ln>
                <a:solidFill>
                  <a:srgbClr val="1537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四像素电路仿真</a:t>
            </a:r>
            <a:r>
              <a:rPr lang="zh-CN" altLang="en-US" sz="2800" b="1" noProof="0">
                <a:ln>
                  <a:noFill/>
                </a:ln>
                <a:solidFill>
                  <a:srgbClr val="1537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结果</a:t>
            </a:r>
            <a:endParaRPr lang="zh-CN" altLang="en-US" sz="2800" b="1" noProof="0">
              <a:ln>
                <a:noFill/>
              </a:ln>
              <a:solidFill>
                <a:srgbClr val="1537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t="948"/>
          <a:stretch>
            <a:fillRect/>
          </a:stretch>
        </p:blipFill>
        <p:spPr>
          <a:xfrm>
            <a:off x="715010" y="1435735"/>
            <a:ext cx="10761980" cy="503936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98475" y="4672330"/>
            <a:ext cx="11367135" cy="607695"/>
          </a:xfrm>
          <a:prstGeom prst="rect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灯片编号占位符 4"/>
          <p:cNvSpPr txBox="1"/>
          <p:nvPr/>
        </p:nvSpPr>
        <p:spPr>
          <a:xfrm>
            <a:off x="11603218" y="6306219"/>
            <a:ext cx="287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1596928" y="6338805"/>
            <a:ext cx="299954" cy="299954"/>
          </a:xfrm>
          <a:prstGeom prst="ellipse">
            <a:avLst/>
          </a:prstGeom>
          <a:solidFill>
            <a:srgbClr val="15378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灯片编号占位符 4"/>
          <p:cNvSpPr txBox="1"/>
          <p:nvPr/>
        </p:nvSpPr>
        <p:spPr>
          <a:xfrm>
            <a:off x="11542472" y="6306219"/>
            <a:ext cx="408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420690" y="244475"/>
            <a:ext cx="587373" cy="279931"/>
            <a:chOff x="420690" y="244475"/>
            <a:chExt cx="587373" cy="279931"/>
          </a:xfrm>
        </p:grpSpPr>
        <p:sp>
          <p:nvSpPr>
            <p:cNvPr id="12" name="矩形 11"/>
            <p:cNvSpPr/>
            <p:nvPr/>
          </p:nvSpPr>
          <p:spPr>
            <a:xfrm>
              <a:off x="615951" y="244475"/>
              <a:ext cx="292100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930276" y="244475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15939" y="244475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615428" y="411692"/>
              <a:ext cx="292100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515938" y="411692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420690" y="411692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1169988" y="146902"/>
            <a:ext cx="2779712" cy="52197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R="0" lvl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2800" b="1">
                <a:solidFill>
                  <a:srgbClr val="1537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寄生参数提取</a:t>
            </a:r>
            <a:endParaRPr lang="zh-CN" altLang="en-US" sz="2800" b="1">
              <a:solidFill>
                <a:srgbClr val="1537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359650" y="810260"/>
            <a:ext cx="1754505" cy="6076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noProof="0">
                <a:ln>
                  <a:noFill/>
                </a:ln>
                <a:solidFill>
                  <a:srgbClr val="1537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走线寄生</a:t>
            </a:r>
            <a:endParaRPr lang="zh-CN" altLang="en-US" sz="2800" b="1" noProof="0">
              <a:ln>
                <a:noFill/>
              </a:ln>
              <a:solidFill>
                <a:srgbClr val="1537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005" y="1417955"/>
            <a:ext cx="4642485" cy="513715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506085" y="2176780"/>
            <a:ext cx="5601970" cy="19380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Font typeface="Wingdings" panose="05000000000000000000" charset="0"/>
              <a:buChar char="l"/>
              <a:defRPr/>
            </a:pPr>
            <a:r>
              <a:rPr lang="en-US" altLang="zh-CN" sz="2000" b="1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 </a:t>
            </a:r>
            <a:r>
              <a:rPr lang="en-US" altLang="zh-CN" sz="2000" b="1" noProof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16um</a:t>
            </a:r>
            <a:r>
              <a:rPr lang="en-US" altLang="zh-CN" sz="2000" b="1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M2/M3(</a:t>
            </a:r>
            <a:r>
              <a:rPr lang="zh-CN" altLang="en-US" sz="2000" b="1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线宽</a:t>
            </a:r>
            <a:r>
              <a:rPr lang="en-US" altLang="zh-CN" sz="2000" b="1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0.14um)+</a:t>
            </a:r>
            <a:r>
              <a:rPr lang="zh-CN" altLang="en-US" sz="2000" b="1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对应过孔</a:t>
            </a:r>
            <a:endParaRPr lang="zh-CN" altLang="en-US" sz="2000" b="1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  <a:p>
            <a:pPr indent="0">
              <a:lnSpc>
                <a:spcPct val="120000"/>
              </a:lnSpc>
              <a:buNone/>
              <a:defRPr/>
            </a:pPr>
            <a:r>
              <a:rPr lang="en-US" altLang="zh-CN" sz="2000" b="1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  </a:t>
            </a:r>
            <a:r>
              <a:rPr lang="zh-CN" altLang="en-US" sz="2000" b="1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直接提取结果：寄生电阻</a:t>
            </a:r>
            <a:r>
              <a:rPr lang="en-US" altLang="zh-CN" sz="2000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35Ω</a:t>
            </a:r>
            <a:r>
              <a:rPr lang="zh-CN" altLang="en-US" sz="2000" b="1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，寄生电容</a:t>
            </a:r>
            <a:r>
              <a:rPr lang="en-US" altLang="zh-CN" sz="2000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3fF</a:t>
            </a:r>
            <a:endParaRPr lang="en-US" altLang="zh-CN" sz="2000" b="1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charset="0"/>
              <a:buChar char="l"/>
              <a:defRPr/>
            </a:pPr>
            <a:r>
              <a:rPr lang="en-US" altLang="zh-CN" sz="2000" b="1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 </a:t>
            </a:r>
            <a:r>
              <a:rPr lang="en-US" altLang="zh-CN" sz="2000" b="1" noProof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30um</a:t>
            </a:r>
            <a:r>
              <a:rPr lang="en-US" altLang="zh-CN" sz="2000" b="1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M2/M3(</a:t>
            </a:r>
            <a:r>
              <a:rPr lang="zh-CN" altLang="en-US" sz="2000" b="1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线宽</a:t>
            </a:r>
            <a:r>
              <a:rPr lang="en-US" altLang="zh-CN" sz="2000" b="1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0.14um)+</a:t>
            </a:r>
            <a:r>
              <a:rPr lang="zh-CN" altLang="en-US" sz="2000" b="1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对应过孔</a:t>
            </a:r>
            <a:endParaRPr lang="zh-CN" altLang="en-US" sz="2000" b="1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  <a:p>
            <a:pPr indent="0">
              <a:lnSpc>
                <a:spcPct val="120000"/>
              </a:lnSpc>
              <a:buNone/>
              <a:defRPr/>
            </a:pPr>
            <a:r>
              <a:rPr lang="zh-CN" altLang="en-US" sz="2000" b="1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直接提取结果：寄生电阻</a:t>
            </a:r>
            <a:r>
              <a:rPr lang="en-US" altLang="zh-CN" sz="2000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50Ω</a:t>
            </a:r>
            <a:r>
              <a:rPr lang="zh-CN" altLang="en-US" sz="2000" b="1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，寄生电容</a:t>
            </a:r>
            <a:r>
              <a:rPr lang="en-US" altLang="zh-CN" sz="2000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4fF</a:t>
            </a:r>
            <a:endParaRPr lang="en-US" altLang="zh-CN" sz="2000" b="1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  <a:defRPr/>
            </a:pPr>
            <a:endParaRPr lang="en-US" altLang="zh-CN" sz="2000" b="1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420690" y="244475"/>
            <a:ext cx="587373" cy="279931"/>
            <a:chOff x="420690" y="244475"/>
            <a:chExt cx="587373" cy="279931"/>
          </a:xfrm>
        </p:grpSpPr>
        <p:sp>
          <p:nvSpPr>
            <p:cNvPr id="12" name="矩形 11"/>
            <p:cNvSpPr/>
            <p:nvPr/>
          </p:nvSpPr>
          <p:spPr>
            <a:xfrm>
              <a:off x="615951" y="244475"/>
              <a:ext cx="292100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930276" y="244475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15939" y="244475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615428" y="411692"/>
              <a:ext cx="292100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515938" y="411692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420690" y="411692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1169988" y="146902"/>
            <a:ext cx="2779712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R="0" lvl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2800" b="1" dirty="0">
                <a:solidFill>
                  <a:srgbClr val="1537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驱动电阻</a:t>
            </a:r>
            <a:endParaRPr lang="zh-CN" altLang="en-US" sz="2800" b="1" dirty="0">
              <a:solidFill>
                <a:srgbClr val="1537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41520" y="668655"/>
            <a:ext cx="2939143" cy="5655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noProof="0" dirty="0">
                <a:ln>
                  <a:noFill/>
                </a:ln>
                <a:solidFill>
                  <a:srgbClr val="1537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驱动电阻的计算</a:t>
            </a:r>
            <a:endParaRPr lang="zh-CN" altLang="en-US" sz="2800" b="1" noProof="0" dirty="0">
              <a:ln>
                <a:noFill/>
              </a:ln>
              <a:solidFill>
                <a:srgbClr val="1537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" y="1333793"/>
            <a:ext cx="4417219" cy="468119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6503" y="1333793"/>
            <a:ext cx="3786409" cy="459226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6350" y="1706880"/>
            <a:ext cx="3643110" cy="2786743"/>
          </a:xfrm>
          <a:prstGeom prst="rect">
            <a:avLst/>
          </a:prstGeom>
        </p:spPr>
      </p:pic>
      <p:sp>
        <p:nvSpPr>
          <p:cNvPr id="3" name="灯片编号占位符 4"/>
          <p:cNvSpPr txBox="1"/>
          <p:nvPr/>
        </p:nvSpPr>
        <p:spPr>
          <a:xfrm>
            <a:off x="11603218" y="6306219"/>
            <a:ext cx="287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1596928" y="6338805"/>
            <a:ext cx="299954" cy="299954"/>
          </a:xfrm>
          <a:prstGeom prst="ellipse">
            <a:avLst/>
          </a:prstGeom>
          <a:solidFill>
            <a:srgbClr val="15378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灯片编号占位符 4"/>
          <p:cNvSpPr txBox="1"/>
          <p:nvPr/>
        </p:nvSpPr>
        <p:spPr>
          <a:xfrm>
            <a:off x="11542472" y="6306219"/>
            <a:ext cx="408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420690" y="244475"/>
            <a:ext cx="587373" cy="279931"/>
            <a:chOff x="420690" y="244475"/>
            <a:chExt cx="587373" cy="279931"/>
          </a:xfrm>
        </p:grpSpPr>
        <p:sp>
          <p:nvSpPr>
            <p:cNvPr id="12" name="矩形 11"/>
            <p:cNvSpPr/>
            <p:nvPr/>
          </p:nvSpPr>
          <p:spPr>
            <a:xfrm>
              <a:off x="615951" y="244475"/>
              <a:ext cx="292100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930276" y="244475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15939" y="244475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615428" y="411692"/>
              <a:ext cx="292100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515938" y="411692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420690" y="411692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1169988" y="146902"/>
            <a:ext cx="2779712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R="0" lvl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2800" b="1" dirty="0">
                <a:solidFill>
                  <a:srgbClr val="1537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或非门驱动电阻</a:t>
            </a:r>
            <a:endParaRPr lang="zh-CN" altLang="en-US" sz="2800" b="1" dirty="0">
              <a:solidFill>
                <a:srgbClr val="1537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41520" y="668655"/>
            <a:ext cx="3954410" cy="5655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noProof="0" dirty="0">
                <a:ln>
                  <a:noFill/>
                </a:ln>
                <a:solidFill>
                  <a:srgbClr val="1537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或非门驱动电阻的计算</a:t>
            </a:r>
            <a:endParaRPr lang="zh-CN" altLang="en-US" sz="2800" b="1" noProof="0" dirty="0">
              <a:ln>
                <a:noFill/>
              </a:ln>
              <a:solidFill>
                <a:srgbClr val="1537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275838" y="1448210"/>
            <a:ext cx="1673862" cy="5655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电路搭建</a:t>
            </a:r>
            <a:endParaRPr lang="zh-CN" altLang="en-US" sz="2800" b="1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pic>
        <p:nvPicPr>
          <p:cNvPr id="18" name="图片 17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" t="10189" b="8533"/>
          <a:stretch>
            <a:fillRect/>
          </a:stretch>
        </p:blipFill>
        <p:spPr>
          <a:xfrm>
            <a:off x="5942965" y="1605915"/>
            <a:ext cx="6026150" cy="2929890"/>
          </a:xfrm>
          <a:prstGeom prst="rect">
            <a:avLst/>
          </a:prstGeom>
        </p:spPr>
      </p:pic>
      <p:pic>
        <p:nvPicPr>
          <p:cNvPr id="21" name="图片 2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4" r="5724"/>
          <a:stretch>
            <a:fillRect/>
          </a:stretch>
        </p:blipFill>
        <p:spPr>
          <a:xfrm>
            <a:off x="5942965" y="4606290"/>
            <a:ext cx="6026150" cy="183769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8378871" y="1040240"/>
            <a:ext cx="1673862" cy="5655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输出结果</a:t>
            </a:r>
            <a:endParaRPr lang="zh-CN" altLang="en-US" sz="2800" b="1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17" y="2247151"/>
            <a:ext cx="5524975" cy="3162639"/>
          </a:xfrm>
          <a:prstGeom prst="rect">
            <a:avLst/>
          </a:prstGeom>
        </p:spPr>
      </p:pic>
      <p:sp>
        <p:nvSpPr>
          <p:cNvPr id="3" name="灯片编号占位符 4"/>
          <p:cNvSpPr txBox="1"/>
          <p:nvPr/>
        </p:nvSpPr>
        <p:spPr>
          <a:xfrm>
            <a:off x="11750538" y="6444014"/>
            <a:ext cx="287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1744248" y="6476600"/>
            <a:ext cx="299954" cy="299954"/>
          </a:xfrm>
          <a:prstGeom prst="ellipse">
            <a:avLst/>
          </a:prstGeom>
          <a:solidFill>
            <a:srgbClr val="15378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灯片编号占位符 4"/>
          <p:cNvSpPr txBox="1"/>
          <p:nvPr/>
        </p:nvSpPr>
        <p:spPr>
          <a:xfrm>
            <a:off x="11689792" y="6444014"/>
            <a:ext cx="408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14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420690" y="244475"/>
            <a:ext cx="587373" cy="279931"/>
            <a:chOff x="420690" y="244475"/>
            <a:chExt cx="587373" cy="279931"/>
          </a:xfrm>
        </p:grpSpPr>
        <p:sp>
          <p:nvSpPr>
            <p:cNvPr id="12" name="矩形 11"/>
            <p:cNvSpPr/>
            <p:nvPr/>
          </p:nvSpPr>
          <p:spPr>
            <a:xfrm>
              <a:off x="615951" y="244475"/>
              <a:ext cx="292100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930276" y="244475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15939" y="244475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615428" y="411692"/>
              <a:ext cx="292100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515938" y="411692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420690" y="411692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1169988" y="146902"/>
            <a:ext cx="2779712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R="0" lvl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2800" b="1" dirty="0">
                <a:solidFill>
                  <a:srgbClr val="1537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或非门驱动电阻</a:t>
            </a:r>
            <a:endParaRPr lang="zh-CN" altLang="en-US" sz="2800" b="1" dirty="0">
              <a:solidFill>
                <a:srgbClr val="1537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41520" y="668655"/>
            <a:ext cx="4185230" cy="5655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noProof="0" dirty="0">
                <a:ln>
                  <a:noFill/>
                </a:ln>
                <a:solidFill>
                  <a:srgbClr val="1537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或非门驱动电阻的计算</a:t>
            </a:r>
            <a:endParaRPr lang="zh-CN" altLang="en-US" sz="2800" b="1" noProof="0" dirty="0">
              <a:ln>
                <a:noFill/>
              </a:ln>
              <a:solidFill>
                <a:srgbClr val="1537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3" r="4303"/>
          <a:stretch>
            <a:fillRect/>
          </a:stretch>
        </p:blipFill>
        <p:spPr>
          <a:xfrm>
            <a:off x="162306" y="1979820"/>
            <a:ext cx="5629209" cy="3521521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275838" y="1234215"/>
            <a:ext cx="1673862" cy="5655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电路搭建</a:t>
            </a:r>
            <a:endParaRPr lang="zh-CN" altLang="en-US" sz="2800" b="1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623175" y="1304426"/>
            <a:ext cx="1673862" cy="5655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结果计算</a:t>
            </a:r>
            <a:endParaRPr lang="zh-CN" altLang="en-US" sz="2800" b="1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001385" y="1879600"/>
            <a:ext cx="6190615" cy="208407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1.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根据输出波形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,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定位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10%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所对应的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0.12V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电压和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90%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所对应的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1.08V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电压的时间，从而得到上升时间和下降时间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2.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改变负载电容，仿真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5fF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 、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10fF 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、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20fF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 、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50fF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，将它们所对应的上升时间与下降时间进行拟合，最终得到结果：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  <a:p>
            <a:pPr lvl="1">
              <a:lnSpc>
                <a:spcPct val="120000"/>
              </a:lnSpc>
              <a:defRPr/>
            </a:pPr>
            <a:r>
              <a:rPr lang="zh-CN" altLang="en-US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上拉驱动电阻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为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40.9kΩ</a:t>
            </a:r>
            <a:endParaRPr lang="en-US" altLang="zh-CN" b="1" dirty="0"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  <a:p>
            <a:pPr lvl="1">
              <a:lnSpc>
                <a:spcPct val="120000"/>
              </a:lnSpc>
              <a:defRPr/>
            </a:pPr>
            <a:r>
              <a:rPr lang="zh-CN" altLang="en-US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下拉驱动电阻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为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8.2kΩ</a:t>
            </a:r>
            <a:endParaRPr lang="zh-CN" altLang="en-US" b="1" dirty="0">
              <a:solidFill>
                <a:srgbClr val="FF0000"/>
              </a:solidFill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graphicFrame>
        <p:nvGraphicFramePr>
          <p:cNvPr id="6" name="表格 5"/>
          <p:cNvGraphicFramePr/>
          <p:nvPr/>
        </p:nvGraphicFramePr>
        <p:xfrm>
          <a:off x="6469380" y="4092575"/>
          <a:ext cx="4596130" cy="190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0340"/>
                <a:gridCol w="1475740"/>
                <a:gridCol w="1670050"/>
              </a:tblGrid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负载电容 </a:t>
                      </a:r>
                      <a:r>
                        <a:rPr lang="en-US" altLang="zh-CN" b="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C</a:t>
                      </a:r>
                      <a:r>
                        <a:rPr lang="en-US" altLang="zh-CN" b="0" baseline="-2500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L</a:t>
                      </a:r>
                      <a:endParaRPr lang="en-US" altLang="zh-CN" b="0" baseline="-25000">
                        <a:latin typeface="Times New Roman" panose="02020603050405020304" charset="0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上升时间 </a:t>
                      </a:r>
                      <a:r>
                        <a:rPr lang="en-US" altLang="zh-CN" b="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t</a:t>
                      </a:r>
                      <a:r>
                        <a:rPr lang="zh-CN" altLang="en-US" b="0" baseline="-2500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𝑟</a:t>
                      </a:r>
                      <a:endParaRPr lang="zh-CN" altLang="en-US" b="0" baseline="-25000">
                        <a:latin typeface="Times New Roman" panose="02020603050405020304" charset="0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下降时间 </a:t>
                      </a:r>
                      <a:r>
                        <a:rPr lang="en-US" altLang="zh-CN" b="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t</a:t>
                      </a:r>
                      <a:r>
                        <a:rPr lang="zh-CN" altLang="en-US" b="0" baseline="-2500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𝑓</a:t>
                      </a:r>
                      <a:endParaRPr lang="zh-CN" altLang="en-US" b="0" baseline="-25000">
                        <a:latin typeface="Times New Roman" panose="02020603050405020304" charset="0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5 fF</a:t>
                      </a:r>
                      <a:endParaRPr lang="en-US" altLang="zh-CN" b="0">
                        <a:latin typeface="Times New Roman" panose="02020603050405020304" charset="0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800">
                          <a:latin typeface="Times New Roman" panose="02020603050405020304" charset="0"/>
                          <a:ea typeface="宋体" panose="02010600030101010101" pitchFamily="2" charset="-122"/>
                          <a:sym typeface="+mn-ea"/>
                        </a:rPr>
                        <a:t>0.49368 </a:t>
                      </a:r>
                      <a:r>
                        <a:rPr lang="en-US" altLang="zh-CN" b="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ns</a:t>
                      </a:r>
                      <a:endParaRPr lang="en-US" altLang="zh-CN" b="0">
                        <a:latin typeface="Times New Roman" panose="02020603050405020304" charset="0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800">
                          <a:latin typeface="Times New Roman" panose="02020603050405020304" charset="0"/>
                          <a:ea typeface="宋体" panose="02010600030101010101" pitchFamily="2" charset="-122"/>
                          <a:sym typeface="+mn-ea"/>
                        </a:rPr>
                        <a:t>0.10300</a:t>
                      </a:r>
                      <a:r>
                        <a:rPr lang="en-US" altLang="zh-CN" b="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 ns</a:t>
                      </a:r>
                      <a:endParaRPr lang="en-US" altLang="zh-CN" b="0">
                        <a:latin typeface="Times New Roman" panose="02020603050405020304" charset="0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0">
                          <a:latin typeface="Times New Roman" panose="02020603050405020304" charset="0"/>
                          <a:ea typeface="宋体" panose="02010600030101010101" pitchFamily="2" charset="-122"/>
                          <a:sym typeface="+mn-ea"/>
                        </a:rPr>
                        <a:t>10 fF</a:t>
                      </a:r>
                      <a:endParaRPr lang="en-US" altLang="zh-CN" sz="1800" b="0">
                        <a:latin typeface="Times New Roman" panose="02020603050405020304" charset="0"/>
                        <a:ea typeface="宋体" panose="02010600030101010101" pitchFamily="2" charset="-122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800">
                          <a:latin typeface="Times New Roman" panose="02020603050405020304" charset="0"/>
                          <a:ea typeface="宋体" panose="02010600030101010101" pitchFamily="2" charset="-122"/>
                          <a:sym typeface="+mn-ea"/>
                        </a:rPr>
                        <a:t>0.94080</a:t>
                      </a:r>
                      <a:r>
                        <a:rPr lang="en-US" altLang="zh-CN" b="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 ns</a:t>
                      </a:r>
                      <a:endParaRPr lang="en-US" altLang="zh-CN" b="0">
                        <a:latin typeface="Times New Roman" panose="02020603050405020304" charset="0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800">
                          <a:latin typeface="Times New Roman" panose="02020603050405020304" charset="0"/>
                          <a:ea typeface="宋体" panose="02010600030101010101" pitchFamily="2" charset="-122"/>
                          <a:sym typeface="+mn-ea"/>
                        </a:rPr>
                        <a:t>0.19447</a:t>
                      </a:r>
                      <a:r>
                        <a:rPr lang="en-US" altLang="zh-CN" b="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 ns</a:t>
                      </a:r>
                      <a:endParaRPr lang="en-US" altLang="zh-CN" b="0">
                        <a:latin typeface="Times New Roman" panose="02020603050405020304" charset="0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0">
                          <a:latin typeface="Times New Roman" panose="02020603050405020304" charset="0"/>
                          <a:ea typeface="宋体" panose="02010600030101010101" pitchFamily="2" charset="-122"/>
                          <a:sym typeface="+mn-ea"/>
                        </a:rPr>
                        <a:t>20 fF</a:t>
                      </a:r>
                      <a:endParaRPr lang="en-US" altLang="zh-CN" sz="1800" b="0">
                        <a:latin typeface="Times New Roman" panose="02020603050405020304" charset="0"/>
                        <a:ea typeface="宋体" panose="02010600030101010101" pitchFamily="2" charset="-122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800">
                          <a:latin typeface="Times New Roman" panose="02020603050405020304" charset="0"/>
                          <a:ea typeface="宋体" panose="02010600030101010101" pitchFamily="2" charset="-122"/>
                          <a:sym typeface="+mn-ea"/>
                        </a:rPr>
                        <a:t>1.85265</a:t>
                      </a:r>
                      <a:r>
                        <a:rPr lang="en-US" altLang="zh-CN" b="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 ns</a:t>
                      </a:r>
                      <a:endParaRPr lang="en-US" altLang="zh-CN" b="0">
                        <a:latin typeface="Times New Roman" panose="02020603050405020304" charset="0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800">
                          <a:latin typeface="Times New Roman" panose="02020603050405020304" charset="0"/>
                          <a:ea typeface="宋体" panose="02010600030101010101" pitchFamily="2" charset="-122"/>
                          <a:sym typeface="+mn-ea"/>
                        </a:rPr>
                        <a:t>0.32665</a:t>
                      </a:r>
                      <a:r>
                        <a:rPr lang="en-US" altLang="zh-CN" b="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 ns</a:t>
                      </a:r>
                      <a:endParaRPr lang="en-US" altLang="zh-CN" b="0">
                        <a:latin typeface="Times New Roman" panose="02020603050405020304" charset="0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0">
                          <a:latin typeface="Times New Roman" panose="02020603050405020304" charset="0"/>
                          <a:ea typeface="宋体" panose="02010600030101010101" pitchFamily="2" charset="-122"/>
                          <a:sym typeface="+mn-ea"/>
                        </a:rPr>
                        <a:t>50 fF</a:t>
                      </a:r>
                      <a:endParaRPr lang="en-US" altLang="zh-CN" sz="1800" b="0">
                        <a:latin typeface="Times New Roman" panose="02020603050405020304" charset="0"/>
                        <a:ea typeface="宋体" panose="02010600030101010101" pitchFamily="2" charset="-122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800">
                          <a:latin typeface="Times New Roman" panose="02020603050405020304" charset="0"/>
                          <a:ea typeface="宋体" panose="02010600030101010101" pitchFamily="2" charset="-122"/>
                          <a:sym typeface="+mn-ea"/>
                        </a:rPr>
                        <a:t>4.54500</a:t>
                      </a:r>
                      <a:r>
                        <a:rPr lang="en-US" altLang="zh-CN" b="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 ns</a:t>
                      </a:r>
                      <a:endParaRPr lang="en-US" altLang="zh-CN" b="0">
                        <a:latin typeface="Times New Roman" panose="02020603050405020304" charset="0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800">
                          <a:latin typeface="Times New Roman" panose="02020603050405020304" charset="0"/>
                          <a:ea typeface="宋体" panose="02010600030101010101" pitchFamily="2" charset="-122"/>
                          <a:sym typeface="+mn-ea"/>
                        </a:rPr>
                        <a:t>0.91569</a:t>
                      </a:r>
                      <a:r>
                        <a:rPr lang="en-US" altLang="zh-CN" b="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 ns</a:t>
                      </a:r>
                      <a:endParaRPr lang="en-US" altLang="zh-CN" b="0">
                        <a:latin typeface="Times New Roman" panose="02020603050405020304" charset="0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灯片编号占位符 4"/>
          <p:cNvSpPr txBox="1"/>
          <p:nvPr/>
        </p:nvSpPr>
        <p:spPr>
          <a:xfrm>
            <a:off x="11603218" y="6306219"/>
            <a:ext cx="287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1596928" y="6338805"/>
            <a:ext cx="299954" cy="299954"/>
          </a:xfrm>
          <a:prstGeom prst="ellipse">
            <a:avLst/>
          </a:prstGeom>
          <a:solidFill>
            <a:srgbClr val="15378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灯片编号占位符 4"/>
          <p:cNvSpPr txBox="1"/>
          <p:nvPr/>
        </p:nvSpPr>
        <p:spPr>
          <a:xfrm>
            <a:off x="11542472" y="6306219"/>
            <a:ext cx="408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420690" y="244475"/>
            <a:ext cx="587373" cy="279931"/>
            <a:chOff x="420690" y="244475"/>
            <a:chExt cx="587373" cy="279931"/>
          </a:xfrm>
        </p:grpSpPr>
        <p:sp>
          <p:nvSpPr>
            <p:cNvPr id="12" name="矩形 11"/>
            <p:cNvSpPr/>
            <p:nvPr/>
          </p:nvSpPr>
          <p:spPr>
            <a:xfrm>
              <a:off x="615951" y="244475"/>
              <a:ext cx="292100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930276" y="244475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15939" y="244475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615428" y="411692"/>
              <a:ext cx="292100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515938" y="411692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420690" y="411692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1170305" y="146685"/>
            <a:ext cx="4716780" cy="52197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R="0" lvl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2800" b="1" dirty="0">
                <a:solidFill>
                  <a:srgbClr val="1537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r>
              <a:rPr lang="zh-CN" altLang="en-US" sz="2800" b="1" dirty="0">
                <a:solidFill>
                  <a:srgbClr val="1537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非门驱动电阻</a:t>
            </a:r>
            <a:r>
              <a:rPr lang="zh-CN" altLang="en-US" sz="2800" b="1" dirty="0">
                <a:solidFill>
                  <a:srgbClr val="1537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结果分析</a:t>
            </a:r>
            <a:endParaRPr lang="zh-CN" altLang="en-US" sz="2800" b="1" dirty="0">
              <a:solidFill>
                <a:srgbClr val="1537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835150" y="741045"/>
            <a:ext cx="3509645" cy="6076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或</a:t>
            </a:r>
            <a:r>
              <a:rPr lang="zh-CN" altLang="en-US" sz="2800" b="1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非门</a:t>
            </a:r>
            <a:r>
              <a:rPr lang="zh-CN" altLang="en-US" sz="2800" b="1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内部电路</a:t>
            </a:r>
            <a:endParaRPr lang="zh-CN" altLang="en-US" sz="2800" b="1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559040" y="1560966"/>
            <a:ext cx="1673862" cy="6076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结果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分析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887085" y="2168525"/>
            <a:ext cx="5647055" cy="2237740"/>
          </a:xfrm>
          <a:prstGeom prst="rect">
            <a:avLst/>
          </a:prstGeom>
          <a:noFill/>
          <a:effectLst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1.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或非门的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上拉驱动网络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是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两个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PMOS 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串联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；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或非门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的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下拉驱动网络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是两个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NMOS 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并联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2.PMOS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上拉网络是串联结构：输出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上升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时，两个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PMOS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必须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同时导通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，上拉电阻较大。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NMOS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下拉网络是并联结构：输出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下降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时，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两个并联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NMOS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中只需要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一个导通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  <a:p>
            <a:pPr lvl="1">
              <a:lnSpc>
                <a:spcPct val="120000"/>
              </a:lnSpc>
              <a:defRPr/>
            </a:pP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  <a:p>
            <a:pPr>
              <a:lnSpc>
                <a:spcPct val="120000"/>
              </a:lnSpc>
              <a:defRPr/>
            </a:pP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  <a:p>
            <a:pPr>
              <a:lnSpc>
                <a:spcPct val="120000"/>
              </a:lnSpc>
              <a:defRPr/>
            </a:pP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711950" y="4406265"/>
            <a:ext cx="4057015" cy="7556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1">
              <a:lnSpc>
                <a:spcPct val="120000"/>
              </a:lnSpc>
              <a:defRPr/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上拉驱动电阻为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40.9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kΩ</a:t>
            </a:r>
            <a:endParaRPr lang="en-US" altLang="zh-CN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  <a:p>
            <a:pPr lvl="1" algn="l">
              <a:lnSpc>
                <a:spcPct val="120000"/>
              </a:lnSpc>
              <a:buClrTx/>
              <a:buSzTx/>
              <a:buFontTx/>
              <a:defRPr/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下拉驱动电阻为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8.2kΩ</a:t>
            </a:r>
            <a:endParaRPr lang="en-US" altLang="zh-CN" b="1" dirty="0">
              <a:solidFill>
                <a:srgbClr val="FF0000"/>
              </a:solidFill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050" y="1375410"/>
            <a:ext cx="4065905" cy="5244465"/>
          </a:xfrm>
          <a:prstGeom prst="rect">
            <a:avLst/>
          </a:prstGeom>
        </p:spPr>
      </p:pic>
      <p:sp>
        <p:nvSpPr>
          <p:cNvPr id="2" name="灯片编号占位符 4"/>
          <p:cNvSpPr txBox="1"/>
          <p:nvPr/>
        </p:nvSpPr>
        <p:spPr>
          <a:xfrm>
            <a:off x="11603218" y="6306219"/>
            <a:ext cx="287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1596928" y="6338805"/>
            <a:ext cx="299954" cy="299954"/>
          </a:xfrm>
          <a:prstGeom prst="ellipse">
            <a:avLst/>
          </a:prstGeom>
          <a:solidFill>
            <a:srgbClr val="15378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灯片编号占位符 4"/>
          <p:cNvSpPr txBox="1"/>
          <p:nvPr/>
        </p:nvSpPr>
        <p:spPr>
          <a:xfrm>
            <a:off x="11542472" y="6306219"/>
            <a:ext cx="408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420690" y="244475"/>
            <a:ext cx="587373" cy="279931"/>
            <a:chOff x="420690" y="244475"/>
            <a:chExt cx="587373" cy="279931"/>
          </a:xfrm>
        </p:grpSpPr>
        <p:sp>
          <p:nvSpPr>
            <p:cNvPr id="12" name="矩形 11"/>
            <p:cNvSpPr/>
            <p:nvPr/>
          </p:nvSpPr>
          <p:spPr>
            <a:xfrm>
              <a:off x="615951" y="244475"/>
              <a:ext cx="292100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930276" y="244475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15939" y="244475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615428" y="411692"/>
              <a:ext cx="292100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515938" y="411692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420690" y="411692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1169988" y="146902"/>
            <a:ext cx="2779712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R="0" lvl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2800" b="1" dirty="0">
                <a:solidFill>
                  <a:srgbClr val="1537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与非门驱动电阻</a:t>
            </a:r>
            <a:endParaRPr lang="zh-CN" altLang="en-US" sz="2800" b="1" dirty="0">
              <a:solidFill>
                <a:srgbClr val="1537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41520" y="668655"/>
            <a:ext cx="3927777" cy="5655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15378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与非</a:t>
            </a:r>
            <a:r>
              <a:rPr lang="zh-CN" altLang="en-US" sz="2800" b="1" noProof="0" dirty="0">
                <a:ln>
                  <a:noFill/>
                </a:ln>
                <a:solidFill>
                  <a:srgbClr val="1537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门驱动电阻的计算</a:t>
            </a:r>
            <a:endParaRPr lang="zh-CN" altLang="en-US" sz="2800" b="1" noProof="0" dirty="0">
              <a:ln>
                <a:noFill/>
              </a:ln>
              <a:solidFill>
                <a:srgbClr val="1537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5" b="725"/>
          <a:stretch>
            <a:fillRect/>
          </a:stretch>
        </p:blipFill>
        <p:spPr>
          <a:xfrm>
            <a:off x="144517" y="2227765"/>
            <a:ext cx="5629209" cy="3521521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275838" y="1448210"/>
            <a:ext cx="1673862" cy="5655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电路搭建</a:t>
            </a:r>
            <a:endParaRPr lang="zh-CN" altLang="en-US" sz="2800" b="1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pic>
        <p:nvPicPr>
          <p:cNvPr id="18" name="图片 1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83" b="4383"/>
          <a:stretch>
            <a:fillRect/>
          </a:stretch>
        </p:blipFill>
        <p:spPr>
          <a:xfrm>
            <a:off x="5852160" y="1605915"/>
            <a:ext cx="6195060" cy="3093720"/>
          </a:xfrm>
          <a:prstGeom prst="rect">
            <a:avLst/>
          </a:prstGeom>
        </p:spPr>
      </p:pic>
      <p:pic>
        <p:nvPicPr>
          <p:cNvPr id="21" name="图片 2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9" r="7699" b="8791"/>
          <a:stretch>
            <a:fillRect/>
          </a:stretch>
        </p:blipFill>
        <p:spPr>
          <a:xfrm>
            <a:off x="5852160" y="4761211"/>
            <a:ext cx="6195323" cy="1675966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8378871" y="1040240"/>
            <a:ext cx="1673862" cy="5655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输出结果</a:t>
            </a:r>
            <a:endParaRPr lang="zh-CN" altLang="en-US" sz="2800" b="1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sp>
        <p:nvSpPr>
          <p:cNvPr id="3" name="灯片编号占位符 4"/>
          <p:cNvSpPr txBox="1"/>
          <p:nvPr/>
        </p:nvSpPr>
        <p:spPr>
          <a:xfrm>
            <a:off x="11753713" y="6466239"/>
            <a:ext cx="287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1747423" y="6498825"/>
            <a:ext cx="299954" cy="299954"/>
          </a:xfrm>
          <a:prstGeom prst="ellipse">
            <a:avLst/>
          </a:prstGeom>
          <a:solidFill>
            <a:srgbClr val="15378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灯片编号占位符 4"/>
          <p:cNvSpPr txBox="1"/>
          <p:nvPr/>
        </p:nvSpPr>
        <p:spPr>
          <a:xfrm>
            <a:off x="11692967" y="6466239"/>
            <a:ext cx="408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420690" y="244475"/>
            <a:ext cx="587373" cy="279931"/>
            <a:chOff x="420690" y="244475"/>
            <a:chExt cx="587373" cy="279931"/>
          </a:xfrm>
        </p:grpSpPr>
        <p:sp>
          <p:nvSpPr>
            <p:cNvPr id="12" name="矩形 11"/>
            <p:cNvSpPr/>
            <p:nvPr/>
          </p:nvSpPr>
          <p:spPr>
            <a:xfrm>
              <a:off x="615951" y="244475"/>
              <a:ext cx="292100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930276" y="244475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15939" y="244475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615428" y="411692"/>
              <a:ext cx="292100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515938" y="411692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420690" y="411692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1169988" y="146902"/>
            <a:ext cx="2779712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R="0" lvl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2800" b="1" dirty="0">
                <a:solidFill>
                  <a:srgbClr val="1537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与非门驱动电阻</a:t>
            </a:r>
            <a:endParaRPr lang="zh-CN" altLang="en-US" sz="2800" b="1" dirty="0">
              <a:solidFill>
                <a:srgbClr val="1537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41520" y="668655"/>
            <a:ext cx="3981043" cy="5655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15378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与非</a:t>
            </a:r>
            <a:r>
              <a:rPr lang="zh-CN" altLang="en-US" sz="2800" b="1" noProof="0" dirty="0">
                <a:ln>
                  <a:noFill/>
                </a:ln>
                <a:solidFill>
                  <a:srgbClr val="1537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门驱动电阻的计算</a:t>
            </a:r>
            <a:endParaRPr lang="zh-CN" altLang="en-US" sz="2800" b="1" noProof="0" dirty="0">
              <a:ln>
                <a:noFill/>
              </a:ln>
              <a:solidFill>
                <a:srgbClr val="1537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5" b="725"/>
          <a:stretch>
            <a:fillRect/>
          </a:stretch>
        </p:blipFill>
        <p:spPr>
          <a:xfrm>
            <a:off x="263271" y="2126505"/>
            <a:ext cx="5629209" cy="3521521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275838" y="1303430"/>
            <a:ext cx="1673862" cy="5655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电路搭建</a:t>
            </a:r>
            <a:endParaRPr lang="zh-CN" altLang="en-US" sz="2800" b="1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660005" y="1303791"/>
            <a:ext cx="1673862" cy="5655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结果计算</a:t>
            </a:r>
            <a:endParaRPr lang="zh-CN" altLang="en-US" sz="2800" b="1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040755" y="2046605"/>
            <a:ext cx="6081395" cy="208407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1.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根据输出波形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,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定位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10%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所对应的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0.12V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电压和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90%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所对应的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1.08V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电压的时间，从而得到上升时间和下降时间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2.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改变负载电容，仿真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5fF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、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10fF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、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20fF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、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 50fF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，将它们所对应的上升时间与下降时间进行拟合，最终得到结果：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  <a:p>
            <a:pPr lvl="1">
              <a:lnSpc>
                <a:spcPct val="120000"/>
              </a:lnSpc>
              <a:defRPr/>
            </a:pPr>
            <a:r>
              <a:rPr lang="zh-CN" altLang="en-US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上拉驱动电阻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为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20.7kΩ</a:t>
            </a:r>
            <a:endParaRPr lang="en-US" altLang="zh-CN" b="1" dirty="0">
              <a:solidFill>
                <a:srgbClr val="FF0000"/>
              </a:solidFill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  <a:p>
            <a:pPr lvl="1">
              <a:lnSpc>
                <a:spcPct val="120000"/>
              </a:lnSpc>
              <a:defRPr/>
            </a:pPr>
            <a:r>
              <a:rPr lang="zh-CN" altLang="en-US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下拉驱动电阻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为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14.5kΩ</a:t>
            </a:r>
            <a:endParaRPr lang="zh-CN" altLang="en-US" b="1" dirty="0">
              <a:solidFill>
                <a:srgbClr val="FF0000"/>
              </a:solidFill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2"/>
            </p:custDataLst>
          </p:nvPr>
        </p:nvGraphicFramePr>
        <p:xfrm>
          <a:off x="6546850" y="4252595"/>
          <a:ext cx="4897120" cy="1924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6390"/>
                <a:gridCol w="1585595"/>
                <a:gridCol w="1715135"/>
              </a:tblGrid>
              <a:tr h="38481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负载电容 </a:t>
                      </a:r>
                      <a:r>
                        <a:rPr lang="en-US" altLang="zh-CN" b="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C</a:t>
                      </a:r>
                      <a:r>
                        <a:rPr lang="en-US" altLang="zh-CN" b="0" baseline="-2500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L</a:t>
                      </a:r>
                      <a:endParaRPr lang="en-US" altLang="zh-CN" b="0" baseline="-25000">
                        <a:latin typeface="Times New Roman" panose="02020603050405020304" charset="0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上升时间 </a:t>
                      </a:r>
                      <a:r>
                        <a:rPr lang="en-US" altLang="zh-CN" b="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t</a:t>
                      </a:r>
                      <a:r>
                        <a:rPr lang="zh-CN" altLang="en-US" b="0" baseline="-2500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𝑟</a:t>
                      </a:r>
                      <a:endParaRPr lang="zh-CN" altLang="en-US" b="0" baseline="-25000">
                        <a:latin typeface="Times New Roman" panose="02020603050405020304" charset="0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下降时间 </a:t>
                      </a:r>
                      <a:r>
                        <a:rPr lang="en-US" altLang="zh-CN" b="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t</a:t>
                      </a:r>
                      <a:r>
                        <a:rPr lang="zh-CN" altLang="en-US" b="0" baseline="-2500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𝑓</a:t>
                      </a:r>
                      <a:endParaRPr lang="zh-CN" altLang="en-US" b="0" baseline="-25000">
                        <a:latin typeface="Times New Roman" panose="02020603050405020304" charset="0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38481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5 fF</a:t>
                      </a:r>
                      <a:endParaRPr lang="en-US" altLang="zh-CN" b="0">
                        <a:latin typeface="Times New Roman" panose="02020603050405020304" charset="0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800">
                          <a:latin typeface="Times New Roman" panose="02020603050405020304" charset="0"/>
                          <a:ea typeface="宋体" panose="02010600030101010101" pitchFamily="2" charset="-122"/>
                          <a:sym typeface="+mn-ea"/>
                        </a:rPr>
                        <a:t>0.24785</a:t>
                      </a:r>
                      <a:r>
                        <a:rPr lang="en-US" altLang="zh-CN" b="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 ns</a:t>
                      </a:r>
                      <a:endParaRPr lang="en-US" altLang="zh-CN" b="0">
                        <a:latin typeface="Times New Roman" panose="02020603050405020304" charset="0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800">
                          <a:latin typeface="Times New Roman" panose="02020603050405020304" charset="0"/>
                          <a:ea typeface="宋体" panose="02010600030101010101" pitchFamily="2" charset="-122"/>
                          <a:sym typeface="+mn-ea"/>
                        </a:rPr>
                        <a:t>0.17680</a:t>
                      </a:r>
                      <a:r>
                        <a:rPr lang="en-US" altLang="zh-CN" b="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 ns</a:t>
                      </a:r>
                      <a:endParaRPr lang="en-US" altLang="zh-CN" b="0">
                        <a:latin typeface="Times New Roman" panose="02020603050405020304" charset="0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38481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0">
                          <a:latin typeface="Times New Roman" panose="02020603050405020304" charset="0"/>
                          <a:ea typeface="宋体" panose="02010600030101010101" pitchFamily="2" charset="-122"/>
                          <a:sym typeface="+mn-ea"/>
                        </a:rPr>
                        <a:t>10 fF</a:t>
                      </a:r>
                      <a:endParaRPr lang="en-US" altLang="zh-CN" sz="1800" b="0">
                        <a:latin typeface="Times New Roman" panose="02020603050405020304" charset="0"/>
                        <a:ea typeface="宋体" panose="02010600030101010101" pitchFamily="2" charset="-122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800">
                          <a:latin typeface="Times New Roman" panose="02020603050405020304" charset="0"/>
                          <a:ea typeface="宋体" panose="02010600030101010101" pitchFamily="2" charset="-122"/>
                          <a:sym typeface="+mn-ea"/>
                        </a:rPr>
                        <a:t>0.47400</a:t>
                      </a:r>
                      <a:r>
                        <a:rPr lang="en-US" altLang="zh-CN" b="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 ns</a:t>
                      </a:r>
                      <a:endParaRPr lang="en-US" altLang="zh-CN" b="0">
                        <a:latin typeface="Times New Roman" panose="02020603050405020304" charset="0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800">
                          <a:latin typeface="Times New Roman" panose="02020603050405020304" charset="0"/>
                          <a:ea typeface="宋体" panose="02010600030101010101" pitchFamily="2" charset="-122"/>
                          <a:sym typeface="+mn-ea"/>
                        </a:rPr>
                        <a:t>0.33666</a:t>
                      </a:r>
                      <a:r>
                        <a:rPr lang="en-US" altLang="zh-CN" b="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 ns</a:t>
                      </a:r>
                      <a:endParaRPr lang="en-US" altLang="zh-CN" b="0">
                        <a:latin typeface="Times New Roman" panose="02020603050405020304" charset="0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38481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0">
                          <a:latin typeface="Times New Roman" panose="02020603050405020304" charset="0"/>
                          <a:ea typeface="宋体" panose="02010600030101010101" pitchFamily="2" charset="-122"/>
                          <a:sym typeface="+mn-ea"/>
                        </a:rPr>
                        <a:t>20 fF</a:t>
                      </a:r>
                      <a:endParaRPr lang="en-US" altLang="zh-CN" sz="1800" b="0">
                        <a:latin typeface="Times New Roman" panose="02020603050405020304" charset="0"/>
                        <a:ea typeface="宋体" panose="02010600030101010101" pitchFamily="2" charset="-122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800">
                          <a:latin typeface="Times New Roman" panose="02020603050405020304" charset="0"/>
                          <a:ea typeface="宋体" panose="02010600030101010101" pitchFamily="2" charset="-122"/>
                          <a:sym typeface="+mn-ea"/>
                        </a:rPr>
                        <a:t>0.91699</a:t>
                      </a:r>
                      <a:r>
                        <a:rPr lang="en-US" altLang="zh-CN" b="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 ns</a:t>
                      </a:r>
                      <a:endParaRPr lang="en-US" altLang="zh-CN" b="0">
                        <a:latin typeface="Times New Roman" panose="02020603050405020304" charset="0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800">
                          <a:latin typeface="Times New Roman" panose="02020603050405020304" charset="0"/>
                          <a:ea typeface="宋体" panose="02010600030101010101" pitchFamily="2" charset="-122"/>
                          <a:sym typeface="+mn-ea"/>
                        </a:rPr>
                        <a:t>0.65647</a:t>
                      </a:r>
                      <a:r>
                        <a:rPr lang="en-US" altLang="zh-CN" b="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 ns</a:t>
                      </a:r>
                      <a:endParaRPr lang="en-US" altLang="zh-CN" b="0">
                        <a:latin typeface="Times New Roman" panose="02020603050405020304" charset="0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38481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0">
                          <a:latin typeface="Times New Roman" panose="02020603050405020304" charset="0"/>
                          <a:ea typeface="宋体" panose="02010600030101010101" pitchFamily="2" charset="-122"/>
                          <a:sym typeface="+mn-ea"/>
                        </a:rPr>
                        <a:t>50 fF</a:t>
                      </a:r>
                      <a:endParaRPr lang="en-US" altLang="zh-CN" sz="1800" b="0">
                        <a:latin typeface="Times New Roman" panose="02020603050405020304" charset="0"/>
                        <a:ea typeface="宋体" panose="02010600030101010101" pitchFamily="2" charset="-122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800">
                          <a:latin typeface="Times New Roman" panose="02020603050405020304" charset="0"/>
                          <a:ea typeface="宋体" panose="02010600030101010101" pitchFamily="2" charset="-122"/>
                          <a:sym typeface="+mn-ea"/>
                        </a:rPr>
                        <a:t>2.29100</a:t>
                      </a:r>
                      <a:r>
                        <a:rPr lang="en-US" altLang="zh-CN" b="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 ns</a:t>
                      </a:r>
                      <a:endParaRPr lang="en-US" altLang="zh-CN" b="0">
                        <a:latin typeface="Times New Roman" panose="02020603050405020304" charset="0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altLang="zh-CN" sz="1800">
                          <a:latin typeface="Times New Roman" panose="02020603050405020304" charset="0"/>
                          <a:ea typeface="宋体" panose="02010600030101010101" pitchFamily="2" charset="-122"/>
                          <a:sym typeface="+mn-ea"/>
                        </a:rPr>
                        <a:t>1.61130 </a:t>
                      </a:r>
                      <a:r>
                        <a:rPr lang="en-US" altLang="zh-CN" b="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ns</a:t>
                      </a:r>
                      <a:endParaRPr lang="en-US" altLang="zh-CN" b="0">
                        <a:latin typeface="Times New Roman" panose="02020603050405020304" charset="0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灯片编号占位符 4"/>
          <p:cNvSpPr txBox="1"/>
          <p:nvPr/>
        </p:nvSpPr>
        <p:spPr>
          <a:xfrm>
            <a:off x="11603218" y="6306219"/>
            <a:ext cx="287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1596928" y="6338805"/>
            <a:ext cx="299954" cy="299954"/>
          </a:xfrm>
          <a:prstGeom prst="ellipse">
            <a:avLst/>
          </a:prstGeom>
          <a:solidFill>
            <a:srgbClr val="15378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灯片编号占位符 4"/>
          <p:cNvSpPr txBox="1"/>
          <p:nvPr/>
        </p:nvSpPr>
        <p:spPr>
          <a:xfrm>
            <a:off x="11542472" y="6306219"/>
            <a:ext cx="408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420690" y="244475"/>
            <a:ext cx="587373" cy="279931"/>
            <a:chOff x="420690" y="244475"/>
            <a:chExt cx="587373" cy="279931"/>
          </a:xfrm>
        </p:grpSpPr>
        <p:sp>
          <p:nvSpPr>
            <p:cNvPr id="12" name="矩形 11"/>
            <p:cNvSpPr/>
            <p:nvPr/>
          </p:nvSpPr>
          <p:spPr>
            <a:xfrm>
              <a:off x="615951" y="244475"/>
              <a:ext cx="292100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930276" y="244475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15939" y="244475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615428" y="411692"/>
              <a:ext cx="292100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515938" y="411692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420690" y="411692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1170305" y="146685"/>
            <a:ext cx="4716780" cy="52197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R="0" lvl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2800" b="1" dirty="0">
                <a:solidFill>
                  <a:srgbClr val="1537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与非门驱动电阻</a:t>
            </a:r>
            <a:r>
              <a:rPr lang="zh-CN" altLang="en-US" sz="2800" b="1" dirty="0">
                <a:solidFill>
                  <a:srgbClr val="1537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结果分析</a:t>
            </a:r>
            <a:endParaRPr lang="zh-CN" altLang="en-US" sz="2800" b="1" dirty="0">
              <a:solidFill>
                <a:srgbClr val="1537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835150" y="741045"/>
            <a:ext cx="3509645" cy="6076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与非门</a:t>
            </a:r>
            <a:r>
              <a:rPr lang="zh-CN" altLang="en-US" sz="2800" b="1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内部电路</a:t>
            </a:r>
            <a:endParaRPr lang="zh-CN" altLang="en-US" sz="2800" b="1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559040" y="1560966"/>
            <a:ext cx="1673862" cy="6076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结果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分析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168390" y="2268220"/>
            <a:ext cx="5678170" cy="2120900"/>
          </a:xfrm>
          <a:prstGeom prst="rect">
            <a:avLst/>
          </a:prstGeom>
          <a:noFill/>
          <a:effectLst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1.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与非门的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上拉驱动网络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是两个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PMOS 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并联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；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与非门的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下拉驱动网络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是两个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NMOS 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串联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2.PMOS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上拉网络是并联结构：输出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上升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时，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两个并联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PMOS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中只需要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一个导通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；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NMOS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下拉网络是串联结构：输出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下降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时，两个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NMOS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必须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同时导通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，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下拉电阻较大。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l="11049" t="2139" r="17927" b="7480"/>
          <a:stretch>
            <a:fillRect/>
          </a:stretch>
        </p:blipFill>
        <p:spPr>
          <a:xfrm>
            <a:off x="607695" y="1421130"/>
            <a:ext cx="4737100" cy="524383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750050" y="4488815"/>
            <a:ext cx="3690620" cy="7556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1">
              <a:lnSpc>
                <a:spcPct val="120000"/>
              </a:lnSpc>
              <a:defRPr/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上拉驱动电阻为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20.7kΩ</a:t>
            </a:r>
            <a:endParaRPr lang="en-US" altLang="zh-CN" b="1" dirty="0">
              <a:solidFill>
                <a:srgbClr val="FF0000"/>
              </a:solidFill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  <a:p>
            <a:pPr lvl="1" algn="l">
              <a:lnSpc>
                <a:spcPct val="120000"/>
              </a:lnSpc>
              <a:buClrTx/>
              <a:buSzTx/>
              <a:buFontTx/>
              <a:defRPr/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下拉驱动电阻为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14.5kΩ</a:t>
            </a:r>
            <a:endParaRPr lang="en-US" altLang="zh-CN" b="1" dirty="0">
              <a:solidFill>
                <a:srgbClr val="FF0000"/>
              </a:solidFill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sp>
        <p:nvSpPr>
          <p:cNvPr id="2" name="灯片编号占位符 4"/>
          <p:cNvSpPr txBox="1"/>
          <p:nvPr/>
        </p:nvSpPr>
        <p:spPr>
          <a:xfrm>
            <a:off x="11603218" y="6306219"/>
            <a:ext cx="287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1596928" y="6338805"/>
            <a:ext cx="299954" cy="299954"/>
          </a:xfrm>
          <a:prstGeom prst="ellipse">
            <a:avLst/>
          </a:prstGeom>
          <a:solidFill>
            <a:srgbClr val="15378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灯片编号占位符 4"/>
          <p:cNvSpPr txBox="1"/>
          <p:nvPr/>
        </p:nvSpPr>
        <p:spPr>
          <a:xfrm>
            <a:off x="11542472" y="6306219"/>
            <a:ext cx="408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420690" y="244475"/>
            <a:ext cx="587373" cy="279931"/>
            <a:chOff x="420690" y="244475"/>
            <a:chExt cx="587373" cy="279931"/>
          </a:xfrm>
        </p:grpSpPr>
        <p:sp>
          <p:nvSpPr>
            <p:cNvPr id="12" name="矩形 11"/>
            <p:cNvSpPr/>
            <p:nvPr/>
          </p:nvSpPr>
          <p:spPr>
            <a:xfrm>
              <a:off x="615951" y="244475"/>
              <a:ext cx="292100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930276" y="244475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15939" y="244475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615428" y="411692"/>
              <a:ext cx="292100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515938" y="411692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420690" y="411692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1169988" y="146902"/>
            <a:ext cx="2779712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R="0" lvl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2800" b="1" dirty="0">
                <a:solidFill>
                  <a:srgbClr val="1537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或门驱动电阻</a:t>
            </a:r>
            <a:endParaRPr lang="zh-CN" altLang="en-US" sz="2800" b="1" dirty="0">
              <a:solidFill>
                <a:srgbClr val="1537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41520" y="668655"/>
            <a:ext cx="3927777" cy="5655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noProof="0" dirty="0">
                <a:ln>
                  <a:noFill/>
                </a:ln>
                <a:solidFill>
                  <a:srgbClr val="1537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或门驱动电阻的计算</a:t>
            </a:r>
            <a:endParaRPr lang="zh-CN" altLang="en-US" sz="2800" b="1" noProof="0" dirty="0">
              <a:ln>
                <a:noFill/>
              </a:ln>
              <a:solidFill>
                <a:srgbClr val="1537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4" t="7609" r="19517"/>
          <a:stretch>
            <a:fillRect/>
          </a:stretch>
        </p:blipFill>
        <p:spPr>
          <a:xfrm>
            <a:off x="144517" y="2227765"/>
            <a:ext cx="5629209" cy="3521521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275838" y="1448210"/>
            <a:ext cx="1673862" cy="5655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电路搭建</a:t>
            </a:r>
            <a:endParaRPr lang="zh-CN" altLang="en-US" sz="2800" b="1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pic>
        <p:nvPicPr>
          <p:cNvPr id="18" name="图片 1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83"/>
          <a:stretch>
            <a:fillRect/>
          </a:stretch>
        </p:blipFill>
        <p:spPr>
          <a:xfrm>
            <a:off x="5852160" y="1678940"/>
            <a:ext cx="6195060" cy="2955925"/>
          </a:xfrm>
          <a:prstGeom prst="rect">
            <a:avLst/>
          </a:prstGeom>
        </p:spPr>
      </p:pic>
      <p:pic>
        <p:nvPicPr>
          <p:cNvPr id="21" name="图片 2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687"/>
          <a:stretch>
            <a:fillRect/>
          </a:stretch>
        </p:blipFill>
        <p:spPr>
          <a:xfrm>
            <a:off x="5852160" y="4707870"/>
            <a:ext cx="6195323" cy="1837509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8378871" y="1040240"/>
            <a:ext cx="1673862" cy="5655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输出结果</a:t>
            </a:r>
            <a:endParaRPr lang="zh-CN" altLang="en-US" sz="2800" b="1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sp>
        <p:nvSpPr>
          <p:cNvPr id="3" name="灯片编号占位符 4"/>
          <p:cNvSpPr txBox="1"/>
          <p:nvPr/>
        </p:nvSpPr>
        <p:spPr>
          <a:xfrm>
            <a:off x="11753713" y="6513229"/>
            <a:ext cx="287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1747423" y="6545815"/>
            <a:ext cx="299954" cy="299954"/>
          </a:xfrm>
          <a:prstGeom prst="ellipse">
            <a:avLst/>
          </a:prstGeom>
          <a:solidFill>
            <a:srgbClr val="15378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灯片编号占位符 4"/>
          <p:cNvSpPr txBox="1"/>
          <p:nvPr/>
        </p:nvSpPr>
        <p:spPr>
          <a:xfrm>
            <a:off x="11692967" y="6513229"/>
            <a:ext cx="408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420690" y="244475"/>
            <a:ext cx="587373" cy="279931"/>
            <a:chOff x="420690" y="244475"/>
            <a:chExt cx="587373" cy="279931"/>
          </a:xfrm>
        </p:grpSpPr>
        <p:sp>
          <p:nvSpPr>
            <p:cNvPr id="12" name="矩形 11"/>
            <p:cNvSpPr/>
            <p:nvPr/>
          </p:nvSpPr>
          <p:spPr>
            <a:xfrm>
              <a:off x="615951" y="244475"/>
              <a:ext cx="292100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930276" y="244475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15939" y="244475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615428" y="411692"/>
              <a:ext cx="292100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515938" y="411692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420690" y="411692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1169988" y="146902"/>
            <a:ext cx="2779712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R="0" lvl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2800" b="1" dirty="0">
                <a:solidFill>
                  <a:srgbClr val="1537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或门驱动电阻</a:t>
            </a:r>
            <a:endParaRPr lang="zh-CN" altLang="en-US" sz="2800" b="1" dirty="0">
              <a:solidFill>
                <a:srgbClr val="1537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41520" y="668655"/>
            <a:ext cx="3981043" cy="5655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noProof="0" dirty="0">
                <a:ln>
                  <a:noFill/>
                </a:ln>
                <a:solidFill>
                  <a:srgbClr val="15378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或门驱动电阻的计算</a:t>
            </a:r>
            <a:endParaRPr lang="zh-CN" altLang="en-US" sz="2800" b="1" noProof="0" dirty="0">
              <a:ln>
                <a:noFill/>
              </a:ln>
              <a:solidFill>
                <a:srgbClr val="15378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4" t="7609" r="19517"/>
          <a:stretch>
            <a:fillRect/>
          </a:stretch>
        </p:blipFill>
        <p:spPr>
          <a:xfrm>
            <a:off x="263271" y="2126505"/>
            <a:ext cx="5629209" cy="3521521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275838" y="1367565"/>
            <a:ext cx="1673862" cy="5655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电路搭建</a:t>
            </a:r>
            <a:endParaRPr lang="zh-CN" altLang="en-US" sz="2800" b="1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687310" y="1367926"/>
            <a:ext cx="1673862" cy="56553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结果计算</a:t>
            </a:r>
            <a:endParaRPr lang="zh-CN" altLang="en-US" sz="2800" b="1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096635" y="2002155"/>
            <a:ext cx="5942330" cy="208407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1.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根据输出波形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,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定位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10%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所对应的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0.12V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电压和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90%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所对应的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1.08V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电压的时间，从而得到上升时间和下降时间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2.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改变负载电容，仿真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5fF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、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10fF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、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20fF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、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 50fF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，将它们所对应的上升时间与下降时间进行拟合，最终得到结果：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  <a:p>
            <a:pPr lvl="1">
              <a:lnSpc>
                <a:spcPct val="120000"/>
              </a:lnSpc>
              <a:defRPr/>
            </a:pPr>
            <a:r>
              <a:rPr lang="zh-CN" altLang="en-US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上拉驱动电阻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为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20.6kΩ</a:t>
            </a:r>
            <a:endParaRPr lang="en-US" altLang="zh-CN" b="1" dirty="0">
              <a:solidFill>
                <a:srgbClr val="FF0000"/>
              </a:solidFill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  <a:p>
            <a:pPr lvl="1">
              <a:lnSpc>
                <a:spcPct val="120000"/>
              </a:lnSpc>
              <a:defRPr/>
            </a:pPr>
            <a:r>
              <a:rPr lang="zh-CN" altLang="en-US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下拉驱动电阻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为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8.0kΩ</a:t>
            </a:r>
            <a:endParaRPr lang="zh-CN" altLang="en-US" b="1" dirty="0">
              <a:solidFill>
                <a:srgbClr val="FF0000"/>
              </a:solidFill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graphicFrame>
        <p:nvGraphicFramePr>
          <p:cNvPr id="3" name="表格 2"/>
          <p:cNvGraphicFramePr/>
          <p:nvPr/>
        </p:nvGraphicFramePr>
        <p:xfrm>
          <a:off x="6443345" y="4154805"/>
          <a:ext cx="5180965" cy="190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1620"/>
                <a:gridCol w="1715135"/>
                <a:gridCol w="1934210"/>
              </a:tblGrid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负载电容 </a:t>
                      </a:r>
                      <a:r>
                        <a:rPr lang="en-US" altLang="zh-CN" b="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C</a:t>
                      </a:r>
                      <a:r>
                        <a:rPr lang="en-US" altLang="zh-CN" b="0" baseline="-2500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L</a:t>
                      </a:r>
                      <a:endParaRPr lang="en-US" altLang="zh-CN" b="0" baseline="-25000">
                        <a:latin typeface="Times New Roman" panose="02020603050405020304" charset="0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上升时间 </a:t>
                      </a:r>
                      <a:r>
                        <a:rPr lang="en-US" altLang="zh-CN" b="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t</a:t>
                      </a:r>
                      <a:r>
                        <a:rPr lang="zh-CN" altLang="en-US" b="0" baseline="-2500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𝑟</a:t>
                      </a:r>
                      <a:endParaRPr lang="zh-CN" altLang="en-US" b="0" baseline="-25000">
                        <a:latin typeface="Times New Roman" panose="02020603050405020304" charset="0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b="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下降时间 </a:t>
                      </a:r>
                      <a:r>
                        <a:rPr lang="en-US" altLang="zh-CN" b="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t</a:t>
                      </a:r>
                      <a:r>
                        <a:rPr lang="zh-CN" altLang="en-US" b="0" baseline="-2500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𝑓</a:t>
                      </a:r>
                      <a:endParaRPr lang="zh-CN" altLang="en-US" b="0" baseline="-25000">
                        <a:latin typeface="Times New Roman" panose="02020603050405020304" charset="0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5 fF</a:t>
                      </a:r>
                      <a:endParaRPr lang="en-US" altLang="zh-CN" b="0">
                        <a:latin typeface="Times New Roman" panose="02020603050405020304" charset="0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0.24128 ns</a:t>
                      </a:r>
                      <a:endParaRPr lang="en-US" altLang="zh-CN" b="0">
                        <a:latin typeface="Times New Roman" panose="02020603050405020304" charset="0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0.11392 ns</a:t>
                      </a:r>
                      <a:endParaRPr lang="en-US" altLang="zh-CN" b="0">
                        <a:latin typeface="Times New Roman" panose="02020603050405020304" charset="0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0">
                          <a:latin typeface="Times New Roman" panose="02020603050405020304" charset="0"/>
                          <a:ea typeface="宋体" panose="02010600030101010101" pitchFamily="2" charset="-122"/>
                          <a:sym typeface="+mn-ea"/>
                        </a:rPr>
                        <a:t>10 fF</a:t>
                      </a:r>
                      <a:endParaRPr lang="en-US" altLang="zh-CN" sz="1800" b="0">
                        <a:latin typeface="Times New Roman" panose="02020603050405020304" charset="0"/>
                        <a:ea typeface="宋体" panose="02010600030101010101" pitchFamily="2" charset="-122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0.46758 ns</a:t>
                      </a:r>
                      <a:endParaRPr lang="en-US" altLang="zh-CN" b="0">
                        <a:latin typeface="Times New Roman" panose="02020603050405020304" charset="0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0.20035 ns</a:t>
                      </a:r>
                      <a:endParaRPr lang="en-US" altLang="zh-CN" b="0">
                        <a:latin typeface="Times New Roman" panose="02020603050405020304" charset="0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0">
                          <a:latin typeface="Times New Roman" panose="02020603050405020304" charset="0"/>
                          <a:ea typeface="宋体" panose="02010600030101010101" pitchFamily="2" charset="-122"/>
                          <a:sym typeface="+mn-ea"/>
                        </a:rPr>
                        <a:t>20 fF</a:t>
                      </a:r>
                      <a:endParaRPr lang="en-US" altLang="zh-CN" sz="1800" b="0">
                        <a:latin typeface="Times New Roman" panose="02020603050405020304" charset="0"/>
                        <a:ea typeface="宋体" panose="02010600030101010101" pitchFamily="2" charset="-122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0.92212 ns</a:t>
                      </a:r>
                      <a:endParaRPr lang="en-US" altLang="zh-CN" b="0">
                        <a:latin typeface="Times New Roman" panose="02020603050405020304" charset="0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0.37687 ns</a:t>
                      </a:r>
                      <a:endParaRPr lang="en-US" altLang="zh-CN" b="0">
                        <a:latin typeface="Times New Roman" panose="02020603050405020304" charset="0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800" b="0">
                          <a:latin typeface="Times New Roman" panose="02020603050405020304" charset="0"/>
                          <a:ea typeface="宋体" panose="02010600030101010101" pitchFamily="2" charset="-122"/>
                          <a:sym typeface="+mn-ea"/>
                        </a:rPr>
                        <a:t>50 fF</a:t>
                      </a:r>
                      <a:endParaRPr lang="en-US" altLang="zh-CN" sz="1800" b="0">
                        <a:latin typeface="Times New Roman" panose="02020603050405020304" charset="0"/>
                        <a:ea typeface="宋体" panose="02010600030101010101" pitchFamily="2" charset="-122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2.28469 ns</a:t>
                      </a:r>
                      <a:endParaRPr lang="en-US" altLang="zh-CN" b="0">
                        <a:latin typeface="Times New Roman" panose="02020603050405020304" charset="0"/>
                        <a:ea typeface="宋体" panose="02010600030101010101" pitchFamily="2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b="0">
                          <a:latin typeface="Times New Roman" panose="02020603050405020304" charset="0"/>
                          <a:ea typeface="宋体" panose="02010600030101010101" pitchFamily="2" charset="-122"/>
                        </a:rPr>
                        <a:t>0.90984 ns</a:t>
                      </a:r>
                      <a:endParaRPr lang="en-US" altLang="zh-CN" b="0">
                        <a:latin typeface="Times New Roman" panose="02020603050405020304" charset="0"/>
                        <a:ea typeface="宋体" panose="02010600030101010101" pitchFamily="2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灯片编号占位符 4"/>
          <p:cNvSpPr txBox="1"/>
          <p:nvPr/>
        </p:nvSpPr>
        <p:spPr>
          <a:xfrm>
            <a:off x="11603218" y="6306219"/>
            <a:ext cx="287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1596928" y="6338805"/>
            <a:ext cx="299954" cy="299954"/>
          </a:xfrm>
          <a:prstGeom prst="ellipse">
            <a:avLst/>
          </a:prstGeom>
          <a:solidFill>
            <a:srgbClr val="15378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灯片编号占位符 4"/>
          <p:cNvSpPr txBox="1"/>
          <p:nvPr/>
        </p:nvSpPr>
        <p:spPr>
          <a:xfrm>
            <a:off x="11542472" y="6306219"/>
            <a:ext cx="408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21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420690" y="244475"/>
            <a:ext cx="587373" cy="279931"/>
            <a:chOff x="420690" y="244475"/>
            <a:chExt cx="587373" cy="279931"/>
          </a:xfrm>
        </p:grpSpPr>
        <p:sp>
          <p:nvSpPr>
            <p:cNvPr id="12" name="矩形 11"/>
            <p:cNvSpPr/>
            <p:nvPr/>
          </p:nvSpPr>
          <p:spPr>
            <a:xfrm>
              <a:off x="615951" y="244475"/>
              <a:ext cx="292100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930276" y="244475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15939" y="244475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615428" y="411692"/>
              <a:ext cx="292100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515938" y="411692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420690" y="411692"/>
              <a:ext cx="77787" cy="112714"/>
            </a:xfrm>
            <a:prstGeom prst="rect">
              <a:avLst/>
            </a:prstGeom>
            <a:gradFill>
              <a:gsLst>
                <a:gs pos="45958">
                  <a:srgbClr val="90A0C3"/>
                </a:gs>
                <a:gs pos="67000">
                  <a:srgbClr val="B3BED6"/>
                </a:gs>
                <a:gs pos="99000">
                  <a:srgbClr val="E2E6EF"/>
                </a:gs>
                <a:gs pos="4000">
                  <a:srgbClr val="153782"/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1170305" y="146685"/>
            <a:ext cx="4716780" cy="52197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R="0" lvl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2800" b="1" dirty="0">
                <a:solidFill>
                  <a:srgbClr val="1537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或门驱动电阻</a:t>
            </a:r>
            <a:r>
              <a:rPr lang="zh-CN" altLang="en-US" sz="2800" b="1" dirty="0">
                <a:solidFill>
                  <a:srgbClr val="1537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结果分析</a:t>
            </a:r>
            <a:endParaRPr lang="zh-CN" altLang="en-US" sz="2800" b="1" dirty="0">
              <a:solidFill>
                <a:srgbClr val="1537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835150" y="741045"/>
            <a:ext cx="3509645" cy="6076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或门</a:t>
            </a:r>
            <a:r>
              <a:rPr lang="zh-CN" altLang="en-US" sz="2800" b="1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内部电路</a:t>
            </a:r>
            <a:endParaRPr lang="zh-CN" altLang="en-US" sz="2800" b="1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281035" y="871991"/>
            <a:ext cx="1673862" cy="6076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结果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分析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306185" y="1772920"/>
            <a:ext cx="5885815" cy="2794635"/>
          </a:xfrm>
          <a:prstGeom prst="rect">
            <a:avLst/>
          </a:prstGeom>
          <a:noFill/>
          <a:effectLst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1.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或门的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上拉驱动网络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先是两个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PMOS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串联的或非门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，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再接一级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反相器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；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或门的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下拉驱动网络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先是两个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NMOS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并联的或非门，再接一级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反相器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2.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或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门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的驱动能力主要受到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第二级反相器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影响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,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不再是或非门的两个串联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PMOS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和两个并联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 NMOS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直接驱动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第二级反相器只有一个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PMOS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或一个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NMOS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工作，驱动能力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主要由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反相器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的PMOS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和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NMOS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决定。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080" y="1348740"/>
            <a:ext cx="5854065" cy="501840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866890" y="4777740"/>
            <a:ext cx="3717925" cy="7556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1">
              <a:lnSpc>
                <a:spcPct val="120000"/>
              </a:lnSpc>
              <a:defRPr/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上拉驱动电阻为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20.6kΩ</a:t>
            </a:r>
            <a:endParaRPr lang="en-US" altLang="zh-CN" b="1" dirty="0">
              <a:solidFill>
                <a:srgbClr val="FF0000"/>
              </a:solidFill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  <a:p>
            <a:pPr lvl="1" algn="l">
              <a:lnSpc>
                <a:spcPct val="120000"/>
              </a:lnSpc>
              <a:buClrTx/>
              <a:buSzTx/>
              <a:buFontTx/>
              <a:defRPr/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下拉驱动电阻为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Noto Sans SC" panose="020B0200000000000000" charset="-122"/>
              </a:rPr>
              <a:t>8.0kΩ</a:t>
            </a:r>
            <a:endParaRPr lang="en-US" altLang="zh-CN" b="1" dirty="0">
              <a:solidFill>
                <a:srgbClr val="FF0000"/>
              </a:solidFill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  <a:sym typeface="Noto Sans SC" panose="020B0200000000000000" charset="-122"/>
            </a:endParaRPr>
          </a:p>
        </p:txBody>
      </p:sp>
      <p:sp>
        <p:nvSpPr>
          <p:cNvPr id="2" name="灯片编号占位符 4"/>
          <p:cNvSpPr txBox="1"/>
          <p:nvPr/>
        </p:nvSpPr>
        <p:spPr>
          <a:xfrm>
            <a:off x="11603218" y="6306219"/>
            <a:ext cx="287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1596928" y="6338805"/>
            <a:ext cx="299954" cy="299954"/>
          </a:xfrm>
          <a:prstGeom prst="ellipse">
            <a:avLst/>
          </a:prstGeom>
          <a:solidFill>
            <a:srgbClr val="15378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灯片编号占位符 4"/>
          <p:cNvSpPr txBox="1"/>
          <p:nvPr/>
        </p:nvSpPr>
        <p:spPr>
          <a:xfrm>
            <a:off x="11542472" y="6306219"/>
            <a:ext cx="408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22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385*151"/>
  <p:tag name="TABLE_ENDDRAG_RECT" val="530*339*385*151"/>
</p:tagLst>
</file>

<file path=ppt/tags/tag2.xml><?xml version="1.0" encoding="utf-8"?>
<p:tagLst xmlns:p="http://schemas.openxmlformats.org/presentationml/2006/main">
  <p:tag name="COMMONDATA" val="eyJoZGlkIjoiMmE4YmUzNWU0ZDU0NGI0ZDFkMTEzNTI4MWFmNDBlZTE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2152</Words>
  <Application>WPS 演示</Application>
  <PresentationFormat>宽屏</PresentationFormat>
  <Paragraphs>357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7" baseType="lpstr">
      <vt:lpstr>Arial</vt:lpstr>
      <vt:lpstr>宋体</vt:lpstr>
      <vt:lpstr>Wingdings</vt:lpstr>
      <vt:lpstr>微软雅黑</vt:lpstr>
      <vt:lpstr>Noto Sans SC</vt:lpstr>
      <vt:lpstr>等线</vt:lpstr>
      <vt:lpstr>Arial Unicode MS</vt:lpstr>
      <vt:lpstr>等线 Light</vt:lpstr>
      <vt:lpstr>Times New Roman</vt:lpstr>
      <vt:lpstr>Calibri</vt:lpstr>
      <vt:lpstr>BatangChe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婧 姚</dc:creator>
  <cp:lastModifiedBy>李彤</cp:lastModifiedBy>
  <cp:revision>76</cp:revision>
  <dcterms:created xsi:type="dcterms:W3CDTF">2024-11-16T07:42:00Z</dcterms:created>
  <dcterms:modified xsi:type="dcterms:W3CDTF">2026-09-10T05:51:35Z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EE0675024BDF4CC8927104AD2B506D32_13</vt:lpwstr>
  </property>
  <property fmtid="{D5CDD505-2E9C-101B-9397-08002B2CF9AE}" pid="3" name="KSOProductBuildVer">
    <vt:lpwstr>2052-12.1.0.28505</vt:lpwstr>
  </property>
</Properties>
</file>