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60" r:id="rId1"/>
    <p:sldMasterId id="2147483665" r:id="rId2"/>
  </p:sldMasterIdLst>
  <p:notesMasterIdLst>
    <p:notesMasterId r:id="rId13"/>
  </p:notesMasterIdLst>
  <p:sldIdLst>
    <p:sldId id="269" r:id="rId3"/>
    <p:sldId id="276" r:id="rId4"/>
    <p:sldId id="293" r:id="rId5"/>
    <p:sldId id="294" r:id="rId6"/>
    <p:sldId id="292" r:id="rId7"/>
    <p:sldId id="284" r:id="rId8"/>
    <p:sldId id="295" r:id="rId9"/>
    <p:sldId id="289" r:id="rId10"/>
    <p:sldId id="285" r:id="rId11"/>
    <p:sldId id="291" r:id="rId12"/>
  </p:sldIdLst>
  <p:sldSz cx="12192000" cy="685800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CDFF15"/>
    <a:srgbClr val="15FF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7022" autoAdjust="0"/>
  </p:normalViewPr>
  <p:slideViewPr>
    <p:cSldViewPr snapToGrid="0" showGuides="1">
      <p:cViewPr varScale="1">
        <p:scale>
          <a:sx n="157" d="100"/>
          <a:sy n="157" d="100"/>
        </p:scale>
        <p:origin x="390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EA7EFB-F52B-4BA6-9C23-467E6E1AD7FE}" type="datetimeFigureOut">
              <a:rPr lang="zh-CN" altLang="en-US" smtClean="0"/>
              <a:t>2026/9/14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850EF2-E6A1-4CB4-B2FC-A8F9704D21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2050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850EF2-E6A1-4CB4-B2FC-A8F9704D214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37920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850EF2-E6A1-4CB4-B2FC-A8F9704D214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19779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850EF2-E6A1-4CB4-B2FC-A8F9704D214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43862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850EF2-E6A1-4CB4-B2FC-A8F9704D214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82479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850EF2-E6A1-4CB4-B2FC-A8F9704D214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86908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850EF2-E6A1-4CB4-B2FC-A8F9704D214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36295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850EF2-E6A1-4CB4-B2FC-A8F9704D214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6975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850EF2-E6A1-4CB4-B2FC-A8F9704D214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08976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6" descr="高能所图标-单色.tif"/>
          <p:cNvPicPr>
            <a:picLocks noChangeAspect="1"/>
          </p:cNvPicPr>
          <p:nvPr/>
        </p:nvPicPr>
        <p:blipFill>
          <a:blip r:embed="rId2">
            <a:lum bright="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2349501"/>
            <a:ext cx="7440084" cy="450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0" y="6750051"/>
            <a:ext cx="12192000" cy="10795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476503" y="6750051"/>
            <a:ext cx="9715500" cy="107951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1"/>
            <a:ext cx="12192000" cy="2159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9239251" y="1"/>
            <a:ext cx="2952749" cy="2159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>
            <a:noAutofit/>
          </a:bodyPr>
          <a:lstStyle>
            <a:lvl1pPr>
              <a:defRPr lang="zh-CN" altLang="en-US" sz="6600" b="1" kern="1200" dirty="0">
                <a:solidFill>
                  <a:srgbClr val="33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25400" stA="30000" endPos="30000" dist="508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2026/3/16</a:t>
            </a:r>
            <a:endParaRPr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7449" y="648876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600">
                <a:solidFill>
                  <a:srgbClr val="898989"/>
                </a:solidFill>
                <a:latin typeface="+mn-lt"/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3439209"/>
      </p:ext>
    </p:extLst>
  </p:cSld>
  <p:clrMapOvr>
    <a:masterClrMapping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6750051"/>
            <a:ext cx="12192000" cy="10795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2476503" y="6750051"/>
            <a:ext cx="9715500" cy="107951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938215"/>
            <a:ext cx="12192000" cy="10795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" y="3"/>
            <a:ext cx="285751" cy="917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285862"/>
            <a:ext cx="10972800" cy="4840303"/>
          </a:xfrm>
        </p:spPr>
        <p:txBody>
          <a:bodyPr/>
          <a:lstStyle>
            <a:lvl1pPr>
              <a:buClr>
                <a:srgbClr val="E38700"/>
              </a:buClr>
              <a:buSzPct val="80000"/>
              <a:buFont typeface="Wingdings" panose="05000000000000000000" pitchFamily="2" charset="2"/>
              <a:buChar char="n"/>
              <a:defRPr sz="2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6712" y="142854"/>
            <a:ext cx="10763325" cy="725471"/>
          </a:xfrm>
        </p:spPr>
        <p:txBody>
          <a:bodyPr>
            <a:normAutofit/>
          </a:bodyPr>
          <a:lstStyle>
            <a:lvl1pPr algn="ctr">
              <a:defRPr sz="4000" b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2026/3/16</a:t>
            </a:r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7449" y="648876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600">
                <a:solidFill>
                  <a:srgbClr val="898989"/>
                </a:solidFill>
                <a:latin typeface="+mn-lt"/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5199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6750051"/>
            <a:ext cx="12192000" cy="10795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2476503" y="6750051"/>
            <a:ext cx="9715500" cy="107951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938215"/>
            <a:ext cx="12192000" cy="10795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" y="3"/>
            <a:ext cx="285751" cy="917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6712" y="142854"/>
            <a:ext cx="10763325" cy="725471"/>
          </a:xfrm>
        </p:spPr>
        <p:txBody>
          <a:bodyPr>
            <a:normAutofit/>
          </a:bodyPr>
          <a:lstStyle>
            <a:lvl1pPr algn="ctr">
              <a:defRPr sz="4000" b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2026/3/16</a:t>
            </a:r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7449" y="648876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600">
                <a:solidFill>
                  <a:srgbClr val="898989"/>
                </a:solidFill>
                <a:latin typeface="+mn-lt"/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5313108"/>
      </p:ext>
    </p:extLst>
  </p:cSld>
  <p:clrMapOvr>
    <a:masterClrMapping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2026/3/16</a:t>
            </a:r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7449" y="648876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600">
                <a:solidFill>
                  <a:srgbClr val="898989"/>
                </a:solidFill>
                <a:latin typeface="+mn-lt"/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1961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8449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347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2026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2026/9/14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9899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2026/9/14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6433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2026/9/14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9606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2026/9/14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66491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2026/9/14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86406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2026/9/14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22171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85377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6835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5085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609600" y="1600202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r>
              <a:rPr lang="en-US" altLang="zh-CN"/>
              <a:t>2026/3/16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7449" y="648876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600">
                <a:solidFill>
                  <a:srgbClr val="898989"/>
                </a:solidFill>
                <a:latin typeface="+mn-lt"/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049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770BF5-8568-4370-8A90-8BCFCD973452}" type="datetimeFigureOut">
              <a:rPr lang="zh-CN" altLang="en-US" smtClean="0"/>
              <a:t>2026/9/14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8612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g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副标题 7">
            <a:extLst>
              <a:ext uri="{FF2B5EF4-FFF2-40B4-BE49-F238E27FC236}">
                <a16:creationId xmlns:a16="http://schemas.microsoft.com/office/drawing/2014/main" id="{069EDC0F-F8B2-44F9-AAFD-EC7FA29E12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鲁兵  孙炆鑫  熊佳继 </a:t>
            </a:r>
            <a:endParaRPr lang="en-US" altLang="zh-CN" dirty="0"/>
          </a:p>
          <a:p>
            <a:r>
              <a:rPr lang="en-US" altLang="zh-CN" dirty="0"/>
              <a:t>2026-09-14</a:t>
            </a:r>
            <a:endParaRPr lang="zh-CN" altLang="en-US" dirty="0"/>
          </a:p>
        </p:txBody>
      </p:sp>
      <p:sp>
        <p:nvSpPr>
          <p:cNvPr id="7" name="标题 6">
            <a:extLst>
              <a:ext uri="{FF2B5EF4-FFF2-40B4-BE49-F238E27FC236}">
                <a16:creationId xmlns:a16="http://schemas.microsoft.com/office/drawing/2014/main" id="{92060080-149D-4487-B142-62339327CD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1698623"/>
            <a:ext cx="10363200" cy="1470025"/>
          </a:xfrm>
        </p:spPr>
        <p:txBody>
          <a:bodyPr/>
          <a:lstStyle/>
          <a:p>
            <a:r>
              <a:rPr lang="en-US" altLang="zh-CN" dirty="0"/>
              <a:t>SCD </a:t>
            </a:r>
            <a:r>
              <a:rPr lang="zh-CN" altLang="en-US" dirty="0"/>
              <a:t>周例会</a:t>
            </a:r>
            <a:r>
              <a:rPr lang="en-US" altLang="zh-CN" dirty="0"/>
              <a:t>-</a:t>
            </a:r>
            <a:r>
              <a:rPr lang="zh-CN" altLang="en-US" dirty="0"/>
              <a:t>结构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5C2BFC4-55A6-445B-AA33-914F1FF5E2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7124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D239B4-F9C3-4E4F-80FD-6A226C3E8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时间节点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A2E9687-FA44-4259-A2E5-BE9DF3A9AB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2</a:t>
            </a:fld>
            <a:endParaRPr lang="zh-CN" altLang="en-US"/>
          </a:p>
        </p:txBody>
      </p:sp>
      <p:graphicFrame>
        <p:nvGraphicFramePr>
          <p:cNvPr id="36" name="内容占位符 3">
            <a:extLst>
              <a:ext uri="{FF2B5EF4-FFF2-40B4-BE49-F238E27FC236}">
                <a16:creationId xmlns:a16="http://schemas.microsoft.com/office/drawing/2014/main" id="{BAEA7750-B8BA-4C33-9537-9C20F2EA8CE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0610434"/>
              </p:ext>
            </p:extLst>
          </p:nvPr>
        </p:nvGraphicFramePr>
        <p:xfrm>
          <a:off x="783316" y="1233764"/>
          <a:ext cx="10420388" cy="3291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66108">
                  <a:extLst>
                    <a:ext uri="{9D8B030D-6E8A-4147-A177-3AD203B41FA5}">
                      <a16:colId xmlns:a16="http://schemas.microsoft.com/office/drawing/2014/main" val="3025494437"/>
                    </a:ext>
                  </a:extLst>
                </a:gridCol>
                <a:gridCol w="8954280">
                  <a:extLst>
                    <a:ext uri="{9D8B030D-6E8A-4147-A177-3AD203B41FA5}">
                      <a16:colId xmlns:a16="http://schemas.microsoft.com/office/drawing/2014/main" val="3817702723"/>
                    </a:ext>
                  </a:extLst>
                </a:gridCol>
              </a:tblGrid>
              <a:tr h="312561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时间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工作安排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43578601"/>
                  </a:ext>
                </a:extLst>
              </a:tr>
              <a:tr h="312561"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r>
                        <a:rPr lang="zh-CN" altLang="en-US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</a:t>
                      </a:r>
                      <a:r>
                        <a:rPr lang="zh-CN" altLang="en-US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完成</a:t>
                      </a:r>
                      <a:r>
                        <a:rPr lang="en-US" altLang="zh-CN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Super-Ladder</a:t>
                      </a:r>
                      <a:r>
                        <a:rPr lang="zh-CN" altLang="en-US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力学仿真，确定点胶及</a:t>
                      </a:r>
                      <a:r>
                        <a:rPr lang="en-US" altLang="zh-CN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AIREX</a:t>
                      </a:r>
                      <a:r>
                        <a:rPr lang="zh-CN" altLang="en-US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支撑架的设计（</a:t>
                      </a:r>
                      <a:r>
                        <a:rPr lang="zh-CN" altLang="en-US" b="1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已完成</a:t>
                      </a:r>
                      <a:r>
                        <a:rPr lang="zh-CN" altLang="en-US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en-US" altLang="zh-CN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151236"/>
                  </a:ext>
                </a:extLst>
              </a:tr>
              <a:tr h="3125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r>
                        <a:rPr lang="zh-CN" altLang="en-US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</a:t>
                      </a:r>
                      <a:r>
                        <a:rPr lang="zh-CN" altLang="en-US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完成结构热控件的招投标，结构投产（</a:t>
                      </a:r>
                      <a:r>
                        <a:rPr lang="zh-CN" altLang="en-US" b="1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已完成</a:t>
                      </a:r>
                      <a:r>
                        <a:rPr lang="zh-CN" altLang="en-US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en-US" altLang="zh-CN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493116"/>
                  </a:ext>
                </a:extLst>
              </a:tr>
              <a:tr h="31256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9</a:t>
                      </a:r>
                      <a:r>
                        <a:rPr lang="zh-CN" altLang="en-US" sz="1800" b="1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10</a:t>
                      </a:r>
                      <a:r>
                        <a:rPr lang="zh-CN" altLang="en-US" sz="1800" b="1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Super-Ladder</a:t>
                      </a:r>
                      <a:r>
                        <a:rPr lang="zh-CN" altLang="en-US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与蜂窝板装配工装到货（</a:t>
                      </a:r>
                      <a:r>
                        <a:rPr lang="zh-CN" altLang="en-US" b="1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已完成</a:t>
                      </a:r>
                      <a:r>
                        <a:rPr lang="zh-CN" altLang="en-US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en-US" altLang="zh-CN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6208875"/>
                  </a:ext>
                </a:extLst>
              </a:tr>
              <a:tr h="3125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9</a:t>
                      </a:r>
                      <a:r>
                        <a:rPr lang="zh-CN" altLang="en-US" sz="1800" b="1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15</a:t>
                      </a:r>
                      <a:r>
                        <a:rPr lang="zh-CN" altLang="en-US" sz="1800" b="1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结构件</a:t>
                      </a:r>
                      <a:r>
                        <a:rPr lang="en-US" altLang="zh-CN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IDS</a:t>
                      </a:r>
                      <a:r>
                        <a:rPr lang="zh-CN" altLang="en-US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签署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1754272"/>
                  </a:ext>
                </a:extLst>
              </a:tr>
              <a:tr h="31256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9</a:t>
                      </a:r>
                      <a:r>
                        <a:rPr lang="zh-CN" altLang="en-US" sz="1800" b="1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17</a:t>
                      </a:r>
                      <a:r>
                        <a:rPr lang="zh-CN" altLang="en-US" sz="1800" b="1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蜂窝板试验件产品到货</a:t>
                      </a:r>
                      <a:endParaRPr lang="en-US" altLang="zh-CN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7051729"/>
                  </a:ext>
                </a:extLst>
              </a:tr>
              <a:tr h="31256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10</a:t>
                      </a:r>
                      <a:r>
                        <a:rPr lang="zh-CN" altLang="en-US" sz="1800" b="1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17</a:t>
                      </a:r>
                      <a:r>
                        <a:rPr lang="zh-CN" altLang="en-US" sz="1800" b="1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完成工艺验证试验</a:t>
                      </a:r>
                      <a:endParaRPr lang="en-US" altLang="zh-CN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0525838"/>
                  </a:ext>
                </a:extLst>
              </a:tr>
              <a:tr h="3125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</a:t>
                      </a:r>
                      <a:r>
                        <a:rPr lang="zh-CN" altLang="en-US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</a:t>
                      </a:r>
                      <a:r>
                        <a:rPr lang="zh-CN" altLang="en-US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结构热控件产品到货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320048"/>
                  </a:ext>
                </a:extLst>
              </a:tr>
              <a:tr h="3125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12</a:t>
                      </a:r>
                      <a:r>
                        <a:rPr lang="zh-CN" altLang="en-US" sz="1800" b="1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20</a:t>
                      </a:r>
                      <a:r>
                        <a:rPr lang="zh-CN" altLang="en-US" sz="1800" b="1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完成结构热控件热实施，装配，应力筛选试验，交付总体</a:t>
                      </a:r>
                      <a:endParaRPr lang="zh-CN" altLang="en-US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10839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8589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内容占位符 3">
            <a:extLst>
              <a:ext uri="{FF2B5EF4-FFF2-40B4-BE49-F238E27FC236}">
                <a16:creationId xmlns:a16="http://schemas.microsoft.com/office/drawing/2014/main" id="{17C26987-841E-4613-7DA4-75F3891FAA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9299537"/>
              </p:ext>
            </p:extLst>
          </p:nvPr>
        </p:nvGraphicFramePr>
        <p:xfrm>
          <a:off x="237711" y="1733888"/>
          <a:ext cx="7569651" cy="4754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66108">
                  <a:extLst>
                    <a:ext uri="{9D8B030D-6E8A-4147-A177-3AD203B41FA5}">
                      <a16:colId xmlns:a16="http://schemas.microsoft.com/office/drawing/2014/main" val="3025494437"/>
                    </a:ext>
                  </a:extLst>
                </a:gridCol>
                <a:gridCol w="6103543">
                  <a:extLst>
                    <a:ext uri="{9D8B030D-6E8A-4147-A177-3AD203B41FA5}">
                      <a16:colId xmlns:a16="http://schemas.microsoft.com/office/drawing/2014/main" val="3817702723"/>
                    </a:ext>
                  </a:extLst>
                </a:gridCol>
              </a:tblGrid>
              <a:tr h="312561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时间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工作安排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43578601"/>
                  </a:ext>
                </a:extLst>
              </a:tr>
              <a:tr h="3125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~7</a:t>
                      </a: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</a:t>
                      </a: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完成胶粘剂选用和铺层等工艺设计工作、复材件成型工装设计、紫铜角件等原材料订货、预浸料生产和工艺方案编制（下周内部评审后发用户）</a:t>
                      </a:r>
                      <a:endParaRPr lang="en-US" altLang="zh-CN" b="1" dirty="0">
                        <a:solidFill>
                          <a:srgbClr val="00206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151236"/>
                  </a:ext>
                </a:extLst>
              </a:tr>
              <a:tr h="3125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</a:t>
                      </a: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完成成型工装加工，包括复材件成型、碳框胶接装配、蜂窝板固化成型工装</a:t>
                      </a:r>
                      <a:endParaRPr lang="en-US" altLang="zh-CN" b="1" dirty="0">
                        <a:solidFill>
                          <a:srgbClr val="00206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892396"/>
                  </a:ext>
                </a:extLst>
              </a:tr>
              <a:tr h="3125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</a:t>
                      </a: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完成零件的加工，包括复材件铺层和机加、埋件和隔热垫机加；完成碳蜂窝芯板材试验件的加工</a:t>
                      </a:r>
                      <a:endParaRPr lang="en-US" altLang="zh-CN" b="1" dirty="0">
                        <a:solidFill>
                          <a:srgbClr val="00206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742515"/>
                  </a:ext>
                </a:extLst>
              </a:tr>
              <a:tr h="3125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</a:t>
                      </a: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完成预埋框架的胶接装配和机加</a:t>
                      </a:r>
                      <a:endParaRPr lang="en-US" altLang="zh-CN" b="1" dirty="0">
                        <a:solidFill>
                          <a:srgbClr val="00206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881315"/>
                  </a:ext>
                </a:extLst>
              </a:tr>
              <a:tr h="31256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kern="1200" dirty="0">
                          <a:solidFill>
                            <a:srgbClr val="00206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8</a:t>
                      </a:r>
                      <a:r>
                        <a:rPr lang="zh-CN" altLang="en-US" sz="1800" b="1" kern="1200" dirty="0">
                          <a:solidFill>
                            <a:srgbClr val="00206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r>
                        <a:rPr lang="en-US" altLang="zh-CN" sz="1800" b="1" kern="1200" dirty="0">
                          <a:solidFill>
                            <a:srgbClr val="00206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30</a:t>
                      </a:r>
                      <a:r>
                        <a:rPr lang="zh-CN" altLang="en-US" sz="1800" b="1" kern="1200" dirty="0">
                          <a:solidFill>
                            <a:srgbClr val="00206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完成</a:t>
                      </a:r>
                      <a:r>
                        <a:rPr lang="en-US" altLang="zh-CN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PSD</a:t>
                      </a: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蜂窝板和</a:t>
                      </a:r>
                      <a:r>
                        <a:rPr lang="en-US" altLang="zh-CN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SCD</a:t>
                      </a: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蜂窝板的胶接装配、成型固化</a:t>
                      </a:r>
                      <a:endParaRPr lang="en-US" altLang="zh-CN" b="1" dirty="0">
                        <a:solidFill>
                          <a:srgbClr val="00206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210268"/>
                  </a:ext>
                </a:extLst>
              </a:tr>
              <a:tr h="31256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kern="1200" dirty="0">
                          <a:solidFill>
                            <a:srgbClr val="00206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9</a:t>
                      </a:r>
                      <a:r>
                        <a:rPr lang="zh-CN" altLang="en-US" sz="1800" b="1" kern="1200" dirty="0">
                          <a:solidFill>
                            <a:srgbClr val="00206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r>
                        <a:rPr lang="en-US" altLang="zh-CN" sz="1800" b="1" kern="1200" dirty="0">
                          <a:solidFill>
                            <a:srgbClr val="00206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5</a:t>
                      </a:r>
                      <a:r>
                        <a:rPr lang="zh-CN" altLang="en-US" sz="1800" b="1" kern="1200" dirty="0">
                          <a:solidFill>
                            <a:srgbClr val="00206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完成隔热垫、导热垫片和紫铜角件的胶接固化</a:t>
                      </a:r>
                      <a:endParaRPr lang="en-US" altLang="zh-CN" b="1" dirty="0">
                        <a:solidFill>
                          <a:srgbClr val="00206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281872"/>
                  </a:ext>
                </a:extLst>
              </a:tr>
              <a:tr h="31256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kern="1200" dirty="0">
                          <a:solidFill>
                            <a:srgbClr val="00206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9</a:t>
                      </a:r>
                      <a:r>
                        <a:rPr lang="zh-CN" altLang="en-US" sz="1800" b="1" kern="1200" dirty="0">
                          <a:solidFill>
                            <a:srgbClr val="00206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r>
                        <a:rPr lang="en-US" altLang="zh-CN" sz="1800" b="1" kern="1200" dirty="0">
                          <a:solidFill>
                            <a:srgbClr val="00206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10</a:t>
                      </a:r>
                      <a:r>
                        <a:rPr lang="zh-CN" altLang="en-US" sz="1800" b="1" kern="1200" dirty="0">
                          <a:solidFill>
                            <a:srgbClr val="00206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完成</a:t>
                      </a:r>
                      <a:r>
                        <a:rPr lang="en-US" altLang="zh-CN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PSD</a:t>
                      </a: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蜂窝板和</a:t>
                      </a:r>
                      <a:r>
                        <a:rPr lang="en-US" altLang="zh-CN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SCD</a:t>
                      </a: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蜂窝板面内接口机加、蜂窝板除气</a:t>
                      </a:r>
                      <a:endParaRPr lang="en-US" altLang="zh-CN" b="1" dirty="0">
                        <a:solidFill>
                          <a:srgbClr val="00206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817158"/>
                  </a:ext>
                </a:extLst>
              </a:tr>
              <a:tr h="3125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</a:t>
                      </a: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</a:t>
                      </a: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完成</a:t>
                      </a:r>
                      <a:r>
                        <a:rPr lang="en-US" altLang="zh-CN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PSD&amp;SCD</a:t>
                      </a: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顶面蜂窝板组件侧面接口机加</a:t>
                      </a:r>
                      <a:endParaRPr lang="en-US" altLang="zh-CN" b="1" dirty="0">
                        <a:solidFill>
                          <a:srgbClr val="00206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680447"/>
                  </a:ext>
                </a:extLst>
              </a:tr>
              <a:tr h="3125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kern="12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9</a:t>
                      </a:r>
                      <a:r>
                        <a:rPr lang="zh-CN" altLang="en-US" sz="1800" b="1" kern="12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r>
                        <a:rPr lang="en-US" altLang="zh-CN" sz="1800" b="1" kern="12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17</a:t>
                      </a:r>
                      <a:r>
                        <a:rPr lang="zh-CN" altLang="en-US" sz="1800" b="1" kern="12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交付蜂窝板试验件</a:t>
                      </a:r>
                      <a:endParaRPr lang="en-US" altLang="zh-CN" b="1" dirty="0">
                        <a:solidFill>
                          <a:srgbClr val="00206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818590"/>
                  </a:ext>
                </a:extLst>
              </a:tr>
            </a:tbl>
          </a:graphicData>
        </a:graphic>
      </p:graphicFrame>
      <p:sp>
        <p:nvSpPr>
          <p:cNvPr id="2" name="标题 1">
            <a:extLst>
              <a:ext uri="{FF2B5EF4-FFF2-40B4-BE49-F238E27FC236}">
                <a16:creationId xmlns:a16="http://schemas.microsoft.com/office/drawing/2014/main" id="{32D239B4-F9C3-4E4F-80FD-6A226C3E8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工作</a:t>
            </a:r>
            <a:r>
              <a:rPr lang="en-US" altLang="zh-CN" dirty="0"/>
              <a:t>(1)</a:t>
            </a:r>
            <a:r>
              <a:rPr lang="zh-CN" altLang="en-US" dirty="0"/>
              <a:t>：蜂窝板试验件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A2E9687-FA44-4259-A2E5-BE9DF3A9AB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3</a:t>
            </a:fld>
            <a:endParaRPr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E9E546F5-9446-42BD-AD32-60918DF9C4F2}"/>
              </a:ext>
            </a:extLst>
          </p:cNvPr>
          <p:cNvSpPr/>
          <p:nvPr/>
        </p:nvSpPr>
        <p:spPr>
          <a:xfrm>
            <a:off x="237711" y="974048"/>
            <a:ext cx="10040145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陆续与</a:t>
            </a:r>
            <a:r>
              <a:rPr lang="en-US" altLang="zh-CN" sz="2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529</a:t>
            </a:r>
            <a:r>
              <a:rPr lang="zh-CN" altLang="en-US" sz="2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技术人员完成多轮技术细节沟通，试验件加工正在稳步持续进行。</a:t>
            </a:r>
            <a:endParaRPr lang="en-US" altLang="zh-CN" sz="20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8241D50-142E-40C8-B460-D76303EC6D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7381" y="1845936"/>
            <a:ext cx="4189357" cy="2689860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0EA2D7A3-A314-4ED2-ACEB-F910BB9E4E04}"/>
              </a:ext>
            </a:extLst>
          </p:cNvPr>
          <p:cNvSpPr/>
          <p:nvPr/>
        </p:nvSpPr>
        <p:spPr>
          <a:xfrm>
            <a:off x="8371379" y="4730165"/>
            <a:ext cx="3261359" cy="584775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可能会延期交付</a:t>
            </a:r>
            <a:endParaRPr lang="en-US" altLang="zh-CN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6541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D239B4-F9C3-4E4F-80FD-6A226C3E8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工作</a:t>
            </a:r>
            <a:r>
              <a:rPr lang="en-US" altLang="zh-CN" dirty="0"/>
              <a:t>(2)</a:t>
            </a:r>
            <a:r>
              <a:rPr lang="zh-CN" altLang="en-US" dirty="0"/>
              <a:t>：力学摸底试验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A2E9687-FA44-4259-A2E5-BE9DF3A9AB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4</a:t>
            </a:fld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362CE9B3-B201-4B9D-85C6-6F5C7AA515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314" y="3014300"/>
            <a:ext cx="5994060" cy="3153317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842248A1-E145-4953-A73D-1B713F96D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2082" y="2943087"/>
            <a:ext cx="5064429" cy="3295745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4BEC06D7-1FC1-4F6C-8D9C-45876BB2BB75}"/>
              </a:ext>
            </a:extLst>
          </p:cNvPr>
          <p:cNvSpPr/>
          <p:nvPr/>
        </p:nvSpPr>
        <p:spPr>
          <a:xfrm>
            <a:off x="104864" y="1312166"/>
            <a:ext cx="6219735" cy="12899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已完成试验工装设计；</a:t>
            </a:r>
            <a:endParaRPr lang="en-US" altLang="zh-CN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本周计划对试验件进行力学仿真分析，定力学试验条件；</a:t>
            </a:r>
            <a:endParaRPr lang="en-US" altLang="zh-CN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正在写力学试验大纲。</a:t>
            </a:r>
            <a:endParaRPr lang="en-US" altLang="zh-CN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99513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D239B4-F9C3-4E4F-80FD-6A226C3E8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工作</a:t>
            </a:r>
            <a:r>
              <a:rPr lang="en-US" altLang="zh-CN" dirty="0"/>
              <a:t>(3)</a:t>
            </a:r>
            <a:r>
              <a:rPr lang="zh-CN" altLang="en-US" dirty="0"/>
              <a:t>：结构热控件（招标）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A2E9687-FA44-4259-A2E5-BE9DF3A9AB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5</a:t>
            </a:fld>
            <a:endParaRPr lang="zh-CN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3DE88BD5-87AD-A2E7-8A93-0F7C1D718629}"/>
              </a:ext>
            </a:extLst>
          </p:cNvPr>
          <p:cNvSpPr/>
          <p:nvPr/>
        </p:nvSpPr>
        <p:spPr>
          <a:xfrm>
            <a:off x="104864" y="1312166"/>
            <a:ext cx="6219735" cy="12899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已完成招标，中标方为哈玻院，总价</a:t>
            </a:r>
            <a:r>
              <a:rPr lang="en-US" altLang="zh-CN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495.3</a:t>
            </a:r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万；</a:t>
            </a:r>
            <a:endParaRPr lang="en-US" altLang="zh-CN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本周三哈玻院来人交流技术细节；</a:t>
            </a:r>
            <a:endParaRPr lang="en-US" altLang="zh-CN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一个月内完成合同的签订。</a:t>
            </a:r>
            <a:endParaRPr lang="en-US" altLang="zh-CN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44775114-1C16-C10D-28F7-A2A8B981E8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48" y="3209697"/>
            <a:ext cx="3647620" cy="23602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223692BF-E50E-F63C-DA0A-944C633B64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8506" y="3209696"/>
            <a:ext cx="3777150" cy="23602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6255C5DB-C46D-462C-93D9-33E08AEED313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4210050" y="3209696"/>
            <a:ext cx="3562350" cy="23602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D310E36F-4374-4D08-A485-0DEFDE1E9A2D}"/>
              </a:ext>
            </a:extLst>
          </p:cNvPr>
          <p:cNvSpPr txBox="1"/>
          <p:nvPr/>
        </p:nvSpPr>
        <p:spPr>
          <a:xfrm>
            <a:off x="337849" y="5569991"/>
            <a:ext cx="3647620" cy="458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高能所</a:t>
            </a:r>
            <a:r>
              <a:rPr lang="en-US" altLang="zh-CN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SCD</a:t>
            </a:r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：</a:t>
            </a:r>
            <a:r>
              <a:rPr lang="en-US" altLang="zh-CN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235.3</a:t>
            </a:r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万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40A37DFF-DADB-4C36-B8CD-14946C585A51}"/>
              </a:ext>
            </a:extLst>
          </p:cNvPr>
          <p:cNvSpPr txBox="1"/>
          <p:nvPr/>
        </p:nvSpPr>
        <p:spPr>
          <a:xfrm>
            <a:off x="4119789" y="5569991"/>
            <a:ext cx="3647620" cy="458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高能所</a:t>
            </a:r>
            <a:r>
              <a:rPr lang="en-US" altLang="zh-CN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PSD</a:t>
            </a:r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：</a:t>
            </a:r>
            <a:r>
              <a:rPr lang="en-US" altLang="zh-CN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140</a:t>
            </a:r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万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AEBE2FD-3303-4D60-8D85-7581BF172334}"/>
              </a:ext>
            </a:extLst>
          </p:cNvPr>
          <p:cNvSpPr txBox="1"/>
          <p:nvPr/>
        </p:nvSpPr>
        <p:spPr>
          <a:xfrm>
            <a:off x="8093271" y="5588615"/>
            <a:ext cx="3647620" cy="458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紫台</a:t>
            </a:r>
            <a:r>
              <a:rPr lang="en-US" altLang="zh-CN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SCD</a:t>
            </a:r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：</a:t>
            </a:r>
            <a:r>
              <a:rPr lang="en-US" altLang="zh-CN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120</a:t>
            </a:r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万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5E61C079-15D8-47FF-9E05-1BEB48F59157}"/>
              </a:ext>
            </a:extLst>
          </p:cNvPr>
          <p:cNvSpPr/>
          <p:nvPr/>
        </p:nvSpPr>
        <p:spPr>
          <a:xfrm>
            <a:off x="7574279" y="1202327"/>
            <a:ext cx="2818891" cy="584775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正在完善合同</a:t>
            </a:r>
            <a:endParaRPr lang="en-US" altLang="zh-CN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2081608B-15AA-4B5C-B38A-937A805EC1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6261" y="1915571"/>
            <a:ext cx="4838601" cy="34864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E73F0875-1AE9-4493-A82B-9A9576B071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8935" y="1929686"/>
            <a:ext cx="5087065" cy="34864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71546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D239B4-F9C3-4E4F-80FD-6A226C3E8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工作</a:t>
            </a:r>
            <a:r>
              <a:rPr lang="en-US" altLang="zh-CN" dirty="0"/>
              <a:t>(4)</a:t>
            </a:r>
            <a:r>
              <a:rPr lang="zh-CN" altLang="en-US" dirty="0"/>
              <a:t>：电性件</a:t>
            </a:r>
            <a:r>
              <a:rPr lang="en-US" altLang="zh-CN" dirty="0"/>
              <a:t>IDS</a:t>
            </a:r>
            <a:r>
              <a:rPr lang="zh-CN" altLang="en-US" dirty="0"/>
              <a:t>机械单（孙炆鑫）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A2E9687-FA44-4259-A2E5-BE9DF3A9AB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2177EEA0-A994-4E71-9DEB-AC79A98AA544}"/>
              </a:ext>
            </a:extLst>
          </p:cNvPr>
          <p:cNvSpPr/>
          <p:nvPr/>
        </p:nvSpPr>
        <p:spPr>
          <a:xfrm>
            <a:off x="213247" y="967935"/>
            <a:ext cx="3633601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电性件配置：</a:t>
            </a:r>
            <a:endParaRPr lang="en-US" altLang="zh-CN" sz="20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9BC99CFF-4136-4EA5-98E8-D384906BB93C}"/>
              </a:ext>
            </a:extLst>
          </p:cNvPr>
          <p:cNvSpPr/>
          <p:nvPr/>
        </p:nvSpPr>
        <p:spPr>
          <a:xfrm>
            <a:off x="625315" y="1403595"/>
            <a:ext cx="3633601" cy="11975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电子学机箱：</a:t>
            </a:r>
            <a:r>
              <a:rPr lang="en-US" altLang="zh-CN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PSbox01</a:t>
            </a:r>
          </a:p>
          <a:p>
            <a:pPr>
              <a:lnSpc>
                <a:spcPct val="150000"/>
              </a:lnSpc>
            </a:pPr>
            <a:r>
              <a:rPr lang="en-US" altLang="zh-CN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PSD</a:t>
            </a:r>
            <a:r>
              <a:rPr lang="zh-CN" altLang="en-US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条塑闪（一个分区）</a:t>
            </a:r>
            <a:endParaRPr lang="en-US" altLang="zh-CN" sz="16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SCD</a:t>
            </a:r>
            <a:r>
              <a:rPr lang="zh-CN" altLang="en-US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条长</a:t>
            </a:r>
            <a:r>
              <a:rPr lang="en-US" altLang="zh-CN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Ladder</a:t>
            </a:r>
            <a:r>
              <a:rPr lang="zh-CN" altLang="en-US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片硅）</a:t>
            </a:r>
            <a:endParaRPr lang="en-US" altLang="zh-CN" sz="16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AD995DE-0087-444E-B005-59B6822149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573" y="1167993"/>
            <a:ext cx="3657142" cy="21619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EF7DEB6E-16B7-4D44-A59D-8920B40E4212}"/>
              </a:ext>
            </a:extLst>
          </p:cNvPr>
          <p:cNvSpPr/>
          <p:nvPr/>
        </p:nvSpPr>
        <p:spPr>
          <a:xfrm>
            <a:off x="213247" y="2450911"/>
            <a:ext cx="3633601" cy="14229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更新了电性件</a:t>
            </a:r>
            <a:r>
              <a:rPr lang="en-US" altLang="zh-CN" sz="2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IDS</a:t>
            </a:r>
            <a:r>
              <a:rPr lang="zh-CN" altLang="en-US" sz="2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结构单</a:t>
            </a:r>
            <a:endParaRPr lang="en-US" altLang="zh-CN" sz="20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完成结构出图；</a:t>
            </a:r>
            <a:endParaRPr lang="en-US" altLang="zh-CN" sz="20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已经投产，预计下周到货</a:t>
            </a:r>
            <a:endParaRPr lang="en-US" altLang="zh-CN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A3DD2D87-1C76-4FC0-BF1E-830CF10F66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9065" y="3462529"/>
            <a:ext cx="2268958" cy="32003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E70558D1-A297-4B61-AC77-56CBD1C8B6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7372" y="1062659"/>
            <a:ext cx="3938351" cy="27765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C9B85598-E15C-480C-80EC-3C7DB90FAE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43899" y="3839163"/>
            <a:ext cx="3938350" cy="27769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EE30EC5B-6E30-4DB4-92BE-6EB8F05D08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589" y="3839162"/>
            <a:ext cx="4717685" cy="28237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856904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D239B4-F9C3-4E4F-80FD-6A226C3E8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CN" altLang="en-US" sz="2800" dirty="0"/>
              <a:t>工作</a:t>
            </a:r>
            <a:r>
              <a:rPr lang="en-US" altLang="zh-CN" sz="2800" dirty="0"/>
              <a:t>(5)</a:t>
            </a:r>
            <a:r>
              <a:rPr lang="zh-CN" altLang="en-US" sz="2800" dirty="0"/>
              <a:t>：结构件</a:t>
            </a:r>
            <a:r>
              <a:rPr lang="en-US" altLang="zh-CN" sz="2800" dirty="0"/>
              <a:t>IDS</a:t>
            </a:r>
            <a:r>
              <a:rPr lang="zh-CN" altLang="en-US" sz="2800" dirty="0"/>
              <a:t>机械单（孙炆鑫）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A2E9687-FA44-4259-A2E5-BE9DF3A9AB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7</a:t>
            </a:fld>
            <a:endParaRPr lang="zh-CN" altLang="en-US"/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97DD37C4-DBD8-4DA3-BFBD-B9E9DD89F8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215" y="68791"/>
            <a:ext cx="2378958" cy="3351635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34A8AC74-04B8-4D76-B309-2138FFBB7B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5711" y="68791"/>
            <a:ext cx="2381347" cy="3351635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F731627A-1B48-4424-A4D3-1103881CE7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01" y="2776728"/>
            <a:ext cx="2405776" cy="335163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44225C92-DF7D-4D1D-849D-46F0410F85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2977" y="2776727"/>
            <a:ext cx="2396584" cy="3351636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7DA28048-F605-49E2-B30D-FA75DC8609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25865" y="2776727"/>
            <a:ext cx="2377530" cy="3351636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40446D53-59F4-42FC-BD6D-396E0202B5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24569" y="3428999"/>
            <a:ext cx="2402892" cy="3351636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2494E8F3-C8D8-4F71-B693-20BB4C45338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41281" y="3428999"/>
            <a:ext cx="2405777" cy="3360210"/>
          </a:xfrm>
          <a:prstGeom prst="rect">
            <a:avLst/>
          </a:prstGeom>
        </p:spPr>
      </p:pic>
      <p:sp>
        <p:nvSpPr>
          <p:cNvPr id="29" name="矩形 28">
            <a:extLst>
              <a:ext uri="{FF2B5EF4-FFF2-40B4-BE49-F238E27FC236}">
                <a16:creationId xmlns:a16="http://schemas.microsoft.com/office/drawing/2014/main" id="{45E375D3-F140-4BA8-A2F1-3A6192BAF8D0}"/>
              </a:ext>
            </a:extLst>
          </p:cNvPr>
          <p:cNvSpPr/>
          <p:nvPr/>
        </p:nvSpPr>
        <p:spPr>
          <a:xfrm>
            <a:off x="308362" y="1244984"/>
            <a:ext cx="3633601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更新结构件</a:t>
            </a:r>
            <a:r>
              <a:rPr lang="en-US" altLang="zh-CN" sz="2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IDS</a:t>
            </a:r>
            <a:r>
              <a:rPr lang="zh-CN" altLang="en-US" sz="2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结构单</a:t>
            </a:r>
            <a:endParaRPr lang="en-US" altLang="zh-CN" sz="20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447098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1A31D537-1271-59AF-935D-82A7519CC48D}"/>
              </a:ext>
            </a:extLst>
          </p:cNvPr>
          <p:cNvSpPr txBox="1"/>
          <p:nvPr/>
        </p:nvSpPr>
        <p:spPr>
          <a:xfrm>
            <a:off x="101191" y="1021798"/>
            <a:ext cx="3909977" cy="2731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更新</a:t>
            </a:r>
            <a:r>
              <a:rPr lang="en-US" altLang="zh-CN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SCD&amp;PSD</a:t>
            </a:r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模型</a:t>
            </a:r>
            <a:endParaRPr lang="en-US" altLang="zh-CN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补充分析了不含</a:t>
            </a:r>
            <a:r>
              <a:rPr lang="en-US" altLang="zh-CN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STK</a:t>
            </a:r>
            <a:r>
              <a:rPr lang="zh-CN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负载的模态分析；</a:t>
            </a:r>
            <a:endParaRPr lang="en-US" altLang="zh-CN" sz="1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更新了热管辐射器支架（</a:t>
            </a:r>
            <a:r>
              <a:rPr lang="zh-CN" altLang="en-US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已完成</a:t>
            </a:r>
            <a:r>
              <a:rPr lang="zh-CN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）；</a:t>
            </a:r>
            <a:endParaRPr lang="en-US" altLang="zh-CN" sz="1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更新了辐射器接口（已提交给热控总体）；</a:t>
            </a:r>
            <a:endParaRPr lang="en-US" altLang="zh-CN" sz="1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正在进行产品代号的编写；</a:t>
            </a:r>
            <a:endParaRPr lang="en-US" altLang="zh-CN" sz="1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向总体反馈顶面</a:t>
            </a:r>
            <a:r>
              <a:rPr lang="en-US" altLang="zh-CN" sz="1400" b="1" dirty="0" err="1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PSbox</a:t>
            </a:r>
            <a:r>
              <a:rPr lang="zh-CN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机箱增厚导致的盘管位移移动问题；</a:t>
            </a:r>
            <a:endParaRPr lang="en-US" altLang="zh-CN" sz="1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zh-CN" altLang="en-US" sz="1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32D239B4-F9C3-4E4F-80FD-6A226C3E8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dirty="0"/>
              <a:t>工作</a:t>
            </a:r>
            <a:r>
              <a:rPr lang="en-US" altLang="zh-CN" dirty="0"/>
              <a:t>(6)</a:t>
            </a:r>
            <a:r>
              <a:rPr lang="zh-CN" altLang="en-US" dirty="0"/>
              <a:t>：</a:t>
            </a:r>
            <a:r>
              <a:rPr lang="en-US" altLang="zh-CN" dirty="0"/>
              <a:t>SCD</a:t>
            </a:r>
            <a:r>
              <a:rPr lang="zh-CN" altLang="en-US" dirty="0"/>
              <a:t>阶段性工作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A2E9687-FA44-4259-A2E5-BE9DF3A9AB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8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EF9873D-B2BC-4520-9D25-91EA949392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4336" y="1200897"/>
            <a:ext cx="3407664" cy="52624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4DE9C5E9-DF98-41C3-9F9E-28229C9E84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3207" y="1021797"/>
            <a:ext cx="4017254" cy="24755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B027B528-E5F3-46B4-8159-1BC724EDFC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3207" y="3574828"/>
            <a:ext cx="4017254" cy="32317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26A09F29-81CD-4BB1-B337-137344E86C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411" y="3429000"/>
            <a:ext cx="3909447" cy="32317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4908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D239B4-F9C3-4E4F-80FD-6A226C3E8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工作</a:t>
            </a:r>
            <a:r>
              <a:rPr lang="en-US" altLang="zh-CN" dirty="0"/>
              <a:t>(7)</a:t>
            </a:r>
            <a:r>
              <a:rPr lang="zh-CN" altLang="en-US" dirty="0"/>
              <a:t>：导热索迭代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A2E9687-FA44-4259-A2E5-BE9DF3A9AB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9</a:t>
            </a:fld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019852A-DEC5-466C-91BB-7DA651C43B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61" y="1148918"/>
            <a:ext cx="7182645" cy="84810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34A8B001-04A1-4F48-BFEC-9390F5E31D64}"/>
              </a:ext>
            </a:extLst>
          </p:cNvPr>
          <p:cNvSpPr/>
          <p:nvPr/>
        </p:nvSpPr>
        <p:spPr>
          <a:xfrm>
            <a:off x="1396116" y="2061258"/>
            <a:ext cx="49064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北科大导热索</a:t>
            </a:r>
            <a:endParaRPr lang="en-US" altLang="zh-CN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71F5CACC-AD43-451C-8BE7-8B91A882FF5E}"/>
              </a:ext>
            </a:extLst>
          </p:cNvPr>
          <p:cNvSpPr/>
          <p:nvPr/>
        </p:nvSpPr>
        <p:spPr>
          <a:xfrm>
            <a:off x="0" y="4495784"/>
            <a:ext cx="49064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北化工导热索</a:t>
            </a:r>
            <a:endParaRPr lang="en-US" altLang="zh-CN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045C0D1C-5344-45CE-B011-01F07951F0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942" y="3492189"/>
            <a:ext cx="4304251" cy="96512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EC84085E-1AF5-4BA3-88C8-2FE3C170527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57" t="23063" r="26111" b="17678"/>
          <a:stretch/>
        </p:blipFill>
        <p:spPr>
          <a:xfrm rot="5400000">
            <a:off x="6113946" y="2606636"/>
            <a:ext cx="2343271" cy="2077430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1A6D294E-7B97-4644-B883-CB4E2F63B8C1}"/>
              </a:ext>
            </a:extLst>
          </p:cNvPr>
          <p:cNvSpPr/>
          <p:nvPr/>
        </p:nvSpPr>
        <p:spPr>
          <a:xfrm>
            <a:off x="294612" y="5878234"/>
            <a:ext cx="7063541" cy="461665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铜导热索太硬，不满足</a:t>
            </a:r>
            <a:r>
              <a:rPr lang="en-US" alt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SCD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所需的柔性需求</a:t>
            </a:r>
            <a:endParaRPr lang="en-US" altLang="zh-CN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CBC4537-A375-41E3-B7C8-3728B994459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9" t="26934" r="222" b="20609"/>
          <a:stretch/>
        </p:blipFill>
        <p:spPr>
          <a:xfrm>
            <a:off x="8436030" y="2473715"/>
            <a:ext cx="2414946" cy="2324944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8247CD6F-9F36-4ADD-9B5F-143BCAF9173F}"/>
              </a:ext>
            </a:extLst>
          </p:cNvPr>
          <p:cNvSpPr/>
          <p:nvPr/>
        </p:nvSpPr>
        <p:spPr>
          <a:xfrm>
            <a:off x="6302537" y="4828711"/>
            <a:ext cx="20774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北科大导热索</a:t>
            </a:r>
            <a:endParaRPr lang="en-US" altLang="zh-CN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F5E4E22-167F-4B42-93E9-ECBA9F83248B}"/>
              </a:ext>
            </a:extLst>
          </p:cNvPr>
          <p:cNvSpPr/>
          <p:nvPr/>
        </p:nvSpPr>
        <p:spPr>
          <a:xfrm>
            <a:off x="8751747" y="4828711"/>
            <a:ext cx="17835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北化工导热索</a:t>
            </a:r>
            <a:endParaRPr lang="en-US" altLang="zh-CN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538413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7E3088C9-4BF7-48E3-B912-1BC6C6BF7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本周计划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76EE80B-BEBE-4A79-AE6F-76651754B2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10</a:t>
            </a:fld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7E734AD-32C4-4BAE-969A-4BF106A6A306}"/>
              </a:ext>
            </a:extLst>
          </p:cNvPr>
          <p:cNvSpPr/>
          <p:nvPr/>
        </p:nvSpPr>
        <p:spPr>
          <a:xfrm>
            <a:off x="791347" y="2219283"/>
            <a:ext cx="7532429" cy="52322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本周计划：</a:t>
            </a:r>
            <a:endParaRPr lang="en-US" altLang="zh-CN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内容占位符 1">
            <a:extLst>
              <a:ext uri="{FF2B5EF4-FFF2-40B4-BE49-F238E27FC236}">
                <a16:creationId xmlns:a16="http://schemas.microsoft.com/office/drawing/2014/main" id="{A2FD953F-4273-4B3C-97A7-62A4D48745D3}"/>
              </a:ext>
            </a:extLst>
          </p:cNvPr>
          <p:cNvSpPr txBox="1">
            <a:spLocks/>
          </p:cNvSpPr>
          <p:nvPr/>
        </p:nvSpPr>
        <p:spPr bwMode="auto">
          <a:xfrm>
            <a:off x="1151034" y="2851914"/>
            <a:ext cx="8085956" cy="285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38700"/>
              </a:buClr>
              <a:buSzPct val="80000"/>
              <a:buFont typeface="Wingdings" panose="05000000000000000000" pitchFamily="2" charset="2"/>
              <a:buChar char="n"/>
              <a:defRPr sz="2800" b="1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zh-CN" altLang="en-US" sz="2000" dirty="0">
                <a:solidFill>
                  <a:srgbClr val="002060"/>
                </a:solidFill>
              </a:rPr>
              <a:t>完成结构招标的合同审核；</a:t>
            </a:r>
            <a:endParaRPr kumimoji="0" lang="en-US" altLang="zh-CN" sz="2000" dirty="0">
              <a:solidFill>
                <a:srgbClr val="002060"/>
              </a:solidFill>
            </a:endParaRPr>
          </a:p>
          <a:p>
            <a:r>
              <a:rPr kumimoji="0" lang="zh-CN" altLang="en-US" sz="2000" dirty="0">
                <a:solidFill>
                  <a:srgbClr val="002060"/>
                </a:solidFill>
              </a:rPr>
              <a:t>继续编写力学摸底试验大纲；</a:t>
            </a:r>
            <a:endParaRPr kumimoji="0" lang="en-US" altLang="zh-CN" sz="2000" dirty="0">
              <a:solidFill>
                <a:srgbClr val="002060"/>
              </a:solidFill>
            </a:endParaRPr>
          </a:p>
          <a:p>
            <a:r>
              <a:rPr kumimoji="0" lang="zh-CN" altLang="en-US" sz="2000" dirty="0">
                <a:solidFill>
                  <a:srgbClr val="002060"/>
                </a:solidFill>
              </a:rPr>
              <a:t>继续编写产品代号；</a:t>
            </a:r>
            <a:endParaRPr kumimoji="0" lang="en-US" altLang="zh-CN" sz="2000" dirty="0">
              <a:solidFill>
                <a:srgbClr val="002060"/>
              </a:solidFill>
            </a:endParaRPr>
          </a:p>
          <a:p>
            <a:r>
              <a:rPr kumimoji="0" lang="zh-CN" altLang="en-US" sz="2000" dirty="0">
                <a:solidFill>
                  <a:srgbClr val="002060"/>
                </a:solidFill>
              </a:rPr>
              <a:t>更新</a:t>
            </a:r>
            <a:r>
              <a:rPr kumimoji="0" lang="en-US" altLang="zh-CN" sz="2000" dirty="0">
                <a:solidFill>
                  <a:srgbClr val="002060"/>
                </a:solidFill>
              </a:rPr>
              <a:t>SCD</a:t>
            </a:r>
            <a:r>
              <a:rPr kumimoji="0" lang="zh-CN" altLang="en-US" sz="2000" dirty="0">
                <a:solidFill>
                  <a:srgbClr val="002060"/>
                </a:solidFill>
              </a:rPr>
              <a:t>模型；</a:t>
            </a:r>
            <a:endParaRPr kumimoji="0" lang="en-US" altLang="zh-CN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4807897"/>
      </p:ext>
    </p:extLst>
  </p:cSld>
  <p:clrMapOvr>
    <a:masterClrMapping/>
  </p:clrMapOvr>
</p:sld>
</file>

<file path=ppt/theme/theme1.xml><?xml version="1.0" encoding="utf-8"?>
<a:theme xmlns:a="http://schemas.openxmlformats.org/drawingml/2006/main" name="IHE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2400" dirty="0" smtClean="0">
            <a:solidFill>
              <a:srgbClr val="002060"/>
            </a:solidFill>
            <a:ea typeface="黑体" panose="02010609060101010101" pitchFamily="2" charset="-122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IHEP" id="{1B0B717B-B345-4556-8931-A4D9E266528D}" vid="{B471213F-AC63-4C40-9683-2EC057EFCA7F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59492</TotalTime>
  <Words>681</Words>
  <Application>Microsoft Office PowerPoint</Application>
  <PresentationFormat>宽屏</PresentationFormat>
  <Paragraphs>104</Paragraphs>
  <Slides>10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10</vt:i4>
      </vt:variant>
    </vt:vector>
  </HeadingPairs>
  <TitlesOfParts>
    <vt:vector size="18" baseType="lpstr">
      <vt:lpstr>等线</vt:lpstr>
      <vt:lpstr>Arial</vt:lpstr>
      <vt:lpstr>Calibri</vt:lpstr>
      <vt:lpstr>Calibri Light</vt:lpstr>
      <vt:lpstr>Wingdings</vt:lpstr>
      <vt:lpstr>微软雅黑</vt:lpstr>
      <vt:lpstr>IHEP</vt:lpstr>
      <vt:lpstr>自定义设计方案</vt:lpstr>
      <vt:lpstr>SCD 周例会-结构</vt:lpstr>
      <vt:lpstr>时间节点</vt:lpstr>
      <vt:lpstr>工作(1)：蜂窝板试验件</vt:lpstr>
      <vt:lpstr>工作(2)：力学摸底试验</vt:lpstr>
      <vt:lpstr>工作(3)：结构热控件（招标）</vt:lpstr>
      <vt:lpstr>工作(4)：电性件IDS机械单（孙炆鑫）</vt:lpstr>
      <vt:lpstr>工作(5)：结构件IDS机械单（孙炆鑫）</vt:lpstr>
      <vt:lpstr>工作(6)：SCD阶段性工作</vt:lpstr>
      <vt:lpstr>工作(7)：导热索迭代</vt:lpstr>
      <vt:lpstr>本周计划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上一个年度的重要进展回顾</dc:title>
  <dc:creator>Yuodaa</dc:creator>
  <cp:lastModifiedBy>鲁 兵</cp:lastModifiedBy>
  <cp:revision>396</cp:revision>
  <dcterms:created xsi:type="dcterms:W3CDTF">2023-08-09T12:44:00Z</dcterms:created>
  <dcterms:modified xsi:type="dcterms:W3CDTF">2026-09-14T02:00:26Z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2052-12.1.0.21915</vt:lpwstr>
  </property>
</Properties>
</file>