
<file path=[Content_Types].xml><?xml version="1.0" encoding="utf-8"?>
<Types xmlns="http://schemas.openxmlformats.org/package/2006/content-types">
  <Default Extension="xml" ContentType="application/xml"/>
  <Default Extension="png" ContentType="image/png"/>
  <Default Extension="jpeg" ContentType="image/jpeg"/>
  <Default Extension="JPG" ContentType="image/.jpg"/>
  <Default Extension="rels" ContentType="application/vnd.openxmlformats-package.relationships+xml"/>
  <Override PartName="/customXml/itemProps155.xml" ContentType="application/vnd.openxmlformats-officedocument.customXmlPropertie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  <p:sldMasterId id="2147483661" r:id="rId3"/>
  </p:sldMasterIdLst>
  <p:notesMasterIdLst>
    <p:notesMasterId r:id="rId32"/>
  </p:notesMasterIdLst>
  <p:sldIdLst>
    <p:sldId id="327" r:id="rId4"/>
    <p:sldId id="311" r:id="rId5"/>
    <p:sldId id="273" r:id="rId6"/>
    <p:sldId id="319" r:id="rId7"/>
    <p:sldId id="320" r:id="rId8"/>
    <p:sldId id="312" r:id="rId9"/>
    <p:sldId id="324" r:id="rId10"/>
    <p:sldId id="321" r:id="rId11"/>
    <p:sldId id="307" r:id="rId12"/>
    <p:sldId id="308" r:id="rId13"/>
    <p:sldId id="309" r:id="rId14"/>
    <p:sldId id="310" r:id="rId15"/>
    <p:sldId id="295" r:id="rId16"/>
    <p:sldId id="293" r:id="rId17"/>
    <p:sldId id="316" r:id="rId18"/>
    <p:sldId id="300" r:id="rId19"/>
    <p:sldId id="261" r:id="rId20"/>
    <p:sldId id="297" r:id="rId21"/>
    <p:sldId id="290" r:id="rId22"/>
    <p:sldId id="301" r:id="rId23"/>
    <p:sldId id="323" r:id="rId24"/>
    <p:sldId id="262" r:id="rId25"/>
    <p:sldId id="291" r:id="rId26"/>
    <p:sldId id="292" r:id="rId27"/>
    <p:sldId id="325" r:id="rId28"/>
    <p:sldId id="326" r:id="rId29"/>
    <p:sldId id="328" r:id="rId30"/>
    <p:sldId id="330" r:id="rId31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90" userDrawn="1">
          <p15:clr>
            <a:srgbClr val="A4A3A4"/>
          </p15:clr>
        </p15:guide>
        <p15:guide id="2" pos="3896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lice Grin." initials="A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99" d="100"/>
          <a:sy n="99" d="100"/>
        </p:scale>
        <p:origin x="84" y="582"/>
      </p:cViewPr>
      <p:guideLst>
        <p:guide orient="horz" pos="2290"/>
        <p:guide pos="3896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8" Type="http://schemas.openxmlformats.org/officeDocument/2006/relationships/customXml" Target="../customXml/item1.xml"/><Relationship Id="rId37" Type="http://schemas.openxmlformats.org/officeDocument/2006/relationships/customXmlProps" Target="../customXml/itemProps155.xml"/><Relationship Id="rId36" Type="http://schemas.openxmlformats.org/officeDocument/2006/relationships/commentAuthors" Target="commentAuthors.xml"/><Relationship Id="rId35" Type="http://schemas.openxmlformats.org/officeDocument/2006/relationships/tableStyles" Target="tableStyles.xml"/><Relationship Id="rId34" Type="http://schemas.openxmlformats.org/officeDocument/2006/relationships/viewProps" Target="viewProps.xml"/><Relationship Id="rId33" Type="http://schemas.openxmlformats.org/officeDocument/2006/relationships/presProps" Target="presProps.xml"/><Relationship Id="rId32" Type="http://schemas.openxmlformats.org/officeDocument/2006/relationships/notesMaster" Target="notesMasters/notesMaster1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6" Type="http://schemas.openxmlformats.org/officeDocument/2006/relationships/tags" Target="../tags/tag67.xml"/><Relationship Id="rId5" Type="http://schemas.openxmlformats.org/officeDocument/2006/relationships/tags" Target="../tags/tag66.xml"/><Relationship Id="rId4" Type="http://schemas.openxmlformats.org/officeDocument/2006/relationships/tags" Target="../tags/tag65.xml"/><Relationship Id="rId3" Type="http://schemas.openxmlformats.org/officeDocument/2006/relationships/tags" Target="../tags/tag64.xml"/><Relationship Id="rId2" Type="http://schemas.openxmlformats.org/officeDocument/2006/relationships/tags" Target="../tags/tag63.xml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6" Type="http://schemas.openxmlformats.org/officeDocument/2006/relationships/tags" Target="../tags/tag72.xml"/><Relationship Id="rId5" Type="http://schemas.openxmlformats.org/officeDocument/2006/relationships/tags" Target="../tags/tag71.xml"/><Relationship Id="rId4" Type="http://schemas.openxmlformats.org/officeDocument/2006/relationships/tags" Target="../tags/tag70.xml"/><Relationship Id="rId3" Type="http://schemas.openxmlformats.org/officeDocument/2006/relationships/tags" Target="../tags/tag69.xml"/><Relationship Id="rId2" Type="http://schemas.openxmlformats.org/officeDocument/2006/relationships/tags" Target="../tags/tag68.xml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6" Type="http://schemas.openxmlformats.org/officeDocument/2006/relationships/tags" Target="../tags/tag77.xml"/><Relationship Id="rId5" Type="http://schemas.openxmlformats.org/officeDocument/2006/relationships/tags" Target="../tags/tag76.xml"/><Relationship Id="rId4" Type="http://schemas.openxmlformats.org/officeDocument/2006/relationships/tags" Target="../tags/tag75.xml"/><Relationship Id="rId3" Type="http://schemas.openxmlformats.org/officeDocument/2006/relationships/tags" Target="../tags/tag74.xml"/><Relationship Id="rId2" Type="http://schemas.openxmlformats.org/officeDocument/2006/relationships/tags" Target="../tags/tag73.xml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7" Type="http://schemas.openxmlformats.org/officeDocument/2006/relationships/tags" Target="../tags/tag83.xml"/><Relationship Id="rId6" Type="http://schemas.openxmlformats.org/officeDocument/2006/relationships/tags" Target="../tags/tag82.xml"/><Relationship Id="rId5" Type="http://schemas.openxmlformats.org/officeDocument/2006/relationships/tags" Target="../tags/tag81.xml"/><Relationship Id="rId4" Type="http://schemas.openxmlformats.org/officeDocument/2006/relationships/tags" Target="../tags/tag80.xml"/><Relationship Id="rId3" Type="http://schemas.openxmlformats.org/officeDocument/2006/relationships/tags" Target="../tags/tag79.xml"/><Relationship Id="rId2" Type="http://schemas.openxmlformats.org/officeDocument/2006/relationships/tags" Target="../tags/tag78.xml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9" Type="http://schemas.openxmlformats.org/officeDocument/2006/relationships/tags" Target="../tags/tag91.xml"/><Relationship Id="rId8" Type="http://schemas.openxmlformats.org/officeDocument/2006/relationships/tags" Target="../tags/tag90.xml"/><Relationship Id="rId7" Type="http://schemas.openxmlformats.org/officeDocument/2006/relationships/tags" Target="../tags/tag89.xml"/><Relationship Id="rId6" Type="http://schemas.openxmlformats.org/officeDocument/2006/relationships/tags" Target="../tags/tag88.xml"/><Relationship Id="rId5" Type="http://schemas.openxmlformats.org/officeDocument/2006/relationships/tags" Target="../tags/tag87.xml"/><Relationship Id="rId4" Type="http://schemas.openxmlformats.org/officeDocument/2006/relationships/tags" Target="../tags/tag86.xml"/><Relationship Id="rId3" Type="http://schemas.openxmlformats.org/officeDocument/2006/relationships/tags" Target="../tags/tag85.xml"/><Relationship Id="rId2" Type="http://schemas.openxmlformats.org/officeDocument/2006/relationships/tags" Target="../tags/tag84.xml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5" Type="http://schemas.openxmlformats.org/officeDocument/2006/relationships/tags" Target="../tags/tag95.xml"/><Relationship Id="rId4" Type="http://schemas.openxmlformats.org/officeDocument/2006/relationships/tags" Target="../tags/tag94.xml"/><Relationship Id="rId3" Type="http://schemas.openxmlformats.org/officeDocument/2006/relationships/tags" Target="../tags/tag93.xml"/><Relationship Id="rId2" Type="http://schemas.openxmlformats.org/officeDocument/2006/relationships/tags" Target="../tags/tag92.xml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4" Type="http://schemas.openxmlformats.org/officeDocument/2006/relationships/tags" Target="../tags/tag98.xml"/><Relationship Id="rId3" Type="http://schemas.openxmlformats.org/officeDocument/2006/relationships/tags" Target="../tags/tag97.xml"/><Relationship Id="rId2" Type="http://schemas.openxmlformats.org/officeDocument/2006/relationships/tags" Target="../tags/tag96.xml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7" Type="http://schemas.openxmlformats.org/officeDocument/2006/relationships/tags" Target="../tags/tag104.xml"/><Relationship Id="rId6" Type="http://schemas.openxmlformats.org/officeDocument/2006/relationships/tags" Target="../tags/tag103.xml"/><Relationship Id="rId5" Type="http://schemas.openxmlformats.org/officeDocument/2006/relationships/tags" Target="../tags/tag102.xml"/><Relationship Id="rId4" Type="http://schemas.openxmlformats.org/officeDocument/2006/relationships/tags" Target="../tags/tag101.xml"/><Relationship Id="rId3" Type="http://schemas.openxmlformats.org/officeDocument/2006/relationships/tags" Target="../tags/tag100.xml"/><Relationship Id="rId2" Type="http://schemas.openxmlformats.org/officeDocument/2006/relationships/tags" Target="../tags/tag99.xml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6" Type="http://schemas.openxmlformats.org/officeDocument/2006/relationships/tags" Target="../tags/tag109.xml"/><Relationship Id="rId5" Type="http://schemas.openxmlformats.org/officeDocument/2006/relationships/tags" Target="../tags/tag108.xml"/><Relationship Id="rId4" Type="http://schemas.openxmlformats.org/officeDocument/2006/relationships/tags" Target="../tags/tag107.xml"/><Relationship Id="rId3" Type="http://schemas.openxmlformats.org/officeDocument/2006/relationships/tags" Target="../tags/tag106.xml"/><Relationship Id="rId2" Type="http://schemas.openxmlformats.org/officeDocument/2006/relationships/tags" Target="../tags/tag105.xml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5" Type="http://schemas.openxmlformats.org/officeDocument/2006/relationships/tags" Target="../tags/tag113.xml"/><Relationship Id="rId4" Type="http://schemas.openxmlformats.org/officeDocument/2006/relationships/tags" Target="../tags/tag112.xml"/><Relationship Id="rId3" Type="http://schemas.openxmlformats.org/officeDocument/2006/relationships/tags" Target="../tags/tag111.xml"/><Relationship Id="rId2" Type="http://schemas.openxmlformats.org/officeDocument/2006/relationships/tags" Target="../tags/tag110.xml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6" Type="http://schemas.openxmlformats.org/officeDocument/2006/relationships/tags" Target="../tags/tag118.xml"/><Relationship Id="rId5" Type="http://schemas.openxmlformats.org/officeDocument/2006/relationships/tags" Target="../tags/tag117.xml"/><Relationship Id="rId4" Type="http://schemas.openxmlformats.org/officeDocument/2006/relationships/tags" Target="../tags/tag116.xml"/><Relationship Id="rId3" Type="http://schemas.openxmlformats.org/officeDocument/2006/relationships/tags" Target="../tags/tag115.xml"/><Relationship Id="rId2" Type="http://schemas.openxmlformats.org/officeDocument/2006/relationships/tags" Target="../tags/tag114.xml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zh-CN" altLang="en-US" dirty="0"/>
              <a:t>liqz@ihep.ac.cn</a:t>
            </a:r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zh-CN" altLang="en-US"/>
              <a:t>liqz@ihep.ac.cn</a:t>
            </a: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zh-CN" altLang="en-US"/>
              <a:t>liqz@ihep.ac.cn</a:t>
            </a: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liqz@ihep.ac.cn</a:t>
            </a: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r>
              <a:rPr lang="zh-CN" altLang="en-US"/>
              <a:t>liqz@ihep.ac.cn</a:t>
            </a:r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liqz@ihep.ac.cn</a:t>
            </a: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liqz@ihep.ac.cn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zh-CN" altLang="en-US" dirty="0"/>
              <a:t>liqz@ihep.ac.cn</a:t>
            </a:r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zh-CN" altLang="en-US"/>
              <a:t>liqz@ihep.ac.cn</a:t>
            </a: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liqz@ihep.ac.cn</a:t>
            </a: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liqz@ihep.ac.cn</a:t>
            </a: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矩形 43"/>
          <p:cNvSpPr/>
          <p:nvPr userDrawn="1"/>
        </p:nvSpPr>
        <p:spPr>
          <a:xfrm>
            <a:off x="0" y="0"/>
            <a:ext cx="12192000" cy="604637"/>
          </a:xfrm>
          <a:prstGeom prst="rect">
            <a:avLst/>
          </a:prstGeom>
          <a:gradFill>
            <a:gsLst>
              <a:gs pos="52000">
                <a:schemeClr val="bg1"/>
              </a:gs>
              <a:gs pos="18000">
                <a:srgbClr val="DAE2ED">
                  <a:alpha val="40000"/>
                </a:srgbClr>
              </a:gs>
              <a:gs pos="100000">
                <a:schemeClr val="bg1"/>
              </a:gs>
              <a:gs pos="0">
                <a:srgbClr val="DAE2ED">
                  <a:alpha val="4000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000"/>
            </a:lvl1pPr>
          </a:lstStyle>
          <a:p>
            <a:fld id="{7EC79548-CD35-4B47-B398-09A6A0FCB660}" type="datetime3">
              <a:rPr lang="en-US" altLang="ja-JP" smtClean="0"/>
            </a:fld>
            <a:endParaRPr lang="zh-CN" altLang="en-US" sz="100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000"/>
            </a:lvl1pPr>
          </a:lstStyle>
          <a:p>
            <a:r>
              <a:rPr lang="en-US" altLang="zh-CN"/>
              <a:t>liqz@ihep.ac.cn</a:t>
            </a:r>
            <a:endParaRPr lang="zh-CN" altLang="en-US" sz="100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050"/>
            </a:lvl1pPr>
          </a:lstStyle>
          <a:p>
            <a:fld id="{D56F8DC3-D7FA-4864-B8D2-5FAAF8951C3D}" type="slidenum">
              <a:rPr lang="zh-CN" altLang="en-US" smtClean="0"/>
            </a:fld>
            <a:endParaRPr lang="zh-CN" altLang="en-US" sz="1050"/>
          </a:p>
        </p:txBody>
      </p:sp>
      <p:sp>
        <p:nvSpPr>
          <p:cNvPr id="6" name="内容占位符 5"/>
          <p:cNvSpPr>
            <a:spLocks noGrp="1"/>
          </p:cNvSpPr>
          <p:nvPr>
            <p:ph sz="quarter" idx="13"/>
          </p:nvPr>
        </p:nvSpPr>
        <p:spPr>
          <a:xfrm>
            <a:off x="669759" y="69126"/>
            <a:ext cx="5481638" cy="48904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2400" b="1" baseline="0">
                <a:latin typeface="Arial" panose="020B0604020202020204" pitchFamily="34" charset="0"/>
                <a:ea typeface="微软雅黑" panose="020B0503020204020204" charset="-122"/>
              </a:defRPr>
            </a:lvl1pPr>
            <a:lvl2pPr marL="457200" indent="0">
              <a:lnSpc>
                <a:spcPct val="100000"/>
              </a:lnSpc>
              <a:buNone/>
              <a:defRPr sz="2000" b="1" baseline="0">
                <a:latin typeface="Arial" panose="020B0604020202020204" pitchFamily="34" charset="0"/>
                <a:ea typeface="微软雅黑" panose="020B0503020204020204" charset="-122"/>
              </a:defRPr>
            </a:lvl2pPr>
            <a:lvl3pPr marL="914400" indent="0">
              <a:lnSpc>
                <a:spcPct val="100000"/>
              </a:lnSpc>
              <a:buNone/>
              <a:defRPr sz="1800" b="1" baseline="0">
                <a:latin typeface="Arial" panose="020B0604020202020204" pitchFamily="34" charset="0"/>
                <a:ea typeface="微软雅黑" panose="020B0503020204020204" charset="-122"/>
              </a:defRPr>
            </a:lvl3pPr>
            <a:lvl4pPr marL="1371600" indent="0">
              <a:lnSpc>
                <a:spcPct val="100000"/>
              </a:lnSpc>
              <a:buNone/>
              <a:defRPr sz="1600" b="1" baseline="0">
                <a:latin typeface="Arial" panose="020B0604020202020204" pitchFamily="34" charset="0"/>
                <a:ea typeface="微软雅黑" panose="020B0503020204020204" charset="-122"/>
              </a:defRPr>
            </a:lvl4pPr>
            <a:lvl5pPr marL="1828800" indent="0">
              <a:lnSpc>
                <a:spcPct val="100000"/>
              </a:lnSpc>
              <a:buNone/>
              <a:defRPr sz="1600" b="1" baseline="0"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0" name="矩形 39"/>
          <p:cNvSpPr/>
          <p:nvPr userDrawn="1"/>
        </p:nvSpPr>
        <p:spPr>
          <a:xfrm>
            <a:off x="493769" y="-2382"/>
            <a:ext cx="79131" cy="604800"/>
          </a:xfrm>
          <a:prstGeom prst="rect">
            <a:avLst/>
          </a:prstGeom>
          <a:solidFill>
            <a:srgbClr val="C9D5E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矩形 40"/>
          <p:cNvSpPr/>
          <p:nvPr userDrawn="1"/>
        </p:nvSpPr>
        <p:spPr>
          <a:xfrm>
            <a:off x="260754" y="-2382"/>
            <a:ext cx="168442" cy="604637"/>
          </a:xfrm>
          <a:prstGeom prst="rect">
            <a:avLst/>
          </a:prstGeom>
          <a:solidFill>
            <a:srgbClr val="2D3C8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 userDrawn="1"/>
        </p:nvSpPr>
        <p:spPr>
          <a:xfrm>
            <a:off x="12112868" y="0"/>
            <a:ext cx="79131" cy="604800"/>
          </a:xfrm>
          <a:prstGeom prst="rect">
            <a:avLst/>
          </a:prstGeom>
          <a:solidFill>
            <a:srgbClr val="DAE2E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8" r="1098"/>
          <a:stretch>
            <a:fillRect/>
          </a:stretch>
        </p:blipFill>
        <p:spPr bwMode="auto">
          <a:xfrm>
            <a:off x="8007847" y="0"/>
            <a:ext cx="2750159" cy="591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图片 6" descr="5a01ea7f-1b8d-43de-a7f0-2b3d6ea8e62c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016113" y="55319"/>
            <a:ext cx="838647" cy="493998"/>
          </a:xfrm>
          <a:prstGeom prst="rect">
            <a:avLst/>
          </a:prstGeom>
        </p:spPr>
      </p:pic>
    </p:spTree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zh-CN" altLang="en-US" dirty="0"/>
              <a:t>liqz@ihep.ac.cn</a:t>
            </a:r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zh-CN" altLang="en-US"/>
              <a:t>liqz@ihep.ac.cn</a:t>
            </a: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zh-CN" altLang="en-US"/>
              <a:t>liqz@ihep.ac.cn</a:t>
            </a: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liqz@ihep.ac.cn</a:t>
            </a: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r>
              <a:rPr lang="zh-CN" altLang="en-US"/>
              <a:t>liqz@ihep.ac.cn</a:t>
            </a:r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liqz@ihep.ac.cn</a:t>
            </a: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liqz@ihep.ac.cn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zh-CN" altLang="en-US" dirty="0"/>
              <a:t>liqz@ihep.ac.cn</a:t>
            </a:r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p:hf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zh-CN" altLang="en-US"/>
              <a:t>liqz@ihep.ac.cn</a:t>
            </a: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liqz@ihep.ac.cn</a:t>
            </a: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  <p:hf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liqz@ihep.ac.cn</a:t>
            </a: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  <p:hf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矩形 43"/>
          <p:cNvSpPr/>
          <p:nvPr userDrawn="1"/>
        </p:nvSpPr>
        <p:spPr>
          <a:xfrm>
            <a:off x="0" y="0"/>
            <a:ext cx="12192000" cy="604637"/>
          </a:xfrm>
          <a:prstGeom prst="rect">
            <a:avLst/>
          </a:prstGeom>
          <a:gradFill>
            <a:gsLst>
              <a:gs pos="52000">
                <a:schemeClr val="bg1"/>
              </a:gs>
              <a:gs pos="18000">
                <a:srgbClr val="DAE2ED">
                  <a:alpha val="40000"/>
                </a:srgbClr>
              </a:gs>
              <a:gs pos="100000">
                <a:schemeClr val="bg1"/>
              </a:gs>
              <a:gs pos="0">
                <a:srgbClr val="DAE2ED">
                  <a:alpha val="4000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000"/>
            </a:lvl1pPr>
          </a:lstStyle>
          <a:p>
            <a:fld id="{7EC79548-CD35-4B47-B398-09A6A0FCB660}" type="datetime3">
              <a:rPr lang="en-US" altLang="ja-JP" smtClean="0"/>
            </a:fld>
            <a:endParaRPr lang="zh-CN" altLang="en-US" sz="100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000"/>
            </a:lvl1pPr>
          </a:lstStyle>
          <a:p>
            <a:r>
              <a:rPr lang="en-US" altLang="zh-CN"/>
              <a:t>liqz@ihep.ac.cn</a:t>
            </a:r>
            <a:endParaRPr lang="zh-CN" altLang="en-US" sz="100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050"/>
            </a:lvl1pPr>
          </a:lstStyle>
          <a:p>
            <a:fld id="{D56F8DC3-D7FA-4864-B8D2-5FAAF8951C3D}" type="slidenum">
              <a:rPr lang="zh-CN" altLang="en-US" smtClean="0"/>
            </a:fld>
            <a:endParaRPr lang="zh-CN" altLang="en-US" sz="1050"/>
          </a:p>
        </p:txBody>
      </p:sp>
      <p:sp>
        <p:nvSpPr>
          <p:cNvPr id="6" name="内容占位符 5"/>
          <p:cNvSpPr>
            <a:spLocks noGrp="1"/>
          </p:cNvSpPr>
          <p:nvPr>
            <p:ph sz="quarter" idx="13"/>
          </p:nvPr>
        </p:nvSpPr>
        <p:spPr>
          <a:xfrm>
            <a:off x="669759" y="69126"/>
            <a:ext cx="5481638" cy="48904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2400" b="1" baseline="0">
                <a:latin typeface="Arial" panose="020B0604020202020204" pitchFamily="34" charset="0"/>
                <a:ea typeface="微软雅黑" panose="020B0503020204020204" charset="-122"/>
              </a:defRPr>
            </a:lvl1pPr>
            <a:lvl2pPr marL="457200" indent="0">
              <a:lnSpc>
                <a:spcPct val="100000"/>
              </a:lnSpc>
              <a:buNone/>
              <a:defRPr sz="2000" b="1" baseline="0">
                <a:latin typeface="Arial" panose="020B0604020202020204" pitchFamily="34" charset="0"/>
                <a:ea typeface="微软雅黑" panose="020B0503020204020204" charset="-122"/>
              </a:defRPr>
            </a:lvl2pPr>
            <a:lvl3pPr marL="914400" indent="0">
              <a:lnSpc>
                <a:spcPct val="100000"/>
              </a:lnSpc>
              <a:buNone/>
              <a:defRPr sz="1800" b="1" baseline="0">
                <a:latin typeface="Arial" panose="020B0604020202020204" pitchFamily="34" charset="0"/>
                <a:ea typeface="微软雅黑" panose="020B0503020204020204" charset="-122"/>
              </a:defRPr>
            </a:lvl3pPr>
            <a:lvl4pPr marL="1371600" indent="0">
              <a:lnSpc>
                <a:spcPct val="100000"/>
              </a:lnSpc>
              <a:buNone/>
              <a:defRPr sz="1600" b="1" baseline="0">
                <a:latin typeface="Arial" panose="020B0604020202020204" pitchFamily="34" charset="0"/>
                <a:ea typeface="微软雅黑" panose="020B0503020204020204" charset="-122"/>
              </a:defRPr>
            </a:lvl4pPr>
            <a:lvl5pPr marL="1828800" indent="0">
              <a:lnSpc>
                <a:spcPct val="100000"/>
              </a:lnSpc>
              <a:buNone/>
              <a:defRPr sz="1600" b="1" baseline="0"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0" name="矩形 39"/>
          <p:cNvSpPr/>
          <p:nvPr userDrawn="1"/>
        </p:nvSpPr>
        <p:spPr>
          <a:xfrm>
            <a:off x="493769" y="-2382"/>
            <a:ext cx="79131" cy="604800"/>
          </a:xfrm>
          <a:prstGeom prst="rect">
            <a:avLst/>
          </a:prstGeom>
          <a:solidFill>
            <a:srgbClr val="C9D5E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矩形 40"/>
          <p:cNvSpPr/>
          <p:nvPr userDrawn="1"/>
        </p:nvSpPr>
        <p:spPr>
          <a:xfrm>
            <a:off x="260754" y="-2382"/>
            <a:ext cx="168442" cy="604637"/>
          </a:xfrm>
          <a:prstGeom prst="rect">
            <a:avLst/>
          </a:prstGeom>
          <a:solidFill>
            <a:srgbClr val="2D3C8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 userDrawn="1"/>
        </p:nvSpPr>
        <p:spPr>
          <a:xfrm>
            <a:off x="12112868" y="0"/>
            <a:ext cx="79131" cy="604800"/>
          </a:xfrm>
          <a:prstGeom prst="rect">
            <a:avLst/>
          </a:prstGeom>
          <a:solidFill>
            <a:srgbClr val="DAE2E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8" r="1098"/>
          <a:stretch>
            <a:fillRect/>
          </a:stretch>
        </p:blipFill>
        <p:spPr bwMode="auto">
          <a:xfrm>
            <a:off x="8007847" y="0"/>
            <a:ext cx="2750159" cy="591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图片 6" descr="5a01ea7f-1b8d-43de-a7f0-2b3d6ea8e62c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016113" y="55319"/>
            <a:ext cx="838647" cy="493998"/>
          </a:xfrm>
          <a:prstGeom prst="rect">
            <a:avLst/>
          </a:prstGeom>
        </p:spPr>
      </p:pic>
    </p:spTree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9" Type="http://schemas.openxmlformats.org/officeDocument/2006/relationships/theme" Target="../theme/theme1.xml"/><Relationship Id="rId18" Type="http://schemas.openxmlformats.org/officeDocument/2006/relationships/tags" Target="../tags/tag62.xml"/><Relationship Id="rId17" Type="http://schemas.openxmlformats.org/officeDocument/2006/relationships/tags" Target="../tags/tag61.xml"/><Relationship Id="rId16" Type="http://schemas.openxmlformats.org/officeDocument/2006/relationships/tags" Target="../tags/tag60.xml"/><Relationship Id="rId15" Type="http://schemas.openxmlformats.org/officeDocument/2006/relationships/tags" Target="../tags/tag59.xml"/><Relationship Id="rId14" Type="http://schemas.openxmlformats.org/officeDocument/2006/relationships/tags" Target="../tags/tag58.xml"/><Relationship Id="rId13" Type="http://schemas.openxmlformats.org/officeDocument/2006/relationships/tags" Target="../tags/tag57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1.xml"/><Relationship Id="rId8" Type="http://schemas.openxmlformats.org/officeDocument/2006/relationships/slideLayout" Target="../slideLayouts/slideLayout20.xml"/><Relationship Id="rId7" Type="http://schemas.openxmlformats.org/officeDocument/2006/relationships/slideLayout" Target="../slideLayouts/slideLayout19.xml"/><Relationship Id="rId6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6.xml"/><Relationship Id="rId3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4.xml"/><Relationship Id="rId19" Type="http://schemas.openxmlformats.org/officeDocument/2006/relationships/theme" Target="../theme/theme2.xml"/><Relationship Id="rId18" Type="http://schemas.openxmlformats.org/officeDocument/2006/relationships/tags" Target="../tags/tag124.xml"/><Relationship Id="rId17" Type="http://schemas.openxmlformats.org/officeDocument/2006/relationships/tags" Target="../tags/tag123.xml"/><Relationship Id="rId16" Type="http://schemas.openxmlformats.org/officeDocument/2006/relationships/tags" Target="../tags/tag122.xml"/><Relationship Id="rId15" Type="http://schemas.openxmlformats.org/officeDocument/2006/relationships/tags" Target="../tags/tag121.xml"/><Relationship Id="rId14" Type="http://schemas.openxmlformats.org/officeDocument/2006/relationships/tags" Target="../tags/tag120.xml"/><Relationship Id="rId13" Type="http://schemas.openxmlformats.org/officeDocument/2006/relationships/tags" Target="../tags/tag119.xml"/><Relationship Id="rId12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2.xml"/><Relationship Id="rId1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3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4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5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6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zh-CN" altLang="en-US" dirty="0"/>
              <a:t>liqz@ihep.ac.cn</a:t>
            </a:r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7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8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 dt="0"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0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3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4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5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6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zh-CN" altLang="en-US" dirty="0"/>
              <a:t>liqz@ihep.ac.cn</a:t>
            </a:r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7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8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hf hdr="0" ftr="0" dt="0"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0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tags" Target="../tags/tag127.xml"/><Relationship Id="rId3" Type="http://schemas.openxmlformats.org/officeDocument/2006/relationships/tags" Target="../tags/tag126.xml"/><Relationship Id="rId2" Type="http://schemas.openxmlformats.org/officeDocument/2006/relationships/tags" Target="../tags/tag125.xml"/><Relationship Id="rId1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29.xml"/><Relationship Id="rId1" Type="http://schemas.openxmlformats.org/officeDocument/2006/relationships/tags" Target="../tags/tag128.xml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30.xml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9.jpeg"/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3.jpeg"/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21.png"/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131.xml"/><Relationship Id="rId3" Type="http://schemas.openxmlformats.org/officeDocument/2006/relationships/image" Target="../media/image9.jpeg"/><Relationship Id="rId2" Type="http://schemas.openxmlformats.org/officeDocument/2006/relationships/hyperlink" Target="https://arxiv.org/pdf/2505.23050v1" TargetMode="External"/><Relationship Id="rId1" Type="http://schemas.openxmlformats.org/officeDocument/2006/relationships/image" Target="../media/image8.jpeg"/></Relationships>
</file>

<file path=ppt/slides/_rels/slide1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132.xml"/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tags" Target="../tags/tag133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tags" Target="../tags/tag134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image" Target="../media/image29.png"/></Relationships>
</file>

<file path=ppt/slides/_rels/slide1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136.xml"/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tags" Target="../tags/tag13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7.png"/><Relationship Id="rId1" Type="http://schemas.openxmlformats.org/officeDocument/2006/relationships/image" Target="../media/image36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tags" Target="../tags/tag139.xml"/><Relationship Id="rId1" Type="http://schemas.openxmlformats.org/officeDocument/2006/relationships/tags" Target="../tags/tag13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41.xml"/><Relationship Id="rId1" Type="http://schemas.openxmlformats.org/officeDocument/2006/relationships/tags" Target="../tags/tag140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42.xml"/><Relationship Id="rId1" Type="http://schemas.openxmlformats.org/officeDocument/2006/relationships/image" Target="../media/image35.png"/></Relationships>
</file>

<file path=ppt/slides/_rels/slide1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41.jpeg"/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image" Target="../media/image38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7.png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37.png"/><Relationship Id="rId2" Type="http://schemas.openxmlformats.org/officeDocument/2006/relationships/tags" Target="../tags/tag144.xml"/><Relationship Id="rId1" Type="http://schemas.openxmlformats.org/officeDocument/2006/relationships/tags" Target="../tags/tag143.xml"/></Relationships>
</file>

<file path=ppt/slides/_rels/slide2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tags" Target="../tags/tag146.xml"/><Relationship Id="rId7" Type="http://schemas.openxmlformats.org/officeDocument/2006/relationships/image" Target="../media/image46.png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35.png"/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tags" Target="../tags/tag145.xml"/></Relationships>
</file>

<file path=ppt/slides/_rels/slide23.xml.rels><?xml version="1.0" encoding="UTF-8" standalone="yes"?>
<Relationships xmlns="http://schemas.openxmlformats.org/package/2006/relationships"><Relationship Id="rId9" Type="http://schemas.openxmlformats.org/officeDocument/2006/relationships/image" Target="../media/image55.png"/><Relationship Id="rId8" Type="http://schemas.openxmlformats.org/officeDocument/2006/relationships/image" Target="../media/image54.png"/><Relationship Id="rId7" Type="http://schemas.openxmlformats.org/officeDocument/2006/relationships/image" Target="../media/image53.png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6" Type="http://schemas.openxmlformats.org/officeDocument/2006/relationships/slideLayout" Target="../slideLayouts/slideLayout12.xml"/><Relationship Id="rId15" Type="http://schemas.openxmlformats.org/officeDocument/2006/relationships/image" Target="../media/image61.png"/><Relationship Id="rId14" Type="http://schemas.openxmlformats.org/officeDocument/2006/relationships/image" Target="../media/image60.png"/><Relationship Id="rId13" Type="http://schemas.openxmlformats.org/officeDocument/2006/relationships/image" Target="../media/image59.png"/><Relationship Id="rId12" Type="http://schemas.openxmlformats.org/officeDocument/2006/relationships/image" Target="../media/image58.png"/><Relationship Id="rId11" Type="http://schemas.openxmlformats.org/officeDocument/2006/relationships/image" Target="../media/image57.png"/><Relationship Id="rId10" Type="http://schemas.openxmlformats.org/officeDocument/2006/relationships/image" Target="../media/image56.png"/><Relationship Id="rId1" Type="http://schemas.openxmlformats.org/officeDocument/2006/relationships/image" Target="../media/image47.png"/></Relationships>
</file>

<file path=ppt/slides/_rels/slide24.xml.rels><?xml version="1.0" encoding="UTF-8" standalone="yes"?>
<Relationships xmlns="http://schemas.openxmlformats.org/package/2006/relationships"><Relationship Id="rId9" Type="http://schemas.openxmlformats.org/officeDocument/2006/relationships/image" Target="../media/image70.png"/><Relationship Id="rId8" Type="http://schemas.openxmlformats.org/officeDocument/2006/relationships/image" Target="../media/image69.png"/><Relationship Id="rId7" Type="http://schemas.openxmlformats.org/officeDocument/2006/relationships/image" Target="../media/image68.png"/><Relationship Id="rId6" Type="http://schemas.openxmlformats.org/officeDocument/2006/relationships/image" Target="../media/image67.png"/><Relationship Id="rId5" Type="http://schemas.openxmlformats.org/officeDocument/2006/relationships/image" Target="../media/image66.png"/><Relationship Id="rId4" Type="http://schemas.openxmlformats.org/officeDocument/2006/relationships/image" Target="../media/image65.png"/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7" Type="http://schemas.openxmlformats.org/officeDocument/2006/relationships/slideLayout" Target="../slideLayouts/slideLayout12.xml"/><Relationship Id="rId16" Type="http://schemas.openxmlformats.org/officeDocument/2006/relationships/image" Target="../media/image77.png"/><Relationship Id="rId15" Type="http://schemas.openxmlformats.org/officeDocument/2006/relationships/image" Target="../media/image76.png"/><Relationship Id="rId14" Type="http://schemas.openxmlformats.org/officeDocument/2006/relationships/image" Target="../media/image75.png"/><Relationship Id="rId13" Type="http://schemas.openxmlformats.org/officeDocument/2006/relationships/image" Target="../media/image74.png"/><Relationship Id="rId12" Type="http://schemas.openxmlformats.org/officeDocument/2006/relationships/image" Target="../media/image73.png"/><Relationship Id="rId11" Type="http://schemas.openxmlformats.org/officeDocument/2006/relationships/image" Target="../media/image72.png"/><Relationship Id="rId10" Type="http://schemas.openxmlformats.org/officeDocument/2006/relationships/image" Target="../media/image71.png"/><Relationship Id="rId1" Type="http://schemas.openxmlformats.org/officeDocument/2006/relationships/image" Target="../media/image6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tags" Target="../tags/tag148.xml"/><Relationship Id="rId1" Type="http://schemas.openxmlformats.org/officeDocument/2006/relationships/tags" Target="../tags/tag147.xml"/></Relationships>
</file>

<file path=ppt/slides/_rels/slide26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4.xml"/><Relationship Id="rId5" Type="http://schemas.openxmlformats.org/officeDocument/2006/relationships/tags" Target="../tags/tag149.xml"/><Relationship Id="rId4" Type="http://schemas.openxmlformats.org/officeDocument/2006/relationships/image" Target="../media/image15.png"/><Relationship Id="rId3" Type="http://schemas.openxmlformats.org/officeDocument/2006/relationships/image" Target="../media/image80.png"/><Relationship Id="rId2" Type="http://schemas.openxmlformats.org/officeDocument/2006/relationships/image" Target="../media/image79.png"/><Relationship Id="rId1" Type="http://schemas.openxmlformats.org/officeDocument/2006/relationships/image" Target="../media/image78.png"/></Relationships>
</file>

<file path=ppt/slides/_rels/slide27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tags" Target="../tags/tag152.xml"/><Relationship Id="rId4" Type="http://schemas.openxmlformats.org/officeDocument/2006/relationships/tags" Target="../tags/tag151.xml"/><Relationship Id="rId3" Type="http://schemas.openxmlformats.org/officeDocument/2006/relationships/tags" Target="../tags/tag150.xml"/><Relationship Id="rId2" Type="http://schemas.openxmlformats.org/officeDocument/2006/relationships/image" Target="../media/image81.png"/><Relationship Id="rId1" Type="http://schemas.openxmlformats.org/officeDocument/2006/relationships/image" Target="../media/image3.png"/></Relationships>
</file>

<file path=ppt/slides/_rels/slide2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1.xml"/><Relationship Id="rId3" Type="http://schemas.openxmlformats.org/officeDocument/2006/relationships/tags" Target="../tags/tag154.xml"/><Relationship Id="rId2" Type="http://schemas.openxmlformats.org/officeDocument/2006/relationships/image" Target="../media/image81.png"/><Relationship Id="rId1" Type="http://schemas.openxmlformats.org/officeDocument/2006/relationships/tags" Target="../tags/tag15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4081145" cy="584835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586105" y="2335530"/>
            <a:ext cx="10417810" cy="1435100"/>
          </a:xfrm>
        </p:spPr>
        <p:txBody>
          <a:bodyPr>
            <a:normAutofit fontScale="90000"/>
          </a:bodyPr>
          <a:p>
            <a:r>
              <a:rPr lang="en-US" altLang="zh-CN" sz="4800" b="1">
                <a:solidFill>
                  <a:schemeClr val="tx1"/>
                </a:solidFill>
              </a:rPr>
              <a:t>Preliminary</a:t>
            </a:r>
            <a:br>
              <a:rPr lang="en-US" altLang="zh-CN" sz="4800" b="1">
                <a:solidFill>
                  <a:schemeClr val="tx1"/>
                </a:solidFill>
              </a:rPr>
            </a:br>
            <a:r>
              <a:rPr lang="en-US" altLang="zh-CN" sz="4800" b="1">
                <a:solidFill>
                  <a:schemeClr val="tx1"/>
                </a:solidFill>
              </a:rPr>
              <a:t>Test Beam Results of COFFEE3</a:t>
            </a:r>
            <a:endParaRPr lang="en-US" altLang="zh-CN" sz="4800" b="1">
              <a:solidFill>
                <a:schemeClr val="tx1"/>
              </a:solidFill>
            </a:endParaRP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779065" y="4349070"/>
            <a:ext cx="9799200" cy="1472400"/>
          </a:xfrm>
        </p:spPr>
        <p:txBody>
          <a:bodyPr>
            <a:normAutofit fontScale="90000"/>
          </a:bodyPr>
          <a:p>
            <a:r>
              <a:rPr lang="en-US" altLang="zh-CN">
                <a:solidFill>
                  <a:schemeClr val="tx1"/>
                </a:solidFill>
              </a:rPr>
              <a:t>Sep 15th</a:t>
            </a:r>
            <a:endParaRPr lang="en-US" altLang="zh-CN">
              <a:solidFill>
                <a:schemeClr val="tx1"/>
              </a:solidFill>
            </a:endParaRPr>
          </a:p>
          <a:p>
            <a:r>
              <a:rPr lang="en-US" altLang="zh-CN">
                <a:solidFill>
                  <a:schemeClr val="tx1"/>
                </a:solidFill>
              </a:rPr>
              <a:t>AGORA meeting</a:t>
            </a:r>
            <a:endParaRPr lang="en-US" altLang="zh-CN">
              <a:solidFill>
                <a:schemeClr val="tx1"/>
              </a:solidFill>
            </a:endParaRPr>
          </a:p>
          <a:p>
            <a:r>
              <a:rPr lang="en-US" altLang="zh-CN">
                <a:solidFill>
                  <a:schemeClr val="tx1"/>
                </a:solidFill>
              </a:rPr>
              <a:t> LI Qinze </a:t>
            </a:r>
            <a:endParaRPr lang="en-US" altLang="zh-CN">
              <a:solidFill>
                <a:schemeClr val="tx1"/>
              </a:solidFill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/>
        <p:txBody>
          <a:bodyPr/>
          <a:p>
            <a:pPr>
              <a:lnSpc>
                <a:spcPct val="150000"/>
              </a:lnSpc>
            </a:pPr>
            <a:r>
              <a:rPr lang="en-US" altLang="zh-CN" sz="2400">
                <a:solidFill>
                  <a:schemeClr val="tx1"/>
                </a:solidFill>
              </a:rPr>
              <a:t>COFFEE3 introduction</a:t>
            </a:r>
            <a:endParaRPr lang="en-US" altLang="zh-CN" sz="240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zh-CN" sz="2400">
                <a:solidFill>
                  <a:schemeClr val="tx1"/>
                </a:solidFill>
              </a:rPr>
              <a:t>Test beam setup</a:t>
            </a:r>
            <a:endParaRPr lang="en-US" altLang="zh-CN" sz="240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zh-CN" sz="2400">
                <a:solidFill>
                  <a:schemeClr val="tx1"/>
                </a:solidFill>
              </a:rPr>
              <a:t>Preliminary results</a:t>
            </a:r>
            <a:endParaRPr lang="en-US" altLang="zh-CN" sz="2400">
              <a:solidFill>
                <a:schemeClr val="tx1"/>
              </a:solidFill>
            </a:endParaRPr>
          </a:p>
          <a:p>
            <a:pPr marL="685800" lvl="1" indent="-228600">
              <a:lnSpc>
                <a:spcPct val="150000"/>
              </a:lnSpc>
              <a:buFont typeface="Arial" panose="020B0604020202020204" pitchFamily="34" charset="0"/>
              <a:buChar char="●"/>
            </a:pPr>
            <a:r>
              <a:rPr lang="en-US" altLang="zh-CN" sz="2400">
                <a:solidFill>
                  <a:schemeClr val="tx1"/>
                </a:solidFill>
              </a:rPr>
              <a:t>Hitmap</a:t>
            </a:r>
            <a:endParaRPr lang="en-US" altLang="zh-CN" sz="2400">
              <a:solidFill>
                <a:schemeClr val="tx1"/>
              </a:solidFill>
            </a:endParaRPr>
          </a:p>
          <a:p>
            <a:pPr lvl="1">
              <a:lnSpc>
                <a:spcPct val="150000"/>
              </a:lnSpc>
            </a:pPr>
            <a:r>
              <a:rPr lang="en-US" altLang="zh-CN" sz="2400">
                <a:solidFill>
                  <a:schemeClr val="tx1"/>
                </a:solidFill>
              </a:rPr>
              <a:t>Tracking study</a:t>
            </a:r>
            <a:endParaRPr lang="en-US" altLang="zh-CN" sz="2400">
              <a:solidFill>
                <a:schemeClr val="tx1"/>
              </a:solidFill>
            </a:endParaRPr>
          </a:p>
          <a:p>
            <a:pPr lvl="1">
              <a:lnSpc>
                <a:spcPct val="150000"/>
              </a:lnSpc>
            </a:pPr>
            <a:r>
              <a:rPr lang="en-US" altLang="zh-CN" sz="2400">
                <a:solidFill>
                  <a:schemeClr val="tx1"/>
                </a:solidFill>
              </a:rPr>
              <a:t>Timing study</a:t>
            </a:r>
            <a:endParaRPr lang="en-US" altLang="zh-CN" sz="2400">
              <a:solidFill>
                <a:schemeClr val="tx1"/>
              </a:solidFill>
            </a:endParaRPr>
          </a:p>
          <a:p>
            <a:pPr marL="228600" lvl="0" indent="-228600">
              <a:lnSpc>
                <a:spcPct val="150000"/>
              </a:lnSpc>
              <a:buFont typeface="Arial" panose="020B0604020202020204" pitchFamily="34" charset="0"/>
              <a:buChar char="●"/>
            </a:pPr>
            <a:r>
              <a:rPr lang="en-US" altLang="zh-CN" sz="2400">
                <a:solidFill>
                  <a:schemeClr val="tx1"/>
                </a:solidFill>
              </a:rPr>
              <a:t>Summary</a:t>
            </a:r>
            <a:endParaRPr lang="en-US" altLang="zh-CN" sz="2400">
              <a:solidFill>
                <a:schemeClr val="tx1"/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0" y="0"/>
            <a:ext cx="187388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3200">
                <a:sym typeface="+mn-ea"/>
              </a:rPr>
              <a:t>Contents</a:t>
            </a:r>
            <a:endParaRPr lang="en-US" altLang="zh-CN" sz="3200" b="1">
              <a:cs typeface="+mn-lt"/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/>
        </p:nvSpPr>
        <p:spPr>
          <a:xfrm>
            <a:off x="0" y="0"/>
            <a:ext cx="504825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3200" b="1">
                <a:cs typeface="+mn-lt"/>
              </a:rPr>
              <a:t>Introduction of COFFEE3</a:t>
            </a:r>
            <a:endParaRPr lang="en-US" altLang="zh-CN" sz="3200" b="1">
              <a:cs typeface="+mn-lt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grpSp>
        <p:nvGrpSpPr>
          <p:cNvPr id="17" name="组合 16"/>
          <p:cNvGrpSpPr/>
          <p:nvPr/>
        </p:nvGrpSpPr>
        <p:grpSpPr>
          <a:xfrm>
            <a:off x="1895475" y="92710"/>
            <a:ext cx="8622665" cy="4032885"/>
            <a:chOff x="1694508" y="476349"/>
            <a:chExt cx="8622446" cy="3914116"/>
          </a:xfrm>
        </p:grpSpPr>
        <p:pic>
          <p:nvPicPr>
            <p:cNvPr id="8" name="Content Placeholder 5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1694508" y="476349"/>
              <a:ext cx="8401265" cy="3914116"/>
            </a:xfrm>
            <a:prstGeom prst="rect">
              <a:avLst/>
            </a:prstGeom>
          </p:spPr>
        </p:pic>
        <p:grpSp>
          <p:nvGrpSpPr>
            <p:cNvPr id="16" name="组合 15"/>
            <p:cNvGrpSpPr/>
            <p:nvPr/>
          </p:nvGrpSpPr>
          <p:grpSpPr>
            <a:xfrm>
              <a:off x="8735010" y="3094955"/>
              <a:ext cx="1581944" cy="979318"/>
              <a:chOff x="10143602" y="3040520"/>
              <a:chExt cx="1420347" cy="1229711"/>
            </a:xfrm>
          </p:grpSpPr>
          <p:sp>
            <p:nvSpPr>
              <p:cNvPr id="11" name="对话气泡: 圆角矩形 10"/>
              <p:cNvSpPr/>
              <p:nvPr/>
            </p:nvSpPr>
            <p:spPr>
              <a:xfrm rot="10800000">
                <a:off x="10143602" y="3040520"/>
                <a:ext cx="1397635" cy="1229711"/>
              </a:xfrm>
              <a:prstGeom prst="wedgeRoundRectCallout">
                <a:avLst>
                  <a:gd name="adj1" fmla="val -20382"/>
                  <a:gd name="adj2" fmla="val 37566"/>
                  <a:gd name="adj3" fmla="val 16667"/>
                </a:avLst>
              </a:prstGeom>
              <a:solidFill>
                <a:srgbClr val="F8D8C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" name="文本框 11"/>
              <p:cNvSpPr txBox="1"/>
              <p:nvPr/>
            </p:nvSpPr>
            <p:spPr>
              <a:xfrm>
                <a:off x="10166314" y="3125526"/>
                <a:ext cx="1397635" cy="10114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2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Full size chip </a:t>
                </a:r>
                <a:r>
                  <a:rPr lang="en-US" altLang="zh-CN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with all functionalities implemented</a:t>
                </a:r>
                <a:br>
                  <a:rPr lang="en-US" altLang="zh-CN" sz="1200" dirty="0">
                    <a:latin typeface="Arial" panose="020B0604020202020204" pitchFamily="34" charset="0"/>
                    <a:cs typeface="Arial" panose="020B0604020202020204" pitchFamily="34" charset="0"/>
                  </a:rPr>
                </a:br>
                <a:r>
                  <a:rPr lang="en-US" altLang="zh-CN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planned ~end 2027</a:t>
                </a:r>
                <a:endParaRPr lang="zh-CN" altLang="en-US" sz="1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sp>
        <p:nvSpPr>
          <p:cNvPr id="9" name="文本框 8"/>
          <p:cNvSpPr txBox="1"/>
          <p:nvPr/>
        </p:nvSpPr>
        <p:spPr>
          <a:xfrm>
            <a:off x="3120390" y="4342765"/>
            <a:ext cx="7952740" cy="15684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60000"/>
              <a:buFont typeface="Arial" panose="020B0604020202020204" pitchFamily="34" charset="0"/>
              <a:buChar char="•"/>
              <a:defRPr/>
            </a:pPr>
            <a:r>
              <a:rPr lang="en-US" altLang="zh-CN" sz="1600" dirty="0">
                <a:solidFill>
                  <a:schemeClr val="tx1"/>
                </a:solidFill>
                <a:ea typeface="+mn-ea"/>
                <a:cs typeface="+mn-lt"/>
              </a:rPr>
              <a:t>COFFEE-3 (</a:t>
            </a:r>
            <a:r>
              <a:rPr lang="en-US" altLang="zh-CN" sz="1600" dirty="0">
                <a:solidFill>
                  <a:srgbClr val="FF0000"/>
                </a:solidFill>
                <a:ea typeface="+mn-ea"/>
                <a:cs typeface="+mn-lt"/>
              </a:rPr>
              <a:t>C</a:t>
            </a:r>
            <a:r>
              <a:rPr lang="en-US" altLang="zh-CN" sz="1600" dirty="0">
                <a:ea typeface="+mn-ea"/>
                <a:cs typeface="+mn-lt"/>
              </a:rPr>
              <a:t>MOS </a:t>
            </a:r>
            <a:r>
              <a:rPr lang="en-US" altLang="zh-CN" sz="1600" dirty="0" err="1">
                <a:ea typeface="+mn-ea"/>
                <a:cs typeface="+mn-lt"/>
              </a:rPr>
              <a:t>sens</a:t>
            </a:r>
            <a:r>
              <a:rPr lang="en-US" altLang="zh-CN" sz="1600" dirty="0" err="1">
                <a:solidFill>
                  <a:srgbClr val="FF0000"/>
                </a:solidFill>
                <a:ea typeface="+mn-ea"/>
                <a:cs typeface="+mn-lt"/>
              </a:rPr>
              <a:t>O</a:t>
            </a:r>
            <a:r>
              <a:rPr lang="en-US" altLang="zh-CN" sz="1600" dirty="0" err="1">
                <a:ea typeface="+mn-ea"/>
                <a:cs typeface="+mn-lt"/>
              </a:rPr>
              <a:t>r</a:t>
            </a:r>
            <a:r>
              <a:rPr lang="en-US" altLang="zh-CN" sz="1600" dirty="0">
                <a:ea typeface="+mn-ea"/>
                <a:cs typeface="+mn-lt"/>
              </a:rPr>
              <a:t> in </a:t>
            </a:r>
            <a:r>
              <a:rPr lang="en-US" altLang="zh-CN" sz="1600" dirty="0" err="1">
                <a:solidFill>
                  <a:srgbClr val="FF0000"/>
                </a:solidFill>
                <a:ea typeface="+mn-ea"/>
                <a:cs typeface="+mn-lt"/>
              </a:rPr>
              <a:t>F</a:t>
            </a:r>
            <a:r>
              <a:rPr lang="en-US" altLang="zh-CN" sz="1600" dirty="0" err="1">
                <a:ea typeface="+mn-ea"/>
                <a:cs typeface="+mn-lt"/>
              </a:rPr>
              <a:t>ifty-</a:t>
            </a:r>
            <a:r>
              <a:rPr lang="en-US" altLang="zh-CN" sz="1600" dirty="0" err="1">
                <a:solidFill>
                  <a:srgbClr val="FF0000"/>
                </a:solidFill>
                <a:ea typeface="+mn-ea"/>
                <a:cs typeface="+mn-lt"/>
              </a:rPr>
              <a:t>F</a:t>
            </a:r>
            <a:r>
              <a:rPr lang="en-US" altLang="zh-CN" sz="1600" dirty="0" err="1">
                <a:ea typeface="+mn-ea"/>
                <a:cs typeface="+mn-lt"/>
              </a:rPr>
              <a:t>iv</a:t>
            </a:r>
            <a:r>
              <a:rPr lang="en-US" altLang="zh-CN" sz="1600" dirty="0" err="1">
                <a:solidFill>
                  <a:srgbClr val="FF0000"/>
                </a:solidFill>
                <a:ea typeface="+mn-ea"/>
                <a:cs typeface="+mn-lt"/>
              </a:rPr>
              <a:t>E</a:t>
            </a:r>
            <a:r>
              <a:rPr lang="en-US" altLang="zh-CN" sz="1600" dirty="0">
                <a:ea typeface="+mn-ea"/>
                <a:cs typeface="+mn-lt"/>
              </a:rPr>
              <a:t> nm </a:t>
            </a:r>
            <a:r>
              <a:rPr lang="en-US" altLang="zh-CN" sz="1600" dirty="0" err="1">
                <a:ea typeface="+mn-ea"/>
                <a:cs typeface="+mn-lt"/>
              </a:rPr>
              <a:t>proc</a:t>
            </a:r>
            <a:r>
              <a:rPr lang="en-US" altLang="zh-CN" sz="1600" dirty="0" err="1">
                <a:solidFill>
                  <a:srgbClr val="FF0000"/>
                </a:solidFill>
                <a:ea typeface="+mn-ea"/>
                <a:cs typeface="+mn-lt"/>
              </a:rPr>
              <a:t>E</a:t>
            </a:r>
            <a:r>
              <a:rPr lang="en-US" altLang="zh-CN" sz="1600" dirty="0" err="1">
                <a:ea typeface="+mn-ea"/>
                <a:cs typeface="+mn-lt"/>
              </a:rPr>
              <a:t>ss</a:t>
            </a:r>
            <a:r>
              <a:rPr lang="en-US" altLang="zh-CN" sz="1600" dirty="0">
                <a:ea typeface="+mn-ea"/>
                <a:cs typeface="+mn-lt"/>
              </a:rPr>
              <a:t>, SMIC-55 nm process)</a:t>
            </a:r>
            <a:endParaRPr lang="en-US" altLang="zh-CN" sz="1600" dirty="0">
              <a:solidFill>
                <a:schemeClr val="tx1"/>
              </a:solidFill>
              <a:ea typeface="+mn-ea"/>
              <a:cs typeface="+mn-lt"/>
            </a:endParaRPr>
          </a:p>
          <a:p>
            <a:pPr marL="742950" lvl="1" indent="-28575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60000"/>
              <a:buFont typeface="Arial" panose="020B0604020202020204" pitchFamily="34" charset="0"/>
              <a:buChar char="•"/>
              <a:defRPr/>
            </a:pPr>
            <a:r>
              <a:rPr lang="en-US" altLang="zh-CN" sz="1600" dirty="0">
                <a:ea typeface="+mn-ea"/>
                <a:cs typeface="+mn-lt"/>
              </a:rPr>
              <a:t>Passive diode for sensor R&amp;D</a:t>
            </a:r>
            <a:endParaRPr lang="en-US" altLang="zh-CN" sz="1600" dirty="0">
              <a:ea typeface="+mn-ea"/>
              <a:cs typeface="+mn-lt"/>
            </a:endParaRPr>
          </a:p>
          <a:p>
            <a:pPr marL="742950" lvl="1" indent="-28575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60000"/>
              <a:buFont typeface="Arial" panose="020B0604020202020204" pitchFamily="34" charset="0"/>
              <a:buChar char="•"/>
              <a:defRPr/>
            </a:pPr>
            <a:r>
              <a:rPr lang="en-US" altLang="zh-CN" sz="1600" dirty="0">
                <a:ea typeface="+mn-ea"/>
                <a:cs typeface="+mn-lt"/>
              </a:rPr>
              <a:t>CMOS/NMOS matrix</a:t>
            </a:r>
            <a:endParaRPr lang="en-US" altLang="zh-CN" sz="1600" dirty="0">
              <a:ea typeface="+mn-ea"/>
              <a:cs typeface="+mn-lt"/>
            </a:endParaRPr>
          </a:p>
          <a:p>
            <a:pPr marL="742950" lvl="1" indent="-28575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60000"/>
              <a:buFont typeface="Arial" panose="020B0604020202020204" pitchFamily="34" charset="0"/>
              <a:buChar char="•"/>
              <a:defRPr/>
            </a:pPr>
            <a:r>
              <a:rPr lang="en-US" altLang="zh-CN" sz="1600" dirty="0">
                <a:ea typeface="+mn-ea"/>
                <a:cs typeface="+mn-lt"/>
              </a:rPr>
              <a:t>Functionality validated for periphery IPs: DLL, PLL, LVDS driver, … </a:t>
            </a:r>
            <a:endParaRPr lang="en-US" altLang="zh-CN" sz="1600" dirty="0">
              <a:ea typeface="+mn-ea"/>
              <a:cs typeface="+mn-lt"/>
            </a:endParaRPr>
          </a:p>
        </p:txBody>
      </p:sp>
      <p:sp>
        <p:nvSpPr>
          <p:cNvPr id="19" name="灯片编号占位符 7"/>
          <p:cNvSpPr>
            <a:spLocks noGrp="1" noChangeArrowheads="1"/>
          </p:cNvSpPr>
          <p:nvPr/>
        </p:nvSpPr>
        <p:spPr bwMode="auto">
          <a:xfrm>
            <a:off x="10646953" y="6562593"/>
            <a:ext cx="390935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ctr">
            <a:normAutofit fontScale="8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fld id="{BB9FAD5E-9746-40FE-8A23-E266C18678E8}" type="slidenum">
              <a:rPr lang="zh-CN" altLang="en-US">
                <a:solidFill>
                  <a:schemeClr val="bg1"/>
                </a:solidFill>
                <a:latin typeface="Aptos bold" panose="020B0004020202020204" pitchFamily="34" charset="0"/>
              </a:rPr>
            </a:fld>
            <a:endParaRPr lang="en-US" altLang="zh-CN" dirty="0">
              <a:solidFill>
                <a:schemeClr val="bg1"/>
              </a:solidFill>
              <a:latin typeface="Aptos bold" panose="020B0004020202020204" pitchFamily="34" charset="0"/>
            </a:endParaRPr>
          </a:p>
        </p:txBody>
      </p:sp>
      <p:pic>
        <p:nvPicPr>
          <p:cNvPr id="56" name="图片 5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535" y="4212590"/>
            <a:ext cx="2201545" cy="1780540"/>
          </a:xfrm>
          <a:prstGeom prst="rect">
            <a:avLst/>
          </a:prstGeom>
          <a:ln w="28575">
            <a:solidFill>
              <a:srgbClr val="FF000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7" name="矩形 56"/>
          <p:cNvSpPr/>
          <p:nvPr/>
        </p:nvSpPr>
        <p:spPr>
          <a:xfrm>
            <a:off x="7001882" y="2860916"/>
            <a:ext cx="1639614" cy="97931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59" name="Straight Arrow Connector 5"/>
          <p:cNvCxnSpPr>
            <a:stCxn id="57" idx="2"/>
            <a:endCxn id="56" idx="0"/>
          </p:cNvCxnSpPr>
          <p:nvPr/>
        </p:nvCxnSpPr>
        <p:spPr bwMode="auto">
          <a:xfrm flipH="1">
            <a:off x="1571362" y="3839532"/>
            <a:ext cx="6250305" cy="372745"/>
          </a:xfrm>
          <a:prstGeom prst="straightConnector1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sp>
        <p:nvSpPr>
          <p:cNvPr id="24" name="TextBox 36"/>
          <p:cNvSpPr txBox="1"/>
          <p:nvPr/>
        </p:nvSpPr>
        <p:spPr>
          <a:xfrm>
            <a:off x="470791" y="6173381"/>
            <a:ext cx="2103120" cy="27559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231775" indent="-231775">
              <a:buFont typeface="Wingdings" panose="05000000000000000000" pitchFamily="2" charset="2"/>
              <a:buChar char="§"/>
            </a:pPr>
            <a:r>
              <a:rPr lang="en-US" sz="1200" dirty="0">
                <a:solidFill>
                  <a:schemeClr val="accent2">
                    <a:lumMod val="75000"/>
                  </a:schemeClr>
                </a:solidFill>
                <a:effectLst/>
                <a:cs typeface="+mn-lt"/>
              </a:rPr>
              <a:t>JINST 21 (2026) C04075</a:t>
            </a:r>
            <a:endParaRPr lang="en-US" sz="1200" dirty="0">
              <a:solidFill>
                <a:schemeClr val="accent2">
                  <a:lumMod val="75000"/>
                </a:schemeClr>
              </a:solidFill>
              <a:effectLst/>
              <a:cs typeface="+mn-lt"/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9492280" y="6476325"/>
            <a:ext cx="2700000" cy="316800"/>
          </a:xfrm>
        </p:spPr>
        <p:txBody>
          <a:bodyPr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5095" y="3098165"/>
            <a:ext cx="6005830" cy="3378200"/>
          </a:xfrm>
          <a:prstGeom prst="rect">
            <a:avLst/>
          </a:prstGeom>
        </p:spPr>
      </p:pic>
      <p:sp>
        <p:nvSpPr>
          <p:cNvPr id="46" name="矩形 45"/>
          <p:cNvSpPr>
            <a:spLocks noGrp="1"/>
          </p:cNvSpPr>
          <p:nvPr/>
        </p:nvSpPr>
        <p:spPr>
          <a:xfrm>
            <a:off x="1368425" y="662940"/>
            <a:ext cx="7025005" cy="169608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/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  <a:defRPr sz="1725" b="1">
                <a:solidFill>
                  <a:srgbClr val="089949"/>
                </a:solidFill>
              </a:defRPr>
            </a:pPr>
            <a:r>
              <a:rPr lang="en-US" altLang="zh-CN" sz="1800" b="0">
                <a:solidFill>
                  <a:schemeClr val="tx1"/>
                </a:solidFill>
                <a:cs typeface="+mn-lt"/>
                <a:sym typeface="+mn-ea"/>
              </a:rPr>
              <a:t>13 May ~ 20 May</a:t>
            </a:r>
            <a:endParaRPr lang="en-US" altLang="zh-CN" sz="1800" b="0">
              <a:solidFill>
                <a:schemeClr val="tx1"/>
              </a:solidFill>
              <a:cs typeface="+mn-lt"/>
              <a:sym typeface="+mn-ea"/>
            </a:endParaRP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  <a:defRPr sz="1725" b="1">
                <a:solidFill>
                  <a:srgbClr val="089949"/>
                </a:solidFill>
              </a:defRPr>
            </a:pPr>
            <a:r>
              <a:rPr lang="en-US" altLang="zh-CN" sz="1800" b="0">
                <a:solidFill>
                  <a:schemeClr val="tx1"/>
                </a:solidFill>
                <a:cs typeface="+mn-lt"/>
                <a:sym typeface="+mn-ea"/>
              </a:rPr>
              <a:t>CERN SPS H6, 200 GeV hadron b</a:t>
            </a:r>
            <a:r>
              <a:rPr lang="en-US" altLang="zh-CN" sz="1800" b="0">
                <a:solidFill>
                  <a:schemeClr val="tx1"/>
                </a:solidFill>
                <a:cs typeface="+mn-lt"/>
                <a:sym typeface="+mn-ea"/>
              </a:rPr>
              <a:t>eam</a:t>
            </a:r>
            <a:endParaRPr lang="en-US" altLang="zh-CN" sz="1800" b="0">
              <a:solidFill>
                <a:schemeClr val="tx1"/>
              </a:solidFill>
              <a:cs typeface="+mn-lt"/>
              <a:sym typeface="+mn-ea"/>
            </a:endParaRP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  <a:defRPr sz="1725" b="1">
                <a:solidFill>
                  <a:srgbClr val="089949"/>
                </a:solidFill>
              </a:defRPr>
            </a:pPr>
            <a:r>
              <a:rPr lang="en-US" altLang="zh-CN" sz="1800" b="0">
                <a:solidFill>
                  <a:schemeClr val="tx1"/>
                </a:solidFill>
                <a:cs typeface="+mn-lt"/>
                <a:sym typeface="+mn-ea"/>
              </a:rPr>
              <a:t>A 6-layer silicon strip detector beam monitor (BM) for tracking</a:t>
            </a:r>
            <a:endParaRPr lang="en-US" altLang="zh-CN" sz="1800" b="0">
              <a:solidFill>
                <a:schemeClr val="tx1"/>
              </a:solidFill>
              <a:cs typeface="+mn-lt"/>
            </a:endParaRP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  <a:defRPr sz="1725" b="1">
                <a:solidFill>
                  <a:srgbClr val="089949"/>
                </a:solidFill>
              </a:defRPr>
            </a:pPr>
            <a:r>
              <a:rPr lang="en-US" altLang="zh-CN" sz="1800" b="0">
                <a:solidFill>
                  <a:schemeClr val="tx1"/>
                </a:solidFill>
                <a:cs typeface="+mn-lt"/>
              </a:rPr>
              <a:t>Two scintillators with COFFEE provided trigger to BM </a:t>
            </a:r>
            <a:endParaRPr lang="en-US" altLang="zh-CN" sz="1800" b="0">
              <a:solidFill>
                <a:schemeClr val="tx1"/>
              </a:solidFill>
              <a:cs typeface="+mn-lt"/>
            </a:endParaRP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  <a:defRPr sz="1725" b="1">
                <a:solidFill>
                  <a:srgbClr val="089949"/>
                </a:solidFill>
              </a:defRPr>
            </a:pPr>
            <a:endParaRPr lang="en-US" altLang="zh-CN" sz="1800" b="0">
              <a:solidFill>
                <a:schemeClr val="tx1"/>
              </a:solidFill>
              <a:cs typeface="+mn-lt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6252845" y="2411095"/>
            <a:ext cx="5840730" cy="4065270"/>
            <a:chOff x="9847" y="3797"/>
            <a:chExt cx="9198" cy="6402"/>
          </a:xfrm>
        </p:grpSpPr>
        <p:pic>
          <p:nvPicPr>
            <p:cNvPr id="5" name="图片 4" descr="94d6a112439fb25eb1fa2638b6cd708a"/>
            <p:cNvPicPr>
              <a:picLocks noChangeAspect="1"/>
            </p:cNvPicPr>
            <p:nvPr/>
          </p:nvPicPr>
          <p:blipFill>
            <a:blip r:embed="rId2"/>
            <a:srcRect t="17083"/>
            <a:stretch>
              <a:fillRect/>
            </a:stretch>
          </p:blipFill>
          <p:spPr>
            <a:xfrm>
              <a:off x="13091" y="3797"/>
              <a:ext cx="5954" cy="6402"/>
            </a:xfrm>
            <a:prstGeom prst="rect">
              <a:avLst/>
            </a:prstGeom>
          </p:spPr>
        </p:pic>
        <p:grpSp>
          <p:nvGrpSpPr>
            <p:cNvPr id="18" name="组合 17"/>
            <p:cNvGrpSpPr/>
            <p:nvPr/>
          </p:nvGrpSpPr>
          <p:grpSpPr>
            <a:xfrm>
              <a:off x="9847" y="3797"/>
              <a:ext cx="3192" cy="3258"/>
              <a:chOff x="9652" y="1719"/>
              <a:chExt cx="3192" cy="3258"/>
            </a:xfrm>
          </p:grpSpPr>
          <p:pic>
            <p:nvPicPr>
              <p:cNvPr id="34" name="图片 33" descr="c3718700b036aa9b85703d4ed65481a2"/>
              <p:cNvPicPr>
                <a:picLocks noChangeAspect="1"/>
              </p:cNvPicPr>
              <p:nvPr/>
            </p:nvPicPr>
            <p:blipFill>
              <a:blip r:embed="rId3"/>
              <a:srcRect l="13244" t="24653" r="12440" b="17032"/>
              <a:stretch>
                <a:fillRect/>
              </a:stretch>
            </p:blipFill>
            <p:spPr>
              <a:xfrm>
                <a:off x="9652" y="1719"/>
                <a:ext cx="3192" cy="3259"/>
              </a:xfrm>
              <a:prstGeom prst="rect">
                <a:avLst/>
              </a:prstGeom>
            </p:spPr>
          </p:pic>
          <p:sp>
            <p:nvSpPr>
              <p:cNvPr id="36" name="文本框 35"/>
              <p:cNvSpPr txBox="1"/>
              <p:nvPr/>
            </p:nvSpPr>
            <p:spPr>
              <a:xfrm>
                <a:off x="10165" y="1934"/>
                <a:ext cx="2278" cy="844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p>
                <a:pPr algn="l"/>
                <a:r>
                  <a:rPr lang="en-US" altLang="zh-CN" sz="1400" b="1">
                    <a:solidFill>
                      <a:srgbClr val="FFFF00"/>
                    </a:solidFill>
                  </a:rPr>
                  <a:t>A silicon strip detector layer</a:t>
                </a:r>
                <a:endParaRPr lang="en-US" altLang="zh-CN" sz="1400" b="1" baseline="30000">
                  <a:solidFill>
                    <a:srgbClr val="FFFF00"/>
                  </a:solidFill>
                </a:endParaRPr>
              </a:p>
            </p:txBody>
          </p:sp>
        </p:grpSp>
        <p:grpSp>
          <p:nvGrpSpPr>
            <p:cNvPr id="16" name="组合 15"/>
            <p:cNvGrpSpPr/>
            <p:nvPr/>
          </p:nvGrpSpPr>
          <p:grpSpPr>
            <a:xfrm>
              <a:off x="9847" y="7186"/>
              <a:ext cx="3244" cy="3013"/>
              <a:chOff x="5831" y="7365"/>
              <a:chExt cx="3244" cy="3013"/>
            </a:xfrm>
          </p:grpSpPr>
          <p:pic>
            <p:nvPicPr>
              <p:cNvPr id="23" name="图片 22" descr="5a09910132aefd9f57b718714e183c9c"/>
              <p:cNvPicPr>
                <a:picLocks noChangeAspect="1"/>
              </p:cNvPicPr>
              <p:nvPr/>
            </p:nvPicPr>
            <p:blipFill>
              <a:blip r:embed="rId4"/>
              <a:srcRect r="20513"/>
              <a:stretch>
                <a:fillRect/>
              </a:stretch>
            </p:blipFill>
            <p:spPr>
              <a:xfrm>
                <a:off x="5831" y="7365"/>
                <a:ext cx="3192" cy="3013"/>
              </a:xfrm>
              <a:prstGeom prst="rect">
                <a:avLst/>
              </a:prstGeom>
            </p:spPr>
          </p:pic>
          <p:sp>
            <p:nvSpPr>
              <p:cNvPr id="3" name="文本框 2"/>
              <p:cNvSpPr txBox="1"/>
              <p:nvPr/>
            </p:nvSpPr>
            <p:spPr>
              <a:xfrm>
                <a:off x="7170" y="9286"/>
                <a:ext cx="1905" cy="48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r>
                  <a:rPr lang="en-US" altLang="zh-CN" sz="1400" b="1">
                    <a:solidFill>
                      <a:srgbClr val="FFFF00"/>
                    </a:solidFill>
                  </a:rPr>
                  <a:t>COFFEE</a:t>
                </a:r>
                <a:endParaRPr lang="en-US" altLang="zh-CN" sz="1400" b="1">
                  <a:solidFill>
                    <a:srgbClr val="FFFF00"/>
                  </a:solidFill>
                </a:endParaRPr>
              </a:p>
            </p:txBody>
          </p:sp>
        </p:grpSp>
        <p:sp>
          <p:nvSpPr>
            <p:cNvPr id="49" name="文本框 48"/>
            <p:cNvSpPr txBox="1"/>
            <p:nvPr/>
          </p:nvSpPr>
          <p:spPr>
            <a:xfrm>
              <a:off x="14948" y="9107"/>
              <a:ext cx="2216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b="1">
                  <a:solidFill>
                    <a:srgbClr val="00B0F0"/>
                  </a:solidFill>
                  <a:highlight>
                    <a:srgbClr val="C0C0C0"/>
                  </a:highlight>
                  <a:cs typeface="+mn-lt"/>
                  <a:sym typeface="+mn-ea"/>
                </a:rPr>
                <a:t>scintillator</a:t>
              </a:r>
              <a:endParaRPr lang="en-US" altLang="zh-CN" b="1">
                <a:solidFill>
                  <a:srgbClr val="00B0F0"/>
                </a:solidFill>
                <a:highlight>
                  <a:srgbClr val="C0C0C0"/>
                </a:highlight>
                <a:cs typeface="+mn-lt"/>
                <a:sym typeface="+mn-ea"/>
              </a:endParaRPr>
            </a:p>
          </p:txBody>
        </p:sp>
        <p:sp>
          <p:nvSpPr>
            <p:cNvPr id="50" name="矩形 49"/>
            <p:cNvSpPr/>
            <p:nvPr/>
          </p:nvSpPr>
          <p:spPr>
            <a:xfrm>
              <a:off x="15463" y="8504"/>
              <a:ext cx="903" cy="656"/>
            </a:xfrm>
            <a:prstGeom prst="rect">
              <a:avLst/>
            </a:prstGeom>
            <a:noFill/>
            <a:ln w="19050">
              <a:solidFill>
                <a:srgbClr val="00B0F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cxnSp>
          <p:nvCxnSpPr>
            <p:cNvPr id="48" name="直接箭头连接符 47"/>
            <p:cNvCxnSpPr>
              <a:endCxn id="34" idx="3"/>
            </p:cNvCxnSpPr>
            <p:nvPr/>
          </p:nvCxnSpPr>
          <p:spPr>
            <a:xfrm flipH="1" flipV="1">
              <a:off x="13039" y="5427"/>
              <a:ext cx="2829" cy="2805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9" name="直接箭头连接符 18"/>
            <p:cNvCxnSpPr>
              <a:endCxn id="23" idx="3"/>
            </p:cNvCxnSpPr>
            <p:nvPr/>
          </p:nvCxnSpPr>
          <p:spPr>
            <a:xfrm flipH="1">
              <a:off x="13039" y="8232"/>
              <a:ext cx="2797" cy="461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sp>
          <p:nvSpPr>
            <p:cNvPr id="20" name="矩形 19"/>
            <p:cNvSpPr/>
            <p:nvPr/>
          </p:nvSpPr>
          <p:spPr>
            <a:xfrm>
              <a:off x="9847" y="3797"/>
              <a:ext cx="3192" cy="3258"/>
            </a:xfrm>
            <a:prstGeom prst="rect">
              <a:avLst/>
            </a:prstGeom>
            <a:noFill/>
            <a:ln w="19050">
              <a:solidFill>
                <a:srgbClr val="FF000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1" name="矩形 20"/>
            <p:cNvSpPr/>
            <p:nvPr/>
          </p:nvSpPr>
          <p:spPr>
            <a:xfrm>
              <a:off x="9847" y="7186"/>
              <a:ext cx="3192" cy="3013"/>
            </a:xfrm>
            <a:prstGeom prst="rect">
              <a:avLst/>
            </a:prstGeom>
            <a:noFill/>
            <a:ln w="19050">
              <a:solidFill>
                <a:srgbClr val="FF000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26" name="文本框 25"/>
          <p:cNvSpPr txBox="1"/>
          <p:nvPr/>
        </p:nvSpPr>
        <p:spPr>
          <a:xfrm>
            <a:off x="0" y="635"/>
            <a:ext cx="3671570" cy="55308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en-US" altLang="zh-CN" sz="3000" b="1" smtClean="0">
                <a:latin typeface="+mj-lt"/>
                <a:ea typeface="微软雅黑" panose="020B0503020204020204" charset="-122"/>
                <a:cs typeface="+mj-lt"/>
                <a:sym typeface="+mn-ea"/>
              </a:rPr>
              <a:t>Test </a:t>
            </a:r>
            <a:r>
              <a:rPr lang="en-US" altLang="zh-CN" sz="3000" b="1" smtClean="0">
                <a:latin typeface="+mj-lt"/>
                <a:ea typeface="微软雅黑" panose="020B0503020204020204" charset="-122"/>
                <a:cs typeface="+mj-lt"/>
                <a:sym typeface="+mn-ea"/>
              </a:rPr>
              <a:t>Beam Setup 1 </a:t>
            </a:r>
            <a:endParaRPr lang="en-US" altLang="zh-CN" sz="3000" b="1" smtClean="0">
              <a:latin typeface="+mj-lt"/>
              <a:ea typeface="微软雅黑" panose="020B0503020204020204" charset="-122"/>
              <a:cs typeface="+mj-lt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940465" y="6541095"/>
            <a:ext cx="2700000" cy="316800"/>
          </a:xfrm>
        </p:spPr>
        <p:txBody>
          <a:bodyPr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0" y="635"/>
            <a:ext cx="3671570" cy="55308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en-US" altLang="zh-CN" sz="3000" b="1" smtClean="0">
                <a:latin typeface="+mj-lt"/>
                <a:ea typeface="微软雅黑" panose="020B0503020204020204" charset="-122"/>
                <a:cs typeface="+mj-lt"/>
                <a:sym typeface="+mn-ea"/>
              </a:rPr>
              <a:t>Test </a:t>
            </a:r>
            <a:r>
              <a:rPr lang="en-US" altLang="zh-CN" sz="3000" b="1" smtClean="0">
                <a:latin typeface="+mj-lt"/>
                <a:ea typeface="微软雅黑" panose="020B0503020204020204" charset="-122"/>
                <a:cs typeface="+mj-lt"/>
                <a:sym typeface="+mn-ea"/>
              </a:rPr>
              <a:t>Beam Setup 2 </a:t>
            </a:r>
            <a:endParaRPr lang="en-US" altLang="zh-CN" sz="3000" b="1" smtClean="0">
              <a:latin typeface="+mj-lt"/>
              <a:ea typeface="微软雅黑" panose="020B0503020204020204" charset="-122"/>
              <a:cs typeface="+mj-lt"/>
              <a:sym typeface="+mn-ea"/>
            </a:endParaRPr>
          </a:p>
        </p:txBody>
      </p:sp>
      <p:pic>
        <p:nvPicPr>
          <p:cNvPr id="39" name="图片 38"/>
          <p:cNvPicPr>
            <a:picLocks noChangeAspect="1"/>
          </p:cNvPicPr>
          <p:nvPr/>
        </p:nvPicPr>
        <p:blipFill>
          <a:blip r:embed="rId1"/>
          <a:srcRect l="17447" t="9363" r="8657" b="16009"/>
          <a:stretch>
            <a:fillRect/>
          </a:stretch>
        </p:blipFill>
        <p:spPr>
          <a:xfrm>
            <a:off x="304165" y="3429000"/>
            <a:ext cx="4286885" cy="3176270"/>
          </a:xfrm>
          <a:prstGeom prst="rect">
            <a:avLst/>
          </a:prstGeom>
        </p:spPr>
      </p:pic>
      <p:sp>
        <p:nvSpPr>
          <p:cNvPr id="46" name="矩形 45"/>
          <p:cNvSpPr>
            <a:spLocks noGrp="1"/>
          </p:cNvSpPr>
          <p:nvPr/>
        </p:nvSpPr>
        <p:spPr>
          <a:xfrm>
            <a:off x="1503680" y="1198880"/>
            <a:ext cx="5890260" cy="177673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/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  <a:defRPr sz="1725" b="1">
                <a:solidFill>
                  <a:srgbClr val="089949"/>
                </a:solidFill>
              </a:defRPr>
            </a:pPr>
            <a:r>
              <a:rPr lang="en-US" altLang="zh-CN" sz="1800" b="0">
                <a:solidFill>
                  <a:schemeClr val="tx1"/>
                </a:solidFill>
                <a:cs typeface="+mn-lt"/>
                <a:sym typeface="+mn-ea"/>
              </a:rPr>
              <a:t>8 July ~ 15 July</a:t>
            </a:r>
            <a:endParaRPr lang="en-US" altLang="zh-CN" sz="1800" b="0">
              <a:solidFill>
                <a:schemeClr val="tx1"/>
              </a:solidFill>
              <a:cs typeface="+mn-lt"/>
              <a:sym typeface="+mn-ea"/>
            </a:endParaRP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  <a:defRPr sz="1725" b="1">
                <a:solidFill>
                  <a:srgbClr val="089949"/>
                </a:solidFill>
              </a:defRPr>
            </a:pPr>
            <a:r>
              <a:rPr lang="en-US" altLang="zh-CN" sz="1800" b="0">
                <a:solidFill>
                  <a:schemeClr val="tx1"/>
                </a:solidFill>
                <a:cs typeface="+mn-lt"/>
                <a:sym typeface="+mn-ea"/>
              </a:rPr>
              <a:t>CERN SPS H8, 180GeV hadron b</a:t>
            </a:r>
            <a:r>
              <a:rPr lang="en-US" altLang="zh-CN" sz="1800" b="0">
                <a:solidFill>
                  <a:schemeClr val="tx1"/>
                </a:solidFill>
                <a:cs typeface="+mn-lt"/>
                <a:sym typeface="+mn-ea"/>
              </a:rPr>
              <a:t>eam</a:t>
            </a:r>
            <a:endParaRPr lang="en-US" altLang="zh-CN" sz="1800" b="0">
              <a:solidFill>
                <a:schemeClr val="tx1"/>
              </a:solidFill>
              <a:cs typeface="+mn-lt"/>
            </a:endParaRP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  <a:defRPr sz="1725" b="1">
                <a:solidFill>
                  <a:srgbClr val="089949"/>
                </a:solidFill>
              </a:defRPr>
            </a:pPr>
            <a:r>
              <a:rPr lang="en-US" altLang="zh-CN" sz="1800" b="0">
                <a:solidFill>
                  <a:schemeClr val="tx1"/>
                </a:solidFill>
                <a:cs typeface="+mn-lt"/>
              </a:rPr>
              <a:t>COFFEE, and two scintillators provided time reference </a:t>
            </a:r>
            <a:endParaRPr lang="en-US" altLang="zh-CN" sz="1800" b="0">
              <a:solidFill>
                <a:schemeClr val="tx1"/>
              </a:solidFill>
              <a:cs typeface="+mn-lt"/>
            </a:endParaRP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  <a:defRPr sz="1725" b="1">
                <a:solidFill>
                  <a:srgbClr val="089949"/>
                </a:solidFill>
              </a:defRPr>
            </a:pPr>
            <a:endParaRPr lang="en-US" altLang="zh-CN" sz="1800" b="0">
              <a:solidFill>
                <a:schemeClr val="tx1"/>
              </a:solidFill>
              <a:cs typeface="+mn-lt"/>
            </a:endParaRPr>
          </a:p>
        </p:txBody>
      </p:sp>
      <p:pic>
        <p:nvPicPr>
          <p:cNvPr id="29" name="图片 2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47305" y="3472815"/>
            <a:ext cx="4087495" cy="3068320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46670" y="271780"/>
            <a:ext cx="4088130" cy="3065145"/>
          </a:xfrm>
          <a:prstGeom prst="rect">
            <a:avLst/>
          </a:prstGeom>
        </p:spPr>
      </p:pic>
      <p:grpSp>
        <p:nvGrpSpPr>
          <p:cNvPr id="47" name="组合 46"/>
          <p:cNvGrpSpPr/>
          <p:nvPr/>
        </p:nvGrpSpPr>
        <p:grpSpPr>
          <a:xfrm>
            <a:off x="4935855" y="3472815"/>
            <a:ext cx="2451735" cy="2114550"/>
            <a:chOff x="7621" y="6340"/>
            <a:chExt cx="3861" cy="3330"/>
          </a:xfrm>
        </p:grpSpPr>
        <p:pic>
          <p:nvPicPr>
            <p:cNvPr id="23" name="图片 22"/>
            <p:cNvPicPr>
              <a:picLocks noChangeAspect="1"/>
            </p:cNvPicPr>
            <p:nvPr/>
          </p:nvPicPr>
          <p:blipFill>
            <a:blip r:embed="rId4"/>
            <a:srcRect l="54147" t="43476" r="23603" b="30015"/>
            <a:stretch>
              <a:fillRect/>
            </a:stretch>
          </p:blipFill>
          <p:spPr>
            <a:xfrm>
              <a:off x="7621" y="6340"/>
              <a:ext cx="3727" cy="3331"/>
            </a:xfrm>
            <a:prstGeom prst="rect">
              <a:avLst/>
            </a:prstGeom>
          </p:spPr>
        </p:pic>
        <p:sp>
          <p:nvSpPr>
            <p:cNvPr id="31" name="矩形 30"/>
            <p:cNvSpPr/>
            <p:nvPr/>
          </p:nvSpPr>
          <p:spPr>
            <a:xfrm>
              <a:off x="7621" y="6340"/>
              <a:ext cx="3727" cy="3330"/>
            </a:xfrm>
            <a:prstGeom prst="rect">
              <a:avLst/>
            </a:prstGeom>
            <a:noFill/>
            <a:ln w="19050">
              <a:solidFill>
                <a:srgbClr val="FF000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9578" y="8806"/>
              <a:ext cx="1905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1400" b="1">
                  <a:solidFill>
                    <a:srgbClr val="FFFF00"/>
                  </a:solidFill>
                </a:rPr>
                <a:t>COFFEE</a:t>
              </a:r>
              <a:endParaRPr lang="en-US" altLang="zh-CN" sz="1400" b="1">
                <a:solidFill>
                  <a:srgbClr val="FFFF00"/>
                </a:solidFill>
              </a:endParaRPr>
            </a:p>
          </p:txBody>
        </p:sp>
      </p:grpSp>
      <p:cxnSp>
        <p:nvCxnSpPr>
          <p:cNvPr id="48" name="直接箭头连接符 47"/>
          <p:cNvCxnSpPr>
            <a:endCxn id="31" idx="1"/>
          </p:cNvCxnSpPr>
          <p:nvPr/>
        </p:nvCxnSpPr>
        <p:spPr>
          <a:xfrm>
            <a:off x="2152015" y="3926840"/>
            <a:ext cx="2783840" cy="60325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49" name="文本框 48"/>
          <p:cNvSpPr txBox="1"/>
          <p:nvPr/>
        </p:nvSpPr>
        <p:spPr>
          <a:xfrm>
            <a:off x="708660" y="5223510"/>
            <a:ext cx="140716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b="1">
                <a:solidFill>
                  <a:srgbClr val="00B0F0"/>
                </a:solidFill>
                <a:highlight>
                  <a:srgbClr val="C0C0C0"/>
                </a:highlight>
                <a:cs typeface="+mn-lt"/>
                <a:sym typeface="+mn-ea"/>
              </a:rPr>
              <a:t>scintillator</a:t>
            </a:r>
            <a:endParaRPr lang="en-US" altLang="zh-CN" b="1">
              <a:solidFill>
                <a:srgbClr val="00B0F0"/>
              </a:solidFill>
              <a:highlight>
                <a:srgbClr val="C0C0C0"/>
              </a:highlight>
              <a:cs typeface="+mn-lt"/>
              <a:sym typeface="+mn-ea"/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946785" y="4524375"/>
            <a:ext cx="795020" cy="699135"/>
          </a:xfrm>
          <a:prstGeom prst="rect">
            <a:avLst/>
          </a:prstGeom>
          <a:noFill/>
          <a:ln w="19050">
            <a:solidFill>
              <a:srgbClr val="00B0F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0" y="635"/>
            <a:ext cx="3910330" cy="55308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en-US" altLang="zh-CN" sz="3000" b="1" smtClean="0">
                <a:latin typeface="+mj-lt"/>
                <a:ea typeface="微软雅黑" panose="020B0503020204020204" charset="-122"/>
                <a:cs typeface="+mj-lt"/>
                <a:sym typeface="+mn-ea"/>
              </a:rPr>
              <a:t>Hitmap of COFFEE3 </a:t>
            </a:r>
            <a:endParaRPr lang="en-US" altLang="zh-CN" sz="3000" b="1" smtClean="0">
              <a:latin typeface="+mj-lt"/>
              <a:ea typeface="微软雅黑" panose="020B0503020204020204" charset="-122"/>
              <a:cs typeface="+mj-lt"/>
              <a:sym typeface="+mn-ea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6759575" y="769620"/>
            <a:ext cx="3969385" cy="5959475"/>
            <a:chOff x="10645" y="791"/>
            <a:chExt cx="6251" cy="9385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1"/>
            <a:srcRect l="51903"/>
            <a:stretch>
              <a:fillRect/>
            </a:stretch>
          </p:blipFill>
          <p:spPr>
            <a:xfrm>
              <a:off x="13862" y="791"/>
              <a:ext cx="3035" cy="8866"/>
            </a:xfrm>
            <a:prstGeom prst="rect">
              <a:avLst/>
            </a:prstGeom>
          </p:spPr>
        </p:pic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645" y="791"/>
              <a:ext cx="2944" cy="8805"/>
            </a:xfrm>
            <a:prstGeom prst="rect">
              <a:avLst/>
            </a:prstGeom>
          </p:spPr>
        </p:pic>
        <p:sp>
          <p:nvSpPr>
            <p:cNvPr id="8" name="文本框 7"/>
            <p:cNvSpPr txBox="1"/>
            <p:nvPr/>
          </p:nvSpPr>
          <p:spPr>
            <a:xfrm>
              <a:off x="11180" y="9596"/>
              <a:ext cx="1673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/>
                <a:t>C0 C1</a:t>
              </a:r>
              <a:endParaRPr lang="en-US" altLang="zh-CN"/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14728" y="9596"/>
              <a:ext cx="1673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/>
                <a:t>C6 C7</a:t>
              </a:r>
              <a:endParaRPr lang="en-US" altLang="zh-CN"/>
            </a:p>
          </p:txBody>
        </p:sp>
      </p:grpSp>
      <p:sp>
        <p:nvSpPr>
          <p:cNvPr id="18" name="文本框 17"/>
          <p:cNvSpPr txBox="1"/>
          <p:nvPr/>
        </p:nvSpPr>
        <p:spPr>
          <a:xfrm>
            <a:off x="820420" y="1062355"/>
            <a:ext cx="5030470" cy="109537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/>
              <a:t>Tested two double-columns C0C1 and C6C7</a:t>
            </a:r>
            <a:endParaRPr lang="en-US" altLang="zh-CN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/>
              <a:t>Hits were observed for every pixel</a:t>
            </a:r>
            <a:endParaRPr lang="en-US" altLang="zh-CN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altLang="zh-CN"/>
          </a:p>
        </p:txBody>
      </p:sp>
      <p:grpSp>
        <p:nvGrpSpPr>
          <p:cNvPr id="23" name="组合 22"/>
          <p:cNvGrpSpPr/>
          <p:nvPr/>
        </p:nvGrpSpPr>
        <p:grpSpPr>
          <a:xfrm>
            <a:off x="568960" y="2197735"/>
            <a:ext cx="5527040" cy="4488815"/>
            <a:chOff x="896" y="3461"/>
            <a:chExt cx="8704" cy="7069"/>
          </a:xfrm>
        </p:grpSpPr>
        <p:pic>
          <p:nvPicPr>
            <p:cNvPr id="89" name="图片 8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96" y="3461"/>
              <a:ext cx="8704" cy="5918"/>
            </a:xfrm>
            <a:prstGeom prst="rect">
              <a:avLst/>
            </a:prstGeom>
          </p:spPr>
        </p:pic>
        <p:sp>
          <p:nvSpPr>
            <p:cNvPr id="10" name="矩形 9"/>
            <p:cNvSpPr/>
            <p:nvPr/>
          </p:nvSpPr>
          <p:spPr>
            <a:xfrm>
              <a:off x="1747" y="4186"/>
              <a:ext cx="562" cy="5353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bg2"/>
                  </a:solidFill>
                </a14:hiddenFill>
              </a:ext>
            </a:extLst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1460" y="9944"/>
              <a:ext cx="1260" cy="587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p>
              <a:r>
                <a:rPr lang="en-US" altLang="zh-CN"/>
                <a:t>C0C1</a:t>
              </a:r>
              <a:endParaRPr lang="en-US" altLang="zh-CN"/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3257" y="9943"/>
              <a:ext cx="1260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/>
                <a:t>C6C7</a:t>
              </a:r>
              <a:endParaRPr lang="en-US" altLang="zh-CN"/>
            </a:p>
          </p:txBody>
        </p:sp>
        <p:sp>
          <p:nvSpPr>
            <p:cNvPr id="20" name="左大括号 19"/>
            <p:cNvSpPr/>
            <p:nvPr/>
          </p:nvSpPr>
          <p:spPr>
            <a:xfrm rot="16200000">
              <a:off x="1903" y="9460"/>
              <a:ext cx="249" cy="562"/>
            </a:xfrm>
            <a:prstGeom prst="leftBrace">
              <a:avLst>
                <a:gd name="adj1" fmla="val 144855"/>
                <a:gd name="adj2" fmla="val 53113"/>
              </a:avLst>
            </a:prstGeom>
            <a:ln w="19050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1" name="矩形 20"/>
            <p:cNvSpPr/>
            <p:nvPr/>
          </p:nvSpPr>
          <p:spPr>
            <a:xfrm>
              <a:off x="3606" y="4220"/>
              <a:ext cx="562" cy="5320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bg2"/>
                  </a:solidFill>
                </a14:hiddenFill>
              </a:ext>
            </a:extLst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2" name="左大括号 21"/>
            <p:cNvSpPr/>
            <p:nvPr/>
          </p:nvSpPr>
          <p:spPr>
            <a:xfrm rot="16200000">
              <a:off x="3762" y="9460"/>
              <a:ext cx="249" cy="562"/>
            </a:xfrm>
            <a:prstGeom prst="leftBrace">
              <a:avLst>
                <a:gd name="adj1" fmla="val 144855"/>
                <a:gd name="adj2" fmla="val 53113"/>
              </a:avLst>
            </a:prstGeom>
            <a:ln w="19050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5551805" y="5844540"/>
            <a:ext cx="1439545" cy="64516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>
              <a:lnSpc>
                <a:spcPct val="150000"/>
              </a:lnSpc>
            </a:pPr>
            <a:r>
              <a:rPr kumimoji="1" lang="en-US" altLang="zh-CN" dirty="0">
                <a:ea typeface="微软雅黑" panose="020B0503020204020204" charset="-122"/>
                <a:cs typeface="+mn-lt"/>
              </a:rPr>
              <a:t>    </a:t>
            </a:r>
            <a:endParaRPr kumimoji="1" lang="en-US" altLang="zh-CN" dirty="0">
              <a:ea typeface="微软雅黑" panose="020B0503020204020204" charset="-122"/>
              <a:cs typeface="+mn-lt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0" y="635"/>
            <a:ext cx="3910330" cy="55308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en-US" altLang="zh-CN" sz="3000" b="1" smtClean="0">
                <a:latin typeface="+mj-lt"/>
                <a:ea typeface="微软雅黑" panose="020B0503020204020204" charset="-122"/>
                <a:cs typeface="+mj-lt"/>
                <a:sym typeface="+mn-ea"/>
              </a:rPr>
              <a:t>Hitmap of COFFEE3 </a:t>
            </a:r>
            <a:endParaRPr lang="en-US" altLang="zh-CN" sz="3000" b="1" smtClean="0">
              <a:latin typeface="+mj-lt"/>
              <a:ea typeface="微软雅黑" panose="020B0503020204020204" charset="-122"/>
              <a:cs typeface="+mj-lt"/>
              <a:sym typeface="+mn-ea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5089525" y="728980"/>
            <a:ext cx="6537325" cy="5479415"/>
            <a:chOff x="8015" y="1148"/>
            <a:chExt cx="10295" cy="8629"/>
          </a:xfrm>
        </p:grpSpPr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1"/>
            <a:srcRect t="7856"/>
            <a:stretch>
              <a:fillRect/>
            </a:stretch>
          </p:blipFill>
          <p:spPr>
            <a:xfrm>
              <a:off x="8015" y="1876"/>
              <a:ext cx="10217" cy="6885"/>
            </a:xfrm>
            <a:prstGeom prst="rect">
              <a:avLst/>
            </a:prstGeom>
          </p:spPr>
        </p:pic>
        <p:sp>
          <p:nvSpPr>
            <p:cNvPr id="5" name="文本框 4"/>
            <p:cNvSpPr txBox="1"/>
            <p:nvPr/>
          </p:nvSpPr>
          <p:spPr>
            <a:xfrm>
              <a:off x="10145" y="1148"/>
              <a:ext cx="6400" cy="6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2000"/>
                <a:t>Hit rate of a double-column C0C1</a:t>
              </a:r>
              <a:endParaRPr lang="en-US" altLang="zh-CN" sz="2000"/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12122" y="8761"/>
              <a:ext cx="1760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kumimoji="1" lang="en-US" altLang="zh-CN" dirty="0">
                  <a:ea typeface="微软雅黑" panose="020B0503020204020204" charset="-122"/>
                  <a:cs typeface="+mn-lt"/>
                  <a:sym typeface="+mn-ea"/>
                </a:rPr>
                <a:t>TH=0.83</a:t>
              </a:r>
              <a:endParaRPr lang="zh-CN" altLang="en-US"/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15064" y="8761"/>
              <a:ext cx="3246" cy="10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/>
              <a:r>
                <a:rPr kumimoji="1" lang="en-US" altLang="zh-CN" dirty="0">
                  <a:ea typeface="微软雅黑" panose="020B0503020204020204" charset="-122"/>
                  <a:cs typeface="+mn-lt"/>
                  <a:sym typeface="+mn-ea"/>
                </a:rPr>
                <a:t>TH=0.808</a:t>
              </a:r>
              <a:endParaRPr kumimoji="1" lang="en-US" altLang="zh-CN" dirty="0">
                <a:ea typeface="微软雅黑" panose="020B0503020204020204" charset="-122"/>
                <a:cs typeface="+mn-lt"/>
                <a:sym typeface="+mn-ea"/>
              </a:endParaRPr>
            </a:p>
            <a:p>
              <a:pPr algn="ctr"/>
              <a:r>
                <a:rPr kumimoji="1" lang="en-US" altLang="zh-CN" dirty="0">
                  <a:ea typeface="微软雅黑" panose="020B0503020204020204" charset="-122"/>
                  <a:cs typeface="+mn-lt"/>
                  <a:sym typeface="+mn-ea"/>
                </a:rPr>
                <a:t>(11pixels masked)</a:t>
              </a:r>
              <a:endParaRPr lang="zh-CN" altLang="en-US"/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8743" y="8761"/>
              <a:ext cx="2009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kumimoji="1" lang="en-US" altLang="zh-CN" dirty="0">
                  <a:ea typeface="微软雅黑" panose="020B0503020204020204" charset="-122"/>
                  <a:cs typeface="+mn-lt"/>
                  <a:sym typeface="+mn-ea"/>
                </a:rPr>
                <a:t>TH=0.836</a:t>
              </a:r>
              <a:endParaRPr lang="zh-CN" altLang="en-US"/>
            </a:p>
          </p:txBody>
        </p:sp>
      </p:grpSp>
      <p:sp>
        <p:nvSpPr>
          <p:cNvPr id="11" name="文本框 10"/>
          <p:cNvSpPr txBox="1"/>
          <p:nvPr/>
        </p:nvSpPr>
        <p:spPr>
          <a:xfrm>
            <a:off x="374650" y="2279015"/>
            <a:ext cx="4351655" cy="1337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/>
              <a:t>Hit rate increase as global threshold (TH) decrease as expected</a:t>
            </a:r>
            <a:endParaRPr lang="en-US" altLang="zh-CN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altLang="zh-CN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16" name="文本框 15"/>
          <p:cNvSpPr txBox="1"/>
          <p:nvPr/>
        </p:nvSpPr>
        <p:spPr>
          <a:xfrm>
            <a:off x="0" y="0"/>
            <a:ext cx="6998335" cy="5530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3000" b="1" smtClean="0">
                <a:latin typeface="+mj-lt"/>
                <a:ea typeface="微软雅黑" panose="020B0503020204020204" charset="-122"/>
                <a:cs typeface="+mj-lt"/>
                <a:sym typeface="+mn-ea"/>
              </a:rPr>
              <a:t>Noise-Baseline TDAC Tuning</a:t>
            </a:r>
            <a:endParaRPr lang="en-US" altLang="zh-CN" sz="3000" b="1" smtClean="0">
              <a:latin typeface="+mj-lt"/>
              <a:ea typeface="微软雅黑" panose="020B0503020204020204" charset="-122"/>
              <a:cs typeface="+mj-lt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6998335" y="363855"/>
            <a:ext cx="4260850" cy="6188075"/>
            <a:chOff x="9992" y="573"/>
            <a:chExt cx="6710" cy="9745"/>
          </a:xfrm>
        </p:grpSpPr>
        <p:grpSp>
          <p:nvGrpSpPr>
            <p:cNvPr id="7" name="组合 6"/>
            <p:cNvGrpSpPr/>
            <p:nvPr/>
          </p:nvGrpSpPr>
          <p:grpSpPr>
            <a:xfrm>
              <a:off x="9992" y="573"/>
              <a:ext cx="6710" cy="4700"/>
              <a:chOff x="238" y="1791"/>
              <a:chExt cx="6710" cy="4700"/>
            </a:xfrm>
          </p:grpSpPr>
          <p:pic>
            <p:nvPicPr>
              <p:cNvPr id="10" name="图片 9"/>
              <p:cNvPicPr>
                <a:picLocks noChangeAspect="1"/>
              </p:cNvPicPr>
              <p:nvPr/>
            </p:nvPicPr>
            <p:blipFill>
              <a:blip r:embed="rId1"/>
              <a:stretch>
                <a:fillRect/>
              </a:stretch>
            </p:blipFill>
            <p:spPr>
              <a:xfrm>
                <a:off x="238" y="1791"/>
                <a:ext cx="6710" cy="4701"/>
              </a:xfrm>
              <a:prstGeom prst="rect">
                <a:avLst/>
              </a:prstGeom>
            </p:spPr>
          </p:pic>
          <p:sp>
            <p:nvSpPr>
              <p:cNvPr id="17" name="文本框 16"/>
              <p:cNvSpPr txBox="1"/>
              <p:nvPr/>
            </p:nvSpPr>
            <p:spPr>
              <a:xfrm>
                <a:off x="803" y="2874"/>
                <a:ext cx="5212" cy="5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r>
                  <a:rPr lang="en-US" altLang="zh-CN" b="1">
                    <a:solidFill>
                      <a:srgbClr val="C00000"/>
                    </a:solidFill>
                    <a:sym typeface="+mn-ea"/>
                  </a:rPr>
                  <a:t>Noise S-curve </a:t>
                </a:r>
                <a:r>
                  <a:rPr lang="en-US" altLang="zh-CN" b="1">
                    <a:solidFill>
                      <a:srgbClr val="C00000"/>
                    </a:solidFill>
                  </a:rPr>
                  <a:t>before TDAC</a:t>
                </a:r>
                <a:endParaRPr lang="en-US" altLang="zh-CN" b="1">
                  <a:solidFill>
                    <a:srgbClr val="C00000"/>
                  </a:solidFill>
                </a:endParaRPr>
              </a:p>
            </p:txBody>
          </p:sp>
          <p:pic>
            <p:nvPicPr>
              <p:cNvPr id="19" name="334E55B0-647D-440b-865C-3EC943EB4CBC-2" descr="wpsoffice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4226" y="3626"/>
                <a:ext cx="1879" cy="746"/>
              </a:xfrm>
              <a:prstGeom prst="rect">
                <a:avLst/>
              </a:prstGeom>
            </p:spPr>
          </p:pic>
          <p:sp>
            <p:nvSpPr>
              <p:cNvPr id="20" name="文本框 19"/>
              <p:cNvSpPr txBox="1"/>
              <p:nvPr/>
            </p:nvSpPr>
            <p:spPr>
              <a:xfrm>
                <a:off x="1220" y="4266"/>
                <a:ext cx="3405" cy="5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r>
                  <a:rPr lang="zh-CN" altLang="en-US" b="1">
                    <a:solidFill>
                      <a:srgbClr val="C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σ</a:t>
                </a:r>
                <a:r>
                  <a:rPr lang="zh-CN" altLang="en-US" b="1" baseline="-25000">
                    <a:solidFill>
                      <a:srgbClr val="C00000"/>
                    </a:solidFill>
                    <a:latin typeface="PingFang SC" panose="020B0400000000000000" charset="-122"/>
                    <a:ea typeface="PingFang SC" panose="020B0400000000000000" charset="-122"/>
                    <a:cs typeface="Arial" panose="020B0604020202020204" pitchFamily="34" charset="0"/>
                  </a:rPr>
                  <a:t>μ</a:t>
                </a:r>
                <a:r>
                  <a:rPr lang="en-US" altLang="zh-CN" b="1" baseline="-25000">
                    <a:solidFill>
                      <a:srgbClr val="C00000"/>
                    </a:solidFill>
                    <a:latin typeface="PingFang SC" panose="020B0400000000000000" charset="-122"/>
                    <a:ea typeface="PingFang SC" panose="020B0400000000000000" charset="-122"/>
                    <a:cs typeface="Arial" panose="020B0604020202020204" pitchFamily="34" charset="0"/>
                  </a:rPr>
                  <a:t>，before </a:t>
                </a:r>
                <a:r>
                  <a:rPr lang="en-US" altLang="zh-CN" b="1">
                    <a:solidFill>
                      <a:srgbClr val="C00000"/>
                    </a:solidFill>
                    <a:latin typeface="PingFang SC" panose="020B0400000000000000" charset="-122"/>
                    <a:ea typeface="PingFang SC" panose="020B0400000000000000" charset="-122"/>
                    <a:cs typeface="Arial" panose="020B0604020202020204" pitchFamily="34" charset="0"/>
                  </a:rPr>
                  <a:t>= 28 mV</a:t>
                </a:r>
                <a:endParaRPr lang="en-US" altLang="zh-CN" b="1">
                  <a:solidFill>
                    <a:srgbClr val="C00000"/>
                  </a:solidFill>
                  <a:latin typeface="PingFang SC" panose="020B0400000000000000" charset="-122"/>
                  <a:ea typeface="PingFang SC" panose="020B0400000000000000" charset="-122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6" name="组合 5"/>
            <p:cNvGrpSpPr/>
            <p:nvPr/>
          </p:nvGrpSpPr>
          <p:grpSpPr>
            <a:xfrm>
              <a:off x="9992" y="5618"/>
              <a:ext cx="6710" cy="4700"/>
              <a:chOff x="12143" y="1789"/>
              <a:chExt cx="6710" cy="4700"/>
            </a:xfrm>
          </p:grpSpPr>
          <p:pic>
            <p:nvPicPr>
              <p:cNvPr id="5" name="图片 4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2143" y="1789"/>
                <a:ext cx="6710" cy="4701"/>
              </a:xfrm>
              <a:prstGeom prst="rect">
                <a:avLst/>
              </a:prstGeom>
            </p:spPr>
          </p:pic>
          <p:sp>
            <p:nvSpPr>
              <p:cNvPr id="18" name="文本框 17"/>
              <p:cNvSpPr txBox="1"/>
              <p:nvPr/>
            </p:nvSpPr>
            <p:spPr>
              <a:xfrm>
                <a:off x="12875" y="2874"/>
                <a:ext cx="5212" cy="5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r>
                  <a:rPr lang="en-US" altLang="zh-CN" b="1">
                    <a:solidFill>
                      <a:srgbClr val="C00000"/>
                    </a:solidFill>
                    <a:sym typeface="+mn-ea"/>
                  </a:rPr>
                  <a:t>Noise S-curve </a:t>
                </a:r>
                <a:r>
                  <a:rPr lang="en-US" altLang="zh-CN" b="1">
                    <a:solidFill>
                      <a:srgbClr val="C00000"/>
                    </a:solidFill>
                  </a:rPr>
                  <a:t>after TDAC</a:t>
                </a:r>
                <a:endParaRPr lang="en-US" altLang="zh-CN" b="1">
                  <a:solidFill>
                    <a:srgbClr val="C00000"/>
                  </a:solidFill>
                </a:endParaRPr>
              </a:p>
            </p:txBody>
          </p:sp>
          <p:pic>
            <p:nvPicPr>
              <p:cNvPr id="24" name="334E55B0-647D-440b-865C-3EC943EB4CBC-1" descr="wpsoffice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2875" y="3771"/>
                <a:ext cx="2697" cy="286"/>
              </a:xfrm>
              <a:prstGeom prst="rect">
                <a:avLst/>
              </a:prstGeom>
            </p:spPr>
          </p:pic>
          <p:sp>
            <p:nvSpPr>
              <p:cNvPr id="14" name="文本框 13"/>
              <p:cNvSpPr txBox="1"/>
              <p:nvPr/>
            </p:nvSpPr>
            <p:spPr>
              <a:xfrm>
                <a:off x="14297" y="4266"/>
                <a:ext cx="3405" cy="5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r>
                  <a:rPr lang="zh-CN" altLang="en-US" b="1">
                    <a:solidFill>
                      <a:srgbClr val="C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σ</a:t>
                </a:r>
                <a:r>
                  <a:rPr lang="zh-CN" altLang="en-US" b="1" baseline="-25000">
                    <a:solidFill>
                      <a:srgbClr val="C00000"/>
                    </a:solidFill>
                    <a:latin typeface="PingFang SC" panose="020B0400000000000000" charset="-122"/>
                    <a:ea typeface="PingFang SC" panose="020B0400000000000000" charset="-122"/>
                    <a:cs typeface="Arial" panose="020B0604020202020204" pitchFamily="34" charset="0"/>
                  </a:rPr>
                  <a:t>μ</a:t>
                </a:r>
                <a:r>
                  <a:rPr lang="en-US" altLang="zh-CN" b="1" baseline="-25000">
                    <a:solidFill>
                      <a:srgbClr val="C00000"/>
                    </a:solidFill>
                    <a:latin typeface="PingFang SC" panose="020B0400000000000000" charset="-122"/>
                    <a:ea typeface="PingFang SC" panose="020B0400000000000000" charset="-122"/>
                    <a:cs typeface="Arial" panose="020B0604020202020204" pitchFamily="34" charset="0"/>
                  </a:rPr>
                  <a:t>，</a:t>
                </a:r>
                <a:r>
                  <a:rPr lang="en-US" altLang="zh-CN" b="1" baseline="-25000">
                    <a:solidFill>
                      <a:srgbClr val="C00000"/>
                    </a:solidFill>
                    <a:latin typeface="PingFang SC" panose="020B0400000000000000" charset="-122"/>
                    <a:ea typeface="PingFang SC" panose="020B0400000000000000" charset="-122"/>
                    <a:cs typeface="Arial" panose="020B0604020202020204" pitchFamily="34" charset="0"/>
                  </a:rPr>
                  <a:t>after </a:t>
                </a:r>
                <a:r>
                  <a:rPr lang="en-US" altLang="zh-CN" b="1">
                    <a:solidFill>
                      <a:srgbClr val="C00000"/>
                    </a:solidFill>
                    <a:latin typeface="PingFang SC" panose="020B0400000000000000" charset="-122"/>
                    <a:ea typeface="PingFang SC" panose="020B0400000000000000" charset="-122"/>
                    <a:cs typeface="Arial" panose="020B0604020202020204" pitchFamily="34" charset="0"/>
                  </a:rPr>
                  <a:t>= 5 mV</a:t>
                </a:r>
                <a:endParaRPr lang="en-US" altLang="zh-CN" b="1">
                  <a:solidFill>
                    <a:srgbClr val="C00000"/>
                  </a:solidFill>
                  <a:latin typeface="PingFang SC" panose="020B0400000000000000" charset="-122"/>
                  <a:ea typeface="PingFang SC" panose="020B0400000000000000" charset="-122"/>
                  <a:cs typeface="Arial" panose="020B0604020202020204" pitchFamily="34" charset="0"/>
                </a:endParaRPr>
              </a:p>
            </p:txBody>
          </p:sp>
        </p:grpSp>
      </p:grpSp>
      <p:sp>
        <p:nvSpPr>
          <p:cNvPr id="11" name="文本框 10"/>
          <p:cNvSpPr txBox="1"/>
          <p:nvPr/>
        </p:nvSpPr>
        <p:spPr>
          <a:xfrm>
            <a:off x="243840" y="2268855"/>
            <a:ext cx="6243320" cy="1337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>
                <a:solidFill>
                  <a:schemeClr val="tx1"/>
                </a:solidFill>
                <a:ea typeface="PingFang SC" panose="020B0400000000000000" charset="-122"/>
                <a:cs typeface="+mn-lt"/>
              </a:rPr>
              <a:t>4-bit TDAC in each pixel to allow fine tuning of threshold for a more uniform response</a:t>
            </a:r>
            <a:endParaRPr lang="en-US" altLang="zh-CN">
              <a:solidFill>
                <a:schemeClr val="tx1"/>
              </a:solidFill>
              <a:ea typeface="PingFang SC" panose="020B0400000000000000" charset="-122"/>
              <a:cs typeface="+mn-lt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>
                <a:solidFill>
                  <a:schemeClr val="tx1"/>
                </a:solidFill>
                <a:ea typeface="PingFang SC" panose="020B0400000000000000" charset="-122"/>
                <a:cs typeface="+mn-lt"/>
              </a:rPr>
              <a:t>Trimming function validated in lab </a:t>
            </a:r>
            <a:r>
              <a:rPr lang="en-US" altLang="zh-CN" b="1">
                <a:solidFill>
                  <a:schemeClr val="tx1"/>
                </a:solidFill>
                <a:ea typeface="PingFang SC" panose="020B0400000000000000" charset="-122"/>
                <a:cs typeface="+mn-lt"/>
              </a:rPr>
              <a:t>after</a:t>
            </a:r>
            <a:r>
              <a:rPr lang="en-US" altLang="zh-CN">
                <a:solidFill>
                  <a:schemeClr val="tx1"/>
                </a:solidFill>
                <a:ea typeface="PingFang SC" panose="020B0400000000000000" charset="-122"/>
                <a:cs typeface="+mn-lt"/>
              </a:rPr>
              <a:t> the testbeam</a:t>
            </a:r>
            <a:endParaRPr lang="en-US" altLang="zh-CN">
              <a:solidFill>
                <a:schemeClr val="tx1"/>
              </a:solidFill>
              <a:ea typeface="PingFang SC" panose="020B0400000000000000" charset="-122"/>
              <a:cs typeface="+mn-l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8" name="文本框 67"/>
          <p:cNvSpPr txBox="1"/>
          <p:nvPr/>
        </p:nvSpPr>
        <p:spPr>
          <a:xfrm>
            <a:off x="0" y="0"/>
            <a:ext cx="3529965" cy="55308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en-US" altLang="zh-CN" sz="3000" b="1" smtClean="0">
                <a:latin typeface="+mj-lt"/>
                <a:ea typeface="微软雅黑" panose="020B0503020204020204" charset="-122"/>
                <a:cs typeface="+mj-lt"/>
                <a:sym typeface="+mn-ea"/>
              </a:rPr>
              <a:t>Setup for Tracking</a:t>
            </a:r>
            <a:endParaRPr lang="en-US" altLang="zh-CN" sz="3000" b="1" smtClean="0">
              <a:latin typeface="+mj-lt"/>
              <a:ea typeface="微软雅黑" panose="020B0503020204020204" charset="-122"/>
              <a:cs typeface="+mj-lt"/>
              <a:sym typeface="+mn-ea"/>
            </a:endParaRPr>
          </a:p>
        </p:txBody>
      </p:sp>
      <p:cxnSp>
        <p:nvCxnSpPr>
          <p:cNvPr id="66" name="直接箭头连接符 65"/>
          <p:cNvCxnSpPr>
            <a:stCxn id="31" idx="0"/>
            <a:endCxn id="23" idx="1"/>
          </p:cNvCxnSpPr>
          <p:nvPr/>
        </p:nvCxnSpPr>
        <p:spPr>
          <a:xfrm flipV="1">
            <a:off x="6283325" y="2115820"/>
            <a:ext cx="3267075" cy="2046605"/>
          </a:xfrm>
          <a:prstGeom prst="straightConnector1">
            <a:avLst/>
          </a:prstGeom>
          <a:ln w="19050" cap="flat" cmpd="sng" algn="ctr">
            <a:solidFill>
              <a:prstClr val="black"/>
            </a:solidFill>
            <a:prstDash val="dash"/>
            <a:miter lim="800000"/>
            <a:tailEnd type="arrow" w="med" len="med"/>
          </a:ln>
        </p:spPr>
        <p:style>
          <a:lnRef idx="0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69" name="直接箭头连接符 68"/>
          <p:cNvCxnSpPr>
            <a:stCxn id="63" idx="0"/>
            <a:endCxn id="64" idx="1"/>
          </p:cNvCxnSpPr>
          <p:nvPr/>
        </p:nvCxnSpPr>
        <p:spPr>
          <a:xfrm>
            <a:off x="8011795" y="4162425"/>
            <a:ext cx="1538605" cy="551180"/>
          </a:xfrm>
          <a:prstGeom prst="straightConnector1">
            <a:avLst/>
          </a:prstGeom>
          <a:ln w="19050" cap="flat" cmpd="sng" algn="ctr">
            <a:solidFill>
              <a:prstClr val="black"/>
            </a:solidFill>
            <a:prstDash val="dash"/>
            <a:miter lim="800000"/>
            <a:tailEnd type="arrow" w="med" len="med"/>
          </a:ln>
        </p:spPr>
        <p:style>
          <a:lnRef idx="0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grpSp>
        <p:nvGrpSpPr>
          <p:cNvPr id="80" name="组合 79"/>
          <p:cNvGrpSpPr/>
          <p:nvPr/>
        </p:nvGrpSpPr>
        <p:grpSpPr>
          <a:xfrm>
            <a:off x="9550400" y="3678555"/>
            <a:ext cx="2512060" cy="2565400"/>
            <a:chOff x="12397" y="6454"/>
            <a:chExt cx="3956" cy="4040"/>
          </a:xfrm>
        </p:grpSpPr>
        <p:pic>
          <p:nvPicPr>
            <p:cNvPr id="34" name="图片 33" descr="c3718700b036aa9b85703d4ed65481a2"/>
            <p:cNvPicPr>
              <a:picLocks noChangeAspect="1"/>
            </p:cNvPicPr>
            <p:nvPr/>
          </p:nvPicPr>
          <p:blipFill>
            <a:blip r:embed="rId1"/>
            <a:srcRect l="13244" t="24653" r="12440" b="17032"/>
            <a:stretch>
              <a:fillRect/>
            </a:stretch>
          </p:blipFill>
          <p:spPr>
            <a:xfrm>
              <a:off x="12397" y="6454"/>
              <a:ext cx="3956" cy="4040"/>
            </a:xfrm>
            <a:prstGeom prst="rect">
              <a:avLst/>
            </a:prstGeom>
          </p:spPr>
        </p:pic>
        <p:sp>
          <p:nvSpPr>
            <p:cNvPr id="36" name="文本框 35"/>
            <p:cNvSpPr txBox="1"/>
            <p:nvPr/>
          </p:nvSpPr>
          <p:spPr>
            <a:xfrm>
              <a:off x="12796" y="6687"/>
              <a:ext cx="2278" cy="84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p>
              <a:pPr algn="l"/>
              <a:r>
                <a:rPr lang="en-US" altLang="zh-CN" sz="1400" b="1">
                  <a:solidFill>
                    <a:srgbClr val="FFFF00"/>
                  </a:solidFill>
                </a:rPr>
                <a:t> A silicon strip detector </a:t>
              </a:r>
              <a:endParaRPr lang="en-US" altLang="zh-CN" sz="1400" b="1" baseline="30000">
                <a:solidFill>
                  <a:srgbClr val="FFFF00"/>
                </a:solidFill>
              </a:endParaRPr>
            </a:p>
          </p:txBody>
        </p:sp>
      </p:grpSp>
      <p:sp>
        <p:nvSpPr>
          <p:cNvPr id="100" name="文本框 99"/>
          <p:cNvSpPr txBox="1"/>
          <p:nvPr/>
        </p:nvSpPr>
        <p:spPr>
          <a:xfrm>
            <a:off x="4042410" y="1163955"/>
            <a:ext cx="4688205" cy="207835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/>
              <a:t>A beam monitor (BM) composed of 6 silicon strip detectors (3X+3Y) provide 3D track information </a:t>
            </a:r>
            <a:endParaRPr lang="en-US" altLang="zh-CN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/>
              <a:t>Single layer spatial resolution ~ 10μm </a:t>
            </a:r>
            <a:r>
              <a:rPr lang="en-US" altLang="zh-CN">
                <a:hlinkClick r:id="rId2" action="ppaction://hlinkfile"/>
              </a:rPr>
              <a:t>arXiv:2603.25080</a:t>
            </a:r>
            <a:endParaRPr lang="en-US" altLang="zh-CN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altLang="zh-CN"/>
          </a:p>
        </p:txBody>
      </p:sp>
      <p:grpSp>
        <p:nvGrpSpPr>
          <p:cNvPr id="103" name="组合 102"/>
          <p:cNvGrpSpPr/>
          <p:nvPr/>
        </p:nvGrpSpPr>
        <p:grpSpPr>
          <a:xfrm>
            <a:off x="9550400" y="928370"/>
            <a:ext cx="2514600" cy="2374265"/>
            <a:chOff x="6872" y="6715"/>
            <a:chExt cx="3960" cy="3739"/>
          </a:xfrm>
        </p:grpSpPr>
        <p:pic>
          <p:nvPicPr>
            <p:cNvPr id="23" name="图片 22" descr="5a09910132aefd9f57b718714e183c9c"/>
            <p:cNvPicPr>
              <a:picLocks noChangeAspect="1"/>
            </p:cNvPicPr>
            <p:nvPr/>
          </p:nvPicPr>
          <p:blipFill>
            <a:blip r:embed="rId3"/>
            <a:srcRect r="20513"/>
            <a:stretch>
              <a:fillRect/>
            </a:stretch>
          </p:blipFill>
          <p:spPr>
            <a:xfrm>
              <a:off x="6872" y="6715"/>
              <a:ext cx="3960" cy="3739"/>
            </a:xfrm>
            <a:prstGeom prst="rect">
              <a:avLst/>
            </a:prstGeom>
          </p:spPr>
        </p:pic>
        <p:sp>
          <p:nvSpPr>
            <p:cNvPr id="101" name="文本框 100"/>
            <p:cNvSpPr txBox="1"/>
            <p:nvPr/>
          </p:nvSpPr>
          <p:spPr>
            <a:xfrm>
              <a:off x="8288" y="7161"/>
              <a:ext cx="1716" cy="72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p>
              <a:pPr algn="ctr"/>
              <a:r>
                <a:rPr lang="en-US" altLang="zh-CN" sz="1400" b="1">
                  <a:solidFill>
                    <a:srgbClr val="FFFF00"/>
                  </a:solidFill>
                </a:rPr>
                <a:t>COFFEE3</a:t>
              </a:r>
              <a:endParaRPr lang="en-US" altLang="zh-CN" sz="1400" b="1">
                <a:solidFill>
                  <a:srgbClr val="FFFF00"/>
                </a:solidFill>
              </a:endParaRPr>
            </a:p>
            <a:p>
              <a:pPr algn="ctr"/>
              <a:r>
                <a:rPr lang="en-US" altLang="zh-CN" sz="1400" b="1">
                  <a:solidFill>
                    <a:srgbClr val="FFFF00"/>
                  </a:solidFill>
                </a:rPr>
                <a:t>inside</a:t>
              </a:r>
              <a:endParaRPr lang="en-US" altLang="zh-CN" sz="1400" b="1">
                <a:solidFill>
                  <a:srgbClr val="FFFF00"/>
                </a:solidFill>
              </a:endParaRPr>
            </a:p>
          </p:txBody>
        </p:sp>
        <p:sp>
          <p:nvSpPr>
            <p:cNvPr id="102" name="矩形 101"/>
            <p:cNvSpPr/>
            <p:nvPr/>
          </p:nvSpPr>
          <p:spPr>
            <a:xfrm>
              <a:off x="8978" y="8343"/>
              <a:ext cx="829" cy="759"/>
            </a:xfrm>
            <a:prstGeom prst="rect">
              <a:avLst/>
            </a:prstGeom>
            <a:ln w="19050">
              <a:solidFill>
                <a:srgbClr val="FFFF00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105" name="文本框 104"/>
          <p:cNvSpPr txBox="1"/>
          <p:nvPr/>
        </p:nvSpPr>
        <p:spPr>
          <a:xfrm>
            <a:off x="316865" y="1211580"/>
            <a:ext cx="3415030" cy="198310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/>
              <a:t>The coincidence of the COFFEE signal and the coincidence signal of the two scintillators serves as the trigger to BM</a:t>
            </a:r>
            <a:endParaRPr lang="en-US" altLang="zh-CN"/>
          </a:p>
          <a:p>
            <a:pPr>
              <a:lnSpc>
                <a:spcPct val="150000"/>
              </a:lnSpc>
            </a:pPr>
            <a:endParaRPr lang="en-US" altLang="zh-CN"/>
          </a:p>
          <a:p>
            <a:pPr>
              <a:lnSpc>
                <a:spcPct val="150000"/>
              </a:lnSpc>
            </a:pPr>
            <a:endParaRPr lang="en-US" altLang="zh-CN"/>
          </a:p>
        </p:txBody>
      </p:sp>
      <p:grpSp>
        <p:nvGrpSpPr>
          <p:cNvPr id="126" name="组合 125"/>
          <p:cNvGrpSpPr/>
          <p:nvPr/>
        </p:nvGrpSpPr>
        <p:grpSpPr>
          <a:xfrm>
            <a:off x="3971925" y="3945890"/>
            <a:ext cx="4996180" cy="2861945"/>
            <a:chOff x="6091" y="2838"/>
            <a:chExt cx="7868" cy="4507"/>
          </a:xfrm>
        </p:grpSpPr>
        <p:sp>
          <p:nvSpPr>
            <p:cNvPr id="8" name="文本框 7"/>
            <p:cNvSpPr txBox="1"/>
            <p:nvPr/>
          </p:nvSpPr>
          <p:spPr>
            <a:xfrm flipH="1">
              <a:off x="6091" y="4572"/>
              <a:ext cx="1287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/>
              <a:r>
                <a:rPr lang="en-US" altLang="zh-CN" sz="1400">
                  <a:solidFill>
                    <a:srgbClr val="FF0000"/>
                  </a:solidFill>
                </a:rPr>
                <a:t>Beam </a:t>
              </a:r>
              <a:endParaRPr lang="en-US" altLang="zh-CN" sz="1400">
                <a:solidFill>
                  <a:srgbClr val="FF0000"/>
                </a:solidFill>
              </a:endParaRPr>
            </a:p>
            <a:p>
              <a:pPr algn="ctr"/>
              <a:r>
                <a:rPr lang="en-US" altLang="zh-CN" sz="1400">
                  <a:solidFill>
                    <a:srgbClr val="FF0000"/>
                  </a:solidFill>
                </a:rPr>
                <a:t>+Z</a:t>
              </a:r>
              <a:endParaRPr lang="en-US" altLang="zh-CN" sz="1400">
                <a:solidFill>
                  <a:srgbClr val="FF0000"/>
                </a:solidFill>
              </a:endParaRPr>
            </a:p>
          </p:txBody>
        </p:sp>
        <p:grpSp>
          <p:nvGrpSpPr>
            <p:cNvPr id="9" name="组合 8"/>
            <p:cNvGrpSpPr/>
            <p:nvPr/>
          </p:nvGrpSpPr>
          <p:grpSpPr>
            <a:xfrm rot="0" flipH="1">
              <a:off x="7681" y="3404"/>
              <a:ext cx="392" cy="3050"/>
              <a:chOff x="8624" y="3150"/>
              <a:chExt cx="462" cy="3600"/>
            </a:xfrm>
          </p:grpSpPr>
          <p:sp>
            <p:nvSpPr>
              <p:cNvPr id="15" name="矩形 14"/>
              <p:cNvSpPr/>
              <p:nvPr/>
            </p:nvSpPr>
            <p:spPr>
              <a:xfrm>
                <a:off x="8968" y="3150"/>
                <a:ext cx="119" cy="3600"/>
              </a:xfrm>
              <a:prstGeom prst="rect">
                <a:avLst/>
              </a:prstGeom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8624" y="3703"/>
                <a:ext cx="119" cy="2494"/>
              </a:xfrm>
              <a:prstGeom prst="rect">
                <a:avLst/>
              </a:prstGeom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</p:grpSp>
        <p:sp>
          <p:nvSpPr>
            <p:cNvPr id="17" name="矩形 16"/>
            <p:cNvSpPr/>
            <p:nvPr/>
          </p:nvSpPr>
          <p:spPr>
            <a:xfrm flipH="1">
              <a:off x="8885" y="3390"/>
              <a:ext cx="101" cy="3050"/>
            </a:xfrm>
            <a:prstGeom prst="rect">
              <a:avLst/>
            </a:prstGeom>
          </p:spPr>
          <p:style>
            <a:lnRef idx="0">
              <a:srgbClr val="FFFFFF"/>
            </a:lnRef>
            <a:fillRef idx="1">
              <a:schemeClr val="accent4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8" name="矩形 17"/>
            <p:cNvSpPr/>
            <p:nvPr/>
          </p:nvSpPr>
          <p:spPr>
            <a:xfrm flipH="1">
              <a:off x="9757" y="3687"/>
              <a:ext cx="101" cy="1392"/>
            </a:xfrm>
            <a:prstGeom prst="rect">
              <a:avLst/>
            </a:prstGeom>
          </p:spPr>
          <p:style>
            <a:lnRef idx="0">
              <a:srgbClr val="FFFFFF"/>
            </a:lnRef>
            <a:fillRef idx="1">
              <a:prstClr val="black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9" name="圆角矩形 18"/>
            <p:cNvSpPr/>
            <p:nvPr/>
          </p:nvSpPr>
          <p:spPr>
            <a:xfrm flipH="1">
              <a:off x="7143" y="4315"/>
              <a:ext cx="300" cy="1228"/>
            </a:xfrm>
            <a:prstGeom prst="roundRect">
              <a:avLst/>
            </a:prstGeom>
          </p:spPr>
          <p:style>
            <a:lnRef idx="0">
              <a:srgbClr val="FFFFFF"/>
            </a:lnRef>
            <a:fillRef idx="1">
              <a:schemeClr val="accent4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0" name="圆角矩形 19"/>
            <p:cNvSpPr/>
            <p:nvPr/>
          </p:nvSpPr>
          <p:spPr>
            <a:xfrm flipH="1">
              <a:off x="13019" y="4315"/>
              <a:ext cx="300" cy="1228"/>
            </a:xfrm>
            <a:prstGeom prst="roundRect">
              <a:avLst/>
            </a:prstGeom>
          </p:spPr>
          <p:style>
            <a:lnRef idx="0">
              <a:srgbClr val="FFFFFF"/>
            </a:lnRef>
            <a:fillRef idx="1">
              <a:schemeClr val="accent4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6" name="文本框 25"/>
            <p:cNvSpPr txBox="1"/>
            <p:nvPr/>
          </p:nvSpPr>
          <p:spPr>
            <a:xfrm flipH="1">
              <a:off x="7473" y="2838"/>
              <a:ext cx="405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>
                  <a:solidFill>
                    <a:schemeClr val="accent1"/>
                  </a:solidFill>
                </a:rPr>
                <a:t>Y</a:t>
              </a:r>
              <a:endParaRPr lang="en-US" altLang="zh-CN">
                <a:solidFill>
                  <a:schemeClr val="accent1"/>
                </a:solidFill>
              </a:endParaRPr>
            </a:p>
          </p:txBody>
        </p:sp>
        <p:sp>
          <p:nvSpPr>
            <p:cNvPr id="27" name="文本框 26"/>
            <p:cNvSpPr txBox="1"/>
            <p:nvPr/>
          </p:nvSpPr>
          <p:spPr>
            <a:xfrm flipH="1">
              <a:off x="7820" y="3301"/>
              <a:ext cx="405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>
                  <a:solidFill>
                    <a:schemeClr val="accent1"/>
                  </a:solidFill>
                </a:rPr>
                <a:t>X</a:t>
              </a:r>
              <a:endParaRPr lang="en-US" altLang="zh-CN">
                <a:solidFill>
                  <a:schemeClr val="accent1"/>
                </a:solidFill>
              </a:endParaRPr>
            </a:p>
          </p:txBody>
        </p:sp>
        <p:sp>
          <p:nvSpPr>
            <p:cNvPr id="30" name="文本框 29"/>
            <p:cNvSpPr txBox="1"/>
            <p:nvPr/>
          </p:nvSpPr>
          <p:spPr>
            <a:xfrm flipH="1">
              <a:off x="11388" y="6030"/>
              <a:ext cx="939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1400">
                  <a:solidFill>
                    <a:srgbClr val="FF0000"/>
                  </a:solidFill>
                </a:rPr>
                <a:t>3cm</a:t>
              </a:r>
              <a:endParaRPr lang="en-US" altLang="zh-CN" sz="1400">
                <a:solidFill>
                  <a:srgbClr val="FF0000"/>
                </a:solidFill>
              </a:endParaRPr>
            </a:p>
          </p:txBody>
        </p:sp>
        <p:grpSp>
          <p:nvGrpSpPr>
            <p:cNvPr id="37" name="组合 36"/>
            <p:cNvGrpSpPr/>
            <p:nvPr/>
          </p:nvGrpSpPr>
          <p:grpSpPr>
            <a:xfrm rot="0" flipH="1">
              <a:off x="11234" y="3404"/>
              <a:ext cx="392" cy="3050"/>
              <a:chOff x="8624" y="3150"/>
              <a:chExt cx="462" cy="3600"/>
            </a:xfrm>
          </p:grpSpPr>
          <p:sp>
            <p:nvSpPr>
              <p:cNvPr id="38" name="矩形 37"/>
              <p:cNvSpPr/>
              <p:nvPr/>
            </p:nvSpPr>
            <p:spPr>
              <a:xfrm>
                <a:off x="8968" y="3150"/>
                <a:ext cx="119" cy="3600"/>
              </a:xfrm>
              <a:prstGeom prst="rect">
                <a:avLst/>
              </a:prstGeom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39" name="矩形 38"/>
              <p:cNvSpPr/>
              <p:nvPr/>
            </p:nvSpPr>
            <p:spPr>
              <a:xfrm>
                <a:off x="8624" y="3703"/>
                <a:ext cx="119" cy="2494"/>
              </a:xfrm>
              <a:prstGeom prst="rect">
                <a:avLst/>
              </a:prstGeom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</p:grpSp>
        <p:grpSp>
          <p:nvGrpSpPr>
            <p:cNvPr id="40" name="组合 39"/>
            <p:cNvGrpSpPr/>
            <p:nvPr/>
          </p:nvGrpSpPr>
          <p:grpSpPr>
            <a:xfrm rot="0" flipH="1">
              <a:off x="12418" y="3404"/>
              <a:ext cx="392" cy="3050"/>
              <a:chOff x="8624" y="3150"/>
              <a:chExt cx="462" cy="3600"/>
            </a:xfrm>
          </p:grpSpPr>
          <p:sp>
            <p:nvSpPr>
              <p:cNvPr id="41" name="矩形 40"/>
              <p:cNvSpPr/>
              <p:nvPr/>
            </p:nvSpPr>
            <p:spPr>
              <a:xfrm>
                <a:off x="8968" y="3150"/>
                <a:ext cx="119" cy="3600"/>
              </a:xfrm>
              <a:prstGeom prst="rect">
                <a:avLst/>
              </a:prstGeom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42" name="矩形 41"/>
              <p:cNvSpPr/>
              <p:nvPr/>
            </p:nvSpPr>
            <p:spPr>
              <a:xfrm>
                <a:off x="8624" y="3703"/>
                <a:ext cx="119" cy="2494"/>
              </a:xfrm>
              <a:prstGeom prst="rect">
                <a:avLst/>
              </a:prstGeom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</p:grpSp>
        <p:sp>
          <p:nvSpPr>
            <p:cNvPr id="47" name="矩形 46"/>
            <p:cNvSpPr/>
            <p:nvPr/>
          </p:nvSpPr>
          <p:spPr>
            <a:xfrm rot="16200000" flipH="1">
              <a:off x="9307" y="3667"/>
              <a:ext cx="101" cy="794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0">
              <a:srgbClr val="FFFFFF"/>
            </a:lnRef>
            <a:fillRef idx="1">
              <a:prstClr val="black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8" name="矩形 47"/>
            <p:cNvSpPr/>
            <p:nvPr/>
          </p:nvSpPr>
          <p:spPr>
            <a:xfrm rot="16200000" flipH="1">
              <a:off x="9307" y="4315"/>
              <a:ext cx="101" cy="794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</p:spPr>
          <p:style>
            <a:lnRef idx="0">
              <a:srgbClr val="FFFFFF"/>
            </a:lnRef>
            <a:fillRef idx="1">
              <a:prstClr val="black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9" name="文本框 48"/>
            <p:cNvSpPr txBox="1"/>
            <p:nvPr/>
          </p:nvSpPr>
          <p:spPr>
            <a:xfrm>
              <a:off x="9331" y="5016"/>
              <a:ext cx="1011" cy="697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p>
              <a:r>
                <a:rPr lang="en-US" altLang="zh-CN" sz="1200"/>
                <a:t>test board</a:t>
              </a:r>
              <a:endParaRPr lang="en-US" altLang="zh-CN" sz="1200"/>
            </a:p>
          </p:txBody>
        </p:sp>
        <p:sp>
          <p:nvSpPr>
            <p:cNvPr id="50" name="文本框 49"/>
            <p:cNvSpPr txBox="1"/>
            <p:nvPr/>
          </p:nvSpPr>
          <p:spPr>
            <a:xfrm>
              <a:off x="8861" y="3180"/>
              <a:ext cx="1239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1400">
                  <a:solidFill>
                    <a:srgbClr val="92D050"/>
                  </a:solidFill>
                </a:rPr>
                <a:t>carlibo board</a:t>
              </a:r>
              <a:endParaRPr lang="en-US" altLang="zh-CN" sz="1400">
                <a:solidFill>
                  <a:srgbClr val="92D050"/>
                </a:solidFill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6875" y="4303"/>
              <a:ext cx="1149" cy="460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p>
              <a:r>
                <a:rPr lang="en-US" altLang="zh-CN" sz="1400">
                  <a:solidFill>
                    <a:schemeClr val="tx1"/>
                  </a:solidFill>
                </a:rPr>
                <a:t>scint </a:t>
              </a:r>
              <a:endParaRPr lang="en-US" altLang="zh-CN" sz="1400">
                <a:solidFill>
                  <a:schemeClr val="tx1"/>
                </a:solidFill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 flipH="1">
              <a:off x="9331" y="6030"/>
              <a:ext cx="939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1400">
                  <a:solidFill>
                    <a:srgbClr val="FF0000"/>
                  </a:solidFill>
                </a:rPr>
                <a:t>9cm</a:t>
              </a:r>
              <a:endParaRPr lang="en-US" altLang="zh-CN" sz="1400">
                <a:solidFill>
                  <a:srgbClr val="FF0000"/>
                </a:solidFill>
              </a:endParaRPr>
            </a:p>
          </p:txBody>
        </p:sp>
        <p:sp>
          <p:nvSpPr>
            <p:cNvPr id="31" name="圆角矩形 30"/>
            <p:cNvSpPr/>
            <p:nvPr/>
          </p:nvSpPr>
          <p:spPr>
            <a:xfrm>
              <a:off x="8502" y="3179"/>
              <a:ext cx="2457" cy="3586"/>
            </a:xfrm>
            <a:prstGeom prst="roundRect">
              <a:avLst/>
            </a:prstGeom>
            <a:ln w="28575" cap="flat" cmpd="sng" algn="ctr">
              <a:solidFill>
                <a:prstClr val="black"/>
              </a:solidFill>
              <a:prstDash val="dash"/>
              <a:miter lim="800000"/>
            </a:ln>
          </p:spPr>
          <p:style>
            <a:lnRef idx="0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cxnSp>
          <p:nvCxnSpPr>
            <p:cNvPr id="5" name="直接箭头连接符 4"/>
            <p:cNvCxnSpPr/>
            <p:nvPr/>
          </p:nvCxnSpPr>
          <p:spPr>
            <a:xfrm>
              <a:off x="7090" y="4938"/>
              <a:ext cx="1299" cy="3"/>
            </a:xfrm>
            <a:prstGeom prst="straightConnector1">
              <a:avLst/>
            </a:prstGeom>
            <a:ln w="31750" cap="rnd">
              <a:solidFill>
                <a:srgbClr val="FF0000"/>
              </a:solidFill>
              <a:round/>
              <a:tailEnd type="arrow" w="med" len="med"/>
            </a:ln>
          </p:spPr>
          <p:style>
            <a:lnRef idx="0">
              <a:srgbClr val="FFFFFF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56" name="直接箭头连接符 55"/>
            <p:cNvCxnSpPr/>
            <p:nvPr/>
          </p:nvCxnSpPr>
          <p:spPr>
            <a:xfrm flipV="1">
              <a:off x="7730" y="6513"/>
              <a:ext cx="3572" cy="0"/>
            </a:xfrm>
            <a:prstGeom prst="straightConnector1">
              <a:avLst/>
            </a:prstGeom>
            <a:ln w="12700" cap="flat" cmpd="sng" algn="ctr">
              <a:solidFill>
                <a:srgbClr val="FF0000"/>
              </a:solidFill>
              <a:prstDash val="dash"/>
              <a:miter lim="800000"/>
              <a:headEnd type="arrow" w="med" len="med"/>
              <a:tailEnd type="arrow" w="med" len="med"/>
            </a:ln>
          </p:spPr>
          <p:style>
            <a:lnRef idx="0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57" name="直接连接符 56"/>
            <p:cNvCxnSpPr/>
            <p:nvPr/>
          </p:nvCxnSpPr>
          <p:spPr>
            <a:xfrm flipH="1">
              <a:off x="9894" y="4181"/>
              <a:ext cx="0" cy="397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sp>
          <p:nvSpPr>
            <p:cNvPr id="59" name="文本框 58"/>
            <p:cNvSpPr txBox="1"/>
            <p:nvPr/>
          </p:nvSpPr>
          <p:spPr>
            <a:xfrm>
              <a:off x="9837" y="4186"/>
              <a:ext cx="1251" cy="3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1000">
                  <a:solidFill>
                    <a:srgbClr val="FF0000"/>
                  </a:solidFill>
                </a:rPr>
                <a:t>COFFEE3</a:t>
              </a:r>
              <a:endParaRPr lang="en-US" altLang="zh-CN" sz="1000">
                <a:solidFill>
                  <a:srgbClr val="FF0000"/>
                </a:solidFill>
              </a:endParaRPr>
            </a:p>
          </p:txBody>
        </p:sp>
        <p:cxnSp>
          <p:nvCxnSpPr>
            <p:cNvPr id="60" name="直接箭头连接符 59"/>
            <p:cNvCxnSpPr/>
            <p:nvPr/>
          </p:nvCxnSpPr>
          <p:spPr>
            <a:xfrm flipV="1">
              <a:off x="11276" y="6513"/>
              <a:ext cx="1247" cy="0"/>
            </a:xfrm>
            <a:prstGeom prst="straightConnector1">
              <a:avLst/>
            </a:prstGeom>
            <a:ln w="12700" cap="flat" cmpd="sng" algn="ctr">
              <a:solidFill>
                <a:srgbClr val="FF0000"/>
              </a:solidFill>
              <a:prstDash val="dash"/>
              <a:miter lim="800000"/>
              <a:headEnd type="arrow" w="med" len="med"/>
              <a:tailEnd type="arrow" w="med" len="med"/>
            </a:ln>
          </p:spPr>
          <p:style>
            <a:lnRef idx="0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sp>
          <p:nvSpPr>
            <p:cNvPr id="63" name="圆角矩形 62"/>
            <p:cNvSpPr/>
            <p:nvPr/>
          </p:nvSpPr>
          <p:spPr>
            <a:xfrm>
              <a:off x="12255" y="3179"/>
              <a:ext cx="395" cy="3586"/>
            </a:xfrm>
            <a:prstGeom prst="roundRect">
              <a:avLst/>
            </a:prstGeom>
            <a:ln w="28575" cap="flat" cmpd="sng" algn="ctr">
              <a:solidFill>
                <a:prstClr val="black"/>
              </a:solidFill>
              <a:prstDash val="dash"/>
              <a:miter lim="800000"/>
            </a:ln>
          </p:spPr>
          <p:style>
            <a:lnRef idx="0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grpSp>
          <p:nvGrpSpPr>
            <p:cNvPr id="78" name="组合 77"/>
            <p:cNvGrpSpPr/>
            <p:nvPr/>
          </p:nvGrpSpPr>
          <p:grpSpPr>
            <a:xfrm rot="0">
              <a:off x="6471" y="5657"/>
              <a:ext cx="1553" cy="1229"/>
              <a:chOff x="7645" y="1481"/>
              <a:chExt cx="1553" cy="1229"/>
            </a:xfrm>
          </p:grpSpPr>
          <p:cxnSp>
            <p:nvCxnSpPr>
              <p:cNvPr id="72" name="直接箭头连接符 71"/>
              <p:cNvCxnSpPr/>
              <p:nvPr/>
            </p:nvCxnSpPr>
            <p:spPr>
              <a:xfrm flipH="1" flipV="1">
                <a:off x="7912" y="1790"/>
                <a:ext cx="0" cy="680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</p:cxnSp>
          <p:cxnSp>
            <p:nvCxnSpPr>
              <p:cNvPr id="73" name="直接箭头连接符 72"/>
              <p:cNvCxnSpPr/>
              <p:nvPr/>
            </p:nvCxnSpPr>
            <p:spPr>
              <a:xfrm flipV="1">
                <a:off x="7912" y="2461"/>
                <a:ext cx="680" cy="0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</p:cxnSp>
          <p:cxnSp>
            <p:nvCxnSpPr>
              <p:cNvPr id="74" name="直接箭头连接符 73"/>
              <p:cNvCxnSpPr/>
              <p:nvPr/>
            </p:nvCxnSpPr>
            <p:spPr>
              <a:xfrm flipV="1">
                <a:off x="7912" y="2187"/>
                <a:ext cx="283" cy="283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</p:cxnSp>
          <p:sp>
            <p:nvSpPr>
              <p:cNvPr id="75" name="文本框 74"/>
              <p:cNvSpPr txBox="1"/>
              <p:nvPr/>
            </p:nvSpPr>
            <p:spPr>
              <a:xfrm>
                <a:off x="8552" y="2276"/>
                <a:ext cx="646" cy="4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r>
                  <a:rPr lang="en-US" altLang="zh-CN" sz="1200"/>
                  <a:t>Z</a:t>
                </a:r>
                <a:endParaRPr lang="en-US" altLang="zh-CN" sz="1200"/>
              </a:p>
            </p:txBody>
          </p:sp>
          <p:sp>
            <p:nvSpPr>
              <p:cNvPr id="76" name="文本框 75"/>
              <p:cNvSpPr txBox="1"/>
              <p:nvPr/>
            </p:nvSpPr>
            <p:spPr>
              <a:xfrm>
                <a:off x="8121" y="1855"/>
                <a:ext cx="471" cy="332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p>
                <a:r>
                  <a:rPr lang="en-US" altLang="zh-CN" sz="1200"/>
                  <a:t>X</a:t>
                </a:r>
                <a:endParaRPr lang="en-US" altLang="zh-CN" sz="1200"/>
              </a:p>
            </p:txBody>
          </p:sp>
          <p:sp>
            <p:nvSpPr>
              <p:cNvPr id="77" name="文本框 76"/>
              <p:cNvSpPr txBox="1"/>
              <p:nvPr/>
            </p:nvSpPr>
            <p:spPr>
              <a:xfrm>
                <a:off x="7645" y="1481"/>
                <a:ext cx="550" cy="309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p>
                <a:r>
                  <a:rPr lang="en-US" altLang="zh-CN" sz="1200"/>
                  <a:t>Y</a:t>
                </a:r>
                <a:endParaRPr lang="en-US" altLang="zh-CN" sz="1200"/>
              </a:p>
            </p:txBody>
          </p:sp>
        </p:grpSp>
        <p:sp>
          <p:nvSpPr>
            <p:cNvPr id="21" name="文本框 20"/>
            <p:cNvSpPr txBox="1"/>
            <p:nvPr/>
          </p:nvSpPr>
          <p:spPr>
            <a:xfrm>
              <a:off x="10424" y="5562"/>
              <a:ext cx="1199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1400">
                  <a:solidFill>
                    <a:schemeClr val="tx1"/>
                  </a:solidFill>
                </a:rPr>
                <a:t>scint </a:t>
              </a:r>
              <a:endParaRPr lang="en-US" altLang="zh-CN" sz="1400">
                <a:solidFill>
                  <a:schemeClr val="tx1"/>
                </a:solidFill>
              </a:endParaRPr>
            </a:p>
          </p:txBody>
        </p:sp>
        <p:sp>
          <p:nvSpPr>
            <p:cNvPr id="96" name="文本框 95"/>
            <p:cNvSpPr txBox="1"/>
            <p:nvPr/>
          </p:nvSpPr>
          <p:spPr>
            <a:xfrm>
              <a:off x="12810" y="4394"/>
              <a:ext cx="1149" cy="460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p>
              <a:r>
                <a:rPr lang="en-US" altLang="zh-CN" sz="1400">
                  <a:solidFill>
                    <a:schemeClr val="tx1"/>
                  </a:solidFill>
                </a:rPr>
                <a:t>scint </a:t>
              </a:r>
              <a:endParaRPr lang="en-US" altLang="zh-CN" sz="1400">
                <a:solidFill>
                  <a:schemeClr val="tx1"/>
                </a:solidFill>
              </a:endParaRPr>
            </a:p>
          </p:txBody>
        </p:sp>
        <p:sp>
          <p:nvSpPr>
            <p:cNvPr id="125" name="文本框 124"/>
            <p:cNvSpPr txBox="1"/>
            <p:nvPr/>
          </p:nvSpPr>
          <p:spPr>
            <a:xfrm>
              <a:off x="10342" y="6765"/>
              <a:ext cx="2469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b="1">
                  <a:solidFill>
                    <a:srgbClr val="FF0000"/>
                  </a:solidFill>
                </a:rPr>
                <a:t>Not to scale</a:t>
              </a:r>
              <a:endParaRPr lang="en-US" altLang="zh-CN" b="1">
                <a:solidFill>
                  <a:srgbClr val="FF0000"/>
                </a:solidFill>
              </a:endParaRPr>
            </a:p>
          </p:txBody>
        </p:sp>
      </p:grpSp>
      <p:sp>
        <p:nvSpPr>
          <p:cNvPr id="132" name="灯片编号占位符 131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grpSp>
        <p:nvGrpSpPr>
          <p:cNvPr id="137" name="组合 136"/>
          <p:cNvGrpSpPr/>
          <p:nvPr/>
        </p:nvGrpSpPr>
        <p:grpSpPr>
          <a:xfrm>
            <a:off x="316865" y="4050665"/>
            <a:ext cx="3308985" cy="2392045"/>
            <a:chOff x="14067" y="6636"/>
            <a:chExt cx="4613" cy="3680"/>
          </a:xfrm>
        </p:grpSpPr>
        <p:sp>
          <p:nvSpPr>
            <p:cNvPr id="136" name="矩形 135"/>
            <p:cNvSpPr/>
            <p:nvPr/>
          </p:nvSpPr>
          <p:spPr>
            <a:xfrm>
              <a:off x="14067" y="6636"/>
              <a:ext cx="4613" cy="3680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07" name="矩形 106"/>
            <p:cNvSpPr/>
            <p:nvPr/>
          </p:nvSpPr>
          <p:spPr>
            <a:xfrm>
              <a:off x="14126" y="7216"/>
              <a:ext cx="1107" cy="375"/>
            </a:xfrm>
            <a:prstGeom prst="rect">
              <a:avLst/>
            </a:prstGeom>
            <a:solidFill>
              <a:srgbClr val="00B0F0"/>
            </a:solidFill>
            <a:ln>
              <a:solidFill>
                <a:schemeClr val="accent1"/>
              </a:solidFill>
            </a:ln>
          </p:spPr>
          <p:style>
            <a:lnRef idx="0">
              <a:srgbClr val="FFFFFF"/>
            </a:lnRef>
            <a:fillRef idx="1">
              <a:schemeClr val="accent4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r>
                <a:rPr lang="en-US" altLang="zh-CN" sz="1200"/>
                <a:t>scint 1</a:t>
              </a:r>
              <a:endParaRPr lang="en-US" altLang="zh-CN" sz="1200"/>
            </a:p>
          </p:txBody>
        </p:sp>
        <p:sp>
          <p:nvSpPr>
            <p:cNvPr id="108" name="矩形 107"/>
            <p:cNvSpPr/>
            <p:nvPr/>
          </p:nvSpPr>
          <p:spPr>
            <a:xfrm>
              <a:off x="16596" y="7196"/>
              <a:ext cx="1107" cy="375"/>
            </a:xfrm>
            <a:prstGeom prst="rect">
              <a:avLst/>
            </a:prstGeom>
            <a:solidFill>
              <a:srgbClr val="00B0F0"/>
            </a:solidFill>
            <a:ln>
              <a:solidFill>
                <a:schemeClr val="accent1"/>
              </a:solidFill>
            </a:ln>
          </p:spPr>
          <p:style>
            <a:lnRef idx="0">
              <a:srgbClr val="FFFFFF"/>
            </a:lnRef>
            <a:fillRef idx="1">
              <a:schemeClr val="accent4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r>
                <a:rPr lang="en-US" altLang="zh-CN" sz="1200"/>
                <a:t>scint 2</a:t>
              </a:r>
              <a:endParaRPr lang="en-US" altLang="zh-CN" sz="1200"/>
            </a:p>
          </p:txBody>
        </p:sp>
        <p:cxnSp>
          <p:nvCxnSpPr>
            <p:cNvPr id="109" name="肘形连接符 108"/>
            <p:cNvCxnSpPr>
              <a:stCxn id="107" idx="2"/>
              <a:endCxn id="118" idx="1"/>
            </p:cNvCxnSpPr>
            <p:nvPr/>
          </p:nvCxnSpPr>
          <p:spPr>
            <a:xfrm rot="5400000" flipV="1">
              <a:off x="14827" y="7445"/>
              <a:ext cx="559" cy="852"/>
            </a:xfrm>
            <a:prstGeom prst="bentConnector2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10" name="肘形连接符 109"/>
            <p:cNvCxnSpPr>
              <a:stCxn id="108" idx="2"/>
              <a:endCxn id="118" idx="3"/>
            </p:cNvCxnSpPr>
            <p:nvPr/>
          </p:nvCxnSpPr>
          <p:spPr>
            <a:xfrm rot="5400000">
              <a:off x="16414" y="7414"/>
              <a:ext cx="579" cy="893"/>
            </a:xfrm>
            <a:prstGeom prst="bentConnector2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13" name="直接箭头连接符 112"/>
            <p:cNvCxnSpPr>
              <a:stCxn id="112" idx="2"/>
              <a:endCxn id="119" idx="0"/>
            </p:cNvCxnSpPr>
            <p:nvPr/>
          </p:nvCxnSpPr>
          <p:spPr>
            <a:xfrm>
              <a:off x="15894" y="8372"/>
              <a:ext cx="2" cy="324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sp>
          <p:nvSpPr>
            <p:cNvPr id="118" name="圆角矩形 117"/>
            <p:cNvSpPr/>
            <p:nvPr/>
          </p:nvSpPr>
          <p:spPr>
            <a:xfrm>
              <a:off x="15532" y="7896"/>
              <a:ext cx="725" cy="507"/>
            </a:xfrm>
            <a:prstGeom prst="round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r>
                <a:rPr lang="en-US" altLang="zh-CN" sz="1600"/>
                <a:t>&amp;</a:t>
              </a:r>
              <a:endParaRPr lang="en-US" altLang="zh-CN" sz="1600"/>
            </a:p>
          </p:txBody>
        </p:sp>
        <p:sp>
          <p:nvSpPr>
            <p:cNvPr id="119" name="圆角矩形 118"/>
            <p:cNvSpPr/>
            <p:nvPr/>
          </p:nvSpPr>
          <p:spPr>
            <a:xfrm>
              <a:off x="15533" y="8696"/>
              <a:ext cx="725" cy="507"/>
            </a:xfrm>
            <a:prstGeom prst="round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r>
                <a:rPr lang="en-US" altLang="zh-CN" sz="1600"/>
                <a:t>&amp;</a:t>
              </a:r>
              <a:endParaRPr lang="en-US" altLang="zh-CN" sz="1600"/>
            </a:p>
          </p:txBody>
        </p:sp>
        <p:cxnSp>
          <p:nvCxnSpPr>
            <p:cNvPr id="122" name="直接箭头连接符 121"/>
            <p:cNvCxnSpPr>
              <a:stCxn id="119" idx="2"/>
              <a:endCxn id="123" idx="0"/>
            </p:cNvCxnSpPr>
            <p:nvPr/>
          </p:nvCxnSpPr>
          <p:spPr>
            <a:xfrm>
              <a:off x="15896" y="9203"/>
              <a:ext cx="0" cy="397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sp>
          <p:nvSpPr>
            <p:cNvPr id="123" name="矩形 122"/>
            <p:cNvSpPr/>
            <p:nvPr/>
          </p:nvSpPr>
          <p:spPr>
            <a:xfrm>
              <a:off x="15378" y="9600"/>
              <a:ext cx="1036" cy="481"/>
            </a:xfrm>
            <a:prstGeom prst="rect">
              <a:avLst/>
            </a:prstGeom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r>
                <a:rPr lang="en-US" altLang="zh-CN"/>
                <a:t>BM</a:t>
              </a:r>
              <a:endParaRPr lang="en-US" altLang="zh-CN"/>
            </a:p>
          </p:txBody>
        </p:sp>
        <p:sp>
          <p:nvSpPr>
            <p:cNvPr id="129" name="矩形 128"/>
            <p:cNvSpPr/>
            <p:nvPr/>
          </p:nvSpPr>
          <p:spPr>
            <a:xfrm>
              <a:off x="15378" y="7216"/>
              <a:ext cx="1115" cy="430"/>
            </a:xfrm>
            <a:prstGeom prst="rect">
              <a:avLst/>
            </a:prstGeom>
            <a:solidFill>
              <a:srgbClr val="00B0F0"/>
            </a:solidFill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r>
                <a:rPr lang="en-US" altLang="zh-CN"/>
                <a:t>Pixel</a:t>
              </a:r>
              <a:endParaRPr lang="en-US" altLang="zh-CN"/>
            </a:p>
          </p:txBody>
        </p:sp>
        <p:cxnSp>
          <p:nvCxnSpPr>
            <p:cNvPr id="133" name="曲线连接符 132"/>
            <p:cNvCxnSpPr>
              <a:stCxn id="129" idx="0"/>
              <a:endCxn id="119" idx="3"/>
            </p:cNvCxnSpPr>
            <p:nvPr/>
          </p:nvCxnSpPr>
          <p:spPr>
            <a:xfrm rot="16200000" flipH="1">
              <a:off x="15230" y="7922"/>
              <a:ext cx="1734" cy="322"/>
            </a:xfrm>
            <a:prstGeom prst="curvedConnector4">
              <a:avLst>
                <a:gd name="adj1" fmla="val -11534"/>
                <a:gd name="adj2" fmla="val 811801"/>
              </a:avLst>
            </a:prstGeom>
            <a:ln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sp>
          <p:nvSpPr>
            <p:cNvPr id="135" name="文本框 134"/>
            <p:cNvSpPr txBox="1"/>
            <p:nvPr/>
          </p:nvSpPr>
          <p:spPr>
            <a:xfrm>
              <a:off x="17132" y="8762"/>
              <a:ext cx="1548" cy="441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p>
              <a:r>
                <a:rPr lang="en-US" altLang="zh-CN" sz="1200">
                  <a:solidFill>
                    <a:srgbClr val="FF0000"/>
                  </a:solidFill>
                </a:rPr>
                <a:t>CSA trigger </a:t>
              </a:r>
              <a:endParaRPr lang="en-US" altLang="zh-CN" sz="1200">
                <a:solidFill>
                  <a:srgbClr val="FF0000"/>
                </a:solidFill>
              </a:endParaRPr>
            </a:p>
          </p:txBody>
        </p:sp>
      </p:grpSp>
    </p:spTree>
    <p:custDataLst>
      <p:tags r:id="rId4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8" name="文本框 67"/>
          <p:cNvSpPr txBox="1"/>
          <p:nvPr/>
        </p:nvSpPr>
        <p:spPr>
          <a:xfrm>
            <a:off x="0" y="0"/>
            <a:ext cx="3614420" cy="55308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en-US" altLang="zh-CN" sz="3000" b="1" smtClean="0">
                <a:latin typeface="+mj-lt"/>
                <a:ea typeface="微软雅黑" panose="020B0503020204020204" charset="-122"/>
                <a:cs typeface="+mj-lt"/>
                <a:sym typeface="+mn-ea"/>
              </a:rPr>
              <a:t>Hitmap of Tracking</a:t>
            </a:r>
            <a:endParaRPr lang="en-US" altLang="zh-CN" sz="3000" b="1" smtClean="0">
              <a:latin typeface="+mj-lt"/>
              <a:ea typeface="微软雅黑" panose="020B0503020204020204" charset="-122"/>
              <a:cs typeface="+mj-lt"/>
              <a:sym typeface="+mn-ea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515620" y="6198870"/>
            <a:ext cx="471678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Only one double-columns C0C1 was used  </a:t>
            </a:r>
            <a:endParaRPr lang="en-US" altLang="zh-CN"/>
          </a:p>
        </p:txBody>
      </p:sp>
      <p:grpSp>
        <p:nvGrpSpPr>
          <p:cNvPr id="63" name="组合 62"/>
          <p:cNvGrpSpPr/>
          <p:nvPr/>
        </p:nvGrpSpPr>
        <p:grpSpPr>
          <a:xfrm>
            <a:off x="653415" y="1121410"/>
            <a:ext cx="5162550" cy="4960620"/>
            <a:chOff x="361" y="1766"/>
            <a:chExt cx="8130" cy="7812"/>
          </a:xfrm>
        </p:grpSpPr>
        <p:grpSp>
          <p:nvGrpSpPr>
            <p:cNvPr id="95" name="组合 94"/>
            <p:cNvGrpSpPr/>
            <p:nvPr/>
          </p:nvGrpSpPr>
          <p:grpSpPr>
            <a:xfrm rot="0">
              <a:off x="361" y="5552"/>
              <a:ext cx="2737" cy="4026"/>
              <a:chOff x="7230" y="622"/>
              <a:chExt cx="2737" cy="4026"/>
            </a:xfrm>
          </p:grpSpPr>
          <p:pic>
            <p:nvPicPr>
              <p:cNvPr id="89" name="图片 88"/>
              <p:cNvPicPr>
                <a:picLocks noChangeAspect="1"/>
              </p:cNvPicPr>
              <p:nvPr/>
            </p:nvPicPr>
            <p:blipFill>
              <a:blip r:embed="rId1"/>
              <a:stretch>
                <a:fillRect/>
              </a:stretch>
            </p:blipFill>
            <p:spPr>
              <a:xfrm rot="16200000">
                <a:off x="6585" y="1266"/>
                <a:ext cx="4026" cy="2737"/>
              </a:xfrm>
              <a:prstGeom prst="rect">
                <a:avLst/>
              </a:prstGeom>
            </p:spPr>
          </p:pic>
          <p:sp>
            <p:nvSpPr>
              <p:cNvPr id="90" name="矩形 89"/>
              <p:cNvSpPr/>
              <p:nvPr/>
            </p:nvSpPr>
            <p:spPr>
              <a:xfrm rot="16200000">
                <a:off x="8246" y="3331"/>
                <a:ext cx="268" cy="1573"/>
              </a:xfrm>
              <a:prstGeom prst="rect">
                <a:avLst/>
              </a:prstGeom>
              <a:ln w="38100">
                <a:solidFill>
                  <a:schemeClr val="bg1"/>
                </a:solidFill>
              </a:ln>
            </p:spPr>
            <p:style>
              <a:lnRef idx="2">
                <a:schemeClr val="accent6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92" name="文本框 91"/>
              <p:cNvSpPr txBox="1"/>
              <p:nvPr/>
            </p:nvSpPr>
            <p:spPr>
              <a:xfrm>
                <a:off x="7424" y="3574"/>
                <a:ext cx="1053" cy="48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r>
                  <a:rPr lang="en-US" altLang="zh-CN" sz="1400"/>
                  <a:t>C0C1</a:t>
                </a:r>
                <a:endParaRPr lang="en-US" altLang="zh-CN" sz="1400"/>
              </a:p>
            </p:txBody>
          </p:sp>
        </p:grpSp>
        <p:pic>
          <p:nvPicPr>
            <p:cNvPr id="71" name="图片 70" descr="7bc990f37264414a7ed35f57074c5283"/>
            <p:cNvPicPr>
              <a:picLocks noChangeAspect="1"/>
            </p:cNvPicPr>
            <p:nvPr/>
          </p:nvPicPr>
          <p:blipFill>
            <a:blip r:embed="rId2"/>
            <a:srcRect l="17125" t="7886" r="12217" b="33161"/>
            <a:stretch>
              <a:fillRect/>
            </a:stretch>
          </p:blipFill>
          <p:spPr>
            <a:xfrm>
              <a:off x="3614" y="5552"/>
              <a:ext cx="3615" cy="4026"/>
            </a:xfrm>
            <a:prstGeom prst="rect">
              <a:avLst/>
            </a:prstGeom>
          </p:spPr>
        </p:pic>
        <p:cxnSp>
          <p:nvCxnSpPr>
            <p:cNvPr id="7" name="直接箭头连接符 6"/>
            <p:cNvCxnSpPr/>
            <p:nvPr/>
          </p:nvCxnSpPr>
          <p:spPr>
            <a:xfrm flipV="1">
              <a:off x="555" y="5168"/>
              <a:ext cx="7937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8" name="直接箭头连接符 7"/>
            <p:cNvCxnSpPr/>
            <p:nvPr/>
          </p:nvCxnSpPr>
          <p:spPr>
            <a:xfrm flipV="1">
              <a:off x="555" y="1766"/>
              <a:ext cx="0" cy="3402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sp>
          <p:nvSpPr>
            <p:cNvPr id="9" name="文本框 8"/>
            <p:cNvSpPr txBox="1"/>
            <p:nvPr/>
          </p:nvSpPr>
          <p:spPr>
            <a:xfrm>
              <a:off x="7822" y="4637"/>
              <a:ext cx="476" cy="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1600"/>
                <a:t>X</a:t>
              </a:r>
              <a:endParaRPr lang="en-US" altLang="zh-CN" sz="1600"/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555" y="1766"/>
              <a:ext cx="553" cy="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1600"/>
                <a:t>Y</a:t>
              </a:r>
              <a:endParaRPr lang="en-US" altLang="zh-CN" sz="1600"/>
            </a:p>
          </p:txBody>
        </p:sp>
        <p:cxnSp>
          <p:nvCxnSpPr>
            <p:cNvPr id="42" name="直接箭头连接符 41"/>
            <p:cNvCxnSpPr>
              <a:stCxn id="90" idx="3"/>
              <a:endCxn id="125" idx="2"/>
            </p:cNvCxnSpPr>
            <p:nvPr/>
          </p:nvCxnSpPr>
          <p:spPr>
            <a:xfrm flipV="1">
              <a:off x="1511" y="4559"/>
              <a:ext cx="2575" cy="4355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grpSp>
          <p:nvGrpSpPr>
            <p:cNvPr id="58" name="组合 57"/>
            <p:cNvGrpSpPr/>
            <p:nvPr/>
          </p:nvGrpSpPr>
          <p:grpSpPr>
            <a:xfrm rot="0">
              <a:off x="662" y="1935"/>
              <a:ext cx="7721" cy="2961"/>
              <a:chOff x="292" y="1935"/>
              <a:chExt cx="7721" cy="2961"/>
            </a:xfrm>
          </p:grpSpPr>
          <p:sp>
            <p:nvSpPr>
              <p:cNvPr id="21" name="文本框 20"/>
              <p:cNvSpPr txBox="1"/>
              <p:nvPr/>
            </p:nvSpPr>
            <p:spPr>
              <a:xfrm>
                <a:off x="2403" y="1973"/>
                <a:ext cx="2745" cy="5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r>
                  <a:rPr lang="en-US" altLang="zh-CN" sz="1600">
                    <a:solidFill>
                      <a:schemeClr val="accent1"/>
                    </a:solidFill>
                  </a:rPr>
                  <a:t>48 rows ~ 2mm</a:t>
                </a:r>
                <a:endParaRPr lang="en-US" altLang="zh-CN" sz="1600">
                  <a:solidFill>
                    <a:schemeClr val="accent1"/>
                  </a:solidFill>
                </a:endParaRPr>
              </a:p>
            </p:txBody>
          </p:sp>
          <p:grpSp>
            <p:nvGrpSpPr>
              <p:cNvPr id="39" name="组合 38"/>
              <p:cNvGrpSpPr/>
              <p:nvPr/>
            </p:nvGrpSpPr>
            <p:grpSpPr>
              <a:xfrm rot="16200000">
                <a:off x="2502" y="1116"/>
                <a:ext cx="2253" cy="5299"/>
                <a:chOff x="1133" y="4703"/>
                <a:chExt cx="2585" cy="5401"/>
              </a:xfrm>
            </p:grpSpPr>
            <p:sp>
              <p:nvSpPr>
                <p:cNvPr id="11" name="文本框 10"/>
                <p:cNvSpPr txBox="1"/>
                <p:nvPr/>
              </p:nvSpPr>
              <p:spPr>
                <a:xfrm rot="5400000">
                  <a:off x="1990" y="7249"/>
                  <a:ext cx="1141" cy="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p>
                  <a:r>
                    <a:rPr lang="en-US" altLang="zh-CN" b="1"/>
                    <a:t>......</a:t>
                  </a:r>
                  <a:endParaRPr lang="zh-CN" altLang="en-US" b="1"/>
                </a:p>
              </p:txBody>
            </p:sp>
            <p:grpSp>
              <p:nvGrpSpPr>
                <p:cNvPr id="28" name="组合 27"/>
                <p:cNvGrpSpPr/>
                <p:nvPr/>
              </p:nvGrpSpPr>
              <p:grpSpPr>
                <a:xfrm>
                  <a:off x="1133" y="4703"/>
                  <a:ext cx="2585" cy="1630"/>
                  <a:chOff x="1133" y="4703"/>
                  <a:chExt cx="2585" cy="1630"/>
                </a:xfrm>
              </p:grpSpPr>
              <p:sp>
                <p:nvSpPr>
                  <p:cNvPr id="12" name="矩形 11"/>
                  <p:cNvSpPr/>
                  <p:nvPr/>
                </p:nvSpPr>
                <p:spPr>
                  <a:xfrm>
                    <a:off x="2528" y="4703"/>
                    <a:ext cx="1191" cy="340"/>
                  </a:xfrm>
                  <a:prstGeom prst="rect">
                    <a:avLst/>
                  </a:prstGeom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3" name="矩形 12"/>
                  <p:cNvSpPr/>
                  <p:nvPr/>
                </p:nvSpPr>
                <p:spPr>
                  <a:xfrm>
                    <a:off x="2528" y="5133"/>
                    <a:ext cx="1191" cy="340"/>
                  </a:xfrm>
                  <a:prstGeom prst="rect">
                    <a:avLst/>
                  </a:prstGeom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4" name="矩形 13"/>
                  <p:cNvSpPr/>
                  <p:nvPr/>
                </p:nvSpPr>
                <p:spPr>
                  <a:xfrm>
                    <a:off x="2528" y="5563"/>
                    <a:ext cx="1191" cy="340"/>
                  </a:xfrm>
                  <a:prstGeom prst="rect">
                    <a:avLst/>
                  </a:prstGeom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5" name="矩形 14"/>
                  <p:cNvSpPr/>
                  <p:nvPr/>
                </p:nvSpPr>
                <p:spPr>
                  <a:xfrm>
                    <a:off x="2528" y="5993"/>
                    <a:ext cx="1191" cy="340"/>
                  </a:xfrm>
                  <a:prstGeom prst="rect">
                    <a:avLst/>
                  </a:prstGeom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grpSp>
                <p:nvGrpSpPr>
                  <p:cNvPr id="23" name="组合 22"/>
                  <p:cNvGrpSpPr/>
                  <p:nvPr/>
                </p:nvGrpSpPr>
                <p:grpSpPr>
                  <a:xfrm>
                    <a:off x="1133" y="4703"/>
                    <a:ext cx="1190" cy="1630"/>
                    <a:chOff x="2528" y="4703"/>
                    <a:chExt cx="1190" cy="1630"/>
                  </a:xfrm>
                </p:grpSpPr>
                <p:sp>
                  <p:nvSpPr>
                    <p:cNvPr id="24" name="矩形 23"/>
                    <p:cNvSpPr/>
                    <p:nvPr/>
                  </p:nvSpPr>
                  <p:spPr>
                    <a:xfrm>
                      <a:off x="2528" y="4703"/>
                      <a:ext cx="1191" cy="340"/>
                    </a:xfrm>
                    <a:prstGeom prst="rect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25" name="矩形 24"/>
                    <p:cNvSpPr/>
                    <p:nvPr/>
                  </p:nvSpPr>
                  <p:spPr>
                    <a:xfrm>
                      <a:off x="2528" y="5133"/>
                      <a:ext cx="1191" cy="340"/>
                    </a:xfrm>
                    <a:prstGeom prst="rect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26" name="矩形 25"/>
                    <p:cNvSpPr/>
                    <p:nvPr/>
                  </p:nvSpPr>
                  <p:spPr>
                    <a:xfrm>
                      <a:off x="2528" y="5563"/>
                      <a:ext cx="1191" cy="340"/>
                    </a:xfrm>
                    <a:prstGeom prst="rect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27" name="矩形 26"/>
                    <p:cNvSpPr/>
                    <p:nvPr/>
                  </p:nvSpPr>
                  <p:spPr>
                    <a:xfrm>
                      <a:off x="2528" y="5993"/>
                      <a:ext cx="1191" cy="340"/>
                    </a:xfrm>
                    <a:prstGeom prst="rect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</p:grpSp>
            </p:grpSp>
            <p:grpSp>
              <p:nvGrpSpPr>
                <p:cNvPr id="29" name="组合 28"/>
                <p:cNvGrpSpPr/>
                <p:nvPr/>
              </p:nvGrpSpPr>
              <p:grpSpPr>
                <a:xfrm>
                  <a:off x="1133" y="8474"/>
                  <a:ext cx="2585" cy="1630"/>
                  <a:chOff x="1133" y="4703"/>
                  <a:chExt cx="2585" cy="1630"/>
                </a:xfrm>
              </p:grpSpPr>
              <p:sp>
                <p:nvSpPr>
                  <p:cNvPr id="30" name="矩形 29"/>
                  <p:cNvSpPr/>
                  <p:nvPr/>
                </p:nvSpPr>
                <p:spPr>
                  <a:xfrm>
                    <a:off x="2528" y="4703"/>
                    <a:ext cx="1191" cy="340"/>
                  </a:xfrm>
                  <a:prstGeom prst="rect">
                    <a:avLst/>
                  </a:prstGeom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31" name="矩形 30"/>
                  <p:cNvSpPr/>
                  <p:nvPr/>
                </p:nvSpPr>
                <p:spPr>
                  <a:xfrm>
                    <a:off x="2528" y="5133"/>
                    <a:ext cx="1191" cy="340"/>
                  </a:xfrm>
                  <a:prstGeom prst="rect">
                    <a:avLst/>
                  </a:prstGeom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32" name="矩形 31"/>
                  <p:cNvSpPr/>
                  <p:nvPr/>
                </p:nvSpPr>
                <p:spPr>
                  <a:xfrm>
                    <a:off x="2528" y="5563"/>
                    <a:ext cx="1191" cy="340"/>
                  </a:xfrm>
                  <a:prstGeom prst="rect">
                    <a:avLst/>
                  </a:prstGeom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33" name="矩形 32"/>
                  <p:cNvSpPr/>
                  <p:nvPr/>
                </p:nvSpPr>
                <p:spPr>
                  <a:xfrm>
                    <a:off x="2528" y="5993"/>
                    <a:ext cx="1191" cy="340"/>
                  </a:xfrm>
                  <a:prstGeom prst="rect">
                    <a:avLst/>
                  </a:prstGeom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grpSp>
                <p:nvGrpSpPr>
                  <p:cNvPr id="34" name="组合 33"/>
                  <p:cNvGrpSpPr/>
                  <p:nvPr/>
                </p:nvGrpSpPr>
                <p:grpSpPr>
                  <a:xfrm>
                    <a:off x="1133" y="4703"/>
                    <a:ext cx="1190" cy="1630"/>
                    <a:chOff x="2528" y="4703"/>
                    <a:chExt cx="1190" cy="1630"/>
                  </a:xfrm>
                </p:grpSpPr>
                <p:sp>
                  <p:nvSpPr>
                    <p:cNvPr id="35" name="矩形 34"/>
                    <p:cNvSpPr/>
                    <p:nvPr/>
                  </p:nvSpPr>
                  <p:spPr>
                    <a:xfrm>
                      <a:off x="2528" y="4703"/>
                      <a:ext cx="1191" cy="340"/>
                    </a:xfrm>
                    <a:prstGeom prst="rect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36" name="矩形 35"/>
                    <p:cNvSpPr/>
                    <p:nvPr/>
                  </p:nvSpPr>
                  <p:spPr>
                    <a:xfrm>
                      <a:off x="2528" y="5133"/>
                      <a:ext cx="1191" cy="340"/>
                    </a:xfrm>
                    <a:prstGeom prst="rect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37" name="矩形 36"/>
                    <p:cNvSpPr/>
                    <p:nvPr/>
                  </p:nvSpPr>
                  <p:spPr>
                    <a:xfrm>
                      <a:off x="2528" y="5563"/>
                      <a:ext cx="1191" cy="340"/>
                    </a:xfrm>
                    <a:prstGeom prst="rect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38" name="矩形 37"/>
                    <p:cNvSpPr/>
                    <p:nvPr/>
                  </p:nvSpPr>
                  <p:spPr>
                    <a:xfrm>
                      <a:off x="2528" y="5993"/>
                      <a:ext cx="1191" cy="340"/>
                    </a:xfrm>
                    <a:prstGeom prst="rect">
                      <a:avLst/>
                    </a:prstGeom>
                  </p:spPr>
                  <p:style>
                    <a:lnRef idx="2">
                      <a:schemeClr val="accent1">
                        <a:lumMod val="75000"/>
                      </a:schemeClr>
                    </a:lnRef>
                    <a:fillRef idx="1">
                      <a:schemeClr val="accent1"/>
                    </a:fillRef>
                    <a:effectRef idx="0">
                      <a:srgbClr val="FFFFFF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p>
                      <a:pPr algn="ctr"/>
                      <a:endParaRPr lang="zh-CN" altLang="en-US"/>
                    </a:p>
                  </p:txBody>
                </p:sp>
              </p:grpSp>
            </p:grpSp>
          </p:grpSp>
          <p:sp>
            <p:nvSpPr>
              <p:cNvPr id="50" name="文本框 49"/>
              <p:cNvSpPr txBox="1"/>
              <p:nvPr/>
            </p:nvSpPr>
            <p:spPr>
              <a:xfrm>
                <a:off x="6256" y="3312"/>
                <a:ext cx="1757" cy="9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ctr"/>
                <a:r>
                  <a:rPr lang="en-US" altLang="zh-CN" sz="1600">
                    <a:solidFill>
                      <a:schemeClr val="accent1"/>
                    </a:solidFill>
                  </a:rPr>
                  <a:t>2 columns</a:t>
                </a:r>
                <a:endParaRPr lang="en-US" altLang="zh-CN" sz="1600">
                  <a:solidFill>
                    <a:schemeClr val="accent1"/>
                  </a:solidFill>
                </a:endParaRPr>
              </a:p>
              <a:p>
                <a:pPr algn="ctr"/>
                <a:r>
                  <a:rPr lang="en-US" altLang="zh-CN" sz="1600">
                    <a:solidFill>
                      <a:schemeClr val="accent1"/>
                    </a:solidFill>
                  </a:rPr>
                  <a:t>~ 0.3mm</a:t>
                </a:r>
                <a:endParaRPr lang="en-US" altLang="zh-CN" sz="1600">
                  <a:solidFill>
                    <a:schemeClr val="accent1"/>
                  </a:solidFill>
                </a:endParaRPr>
              </a:p>
            </p:txBody>
          </p:sp>
          <p:sp>
            <p:nvSpPr>
              <p:cNvPr id="125" name="文本框 124"/>
              <p:cNvSpPr txBox="1"/>
              <p:nvPr/>
            </p:nvSpPr>
            <p:spPr>
              <a:xfrm>
                <a:off x="2481" y="3979"/>
                <a:ext cx="2469" cy="5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r>
                  <a:rPr lang="en-US" altLang="zh-CN" b="1">
                    <a:solidFill>
                      <a:srgbClr val="FF0000"/>
                    </a:solidFill>
                  </a:rPr>
                  <a:t>Not to scale</a:t>
                </a:r>
                <a:endParaRPr lang="en-US" altLang="zh-CN" b="1">
                  <a:solidFill>
                    <a:srgbClr val="FF0000"/>
                  </a:solidFill>
                </a:endParaRPr>
              </a:p>
            </p:txBody>
          </p:sp>
          <p:cxnSp>
            <p:nvCxnSpPr>
              <p:cNvPr id="43" name="直接连接符 42"/>
              <p:cNvCxnSpPr/>
              <p:nvPr/>
            </p:nvCxnSpPr>
            <p:spPr>
              <a:xfrm>
                <a:off x="979" y="1935"/>
                <a:ext cx="0" cy="631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</p:cxnSp>
          <p:cxnSp>
            <p:nvCxnSpPr>
              <p:cNvPr id="44" name="直接连接符 43"/>
              <p:cNvCxnSpPr/>
              <p:nvPr/>
            </p:nvCxnSpPr>
            <p:spPr>
              <a:xfrm>
                <a:off x="6278" y="1937"/>
                <a:ext cx="0" cy="631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</p:cxnSp>
          <p:cxnSp>
            <p:nvCxnSpPr>
              <p:cNvPr id="46" name="直接箭头连接符 45"/>
              <p:cNvCxnSpPr/>
              <p:nvPr/>
            </p:nvCxnSpPr>
            <p:spPr>
              <a:xfrm>
                <a:off x="4917" y="2239"/>
                <a:ext cx="1361" cy="1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</p:cxnSp>
          <p:cxnSp>
            <p:nvCxnSpPr>
              <p:cNvPr id="47" name="直接箭头连接符 46"/>
              <p:cNvCxnSpPr/>
              <p:nvPr/>
            </p:nvCxnSpPr>
            <p:spPr>
              <a:xfrm flipH="1">
                <a:off x="979" y="2239"/>
                <a:ext cx="1361" cy="1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</p:cxnSp>
          <p:cxnSp>
            <p:nvCxnSpPr>
              <p:cNvPr id="48" name="直接连接符 47"/>
              <p:cNvCxnSpPr/>
              <p:nvPr/>
            </p:nvCxnSpPr>
            <p:spPr>
              <a:xfrm flipH="1" flipV="1">
                <a:off x="6366" y="2647"/>
                <a:ext cx="680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</p:cxnSp>
          <p:cxnSp>
            <p:nvCxnSpPr>
              <p:cNvPr id="52" name="直接连接符 51"/>
              <p:cNvCxnSpPr/>
              <p:nvPr/>
            </p:nvCxnSpPr>
            <p:spPr>
              <a:xfrm flipH="1" flipV="1">
                <a:off x="6366" y="4896"/>
                <a:ext cx="680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</p:cxnSp>
          <p:cxnSp>
            <p:nvCxnSpPr>
              <p:cNvPr id="53" name="直接箭头连接符 52"/>
              <p:cNvCxnSpPr/>
              <p:nvPr/>
            </p:nvCxnSpPr>
            <p:spPr>
              <a:xfrm flipH="1" flipV="1">
                <a:off x="6706" y="2647"/>
                <a:ext cx="0" cy="68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</p:cxnSp>
          <p:cxnSp>
            <p:nvCxnSpPr>
              <p:cNvPr id="54" name="直接箭头连接符 53"/>
              <p:cNvCxnSpPr/>
              <p:nvPr/>
            </p:nvCxnSpPr>
            <p:spPr>
              <a:xfrm flipH="1">
                <a:off x="6706" y="4212"/>
                <a:ext cx="0" cy="68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</p:cxnSp>
          <p:sp>
            <p:nvSpPr>
              <p:cNvPr id="56" name="文本框 55"/>
              <p:cNvSpPr txBox="1"/>
              <p:nvPr/>
            </p:nvSpPr>
            <p:spPr>
              <a:xfrm>
                <a:off x="292" y="4162"/>
                <a:ext cx="903" cy="5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r>
                  <a:rPr lang="en-US" altLang="zh-CN">
                    <a:solidFill>
                      <a:schemeClr val="accent1"/>
                    </a:solidFill>
                  </a:rPr>
                  <a:t>C0</a:t>
                </a:r>
                <a:endParaRPr lang="en-US" altLang="zh-CN">
                  <a:solidFill>
                    <a:schemeClr val="accent1"/>
                  </a:solidFill>
                </a:endParaRPr>
              </a:p>
            </p:txBody>
          </p:sp>
          <p:sp>
            <p:nvSpPr>
              <p:cNvPr id="57" name="文本框 56"/>
              <p:cNvSpPr txBox="1"/>
              <p:nvPr/>
            </p:nvSpPr>
            <p:spPr>
              <a:xfrm>
                <a:off x="315" y="2937"/>
                <a:ext cx="810" cy="5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r>
                  <a:rPr lang="en-US" altLang="zh-CN">
                    <a:solidFill>
                      <a:schemeClr val="accent1"/>
                    </a:solidFill>
                  </a:rPr>
                  <a:t>C1</a:t>
                </a:r>
                <a:endParaRPr lang="en-US" altLang="zh-CN">
                  <a:solidFill>
                    <a:schemeClr val="accent1"/>
                  </a:solidFill>
                </a:endParaRPr>
              </a:p>
            </p:txBody>
          </p:sp>
        </p:grpSp>
      </p:grpSp>
      <p:grpSp>
        <p:nvGrpSpPr>
          <p:cNvPr id="66" name="组合 65"/>
          <p:cNvGrpSpPr/>
          <p:nvPr/>
        </p:nvGrpSpPr>
        <p:grpSpPr>
          <a:xfrm>
            <a:off x="6130925" y="2316480"/>
            <a:ext cx="4988560" cy="4250690"/>
            <a:chOff x="9569" y="3648"/>
            <a:chExt cx="7856" cy="6694"/>
          </a:xfrm>
        </p:grpSpPr>
        <p:pic>
          <p:nvPicPr>
            <p:cNvPr id="18" name="图片 17" descr="hitmap_linear_z45.0mm_(47,)"/>
            <p:cNvPicPr>
              <a:picLocks noChangeAspect="1"/>
            </p:cNvPicPr>
            <p:nvPr/>
          </p:nvPicPr>
          <p:blipFill>
            <a:blip r:embed="rId3"/>
            <a:srcRect t="7682" r="8747"/>
            <a:stretch>
              <a:fillRect/>
            </a:stretch>
          </p:blipFill>
          <p:spPr>
            <a:xfrm>
              <a:off x="9569" y="3648"/>
              <a:ext cx="7678" cy="6694"/>
            </a:xfrm>
            <a:prstGeom prst="rect">
              <a:avLst/>
            </a:prstGeom>
          </p:spPr>
        </p:pic>
        <p:sp>
          <p:nvSpPr>
            <p:cNvPr id="41" name="矩形 40"/>
            <p:cNvSpPr/>
            <p:nvPr/>
          </p:nvSpPr>
          <p:spPr>
            <a:xfrm>
              <a:off x="11510" y="5498"/>
              <a:ext cx="4292" cy="2118"/>
            </a:xfrm>
            <a:prstGeom prst="rect">
              <a:avLst/>
            </a:prstGeom>
            <a:ln w="19050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64" name="文本框 63"/>
            <p:cNvSpPr txBox="1"/>
            <p:nvPr/>
          </p:nvSpPr>
          <p:spPr>
            <a:xfrm>
              <a:off x="15727" y="6267"/>
              <a:ext cx="1698" cy="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1600">
                  <a:solidFill>
                    <a:srgbClr val="FF0000"/>
                  </a:solidFill>
                </a:rPr>
                <a:t>~0.35mm</a:t>
              </a:r>
              <a:endParaRPr lang="en-US" altLang="zh-CN" sz="1600">
                <a:solidFill>
                  <a:srgbClr val="FF0000"/>
                </a:solidFill>
              </a:endParaRPr>
            </a:p>
          </p:txBody>
        </p:sp>
        <p:sp>
          <p:nvSpPr>
            <p:cNvPr id="65" name="文本框 64"/>
            <p:cNvSpPr txBox="1"/>
            <p:nvPr/>
          </p:nvSpPr>
          <p:spPr>
            <a:xfrm>
              <a:off x="13311" y="5021"/>
              <a:ext cx="1698" cy="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1600">
                  <a:solidFill>
                    <a:srgbClr val="FF0000"/>
                  </a:solidFill>
                </a:rPr>
                <a:t>~1.9mm</a:t>
              </a:r>
              <a:endParaRPr lang="en-US" altLang="zh-CN" sz="1600">
                <a:solidFill>
                  <a:srgbClr val="FF0000"/>
                </a:solidFill>
              </a:endParaRPr>
            </a:p>
          </p:txBody>
        </p:sp>
      </p:grpSp>
      <p:sp>
        <p:nvSpPr>
          <p:cNvPr id="67" name="文本框 66"/>
          <p:cNvSpPr txBox="1"/>
          <p:nvPr/>
        </p:nvSpPr>
        <p:spPr>
          <a:xfrm>
            <a:off x="6502400" y="708660"/>
            <a:ext cx="4815205" cy="162560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600">
                <a:solidFill>
                  <a:schemeClr val="tx1"/>
                </a:solidFill>
              </a:rPr>
              <a:t>69 tracks are reconstructed, whose predicted hit position on COFFEE3 are shown below</a:t>
            </a:r>
            <a:endParaRPr lang="en-US" altLang="zh-CN" sz="1600">
              <a:solidFill>
                <a:schemeClr val="tx1"/>
              </a:solidFill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600">
                <a:solidFill>
                  <a:schemeClr val="tx1"/>
                </a:solidFill>
                <a:sym typeface="+mn-ea"/>
              </a:rPr>
              <a:t>Excluding the outliers, the hit region is roughly the same size as the two columus region</a:t>
            </a:r>
            <a:endParaRPr lang="en-US" altLang="zh-CN" sz="160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endParaRPr lang="en-US" altLang="zh-CN" sz="1600">
              <a:solidFill>
                <a:schemeClr val="tx1"/>
              </a:solidFill>
            </a:endParaRPr>
          </a:p>
        </p:txBody>
      </p:sp>
      <p:sp>
        <p:nvSpPr>
          <p:cNvPr id="70" name="灯片编号占位符 69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  <p:custDataLst>
      <p:tags r:id="rId4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8" name="图片 7" descr="BM_x_residuals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54065" y="1797685"/>
            <a:ext cx="5308600" cy="3893820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2239010" y="5628005"/>
            <a:ext cx="200215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600"/>
              <a:t>BM predicted / mm </a:t>
            </a:r>
            <a:endParaRPr lang="en-US" altLang="zh-CN" sz="1600"/>
          </a:p>
        </p:txBody>
      </p:sp>
      <p:sp>
        <p:nvSpPr>
          <p:cNvPr id="10" name="文本框 9"/>
          <p:cNvSpPr txBox="1"/>
          <p:nvPr/>
        </p:nvSpPr>
        <p:spPr>
          <a:xfrm rot="16200000">
            <a:off x="-627380" y="3175000"/>
            <a:ext cx="262572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600"/>
              <a:t>COFFEE observed / Pixel </a:t>
            </a:r>
            <a:endParaRPr lang="en-US" altLang="zh-CN" sz="1600"/>
          </a:p>
        </p:txBody>
      </p:sp>
      <p:pic>
        <p:nvPicPr>
          <p:cNvPr id="15" name="图片 14" descr="BM_x_vs_COFFEE_x_fit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8685" y="1862455"/>
            <a:ext cx="4841240" cy="3765550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4" name="文本框 13"/>
              <p:cNvSpPr txBox="1"/>
              <p:nvPr/>
            </p:nvSpPr>
            <p:spPr>
              <a:xfrm>
                <a:off x="1680210" y="875665"/>
                <a:ext cx="3520440" cy="9220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ctr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type m:val="lin"/>
                          <m:ctrlPr>
                            <a:rPr lang="en-US" altLang="zh-CN">
                              <a:solidFill>
                                <a:srgbClr val="FF0000"/>
                              </a:solidFill>
                              <a:latin typeface="Cambria Math" panose="02040503050406030204" charset="0"/>
                              <a:cs typeface="Cambria Math" panose="02040503050406030204" charset="0"/>
                            </a:rPr>
                          </m:ctrlPr>
                        </m:fPr>
                        <m:num>
                          <m:r>
                            <a:rPr lang="en-US" altLang="zh-CN">
                              <a:solidFill>
                                <a:srgbClr val="FF0000"/>
                              </a:solidFill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en-US" altLang="zh-CN">
                              <a:solidFill>
                                <a:srgbClr val="FF0000"/>
                              </a:solidFill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slope</m:t>
                          </m:r>
                          <m:r>
                            <a:rPr lang="en-US" altLang="zh-CN">
                              <a:solidFill>
                                <a:srgbClr val="FF0000"/>
                              </a:solidFill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=</m:t>
                          </m:r>
                          <m:r>
                            <a:rPr lang="en-US" altLang="zh-CN">
                              <a:solidFill>
                                <a:srgbClr val="FF0000"/>
                              </a:solidFill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36</m:t>
                          </m:r>
                          <m:r>
                            <a:rPr lang="en-US" altLang="zh-CN">
                              <a:solidFill>
                                <a:srgbClr val="FF0000"/>
                              </a:solidFill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.</m:t>
                          </m:r>
                          <m:r>
                            <a:rPr lang="en-US" altLang="zh-CN">
                              <a:solidFill>
                                <a:srgbClr val="FF0000"/>
                              </a:solidFill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5</m:t>
                          </m:r>
                          <m:r>
                            <a:rPr lang="en-US" altLang="zh-CN">
                              <a:solidFill>
                                <a:srgbClr val="FF0000"/>
                              </a:solidFill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±</m:t>
                          </m:r>
                          <m:r>
                            <a:rPr lang="en-US" altLang="zh-CN">
                              <a:solidFill>
                                <a:srgbClr val="FF0000"/>
                              </a:solidFill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0</m:t>
                          </m:r>
                          <m:r>
                            <a:rPr lang="en-US" altLang="zh-CN">
                              <a:solidFill>
                                <a:srgbClr val="FF0000"/>
                              </a:solidFill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.</m:t>
                          </m:r>
                          <m:r>
                            <a:rPr lang="en-US" altLang="zh-CN">
                              <a:solidFill>
                                <a:srgbClr val="FF0000"/>
                              </a:solidFill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8</m:t>
                          </m:r>
                          <m:d>
                            <m:dPr>
                              <m:ctrlPr>
                                <a:rPr lang="en-US" altLang="zh-CN">
                                  <a:solidFill>
                                    <a:srgbClr val="FF0000"/>
                                  </a:solidFill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</m:ctrlPr>
                            </m:dPr>
                            <m:e>
                              <m:r>
                                <a:rPr lang="en-US" altLang="zh-CN">
                                  <a:solidFill>
                                    <a:srgbClr val="FF0000"/>
                                  </a:solidFill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𝜇</m:t>
                              </m:r>
                              <m:r>
                                <m:rPr>
                                  <m:sty m:val="p"/>
                                </m:rPr>
                                <a:rPr lang="en-US" altLang="zh-CN">
                                  <a:solidFill>
                                    <a:srgbClr val="FF0000"/>
                                  </a:solidFill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m</m:t>
                              </m:r>
                              <m:r>
                                <a:rPr lang="en-US" altLang="zh-CN">
                                  <a:solidFill>
                                    <a:srgbClr val="FF0000"/>
                                  </a:solidFill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/</m:t>
                              </m:r>
                              <m:r>
                                <m:rPr>
                                  <m:sty m:val="p"/>
                                </m:rPr>
                                <a:rPr lang="en-US" altLang="zh-CN">
                                  <a:solidFill>
                                    <a:srgbClr val="FF0000"/>
                                  </a:solidFill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pixel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en-US" altLang="zh-CN">
                  <a:solidFill>
                    <a:srgbClr val="FF0000"/>
                  </a:solidFill>
                  <a:latin typeface="Cambria Math" panose="02040503050406030204" charset="0"/>
                  <a:cs typeface="Cambria Math" panose="02040503050406030204" charset="0"/>
                </a:endParaRPr>
              </a:p>
              <a:p>
                <a:pPr algn="ctr">
                  <a:lnSpc>
                    <a:spcPct val="150000"/>
                  </a:lnSpc>
                </a:pPr>
                <a:r>
                  <a:rPr lang="en-US" altLang="zh-CN">
                    <a:solidFill>
                      <a:srgbClr val="FF0000"/>
                    </a:solidFill>
                    <a:latin typeface="Cambria Math" panose="02040503050406030204" charset="0"/>
                    <a:cs typeface="Cambria Math" panose="02040503050406030204" charset="0"/>
                  </a:rPr>
                  <a:t>Design value: </a:t>
                </a:r>
                <a14:m>
                  <m:oMath xmlns:m="http://schemas.openxmlformats.org/officeDocument/2006/math">
                    <m:r>
                      <a:rPr lang="en-US" altLang="zh-CN">
                        <a:solidFill>
                          <a:srgbClr val="FF0000"/>
                        </a:solidFill>
                        <a:latin typeface="Cambria Math" panose="02040503050406030204" charset="0"/>
                        <a:cs typeface="Cambria Math" panose="02040503050406030204" charset="0"/>
                      </a:rPr>
                      <m:t>36</m:t>
                    </m:r>
                    <m:r>
                      <a:rPr lang="en-US" altLang="zh-CN">
                        <a:solidFill>
                          <a:srgbClr val="FF0000"/>
                        </a:solidFill>
                        <a:latin typeface="Cambria Math" panose="02040503050406030204" charset="0"/>
                        <a:cs typeface="Cambria Math" panose="02040503050406030204" charset="0"/>
                      </a:rPr>
                      <m:t>𝜇</m:t>
                    </m:r>
                    <m:r>
                      <m:rPr>
                        <m:sty m:val="p"/>
                      </m:rPr>
                      <a:rPr lang="en-US" altLang="zh-CN">
                        <a:solidFill>
                          <a:srgbClr val="FF0000"/>
                        </a:solidFill>
                        <a:latin typeface="Cambria Math" panose="02040503050406030204" charset="0"/>
                        <a:cs typeface="Cambria Math" panose="02040503050406030204" charset="0"/>
                      </a:rPr>
                      <m:t>m</m:t>
                    </m:r>
                  </m:oMath>
                </a14:m>
                <a:endParaRPr lang="en-US" altLang="zh-CN">
                  <a:solidFill>
                    <a:srgbClr val="FF0000"/>
                  </a:solidFill>
                  <a:latin typeface="Cambria Math" panose="02040503050406030204" charset="0"/>
                  <a:cs typeface="Cambria Math" panose="02040503050406030204" charset="0"/>
                </a:endParaRPr>
              </a:p>
            </p:txBody>
          </p:sp>
        </mc:Choice>
        <mc:Fallback>
          <p:sp>
            <p:nvSpPr>
              <p:cNvPr id="14" name="文本框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80210" y="875665"/>
                <a:ext cx="3520440" cy="922020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6" name="文本框 15"/>
              <p:cNvSpPr txBox="1"/>
              <p:nvPr/>
            </p:nvSpPr>
            <p:spPr>
              <a:xfrm>
                <a:off x="5989320" y="1066800"/>
                <a:ext cx="5902325" cy="43815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altLang="zh-CN">
                          <a:solidFill>
                            <a:schemeClr val="tx1"/>
                          </a:solidFill>
                          <a:latin typeface="Cambria Math" panose="02040503050406030204" charset="0"/>
                          <a:cs typeface="Cambria Math" panose="02040503050406030204" charset="0"/>
                        </a:rPr>
                        <m:t>residual</m:t>
                      </m:r>
                      <m:r>
                        <a:rPr lang="en-US" altLang="zh-CN">
                          <a:solidFill>
                            <a:schemeClr val="tx1"/>
                          </a:solidFill>
                          <a:latin typeface="Cambria Math" panose="02040503050406030204" charset="0"/>
                          <a:cs typeface="Cambria Math" panose="02040503050406030204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altLang="zh-CN">
                          <a:solidFill>
                            <a:schemeClr val="tx1"/>
                          </a:solidFill>
                          <a:latin typeface="Cambria Math" panose="02040503050406030204" charset="0"/>
                          <a:cs typeface="Cambria Math" panose="02040503050406030204" charset="0"/>
                        </a:rPr>
                        <m:t>BM</m:t>
                      </m:r>
                      <m:r>
                        <a:rPr lang="en-US" altLang="zh-CN">
                          <a:solidFill>
                            <a:schemeClr val="tx1"/>
                          </a:solidFill>
                          <a:latin typeface="Cambria Math" panose="02040503050406030204" charset="0"/>
                          <a:cs typeface="Cambria Math" panose="02040503050406030204" charset="0"/>
                        </a:rPr>
                        <m:t> </m:t>
                      </m:r>
                      <m:r>
                        <m:rPr>
                          <m:sty m:val="p"/>
                        </m:rPr>
                        <a:rPr lang="en-US" altLang="zh-CN">
                          <a:solidFill>
                            <a:schemeClr val="tx1"/>
                          </a:solidFill>
                          <a:latin typeface="Cambria Math" panose="02040503050406030204" charset="0"/>
                          <a:cs typeface="Cambria Math" panose="02040503050406030204" charset="0"/>
                        </a:rPr>
                        <m:t>pre</m:t>
                      </m:r>
                      <m:d>
                        <m:dPr>
                          <m:ctrlPr>
                            <a:rPr lang="en-US" altLang="zh-CN">
                              <a:solidFill>
                                <a:schemeClr val="tx1"/>
                              </a:solidFill>
                              <a:latin typeface="Cambria Math" panose="02040503050406030204" charset="0"/>
                              <a:cs typeface="Cambria Math" panose="02040503050406030204" charset="0"/>
                            </a:rPr>
                          </m:ctrlPr>
                        </m:dPr>
                        <m:e>
                          <m:r>
                            <a:rPr lang="en-US" altLang="zh-CN">
                              <a:solidFill>
                                <a:schemeClr val="tx1"/>
                              </a:solidFill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𝜇</m:t>
                          </m:r>
                          <m:r>
                            <m:rPr>
                              <m:sty m:val="p"/>
                            </m:rPr>
                            <a:rPr lang="en-US" altLang="zh-CN">
                              <a:solidFill>
                                <a:schemeClr val="tx1"/>
                              </a:solidFill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m</m:t>
                          </m:r>
                        </m:e>
                      </m:d>
                      <m:r>
                        <a:rPr lang="en-US" altLang="zh-CN">
                          <a:solidFill>
                            <a:schemeClr val="tx1"/>
                          </a:solidFill>
                          <a:latin typeface="Cambria Math" panose="02040503050406030204" charset="0"/>
                          <a:cs typeface="Cambria Math" panose="02040503050406030204" charset="0"/>
                        </a:rPr>
                        <m:t>−</m:t>
                      </m:r>
                      <m:r>
                        <m:rPr>
                          <m:sty m:val="p"/>
                        </m:rPr>
                        <a:rPr lang="en-US" altLang="zh-CN">
                          <a:solidFill>
                            <a:schemeClr val="tx1"/>
                          </a:solidFill>
                          <a:latin typeface="Cambria Math" panose="02040503050406030204" charset="0"/>
                          <a:cs typeface="Cambria Math" panose="02040503050406030204" charset="0"/>
                        </a:rPr>
                        <m:t>COFFEE</m:t>
                      </m:r>
                      <m:r>
                        <a:rPr lang="en-US" altLang="zh-CN">
                          <a:solidFill>
                            <a:schemeClr val="tx1"/>
                          </a:solidFill>
                          <a:latin typeface="Cambria Math" panose="02040503050406030204" charset="0"/>
                          <a:cs typeface="Cambria Math" panose="02040503050406030204" charset="0"/>
                        </a:rPr>
                        <m:t> </m:t>
                      </m:r>
                      <m:r>
                        <m:rPr>
                          <m:sty m:val="p"/>
                        </m:rPr>
                        <a:rPr lang="en-US" altLang="zh-CN">
                          <a:solidFill>
                            <a:schemeClr val="tx1"/>
                          </a:solidFill>
                          <a:latin typeface="Cambria Math" panose="02040503050406030204" charset="0"/>
                          <a:cs typeface="Cambria Math" panose="02040503050406030204" charset="0"/>
                        </a:rPr>
                        <m:t>obs</m:t>
                      </m:r>
                      <m:d>
                        <m:dPr>
                          <m:ctrlPr>
                            <a:rPr lang="en-US" altLang="zh-CN">
                              <a:solidFill>
                                <a:schemeClr val="tx1"/>
                              </a:solidFill>
                              <a:latin typeface="Cambria Math" panose="02040503050406030204" charset="0"/>
                              <a:cs typeface="Cambria Math" panose="02040503050406030204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US" altLang="zh-CN">
                              <a:solidFill>
                                <a:schemeClr val="tx1"/>
                              </a:solidFill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pixel</m:t>
                          </m:r>
                        </m:e>
                      </m:d>
                      <m:r>
                        <a:rPr lang="en-US" altLang="zh-CN">
                          <a:solidFill>
                            <a:schemeClr val="tx1"/>
                          </a:solidFill>
                          <a:latin typeface="Cambria Math" panose="02040503050406030204" charset="0"/>
                          <a:cs typeface="Cambria Math" panose="02040503050406030204" charset="0"/>
                        </a:rPr>
                        <m:t>×</m:t>
                      </m:r>
                      <m:r>
                        <a:rPr lang="en-US" altLang="zh-CN">
                          <a:solidFill>
                            <a:schemeClr val="tx1"/>
                          </a:solidFill>
                          <a:latin typeface="Cambria Math" panose="02040503050406030204" charset="0"/>
                          <a:cs typeface="Cambria Math" panose="02040503050406030204" charset="0"/>
                        </a:rPr>
                        <m:t>36</m:t>
                      </m:r>
                      <m:r>
                        <a:rPr lang="en-US" altLang="zh-CN">
                          <a:solidFill>
                            <a:schemeClr val="tx1"/>
                          </a:solidFill>
                          <a:latin typeface="Cambria Math" panose="02040503050406030204" charset="0"/>
                          <a:cs typeface="Cambria Math" panose="02040503050406030204" charset="0"/>
                        </a:rPr>
                        <m:t>𝜇</m:t>
                      </m:r>
                      <m:r>
                        <m:rPr>
                          <m:sty m:val="p"/>
                        </m:rPr>
                        <a:rPr lang="en-US" altLang="zh-CN">
                          <a:solidFill>
                            <a:schemeClr val="tx1"/>
                          </a:solidFill>
                          <a:latin typeface="Cambria Math" panose="02040503050406030204" charset="0"/>
                          <a:cs typeface="Cambria Math" panose="02040503050406030204" charset="0"/>
                        </a:rPr>
                        <m:t>m</m:t>
                      </m:r>
                    </m:oMath>
                  </m:oMathPara>
                </a14:m>
                <a:endParaRPr lang="zh-CN" altLang="en-US">
                  <a:solidFill>
                    <a:schemeClr val="tx1"/>
                  </a:solidFill>
                </a:endParaRPr>
              </a:p>
              <a:p>
                <a:endParaRPr lang="zh-CN" altLang="en-US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16" name="文本框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89320" y="1066800"/>
                <a:ext cx="5902325" cy="438150"/>
              </a:xfrm>
              <a:prstGeom prst="rect">
                <a:avLst/>
              </a:prstGeom>
              <a:blipFill rotWithShape="1">
                <a:blip r:embed="rId4"/>
                <a:stretch>
                  <a:fillRect b="-3565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8" name="文本框 17"/>
              <p:cNvSpPr txBox="1"/>
              <p:nvPr/>
            </p:nvSpPr>
            <p:spPr>
              <a:xfrm>
                <a:off x="6668135" y="2997200"/>
                <a:ext cx="1736090" cy="10915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altLang="zh-CN" sz="1600">
                          <a:solidFill>
                            <a:schemeClr val="tx1"/>
                          </a:solidFill>
                          <a:latin typeface="Cambria Math" panose="02040503050406030204" charset="0"/>
                          <a:cs typeface="Cambria Math" panose="02040503050406030204" charset="0"/>
                        </a:rPr>
                        <m:t>sigma</m:t>
                      </m:r>
                      <m:r>
                        <a:rPr lang="en-US" altLang="zh-CN" sz="1600">
                          <a:solidFill>
                            <a:schemeClr val="tx1"/>
                          </a:solidFill>
                          <a:latin typeface="Cambria Math" panose="02040503050406030204" charset="0"/>
                          <a:cs typeface="Cambria Math" panose="02040503050406030204" charset="0"/>
                        </a:rPr>
                        <m:t>~</m:t>
                      </m:r>
                      <m:r>
                        <a:rPr lang="en-US" altLang="zh-CN" sz="1600">
                          <a:solidFill>
                            <a:schemeClr val="tx1"/>
                          </a:solidFill>
                          <a:latin typeface="Cambria Math" panose="02040503050406030204" charset="0"/>
                          <a:cs typeface="Cambria Math" panose="02040503050406030204" charset="0"/>
                        </a:rPr>
                        <m:t>30</m:t>
                      </m:r>
                      <m:r>
                        <a:rPr lang="en-US" altLang="zh-CN" sz="1600">
                          <a:solidFill>
                            <a:schemeClr val="tx1"/>
                          </a:solidFill>
                          <a:latin typeface="Cambria Math" panose="02040503050406030204" charset="0"/>
                          <a:cs typeface="Cambria Math" panose="02040503050406030204" charset="0"/>
                        </a:rPr>
                        <m:t>𝜇</m:t>
                      </m:r>
                      <m:r>
                        <m:rPr>
                          <m:sty m:val="p"/>
                        </m:rPr>
                        <a:rPr lang="en-US" altLang="zh-CN" sz="1600">
                          <a:solidFill>
                            <a:schemeClr val="tx1"/>
                          </a:solidFill>
                          <a:latin typeface="Cambria Math" panose="02040503050406030204" charset="0"/>
                          <a:cs typeface="Cambria Math" panose="02040503050406030204" charset="0"/>
                        </a:rPr>
                        <m:t>m</m:t>
                      </m:r>
                    </m:oMath>
                  </m:oMathPara>
                </a14:m>
                <a:endParaRPr lang="en-US" altLang="zh-CN" sz="1600">
                  <a:solidFill>
                    <a:schemeClr val="tx1"/>
                  </a:solidFill>
                  <a:latin typeface="Cambria Math" panose="02040503050406030204" charset="0"/>
                  <a:cs typeface="Cambria Math" panose="02040503050406030204" charset="0"/>
                </a:endParaRPr>
              </a:p>
              <a:p>
                <a:pPr algn="l"/>
                <a:endParaRPr lang="en-US" altLang="zh-CN" sz="1600"/>
              </a:p>
              <a:p>
                <a:pPr algn="l"/>
                <a:r>
                  <a:rPr lang="en-US" altLang="zh-CN" sz="1600"/>
                  <a:t>In comparison</a:t>
                </a:r>
                <a:endParaRPr lang="en-US" altLang="zh-CN" sz="1600"/>
              </a:p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type m:val="lin"/>
                          <m:ctrlPr>
                            <a:rPr lang="en-US" altLang="zh-CN" sz="1600">
                              <a:latin typeface="Cambria Math" panose="02040503050406030204" charset="0"/>
                              <a:cs typeface="Cambria Math" panose="02040503050406030204" charset="0"/>
                            </a:rPr>
                          </m:ctrlPr>
                        </m:fPr>
                        <m:num>
                          <m:r>
                            <a:rPr lang="en-US" altLang="zh-CN" sz="1600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36</m:t>
                          </m:r>
                          <m:r>
                            <a:rPr lang="en-US" altLang="zh-CN" sz="1600">
                              <a:solidFill>
                                <a:schemeClr val="tx1"/>
                              </a:solidFill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𝜇</m:t>
                          </m:r>
                          <m:r>
                            <m:rPr>
                              <m:sty m:val="p"/>
                            </m:rPr>
                            <a:rPr lang="en-US" altLang="zh-CN" sz="1600">
                              <a:solidFill>
                                <a:schemeClr val="tx1"/>
                              </a:solidFill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m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altLang="zh-CN" sz="1600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altLang="zh-CN" sz="1600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12</m:t>
                              </m:r>
                            </m:e>
                          </m:rad>
                        </m:den>
                      </m:f>
                      <m:r>
                        <a:rPr lang="en-US" altLang="zh-CN" sz="1600">
                          <a:latin typeface="Cambria Math" panose="02040503050406030204" charset="0"/>
                          <a:cs typeface="Cambria Math" panose="02040503050406030204" charset="0"/>
                        </a:rPr>
                        <m:t>~</m:t>
                      </m:r>
                      <m:r>
                        <a:rPr lang="en-US" altLang="zh-CN" sz="1600">
                          <a:latin typeface="Cambria Math" panose="02040503050406030204" charset="0"/>
                          <a:cs typeface="Cambria Math" panose="02040503050406030204" charset="0"/>
                        </a:rPr>
                        <m:t>10</m:t>
                      </m:r>
                      <m:r>
                        <a:rPr lang="en-US" altLang="zh-CN" sz="1600">
                          <a:solidFill>
                            <a:schemeClr val="tx1"/>
                          </a:solidFill>
                          <a:latin typeface="Cambria Math" panose="02040503050406030204" charset="0"/>
                          <a:cs typeface="Cambria Math" panose="02040503050406030204" charset="0"/>
                        </a:rPr>
                        <m:t>𝜇</m:t>
                      </m:r>
                      <m:r>
                        <m:rPr>
                          <m:sty m:val="p"/>
                        </m:rPr>
                        <a:rPr lang="en-US" altLang="zh-CN" sz="1600">
                          <a:solidFill>
                            <a:schemeClr val="tx1"/>
                          </a:solidFill>
                          <a:latin typeface="Cambria Math" panose="02040503050406030204" charset="0"/>
                          <a:cs typeface="Cambria Math" panose="02040503050406030204" charset="0"/>
                        </a:rPr>
                        <m:t>m</m:t>
                      </m:r>
                    </m:oMath>
                  </m:oMathPara>
                </a14:m>
                <a:endParaRPr lang="zh-CN" altLang="en-US" sz="1600"/>
              </a:p>
            </p:txBody>
          </p:sp>
        </mc:Choice>
        <mc:Fallback>
          <p:sp>
            <p:nvSpPr>
              <p:cNvPr id="18" name="文本框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68135" y="2997200"/>
                <a:ext cx="1736090" cy="1091565"/>
              </a:xfrm>
              <a:prstGeom prst="rect">
                <a:avLst/>
              </a:prstGeom>
              <a:blipFill rotWithShape="1">
                <a:blip r:embed="rId5"/>
                <a:stretch>
                  <a:fillRect r="-113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灯片编号占位符 19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0" y="0"/>
            <a:ext cx="5140325" cy="55308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en-US" altLang="zh-CN" sz="3000" b="1" smtClean="0">
                <a:latin typeface="+mj-lt"/>
                <a:ea typeface="微软雅黑" panose="020B0503020204020204" charset="-122"/>
                <a:cs typeface="+mj-lt"/>
                <a:sym typeface="+mn-ea"/>
              </a:rPr>
              <a:t>X Direction T</a:t>
            </a:r>
            <a:r>
              <a:rPr lang="en-US" altLang="zh-CN" sz="3000" b="1" smtClean="0">
                <a:latin typeface="+mj-lt"/>
                <a:ea typeface="微软雅黑" panose="020B0503020204020204" charset="-122"/>
                <a:cs typeface="+mj-lt"/>
                <a:sym typeface="+mn-ea"/>
              </a:rPr>
              <a:t>racking R</a:t>
            </a:r>
            <a:r>
              <a:rPr lang="en-US" altLang="zh-CN" sz="3000" b="1" smtClean="0">
                <a:latin typeface="+mj-lt"/>
                <a:ea typeface="微软雅黑" panose="020B0503020204020204" charset="-122"/>
                <a:cs typeface="+mj-lt"/>
                <a:sym typeface="+mn-ea"/>
              </a:rPr>
              <a:t>esult</a:t>
            </a:r>
            <a:endParaRPr lang="en-US" altLang="zh-CN" sz="3000" b="1" smtClean="0">
              <a:latin typeface="+mj-lt"/>
              <a:ea typeface="微软雅黑" panose="020B0503020204020204" charset="-122"/>
              <a:cs typeface="+mj-lt"/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926455" y="5474335"/>
            <a:ext cx="5316855" cy="1337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>
              <a:lnSpc>
                <a:spcPct val="150000"/>
              </a:lnSpc>
            </a:pPr>
            <a:r>
              <a:rPr lang="en-US" altLang="zh-CN" b="1"/>
              <a:t>Due to the limited data, alignment of COFFEE3 rotation in X-Y plane is not performed. The sigma is dominated by misalignment</a:t>
            </a:r>
            <a:endParaRPr lang="en-US" altLang="zh-CN" b="1"/>
          </a:p>
        </p:txBody>
      </p:sp>
    </p:spTree>
    <p:custDataLst>
      <p:tags r:id="rId6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文本框 5"/>
          <p:cNvSpPr txBox="1"/>
          <p:nvPr/>
        </p:nvSpPr>
        <p:spPr>
          <a:xfrm>
            <a:off x="0" y="0"/>
            <a:ext cx="5133340" cy="55308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en-US" altLang="zh-CN" sz="3000" b="1" smtClean="0">
                <a:latin typeface="+mj-lt"/>
                <a:ea typeface="微软雅黑" panose="020B0503020204020204" charset="-122"/>
                <a:cs typeface="+mj-lt"/>
                <a:sym typeface="+mn-ea"/>
              </a:rPr>
              <a:t>Y Direction T</a:t>
            </a:r>
            <a:r>
              <a:rPr lang="en-US" altLang="zh-CN" sz="3000" b="1" smtClean="0">
                <a:latin typeface="+mj-lt"/>
                <a:ea typeface="微软雅黑" panose="020B0503020204020204" charset="-122"/>
                <a:cs typeface="+mj-lt"/>
                <a:sym typeface="+mn-ea"/>
              </a:rPr>
              <a:t>racking R</a:t>
            </a:r>
            <a:r>
              <a:rPr lang="en-US" altLang="zh-CN" sz="3000" b="1" smtClean="0">
                <a:latin typeface="+mj-lt"/>
                <a:ea typeface="微软雅黑" panose="020B0503020204020204" charset="-122"/>
                <a:cs typeface="+mj-lt"/>
                <a:sym typeface="+mn-ea"/>
              </a:rPr>
              <a:t>esult</a:t>
            </a:r>
            <a:endParaRPr lang="en-US" altLang="zh-CN" sz="3000" b="1" smtClean="0">
              <a:latin typeface="+mj-lt"/>
              <a:ea typeface="微软雅黑" panose="020B0503020204020204" charset="-122"/>
              <a:cs typeface="+mj-lt"/>
              <a:sym typeface="+mn-ea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291465" y="1377315"/>
            <a:ext cx="6092190" cy="4406900"/>
            <a:chOff x="579" y="2725"/>
            <a:chExt cx="9594" cy="6940"/>
          </a:xfrm>
        </p:grpSpPr>
        <p:pic>
          <p:nvPicPr>
            <p:cNvPr id="13" name="图片 12" descr="BM_y_vs_COFFEE_y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579" y="2725"/>
              <a:ext cx="9594" cy="6796"/>
            </a:xfrm>
            <a:prstGeom prst="rect">
              <a:avLst/>
            </a:prstGeom>
          </p:spPr>
        </p:pic>
        <p:sp>
          <p:nvSpPr>
            <p:cNvPr id="9" name="文本框 8"/>
            <p:cNvSpPr txBox="1"/>
            <p:nvPr/>
          </p:nvSpPr>
          <p:spPr>
            <a:xfrm>
              <a:off x="2311" y="9134"/>
              <a:ext cx="3060" cy="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1600"/>
                <a:t>BM predicted /mm </a:t>
              </a:r>
              <a:endParaRPr lang="en-US" altLang="zh-CN" sz="1600"/>
            </a:p>
          </p:txBody>
        </p:sp>
        <p:sp>
          <p:nvSpPr>
            <p:cNvPr id="10" name="文本框 9"/>
            <p:cNvSpPr txBox="1"/>
            <p:nvPr/>
          </p:nvSpPr>
          <p:spPr>
            <a:xfrm rot="16200000">
              <a:off x="-1179" y="5973"/>
              <a:ext cx="4135" cy="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1600"/>
                <a:t>COFFEE observed / Pixel </a:t>
              </a:r>
              <a:endParaRPr lang="en-US" altLang="zh-CN" sz="1600"/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2168" y="7204"/>
              <a:ext cx="3014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1400"/>
                <a:t>mean=0.881mm</a:t>
              </a:r>
              <a:endParaRPr lang="en-US" altLang="zh-CN" sz="1400"/>
            </a:p>
            <a:p>
              <a:r>
                <a:rPr lang="en-US" altLang="zh-CN" sz="1400"/>
                <a:t>median=0.873mm</a:t>
              </a:r>
              <a:endParaRPr lang="en-US" altLang="zh-CN" sz="1400"/>
            </a:p>
          </p:txBody>
        </p:sp>
        <p:sp>
          <p:nvSpPr>
            <p:cNvPr id="11" name="矩形 10"/>
            <p:cNvSpPr/>
            <p:nvPr/>
          </p:nvSpPr>
          <p:spPr>
            <a:xfrm>
              <a:off x="1865" y="8026"/>
              <a:ext cx="3173" cy="335"/>
            </a:xfrm>
            <a:prstGeom prst="rect">
              <a:avLst/>
            </a:prstGeom>
          </p:spPr>
          <p:style>
            <a:lnRef idx="2">
              <a:schemeClr val="accent6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2" name="矩形 11"/>
            <p:cNvSpPr/>
            <p:nvPr/>
          </p:nvSpPr>
          <p:spPr>
            <a:xfrm>
              <a:off x="3819" y="3979"/>
              <a:ext cx="1834" cy="319"/>
            </a:xfrm>
            <a:prstGeom prst="rect">
              <a:avLst/>
            </a:prstGeom>
          </p:spPr>
          <p:style>
            <a:lnRef idx="2">
              <a:schemeClr val="accent6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2559" y="4298"/>
              <a:ext cx="3014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1400"/>
                <a:t>mean=1.032mm</a:t>
              </a:r>
              <a:endParaRPr lang="en-US" altLang="zh-CN" sz="1400"/>
            </a:p>
            <a:p>
              <a:r>
                <a:rPr lang="en-US" altLang="zh-CN" sz="1400"/>
                <a:t>median=1.046mm</a:t>
              </a:r>
              <a:endParaRPr lang="en-US" altLang="zh-CN" sz="1400"/>
            </a:p>
          </p:txBody>
        </p:sp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15" name="文本框 14"/>
              <p:cNvSpPr txBox="1"/>
              <p:nvPr/>
            </p:nvSpPr>
            <p:spPr>
              <a:xfrm>
                <a:off x="1346200" y="725170"/>
                <a:ext cx="4064000" cy="81153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p>
                <a:pPr algn="ctr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>
                          <a:solidFill>
                            <a:srgbClr val="FF0000"/>
                          </a:solidFill>
                          <a:latin typeface="Cambria Math" panose="02040503050406030204" charset="0"/>
                          <a:cs typeface="Cambria Math" panose="02040503050406030204" charset="0"/>
                        </a:rPr>
                        <m:t>𝛥</m:t>
                      </m:r>
                      <m:r>
                        <m:rPr>
                          <m:sty m:val="p"/>
                        </m:rPr>
                        <a:rPr lang="en-US" altLang="zh-CN">
                          <a:solidFill>
                            <a:srgbClr val="FF0000"/>
                          </a:solidFill>
                          <a:latin typeface="Cambria Math" panose="02040503050406030204" charset="0"/>
                          <a:cs typeface="Cambria Math" panose="02040503050406030204" charset="0"/>
                        </a:rPr>
                        <m:t>mean</m:t>
                      </m:r>
                      <m:r>
                        <a:rPr lang="en-US" altLang="zh-CN">
                          <a:solidFill>
                            <a:srgbClr val="FF0000"/>
                          </a:solidFill>
                          <a:latin typeface="Cambria Math" panose="02040503050406030204" charset="0"/>
                          <a:cs typeface="Cambria Math" panose="02040503050406030204" charset="0"/>
                        </a:rPr>
                        <m:t>=</m:t>
                      </m:r>
                      <m:r>
                        <a:rPr lang="en-US" altLang="zh-CN">
                          <a:solidFill>
                            <a:srgbClr val="FF0000"/>
                          </a:solidFill>
                          <a:latin typeface="Cambria Math" panose="02040503050406030204" charset="0"/>
                          <a:cs typeface="Cambria Math" panose="02040503050406030204" charset="0"/>
                        </a:rPr>
                        <m:t>151</m:t>
                      </m:r>
                      <m:r>
                        <a:rPr lang="en-US" altLang="zh-CN">
                          <a:solidFill>
                            <a:srgbClr val="FF0000"/>
                          </a:solidFill>
                          <a:latin typeface="Cambria Math" panose="02040503050406030204" charset="0"/>
                          <a:cs typeface="Cambria Math" panose="02040503050406030204" charset="0"/>
                        </a:rPr>
                        <m:t>𝜇</m:t>
                      </m:r>
                      <m:r>
                        <m:rPr>
                          <m:sty m:val="p"/>
                        </m:rPr>
                        <a:rPr lang="en-US" altLang="zh-CN">
                          <a:solidFill>
                            <a:srgbClr val="FF0000"/>
                          </a:solidFill>
                          <a:latin typeface="Cambria Math" panose="02040503050406030204" charset="0"/>
                          <a:cs typeface="Cambria Math" panose="02040503050406030204" charset="0"/>
                        </a:rPr>
                        <m:t>m</m:t>
                      </m:r>
                    </m:oMath>
                  </m:oMathPara>
                </a14:m>
                <a:endParaRPr lang="en-US" altLang="zh-CN">
                  <a:solidFill>
                    <a:srgbClr val="FF0000"/>
                  </a:solidFill>
                  <a:latin typeface="Cambria Math" panose="02040503050406030204" charset="0"/>
                  <a:cs typeface="Cambria Math" panose="02040503050406030204" charset="0"/>
                </a:endParaRPr>
              </a:p>
              <a:p>
                <a:pPr algn="ctr">
                  <a:lnSpc>
                    <a:spcPct val="150000"/>
                  </a:lnSpc>
                </a:pPr>
                <a:r>
                  <a:rPr lang="en-US" altLang="zh-CN">
                    <a:solidFill>
                      <a:srgbClr val="FF0000"/>
                    </a:solidFill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Design value: </a:t>
                </a:r>
                <a14:m>
                  <m:oMath xmlns:m="http://schemas.openxmlformats.org/officeDocument/2006/math">
                    <m:r>
                      <a:rPr lang="en-US" altLang="zh-CN">
                        <a:solidFill>
                          <a:srgbClr val="FF0000"/>
                        </a:solidFill>
                        <a:latin typeface="Cambria Math" panose="02040503050406030204" charset="0"/>
                        <a:cs typeface="Cambria Math" panose="02040503050406030204" charset="0"/>
                      </a:rPr>
                      <m:t>130</m:t>
                    </m:r>
                    <m:r>
                      <a:rPr lang="en-US" altLang="zh-CN">
                        <a:solidFill>
                          <a:srgbClr val="FF0000"/>
                        </a:solidFill>
                        <a:latin typeface="Cambria Math" panose="02040503050406030204" charset="0"/>
                        <a:cs typeface="Cambria Math" panose="02040503050406030204" charset="0"/>
                      </a:rPr>
                      <m:t>.</m:t>
                    </m:r>
                    <m:r>
                      <a:rPr lang="en-US" altLang="zh-CN">
                        <a:solidFill>
                          <a:srgbClr val="FF0000"/>
                        </a:solidFill>
                        <a:latin typeface="Cambria Math" panose="02040503050406030204" charset="0"/>
                        <a:cs typeface="Cambria Math" panose="02040503050406030204" charset="0"/>
                      </a:rPr>
                      <m:t>5</m:t>
                    </m:r>
                    <m:r>
                      <a:rPr lang="en-US" altLang="zh-CN">
                        <a:solidFill>
                          <a:srgbClr val="FF0000"/>
                        </a:solidFill>
                        <a:latin typeface="Cambria Math" panose="02040503050406030204" charset="0"/>
                        <a:cs typeface="Cambria Math" panose="02040503050406030204" charset="0"/>
                      </a:rPr>
                      <m:t>𝜇</m:t>
                    </m:r>
                    <m:r>
                      <m:rPr>
                        <m:sty m:val="p"/>
                      </m:rPr>
                      <a:rPr lang="en-US" altLang="zh-CN">
                        <a:solidFill>
                          <a:srgbClr val="FF0000"/>
                        </a:solidFill>
                        <a:latin typeface="Cambria Math" panose="02040503050406030204" charset="0"/>
                        <a:cs typeface="Cambria Math" panose="02040503050406030204" charset="0"/>
                      </a:rPr>
                      <m:t>m</m:t>
                    </m:r>
                  </m:oMath>
                </a14:m>
                <a:endParaRPr lang="en-US" altLang="zh-CN">
                  <a:solidFill>
                    <a:srgbClr val="FF0000"/>
                  </a:solidFill>
                  <a:latin typeface="Cambria Math" panose="02040503050406030204" charset="0"/>
                  <a:cs typeface="Cambria Math" panose="02040503050406030204" charset="0"/>
                </a:endParaRPr>
              </a:p>
              <a:p>
                <a:pPr algn="ctr">
                  <a:lnSpc>
                    <a:spcPct val="150000"/>
                  </a:lnSpc>
                </a:pPr>
                <a:endParaRPr lang="en-US" altLang="zh-CN">
                  <a:solidFill>
                    <a:srgbClr val="FF0000"/>
                  </a:solidFill>
                  <a:latin typeface="Cambria Math" panose="02040503050406030204" charset="0"/>
                  <a:cs typeface="Cambria Math" panose="02040503050406030204" charset="0"/>
                </a:endParaRPr>
              </a:p>
            </p:txBody>
          </p:sp>
        </mc:Choice>
        <mc:Fallback>
          <p:sp>
            <p:nvSpPr>
              <p:cNvPr id="15" name="文本框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46200" y="725170"/>
                <a:ext cx="4064000" cy="811530"/>
              </a:xfrm>
              <a:prstGeom prst="rect">
                <a:avLst/>
              </a:prstGeom>
              <a:blipFill rotWithShape="1">
                <a:blip r:embed="rId2"/>
                <a:stretch>
                  <a:fillRect b="-5774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9" name="组合 18"/>
          <p:cNvGrpSpPr/>
          <p:nvPr/>
        </p:nvGrpSpPr>
        <p:grpSpPr>
          <a:xfrm>
            <a:off x="6226810" y="1720850"/>
            <a:ext cx="5332730" cy="3911600"/>
            <a:chOff x="9870" y="3776"/>
            <a:chExt cx="8398" cy="6160"/>
          </a:xfrm>
        </p:grpSpPr>
        <p:pic>
          <p:nvPicPr>
            <p:cNvPr id="5" name="图片 4" descr="BM_y_residuals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870" y="3776"/>
              <a:ext cx="8398" cy="6161"/>
            </a:xfrm>
            <a:prstGeom prst="rect">
              <a:avLst/>
            </a:prstGeom>
          </p:spPr>
        </p:pic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8" name="文本框 17"/>
                <p:cNvSpPr txBox="1"/>
                <p:nvPr/>
              </p:nvSpPr>
              <p:spPr>
                <a:xfrm>
                  <a:off x="15047" y="5503"/>
                  <a:ext cx="2734" cy="171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p>
                  <a:pPr algn="l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en-US" altLang="zh-CN" sz="1600">
                            <a:solidFill>
                              <a:schemeClr val="tx1"/>
                            </a:solidFill>
                            <a:latin typeface="Cambria Math" panose="02040503050406030204" charset="0"/>
                            <a:cs typeface="Cambria Math" panose="02040503050406030204" charset="0"/>
                          </a:rPr>
                          <m:t>sigma</m:t>
                        </m:r>
                        <m:r>
                          <a:rPr lang="en-US" altLang="zh-CN" sz="1600">
                            <a:solidFill>
                              <a:schemeClr val="tx1"/>
                            </a:solidFill>
                            <a:latin typeface="Cambria Math" panose="02040503050406030204" charset="0"/>
                            <a:cs typeface="Cambria Math" panose="02040503050406030204" charset="0"/>
                          </a:rPr>
                          <m:t>~</m:t>
                        </m:r>
                        <m:r>
                          <a:rPr lang="en-US" altLang="zh-CN" sz="1600">
                            <a:solidFill>
                              <a:schemeClr val="tx1"/>
                            </a:solidFill>
                            <a:latin typeface="Cambria Math" panose="02040503050406030204" charset="0"/>
                            <a:cs typeface="Cambria Math" panose="02040503050406030204" charset="0"/>
                          </a:rPr>
                          <m:t>45</m:t>
                        </m:r>
                        <m:r>
                          <a:rPr lang="en-US" altLang="zh-CN" sz="1600">
                            <a:solidFill>
                              <a:schemeClr val="tx1"/>
                            </a:solidFill>
                            <a:latin typeface="Cambria Math" panose="02040503050406030204" charset="0"/>
                            <a:cs typeface="Cambria Math" panose="02040503050406030204" charset="0"/>
                          </a:rPr>
                          <m:t>𝜇</m:t>
                        </m:r>
                        <m:r>
                          <m:rPr>
                            <m:sty m:val="p"/>
                          </m:rPr>
                          <a:rPr lang="en-US" altLang="zh-CN" sz="1600">
                            <a:solidFill>
                              <a:schemeClr val="tx1"/>
                            </a:solidFill>
                            <a:latin typeface="Cambria Math" panose="02040503050406030204" charset="0"/>
                            <a:cs typeface="Cambria Math" panose="02040503050406030204" charset="0"/>
                          </a:rPr>
                          <m:t>m</m:t>
                        </m:r>
                      </m:oMath>
                    </m:oMathPara>
                  </a14:m>
                  <a:endParaRPr lang="en-US" altLang="zh-CN" sz="1600">
                    <a:solidFill>
                      <a:schemeClr val="tx1"/>
                    </a:solidFill>
                    <a:latin typeface="Cambria Math" panose="02040503050406030204" charset="0"/>
                    <a:cs typeface="Cambria Math" panose="02040503050406030204" charset="0"/>
                  </a:endParaRPr>
                </a:p>
                <a:p>
                  <a:pPr algn="l"/>
                  <a:endParaRPr lang="en-US" altLang="zh-CN" sz="1600"/>
                </a:p>
                <a:p>
                  <a:pPr algn="l"/>
                  <a:r>
                    <a:rPr lang="en-US" altLang="zh-CN" sz="1600"/>
                    <a:t>In comparison</a:t>
                  </a:r>
                  <a:endParaRPr lang="en-US" altLang="zh-CN" sz="1600"/>
                </a:p>
                <a:p>
                  <a:pPr algn="l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type m:val="lin"/>
                            <m:ctrlPr>
                              <a:rPr lang="en-US" altLang="zh-CN" sz="1600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</m:ctrlPr>
                          </m:fPr>
                          <m:num>
                            <m:r>
                              <a:rPr lang="en-US" altLang="zh-CN" sz="1600">
                                <a:solidFill>
                                  <a:schemeClr val="tx1"/>
                                </a:solidFill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130</m:t>
                            </m:r>
                            <m:r>
                              <a:rPr lang="en-US" altLang="zh-CN" sz="1600">
                                <a:solidFill>
                                  <a:schemeClr val="tx1"/>
                                </a:solidFill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.</m:t>
                            </m:r>
                            <m:r>
                              <a:rPr lang="en-US" altLang="zh-CN" sz="1600">
                                <a:solidFill>
                                  <a:schemeClr val="tx1"/>
                                </a:solidFill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5</m:t>
                            </m:r>
                            <m:r>
                              <a:rPr lang="en-US" altLang="zh-CN" sz="1600">
                                <a:solidFill>
                                  <a:schemeClr val="tx1"/>
                                </a:solidFill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𝜇</m:t>
                            </m:r>
                            <m:r>
                              <m:rPr>
                                <m:sty m:val="p"/>
                              </m:rPr>
                              <a:rPr lang="en-US" altLang="zh-CN" sz="1600">
                                <a:solidFill>
                                  <a:schemeClr val="tx1"/>
                                </a:solidFill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m</m:t>
                            </m:r>
                          </m:num>
                          <m:den>
                            <m:rad>
                              <m:radPr>
                                <m:degHide m:val="on"/>
                                <m:ctrlPr>
                                  <a:rPr lang="en-US" altLang="zh-CN" sz="1600">
                                    <a:latin typeface="Cambria Math" panose="02040503050406030204" charset="0"/>
                                    <a:cs typeface="Cambria Math" panose="02040503050406030204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altLang="zh-CN" sz="1600">
                                    <a:latin typeface="Cambria Math" panose="02040503050406030204" charset="0"/>
                                    <a:cs typeface="Cambria Math" panose="02040503050406030204" charset="0"/>
                                  </a:rPr>
                                  <m:t>12</m:t>
                                </m:r>
                              </m:e>
                            </m:rad>
                          </m:den>
                        </m:f>
                        <m:r>
                          <a:rPr lang="en-US" altLang="zh-CN" sz="1600">
                            <a:latin typeface="Cambria Math" panose="02040503050406030204" charset="0"/>
                            <a:cs typeface="Cambria Math" panose="02040503050406030204" charset="0"/>
                          </a:rPr>
                          <m:t>~</m:t>
                        </m:r>
                        <m:r>
                          <a:rPr lang="en-US" altLang="zh-CN" sz="1600">
                            <a:latin typeface="Cambria Math" panose="02040503050406030204" charset="0"/>
                            <a:cs typeface="Cambria Math" panose="02040503050406030204" charset="0"/>
                          </a:rPr>
                          <m:t>38</m:t>
                        </m:r>
                        <m:r>
                          <a:rPr lang="en-US" altLang="zh-CN" sz="1600">
                            <a:solidFill>
                              <a:schemeClr val="tx1"/>
                            </a:solidFill>
                            <a:latin typeface="Cambria Math" panose="02040503050406030204" charset="0"/>
                            <a:cs typeface="Cambria Math" panose="02040503050406030204" charset="0"/>
                          </a:rPr>
                          <m:t>𝜇</m:t>
                        </m:r>
                        <m:r>
                          <m:rPr>
                            <m:sty m:val="p"/>
                          </m:rPr>
                          <a:rPr lang="en-US" altLang="zh-CN" sz="1600">
                            <a:solidFill>
                              <a:schemeClr val="tx1"/>
                            </a:solidFill>
                            <a:latin typeface="Cambria Math" panose="02040503050406030204" charset="0"/>
                            <a:cs typeface="Cambria Math" panose="02040503050406030204" charset="0"/>
                          </a:rPr>
                          <m:t>m</m:t>
                        </m:r>
                      </m:oMath>
                    </m:oMathPara>
                  </a14:m>
                  <a:endParaRPr lang="zh-CN" altLang="en-US" sz="1600"/>
                </a:p>
              </p:txBody>
            </p:sp>
          </mc:Choice>
          <mc:Fallback>
            <p:sp>
              <p:nvSpPr>
                <p:cNvPr id="18" name="文本框 1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5047" y="5503"/>
                  <a:ext cx="2734" cy="1719"/>
                </a:xfrm>
                <a:prstGeom prst="rect">
                  <a:avLst/>
                </a:prstGeom>
                <a:blipFill rotWithShape="1">
                  <a:blip r:embed="rId4"/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16" name="文本框 15"/>
              <p:cNvSpPr txBox="1"/>
              <p:nvPr/>
            </p:nvSpPr>
            <p:spPr>
              <a:xfrm>
                <a:off x="5941695" y="866140"/>
                <a:ext cx="5902325" cy="43815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altLang="zh-CN">
                          <a:solidFill>
                            <a:schemeClr val="tx1"/>
                          </a:solidFill>
                          <a:latin typeface="Cambria Math" panose="02040503050406030204" charset="0"/>
                          <a:cs typeface="Cambria Math" panose="02040503050406030204" charset="0"/>
                        </a:rPr>
                        <m:t>residual</m:t>
                      </m:r>
                      <m:r>
                        <a:rPr lang="en-US" altLang="zh-CN">
                          <a:solidFill>
                            <a:schemeClr val="tx1"/>
                          </a:solidFill>
                          <a:latin typeface="Cambria Math" panose="02040503050406030204" charset="0"/>
                          <a:cs typeface="Cambria Math" panose="02040503050406030204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altLang="zh-CN">
                          <a:solidFill>
                            <a:schemeClr val="tx1"/>
                          </a:solidFill>
                          <a:latin typeface="Cambria Math" panose="02040503050406030204" charset="0"/>
                          <a:cs typeface="Cambria Math" panose="02040503050406030204" charset="0"/>
                        </a:rPr>
                        <m:t>BM</m:t>
                      </m:r>
                      <m:r>
                        <a:rPr lang="en-US" altLang="zh-CN">
                          <a:solidFill>
                            <a:schemeClr val="tx1"/>
                          </a:solidFill>
                          <a:latin typeface="Cambria Math" panose="02040503050406030204" charset="0"/>
                          <a:cs typeface="Cambria Math" panose="02040503050406030204" charset="0"/>
                        </a:rPr>
                        <m:t> </m:t>
                      </m:r>
                      <m:r>
                        <m:rPr>
                          <m:sty m:val="p"/>
                        </m:rPr>
                        <a:rPr lang="en-US" altLang="zh-CN">
                          <a:solidFill>
                            <a:schemeClr val="tx1"/>
                          </a:solidFill>
                          <a:latin typeface="Cambria Math" panose="02040503050406030204" charset="0"/>
                          <a:cs typeface="Cambria Math" panose="02040503050406030204" charset="0"/>
                        </a:rPr>
                        <m:t>pre</m:t>
                      </m:r>
                      <m:d>
                        <m:dPr>
                          <m:ctrlPr>
                            <a:rPr lang="en-US" altLang="zh-CN">
                              <a:solidFill>
                                <a:schemeClr val="tx1"/>
                              </a:solidFill>
                              <a:latin typeface="Cambria Math" panose="02040503050406030204" charset="0"/>
                              <a:cs typeface="Cambria Math" panose="02040503050406030204" charset="0"/>
                            </a:rPr>
                          </m:ctrlPr>
                        </m:dPr>
                        <m:e>
                          <m:r>
                            <a:rPr lang="en-US" altLang="zh-CN">
                              <a:solidFill>
                                <a:schemeClr val="tx1"/>
                              </a:solidFill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𝜇</m:t>
                          </m:r>
                          <m:r>
                            <m:rPr>
                              <m:sty m:val="p"/>
                            </m:rPr>
                            <a:rPr lang="en-US" altLang="zh-CN">
                              <a:solidFill>
                                <a:schemeClr val="tx1"/>
                              </a:solidFill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m</m:t>
                          </m:r>
                        </m:e>
                      </m:d>
                      <m:r>
                        <a:rPr lang="en-US" altLang="zh-CN">
                          <a:solidFill>
                            <a:schemeClr val="tx1"/>
                          </a:solidFill>
                          <a:latin typeface="Cambria Math" panose="02040503050406030204" charset="0"/>
                          <a:cs typeface="Cambria Math" panose="02040503050406030204" charset="0"/>
                        </a:rPr>
                        <m:t>−</m:t>
                      </m:r>
                      <m:r>
                        <m:rPr>
                          <m:sty m:val="p"/>
                        </m:rPr>
                        <a:rPr lang="en-US" altLang="zh-CN">
                          <a:solidFill>
                            <a:schemeClr val="tx1"/>
                          </a:solidFill>
                          <a:latin typeface="Cambria Math" panose="02040503050406030204" charset="0"/>
                          <a:cs typeface="Cambria Math" panose="02040503050406030204" charset="0"/>
                        </a:rPr>
                        <m:t>COFFEE</m:t>
                      </m:r>
                      <m:r>
                        <a:rPr lang="en-US" altLang="zh-CN">
                          <a:solidFill>
                            <a:schemeClr val="tx1"/>
                          </a:solidFill>
                          <a:latin typeface="Cambria Math" panose="02040503050406030204" charset="0"/>
                          <a:cs typeface="Cambria Math" panose="02040503050406030204" charset="0"/>
                        </a:rPr>
                        <m:t> </m:t>
                      </m:r>
                      <m:r>
                        <m:rPr>
                          <m:sty m:val="p"/>
                        </m:rPr>
                        <a:rPr lang="en-US" altLang="zh-CN">
                          <a:solidFill>
                            <a:schemeClr val="tx1"/>
                          </a:solidFill>
                          <a:latin typeface="Cambria Math" panose="02040503050406030204" charset="0"/>
                          <a:cs typeface="Cambria Math" panose="02040503050406030204" charset="0"/>
                        </a:rPr>
                        <m:t>obs</m:t>
                      </m:r>
                      <m:d>
                        <m:dPr>
                          <m:ctrlPr>
                            <a:rPr lang="en-US" altLang="zh-CN">
                              <a:solidFill>
                                <a:schemeClr val="tx1"/>
                              </a:solidFill>
                              <a:latin typeface="Cambria Math" panose="02040503050406030204" charset="0"/>
                              <a:cs typeface="Cambria Math" panose="02040503050406030204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US" altLang="zh-CN">
                              <a:solidFill>
                                <a:schemeClr val="tx1"/>
                              </a:solidFill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pixel</m:t>
                          </m:r>
                        </m:e>
                      </m:d>
                      <m:r>
                        <a:rPr lang="en-US" altLang="zh-CN">
                          <a:solidFill>
                            <a:schemeClr val="tx1"/>
                          </a:solidFill>
                          <a:latin typeface="Cambria Math" panose="02040503050406030204" charset="0"/>
                          <a:cs typeface="Cambria Math" panose="02040503050406030204" charset="0"/>
                        </a:rPr>
                        <m:t>×</m:t>
                      </m:r>
                      <m:r>
                        <a:rPr lang="en-US" altLang="zh-CN">
                          <a:solidFill>
                            <a:schemeClr val="tx1"/>
                          </a:solidFill>
                          <a:latin typeface="Cambria Math" panose="02040503050406030204" charset="0"/>
                          <a:cs typeface="Cambria Math" panose="02040503050406030204" charset="0"/>
                        </a:rPr>
                        <m:t>130</m:t>
                      </m:r>
                      <m:r>
                        <a:rPr lang="en-US" altLang="zh-CN">
                          <a:solidFill>
                            <a:schemeClr val="tx1"/>
                          </a:solidFill>
                          <a:latin typeface="Cambria Math" panose="02040503050406030204" charset="0"/>
                          <a:cs typeface="Cambria Math" panose="02040503050406030204" charset="0"/>
                        </a:rPr>
                        <m:t>.</m:t>
                      </m:r>
                      <m:r>
                        <a:rPr lang="en-US" altLang="zh-CN">
                          <a:solidFill>
                            <a:schemeClr val="tx1"/>
                          </a:solidFill>
                          <a:latin typeface="Cambria Math" panose="02040503050406030204" charset="0"/>
                          <a:cs typeface="Cambria Math" panose="02040503050406030204" charset="0"/>
                        </a:rPr>
                        <m:t>5</m:t>
                      </m:r>
                      <m:r>
                        <a:rPr lang="en-US" altLang="zh-CN">
                          <a:solidFill>
                            <a:schemeClr val="tx1"/>
                          </a:solidFill>
                          <a:latin typeface="Cambria Math" panose="02040503050406030204" charset="0"/>
                          <a:cs typeface="Cambria Math" panose="02040503050406030204" charset="0"/>
                        </a:rPr>
                        <m:t>𝜇</m:t>
                      </m:r>
                      <m:r>
                        <m:rPr>
                          <m:sty m:val="p"/>
                        </m:rPr>
                        <a:rPr lang="en-US" altLang="zh-CN">
                          <a:solidFill>
                            <a:schemeClr val="tx1"/>
                          </a:solidFill>
                          <a:latin typeface="Cambria Math" panose="02040503050406030204" charset="0"/>
                          <a:cs typeface="Cambria Math" panose="02040503050406030204" charset="0"/>
                        </a:rPr>
                        <m:t>m</m:t>
                      </m:r>
                    </m:oMath>
                  </m:oMathPara>
                </a14:m>
                <a:endParaRPr lang="zh-CN" altLang="en-US">
                  <a:solidFill>
                    <a:schemeClr val="tx1"/>
                  </a:solidFill>
                </a:endParaRPr>
              </a:p>
              <a:p>
                <a:endParaRPr lang="zh-CN" altLang="en-US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16" name="文本框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41695" y="866140"/>
                <a:ext cx="5902325" cy="438150"/>
              </a:xfrm>
              <a:prstGeom prst="rect">
                <a:avLst/>
              </a:prstGeom>
              <a:blipFill rotWithShape="1">
                <a:blip r:embed="rId5"/>
                <a:stretch>
                  <a:fillRect b="-3565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灯片编号占位符 20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6748780" y="5692775"/>
            <a:ext cx="489077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b="1">
                <a:sym typeface="+mn-ea"/>
              </a:rPr>
              <a:t>The sigma is dominated by misalignment </a:t>
            </a:r>
            <a:endParaRPr lang="en-US" altLang="zh-CN" b="1"/>
          </a:p>
          <a:p>
            <a:endParaRPr lang="zh-CN" altLang="en-US"/>
          </a:p>
        </p:txBody>
      </p:sp>
    </p:spTree>
    <p:custDataLst>
      <p:tags r:id="rId6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5" name="文本框 64"/>
          <p:cNvSpPr txBox="1"/>
          <p:nvPr/>
        </p:nvSpPr>
        <p:spPr>
          <a:xfrm>
            <a:off x="520065" y="1323340"/>
            <a:ext cx="5415280" cy="152590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>
                <a:sym typeface="+mn-ea"/>
              </a:rPr>
              <a:t>Time of Arrival (TOA): Period between the time CSA output reaches TH and the rising edge of scintillator signal</a:t>
            </a:r>
            <a:endParaRPr lang="en-US" altLang="zh-CN">
              <a:sym typeface="+mn-ea"/>
            </a:endParaRPr>
          </a:p>
          <a:p>
            <a:pPr indent="0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altLang="zh-CN">
                <a:sym typeface="+mn-ea"/>
              </a:rPr>
              <a:t> </a:t>
            </a:r>
            <a:endParaRPr lang="en-US" altLang="zh-CN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altLang="zh-CN"/>
          </a:p>
          <a:p>
            <a:pPr>
              <a:lnSpc>
                <a:spcPct val="150000"/>
              </a:lnSpc>
            </a:pPr>
            <a:endParaRPr lang="zh-CN" altLang="en-US"/>
          </a:p>
        </p:txBody>
      </p:sp>
      <p:sp>
        <p:nvSpPr>
          <p:cNvPr id="66" name="文本框 65"/>
          <p:cNvSpPr txBox="1"/>
          <p:nvPr/>
        </p:nvSpPr>
        <p:spPr>
          <a:xfrm>
            <a:off x="7745730" y="494030"/>
            <a:ext cx="280797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A typical event on scope </a:t>
            </a:r>
            <a:endParaRPr lang="en-US" altLang="zh-CN"/>
          </a:p>
        </p:txBody>
      </p:sp>
      <p:sp>
        <p:nvSpPr>
          <p:cNvPr id="68" name="文本框 67"/>
          <p:cNvSpPr txBox="1"/>
          <p:nvPr/>
        </p:nvSpPr>
        <p:spPr>
          <a:xfrm>
            <a:off x="0" y="0"/>
            <a:ext cx="3669665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en-US" altLang="zh-CN" sz="3200" b="1" smtClean="0">
                <a:latin typeface="+mj-lt"/>
                <a:ea typeface="微软雅黑" panose="020B0503020204020204" charset="-122"/>
                <a:cs typeface="+mj-lt"/>
                <a:sym typeface="+mn-ea"/>
              </a:rPr>
              <a:t>Single</a:t>
            </a:r>
            <a:r>
              <a:rPr lang="en-US" altLang="zh-CN" sz="3000" b="1" smtClean="0">
                <a:latin typeface="+mj-lt"/>
                <a:ea typeface="微软雅黑" panose="020B0503020204020204" charset="-122"/>
                <a:cs typeface="+mj-lt"/>
                <a:sym typeface="+mn-ea"/>
              </a:rPr>
              <a:t>-Pixel timing</a:t>
            </a:r>
            <a:endParaRPr lang="en-US" altLang="zh-CN" sz="3000" b="1" smtClean="0">
              <a:latin typeface="+mj-lt"/>
              <a:ea typeface="微软雅黑" panose="020B0503020204020204" charset="-122"/>
              <a:cs typeface="+mj-lt"/>
              <a:sym typeface="+mn-ea"/>
            </a:endParaRPr>
          </a:p>
        </p:txBody>
      </p:sp>
      <p:sp>
        <p:nvSpPr>
          <p:cNvPr id="94" name="灯片编号占位符 9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grpSp>
        <p:nvGrpSpPr>
          <p:cNvPr id="11" name="组合 10"/>
          <p:cNvGrpSpPr/>
          <p:nvPr/>
        </p:nvGrpSpPr>
        <p:grpSpPr>
          <a:xfrm>
            <a:off x="459740" y="3536315"/>
            <a:ext cx="2735580" cy="2950210"/>
            <a:chOff x="499" y="2978"/>
            <a:chExt cx="4308" cy="4646"/>
          </a:xfrm>
        </p:grpSpPr>
        <p:sp>
          <p:nvSpPr>
            <p:cNvPr id="91" name="矩形 90"/>
            <p:cNvSpPr/>
            <p:nvPr/>
          </p:nvSpPr>
          <p:spPr>
            <a:xfrm>
              <a:off x="499" y="2978"/>
              <a:ext cx="4309" cy="4647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70" name="矩形 69"/>
            <p:cNvSpPr/>
            <p:nvPr/>
          </p:nvSpPr>
          <p:spPr>
            <a:xfrm>
              <a:off x="1248" y="4474"/>
              <a:ext cx="1713" cy="725"/>
            </a:xfrm>
            <a:prstGeom prst="rect">
              <a:avLst/>
            </a:prstGeom>
            <a:solidFill>
              <a:srgbClr val="00B0F0"/>
            </a:solidFill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r>
                <a:rPr lang="en-US" altLang="zh-CN"/>
                <a:t>Pixel</a:t>
              </a:r>
              <a:endParaRPr lang="en-US" altLang="zh-CN"/>
            </a:p>
          </p:txBody>
        </p:sp>
        <p:sp>
          <p:nvSpPr>
            <p:cNvPr id="74" name="圆角矩形 73"/>
            <p:cNvSpPr/>
            <p:nvPr/>
          </p:nvSpPr>
          <p:spPr>
            <a:xfrm>
              <a:off x="2618" y="6284"/>
              <a:ext cx="1985" cy="726"/>
            </a:xfrm>
            <a:prstGeom prst="roundRect">
              <a:avLst/>
            </a:prstGeom>
          </p:spPr>
          <p:style>
            <a:lnRef idx="0">
              <a:srgbClr val="FFFFFF"/>
            </a:lnRef>
            <a:fillRef idx="1">
              <a:prstClr val="black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r>
                <a:rPr lang="en-US" altLang="zh-CN" sz="1400"/>
                <a:t>Oscilloscope</a:t>
              </a:r>
              <a:endParaRPr lang="en-US" altLang="zh-CN" sz="1400"/>
            </a:p>
          </p:txBody>
        </p:sp>
        <p:sp>
          <p:nvSpPr>
            <p:cNvPr id="80" name="矩形 79"/>
            <p:cNvSpPr/>
            <p:nvPr/>
          </p:nvSpPr>
          <p:spPr>
            <a:xfrm>
              <a:off x="1616" y="4008"/>
              <a:ext cx="980" cy="387"/>
            </a:xfrm>
            <a:prstGeom prst="rect">
              <a:avLst/>
            </a:prstGeom>
            <a:solidFill>
              <a:srgbClr val="00B0F0"/>
            </a:solidFill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r>
                <a:rPr lang="en-US" altLang="zh-CN" sz="1000"/>
                <a:t>Scint 1</a:t>
              </a:r>
              <a:endParaRPr lang="en-US" altLang="zh-CN" sz="1000"/>
            </a:p>
          </p:txBody>
        </p:sp>
        <p:sp>
          <p:nvSpPr>
            <p:cNvPr id="81" name="矩形 80"/>
            <p:cNvSpPr/>
            <p:nvPr/>
          </p:nvSpPr>
          <p:spPr>
            <a:xfrm>
              <a:off x="1616" y="5278"/>
              <a:ext cx="980" cy="387"/>
            </a:xfrm>
            <a:prstGeom prst="rect">
              <a:avLst/>
            </a:prstGeom>
            <a:solidFill>
              <a:srgbClr val="00B0F0"/>
            </a:solidFill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r>
                <a:rPr lang="en-US" altLang="zh-CN" sz="1000"/>
                <a:t>Scint 2</a:t>
              </a:r>
              <a:endParaRPr lang="en-US" altLang="zh-CN" sz="1000"/>
            </a:p>
          </p:txBody>
        </p:sp>
        <p:cxnSp>
          <p:nvCxnSpPr>
            <p:cNvPr id="82" name="直接箭头连接符 81"/>
            <p:cNvCxnSpPr/>
            <p:nvPr/>
          </p:nvCxnSpPr>
          <p:spPr>
            <a:xfrm flipH="1">
              <a:off x="1946" y="3818"/>
              <a:ext cx="22" cy="2233"/>
            </a:xfrm>
            <a:prstGeom prst="straightConnector1">
              <a:avLst/>
            </a:prstGeom>
            <a:ln w="19050" cap="flat" cmpd="sng" algn="ctr">
              <a:solidFill>
                <a:schemeClr val="accent1"/>
              </a:solidFill>
              <a:prstDash val="dash"/>
              <a:miter lim="800000"/>
              <a:tailEnd type="arrow" w="med" len="med"/>
            </a:ln>
          </p:spPr>
          <p:style>
            <a:lnRef idx="0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sp>
          <p:nvSpPr>
            <p:cNvPr id="83" name="圆角矩形 82"/>
            <p:cNvSpPr/>
            <p:nvPr/>
          </p:nvSpPr>
          <p:spPr>
            <a:xfrm>
              <a:off x="3670" y="4552"/>
              <a:ext cx="725" cy="648"/>
            </a:xfrm>
            <a:prstGeom prst="round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r>
                <a:rPr lang="en-US" altLang="zh-CN" sz="1600"/>
                <a:t>&amp;</a:t>
              </a:r>
              <a:endParaRPr lang="en-US" altLang="zh-CN" sz="1600"/>
            </a:p>
          </p:txBody>
        </p:sp>
        <p:sp>
          <p:nvSpPr>
            <p:cNvPr id="84" name="文本框 83"/>
            <p:cNvSpPr txBox="1"/>
            <p:nvPr/>
          </p:nvSpPr>
          <p:spPr>
            <a:xfrm>
              <a:off x="683" y="6548"/>
              <a:ext cx="1945" cy="4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1200">
                  <a:solidFill>
                    <a:srgbClr val="FFFF00"/>
                  </a:solidFill>
                </a:rPr>
                <a:t>CSA output</a:t>
              </a:r>
              <a:endParaRPr lang="en-US" altLang="zh-CN" sz="1200">
                <a:solidFill>
                  <a:srgbClr val="FFFF00"/>
                </a:solidFill>
              </a:endParaRPr>
            </a:p>
          </p:txBody>
        </p:sp>
        <p:cxnSp>
          <p:nvCxnSpPr>
            <p:cNvPr id="89" name="肘形连接符 88"/>
            <p:cNvCxnSpPr/>
            <p:nvPr/>
          </p:nvCxnSpPr>
          <p:spPr>
            <a:xfrm>
              <a:off x="2628" y="4202"/>
              <a:ext cx="1005" cy="428"/>
            </a:xfrm>
            <a:prstGeom prst="bentConnector3">
              <a:avLst>
                <a:gd name="adj1" fmla="val 50050"/>
              </a:avLst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90" name="肘形连接符 89"/>
            <p:cNvCxnSpPr>
              <a:stCxn id="81" idx="3"/>
            </p:cNvCxnSpPr>
            <p:nvPr/>
          </p:nvCxnSpPr>
          <p:spPr>
            <a:xfrm flipV="1">
              <a:off x="2596" y="5100"/>
              <a:ext cx="1013" cy="372"/>
            </a:xfrm>
            <a:prstGeom prst="bentConnector3">
              <a:avLst>
                <a:gd name="adj1" fmla="val 50049"/>
              </a:avLst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sp>
          <p:nvSpPr>
            <p:cNvPr id="2" name="文本框 1"/>
            <p:cNvSpPr txBox="1"/>
            <p:nvPr/>
          </p:nvSpPr>
          <p:spPr>
            <a:xfrm>
              <a:off x="1310" y="3397"/>
              <a:ext cx="2089" cy="48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p>
              <a:r>
                <a:rPr lang="en-US" altLang="zh-CN" sz="1200">
                  <a:solidFill>
                    <a:schemeClr val="accent1"/>
                  </a:solidFill>
                </a:rPr>
                <a:t>Incident particle</a:t>
              </a:r>
              <a:endParaRPr lang="en-US" altLang="zh-CN" sz="1200">
                <a:solidFill>
                  <a:schemeClr val="accent1"/>
                </a:solidFill>
              </a:endParaRPr>
            </a:p>
          </p:txBody>
        </p:sp>
        <p:cxnSp>
          <p:nvCxnSpPr>
            <p:cNvPr id="39" name="曲线连接符 38"/>
            <p:cNvCxnSpPr>
              <a:stCxn id="70" idx="1"/>
              <a:endCxn id="74" idx="1"/>
            </p:cNvCxnSpPr>
            <p:nvPr/>
          </p:nvCxnSpPr>
          <p:spPr>
            <a:xfrm rot="10800000" flipH="1" flipV="1">
              <a:off x="1248" y="4837"/>
              <a:ext cx="1370" cy="1810"/>
            </a:xfrm>
            <a:prstGeom prst="curvedConnector3">
              <a:avLst>
                <a:gd name="adj1" fmla="val -27372"/>
              </a:avLst>
            </a:prstGeom>
            <a:ln>
              <a:solidFill>
                <a:srgbClr val="FFFF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4" name="曲线连接符 3"/>
            <p:cNvCxnSpPr>
              <a:stCxn id="83" idx="2"/>
              <a:endCxn id="74" idx="0"/>
            </p:cNvCxnSpPr>
            <p:nvPr/>
          </p:nvCxnSpPr>
          <p:spPr>
            <a:xfrm rot="5400000">
              <a:off x="3280" y="5531"/>
              <a:ext cx="1084" cy="422"/>
            </a:xfrm>
            <a:prstGeom prst="curvedConnector3">
              <a:avLst>
                <a:gd name="adj1" fmla="val 35977"/>
              </a:avLst>
            </a:prstGeom>
            <a:ln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</p:grpSp>
      <p:pic>
        <p:nvPicPr>
          <p:cNvPr id="19" name="图片 1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091555" y="3876675"/>
            <a:ext cx="5157470" cy="2832100"/>
          </a:xfrm>
          <a:prstGeom prst="rect">
            <a:avLst/>
          </a:prstGeom>
        </p:spPr>
      </p:pic>
      <p:grpSp>
        <p:nvGrpSpPr>
          <p:cNvPr id="24" name="组合 23"/>
          <p:cNvGrpSpPr/>
          <p:nvPr/>
        </p:nvGrpSpPr>
        <p:grpSpPr>
          <a:xfrm>
            <a:off x="6793865" y="847725"/>
            <a:ext cx="4202430" cy="2630170"/>
            <a:chOff x="8561" y="800"/>
            <a:chExt cx="6618" cy="4142"/>
          </a:xfrm>
        </p:grpSpPr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3"/>
            <a:srcRect t="-93" b="-3315"/>
            <a:stretch>
              <a:fillRect/>
            </a:stretch>
          </p:blipFill>
          <p:spPr>
            <a:xfrm>
              <a:off x="8561" y="800"/>
              <a:ext cx="6603" cy="4142"/>
            </a:xfrm>
            <a:prstGeom prst="rect">
              <a:avLst/>
            </a:prstGeom>
          </p:spPr>
        </p:pic>
        <p:sp>
          <p:nvSpPr>
            <p:cNvPr id="15" name="文本框 14"/>
            <p:cNvSpPr txBox="1"/>
            <p:nvPr/>
          </p:nvSpPr>
          <p:spPr>
            <a:xfrm>
              <a:off x="12309" y="2323"/>
              <a:ext cx="2871" cy="627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p>
              <a:r>
                <a:rPr lang="en-US" altLang="zh-CN" sz="1400">
                  <a:solidFill>
                    <a:srgbClr val="FFFF00"/>
                  </a:solidFill>
                </a:rPr>
                <a:t>CSA output</a:t>
              </a:r>
              <a:endParaRPr lang="en-US" altLang="zh-CN" sz="1400">
                <a:solidFill>
                  <a:srgbClr val="FFFF00"/>
                </a:solidFill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8667" y="2580"/>
              <a:ext cx="2932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1400">
                  <a:solidFill>
                    <a:srgbClr val="FF0000"/>
                  </a:solidFill>
                </a:rPr>
                <a:t>Scintillator output</a:t>
              </a:r>
              <a:endParaRPr lang="en-US" altLang="zh-CN" sz="1400">
                <a:solidFill>
                  <a:srgbClr val="FF0000"/>
                </a:solidFill>
              </a:endParaRPr>
            </a:p>
          </p:txBody>
        </p:sp>
        <p:cxnSp>
          <p:nvCxnSpPr>
            <p:cNvPr id="17" name="直接连接符 16"/>
            <p:cNvCxnSpPr/>
            <p:nvPr/>
          </p:nvCxnSpPr>
          <p:spPr>
            <a:xfrm>
              <a:off x="11599" y="2538"/>
              <a:ext cx="0" cy="508"/>
            </a:xfrm>
            <a:prstGeom prst="line">
              <a:avLst/>
            </a:prstGeom>
            <a:ln w="12700" cap="rnd">
              <a:solidFill>
                <a:schemeClr val="bg1"/>
              </a:solidFill>
              <a:round/>
            </a:ln>
          </p:spPr>
          <p:style>
            <a:lnRef idx="0">
              <a:srgbClr val="FFFFFF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8" name="直接连接符 17"/>
            <p:cNvCxnSpPr/>
            <p:nvPr/>
          </p:nvCxnSpPr>
          <p:spPr>
            <a:xfrm>
              <a:off x="11856" y="2556"/>
              <a:ext cx="0" cy="507"/>
            </a:xfrm>
            <a:prstGeom prst="line">
              <a:avLst/>
            </a:prstGeom>
            <a:ln w="12700" cap="rnd">
              <a:solidFill>
                <a:schemeClr val="bg1"/>
              </a:solidFill>
              <a:round/>
            </a:ln>
          </p:spPr>
          <p:style>
            <a:lnRef idx="0">
              <a:srgbClr val="FFFFFF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20" name="直接箭头连接符 19"/>
            <p:cNvCxnSpPr/>
            <p:nvPr/>
          </p:nvCxnSpPr>
          <p:spPr>
            <a:xfrm>
              <a:off x="11244" y="2750"/>
              <a:ext cx="355" cy="0"/>
            </a:xfrm>
            <a:prstGeom prst="straightConnector1">
              <a:avLst/>
            </a:prstGeom>
            <a:ln>
              <a:solidFill>
                <a:schemeClr val="bg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21" name="直接箭头连接符 20"/>
            <p:cNvCxnSpPr/>
            <p:nvPr/>
          </p:nvCxnSpPr>
          <p:spPr>
            <a:xfrm flipH="1">
              <a:off x="11856" y="2750"/>
              <a:ext cx="355" cy="0"/>
            </a:xfrm>
            <a:prstGeom prst="straightConnector1">
              <a:avLst/>
            </a:prstGeom>
            <a:ln>
              <a:solidFill>
                <a:schemeClr val="bg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sp>
          <p:nvSpPr>
            <p:cNvPr id="22" name="文本框 21"/>
            <p:cNvSpPr txBox="1"/>
            <p:nvPr/>
          </p:nvSpPr>
          <p:spPr>
            <a:xfrm>
              <a:off x="11284" y="2097"/>
              <a:ext cx="976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1400">
                  <a:solidFill>
                    <a:schemeClr val="bg1"/>
                  </a:solidFill>
                </a:rPr>
                <a:t>TOA</a:t>
              </a:r>
              <a:endParaRPr lang="en-US" altLang="zh-CN" sz="1400">
                <a:solidFill>
                  <a:schemeClr val="bg1"/>
                </a:solidFill>
              </a:endParaRPr>
            </a:p>
          </p:txBody>
        </p:sp>
      </p:grpSp>
      <p:sp>
        <p:nvSpPr>
          <p:cNvPr id="25" name="文本框 24"/>
          <p:cNvSpPr txBox="1"/>
          <p:nvPr/>
        </p:nvSpPr>
        <p:spPr>
          <a:xfrm>
            <a:off x="7866380" y="3678555"/>
            <a:ext cx="226504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Timewalk observed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grpSp>
        <p:nvGrpSpPr>
          <p:cNvPr id="63" name="组合 62"/>
          <p:cNvGrpSpPr/>
          <p:nvPr/>
        </p:nvGrpSpPr>
        <p:grpSpPr>
          <a:xfrm>
            <a:off x="533400" y="3680460"/>
            <a:ext cx="2731770" cy="2950210"/>
            <a:chOff x="499" y="2978"/>
            <a:chExt cx="4302" cy="4646"/>
          </a:xfrm>
        </p:grpSpPr>
        <p:sp>
          <p:nvSpPr>
            <p:cNvPr id="46" name="矩形 45"/>
            <p:cNvSpPr/>
            <p:nvPr/>
          </p:nvSpPr>
          <p:spPr>
            <a:xfrm>
              <a:off x="499" y="2978"/>
              <a:ext cx="4302" cy="4647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52" name="矩形 51"/>
            <p:cNvSpPr/>
            <p:nvPr/>
          </p:nvSpPr>
          <p:spPr>
            <a:xfrm>
              <a:off x="499" y="2978"/>
              <a:ext cx="4302" cy="4647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70" name="矩形 69"/>
            <p:cNvSpPr/>
            <p:nvPr/>
          </p:nvSpPr>
          <p:spPr>
            <a:xfrm>
              <a:off x="1248" y="4474"/>
              <a:ext cx="1713" cy="725"/>
            </a:xfrm>
            <a:prstGeom prst="rect">
              <a:avLst/>
            </a:prstGeom>
            <a:solidFill>
              <a:srgbClr val="00B0F0"/>
            </a:solidFill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r>
                <a:rPr lang="en-US" altLang="zh-CN"/>
                <a:t>Pixel</a:t>
              </a:r>
              <a:endParaRPr lang="en-US" altLang="zh-CN"/>
            </a:p>
          </p:txBody>
        </p:sp>
        <p:sp>
          <p:nvSpPr>
            <p:cNvPr id="54" name="圆角矩形 53"/>
            <p:cNvSpPr/>
            <p:nvPr/>
          </p:nvSpPr>
          <p:spPr>
            <a:xfrm>
              <a:off x="2618" y="6284"/>
              <a:ext cx="1985" cy="726"/>
            </a:xfrm>
            <a:prstGeom prst="roundRect">
              <a:avLst/>
            </a:prstGeom>
          </p:spPr>
          <p:style>
            <a:lnRef idx="0">
              <a:srgbClr val="FFFFFF"/>
            </a:lnRef>
            <a:fillRef idx="1">
              <a:prstClr val="black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r>
                <a:rPr lang="en-US" altLang="zh-CN" sz="1400"/>
                <a:t>Oscilloscope</a:t>
              </a:r>
              <a:endParaRPr lang="en-US" altLang="zh-CN" sz="1400"/>
            </a:p>
          </p:txBody>
        </p:sp>
        <p:sp>
          <p:nvSpPr>
            <p:cNvPr id="80" name="矩形 79"/>
            <p:cNvSpPr/>
            <p:nvPr/>
          </p:nvSpPr>
          <p:spPr>
            <a:xfrm>
              <a:off x="1616" y="4008"/>
              <a:ext cx="980" cy="387"/>
            </a:xfrm>
            <a:prstGeom prst="rect">
              <a:avLst/>
            </a:prstGeom>
            <a:solidFill>
              <a:srgbClr val="00B0F0"/>
            </a:solidFill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r>
                <a:rPr lang="en-US" altLang="zh-CN" sz="1000"/>
                <a:t>Scint 1</a:t>
              </a:r>
              <a:endParaRPr lang="en-US" altLang="zh-CN" sz="1000"/>
            </a:p>
          </p:txBody>
        </p:sp>
        <p:sp>
          <p:nvSpPr>
            <p:cNvPr id="81" name="矩形 80"/>
            <p:cNvSpPr/>
            <p:nvPr/>
          </p:nvSpPr>
          <p:spPr>
            <a:xfrm>
              <a:off x="1616" y="5278"/>
              <a:ext cx="980" cy="387"/>
            </a:xfrm>
            <a:prstGeom prst="rect">
              <a:avLst/>
            </a:prstGeom>
            <a:solidFill>
              <a:srgbClr val="00B0F0"/>
            </a:solidFill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r>
                <a:rPr lang="en-US" altLang="zh-CN" sz="1000"/>
                <a:t>Scint 2</a:t>
              </a:r>
              <a:endParaRPr lang="en-US" altLang="zh-CN" sz="1000"/>
            </a:p>
          </p:txBody>
        </p:sp>
        <p:cxnSp>
          <p:nvCxnSpPr>
            <p:cNvPr id="82" name="直接箭头连接符 81"/>
            <p:cNvCxnSpPr/>
            <p:nvPr/>
          </p:nvCxnSpPr>
          <p:spPr>
            <a:xfrm flipH="1">
              <a:off x="1946" y="3818"/>
              <a:ext cx="22" cy="2233"/>
            </a:xfrm>
            <a:prstGeom prst="straightConnector1">
              <a:avLst/>
            </a:prstGeom>
            <a:ln w="19050" cap="flat" cmpd="sng" algn="ctr">
              <a:solidFill>
                <a:schemeClr val="accent1"/>
              </a:solidFill>
              <a:prstDash val="dash"/>
              <a:miter lim="800000"/>
              <a:tailEnd type="arrow" w="med" len="med"/>
            </a:ln>
          </p:spPr>
          <p:style>
            <a:lnRef idx="0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sp>
          <p:nvSpPr>
            <p:cNvPr id="83" name="圆角矩形 82"/>
            <p:cNvSpPr/>
            <p:nvPr/>
          </p:nvSpPr>
          <p:spPr>
            <a:xfrm>
              <a:off x="3670" y="4552"/>
              <a:ext cx="725" cy="648"/>
            </a:xfrm>
            <a:prstGeom prst="round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r>
                <a:rPr lang="en-US" altLang="zh-CN" sz="1600"/>
                <a:t>&amp;</a:t>
              </a:r>
              <a:endParaRPr lang="en-US" altLang="zh-CN" sz="1600"/>
            </a:p>
          </p:txBody>
        </p:sp>
        <p:sp>
          <p:nvSpPr>
            <p:cNvPr id="84" name="文本框 83"/>
            <p:cNvSpPr txBox="1"/>
            <p:nvPr/>
          </p:nvSpPr>
          <p:spPr>
            <a:xfrm>
              <a:off x="683" y="6548"/>
              <a:ext cx="1945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1200">
                  <a:solidFill>
                    <a:srgbClr val="FFC000"/>
                  </a:solidFill>
                </a:rPr>
                <a:t>Comparator output</a:t>
              </a:r>
              <a:endParaRPr lang="en-US" altLang="zh-CN" sz="1200">
                <a:solidFill>
                  <a:srgbClr val="FFC000"/>
                </a:solidFill>
              </a:endParaRPr>
            </a:p>
          </p:txBody>
        </p:sp>
        <p:cxnSp>
          <p:nvCxnSpPr>
            <p:cNvPr id="89" name="肘形连接符 88"/>
            <p:cNvCxnSpPr/>
            <p:nvPr/>
          </p:nvCxnSpPr>
          <p:spPr>
            <a:xfrm>
              <a:off x="2628" y="4202"/>
              <a:ext cx="1005" cy="428"/>
            </a:xfrm>
            <a:prstGeom prst="bentConnector3">
              <a:avLst>
                <a:gd name="adj1" fmla="val 50050"/>
              </a:avLst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90" name="肘形连接符 89"/>
            <p:cNvCxnSpPr>
              <a:stCxn id="81" idx="3"/>
            </p:cNvCxnSpPr>
            <p:nvPr/>
          </p:nvCxnSpPr>
          <p:spPr>
            <a:xfrm flipV="1">
              <a:off x="2596" y="5100"/>
              <a:ext cx="1013" cy="372"/>
            </a:xfrm>
            <a:prstGeom prst="bentConnector3">
              <a:avLst>
                <a:gd name="adj1" fmla="val 50049"/>
              </a:avLst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sp>
          <p:nvSpPr>
            <p:cNvPr id="55" name="文本框 54"/>
            <p:cNvSpPr txBox="1"/>
            <p:nvPr/>
          </p:nvSpPr>
          <p:spPr>
            <a:xfrm>
              <a:off x="1310" y="3397"/>
              <a:ext cx="2089" cy="48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p>
              <a:r>
                <a:rPr lang="en-US" altLang="zh-CN" sz="1200">
                  <a:solidFill>
                    <a:schemeClr val="accent1"/>
                  </a:solidFill>
                </a:rPr>
                <a:t>Incident particle</a:t>
              </a:r>
              <a:endParaRPr lang="en-US" altLang="zh-CN" sz="1200">
                <a:solidFill>
                  <a:schemeClr val="accent1"/>
                </a:solidFill>
              </a:endParaRPr>
            </a:p>
          </p:txBody>
        </p:sp>
        <p:cxnSp>
          <p:nvCxnSpPr>
            <p:cNvPr id="58" name="曲线连接符 57"/>
            <p:cNvCxnSpPr>
              <a:stCxn id="70" idx="1"/>
              <a:endCxn id="54" idx="1"/>
            </p:cNvCxnSpPr>
            <p:nvPr/>
          </p:nvCxnSpPr>
          <p:spPr>
            <a:xfrm rot="10800000" flipH="1" flipV="1">
              <a:off x="1248" y="4837"/>
              <a:ext cx="1370" cy="1810"/>
            </a:xfrm>
            <a:prstGeom prst="curvedConnector3">
              <a:avLst>
                <a:gd name="adj1" fmla="val -27372"/>
              </a:avLst>
            </a:prstGeom>
            <a:ln>
              <a:solidFill>
                <a:srgbClr val="FFC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59" name="曲线连接符 58"/>
            <p:cNvCxnSpPr>
              <a:stCxn id="83" idx="2"/>
              <a:endCxn id="54" idx="0"/>
            </p:cNvCxnSpPr>
            <p:nvPr/>
          </p:nvCxnSpPr>
          <p:spPr>
            <a:xfrm rot="5400000">
              <a:off x="3280" y="5531"/>
              <a:ext cx="1084" cy="422"/>
            </a:xfrm>
            <a:prstGeom prst="curvedConnector3">
              <a:avLst>
                <a:gd name="adj1" fmla="val 35977"/>
              </a:avLst>
            </a:prstGeom>
            <a:ln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</p:grpSp>
      <p:pic>
        <p:nvPicPr>
          <p:cNvPr id="61" name="图片 60"/>
          <p:cNvPicPr>
            <a:picLocks noChangeAspect="1"/>
          </p:cNvPicPr>
          <p:nvPr/>
        </p:nvPicPr>
        <p:blipFill>
          <a:blip r:embed="rId1"/>
          <a:srcRect r="9399"/>
          <a:stretch>
            <a:fillRect/>
          </a:stretch>
        </p:blipFill>
        <p:spPr>
          <a:xfrm>
            <a:off x="6971030" y="3287395"/>
            <a:ext cx="4088765" cy="3392805"/>
          </a:xfrm>
          <a:prstGeom prst="rect">
            <a:avLst/>
          </a:prstGeom>
        </p:spPr>
      </p:pic>
      <p:grpSp>
        <p:nvGrpSpPr>
          <p:cNvPr id="115" name="组合 114"/>
          <p:cNvGrpSpPr/>
          <p:nvPr/>
        </p:nvGrpSpPr>
        <p:grpSpPr>
          <a:xfrm>
            <a:off x="6005195" y="672465"/>
            <a:ext cx="5866130" cy="2546350"/>
            <a:chOff x="6449" y="3031"/>
            <a:chExt cx="9238" cy="4010"/>
          </a:xfrm>
        </p:grpSpPr>
        <p:pic>
          <p:nvPicPr>
            <p:cNvPr id="78" name="图片 77"/>
            <p:cNvPicPr>
              <a:picLocks noChangeAspect="1"/>
            </p:cNvPicPr>
            <p:nvPr/>
          </p:nvPicPr>
          <p:blipFill>
            <a:blip r:embed="rId2"/>
            <a:srcRect l="2178" t="5212" r="1685" b="73138"/>
            <a:stretch>
              <a:fillRect/>
            </a:stretch>
          </p:blipFill>
          <p:spPr>
            <a:xfrm>
              <a:off x="6449" y="3114"/>
              <a:ext cx="9230" cy="1706"/>
            </a:xfrm>
            <a:prstGeom prst="rect">
              <a:avLst/>
            </a:prstGeom>
          </p:spPr>
        </p:pic>
        <p:cxnSp>
          <p:nvCxnSpPr>
            <p:cNvPr id="79" name="直线连接符 10"/>
            <p:cNvCxnSpPr/>
            <p:nvPr/>
          </p:nvCxnSpPr>
          <p:spPr>
            <a:xfrm>
              <a:off x="12900" y="3031"/>
              <a:ext cx="0" cy="1426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直线连接符 11"/>
            <p:cNvCxnSpPr/>
            <p:nvPr/>
          </p:nvCxnSpPr>
          <p:spPr>
            <a:xfrm>
              <a:off x="13656" y="3031"/>
              <a:ext cx="0" cy="1426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7" name="文本框 86"/>
            <p:cNvSpPr txBox="1"/>
            <p:nvPr/>
          </p:nvSpPr>
          <p:spPr>
            <a:xfrm>
              <a:off x="12825" y="4123"/>
              <a:ext cx="1000" cy="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kumimoji="1" lang="en-US" altLang="zh-CN" sz="1600" b="1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TOT</a:t>
              </a:r>
              <a:endParaRPr kumimoji="1" lang="en-US" altLang="zh-CN" sz="16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88" name="上下箭头 87"/>
            <p:cNvSpPr/>
            <p:nvPr/>
          </p:nvSpPr>
          <p:spPr>
            <a:xfrm rot="5400000">
              <a:off x="13142" y="3610"/>
              <a:ext cx="271" cy="756"/>
            </a:xfrm>
            <a:prstGeom prst="upDownArrow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kumimoji="1" lang="zh-CN" altLang="en-US"/>
            </a:p>
          </p:txBody>
        </p:sp>
        <p:sp>
          <p:nvSpPr>
            <p:cNvPr id="92" name="文本框 91"/>
            <p:cNvSpPr txBox="1"/>
            <p:nvPr/>
          </p:nvSpPr>
          <p:spPr>
            <a:xfrm>
              <a:off x="12223" y="3744"/>
              <a:ext cx="866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kumimoji="1" lang="en-US" altLang="zh-CN" dirty="0">
                  <a:solidFill>
                    <a:srgbClr val="FF0000"/>
                  </a:solidFill>
                  <a:latin typeface="微软雅黑" panose="020B0503020204020204" charset="-122"/>
                  <a:ea typeface="微软雅黑" panose="020B0503020204020204" charset="-122"/>
                </a:rPr>
                <a:t>LE</a:t>
              </a:r>
              <a:endParaRPr kumimoji="1" lang="en-US" altLang="zh-CN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93" name="文本框 92"/>
            <p:cNvSpPr txBox="1"/>
            <p:nvPr/>
          </p:nvSpPr>
          <p:spPr>
            <a:xfrm>
              <a:off x="13747" y="3744"/>
              <a:ext cx="866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kumimoji="1" lang="en-US" altLang="zh-CN" dirty="0">
                  <a:solidFill>
                    <a:srgbClr val="FF0000"/>
                  </a:solidFill>
                  <a:latin typeface="微软雅黑" panose="020B0503020204020204" charset="-122"/>
                  <a:ea typeface="微软雅黑" panose="020B0503020204020204" charset="-122"/>
                </a:rPr>
                <a:t>TE</a:t>
              </a:r>
              <a:endParaRPr kumimoji="1" lang="en-US" altLang="zh-CN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00" name="文本框 99"/>
            <p:cNvSpPr txBox="1"/>
            <p:nvPr/>
          </p:nvSpPr>
          <p:spPr>
            <a:xfrm>
              <a:off x="10112" y="5385"/>
              <a:ext cx="1033" cy="5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kumimoji="1" lang="en-US" altLang="zh-CN" dirty="0">
                  <a:latin typeface="微软雅黑" panose="020B0503020204020204" charset="-122"/>
                  <a:ea typeface="微软雅黑" panose="020B0503020204020204" charset="-122"/>
                </a:rPr>
                <a:t>TOA</a:t>
              </a:r>
              <a:endParaRPr kumimoji="1" lang="zh-CN" altLang="en-US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pic>
          <p:nvPicPr>
            <p:cNvPr id="101" name="图片 100"/>
            <p:cNvPicPr>
              <a:picLocks noChangeAspect="1"/>
            </p:cNvPicPr>
            <p:nvPr/>
          </p:nvPicPr>
          <p:blipFill>
            <a:blip r:embed="rId2"/>
            <a:srcRect l="2178" t="51139" r="1685" b="23455"/>
            <a:stretch>
              <a:fillRect/>
            </a:stretch>
          </p:blipFill>
          <p:spPr>
            <a:xfrm>
              <a:off x="6457" y="4820"/>
              <a:ext cx="9230" cy="2002"/>
            </a:xfrm>
            <a:prstGeom prst="rect">
              <a:avLst/>
            </a:prstGeom>
          </p:spPr>
        </p:pic>
        <p:cxnSp>
          <p:nvCxnSpPr>
            <p:cNvPr id="104" name="直线连接符 13"/>
            <p:cNvCxnSpPr/>
            <p:nvPr/>
          </p:nvCxnSpPr>
          <p:spPr>
            <a:xfrm flipH="1">
              <a:off x="12915" y="4402"/>
              <a:ext cx="0" cy="2098"/>
            </a:xfrm>
            <a:prstGeom prst="line">
              <a:avLst/>
            </a:prstGeom>
            <a:ln w="28575">
              <a:solidFill>
                <a:srgbClr val="FF0000"/>
              </a:solidFill>
              <a:prstDash val="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9" name="文本框 108"/>
            <p:cNvSpPr txBox="1"/>
            <p:nvPr/>
          </p:nvSpPr>
          <p:spPr>
            <a:xfrm>
              <a:off x="11774" y="5385"/>
              <a:ext cx="866" cy="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kumimoji="1" lang="en-US" altLang="zh-CN" sz="1600" dirty="0">
                  <a:solidFill>
                    <a:srgbClr val="0070C0"/>
                  </a:solidFill>
                  <a:latin typeface="微软雅黑" panose="020B0503020204020204" charset="-122"/>
                  <a:ea typeface="微软雅黑" panose="020B0503020204020204" charset="-122"/>
                </a:rPr>
                <a:t>T0</a:t>
              </a:r>
              <a:endParaRPr kumimoji="1" lang="en-US" altLang="zh-CN" sz="1600" dirty="0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10" name="文本框 109"/>
            <p:cNvSpPr txBox="1"/>
            <p:nvPr/>
          </p:nvSpPr>
          <p:spPr>
            <a:xfrm>
              <a:off x="12223" y="6510"/>
              <a:ext cx="1033" cy="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kumimoji="1" lang="en-US" altLang="zh-CN" sz="1600" b="1" dirty="0">
                  <a:latin typeface="微软雅黑" panose="020B0503020204020204" charset="-122"/>
                  <a:ea typeface="微软雅黑" panose="020B0503020204020204" charset="-122"/>
                </a:rPr>
                <a:t>TOA</a:t>
              </a:r>
              <a:endParaRPr kumimoji="1" lang="zh-CN" altLang="en-US" sz="1600" b="1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11" name="右箭头 110"/>
            <p:cNvSpPr/>
            <p:nvPr/>
          </p:nvSpPr>
          <p:spPr>
            <a:xfrm>
              <a:off x="11894" y="6033"/>
              <a:ext cx="527" cy="246"/>
            </a:xfrm>
            <a:prstGeom prst="rightArrow">
              <a:avLst>
                <a:gd name="adj1" fmla="val 50000"/>
                <a:gd name="adj2" fmla="val 101223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12" name="右箭头 111"/>
            <p:cNvSpPr/>
            <p:nvPr/>
          </p:nvSpPr>
          <p:spPr>
            <a:xfrm flipH="1">
              <a:off x="12923" y="6000"/>
              <a:ext cx="527" cy="246"/>
            </a:xfrm>
            <a:prstGeom prst="rightArrow">
              <a:avLst>
                <a:gd name="adj1" fmla="val 50000"/>
                <a:gd name="adj2" fmla="val 101223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cxnSp>
          <p:nvCxnSpPr>
            <p:cNvPr id="113" name="直线连接符 10"/>
            <p:cNvCxnSpPr/>
            <p:nvPr/>
          </p:nvCxnSpPr>
          <p:spPr>
            <a:xfrm>
              <a:off x="12469" y="4853"/>
              <a:ext cx="0" cy="1426"/>
            </a:xfrm>
            <a:prstGeom prst="line">
              <a:avLst/>
            </a:prstGeom>
            <a:ln w="28575">
              <a:solidFill>
                <a:srgbClr val="0070C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文本框 27"/>
            <p:cNvSpPr txBox="1"/>
            <p:nvPr/>
          </p:nvSpPr>
          <p:spPr>
            <a:xfrm>
              <a:off x="8046" y="3426"/>
              <a:ext cx="2340" cy="842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p>
              <a:r>
                <a:rPr kumimoji="1" lang="en-US" altLang="zh-CN" sz="1400" dirty="0">
                  <a:latin typeface="微软雅黑" panose="020B0503020204020204" charset="-122"/>
                  <a:ea typeface="微软雅黑" panose="020B0503020204020204" charset="-122"/>
                </a:rPr>
                <a:t>Comparator digital output</a:t>
              </a:r>
              <a:endParaRPr kumimoji="1" lang="zh-CN" altLang="en-US" sz="14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8046" y="5385"/>
              <a:ext cx="2642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kumimoji="1" lang="en-US" altLang="zh-CN" sz="1400" dirty="0">
                  <a:latin typeface="微软雅黑" panose="020B0503020204020204" charset="-122"/>
                  <a:ea typeface="微软雅黑" panose="020B0503020204020204" charset="-122"/>
                </a:rPr>
                <a:t>Scintillators digital output </a:t>
              </a:r>
              <a:endParaRPr kumimoji="1" lang="zh-CN" altLang="en-US" sz="14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122" name="文本框 121"/>
          <p:cNvSpPr txBox="1"/>
          <p:nvPr/>
        </p:nvSpPr>
        <p:spPr>
          <a:xfrm>
            <a:off x="373380" y="1356995"/>
            <a:ext cx="4971415" cy="168465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>
                <a:sym typeface="+mn-ea"/>
              </a:rPr>
              <a:t>Time of Arrival (TOA): Period between the leading edge (LE) of c</a:t>
            </a:r>
            <a:r>
              <a:rPr kumimoji="1" lang="en-US" altLang="zh-CN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omparator digital output </a:t>
            </a:r>
            <a:r>
              <a:rPr lang="en-US" altLang="zh-CN">
                <a:sym typeface="+mn-ea"/>
              </a:rPr>
              <a:t>and the rising edge of scintillator signal</a:t>
            </a:r>
            <a:endParaRPr lang="zh-CN" altLang="en-US"/>
          </a:p>
        </p:txBody>
      </p:sp>
      <p:sp>
        <p:nvSpPr>
          <p:cNvPr id="123" name="文本框 122"/>
          <p:cNvSpPr txBox="1"/>
          <p:nvPr/>
        </p:nvSpPr>
        <p:spPr>
          <a:xfrm>
            <a:off x="0" y="0"/>
            <a:ext cx="3669665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en-US" altLang="zh-CN" sz="3200" b="1" smtClean="0">
                <a:latin typeface="+mj-lt"/>
                <a:ea typeface="微软雅黑" panose="020B0503020204020204" charset="-122"/>
                <a:cs typeface="+mj-lt"/>
                <a:sym typeface="+mn-ea"/>
              </a:rPr>
              <a:t>Single</a:t>
            </a:r>
            <a:r>
              <a:rPr lang="en-US" altLang="zh-CN" sz="3000" b="1" smtClean="0">
                <a:latin typeface="+mj-lt"/>
                <a:ea typeface="微软雅黑" panose="020B0503020204020204" charset="-122"/>
                <a:cs typeface="+mj-lt"/>
                <a:sym typeface="+mn-ea"/>
              </a:rPr>
              <a:t>-Pixel timing</a:t>
            </a:r>
            <a:endParaRPr lang="en-US" altLang="zh-CN" sz="3000" b="1" smtClean="0">
              <a:latin typeface="+mj-lt"/>
              <a:ea typeface="微软雅黑" panose="020B0503020204020204" charset="-122"/>
              <a:cs typeface="+mj-lt"/>
              <a:sym typeface="+mn-ea"/>
            </a:endParaRPr>
          </a:p>
        </p:txBody>
      </p:sp>
      <p:grpSp>
        <p:nvGrpSpPr>
          <p:cNvPr id="140" name="组合 139"/>
          <p:cNvGrpSpPr/>
          <p:nvPr/>
        </p:nvGrpSpPr>
        <p:grpSpPr>
          <a:xfrm>
            <a:off x="3442970" y="3680460"/>
            <a:ext cx="2775585" cy="2950845"/>
            <a:chOff x="5779" y="5796"/>
            <a:chExt cx="4371" cy="4647"/>
          </a:xfrm>
        </p:grpSpPr>
        <p:sp>
          <p:nvSpPr>
            <p:cNvPr id="132" name="矩形 131"/>
            <p:cNvSpPr/>
            <p:nvPr/>
          </p:nvSpPr>
          <p:spPr>
            <a:xfrm>
              <a:off x="5779" y="5796"/>
              <a:ext cx="4371" cy="4647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25" name="任意多边形 124"/>
            <p:cNvSpPr/>
            <p:nvPr/>
          </p:nvSpPr>
          <p:spPr>
            <a:xfrm>
              <a:off x="6772" y="6144"/>
              <a:ext cx="2874" cy="1816"/>
            </a:xfrm>
            <a:custGeom>
              <a:avLst/>
              <a:gdLst>
                <a:gd name="connisteX0" fmla="*/ 0 w 1824990"/>
                <a:gd name="connsiteY0" fmla="*/ 1138849 h 1153454"/>
                <a:gd name="connisteX1" fmla="*/ 64770 w 1824990"/>
                <a:gd name="connsiteY1" fmla="*/ 1114084 h 1153454"/>
                <a:gd name="connisteX2" fmla="*/ 113665 w 1824990"/>
                <a:gd name="connsiteY2" fmla="*/ 1049314 h 1153454"/>
                <a:gd name="connisteX3" fmla="*/ 143510 w 1824990"/>
                <a:gd name="connsiteY3" fmla="*/ 985179 h 1153454"/>
                <a:gd name="connisteX4" fmla="*/ 173355 w 1824990"/>
                <a:gd name="connsiteY4" fmla="*/ 921044 h 1153454"/>
                <a:gd name="connisteX5" fmla="*/ 193040 w 1824990"/>
                <a:gd name="connsiteY5" fmla="*/ 851829 h 1153454"/>
                <a:gd name="connisteX6" fmla="*/ 212725 w 1824990"/>
                <a:gd name="connsiteY6" fmla="*/ 787694 h 1153454"/>
                <a:gd name="connisteX7" fmla="*/ 227330 w 1824990"/>
                <a:gd name="connsiteY7" fmla="*/ 722924 h 1153454"/>
                <a:gd name="connisteX8" fmla="*/ 237490 w 1824990"/>
                <a:gd name="connsiteY8" fmla="*/ 658789 h 1153454"/>
                <a:gd name="connisteX9" fmla="*/ 252095 w 1824990"/>
                <a:gd name="connsiteY9" fmla="*/ 580049 h 1153454"/>
                <a:gd name="connisteX10" fmla="*/ 262255 w 1824990"/>
                <a:gd name="connsiteY10" fmla="*/ 510834 h 1153454"/>
                <a:gd name="connisteX11" fmla="*/ 287020 w 1824990"/>
                <a:gd name="connsiteY11" fmla="*/ 446064 h 1153454"/>
                <a:gd name="connisteX12" fmla="*/ 306705 w 1824990"/>
                <a:gd name="connsiteY12" fmla="*/ 381929 h 1153454"/>
                <a:gd name="connisteX13" fmla="*/ 331470 w 1824990"/>
                <a:gd name="connsiteY13" fmla="*/ 317794 h 1153454"/>
                <a:gd name="connisteX14" fmla="*/ 366395 w 1824990"/>
                <a:gd name="connsiteY14" fmla="*/ 253659 h 1153454"/>
                <a:gd name="connisteX15" fmla="*/ 395605 w 1824990"/>
                <a:gd name="connsiteY15" fmla="*/ 189524 h 1153454"/>
                <a:gd name="connisteX16" fmla="*/ 435610 w 1824990"/>
                <a:gd name="connsiteY16" fmla="*/ 124754 h 1153454"/>
                <a:gd name="connisteX17" fmla="*/ 469900 w 1824990"/>
                <a:gd name="connsiteY17" fmla="*/ 60619 h 1153454"/>
                <a:gd name="connisteX18" fmla="*/ 534035 w 1824990"/>
                <a:gd name="connsiteY18" fmla="*/ 16169 h 1153454"/>
                <a:gd name="connisteX19" fmla="*/ 598170 w 1824990"/>
                <a:gd name="connsiteY19" fmla="*/ 6009 h 1153454"/>
                <a:gd name="connisteX20" fmla="*/ 657860 w 1824990"/>
                <a:gd name="connsiteY20" fmla="*/ 85384 h 1153454"/>
                <a:gd name="connisteX21" fmla="*/ 712470 w 1824990"/>
                <a:gd name="connsiteY21" fmla="*/ 149519 h 1153454"/>
                <a:gd name="connisteX22" fmla="*/ 751840 w 1824990"/>
                <a:gd name="connsiteY22" fmla="*/ 213654 h 1153454"/>
                <a:gd name="connisteX23" fmla="*/ 786130 w 1824990"/>
                <a:gd name="connsiteY23" fmla="*/ 282869 h 1153454"/>
                <a:gd name="connisteX24" fmla="*/ 826135 w 1824990"/>
                <a:gd name="connsiteY24" fmla="*/ 347639 h 1153454"/>
                <a:gd name="connisteX25" fmla="*/ 865505 w 1824990"/>
                <a:gd name="connsiteY25" fmla="*/ 411774 h 1153454"/>
                <a:gd name="connisteX26" fmla="*/ 915035 w 1824990"/>
                <a:gd name="connsiteY26" fmla="*/ 475909 h 1153454"/>
                <a:gd name="connisteX27" fmla="*/ 959485 w 1824990"/>
                <a:gd name="connsiteY27" fmla="*/ 545124 h 1153454"/>
                <a:gd name="connisteX28" fmla="*/ 1003935 w 1824990"/>
                <a:gd name="connsiteY28" fmla="*/ 609259 h 1153454"/>
                <a:gd name="connisteX29" fmla="*/ 1048385 w 1824990"/>
                <a:gd name="connsiteY29" fmla="*/ 674029 h 1153454"/>
                <a:gd name="connisteX30" fmla="*/ 1117600 w 1824990"/>
                <a:gd name="connsiteY30" fmla="*/ 747689 h 1153454"/>
                <a:gd name="connisteX31" fmla="*/ 1186815 w 1824990"/>
                <a:gd name="connsiteY31" fmla="*/ 812459 h 1153454"/>
                <a:gd name="connisteX32" fmla="*/ 1256030 w 1824990"/>
                <a:gd name="connsiteY32" fmla="*/ 871514 h 1153454"/>
                <a:gd name="connisteX33" fmla="*/ 1325245 w 1824990"/>
                <a:gd name="connsiteY33" fmla="*/ 926124 h 1153454"/>
                <a:gd name="connisteX34" fmla="*/ 1394460 w 1824990"/>
                <a:gd name="connsiteY34" fmla="*/ 980099 h 1153454"/>
                <a:gd name="connisteX35" fmla="*/ 1458595 w 1824990"/>
                <a:gd name="connsiteY35" fmla="*/ 1024549 h 1153454"/>
                <a:gd name="connisteX36" fmla="*/ 1523365 w 1824990"/>
                <a:gd name="connsiteY36" fmla="*/ 1049314 h 1153454"/>
                <a:gd name="connisteX37" fmla="*/ 1602105 w 1824990"/>
                <a:gd name="connsiteY37" fmla="*/ 1089319 h 1153454"/>
                <a:gd name="connisteX38" fmla="*/ 1666240 w 1824990"/>
                <a:gd name="connsiteY38" fmla="*/ 1114084 h 1153454"/>
                <a:gd name="connisteX39" fmla="*/ 1755775 w 1824990"/>
                <a:gd name="connsiteY39" fmla="*/ 1138849 h 1153454"/>
                <a:gd name="connisteX40" fmla="*/ 1824990 w 1824990"/>
                <a:gd name="connsiteY40" fmla="*/ 1153454 h 1153454"/>
              </a:gdLst>
              <a:ahLst/>
              <a:cxnLst>
                <a:cxn ang="0">
                  <a:pos x="connisteX0" y="connsiteY0"/>
                </a:cxn>
                <a:cxn ang="0">
                  <a:pos x="connisteX1" y="connsiteY1"/>
                </a:cxn>
                <a:cxn ang="0">
                  <a:pos x="connisteX2" y="connsiteY2"/>
                </a:cxn>
                <a:cxn ang="0">
                  <a:pos x="connisteX3" y="connsiteY3"/>
                </a:cxn>
                <a:cxn ang="0">
                  <a:pos x="connisteX4" y="connsiteY4"/>
                </a:cxn>
                <a:cxn ang="0">
                  <a:pos x="connisteX5" y="connsiteY5"/>
                </a:cxn>
                <a:cxn ang="0">
                  <a:pos x="connisteX6" y="connsiteY6"/>
                </a:cxn>
                <a:cxn ang="0">
                  <a:pos x="connisteX7" y="connsiteY7"/>
                </a:cxn>
                <a:cxn ang="0">
                  <a:pos x="connisteX8" y="connsiteY8"/>
                </a:cxn>
                <a:cxn ang="0">
                  <a:pos x="connisteX9" y="connsiteY9"/>
                </a:cxn>
                <a:cxn ang="0">
                  <a:pos x="connisteX10" y="connsiteY10"/>
                </a:cxn>
                <a:cxn ang="0">
                  <a:pos x="connisteX11" y="connsiteY11"/>
                </a:cxn>
                <a:cxn ang="0">
                  <a:pos x="connisteX12" y="connsiteY12"/>
                </a:cxn>
                <a:cxn ang="0">
                  <a:pos x="connisteX13" y="connsiteY13"/>
                </a:cxn>
                <a:cxn ang="0">
                  <a:pos x="connisteX14" y="connsiteY14"/>
                </a:cxn>
                <a:cxn ang="0">
                  <a:pos x="connisteX15" y="connsiteY15"/>
                </a:cxn>
                <a:cxn ang="0">
                  <a:pos x="connisteX16" y="connsiteY16"/>
                </a:cxn>
                <a:cxn ang="0">
                  <a:pos x="connisteX17" y="connsiteY17"/>
                </a:cxn>
                <a:cxn ang="0">
                  <a:pos x="connisteX18" y="connsiteY18"/>
                </a:cxn>
                <a:cxn ang="0">
                  <a:pos x="connisteX19" y="connsiteY19"/>
                </a:cxn>
                <a:cxn ang="0">
                  <a:pos x="connisteX20" y="connsiteY20"/>
                </a:cxn>
                <a:cxn ang="0">
                  <a:pos x="connisteX21" y="connsiteY21"/>
                </a:cxn>
                <a:cxn ang="0">
                  <a:pos x="connisteX22" y="connsiteY22"/>
                </a:cxn>
                <a:cxn ang="0">
                  <a:pos x="connisteX23" y="connsiteY23"/>
                </a:cxn>
                <a:cxn ang="0">
                  <a:pos x="connisteX24" y="connsiteY24"/>
                </a:cxn>
                <a:cxn ang="0">
                  <a:pos x="connisteX25" y="connsiteY25"/>
                </a:cxn>
                <a:cxn ang="0">
                  <a:pos x="connisteX26" y="connsiteY26"/>
                </a:cxn>
                <a:cxn ang="0">
                  <a:pos x="connisteX27" y="connsiteY27"/>
                </a:cxn>
                <a:cxn ang="0">
                  <a:pos x="connisteX28" y="connsiteY28"/>
                </a:cxn>
                <a:cxn ang="0">
                  <a:pos x="connisteX29" y="connsiteY29"/>
                </a:cxn>
                <a:cxn ang="0">
                  <a:pos x="connisteX30" y="connsiteY30"/>
                </a:cxn>
                <a:cxn ang="0">
                  <a:pos x="connisteX31" y="connsiteY31"/>
                </a:cxn>
                <a:cxn ang="0">
                  <a:pos x="connisteX32" y="connsiteY32"/>
                </a:cxn>
                <a:cxn ang="0">
                  <a:pos x="connisteX33" y="connsiteY33"/>
                </a:cxn>
                <a:cxn ang="0">
                  <a:pos x="connisteX34" y="connsiteY34"/>
                </a:cxn>
                <a:cxn ang="0">
                  <a:pos x="connisteX35" y="connsiteY35"/>
                </a:cxn>
                <a:cxn ang="0">
                  <a:pos x="connisteX36" y="connsiteY36"/>
                </a:cxn>
                <a:cxn ang="0">
                  <a:pos x="connisteX37" y="connsiteY37"/>
                </a:cxn>
                <a:cxn ang="0">
                  <a:pos x="connisteX38" y="connsiteY38"/>
                </a:cxn>
                <a:cxn ang="0">
                  <a:pos x="connisteX39" y="connsiteY39"/>
                </a:cxn>
                <a:cxn ang="0">
                  <a:pos x="connisteX40" y="connsiteY40"/>
                </a:cxn>
              </a:cxnLst>
              <a:rect l="l" t="t" r="r" b="b"/>
              <a:pathLst>
                <a:path w="1824990" h="1153455">
                  <a:moveTo>
                    <a:pt x="0" y="1138850"/>
                  </a:moveTo>
                  <a:cubicBezTo>
                    <a:pt x="12065" y="1135040"/>
                    <a:pt x="41910" y="1131865"/>
                    <a:pt x="64770" y="1114085"/>
                  </a:cubicBezTo>
                  <a:cubicBezTo>
                    <a:pt x="87630" y="1096305"/>
                    <a:pt x="97790" y="1075350"/>
                    <a:pt x="113665" y="1049315"/>
                  </a:cubicBezTo>
                  <a:cubicBezTo>
                    <a:pt x="129540" y="1023280"/>
                    <a:pt x="131445" y="1010580"/>
                    <a:pt x="143510" y="985180"/>
                  </a:cubicBezTo>
                  <a:cubicBezTo>
                    <a:pt x="155575" y="959780"/>
                    <a:pt x="163195" y="947715"/>
                    <a:pt x="173355" y="921045"/>
                  </a:cubicBezTo>
                  <a:cubicBezTo>
                    <a:pt x="183515" y="894375"/>
                    <a:pt x="185420" y="878500"/>
                    <a:pt x="193040" y="851830"/>
                  </a:cubicBezTo>
                  <a:cubicBezTo>
                    <a:pt x="200660" y="825160"/>
                    <a:pt x="205740" y="813730"/>
                    <a:pt x="212725" y="787695"/>
                  </a:cubicBezTo>
                  <a:cubicBezTo>
                    <a:pt x="219710" y="761660"/>
                    <a:pt x="222250" y="748960"/>
                    <a:pt x="227330" y="722925"/>
                  </a:cubicBezTo>
                  <a:cubicBezTo>
                    <a:pt x="232410" y="696890"/>
                    <a:pt x="232410" y="687365"/>
                    <a:pt x="237490" y="658790"/>
                  </a:cubicBezTo>
                  <a:cubicBezTo>
                    <a:pt x="242570" y="630215"/>
                    <a:pt x="247015" y="609895"/>
                    <a:pt x="252095" y="580050"/>
                  </a:cubicBezTo>
                  <a:cubicBezTo>
                    <a:pt x="257175" y="550205"/>
                    <a:pt x="255270" y="537505"/>
                    <a:pt x="262255" y="510835"/>
                  </a:cubicBezTo>
                  <a:cubicBezTo>
                    <a:pt x="269240" y="484165"/>
                    <a:pt x="278130" y="472100"/>
                    <a:pt x="287020" y="446065"/>
                  </a:cubicBezTo>
                  <a:cubicBezTo>
                    <a:pt x="295910" y="420030"/>
                    <a:pt x="297815" y="407330"/>
                    <a:pt x="306705" y="381930"/>
                  </a:cubicBezTo>
                  <a:cubicBezTo>
                    <a:pt x="315595" y="356530"/>
                    <a:pt x="319405" y="343195"/>
                    <a:pt x="331470" y="317795"/>
                  </a:cubicBezTo>
                  <a:cubicBezTo>
                    <a:pt x="343535" y="292395"/>
                    <a:pt x="353695" y="279060"/>
                    <a:pt x="366395" y="253660"/>
                  </a:cubicBezTo>
                  <a:cubicBezTo>
                    <a:pt x="379095" y="228260"/>
                    <a:pt x="381635" y="215560"/>
                    <a:pt x="395605" y="189525"/>
                  </a:cubicBezTo>
                  <a:cubicBezTo>
                    <a:pt x="409575" y="163490"/>
                    <a:pt x="421005" y="150790"/>
                    <a:pt x="435610" y="124755"/>
                  </a:cubicBezTo>
                  <a:cubicBezTo>
                    <a:pt x="450215" y="98720"/>
                    <a:pt x="450215" y="82210"/>
                    <a:pt x="469900" y="60620"/>
                  </a:cubicBezTo>
                  <a:cubicBezTo>
                    <a:pt x="489585" y="39030"/>
                    <a:pt x="508635" y="26965"/>
                    <a:pt x="534035" y="16170"/>
                  </a:cubicBezTo>
                  <a:cubicBezTo>
                    <a:pt x="559435" y="5375"/>
                    <a:pt x="573405" y="-7960"/>
                    <a:pt x="598170" y="6010"/>
                  </a:cubicBezTo>
                  <a:cubicBezTo>
                    <a:pt x="622935" y="19980"/>
                    <a:pt x="635000" y="56810"/>
                    <a:pt x="657860" y="85385"/>
                  </a:cubicBezTo>
                  <a:cubicBezTo>
                    <a:pt x="680720" y="113960"/>
                    <a:pt x="693420" y="124120"/>
                    <a:pt x="712470" y="149520"/>
                  </a:cubicBezTo>
                  <a:cubicBezTo>
                    <a:pt x="731520" y="174920"/>
                    <a:pt x="737235" y="186985"/>
                    <a:pt x="751840" y="213655"/>
                  </a:cubicBezTo>
                  <a:cubicBezTo>
                    <a:pt x="766445" y="240325"/>
                    <a:pt x="771525" y="256200"/>
                    <a:pt x="786130" y="282870"/>
                  </a:cubicBezTo>
                  <a:cubicBezTo>
                    <a:pt x="800735" y="309540"/>
                    <a:pt x="810260" y="321605"/>
                    <a:pt x="826135" y="347640"/>
                  </a:cubicBezTo>
                  <a:cubicBezTo>
                    <a:pt x="842010" y="373675"/>
                    <a:pt x="847725" y="386375"/>
                    <a:pt x="865505" y="411775"/>
                  </a:cubicBezTo>
                  <a:cubicBezTo>
                    <a:pt x="883285" y="437175"/>
                    <a:pt x="895985" y="449240"/>
                    <a:pt x="915035" y="475910"/>
                  </a:cubicBezTo>
                  <a:cubicBezTo>
                    <a:pt x="934085" y="502580"/>
                    <a:pt x="941705" y="518455"/>
                    <a:pt x="959485" y="545125"/>
                  </a:cubicBezTo>
                  <a:cubicBezTo>
                    <a:pt x="977265" y="571795"/>
                    <a:pt x="986155" y="583225"/>
                    <a:pt x="1003935" y="609260"/>
                  </a:cubicBezTo>
                  <a:cubicBezTo>
                    <a:pt x="1021715" y="635295"/>
                    <a:pt x="1025525" y="646090"/>
                    <a:pt x="1048385" y="674030"/>
                  </a:cubicBezTo>
                  <a:cubicBezTo>
                    <a:pt x="1071245" y="701970"/>
                    <a:pt x="1089660" y="719750"/>
                    <a:pt x="1117600" y="747690"/>
                  </a:cubicBezTo>
                  <a:cubicBezTo>
                    <a:pt x="1145540" y="775630"/>
                    <a:pt x="1158875" y="787695"/>
                    <a:pt x="1186815" y="812460"/>
                  </a:cubicBezTo>
                  <a:cubicBezTo>
                    <a:pt x="1214755" y="837225"/>
                    <a:pt x="1228090" y="848655"/>
                    <a:pt x="1256030" y="871515"/>
                  </a:cubicBezTo>
                  <a:cubicBezTo>
                    <a:pt x="1283970" y="894375"/>
                    <a:pt x="1297305" y="904535"/>
                    <a:pt x="1325245" y="926125"/>
                  </a:cubicBezTo>
                  <a:cubicBezTo>
                    <a:pt x="1353185" y="947715"/>
                    <a:pt x="1367790" y="960415"/>
                    <a:pt x="1394460" y="980100"/>
                  </a:cubicBezTo>
                  <a:cubicBezTo>
                    <a:pt x="1421130" y="999785"/>
                    <a:pt x="1432560" y="1010580"/>
                    <a:pt x="1458595" y="1024550"/>
                  </a:cubicBezTo>
                  <a:cubicBezTo>
                    <a:pt x="1484630" y="1038520"/>
                    <a:pt x="1494790" y="1036615"/>
                    <a:pt x="1523365" y="1049315"/>
                  </a:cubicBezTo>
                  <a:cubicBezTo>
                    <a:pt x="1551940" y="1062015"/>
                    <a:pt x="1573530" y="1076620"/>
                    <a:pt x="1602105" y="1089320"/>
                  </a:cubicBezTo>
                  <a:cubicBezTo>
                    <a:pt x="1630680" y="1102020"/>
                    <a:pt x="1635760" y="1103925"/>
                    <a:pt x="1666240" y="1114085"/>
                  </a:cubicBezTo>
                  <a:cubicBezTo>
                    <a:pt x="1696720" y="1124245"/>
                    <a:pt x="1724025" y="1131230"/>
                    <a:pt x="1755775" y="1138850"/>
                  </a:cubicBezTo>
                  <a:cubicBezTo>
                    <a:pt x="1787525" y="1146470"/>
                    <a:pt x="1812925" y="1150915"/>
                    <a:pt x="1824990" y="1153455"/>
                  </a:cubicBezTo>
                </a:path>
              </a:pathLst>
            </a:custGeom>
            <a:ln>
              <a:solidFill>
                <a:srgbClr val="00B050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rgbClr val="00B050"/>
                </a:solidFill>
              </a:endParaRPr>
            </a:p>
          </p:txBody>
        </p:sp>
        <p:cxnSp>
          <p:nvCxnSpPr>
            <p:cNvPr id="126" name="直接连接符 125"/>
            <p:cNvCxnSpPr/>
            <p:nvPr/>
          </p:nvCxnSpPr>
          <p:spPr>
            <a:xfrm flipV="1">
              <a:off x="6483" y="7103"/>
              <a:ext cx="2221" cy="0"/>
            </a:xfrm>
            <a:prstGeom prst="line">
              <a:avLst/>
            </a:prstGeom>
            <a:ln w="12700" cap="flat" cmpd="sng" algn="ctr">
              <a:solidFill>
                <a:schemeClr val="accent1"/>
              </a:solidFill>
              <a:prstDash val="dash"/>
              <a:miter lim="800000"/>
            </a:ln>
          </p:spPr>
          <p:style>
            <a:lnRef idx="0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27" name="直接连接符 126"/>
            <p:cNvCxnSpPr/>
            <p:nvPr/>
          </p:nvCxnSpPr>
          <p:spPr>
            <a:xfrm>
              <a:off x="7185" y="8452"/>
              <a:ext cx="1191" cy="0"/>
            </a:xfrm>
            <a:prstGeom prst="line">
              <a:avLst/>
            </a:prstGeom>
            <a:ln>
              <a:solidFill>
                <a:srgbClr val="FFC000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28" name="直接连接符 127"/>
            <p:cNvCxnSpPr/>
            <p:nvPr/>
          </p:nvCxnSpPr>
          <p:spPr>
            <a:xfrm flipV="1">
              <a:off x="8376" y="9558"/>
              <a:ext cx="1417" cy="0"/>
            </a:xfrm>
            <a:prstGeom prst="line">
              <a:avLst/>
            </a:prstGeom>
            <a:ln>
              <a:solidFill>
                <a:srgbClr val="FFC000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29" name="直接连接符 128"/>
            <p:cNvCxnSpPr/>
            <p:nvPr/>
          </p:nvCxnSpPr>
          <p:spPr>
            <a:xfrm flipH="1">
              <a:off x="7185" y="8452"/>
              <a:ext cx="0" cy="1106"/>
            </a:xfrm>
            <a:prstGeom prst="line">
              <a:avLst/>
            </a:prstGeom>
            <a:ln>
              <a:solidFill>
                <a:srgbClr val="FFC000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30" name="直接连接符 129"/>
            <p:cNvCxnSpPr/>
            <p:nvPr/>
          </p:nvCxnSpPr>
          <p:spPr>
            <a:xfrm flipH="1">
              <a:off x="7185" y="6658"/>
              <a:ext cx="0" cy="1757"/>
            </a:xfrm>
            <a:prstGeom prst="line">
              <a:avLst/>
            </a:prstGeom>
            <a:ln w="12700" cap="flat" cmpd="sng" algn="ctr">
              <a:solidFill>
                <a:srgbClr val="FF0000"/>
              </a:solidFill>
              <a:prstDash val="dash"/>
              <a:miter lim="800000"/>
            </a:ln>
          </p:spPr>
          <p:style>
            <a:lnRef idx="0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31" name="直接连接符 130"/>
            <p:cNvCxnSpPr/>
            <p:nvPr/>
          </p:nvCxnSpPr>
          <p:spPr>
            <a:xfrm flipH="1">
              <a:off x="8344" y="6658"/>
              <a:ext cx="0" cy="1701"/>
            </a:xfrm>
            <a:prstGeom prst="line">
              <a:avLst/>
            </a:prstGeom>
            <a:ln w="12700" cap="flat" cmpd="sng" algn="ctr">
              <a:solidFill>
                <a:srgbClr val="FF0000"/>
              </a:solidFill>
              <a:prstDash val="dash"/>
              <a:miter lim="800000"/>
            </a:ln>
          </p:spPr>
          <p:style>
            <a:lnRef idx="0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33" name="直接连接符 132"/>
            <p:cNvCxnSpPr/>
            <p:nvPr/>
          </p:nvCxnSpPr>
          <p:spPr>
            <a:xfrm flipH="1">
              <a:off x="8376" y="8452"/>
              <a:ext cx="0" cy="1106"/>
            </a:xfrm>
            <a:prstGeom prst="line">
              <a:avLst/>
            </a:prstGeom>
            <a:ln>
              <a:solidFill>
                <a:srgbClr val="FFC000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34" name="直接连接符 133"/>
            <p:cNvCxnSpPr/>
            <p:nvPr/>
          </p:nvCxnSpPr>
          <p:spPr>
            <a:xfrm>
              <a:off x="6731" y="9558"/>
              <a:ext cx="454" cy="0"/>
            </a:xfrm>
            <a:prstGeom prst="line">
              <a:avLst/>
            </a:prstGeom>
            <a:ln>
              <a:solidFill>
                <a:srgbClr val="FFC000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sp>
          <p:nvSpPr>
            <p:cNvPr id="135" name="文本框 134"/>
            <p:cNvSpPr txBox="1"/>
            <p:nvPr/>
          </p:nvSpPr>
          <p:spPr>
            <a:xfrm>
              <a:off x="8775" y="6893"/>
              <a:ext cx="1375" cy="41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p>
              <a:r>
                <a:rPr lang="en-US" altLang="zh-CN" sz="1200">
                  <a:solidFill>
                    <a:schemeClr val="accent1"/>
                  </a:solidFill>
                </a:rPr>
                <a:t>threshold</a:t>
              </a:r>
              <a:endParaRPr lang="en-US" altLang="zh-CN" sz="1200">
                <a:solidFill>
                  <a:schemeClr val="accent1"/>
                </a:solidFill>
              </a:endParaRPr>
            </a:p>
          </p:txBody>
        </p:sp>
        <p:sp>
          <p:nvSpPr>
            <p:cNvPr id="136" name="文本框 135"/>
            <p:cNvSpPr txBox="1"/>
            <p:nvPr/>
          </p:nvSpPr>
          <p:spPr>
            <a:xfrm>
              <a:off x="6818" y="6073"/>
              <a:ext cx="866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kumimoji="1" lang="en-US" altLang="zh-CN" sz="1400" dirty="0">
                  <a:solidFill>
                    <a:srgbClr val="FF0000"/>
                  </a:solidFill>
                  <a:latin typeface="微软雅黑" panose="020B0503020204020204" charset="-122"/>
                  <a:ea typeface="微软雅黑" panose="020B0503020204020204" charset="-122"/>
                </a:rPr>
                <a:t>LE</a:t>
              </a:r>
              <a:endParaRPr kumimoji="1" lang="en-US" altLang="zh-CN" sz="1400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37" name="文本框 136"/>
            <p:cNvSpPr txBox="1"/>
            <p:nvPr/>
          </p:nvSpPr>
          <p:spPr>
            <a:xfrm>
              <a:off x="8073" y="6073"/>
              <a:ext cx="866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kumimoji="1" lang="en-US" altLang="zh-CN" sz="1400" dirty="0">
                  <a:solidFill>
                    <a:srgbClr val="FF0000"/>
                  </a:solidFill>
                  <a:latin typeface="微软雅黑" panose="020B0503020204020204" charset="-122"/>
                  <a:ea typeface="微软雅黑" panose="020B0503020204020204" charset="-122"/>
                </a:rPr>
                <a:t>TE</a:t>
              </a:r>
              <a:endParaRPr kumimoji="1" lang="en-US" altLang="zh-CN" sz="1400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38" name="文本框 137"/>
            <p:cNvSpPr txBox="1"/>
            <p:nvPr/>
          </p:nvSpPr>
          <p:spPr>
            <a:xfrm>
              <a:off x="5859" y="7921"/>
              <a:ext cx="1146" cy="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1600">
                  <a:solidFill>
                    <a:srgbClr val="00B050"/>
                  </a:solidFill>
                </a:rPr>
                <a:t>CSA</a:t>
              </a:r>
              <a:endParaRPr lang="en-US" altLang="zh-CN" sz="1600">
                <a:solidFill>
                  <a:srgbClr val="00B050"/>
                </a:solidFill>
              </a:endParaRPr>
            </a:p>
          </p:txBody>
        </p:sp>
        <p:sp>
          <p:nvSpPr>
            <p:cNvPr id="139" name="文本框 138"/>
            <p:cNvSpPr txBox="1"/>
            <p:nvPr/>
          </p:nvSpPr>
          <p:spPr>
            <a:xfrm>
              <a:off x="5779" y="9558"/>
              <a:ext cx="2297" cy="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1600">
                  <a:solidFill>
                    <a:srgbClr val="FFC000"/>
                  </a:solidFill>
                  <a:sym typeface="+mn-ea"/>
                </a:rPr>
                <a:t>Comparator </a:t>
              </a:r>
              <a:endParaRPr lang="zh-CN" altLang="en-US" sz="1600"/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/>
        <p:txBody>
          <a:bodyPr/>
          <a:p>
            <a:pPr>
              <a:lnSpc>
                <a:spcPct val="150000"/>
              </a:lnSpc>
            </a:pPr>
            <a:r>
              <a:rPr lang="en-US" altLang="zh-CN" sz="2400">
                <a:solidFill>
                  <a:schemeClr val="tx1"/>
                </a:solidFill>
              </a:rPr>
              <a:t>The basic functionality of COFFEE3 has been verified</a:t>
            </a:r>
            <a:endParaRPr lang="en-US" altLang="zh-CN" sz="240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zh-CN" sz="2400">
                <a:solidFill>
                  <a:schemeClr val="tx1"/>
                </a:solidFill>
              </a:rPr>
              <a:t>Research on the performance of the chip series is still ongoing</a:t>
            </a:r>
            <a:endParaRPr lang="en-US" altLang="zh-CN" sz="240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endParaRPr lang="zh-CN" altLang="en-US" sz="2400">
              <a:solidFill>
                <a:schemeClr val="tx1"/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123" name="文本框 122"/>
          <p:cNvSpPr txBox="1"/>
          <p:nvPr/>
        </p:nvSpPr>
        <p:spPr>
          <a:xfrm>
            <a:off x="0" y="0"/>
            <a:ext cx="2148205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en-US" altLang="zh-CN" sz="3200" b="1" smtClean="0">
                <a:latin typeface="+mj-lt"/>
                <a:ea typeface="微软雅黑" panose="020B0503020204020204" charset="-122"/>
                <a:cs typeface="+mj-lt"/>
                <a:sym typeface="+mn-ea"/>
              </a:rPr>
              <a:t>Summary </a:t>
            </a:r>
            <a:endParaRPr lang="en-US" altLang="zh-CN" sz="3000" b="1" smtClean="0">
              <a:latin typeface="+mj-lt"/>
              <a:ea typeface="微软雅黑" panose="020B0503020204020204" charset="-122"/>
              <a:cs typeface="+mj-lt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2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122600" y="2047120"/>
            <a:ext cx="9799200" cy="1018800"/>
          </a:xfrm>
        </p:spPr>
        <p:txBody>
          <a:bodyPr/>
          <a:p>
            <a:r>
              <a:rPr lang="en-US" altLang="zh-CN"/>
              <a:t>Thanks for your attention</a:t>
            </a:r>
            <a:endParaRPr lang="en-US" altLang="zh-CN"/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  <p:custDataLst>
      <p:tags r:id="rId2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lang="en-US" altLang="zh-CN"/>
              <a:t>BACK UP</a:t>
            </a:r>
            <a:endParaRPr lang="en-US" altLang="zh-CN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  <p:custDataLst>
      <p:tags r:id="rId2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63" name="组合 62"/>
          <p:cNvGrpSpPr/>
          <p:nvPr/>
        </p:nvGrpSpPr>
        <p:grpSpPr>
          <a:xfrm>
            <a:off x="8973185" y="1169035"/>
            <a:ext cx="2885440" cy="3641090"/>
            <a:chOff x="11231" y="2972"/>
            <a:chExt cx="4544" cy="5734"/>
          </a:xfrm>
        </p:grpSpPr>
        <p:pic>
          <p:nvPicPr>
            <p:cNvPr id="45" name="图片 44"/>
            <p:cNvPicPr>
              <a:picLocks noChangeAspect="1"/>
            </p:cNvPicPr>
            <p:nvPr/>
          </p:nvPicPr>
          <p:blipFill>
            <a:blip r:embed="rId1"/>
            <a:srcRect l="41923" t="46668" r="39335" b="14843"/>
            <a:stretch>
              <a:fillRect/>
            </a:stretch>
          </p:blipFill>
          <p:spPr>
            <a:xfrm>
              <a:off x="11231" y="2972"/>
              <a:ext cx="4545" cy="5733"/>
            </a:xfrm>
            <a:prstGeom prst="rect">
              <a:avLst/>
            </a:prstGeom>
          </p:spPr>
        </p:pic>
        <p:sp>
          <p:nvSpPr>
            <p:cNvPr id="48" name="矩形 47"/>
            <p:cNvSpPr/>
            <p:nvPr/>
          </p:nvSpPr>
          <p:spPr>
            <a:xfrm>
              <a:off x="11231" y="2972"/>
              <a:ext cx="4545" cy="5735"/>
            </a:xfrm>
            <a:prstGeom prst="rect">
              <a:avLst/>
            </a:prstGeom>
            <a:noFill/>
            <a:ln w="28575">
              <a:solidFill>
                <a:srgbClr val="FFC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51" name="直接连接符 50"/>
            <p:cNvCxnSpPr/>
            <p:nvPr/>
          </p:nvCxnSpPr>
          <p:spPr>
            <a:xfrm>
              <a:off x="12262" y="3658"/>
              <a:ext cx="0" cy="1134"/>
            </a:xfrm>
            <a:prstGeom prst="line">
              <a:avLst/>
            </a:prstGeom>
            <a:ln w="19050" cap="rnd">
              <a:solidFill>
                <a:schemeClr val="bg1"/>
              </a:solidFill>
              <a:round/>
            </a:ln>
          </p:spPr>
          <p:style>
            <a:lnRef idx="0">
              <a:srgbClr val="FFFFFF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52" name="直接连接符 51"/>
            <p:cNvCxnSpPr/>
            <p:nvPr/>
          </p:nvCxnSpPr>
          <p:spPr>
            <a:xfrm flipH="1">
              <a:off x="13071" y="3658"/>
              <a:ext cx="0" cy="1134"/>
            </a:xfrm>
            <a:prstGeom prst="line">
              <a:avLst/>
            </a:prstGeom>
            <a:ln w="19050" cap="rnd">
              <a:solidFill>
                <a:schemeClr val="bg1"/>
              </a:solidFill>
              <a:round/>
            </a:ln>
          </p:spPr>
          <p:style>
            <a:lnRef idx="0">
              <a:srgbClr val="FFFFFF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53" name="直接箭头连接符 52"/>
            <p:cNvCxnSpPr/>
            <p:nvPr/>
          </p:nvCxnSpPr>
          <p:spPr>
            <a:xfrm>
              <a:off x="11808" y="4250"/>
              <a:ext cx="454" cy="0"/>
            </a:xfrm>
            <a:prstGeom prst="straightConnector1">
              <a:avLst/>
            </a:prstGeom>
            <a:ln w="19050">
              <a:solidFill>
                <a:schemeClr val="bg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54" name="直接箭头连接符 53"/>
            <p:cNvCxnSpPr/>
            <p:nvPr/>
          </p:nvCxnSpPr>
          <p:spPr>
            <a:xfrm flipH="1">
              <a:off x="13097" y="4250"/>
              <a:ext cx="454" cy="0"/>
            </a:xfrm>
            <a:prstGeom prst="straightConnector1">
              <a:avLst/>
            </a:prstGeom>
            <a:ln w="19050">
              <a:solidFill>
                <a:schemeClr val="bg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sp>
          <p:nvSpPr>
            <p:cNvPr id="55" name="文本框 54"/>
            <p:cNvSpPr txBox="1"/>
            <p:nvPr/>
          </p:nvSpPr>
          <p:spPr>
            <a:xfrm>
              <a:off x="12185" y="3844"/>
              <a:ext cx="976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1400">
                  <a:solidFill>
                    <a:schemeClr val="bg1"/>
                  </a:solidFill>
                </a:rPr>
                <a:t>TOA</a:t>
              </a:r>
              <a:endParaRPr lang="en-US" altLang="zh-CN" sz="1400">
                <a:solidFill>
                  <a:schemeClr val="bg1"/>
                </a:solidFill>
              </a:endParaRPr>
            </a:p>
          </p:txBody>
        </p:sp>
        <p:cxnSp>
          <p:nvCxnSpPr>
            <p:cNvPr id="56" name="直接连接符 55"/>
            <p:cNvCxnSpPr/>
            <p:nvPr/>
          </p:nvCxnSpPr>
          <p:spPr>
            <a:xfrm>
              <a:off x="11231" y="5161"/>
              <a:ext cx="4479" cy="0"/>
            </a:xfrm>
            <a:prstGeom prst="line">
              <a:avLst/>
            </a:prstGeom>
            <a:ln w="12700" cap="flat" cmpd="sng" algn="ctr">
              <a:solidFill>
                <a:schemeClr val="accent6"/>
              </a:solidFill>
              <a:prstDash val="dash"/>
              <a:miter lim="800000"/>
            </a:ln>
          </p:spPr>
          <p:style>
            <a:lnRef idx="0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sp>
          <p:nvSpPr>
            <p:cNvPr id="57" name="文本框 56"/>
            <p:cNvSpPr txBox="1"/>
            <p:nvPr/>
          </p:nvSpPr>
          <p:spPr>
            <a:xfrm>
              <a:off x="14020" y="5185"/>
              <a:ext cx="1566" cy="47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p>
              <a:r>
                <a:rPr lang="en-US" altLang="zh-CN" sz="1400">
                  <a:solidFill>
                    <a:schemeClr val="accent6"/>
                  </a:solidFill>
                </a:rPr>
                <a:t>TH=15mV</a:t>
              </a:r>
              <a:endParaRPr lang="en-US" altLang="zh-CN" sz="1400">
                <a:solidFill>
                  <a:schemeClr val="accent6"/>
                </a:solidFill>
              </a:endParaRPr>
            </a:p>
          </p:txBody>
        </p:sp>
      </p:grpSp>
      <p:sp>
        <p:nvSpPr>
          <p:cNvPr id="60" name="文本框 59"/>
          <p:cNvSpPr txBox="1"/>
          <p:nvPr/>
        </p:nvSpPr>
        <p:spPr>
          <a:xfrm>
            <a:off x="4180205" y="791845"/>
            <a:ext cx="3937000" cy="103505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>
                <a:sym typeface="+mn-ea"/>
              </a:rPr>
              <a:t>Single pixel C1R0</a:t>
            </a:r>
            <a:endParaRPr lang="en-US" altLang="zh-CN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/>
              <a:t>CSA trigger threshold: TH=15mV</a:t>
            </a:r>
            <a:endParaRPr lang="en-US" altLang="zh-CN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altLang="zh-CN"/>
          </a:p>
        </p:txBody>
      </p:sp>
      <p:grpSp>
        <p:nvGrpSpPr>
          <p:cNvPr id="64" name="组合 63"/>
          <p:cNvGrpSpPr>
            <a:grpSpLocks noChangeAspect="1"/>
          </p:cNvGrpSpPr>
          <p:nvPr/>
        </p:nvGrpSpPr>
        <p:grpSpPr>
          <a:xfrm>
            <a:off x="3797300" y="1830705"/>
            <a:ext cx="4919455" cy="3086100"/>
            <a:chOff x="947" y="3844"/>
            <a:chExt cx="6603" cy="4142"/>
          </a:xfrm>
        </p:grpSpPr>
        <p:pic>
          <p:nvPicPr>
            <p:cNvPr id="35" name="图片 34"/>
            <p:cNvPicPr>
              <a:picLocks noChangeAspect="1"/>
            </p:cNvPicPr>
            <p:nvPr/>
          </p:nvPicPr>
          <p:blipFill>
            <a:blip r:embed="rId1"/>
            <a:srcRect t="-93" b="-3315"/>
            <a:stretch>
              <a:fillRect/>
            </a:stretch>
          </p:blipFill>
          <p:spPr>
            <a:xfrm>
              <a:off x="947" y="3844"/>
              <a:ext cx="6603" cy="4142"/>
            </a:xfrm>
            <a:prstGeom prst="rect">
              <a:avLst/>
            </a:prstGeom>
          </p:spPr>
        </p:pic>
        <p:sp>
          <p:nvSpPr>
            <p:cNvPr id="36" name="文本框 35"/>
            <p:cNvSpPr txBox="1"/>
            <p:nvPr/>
          </p:nvSpPr>
          <p:spPr>
            <a:xfrm>
              <a:off x="4820" y="5396"/>
              <a:ext cx="2568" cy="627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p>
              <a:r>
                <a:rPr lang="en-US" altLang="zh-CN" sz="1400">
                  <a:solidFill>
                    <a:srgbClr val="FFFF00"/>
                  </a:solidFill>
                </a:rPr>
                <a:t>C1R0 CSA output</a:t>
              </a:r>
              <a:endParaRPr lang="en-US" altLang="zh-CN" sz="1400">
                <a:solidFill>
                  <a:srgbClr val="FFFF00"/>
                </a:solidFill>
              </a:endParaRP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1060" y="5710"/>
              <a:ext cx="2195" cy="40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p>
              <a:r>
                <a:rPr lang="en-US" altLang="zh-CN" sz="1400">
                  <a:solidFill>
                    <a:srgbClr val="FF0000"/>
                  </a:solidFill>
                </a:rPr>
                <a:t>Scintillator output</a:t>
              </a:r>
              <a:endParaRPr lang="en-US" altLang="zh-CN" sz="1400">
                <a:solidFill>
                  <a:srgbClr val="FF0000"/>
                </a:solidFill>
              </a:endParaRPr>
            </a:p>
          </p:txBody>
        </p:sp>
        <p:sp>
          <p:nvSpPr>
            <p:cNvPr id="43" name="矩形 42"/>
            <p:cNvSpPr/>
            <p:nvPr/>
          </p:nvSpPr>
          <p:spPr>
            <a:xfrm>
              <a:off x="3677" y="5660"/>
              <a:ext cx="1143" cy="1657"/>
            </a:xfrm>
            <a:prstGeom prst="rect">
              <a:avLst/>
            </a:prstGeom>
            <a:noFill/>
            <a:ln w="28575">
              <a:solidFill>
                <a:srgbClr val="FFC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49" name="直接箭头连接符 48"/>
          <p:cNvCxnSpPr>
            <a:stCxn id="43" idx="3"/>
            <a:endCxn id="48" idx="1"/>
          </p:cNvCxnSpPr>
          <p:nvPr/>
        </p:nvCxnSpPr>
        <p:spPr>
          <a:xfrm flipV="1">
            <a:off x="6682740" y="2990215"/>
            <a:ext cx="2290445" cy="810895"/>
          </a:xfrm>
          <a:prstGeom prst="straightConnector1">
            <a:avLst/>
          </a:prstGeom>
          <a:ln w="19050">
            <a:solidFill>
              <a:srgbClr val="FFC000"/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65" name="文本框 64"/>
          <p:cNvSpPr txBox="1"/>
          <p:nvPr/>
        </p:nvSpPr>
        <p:spPr>
          <a:xfrm>
            <a:off x="9224645" y="4916805"/>
            <a:ext cx="2801620" cy="1706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0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altLang="zh-CN" sz="1400">
                <a:sym typeface="+mn-ea"/>
              </a:rPr>
              <a:t>Time of Arrival (TOA): Period between the time CSA output reaches TH and the rising edge of scintillator signal</a:t>
            </a:r>
            <a:endParaRPr lang="en-US" altLang="zh-CN" sz="1400"/>
          </a:p>
          <a:p>
            <a:pPr>
              <a:lnSpc>
                <a:spcPct val="150000"/>
              </a:lnSpc>
            </a:pPr>
            <a:endParaRPr lang="zh-CN" altLang="en-US" sz="1400"/>
          </a:p>
        </p:txBody>
      </p:sp>
      <p:sp>
        <p:nvSpPr>
          <p:cNvPr id="66" name="文本框 65"/>
          <p:cNvSpPr txBox="1"/>
          <p:nvPr/>
        </p:nvSpPr>
        <p:spPr>
          <a:xfrm>
            <a:off x="4398010" y="4916805"/>
            <a:ext cx="371729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A typical event observed on scope </a:t>
            </a:r>
            <a:endParaRPr lang="en-US" altLang="zh-CN"/>
          </a:p>
        </p:txBody>
      </p:sp>
      <p:sp>
        <p:nvSpPr>
          <p:cNvPr id="68" name="文本框 67"/>
          <p:cNvSpPr txBox="1"/>
          <p:nvPr/>
        </p:nvSpPr>
        <p:spPr>
          <a:xfrm>
            <a:off x="0" y="0"/>
            <a:ext cx="5250815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en-US" altLang="zh-CN" sz="3000" b="1" smtClean="0">
                <a:latin typeface="+mj-lt"/>
                <a:ea typeface="微软雅黑" panose="020B0503020204020204" charset="-122"/>
                <a:cs typeface="+mj-lt"/>
                <a:sym typeface="+mn-ea"/>
              </a:rPr>
              <a:t>C1R0 </a:t>
            </a:r>
            <a:r>
              <a:rPr lang="en-US" altLang="zh-CN" sz="3200" b="1" smtClean="0">
                <a:latin typeface="+mj-lt"/>
                <a:ea typeface="微软雅黑" panose="020B0503020204020204" charset="-122"/>
                <a:cs typeface="+mj-lt"/>
                <a:sym typeface="+mn-ea"/>
              </a:rPr>
              <a:t>Single</a:t>
            </a:r>
            <a:r>
              <a:rPr lang="en-US" altLang="zh-CN" sz="3000" b="1" smtClean="0">
                <a:latin typeface="+mj-lt"/>
                <a:ea typeface="微软雅黑" panose="020B0503020204020204" charset="-122"/>
                <a:cs typeface="+mj-lt"/>
                <a:sym typeface="+mn-ea"/>
              </a:rPr>
              <a:t>-Pixel TOA </a:t>
            </a:r>
            <a:r>
              <a:rPr lang="en-US" altLang="zh-CN" sz="3000" b="1" smtClean="0">
                <a:latin typeface="+mj-lt"/>
                <a:ea typeface="微软雅黑" panose="020B0503020204020204" charset="-122"/>
                <a:cs typeface="+mj-lt"/>
                <a:sym typeface="+mn-ea"/>
              </a:rPr>
              <a:t>Test</a:t>
            </a:r>
            <a:endParaRPr lang="en-US" altLang="zh-CN" sz="3000" b="1" smtClean="0">
              <a:latin typeface="+mj-lt"/>
              <a:ea typeface="微软雅黑" panose="020B0503020204020204" charset="-122"/>
              <a:cs typeface="+mj-lt"/>
              <a:sym typeface="+mn-ea"/>
            </a:endParaRPr>
          </a:p>
        </p:txBody>
      </p:sp>
      <p:sp>
        <p:nvSpPr>
          <p:cNvPr id="128" name="文本框 127"/>
          <p:cNvSpPr txBox="1"/>
          <p:nvPr/>
        </p:nvSpPr>
        <p:spPr>
          <a:xfrm rot="20820000">
            <a:off x="4352290" y="5581015"/>
            <a:ext cx="443738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400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5</a:t>
            </a:r>
            <a:r>
              <a:rPr lang="zh-CN" altLang="en-US" sz="400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月的</a:t>
            </a:r>
            <a:r>
              <a:rPr lang="en-US" altLang="zh-CN" sz="400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TOA</a:t>
            </a:r>
            <a:r>
              <a:rPr lang="zh-CN" altLang="en-US" sz="400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与</a:t>
            </a:r>
            <a:r>
              <a:rPr lang="en-US" altLang="zh-CN" sz="400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CSA</a:t>
            </a:r>
            <a:endParaRPr lang="zh-CN" altLang="en-US" sz="400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grpSp>
        <p:nvGrpSpPr>
          <p:cNvPr id="92" name="组合 91"/>
          <p:cNvGrpSpPr/>
          <p:nvPr/>
        </p:nvGrpSpPr>
        <p:grpSpPr>
          <a:xfrm>
            <a:off x="294005" y="1355090"/>
            <a:ext cx="3319780" cy="5157470"/>
            <a:chOff x="13659" y="1436"/>
            <a:chExt cx="5228" cy="8122"/>
          </a:xfrm>
        </p:grpSpPr>
        <p:sp>
          <p:nvSpPr>
            <p:cNvPr id="91" name="矩形 90"/>
            <p:cNvSpPr/>
            <p:nvPr/>
          </p:nvSpPr>
          <p:spPr>
            <a:xfrm>
              <a:off x="13659" y="1436"/>
              <a:ext cx="5228" cy="8122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grpSp>
          <p:nvGrpSpPr>
            <p:cNvPr id="69" name="组合 68"/>
            <p:cNvGrpSpPr/>
            <p:nvPr/>
          </p:nvGrpSpPr>
          <p:grpSpPr>
            <a:xfrm>
              <a:off x="14262" y="1855"/>
              <a:ext cx="4417" cy="7155"/>
              <a:chOff x="1097" y="1823"/>
              <a:chExt cx="4417" cy="7155"/>
            </a:xfrm>
          </p:grpSpPr>
          <p:sp>
            <p:nvSpPr>
              <p:cNvPr id="70" name="矩形 69"/>
              <p:cNvSpPr/>
              <p:nvPr/>
            </p:nvSpPr>
            <p:spPr>
              <a:xfrm>
                <a:off x="1243" y="2900"/>
                <a:ext cx="1713" cy="725"/>
              </a:xfrm>
              <a:prstGeom prst="rect">
                <a:avLst/>
              </a:prstGeom>
              <a:solidFill>
                <a:srgbClr val="00B0F0"/>
              </a:solidFill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r>
                  <a:rPr lang="en-US" altLang="zh-CN"/>
                  <a:t>Pixel</a:t>
                </a:r>
                <a:endParaRPr lang="en-US" altLang="zh-CN"/>
              </a:p>
            </p:txBody>
          </p:sp>
          <p:sp>
            <p:nvSpPr>
              <p:cNvPr id="71" name="圆角矩形 70"/>
              <p:cNvSpPr/>
              <p:nvPr/>
            </p:nvSpPr>
            <p:spPr>
              <a:xfrm>
                <a:off x="1246" y="4640"/>
                <a:ext cx="1713" cy="726"/>
              </a:xfrm>
              <a:prstGeom prst="roundRect">
                <a:avLst/>
              </a:prstGeom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r>
                  <a:rPr lang="en-US" altLang="zh-CN"/>
                  <a:t>CSA</a:t>
                </a:r>
                <a:endParaRPr lang="en-US" altLang="zh-CN"/>
              </a:p>
            </p:txBody>
          </p:sp>
          <p:sp>
            <p:nvSpPr>
              <p:cNvPr id="72" name="圆角矩形 71"/>
              <p:cNvSpPr/>
              <p:nvPr/>
            </p:nvSpPr>
            <p:spPr>
              <a:xfrm>
                <a:off x="1097" y="7054"/>
                <a:ext cx="2012" cy="726"/>
              </a:xfrm>
              <a:prstGeom prst="roundRect">
                <a:avLst/>
              </a:prstGeom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r>
                  <a:rPr lang="en-US" altLang="zh-CN" sz="1600"/>
                  <a:t>Digital output</a:t>
                </a:r>
                <a:endParaRPr lang="en-US" altLang="zh-CN" sz="1600"/>
              </a:p>
            </p:txBody>
          </p:sp>
          <p:sp>
            <p:nvSpPr>
              <p:cNvPr id="73" name="圆角矩形 72"/>
              <p:cNvSpPr/>
              <p:nvPr/>
            </p:nvSpPr>
            <p:spPr>
              <a:xfrm>
                <a:off x="1097" y="8252"/>
                <a:ext cx="2012" cy="726"/>
              </a:xfrm>
              <a:prstGeom prst="roundRect">
                <a:avLst/>
              </a:prstGeom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r>
                  <a:rPr lang="en-US" altLang="zh-CN" sz="1400"/>
                  <a:t>DAQ</a:t>
                </a:r>
                <a:endParaRPr lang="en-US" altLang="zh-CN" sz="1400"/>
              </a:p>
            </p:txBody>
          </p:sp>
          <p:sp>
            <p:nvSpPr>
              <p:cNvPr id="74" name="圆角矩形 73"/>
              <p:cNvSpPr/>
              <p:nvPr/>
            </p:nvSpPr>
            <p:spPr>
              <a:xfrm>
                <a:off x="3529" y="5838"/>
                <a:ext cx="1985" cy="726"/>
              </a:xfrm>
              <a:prstGeom prst="roundRect">
                <a:avLst/>
              </a:prstGeom>
            </p:spPr>
            <p:style>
              <a:lnRef idx="0">
                <a:srgbClr val="FFFFFF"/>
              </a:lnRef>
              <a:fillRef idx="1">
                <a:prstClr val="black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r>
                  <a:rPr lang="en-US" altLang="zh-CN" sz="1400"/>
                  <a:t>Oscilloscope</a:t>
                </a:r>
                <a:endParaRPr lang="en-US" altLang="zh-CN" sz="1400"/>
              </a:p>
            </p:txBody>
          </p:sp>
          <p:sp>
            <p:nvSpPr>
              <p:cNvPr id="75" name="圆角矩形 74"/>
              <p:cNvSpPr/>
              <p:nvPr/>
            </p:nvSpPr>
            <p:spPr>
              <a:xfrm>
                <a:off x="1098" y="5818"/>
                <a:ext cx="2011" cy="784"/>
              </a:xfrm>
              <a:prstGeom prst="roundRect">
                <a:avLst/>
              </a:prstGeom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r>
                  <a:rPr kumimoji="1" lang="en-US" altLang="zh-CN" sz="1400" dirty="0"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Comparator</a:t>
                </a:r>
                <a:endParaRPr lang="zh-CN" altLang="en-US" sz="1400"/>
              </a:p>
            </p:txBody>
          </p:sp>
          <p:sp>
            <p:nvSpPr>
              <p:cNvPr id="76" name="右箭头 75"/>
              <p:cNvSpPr/>
              <p:nvPr/>
            </p:nvSpPr>
            <p:spPr>
              <a:xfrm rot="5400000">
                <a:off x="1867" y="5444"/>
                <a:ext cx="472" cy="316"/>
              </a:xfrm>
              <a:prstGeom prst="rightArrow">
                <a:avLst>
                  <a:gd name="adj1" fmla="val 50000"/>
                  <a:gd name="adj2" fmla="val 101223"/>
                </a:avLst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77" name="右箭头 76"/>
              <p:cNvSpPr/>
              <p:nvPr/>
            </p:nvSpPr>
            <p:spPr>
              <a:xfrm rot="5400000">
                <a:off x="1867" y="6680"/>
                <a:ext cx="472" cy="316"/>
              </a:xfrm>
              <a:prstGeom prst="rightArrow">
                <a:avLst>
                  <a:gd name="adj1" fmla="val 50000"/>
                  <a:gd name="adj2" fmla="val 101223"/>
                </a:avLst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78" name="右箭头 77"/>
              <p:cNvSpPr/>
              <p:nvPr/>
            </p:nvSpPr>
            <p:spPr>
              <a:xfrm rot="5400000">
                <a:off x="1866" y="7858"/>
                <a:ext cx="472" cy="316"/>
              </a:xfrm>
              <a:prstGeom prst="rightArrow">
                <a:avLst>
                  <a:gd name="adj1" fmla="val 50000"/>
                  <a:gd name="adj2" fmla="val 101223"/>
                </a:avLst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80" name="矩形 79"/>
              <p:cNvSpPr/>
              <p:nvPr/>
            </p:nvSpPr>
            <p:spPr>
              <a:xfrm>
                <a:off x="1611" y="2434"/>
                <a:ext cx="980" cy="387"/>
              </a:xfrm>
              <a:prstGeom prst="rect">
                <a:avLst/>
              </a:prstGeom>
              <a:solidFill>
                <a:srgbClr val="00B0F0"/>
              </a:solidFill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r>
                  <a:rPr lang="en-US" altLang="zh-CN" sz="1000"/>
                  <a:t>Scint 1</a:t>
                </a:r>
                <a:endParaRPr lang="en-US" altLang="zh-CN" sz="1000"/>
              </a:p>
            </p:txBody>
          </p:sp>
          <p:sp>
            <p:nvSpPr>
              <p:cNvPr id="81" name="矩形 80"/>
              <p:cNvSpPr/>
              <p:nvPr/>
            </p:nvSpPr>
            <p:spPr>
              <a:xfrm>
                <a:off x="1611" y="3704"/>
                <a:ext cx="980" cy="387"/>
              </a:xfrm>
              <a:prstGeom prst="rect">
                <a:avLst/>
              </a:prstGeom>
              <a:solidFill>
                <a:srgbClr val="00B0F0"/>
              </a:solidFill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r>
                  <a:rPr lang="en-US" altLang="zh-CN" sz="1000"/>
                  <a:t>Scint 2</a:t>
                </a:r>
                <a:endParaRPr lang="en-US" altLang="zh-CN" sz="1000"/>
              </a:p>
            </p:txBody>
          </p:sp>
          <p:cxnSp>
            <p:nvCxnSpPr>
              <p:cNvPr id="82" name="直接箭头连接符 81"/>
              <p:cNvCxnSpPr/>
              <p:nvPr/>
            </p:nvCxnSpPr>
            <p:spPr>
              <a:xfrm flipH="1">
                <a:off x="1831" y="2248"/>
                <a:ext cx="542" cy="2176"/>
              </a:xfrm>
              <a:prstGeom prst="straightConnector1">
                <a:avLst/>
              </a:prstGeom>
              <a:ln w="19050">
                <a:solidFill>
                  <a:srgbClr val="FF0000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</p:cxnSp>
          <p:sp>
            <p:nvSpPr>
              <p:cNvPr id="83" name="圆角矩形 82"/>
              <p:cNvSpPr/>
              <p:nvPr/>
            </p:nvSpPr>
            <p:spPr>
              <a:xfrm>
                <a:off x="3665" y="2978"/>
                <a:ext cx="725" cy="648"/>
              </a:xfrm>
              <a:prstGeom prst="roundRect">
                <a:avLst/>
              </a:prstGeom>
              <a:solidFill>
                <a:srgbClr val="FFC000"/>
              </a:solidFill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r>
                  <a:rPr lang="en-US" altLang="zh-CN" sz="1600"/>
                  <a:t>&amp;</a:t>
                </a:r>
                <a:endParaRPr lang="en-US" altLang="zh-CN" sz="1600"/>
              </a:p>
            </p:txBody>
          </p:sp>
          <p:sp>
            <p:nvSpPr>
              <p:cNvPr id="84" name="文本框 83"/>
              <p:cNvSpPr txBox="1"/>
              <p:nvPr/>
            </p:nvSpPr>
            <p:spPr>
              <a:xfrm>
                <a:off x="2373" y="5366"/>
                <a:ext cx="1945" cy="4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r>
                  <a:rPr lang="en-US" altLang="zh-CN" sz="1200">
                    <a:solidFill>
                      <a:srgbClr val="FFFF00"/>
                    </a:solidFill>
                  </a:rPr>
                  <a:t>trigger to scope</a:t>
                </a:r>
                <a:endParaRPr lang="en-US" altLang="zh-CN" sz="1200">
                  <a:solidFill>
                    <a:srgbClr val="FFFF00"/>
                  </a:solidFill>
                </a:endParaRPr>
              </a:p>
            </p:txBody>
          </p:sp>
          <p:sp>
            <p:nvSpPr>
              <p:cNvPr id="85" name="文本框 84"/>
              <p:cNvSpPr txBox="1"/>
              <p:nvPr/>
            </p:nvSpPr>
            <p:spPr>
              <a:xfrm>
                <a:off x="1305" y="1823"/>
                <a:ext cx="2089" cy="489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p>
                <a:r>
                  <a:rPr lang="en-US" altLang="zh-CN" sz="1200">
                    <a:solidFill>
                      <a:srgbClr val="FF0000"/>
                    </a:solidFill>
                  </a:rPr>
                  <a:t>Incident particle</a:t>
                </a:r>
                <a:endParaRPr lang="en-US" altLang="zh-CN" sz="1200">
                  <a:solidFill>
                    <a:srgbClr val="FF0000"/>
                  </a:solidFill>
                </a:endParaRPr>
              </a:p>
            </p:txBody>
          </p:sp>
          <p:cxnSp>
            <p:nvCxnSpPr>
              <p:cNvPr id="86" name="直接箭头连接符 85"/>
              <p:cNvCxnSpPr>
                <a:stCxn id="83" idx="2"/>
                <a:endCxn id="74" idx="0"/>
              </p:cNvCxnSpPr>
              <p:nvPr/>
            </p:nvCxnSpPr>
            <p:spPr>
              <a:xfrm>
                <a:off x="4028" y="3626"/>
                <a:ext cx="494" cy="2212"/>
              </a:xfrm>
              <a:prstGeom prst="straightConnector1">
                <a:avLst/>
              </a:prstGeom>
              <a:ln w="19050">
                <a:solidFill>
                  <a:srgbClr val="FF0000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</p:cxnSp>
          <p:cxnSp>
            <p:nvCxnSpPr>
              <p:cNvPr id="87" name="直接箭头连接符 86"/>
              <p:cNvCxnSpPr>
                <a:stCxn id="71" idx="3"/>
                <a:endCxn id="74" idx="1"/>
              </p:cNvCxnSpPr>
              <p:nvPr/>
            </p:nvCxnSpPr>
            <p:spPr>
              <a:xfrm>
                <a:off x="2959" y="5003"/>
                <a:ext cx="570" cy="1198"/>
              </a:xfrm>
              <a:prstGeom prst="straightConnector1">
                <a:avLst/>
              </a:prstGeom>
              <a:ln w="19050">
                <a:solidFill>
                  <a:srgbClr val="FFFF00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</p:cxnSp>
          <p:cxnSp>
            <p:nvCxnSpPr>
              <p:cNvPr id="88" name="肘形连接符 87"/>
              <p:cNvCxnSpPr>
                <a:stCxn id="70" idx="1"/>
                <a:endCxn id="71" idx="1"/>
              </p:cNvCxnSpPr>
              <p:nvPr/>
            </p:nvCxnSpPr>
            <p:spPr>
              <a:xfrm rot="10800000" flipH="1" flipV="1">
                <a:off x="1242" y="3263"/>
                <a:ext cx="5" cy="1740"/>
              </a:xfrm>
              <a:prstGeom prst="bentConnector3">
                <a:avLst>
                  <a:gd name="adj1" fmla="val -9320000"/>
                </a:avLst>
              </a:prstGeom>
              <a:ln w="19050">
                <a:tailEnd type="arrow" w="med" len="med"/>
              </a:ln>
            </p:spPr>
            <p:style>
              <a:lnRef idx="2">
                <a:prstClr val="black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</p:cxnSp>
          <p:cxnSp>
            <p:nvCxnSpPr>
              <p:cNvPr id="89" name="肘形连接符 88"/>
              <p:cNvCxnSpPr/>
              <p:nvPr/>
            </p:nvCxnSpPr>
            <p:spPr>
              <a:xfrm>
                <a:off x="2623" y="2628"/>
                <a:ext cx="1042" cy="631"/>
              </a:xfrm>
              <a:prstGeom prst="bentConnector3">
                <a:avLst>
                  <a:gd name="adj1" fmla="val 46161"/>
                </a:avLst>
              </a:prstGeom>
              <a:ln w="19050">
                <a:solidFill>
                  <a:schemeClr val="tx1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</p:cxnSp>
          <p:cxnSp>
            <p:nvCxnSpPr>
              <p:cNvPr id="90" name="肘形连接符 89"/>
              <p:cNvCxnSpPr>
                <a:stCxn id="81" idx="3"/>
              </p:cNvCxnSpPr>
              <p:nvPr/>
            </p:nvCxnSpPr>
            <p:spPr>
              <a:xfrm flipV="1">
                <a:off x="2591" y="3450"/>
                <a:ext cx="1074" cy="448"/>
              </a:xfrm>
              <a:prstGeom prst="bentConnector3">
                <a:avLst>
                  <a:gd name="adj1" fmla="val 47765"/>
                </a:avLst>
              </a:prstGeom>
              <a:ln w="19050">
                <a:solidFill>
                  <a:schemeClr val="tx1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</p:cxnSp>
        </p:grpSp>
      </p:grpSp>
      <p:sp>
        <p:nvSpPr>
          <p:cNvPr id="93" name="文本框 92"/>
          <p:cNvSpPr txBox="1"/>
          <p:nvPr/>
        </p:nvSpPr>
        <p:spPr>
          <a:xfrm>
            <a:off x="245745" y="900430"/>
            <a:ext cx="387286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Monitor the output from CSA  </a:t>
            </a:r>
            <a:endParaRPr lang="en-US" altLang="zh-CN"/>
          </a:p>
        </p:txBody>
      </p:sp>
      <p:sp>
        <p:nvSpPr>
          <p:cNvPr id="94" name="灯片编号占位符 9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  <p:custDataLst>
      <p:tags r:id="rId2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0" name="文本框 19"/>
          <p:cNvSpPr txBox="1"/>
          <p:nvPr/>
        </p:nvSpPr>
        <p:spPr>
          <a:xfrm>
            <a:off x="284480" y="5670550"/>
            <a:ext cx="7218045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600">
                <a:solidFill>
                  <a:schemeClr val="tx1"/>
                </a:solidFill>
                <a:sym typeface="+mn-ea"/>
              </a:rPr>
              <a:t>CaR Board (with TB) is fixed on a big PCB, and ZCU102 on another PCB</a:t>
            </a:r>
            <a:endParaRPr lang="en-US" altLang="zh-CN" sz="1600">
              <a:solidFill>
                <a:schemeClr val="tx1"/>
              </a:solidFill>
              <a:sym typeface="+mn-ea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600">
                <a:solidFill>
                  <a:schemeClr val="tx1"/>
                </a:solidFill>
                <a:sym typeface="+mn-ea"/>
              </a:rPr>
              <a:t>ZCU102 and </a:t>
            </a:r>
            <a:r>
              <a:rPr lang="en-US" altLang="zh-CN" sz="1600">
                <a:sym typeface="+mn-ea"/>
              </a:rPr>
              <a:t>CaR Board are connected with FCC</a:t>
            </a:r>
            <a:endParaRPr lang="zh-CN" altLang="en-US" sz="1600">
              <a:solidFill>
                <a:schemeClr val="tx1"/>
              </a:solidFill>
              <a:sym typeface="+mn-ea"/>
            </a:endParaRPr>
          </a:p>
        </p:txBody>
      </p:sp>
      <p:pic>
        <p:nvPicPr>
          <p:cNvPr id="5" name="图片 4" descr="977a55ab7357e0cfbfdd98065715e824"/>
          <p:cNvPicPr>
            <a:picLocks noChangeAspect="1"/>
          </p:cNvPicPr>
          <p:nvPr/>
        </p:nvPicPr>
        <p:blipFill>
          <a:blip r:embed="rId1"/>
          <a:srcRect t="14706" b="12522"/>
          <a:stretch>
            <a:fillRect/>
          </a:stretch>
        </p:blipFill>
        <p:spPr>
          <a:xfrm>
            <a:off x="8275320" y="355600"/>
            <a:ext cx="2704465" cy="2611120"/>
          </a:xfrm>
          <a:prstGeom prst="rect">
            <a:avLst/>
          </a:prstGeom>
        </p:spPr>
      </p:pic>
      <p:pic>
        <p:nvPicPr>
          <p:cNvPr id="6" name="图片 5" descr="e815527f9457cbce2bc49caff818e1a4"/>
          <p:cNvPicPr>
            <a:picLocks noChangeAspect="1"/>
          </p:cNvPicPr>
          <p:nvPr/>
        </p:nvPicPr>
        <p:blipFill>
          <a:blip r:embed="rId2"/>
          <a:srcRect l="8524" t="21333" r="9978"/>
          <a:stretch>
            <a:fillRect/>
          </a:stretch>
        </p:blipFill>
        <p:spPr>
          <a:xfrm>
            <a:off x="4205605" y="1637665"/>
            <a:ext cx="2629535" cy="3387090"/>
          </a:xfrm>
          <a:prstGeom prst="rect">
            <a:avLst/>
          </a:prstGeom>
        </p:spPr>
      </p:pic>
      <p:sp>
        <p:nvSpPr>
          <p:cNvPr id="7" name="右箭头 6"/>
          <p:cNvSpPr/>
          <p:nvPr/>
        </p:nvSpPr>
        <p:spPr>
          <a:xfrm>
            <a:off x="3303270" y="3083560"/>
            <a:ext cx="765810" cy="207645"/>
          </a:xfrm>
          <a:prstGeom prst="rightArrow">
            <a:avLst>
              <a:gd name="adj1" fmla="val 40061"/>
              <a:gd name="adj2" fmla="val 181651"/>
            </a:avLst>
          </a:prstGeom>
        </p:spPr>
        <p:style>
          <a:lnRef idx="0">
            <a:srgbClr val="FFFFFF"/>
          </a:lnRef>
          <a:fillRef idx="1">
            <a:schemeClr val="accent6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圆角矩形 7"/>
          <p:cNvSpPr/>
          <p:nvPr/>
        </p:nvSpPr>
        <p:spPr>
          <a:xfrm>
            <a:off x="4817745" y="1680845"/>
            <a:ext cx="1951355" cy="2070100"/>
          </a:xfrm>
          <a:prstGeom prst="roundRect">
            <a:avLst/>
          </a:prstGeom>
          <a:ln w="28575"/>
        </p:spPr>
        <p:style>
          <a:lnRef idx="2">
            <a:schemeClr val="accent6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4" name="组合 3"/>
          <p:cNvGrpSpPr/>
          <p:nvPr/>
        </p:nvGrpSpPr>
        <p:grpSpPr>
          <a:xfrm>
            <a:off x="480060" y="1637665"/>
            <a:ext cx="2684145" cy="3387090"/>
            <a:chOff x="756" y="2579"/>
            <a:chExt cx="4227" cy="5334"/>
          </a:xfrm>
        </p:grpSpPr>
        <p:pic>
          <p:nvPicPr>
            <p:cNvPr id="3" name="图片 2" descr="6178c6faf71e987cc2a02c27759aca17"/>
            <p:cNvPicPr>
              <a:picLocks noChangeAspect="1"/>
            </p:cNvPicPr>
            <p:nvPr/>
          </p:nvPicPr>
          <p:blipFill>
            <a:blip r:embed="rId3"/>
            <a:srcRect l="2043" t="10894" r="9501" b="3679"/>
            <a:stretch>
              <a:fillRect/>
            </a:stretch>
          </p:blipFill>
          <p:spPr>
            <a:xfrm rot="10800000">
              <a:off x="756" y="2579"/>
              <a:ext cx="4141" cy="5334"/>
            </a:xfrm>
            <a:prstGeom prst="rect">
              <a:avLst/>
            </a:prstGeom>
          </p:spPr>
        </p:pic>
        <p:sp>
          <p:nvSpPr>
            <p:cNvPr id="11" name="文本框 10"/>
            <p:cNvSpPr txBox="1"/>
            <p:nvPr/>
          </p:nvSpPr>
          <p:spPr>
            <a:xfrm>
              <a:off x="2453" y="3731"/>
              <a:ext cx="1958" cy="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1600" b="1">
                  <a:solidFill>
                    <a:srgbClr val="FFFF00"/>
                  </a:solidFill>
                </a:rPr>
                <a:t>CaR Board</a:t>
              </a:r>
              <a:endParaRPr lang="zh-CN" altLang="en-US" sz="1600" b="1">
                <a:solidFill>
                  <a:srgbClr val="FFFF00"/>
                </a:solidFill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1939" y="6793"/>
              <a:ext cx="1872" cy="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1600" b="1">
                  <a:solidFill>
                    <a:srgbClr val="FFFF00"/>
                  </a:solidFill>
                </a:rPr>
                <a:t>ZCU102</a:t>
              </a:r>
              <a:endParaRPr lang="en-US" altLang="zh-CN" sz="1600" b="1">
                <a:solidFill>
                  <a:srgbClr val="FFFF00"/>
                </a:solidFill>
              </a:endParaRP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756" y="2701"/>
              <a:ext cx="4227" cy="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1600" b="1">
                  <a:solidFill>
                    <a:srgbClr val="FFFF00"/>
                  </a:solidFill>
                </a:rPr>
                <a:t>COFFEE3 Test Board (TB)</a:t>
              </a:r>
              <a:endParaRPr lang="en-US" altLang="zh-CN" sz="1600" b="1">
                <a:solidFill>
                  <a:srgbClr val="FFFF00"/>
                </a:solidFill>
              </a:endParaRPr>
            </a:p>
          </p:txBody>
        </p:sp>
      </p:grpSp>
      <p:sp>
        <p:nvSpPr>
          <p:cNvPr id="14" name="文本框 13"/>
          <p:cNvSpPr txBox="1"/>
          <p:nvPr/>
        </p:nvSpPr>
        <p:spPr>
          <a:xfrm>
            <a:off x="8477250" y="1377950"/>
            <a:ext cx="124333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600" b="1">
                <a:solidFill>
                  <a:srgbClr val="FFFF00"/>
                </a:solidFill>
              </a:rPr>
              <a:t>CaR Board</a:t>
            </a:r>
            <a:endParaRPr lang="zh-CN" altLang="en-US" sz="1600" b="1">
              <a:solidFill>
                <a:srgbClr val="FFFF00"/>
              </a:solidFill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9573260" y="1185545"/>
            <a:ext cx="49593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600" b="1">
                <a:solidFill>
                  <a:srgbClr val="FFFF00"/>
                </a:solidFill>
              </a:rPr>
              <a:t>TB</a:t>
            </a:r>
            <a:endParaRPr lang="en-US" altLang="zh-CN" sz="1600" b="1">
              <a:solidFill>
                <a:srgbClr val="FFFF00"/>
              </a:solidFill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4204970" y="904240"/>
            <a:ext cx="2372360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400">
                <a:solidFill>
                  <a:schemeClr val="tx1"/>
                </a:solidFill>
              </a:rPr>
              <a:t>The side is sealed with aluminum tape for shielding when test</a:t>
            </a:r>
            <a:endParaRPr lang="en-US" altLang="zh-CN" sz="1400">
              <a:solidFill>
                <a:schemeClr val="tx1"/>
              </a:solidFill>
            </a:endParaRPr>
          </a:p>
        </p:txBody>
      </p:sp>
      <p:sp>
        <p:nvSpPr>
          <p:cNvPr id="68" name="文本框 67"/>
          <p:cNvSpPr txBox="1"/>
          <p:nvPr/>
        </p:nvSpPr>
        <p:spPr>
          <a:xfrm>
            <a:off x="0" y="0"/>
            <a:ext cx="3719830" cy="55308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en-US" altLang="zh-CN" sz="3000" b="1" smtClean="0">
                <a:latin typeface="+mj-lt"/>
                <a:ea typeface="微软雅黑" panose="020B0503020204020204" charset="-122"/>
                <a:cs typeface="+mj-lt"/>
                <a:sym typeface="+mn-ea"/>
              </a:rPr>
              <a:t>Setup for COFFEE3</a:t>
            </a:r>
            <a:endParaRPr lang="en-US" altLang="zh-CN" sz="3000" b="1" smtClean="0">
              <a:latin typeface="+mj-lt"/>
              <a:ea typeface="微软雅黑" panose="020B0503020204020204" charset="-122"/>
              <a:cs typeface="+mj-lt"/>
              <a:sym typeface="+mn-ea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9481185" y="2094865"/>
            <a:ext cx="115633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600" b="1">
                <a:solidFill>
                  <a:srgbClr val="FFFF00"/>
                </a:solidFill>
              </a:rPr>
              <a:t>big PCB</a:t>
            </a:r>
            <a:endParaRPr lang="en-US" altLang="zh-CN" sz="1600" b="1">
              <a:solidFill>
                <a:srgbClr val="FFFF00"/>
              </a:solidFill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1021715" y="5079365"/>
            <a:ext cx="190373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Setup in lab</a:t>
            </a:r>
            <a:endParaRPr lang="en-US" altLang="zh-CN"/>
          </a:p>
        </p:txBody>
      </p:sp>
      <p:sp>
        <p:nvSpPr>
          <p:cNvPr id="21" name="文本框 20"/>
          <p:cNvSpPr txBox="1"/>
          <p:nvPr/>
        </p:nvSpPr>
        <p:spPr>
          <a:xfrm>
            <a:off x="4516120" y="5079365"/>
            <a:ext cx="190373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Setup for beam</a:t>
            </a:r>
            <a:endParaRPr lang="en-US" altLang="zh-CN"/>
          </a:p>
        </p:txBody>
      </p:sp>
      <p:grpSp>
        <p:nvGrpSpPr>
          <p:cNvPr id="30" name="组合 29"/>
          <p:cNvGrpSpPr/>
          <p:nvPr/>
        </p:nvGrpSpPr>
        <p:grpSpPr>
          <a:xfrm>
            <a:off x="7876540" y="3429635"/>
            <a:ext cx="3785870" cy="2839720"/>
            <a:chOff x="12404" y="5401"/>
            <a:chExt cx="5962" cy="4472"/>
          </a:xfrm>
        </p:grpSpPr>
        <p:pic>
          <p:nvPicPr>
            <p:cNvPr id="25" name="图片 2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2404" y="5401"/>
              <a:ext cx="5963" cy="4472"/>
            </a:xfrm>
            <a:prstGeom prst="rect">
              <a:avLst/>
            </a:prstGeom>
          </p:spPr>
        </p:pic>
        <p:sp>
          <p:nvSpPr>
            <p:cNvPr id="26" name="文本框 25"/>
            <p:cNvSpPr txBox="1"/>
            <p:nvPr/>
          </p:nvSpPr>
          <p:spPr>
            <a:xfrm>
              <a:off x="15688" y="7999"/>
              <a:ext cx="1603" cy="74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p>
              <a:r>
                <a:rPr lang="en-US" altLang="zh-CN" sz="1200" b="1">
                  <a:solidFill>
                    <a:srgbClr val="FFFF00"/>
                  </a:solidFill>
                  <a:sym typeface="+mn-ea"/>
                </a:rPr>
                <a:t>COFFEE3 system</a:t>
              </a:r>
              <a:endParaRPr lang="en-US" altLang="zh-CN" sz="1200" b="1">
                <a:solidFill>
                  <a:srgbClr val="FFFF00"/>
                </a:solidFill>
              </a:endParaRPr>
            </a:p>
            <a:p>
              <a:endParaRPr lang="zh-CN" altLang="en-US" sz="1200"/>
            </a:p>
          </p:txBody>
        </p:sp>
      </p:grpSp>
      <p:cxnSp>
        <p:nvCxnSpPr>
          <p:cNvPr id="27" name="直接箭头连接符 26"/>
          <p:cNvCxnSpPr>
            <a:stCxn id="8" idx="3"/>
            <a:endCxn id="5" idx="1"/>
          </p:cNvCxnSpPr>
          <p:nvPr/>
        </p:nvCxnSpPr>
        <p:spPr>
          <a:xfrm flipV="1">
            <a:off x="6769100" y="1661160"/>
            <a:ext cx="1506220" cy="1054735"/>
          </a:xfrm>
          <a:prstGeom prst="straightConnector1">
            <a:avLst/>
          </a:prstGeom>
          <a:ln w="31750" cap="rnd">
            <a:solidFill>
              <a:schemeClr val="accent6"/>
            </a:solidFill>
            <a:round/>
            <a:tailEnd type="arrow" w="med" len="med"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28" name="直接箭头连接符 27"/>
          <p:cNvCxnSpPr>
            <a:stCxn id="8" idx="3"/>
            <a:endCxn id="25" idx="1"/>
          </p:cNvCxnSpPr>
          <p:nvPr/>
        </p:nvCxnSpPr>
        <p:spPr>
          <a:xfrm>
            <a:off x="6769100" y="2715895"/>
            <a:ext cx="1107440" cy="2133600"/>
          </a:xfrm>
          <a:prstGeom prst="straightConnector1">
            <a:avLst/>
          </a:prstGeom>
          <a:ln w="31750" cap="rnd">
            <a:solidFill>
              <a:schemeClr val="accent6"/>
            </a:solidFill>
            <a:round/>
            <a:tailEnd type="arrow" w="med" len="med"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29" name="文本框 28"/>
          <p:cNvSpPr txBox="1"/>
          <p:nvPr/>
        </p:nvSpPr>
        <p:spPr>
          <a:xfrm rot="19500000">
            <a:off x="6842125" y="1677035"/>
            <a:ext cx="156210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600"/>
              <a:t>what is inside</a:t>
            </a:r>
            <a:endParaRPr lang="en-US" altLang="zh-CN" sz="1600"/>
          </a:p>
        </p:txBody>
      </p:sp>
      <p:sp>
        <p:nvSpPr>
          <p:cNvPr id="31" name="文本框 30"/>
          <p:cNvSpPr txBox="1"/>
          <p:nvPr/>
        </p:nvSpPr>
        <p:spPr>
          <a:xfrm>
            <a:off x="8892540" y="6269355"/>
            <a:ext cx="208724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Laser alignment</a:t>
            </a:r>
            <a:endParaRPr lang="en-US" altLang="zh-CN"/>
          </a:p>
        </p:txBody>
      </p:sp>
      <p:sp>
        <p:nvSpPr>
          <p:cNvPr id="128" name="文本框 127"/>
          <p:cNvSpPr txBox="1"/>
          <p:nvPr/>
        </p:nvSpPr>
        <p:spPr>
          <a:xfrm rot="20820000">
            <a:off x="1737995" y="537845"/>
            <a:ext cx="2967355" cy="1938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400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5</a:t>
            </a:r>
            <a:r>
              <a:rPr lang="zh-CN" altLang="en-US" sz="400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月的</a:t>
            </a:r>
            <a:r>
              <a:rPr lang="en-US" altLang="zh-CN" sz="400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COFFEE</a:t>
            </a:r>
            <a:r>
              <a:rPr lang="zh-CN" altLang="en-US" sz="400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单独</a:t>
            </a:r>
            <a:endParaRPr lang="zh-CN" altLang="en-US" sz="400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0" y="0"/>
            <a:ext cx="5175250" cy="55308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en-US" altLang="zh-CN" sz="3000" b="1" smtClean="0">
                <a:latin typeface="+mj-lt"/>
                <a:ea typeface="微软雅黑" panose="020B0503020204020204" charset="-122"/>
                <a:cs typeface="+mj-lt"/>
                <a:sym typeface="+mn-ea"/>
              </a:rPr>
              <a:t>C1R0 Single-Pixel TOA </a:t>
            </a:r>
            <a:r>
              <a:rPr lang="en-US" altLang="zh-CN" sz="3000" b="1" smtClean="0">
                <a:latin typeface="+mj-lt"/>
                <a:ea typeface="微软雅黑" panose="020B0503020204020204" charset="-122"/>
                <a:cs typeface="+mj-lt"/>
                <a:sym typeface="+mn-ea"/>
              </a:rPr>
              <a:t>Test</a:t>
            </a:r>
            <a:endParaRPr lang="en-US" altLang="zh-CN" sz="3000" b="1" smtClean="0">
              <a:latin typeface="+mj-lt"/>
              <a:ea typeface="微软雅黑" panose="020B0503020204020204" charset="-122"/>
              <a:cs typeface="+mj-lt"/>
              <a:sym typeface="+mn-ea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4084955" y="2392680"/>
            <a:ext cx="7917180" cy="3636010"/>
            <a:chOff x="6433" y="3768"/>
            <a:chExt cx="12468" cy="5726"/>
          </a:xfrm>
        </p:grpSpPr>
        <p:sp>
          <p:nvSpPr>
            <p:cNvPr id="8" name="文本框 7"/>
            <p:cNvSpPr txBox="1"/>
            <p:nvPr/>
          </p:nvSpPr>
          <p:spPr>
            <a:xfrm>
              <a:off x="10088" y="7952"/>
              <a:ext cx="1033" cy="5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kumimoji="1" lang="en-US" altLang="zh-CN" dirty="0">
                  <a:latin typeface="微软雅黑" panose="020B0503020204020204" charset="-122"/>
                  <a:ea typeface="微软雅黑" panose="020B0503020204020204" charset="-122"/>
                </a:rPr>
                <a:t>TOA</a:t>
              </a:r>
              <a:endParaRPr kumimoji="1" lang="zh-CN" altLang="en-US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1"/>
            <a:srcRect l="2178" t="5212" r="1685" b="23455"/>
            <a:stretch>
              <a:fillRect/>
            </a:stretch>
          </p:blipFill>
          <p:spPr>
            <a:xfrm>
              <a:off x="6433" y="3768"/>
              <a:ext cx="9230" cy="5621"/>
            </a:xfrm>
            <a:prstGeom prst="rect">
              <a:avLst/>
            </a:prstGeom>
          </p:spPr>
        </p:pic>
        <p:cxnSp>
          <p:nvCxnSpPr>
            <p:cNvPr id="16" name="直线连接符 10"/>
            <p:cNvCxnSpPr/>
            <p:nvPr/>
          </p:nvCxnSpPr>
          <p:spPr>
            <a:xfrm>
              <a:off x="12891" y="3908"/>
              <a:ext cx="0" cy="1426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线连接符 11"/>
            <p:cNvCxnSpPr/>
            <p:nvPr/>
          </p:nvCxnSpPr>
          <p:spPr>
            <a:xfrm>
              <a:off x="13647" y="3908"/>
              <a:ext cx="0" cy="1426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线连接符 13"/>
            <p:cNvCxnSpPr/>
            <p:nvPr/>
          </p:nvCxnSpPr>
          <p:spPr>
            <a:xfrm>
              <a:off x="12891" y="5400"/>
              <a:ext cx="0" cy="3572"/>
            </a:xfrm>
            <a:prstGeom prst="line">
              <a:avLst/>
            </a:prstGeom>
            <a:ln w="28575">
              <a:solidFill>
                <a:srgbClr val="FF0000"/>
              </a:solidFill>
              <a:prstDash val="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文本框 20"/>
            <p:cNvSpPr txBox="1"/>
            <p:nvPr/>
          </p:nvSpPr>
          <p:spPr>
            <a:xfrm>
              <a:off x="12809" y="4777"/>
              <a:ext cx="1000" cy="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kumimoji="1" lang="en-US" altLang="zh-CN" sz="1600" b="1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TOT</a:t>
              </a:r>
              <a:endParaRPr kumimoji="1" lang="en-US" altLang="zh-CN" sz="16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" name="上下箭头 21"/>
            <p:cNvSpPr/>
            <p:nvPr/>
          </p:nvSpPr>
          <p:spPr>
            <a:xfrm rot="5400000">
              <a:off x="13126" y="4264"/>
              <a:ext cx="271" cy="756"/>
            </a:xfrm>
            <a:prstGeom prst="upDownArrow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kumimoji="1" lang="zh-CN" altLang="en-US"/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12207" y="4398"/>
              <a:ext cx="866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kumimoji="1" lang="en-US" altLang="zh-CN" dirty="0">
                  <a:solidFill>
                    <a:srgbClr val="FF0000"/>
                  </a:solidFill>
                  <a:latin typeface="微软雅黑" panose="020B0503020204020204" charset="-122"/>
                  <a:ea typeface="微软雅黑" panose="020B0503020204020204" charset="-122"/>
                </a:rPr>
                <a:t>LE</a:t>
              </a:r>
              <a:endParaRPr kumimoji="1" lang="en-US" altLang="zh-CN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13731" y="4398"/>
              <a:ext cx="866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kumimoji="1" lang="en-US" altLang="zh-CN" dirty="0">
                  <a:solidFill>
                    <a:srgbClr val="FF0000"/>
                  </a:solidFill>
                  <a:latin typeface="微软雅黑" panose="020B0503020204020204" charset="-122"/>
                  <a:ea typeface="微软雅黑" panose="020B0503020204020204" charset="-122"/>
                </a:rPr>
                <a:t>TE</a:t>
              </a:r>
              <a:endParaRPr kumimoji="1" lang="en-US" altLang="zh-CN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11750" y="7952"/>
              <a:ext cx="866" cy="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kumimoji="1" lang="en-US" altLang="zh-CN" sz="1600" dirty="0">
                  <a:solidFill>
                    <a:srgbClr val="0070C0"/>
                  </a:solidFill>
                  <a:latin typeface="微软雅黑" panose="020B0503020204020204" charset="-122"/>
                  <a:ea typeface="微软雅黑" panose="020B0503020204020204" charset="-122"/>
                </a:rPr>
                <a:t>T0</a:t>
              </a:r>
              <a:endParaRPr kumimoji="1" lang="en-US" altLang="zh-CN" sz="1600" dirty="0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15567" y="4203"/>
              <a:ext cx="2340" cy="842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p>
              <a:r>
                <a:rPr kumimoji="1" lang="en-US" altLang="zh-CN" sz="1400" dirty="0">
                  <a:latin typeface="微软雅黑" panose="020B0503020204020204" charset="-122"/>
                  <a:ea typeface="微软雅黑" panose="020B0503020204020204" charset="-122"/>
                </a:rPr>
                <a:t>Comparator digital output</a:t>
              </a:r>
              <a:endParaRPr kumimoji="1" lang="zh-CN" altLang="en-US" sz="14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12207" y="8964"/>
              <a:ext cx="1033" cy="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kumimoji="1" lang="en-US" altLang="zh-CN" sz="1600" b="1" dirty="0">
                  <a:latin typeface="微软雅黑" panose="020B0503020204020204" charset="-122"/>
                  <a:ea typeface="微软雅黑" panose="020B0503020204020204" charset="-122"/>
                </a:rPr>
                <a:t>TOA</a:t>
              </a:r>
              <a:endParaRPr kumimoji="1" lang="zh-CN" altLang="en-US" sz="1600" b="1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" name="右箭头 4"/>
            <p:cNvSpPr/>
            <p:nvPr/>
          </p:nvSpPr>
          <p:spPr>
            <a:xfrm>
              <a:off x="11967" y="8813"/>
              <a:ext cx="527" cy="246"/>
            </a:xfrm>
            <a:prstGeom prst="rightArrow">
              <a:avLst>
                <a:gd name="adj1" fmla="val 50000"/>
                <a:gd name="adj2" fmla="val 101223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6" name="右箭头 5"/>
            <p:cNvSpPr/>
            <p:nvPr/>
          </p:nvSpPr>
          <p:spPr>
            <a:xfrm flipH="1">
              <a:off x="12891" y="8813"/>
              <a:ext cx="527" cy="246"/>
            </a:xfrm>
            <a:prstGeom prst="rightArrow">
              <a:avLst>
                <a:gd name="adj1" fmla="val 50000"/>
                <a:gd name="adj2" fmla="val 101223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15567" y="5991"/>
              <a:ext cx="3335" cy="833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p>
              <a:r>
                <a:rPr kumimoji="1" lang="en-US" altLang="zh-CN" sz="1400" dirty="0">
                  <a:latin typeface="微软雅黑" panose="020B0503020204020204" charset="-122"/>
                  <a:ea typeface="微软雅黑" panose="020B0503020204020204" charset="-122"/>
                </a:rPr>
                <a:t>DAQ "saw" hit and triggered oscilloscope</a:t>
              </a:r>
              <a:endParaRPr kumimoji="1" lang="en-US" altLang="zh-CN" sz="14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15567" y="7898"/>
              <a:ext cx="2999" cy="11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kumimoji="1" lang="en-US" altLang="zh-CN" sz="1400" dirty="0">
                  <a:latin typeface="微软雅黑" panose="020B0503020204020204" charset="-122"/>
                  <a:ea typeface="微软雅黑" panose="020B0503020204020204" charset="-122"/>
                </a:rPr>
                <a:t>Two scintillators coincidence digital output </a:t>
              </a:r>
              <a:endParaRPr kumimoji="1" lang="zh-CN" altLang="en-US" sz="14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7720" y="3908"/>
              <a:ext cx="3829" cy="14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>
                <a:lnSpc>
                  <a:spcPct val="150000"/>
                </a:lnSpc>
              </a:pPr>
              <a:r>
                <a:rPr kumimoji="1" lang="en-US" altLang="zh-CN" sz="1400" dirty="0">
                  <a:latin typeface="微软雅黑" panose="020B0503020204020204" charset="-122"/>
                  <a:ea typeface="微软雅黑" panose="020B0503020204020204" charset="-122"/>
                </a:rPr>
                <a:t>LE: </a:t>
              </a:r>
              <a:r>
                <a:rPr kumimoji="1" lang="en-US" altLang="zh-CN" sz="1400" dirty="0" err="1">
                  <a:latin typeface="微软雅黑" panose="020B0503020204020204" charset="-122"/>
                  <a:ea typeface="微软雅黑" panose="020B0503020204020204" charset="-122"/>
                </a:rPr>
                <a:t>Time</a:t>
              </a:r>
              <a:r>
                <a:rPr kumimoji="1" lang="en-US" altLang="zh-CN" sz="1400" baseline="-25000" dirty="0" err="1">
                  <a:latin typeface="微软雅黑" panose="020B0503020204020204" charset="-122"/>
                  <a:ea typeface="微软雅黑" panose="020B0503020204020204" charset="-122"/>
                </a:rPr>
                <a:t>_half_max</a:t>
              </a:r>
              <a:r>
                <a:rPr kumimoji="1" lang="en-US" altLang="zh-CN" sz="1400" baseline="-25000" dirty="0">
                  <a:latin typeface="微软雅黑" panose="020B0503020204020204" charset="-122"/>
                  <a:ea typeface="微软雅黑" panose="020B0503020204020204" charset="-122"/>
                </a:rPr>
                <a:t>(A)_left</a:t>
              </a:r>
              <a:endParaRPr kumimoji="1" lang="en-US" altLang="zh-CN" sz="1400" baseline="-25000" dirty="0">
                <a:latin typeface="微软雅黑" panose="020B0503020204020204" charset="-122"/>
                <a:ea typeface="微软雅黑" panose="020B0503020204020204" charset="-122"/>
              </a:endParaRPr>
            </a:p>
            <a:p>
              <a:pPr>
                <a:lnSpc>
                  <a:spcPct val="150000"/>
                </a:lnSpc>
              </a:pPr>
              <a:r>
                <a:rPr kumimoji="1" lang="en-US" altLang="zh-CN" sz="1400" dirty="0"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TE: </a:t>
              </a:r>
              <a:r>
                <a:rPr kumimoji="1" lang="en-US" altLang="zh-CN" sz="1400" dirty="0" err="1"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Time</a:t>
              </a:r>
              <a:r>
                <a:rPr kumimoji="1" lang="en-US" altLang="zh-CN" sz="1400" baseline="-25000" dirty="0" err="1"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_half_max</a:t>
              </a:r>
              <a:r>
                <a:rPr kumimoji="1" lang="en-US" altLang="zh-CN" sz="1400" baseline="-25000" dirty="0"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(A)_right</a:t>
              </a:r>
              <a:endParaRPr kumimoji="1" lang="zh-CN" altLang="en-US" sz="1400" baseline="-25000" dirty="0">
                <a:latin typeface="微软雅黑" panose="020B0503020204020204" charset="-122"/>
                <a:ea typeface="微软雅黑" panose="020B0503020204020204" charset="-122"/>
              </a:endParaRPr>
            </a:p>
            <a:p>
              <a:pPr>
                <a:lnSpc>
                  <a:spcPct val="150000"/>
                </a:lnSpc>
              </a:pPr>
              <a:endParaRPr kumimoji="1" lang="zh-CN" altLang="en-US" sz="1400" baseline="-250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7720" y="7804"/>
              <a:ext cx="3829" cy="6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>
                <a:lnSpc>
                  <a:spcPct val="150000"/>
                </a:lnSpc>
              </a:pPr>
              <a:r>
                <a:rPr kumimoji="1" lang="en-US" altLang="zh-CN" sz="1400" dirty="0">
                  <a:latin typeface="微软雅黑" panose="020B0503020204020204" charset="-122"/>
                  <a:ea typeface="微软雅黑" panose="020B0503020204020204" charset="-122"/>
                </a:rPr>
                <a:t>T0: </a:t>
              </a:r>
              <a:r>
                <a:rPr kumimoji="1" lang="en-US" altLang="zh-CN" sz="1400" dirty="0" err="1">
                  <a:latin typeface="微软雅黑" panose="020B0503020204020204" charset="-122"/>
                  <a:ea typeface="微软雅黑" panose="020B0503020204020204" charset="-122"/>
                </a:rPr>
                <a:t>Time</a:t>
              </a:r>
              <a:r>
                <a:rPr kumimoji="1" lang="en-US" altLang="zh-CN" sz="1400" baseline="-25000" dirty="0" err="1">
                  <a:latin typeface="微软雅黑" panose="020B0503020204020204" charset="-122"/>
                  <a:ea typeface="微软雅黑" panose="020B0503020204020204" charset="-122"/>
                </a:rPr>
                <a:t>_half_max</a:t>
              </a:r>
              <a:r>
                <a:rPr kumimoji="1" lang="en-US" altLang="zh-CN" sz="1400" baseline="-25000" dirty="0">
                  <a:latin typeface="微软雅黑" panose="020B0503020204020204" charset="-122"/>
                  <a:ea typeface="微软雅黑" panose="020B0503020204020204" charset="-122"/>
                </a:rPr>
                <a:t>(A)_left</a:t>
              </a:r>
              <a:r>
                <a:rPr kumimoji="1" lang="en-US" altLang="zh-CN" sz="1400" dirty="0">
                  <a:latin typeface="微软雅黑" panose="020B0503020204020204" charset="-122"/>
                  <a:ea typeface="微软雅黑" panose="020B0503020204020204" charset="-122"/>
                </a:rPr>
                <a:t> </a:t>
              </a:r>
              <a:endParaRPr kumimoji="1" lang="zh-CN" altLang="en-US" sz="1400" baseline="-250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cxnSp>
          <p:nvCxnSpPr>
            <p:cNvPr id="75" name="直线连接符 10"/>
            <p:cNvCxnSpPr/>
            <p:nvPr/>
          </p:nvCxnSpPr>
          <p:spPr>
            <a:xfrm>
              <a:off x="12397" y="7387"/>
              <a:ext cx="0" cy="1426"/>
            </a:xfrm>
            <a:prstGeom prst="line">
              <a:avLst/>
            </a:prstGeom>
            <a:ln w="28575">
              <a:solidFill>
                <a:srgbClr val="0070C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" name="组合 8"/>
          <p:cNvGrpSpPr/>
          <p:nvPr/>
        </p:nvGrpSpPr>
        <p:grpSpPr>
          <a:xfrm>
            <a:off x="377825" y="1598295"/>
            <a:ext cx="3319780" cy="5157470"/>
            <a:chOff x="595" y="2517"/>
            <a:chExt cx="5228" cy="8122"/>
          </a:xfrm>
        </p:grpSpPr>
        <p:sp>
          <p:nvSpPr>
            <p:cNvPr id="91" name="矩形 90"/>
            <p:cNvSpPr/>
            <p:nvPr/>
          </p:nvSpPr>
          <p:spPr>
            <a:xfrm>
              <a:off x="595" y="2517"/>
              <a:ext cx="5228" cy="8122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grpSp>
          <p:nvGrpSpPr>
            <p:cNvPr id="10" name="组合 9"/>
            <p:cNvGrpSpPr/>
            <p:nvPr/>
          </p:nvGrpSpPr>
          <p:grpSpPr>
            <a:xfrm>
              <a:off x="1312" y="2657"/>
              <a:ext cx="4416" cy="7155"/>
              <a:chOff x="1097" y="1823"/>
              <a:chExt cx="4416" cy="7155"/>
            </a:xfrm>
          </p:grpSpPr>
          <p:sp>
            <p:nvSpPr>
              <p:cNvPr id="11" name="矩形 10"/>
              <p:cNvSpPr/>
              <p:nvPr/>
            </p:nvSpPr>
            <p:spPr>
              <a:xfrm>
                <a:off x="1243" y="2900"/>
                <a:ext cx="1713" cy="725"/>
              </a:xfrm>
              <a:prstGeom prst="rect">
                <a:avLst/>
              </a:prstGeom>
              <a:solidFill>
                <a:srgbClr val="00B0F0"/>
              </a:solidFill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r>
                  <a:rPr lang="en-US" altLang="zh-CN"/>
                  <a:t>Pixel</a:t>
                </a:r>
                <a:endParaRPr lang="en-US" altLang="zh-CN"/>
              </a:p>
            </p:txBody>
          </p:sp>
          <p:sp>
            <p:nvSpPr>
              <p:cNvPr id="13" name="圆角矩形 12"/>
              <p:cNvSpPr/>
              <p:nvPr/>
            </p:nvSpPr>
            <p:spPr>
              <a:xfrm>
                <a:off x="1246" y="4640"/>
                <a:ext cx="1713" cy="726"/>
              </a:xfrm>
              <a:prstGeom prst="roundRect">
                <a:avLst/>
              </a:prstGeom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r>
                  <a:rPr lang="en-US" altLang="zh-CN"/>
                  <a:t>CSA</a:t>
                </a:r>
                <a:endParaRPr lang="en-US" altLang="zh-CN"/>
              </a:p>
            </p:txBody>
          </p:sp>
          <p:sp>
            <p:nvSpPr>
              <p:cNvPr id="14" name="圆角矩形 13"/>
              <p:cNvSpPr/>
              <p:nvPr/>
            </p:nvSpPr>
            <p:spPr>
              <a:xfrm>
                <a:off x="1097" y="7054"/>
                <a:ext cx="2012" cy="726"/>
              </a:xfrm>
              <a:prstGeom prst="roundRect">
                <a:avLst/>
              </a:prstGeom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r>
                  <a:rPr lang="en-US" altLang="zh-CN" sz="1600"/>
                  <a:t>Digital output</a:t>
                </a:r>
                <a:endParaRPr lang="en-US" altLang="zh-CN" sz="1600"/>
              </a:p>
            </p:txBody>
          </p:sp>
          <p:sp>
            <p:nvSpPr>
              <p:cNvPr id="24" name="圆角矩形 23"/>
              <p:cNvSpPr/>
              <p:nvPr/>
            </p:nvSpPr>
            <p:spPr>
              <a:xfrm>
                <a:off x="1097" y="8252"/>
                <a:ext cx="2012" cy="726"/>
              </a:xfrm>
              <a:prstGeom prst="roundRect">
                <a:avLst/>
              </a:prstGeom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r>
                  <a:rPr lang="en-US" altLang="zh-CN" sz="1400"/>
                  <a:t>DAQ</a:t>
                </a:r>
                <a:endParaRPr lang="en-US" altLang="zh-CN" sz="1400"/>
              </a:p>
            </p:txBody>
          </p:sp>
          <p:sp>
            <p:nvSpPr>
              <p:cNvPr id="41" name="圆角矩形 40"/>
              <p:cNvSpPr/>
              <p:nvPr/>
            </p:nvSpPr>
            <p:spPr>
              <a:xfrm>
                <a:off x="3529" y="5838"/>
                <a:ext cx="1985" cy="726"/>
              </a:xfrm>
              <a:prstGeom prst="roundRect">
                <a:avLst/>
              </a:prstGeom>
            </p:spPr>
            <p:style>
              <a:lnRef idx="0">
                <a:srgbClr val="FFFFFF"/>
              </a:lnRef>
              <a:fillRef idx="1">
                <a:prstClr val="black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r>
                  <a:rPr lang="en-US" altLang="zh-CN" sz="1400"/>
                  <a:t>Oscilloscope</a:t>
                </a:r>
                <a:endParaRPr lang="en-US" altLang="zh-CN" sz="1400"/>
              </a:p>
            </p:txBody>
          </p:sp>
          <p:sp>
            <p:nvSpPr>
              <p:cNvPr id="45" name="圆角矩形 44"/>
              <p:cNvSpPr/>
              <p:nvPr/>
            </p:nvSpPr>
            <p:spPr>
              <a:xfrm>
                <a:off x="1098" y="5818"/>
                <a:ext cx="2011" cy="784"/>
              </a:xfrm>
              <a:prstGeom prst="roundRect">
                <a:avLst/>
              </a:prstGeom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r>
                  <a:rPr kumimoji="1" lang="en-US" altLang="zh-CN" sz="1400" dirty="0"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Comparator</a:t>
                </a:r>
                <a:endParaRPr lang="zh-CN" altLang="en-US" sz="1400"/>
              </a:p>
            </p:txBody>
          </p:sp>
          <p:sp>
            <p:nvSpPr>
              <p:cNvPr id="47" name="右箭头 46"/>
              <p:cNvSpPr/>
              <p:nvPr/>
            </p:nvSpPr>
            <p:spPr>
              <a:xfrm rot="5400000">
                <a:off x="1867" y="5444"/>
                <a:ext cx="472" cy="316"/>
              </a:xfrm>
              <a:prstGeom prst="rightArrow">
                <a:avLst>
                  <a:gd name="adj1" fmla="val 50000"/>
                  <a:gd name="adj2" fmla="val 101223"/>
                </a:avLst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48" name="右箭头 47"/>
              <p:cNvSpPr/>
              <p:nvPr/>
            </p:nvSpPr>
            <p:spPr>
              <a:xfrm rot="5400000">
                <a:off x="1867" y="6680"/>
                <a:ext cx="472" cy="316"/>
              </a:xfrm>
              <a:prstGeom prst="rightArrow">
                <a:avLst>
                  <a:gd name="adj1" fmla="val 50000"/>
                  <a:gd name="adj2" fmla="val 101223"/>
                </a:avLst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49" name="右箭头 48"/>
              <p:cNvSpPr/>
              <p:nvPr/>
            </p:nvSpPr>
            <p:spPr>
              <a:xfrm rot="5400000">
                <a:off x="1866" y="7858"/>
                <a:ext cx="472" cy="316"/>
              </a:xfrm>
              <a:prstGeom prst="rightArrow">
                <a:avLst>
                  <a:gd name="adj1" fmla="val 50000"/>
                  <a:gd name="adj2" fmla="val 101223"/>
                </a:avLst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cxnSp>
            <p:nvCxnSpPr>
              <p:cNvPr id="51" name="曲线连接符 50"/>
              <p:cNvCxnSpPr>
                <a:stCxn id="24" idx="3"/>
                <a:endCxn id="41" idx="2"/>
              </p:cNvCxnSpPr>
              <p:nvPr/>
            </p:nvCxnSpPr>
            <p:spPr>
              <a:xfrm flipV="1">
                <a:off x="3109" y="6564"/>
                <a:ext cx="1413" cy="2051"/>
              </a:xfrm>
              <a:prstGeom prst="curvedConnector2">
                <a:avLst/>
              </a:prstGeom>
              <a:ln w="19050">
                <a:solidFill>
                  <a:srgbClr val="00B050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</p:cxnSp>
          <p:sp>
            <p:nvSpPr>
              <p:cNvPr id="53" name="矩形 52"/>
              <p:cNvSpPr/>
              <p:nvPr/>
            </p:nvSpPr>
            <p:spPr>
              <a:xfrm>
                <a:off x="1611" y="2434"/>
                <a:ext cx="980" cy="387"/>
              </a:xfrm>
              <a:prstGeom prst="rect">
                <a:avLst/>
              </a:prstGeom>
              <a:solidFill>
                <a:srgbClr val="00B0F0"/>
              </a:solidFill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r>
                  <a:rPr lang="en-US" altLang="zh-CN" sz="1000"/>
                  <a:t>Scint 1</a:t>
                </a:r>
                <a:endParaRPr lang="en-US" altLang="zh-CN" sz="1000"/>
              </a:p>
            </p:txBody>
          </p:sp>
          <p:sp>
            <p:nvSpPr>
              <p:cNvPr id="57" name="矩形 56"/>
              <p:cNvSpPr/>
              <p:nvPr/>
            </p:nvSpPr>
            <p:spPr>
              <a:xfrm>
                <a:off x="1611" y="3704"/>
                <a:ext cx="980" cy="387"/>
              </a:xfrm>
              <a:prstGeom prst="rect">
                <a:avLst/>
              </a:prstGeom>
              <a:solidFill>
                <a:srgbClr val="00B0F0"/>
              </a:solidFill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r>
                  <a:rPr lang="en-US" altLang="zh-CN" sz="1000"/>
                  <a:t>Scint 2</a:t>
                </a:r>
                <a:endParaRPr lang="en-US" altLang="zh-CN" sz="1000"/>
              </a:p>
            </p:txBody>
          </p:sp>
          <p:cxnSp>
            <p:nvCxnSpPr>
              <p:cNvPr id="56" name="直接箭头连接符 55"/>
              <p:cNvCxnSpPr/>
              <p:nvPr/>
            </p:nvCxnSpPr>
            <p:spPr>
              <a:xfrm flipH="1">
                <a:off x="1831" y="2248"/>
                <a:ext cx="542" cy="2176"/>
              </a:xfrm>
              <a:prstGeom prst="straightConnector1">
                <a:avLst/>
              </a:prstGeom>
              <a:ln w="19050">
                <a:solidFill>
                  <a:srgbClr val="FF0000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</p:cxnSp>
          <p:sp>
            <p:nvSpPr>
              <p:cNvPr id="65" name="圆角矩形 64"/>
              <p:cNvSpPr/>
              <p:nvPr/>
            </p:nvSpPr>
            <p:spPr>
              <a:xfrm>
                <a:off x="3665" y="2978"/>
                <a:ext cx="725" cy="648"/>
              </a:xfrm>
              <a:prstGeom prst="roundRect">
                <a:avLst/>
              </a:prstGeom>
              <a:solidFill>
                <a:srgbClr val="FFC000"/>
              </a:solidFill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r>
                  <a:rPr lang="en-US" altLang="zh-CN" sz="1600"/>
                  <a:t>&amp;</a:t>
                </a:r>
                <a:endParaRPr lang="en-US" altLang="zh-CN" sz="1600"/>
              </a:p>
            </p:txBody>
          </p:sp>
          <p:sp>
            <p:nvSpPr>
              <p:cNvPr id="68" name="文本框 67"/>
              <p:cNvSpPr txBox="1"/>
              <p:nvPr/>
            </p:nvSpPr>
            <p:spPr>
              <a:xfrm>
                <a:off x="3394" y="8445"/>
                <a:ext cx="1945" cy="4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r>
                  <a:rPr lang="en-US" altLang="zh-CN" sz="1200">
                    <a:solidFill>
                      <a:srgbClr val="00B050"/>
                    </a:solidFill>
                  </a:rPr>
                  <a:t>trigger to scope</a:t>
                </a:r>
                <a:endParaRPr lang="en-US" altLang="zh-CN" sz="1200">
                  <a:solidFill>
                    <a:srgbClr val="00B050"/>
                  </a:solidFill>
                </a:endParaRPr>
              </a:p>
            </p:txBody>
          </p:sp>
          <p:sp>
            <p:nvSpPr>
              <p:cNvPr id="69" name="文本框 68"/>
              <p:cNvSpPr txBox="1"/>
              <p:nvPr/>
            </p:nvSpPr>
            <p:spPr>
              <a:xfrm>
                <a:off x="1305" y="1823"/>
                <a:ext cx="2089" cy="489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p>
                <a:r>
                  <a:rPr lang="en-US" altLang="zh-CN" sz="1200">
                    <a:solidFill>
                      <a:srgbClr val="FF0000"/>
                    </a:solidFill>
                  </a:rPr>
                  <a:t>Incident particle</a:t>
                </a:r>
                <a:endParaRPr lang="en-US" altLang="zh-CN" sz="1200">
                  <a:solidFill>
                    <a:srgbClr val="FF0000"/>
                  </a:solidFill>
                </a:endParaRPr>
              </a:p>
            </p:txBody>
          </p:sp>
          <p:cxnSp>
            <p:nvCxnSpPr>
              <p:cNvPr id="71" name="直接箭头连接符 70"/>
              <p:cNvCxnSpPr>
                <a:stCxn id="65" idx="2"/>
                <a:endCxn id="41" idx="0"/>
              </p:cNvCxnSpPr>
              <p:nvPr/>
            </p:nvCxnSpPr>
            <p:spPr>
              <a:xfrm>
                <a:off x="4028" y="3626"/>
                <a:ext cx="494" cy="2212"/>
              </a:xfrm>
              <a:prstGeom prst="straightConnector1">
                <a:avLst/>
              </a:prstGeom>
              <a:ln w="19050">
                <a:solidFill>
                  <a:srgbClr val="FF0000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</p:cxnSp>
          <p:cxnSp>
            <p:nvCxnSpPr>
              <p:cNvPr id="72" name="直接箭头连接符 71"/>
              <p:cNvCxnSpPr>
                <a:stCxn id="45" idx="3"/>
                <a:endCxn id="41" idx="1"/>
              </p:cNvCxnSpPr>
              <p:nvPr/>
            </p:nvCxnSpPr>
            <p:spPr>
              <a:xfrm flipV="1">
                <a:off x="3109" y="6201"/>
                <a:ext cx="420" cy="9"/>
              </a:xfrm>
              <a:prstGeom prst="straightConnector1">
                <a:avLst/>
              </a:prstGeom>
              <a:ln w="19050">
                <a:solidFill>
                  <a:srgbClr val="FFC000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</p:cxnSp>
          <p:cxnSp>
            <p:nvCxnSpPr>
              <p:cNvPr id="74" name="肘形连接符 73"/>
              <p:cNvCxnSpPr>
                <a:stCxn id="11" idx="1"/>
                <a:endCxn id="13" idx="1"/>
              </p:cNvCxnSpPr>
              <p:nvPr/>
            </p:nvCxnSpPr>
            <p:spPr>
              <a:xfrm rot="10800000" flipH="1" flipV="1">
                <a:off x="1242" y="3263"/>
                <a:ext cx="5" cy="1740"/>
              </a:xfrm>
              <a:prstGeom prst="bentConnector3">
                <a:avLst>
                  <a:gd name="adj1" fmla="val -9320000"/>
                </a:avLst>
              </a:prstGeom>
              <a:ln w="19050">
                <a:tailEnd type="arrow" w="med" len="med"/>
              </a:ln>
            </p:spPr>
            <p:style>
              <a:lnRef idx="2">
                <a:prstClr val="black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</p:cxnSp>
          <p:cxnSp>
            <p:nvCxnSpPr>
              <p:cNvPr id="76" name="肘形连接符 75"/>
              <p:cNvCxnSpPr/>
              <p:nvPr/>
            </p:nvCxnSpPr>
            <p:spPr>
              <a:xfrm>
                <a:off x="2623" y="2628"/>
                <a:ext cx="1042" cy="631"/>
              </a:xfrm>
              <a:prstGeom prst="bentConnector3">
                <a:avLst>
                  <a:gd name="adj1" fmla="val 46161"/>
                </a:avLst>
              </a:prstGeom>
              <a:ln w="19050">
                <a:solidFill>
                  <a:schemeClr val="tx1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</p:cxnSp>
          <p:cxnSp>
            <p:nvCxnSpPr>
              <p:cNvPr id="77" name="肘形连接符 76"/>
              <p:cNvCxnSpPr>
                <a:stCxn id="57" idx="3"/>
              </p:cNvCxnSpPr>
              <p:nvPr/>
            </p:nvCxnSpPr>
            <p:spPr>
              <a:xfrm flipV="1">
                <a:off x="2591" y="3450"/>
                <a:ext cx="1074" cy="448"/>
              </a:xfrm>
              <a:prstGeom prst="bentConnector3">
                <a:avLst>
                  <a:gd name="adj1" fmla="val 47765"/>
                </a:avLst>
              </a:prstGeom>
              <a:ln w="19050">
                <a:solidFill>
                  <a:schemeClr val="tx1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</p:cxnSp>
        </p:grpSp>
      </p:grpSp>
      <p:sp>
        <p:nvSpPr>
          <p:cNvPr id="17" name="文本框 16"/>
          <p:cNvSpPr txBox="1"/>
          <p:nvPr/>
        </p:nvSpPr>
        <p:spPr>
          <a:xfrm>
            <a:off x="291465" y="1031875"/>
            <a:ext cx="387286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Monitor the output from comparator  </a:t>
            </a:r>
            <a:endParaRPr lang="en-US" altLang="zh-CN"/>
          </a:p>
        </p:txBody>
      </p:sp>
      <p:sp>
        <p:nvSpPr>
          <p:cNvPr id="19" name="文本框 18"/>
          <p:cNvSpPr txBox="1"/>
          <p:nvPr/>
        </p:nvSpPr>
        <p:spPr>
          <a:xfrm>
            <a:off x="4470400" y="948055"/>
            <a:ext cx="731901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>
                <a:latin typeface="Arial" panose="020B0604020202020204" pitchFamily="34" charset="0"/>
                <a:ea typeface="思源黑体 HW VF" panose="020B0500000000000000" pitchFamily="34" charset="-122"/>
                <a:cs typeface="Arial" panose="020B0604020202020204" pitchFamily="34" charset="0"/>
                <a:sym typeface="+mn-ea"/>
              </a:rPr>
              <a:t>When DAQ sees a valid digital output, it sends out a</a:t>
            </a:r>
            <a:r>
              <a:rPr lang="zh-CN" altLang="en-US">
                <a:latin typeface="Arial" panose="020B0604020202020204" pitchFamily="34" charset="0"/>
                <a:ea typeface="思源黑体 HW VF" panose="020B0500000000000000" pitchFamily="34" charset="-122"/>
                <a:cs typeface="Arial" panose="020B0604020202020204" pitchFamily="34" charset="0"/>
                <a:sym typeface="+mn-ea"/>
              </a:rPr>
              <a:t> </a:t>
            </a:r>
            <a:r>
              <a:rPr lang="en-US" altLang="zh-CN">
                <a:latin typeface="Arial" panose="020B0604020202020204" pitchFamily="34" charset="0"/>
                <a:ea typeface="思源黑体 HW VF" panose="020B0500000000000000" pitchFamily="34" charset="-122"/>
                <a:cs typeface="Arial" panose="020B0604020202020204" pitchFamily="34" charset="0"/>
                <a:sym typeface="+mn-ea"/>
              </a:rPr>
              <a:t>digital trigger </a:t>
            </a:r>
            <a:endParaRPr lang="en-US" altLang="zh-CN">
              <a:latin typeface="Arial" panose="020B0604020202020204" pitchFamily="34" charset="0"/>
              <a:ea typeface="思源黑体 HW VF" panose="020B0500000000000000" pitchFamily="34" charset="-122"/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>
                <a:latin typeface="Arial" panose="020B0604020202020204" pitchFamily="34" charset="0"/>
                <a:ea typeface="思源黑体 HW VF" panose="020B0500000000000000" pitchFamily="34" charset="-122"/>
                <a:cs typeface="Arial" panose="020B0604020202020204" pitchFamily="34" charset="0"/>
              </a:rPr>
              <a:t>Connect the DAQ trigger to o</a:t>
            </a:r>
            <a:r>
              <a:rPr lang="en-US" altLang="zh-CN">
                <a:sym typeface="+mn-ea"/>
              </a:rPr>
              <a:t>scilloscope input</a:t>
            </a:r>
            <a:endParaRPr lang="zh-CN" alt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grpSp>
        <p:nvGrpSpPr>
          <p:cNvPr id="66" name="组合 65"/>
          <p:cNvGrpSpPr/>
          <p:nvPr/>
        </p:nvGrpSpPr>
        <p:grpSpPr>
          <a:xfrm>
            <a:off x="4493895" y="591185"/>
            <a:ext cx="5861050" cy="3636010"/>
            <a:chOff x="6344" y="1156"/>
            <a:chExt cx="9230" cy="5726"/>
          </a:xfrm>
        </p:grpSpPr>
        <p:sp>
          <p:nvSpPr>
            <p:cNvPr id="8" name="文本框 7"/>
            <p:cNvSpPr txBox="1"/>
            <p:nvPr/>
          </p:nvSpPr>
          <p:spPr>
            <a:xfrm>
              <a:off x="9999" y="5340"/>
              <a:ext cx="1033" cy="5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kumimoji="1" lang="en-US" altLang="zh-CN" dirty="0">
                  <a:latin typeface="微软雅黑" panose="020B0503020204020204" charset="-122"/>
                  <a:ea typeface="微软雅黑" panose="020B0503020204020204" charset="-122"/>
                </a:rPr>
                <a:t>TOA</a:t>
              </a:r>
              <a:endParaRPr kumimoji="1" lang="zh-CN" altLang="en-US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3"/>
            <a:srcRect l="2178" t="5212" r="1685" b="23455"/>
            <a:stretch>
              <a:fillRect/>
            </a:stretch>
          </p:blipFill>
          <p:spPr>
            <a:xfrm>
              <a:off x="6344" y="1156"/>
              <a:ext cx="9230" cy="5621"/>
            </a:xfrm>
            <a:prstGeom prst="rect">
              <a:avLst/>
            </a:prstGeom>
          </p:spPr>
        </p:pic>
        <p:cxnSp>
          <p:nvCxnSpPr>
            <p:cNvPr id="16" name="直线连接符 10"/>
            <p:cNvCxnSpPr/>
            <p:nvPr/>
          </p:nvCxnSpPr>
          <p:spPr>
            <a:xfrm>
              <a:off x="12802" y="1296"/>
              <a:ext cx="0" cy="1426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线连接符 11"/>
            <p:cNvCxnSpPr/>
            <p:nvPr/>
          </p:nvCxnSpPr>
          <p:spPr>
            <a:xfrm>
              <a:off x="13558" y="1296"/>
              <a:ext cx="0" cy="1426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线连接符 13"/>
            <p:cNvCxnSpPr/>
            <p:nvPr/>
          </p:nvCxnSpPr>
          <p:spPr>
            <a:xfrm>
              <a:off x="12802" y="2788"/>
              <a:ext cx="0" cy="3572"/>
            </a:xfrm>
            <a:prstGeom prst="line">
              <a:avLst/>
            </a:prstGeom>
            <a:ln w="28575">
              <a:solidFill>
                <a:srgbClr val="FF0000"/>
              </a:solidFill>
              <a:prstDash val="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文本框 20"/>
            <p:cNvSpPr txBox="1"/>
            <p:nvPr/>
          </p:nvSpPr>
          <p:spPr>
            <a:xfrm>
              <a:off x="12720" y="2165"/>
              <a:ext cx="1000" cy="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kumimoji="1" lang="en-US" altLang="zh-CN" sz="1600" b="1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TOT</a:t>
              </a:r>
              <a:endParaRPr kumimoji="1" lang="en-US" altLang="zh-CN" sz="16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" name="上下箭头 21"/>
            <p:cNvSpPr/>
            <p:nvPr/>
          </p:nvSpPr>
          <p:spPr>
            <a:xfrm rot="5400000">
              <a:off x="13037" y="1652"/>
              <a:ext cx="271" cy="756"/>
            </a:xfrm>
            <a:prstGeom prst="upDownArrow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kumimoji="1" lang="zh-CN" altLang="en-US"/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12118" y="1786"/>
              <a:ext cx="866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kumimoji="1" lang="en-US" altLang="zh-CN" dirty="0">
                  <a:solidFill>
                    <a:srgbClr val="FF0000"/>
                  </a:solidFill>
                  <a:latin typeface="微软雅黑" panose="020B0503020204020204" charset="-122"/>
                  <a:ea typeface="微软雅黑" panose="020B0503020204020204" charset="-122"/>
                </a:rPr>
                <a:t>LE</a:t>
              </a:r>
              <a:endParaRPr kumimoji="1" lang="en-US" altLang="zh-CN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13642" y="1786"/>
              <a:ext cx="866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kumimoji="1" lang="en-US" altLang="zh-CN" dirty="0">
                  <a:solidFill>
                    <a:srgbClr val="FF0000"/>
                  </a:solidFill>
                  <a:latin typeface="微软雅黑" panose="020B0503020204020204" charset="-122"/>
                  <a:ea typeface="微软雅黑" panose="020B0503020204020204" charset="-122"/>
                </a:rPr>
                <a:t>TE</a:t>
              </a:r>
              <a:endParaRPr kumimoji="1" lang="en-US" altLang="zh-CN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11661" y="5340"/>
              <a:ext cx="866" cy="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kumimoji="1" lang="en-US" altLang="zh-CN" sz="1600" dirty="0">
                  <a:solidFill>
                    <a:srgbClr val="0070C0"/>
                  </a:solidFill>
                  <a:latin typeface="微软雅黑" panose="020B0503020204020204" charset="-122"/>
                  <a:ea typeface="微软雅黑" panose="020B0503020204020204" charset="-122"/>
                </a:rPr>
                <a:t>T0</a:t>
              </a:r>
              <a:endParaRPr kumimoji="1" lang="en-US" altLang="zh-CN" sz="1600" dirty="0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12118" y="6352"/>
              <a:ext cx="1033" cy="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kumimoji="1" lang="en-US" altLang="zh-CN" sz="1600" b="1" dirty="0">
                  <a:latin typeface="微软雅黑" panose="020B0503020204020204" charset="-122"/>
                  <a:ea typeface="微软雅黑" panose="020B0503020204020204" charset="-122"/>
                </a:rPr>
                <a:t>TOA</a:t>
              </a:r>
              <a:endParaRPr kumimoji="1" lang="zh-CN" altLang="en-US" sz="1600" b="1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" name="右箭头 4"/>
            <p:cNvSpPr/>
            <p:nvPr/>
          </p:nvSpPr>
          <p:spPr>
            <a:xfrm>
              <a:off x="11878" y="6201"/>
              <a:ext cx="527" cy="246"/>
            </a:xfrm>
            <a:prstGeom prst="rightArrow">
              <a:avLst>
                <a:gd name="adj1" fmla="val 50000"/>
                <a:gd name="adj2" fmla="val 101223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6" name="右箭头 5"/>
            <p:cNvSpPr/>
            <p:nvPr/>
          </p:nvSpPr>
          <p:spPr>
            <a:xfrm flipH="1">
              <a:off x="12802" y="6201"/>
              <a:ext cx="527" cy="246"/>
            </a:xfrm>
            <a:prstGeom prst="rightArrow">
              <a:avLst>
                <a:gd name="adj1" fmla="val 50000"/>
                <a:gd name="adj2" fmla="val 101223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cxnSp>
          <p:nvCxnSpPr>
            <p:cNvPr id="75" name="直线连接符 10"/>
            <p:cNvCxnSpPr/>
            <p:nvPr/>
          </p:nvCxnSpPr>
          <p:spPr>
            <a:xfrm>
              <a:off x="12308" y="4775"/>
              <a:ext cx="0" cy="1426"/>
            </a:xfrm>
            <a:prstGeom prst="line">
              <a:avLst/>
            </a:prstGeom>
            <a:ln w="28575">
              <a:solidFill>
                <a:srgbClr val="0070C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2"/>
          <a:srcRect l="1115" t="34886" b="5950"/>
          <a:stretch>
            <a:fillRect/>
          </a:stretch>
        </p:blipFill>
        <p:spPr>
          <a:xfrm>
            <a:off x="482600" y="3290570"/>
            <a:ext cx="4193540" cy="152146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3"/>
          <a:srcRect t="33326" b="10618"/>
          <a:stretch>
            <a:fillRect/>
          </a:stretch>
        </p:blipFill>
        <p:spPr>
          <a:xfrm>
            <a:off x="481965" y="4843780"/>
            <a:ext cx="4193540" cy="1522095"/>
          </a:xfrm>
          <a:prstGeom prst="rect">
            <a:avLst/>
          </a:prstGeom>
        </p:spPr>
      </p:pic>
      <p:grpSp>
        <p:nvGrpSpPr>
          <p:cNvPr id="12" name="组合 11"/>
          <p:cNvGrpSpPr/>
          <p:nvPr/>
        </p:nvGrpSpPr>
        <p:grpSpPr>
          <a:xfrm>
            <a:off x="205105" y="467995"/>
            <a:ext cx="4192270" cy="2630170"/>
            <a:chOff x="323" y="737"/>
            <a:chExt cx="6602" cy="4142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4"/>
            <a:srcRect t="-93" b="-3315"/>
            <a:stretch>
              <a:fillRect/>
            </a:stretch>
          </p:blipFill>
          <p:spPr>
            <a:xfrm>
              <a:off x="323" y="737"/>
              <a:ext cx="6603" cy="4142"/>
            </a:xfrm>
            <a:prstGeom prst="rect">
              <a:avLst/>
            </a:prstGeom>
          </p:spPr>
        </p:pic>
        <p:sp>
          <p:nvSpPr>
            <p:cNvPr id="7" name="文本框 6"/>
            <p:cNvSpPr txBox="1"/>
            <p:nvPr/>
          </p:nvSpPr>
          <p:spPr>
            <a:xfrm>
              <a:off x="3689" y="2260"/>
              <a:ext cx="2871" cy="627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p>
              <a:r>
                <a:rPr lang="en-US" altLang="zh-CN" sz="1400">
                  <a:solidFill>
                    <a:srgbClr val="FFFF00"/>
                  </a:solidFill>
                </a:rPr>
                <a:t>C1R0 CSA output</a:t>
              </a:r>
              <a:endParaRPr lang="en-US" altLang="zh-CN" sz="1400">
                <a:solidFill>
                  <a:srgbClr val="FFFF00"/>
                </a:solidFill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514" y="3510"/>
              <a:ext cx="2932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1400">
                  <a:solidFill>
                    <a:srgbClr val="FF0000"/>
                  </a:solidFill>
                </a:rPr>
                <a:t>Scintillator output</a:t>
              </a:r>
              <a:endParaRPr lang="en-US" altLang="zh-CN" sz="1400">
                <a:solidFill>
                  <a:srgbClr val="FF0000"/>
                </a:solidFill>
              </a:endParaRPr>
            </a:p>
          </p:txBody>
        </p:sp>
        <p:cxnSp>
          <p:nvCxnSpPr>
            <p:cNvPr id="14" name="直接连接符 13"/>
            <p:cNvCxnSpPr/>
            <p:nvPr/>
          </p:nvCxnSpPr>
          <p:spPr>
            <a:xfrm>
              <a:off x="3078" y="2475"/>
              <a:ext cx="0" cy="508"/>
            </a:xfrm>
            <a:prstGeom prst="line">
              <a:avLst/>
            </a:prstGeom>
            <a:ln w="12700" cap="rnd">
              <a:solidFill>
                <a:schemeClr val="bg1"/>
              </a:solidFill>
              <a:round/>
            </a:ln>
          </p:spPr>
          <p:style>
            <a:lnRef idx="0">
              <a:srgbClr val="FFFFFF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5" name="直接连接符 14"/>
            <p:cNvCxnSpPr/>
            <p:nvPr/>
          </p:nvCxnSpPr>
          <p:spPr>
            <a:xfrm>
              <a:off x="3384" y="2476"/>
              <a:ext cx="0" cy="507"/>
            </a:xfrm>
            <a:prstGeom prst="line">
              <a:avLst/>
            </a:prstGeom>
            <a:ln w="12700" cap="rnd">
              <a:solidFill>
                <a:schemeClr val="bg1"/>
              </a:solidFill>
              <a:round/>
            </a:ln>
          </p:spPr>
          <p:style>
            <a:lnRef idx="0">
              <a:srgbClr val="FFFFFF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8" name="直接箭头连接符 17"/>
            <p:cNvCxnSpPr/>
            <p:nvPr/>
          </p:nvCxnSpPr>
          <p:spPr>
            <a:xfrm>
              <a:off x="2723" y="2687"/>
              <a:ext cx="355" cy="0"/>
            </a:xfrm>
            <a:prstGeom prst="straightConnector1">
              <a:avLst/>
            </a:prstGeom>
            <a:ln>
              <a:solidFill>
                <a:schemeClr val="bg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9" name="直接箭头连接符 18"/>
            <p:cNvCxnSpPr/>
            <p:nvPr/>
          </p:nvCxnSpPr>
          <p:spPr>
            <a:xfrm flipH="1">
              <a:off x="3384" y="2687"/>
              <a:ext cx="355" cy="0"/>
            </a:xfrm>
            <a:prstGeom prst="straightConnector1">
              <a:avLst/>
            </a:prstGeom>
            <a:ln>
              <a:solidFill>
                <a:schemeClr val="bg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sp>
          <p:nvSpPr>
            <p:cNvPr id="20" name="文本框 19"/>
            <p:cNvSpPr txBox="1"/>
            <p:nvPr/>
          </p:nvSpPr>
          <p:spPr>
            <a:xfrm>
              <a:off x="2763" y="2034"/>
              <a:ext cx="976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1400">
                  <a:solidFill>
                    <a:schemeClr val="bg1"/>
                  </a:solidFill>
                </a:rPr>
                <a:t>TOA</a:t>
              </a:r>
              <a:endParaRPr lang="en-US" altLang="zh-CN" sz="1400">
                <a:solidFill>
                  <a:schemeClr val="bg1"/>
                </a:solidFill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4823460" y="1734820"/>
            <a:ext cx="4577715" cy="5026660"/>
            <a:chOff x="7596" y="2732"/>
            <a:chExt cx="7209" cy="7916"/>
          </a:xfrm>
        </p:grpSpPr>
        <p:pic>
          <p:nvPicPr>
            <p:cNvPr id="23" name="图片 22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596" y="2732"/>
              <a:ext cx="7209" cy="3958"/>
            </a:xfrm>
            <a:prstGeom prst="rect">
              <a:avLst/>
            </a:prstGeom>
          </p:spPr>
        </p:pic>
        <p:grpSp>
          <p:nvGrpSpPr>
            <p:cNvPr id="31" name="组合 30"/>
            <p:cNvGrpSpPr/>
            <p:nvPr/>
          </p:nvGrpSpPr>
          <p:grpSpPr>
            <a:xfrm>
              <a:off x="7597" y="6690"/>
              <a:ext cx="7208" cy="3958"/>
              <a:chOff x="7597" y="6690"/>
              <a:chExt cx="7208" cy="3958"/>
            </a:xfrm>
          </p:grpSpPr>
          <p:pic>
            <p:nvPicPr>
              <p:cNvPr id="24" name="图片 23"/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7597" y="6690"/>
                <a:ext cx="7208" cy="3958"/>
              </a:xfrm>
              <a:prstGeom prst="rect">
                <a:avLst/>
              </a:prstGeom>
            </p:spPr>
          </p:pic>
          <mc:AlternateContent xmlns:mc="http://schemas.openxmlformats.org/markup-compatibility/2006">
            <mc:Choice xmlns:a14="http://schemas.microsoft.com/office/drawing/2010/main" Requires="a14">
              <p:sp>
                <p:nvSpPr>
                  <p:cNvPr id="30" name="文本框 29"/>
                  <p:cNvSpPr txBox="1"/>
                  <p:nvPr/>
                </p:nvSpPr>
                <p:spPr>
                  <a:xfrm>
                    <a:off x="12018" y="7503"/>
                    <a:ext cx="2414" cy="58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p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altLang="zh-CN" i="1">
                              <a:solidFill>
                                <a:schemeClr val="accent4"/>
                              </a:solidFill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𝜎</m:t>
                          </m:r>
                          <m:r>
                            <a:rPr lang="en-US" altLang="zh-CN" i="1">
                              <a:solidFill>
                                <a:schemeClr val="accent4"/>
                              </a:solidFill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~</m:t>
                          </m:r>
                          <m:r>
                            <a:rPr lang="en-US" altLang="zh-CN" i="1">
                              <a:solidFill>
                                <a:schemeClr val="accent4"/>
                              </a:solidFill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150</m:t>
                          </m:r>
                          <m:r>
                            <m:rPr>
                              <m:sty m:val="p"/>
                            </m:rPr>
                            <a:rPr lang="en-US" altLang="zh-CN">
                              <a:solidFill>
                                <a:schemeClr val="accent4"/>
                              </a:solidFill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ns</m:t>
                          </m:r>
                        </m:oMath>
                      </m:oMathPara>
                    </a14:m>
                    <a:endParaRPr lang="en-US" altLang="zh-CN">
                      <a:solidFill>
                        <a:schemeClr val="accent4"/>
                      </a:solidFill>
                      <a:latin typeface="Cambria Math" panose="02040503050406030204" charset="0"/>
                      <a:cs typeface="Cambria Math" panose="02040503050406030204" charset="0"/>
                    </a:endParaRPr>
                  </a:p>
                </p:txBody>
              </p:sp>
            </mc:Choice>
            <mc:Fallback>
              <p:sp>
                <p:nvSpPr>
                  <p:cNvPr id="30" name="文本框 29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2018" y="7503"/>
                    <a:ext cx="2414" cy="580"/>
                  </a:xfrm>
                  <a:prstGeom prst="rect">
                    <a:avLst/>
                  </a:prstGeom>
                  <a:blipFill rotWithShape="1">
                    <a:blip r:embed="rId7"/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  <p:custDataLst>
      <p:tags r:id="rId8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F8DC3-D7FA-4864-B8D2-5FAAF8951C3D}" type="slidenum">
              <a:rPr lang="zh-CN" altLang="en-US" smtClean="0"/>
            </a:fld>
            <a:endParaRPr lang="zh-CN" altLang="en-US" sz="1050"/>
          </a:p>
        </p:txBody>
      </p:sp>
      <p:sp>
        <p:nvSpPr>
          <p:cNvPr id="5" name="内容占位符 4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zh-CN" altLang="en-US"/>
              <a:t>数字读出，</a:t>
            </a:r>
            <a:r>
              <a:rPr lang="en-US" altLang="zh-CN"/>
              <a:t>TOT</a:t>
            </a:r>
            <a:r>
              <a:rPr lang="zh-CN" altLang="en-US"/>
              <a:t>分布</a:t>
            </a:r>
            <a:endParaRPr lang="zh-CN" altLang="en-US"/>
          </a:p>
        </p:txBody>
      </p:sp>
      <p:pic>
        <p:nvPicPr>
          <p:cNvPr id="119" name="图片 118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313689" y="738763"/>
            <a:ext cx="694800" cy="2650325"/>
          </a:xfrm>
          <a:prstGeom prst="rect">
            <a:avLst/>
          </a:prstGeom>
        </p:spPr>
      </p:pic>
      <p:pic>
        <p:nvPicPr>
          <p:cNvPr id="121" name="图片 12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337659" y="738763"/>
            <a:ext cx="694800" cy="2650325"/>
          </a:xfrm>
          <a:prstGeom prst="rect">
            <a:avLst/>
          </a:prstGeom>
        </p:spPr>
      </p:pic>
      <p:pic>
        <p:nvPicPr>
          <p:cNvPr id="123" name="图片 12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61629" y="738762"/>
            <a:ext cx="694799" cy="2650323"/>
          </a:xfrm>
          <a:prstGeom prst="rect">
            <a:avLst/>
          </a:prstGeom>
        </p:spPr>
      </p:pic>
      <p:pic>
        <p:nvPicPr>
          <p:cNvPr id="125" name="图片 12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385599" y="738762"/>
            <a:ext cx="694799" cy="2650323"/>
          </a:xfrm>
          <a:prstGeom prst="rect">
            <a:avLst/>
          </a:prstGeom>
        </p:spPr>
      </p:pic>
      <p:pic>
        <p:nvPicPr>
          <p:cNvPr id="127" name="图片 12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409569" y="738763"/>
            <a:ext cx="694800" cy="2650325"/>
          </a:xfrm>
          <a:prstGeom prst="rect">
            <a:avLst/>
          </a:prstGeom>
        </p:spPr>
      </p:pic>
      <p:pic>
        <p:nvPicPr>
          <p:cNvPr id="129" name="图片 12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433539" y="738763"/>
            <a:ext cx="694800" cy="2650325"/>
          </a:xfrm>
          <a:prstGeom prst="rect">
            <a:avLst/>
          </a:prstGeom>
        </p:spPr>
      </p:pic>
      <p:pic>
        <p:nvPicPr>
          <p:cNvPr id="131" name="图片 13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457509" y="738763"/>
            <a:ext cx="694800" cy="2650325"/>
          </a:xfrm>
          <a:prstGeom prst="rect">
            <a:avLst/>
          </a:prstGeom>
        </p:spPr>
      </p:pic>
      <p:pic>
        <p:nvPicPr>
          <p:cNvPr id="133" name="图片 13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481482" y="738763"/>
            <a:ext cx="694800" cy="2650325"/>
          </a:xfrm>
          <a:prstGeom prst="rect">
            <a:avLst/>
          </a:prstGeom>
        </p:spPr>
      </p:pic>
      <p:pic>
        <p:nvPicPr>
          <p:cNvPr id="135" name="图片 134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313689" y="3657628"/>
            <a:ext cx="694800" cy="2650325"/>
          </a:xfrm>
          <a:prstGeom prst="rect">
            <a:avLst/>
          </a:prstGeom>
        </p:spPr>
      </p:pic>
      <p:pic>
        <p:nvPicPr>
          <p:cNvPr id="137" name="图片 136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337659" y="3657628"/>
            <a:ext cx="694800" cy="2650325"/>
          </a:xfrm>
          <a:prstGeom prst="rect">
            <a:avLst/>
          </a:prstGeom>
        </p:spPr>
      </p:pic>
      <p:pic>
        <p:nvPicPr>
          <p:cNvPr id="139" name="图片 138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61629" y="3657628"/>
            <a:ext cx="694800" cy="2650325"/>
          </a:xfrm>
          <a:prstGeom prst="rect">
            <a:avLst/>
          </a:prstGeom>
        </p:spPr>
      </p:pic>
      <p:pic>
        <p:nvPicPr>
          <p:cNvPr id="141" name="图片 140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385599" y="3657628"/>
            <a:ext cx="694800" cy="2650325"/>
          </a:xfrm>
          <a:prstGeom prst="rect">
            <a:avLst/>
          </a:prstGeom>
        </p:spPr>
      </p:pic>
      <p:pic>
        <p:nvPicPr>
          <p:cNvPr id="143" name="图片 142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409569" y="3657628"/>
            <a:ext cx="694800" cy="2650325"/>
          </a:xfrm>
          <a:prstGeom prst="rect">
            <a:avLst/>
          </a:prstGeom>
        </p:spPr>
      </p:pic>
      <p:pic>
        <p:nvPicPr>
          <p:cNvPr id="145" name="图片 144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433539" y="3657627"/>
            <a:ext cx="694799" cy="2650323"/>
          </a:xfrm>
          <a:prstGeom prst="rect">
            <a:avLst/>
          </a:prstGeom>
        </p:spPr>
      </p:pic>
      <p:pic>
        <p:nvPicPr>
          <p:cNvPr id="147" name="图片 146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457509" y="3657627"/>
            <a:ext cx="694799" cy="2650323"/>
          </a:xfrm>
          <a:prstGeom prst="rect">
            <a:avLst/>
          </a:prstGeom>
        </p:spPr>
      </p:pic>
      <p:pic>
        <p:nvPicPr>
          <p:cNvPr id="149" name="图片 148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481482" y="3657627"/>
            <a:ext cx="694799" cy="2650323"/>
          </a:xfrm>
          <a:prstGeom prst="rect">
            <a:avLst/>
          </a:prstGeom>
        </p:spPr>
      </p:pic>
      <p:sp>
        <p:nvSpPr>
          <p:cNvPr id="150" name="文本框 149"/>
          <p:cNvSpPr txBox="1"/>
          <p:nvPr/>
        </p:nvSpPr>
        <p:spPr>
          <a:xfrm>
            <a:off x="3304447" y="3263378"/>
            <a:ext cx="704039" cy="31489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altLang="zh-CN" sz="1100">
                <a:latin typeface="Arial" panose="020B0604020202020204" pitchFamily="34" charset="0"/>
                <a:ea typeface="思源黑体 HW VF" panose="020B0500000000000000" pitchFamily="34" charset="-122"/>
                <a:cs typeface="Arial" panose="020B0604020202020204" pitchFamily="34" charset="0"/>
              </a:rPr>
              <a:t>TOT &gt; 0</a:t>
            </a:r>
            <a:endParaRPr lang="zh-CN" altLang="en-US" sz="1100">
              <a:latin typeface="Arial" panose="020B0604020202020204" pitchFamily="34" charset="0"/>
              <a:ea typeface="思源黑体 HW VF" panose="020B0500000000000000" pitchFamily="34" charset="-122"/>
              <a:cs typeface="Arial" panose="020B0604020202020204" pitchFamily="34" charset="0"/>
            </a:endParaRPr>
          </a:p>
        </p:txBody>
      </p:sp>
      <p:sp>
        <p:nvSpPr>
          <p:cNvPr id="151" name="文本框 150"/>
          <p:cNvSpPr txBox="1"/>
          <p:nvPr/>
        </p:nvSpPr>
        <p:spPr>
          <a:xfrm>
            <a:off x="4220416" y="3263378"/>
            <a:ext cx="821059" cy="31489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altLang="zh-CN" sz="1100">
                <a:latin typeface="Arial" panose="020B0604020202020204" pitchFamily="34" charset="0"/>
                <a:ea typeface="思源黑体 HW VF" panose="020B0500000000000000" pitchFamily="34" charset="-122"/>
                <a:cs typeface="Arial" panose="020B0604020202020204" pitchFamily="34" charset="0"/>
              </a:rPr>
              <a:t>TOT &gt; 0.2</a:t>
            </a:r>
            <a:endParaRPr lang="zh-CN" altLang="en-US" sz="1100">
              <a:latin typeface="Arial" panose="020B0604020202020204" pitchFamily="34" charset="0"/>
              <a:ea typeface="思源黑体 HW VF" panose="020B0500000000000000" pitchFamily="34" charset="-122"/>
              <a:cs typeface="Arial" panose="020B0604020202020204" pitchFamily="34" charset="0"/>
            </a:endParaRPr>
          </a:p>
        </p:txBody>
      </p:sp>
      <p:sp>
        <p:nvSpPr>
          <p:cNvPr id="152" name="文本框 151"/>
          <p:cNvSpPr txBox="1"/>
          <p:nvPr/>
        </p:nvSpPr>
        <p:spPr>
          <a:xfrm>
            <a:off x="5253405" y="3263378"/>
            <a:ext cx="821059" cy="31489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altLang="zh-CN" sz="1100">
                <a:latin typeface="Arial" panose="020B0604020202020204" pitchFamily="34" charset="0"/>
                <a:ea typeface="思源黑体 HW VF" panose="020B0500000000000000" pitchFamily="34" charset="-122"/>
                <a:cs typeface="Arial" panose="020B0604020202020204" pitchFamily="34" charset="0"/>
              </a:rPr>
              <a:t>TOT &gt; 0.4</a:t>
            </a:r>
            <a:endParaRPr lang="zh-CN" altLang="en-US" sz="1100">
              <a:latin typeface="Arial" panose="020B0604020202020204" pitchFamily="34" charset="0"/>
              <a:ea typeface="思源黑体 HW VF" panose="020B0500000000000000" pitchFamily="34" charset="-122"/>
              <a:cs typeface="Arial" panose="020B0604020202020204" pitchFamily="34" charset="0"/>
            </a:endParaRPr>
          </a:p>
        </p:txBody>
      </p:sp>
      <p:sp>
        <p:nvSpPr>
          <p:cNvPr id="153" name="文本框 152"/>
          <p:cNvSpPr txBox="1"/>
          <p:nvPr/>
        </p:nvSpPr>
        <p:spPr>
          <a:xfrm>
            <a:off x="6286394" y="3263378"/>
            <a:ext cx="821059" cy="31489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altLang="zh-CN" sz="1100">
                <a:latin typeface="Arial" panose="020B0604020202020204" pitchFamily="34" charset="0"/>
                <a:ea typeface="思源黑体 HW VF" panose="020B0500000000000000" pitchFamily="34" charset="-122"/>
                <a:cs typeface="Arial" panose="020B0604020202020204" pitchFamily="34" charset="0"/>
              </a:rPr>
              <a:t>TOT &gt; 0.6</a:t>
            </a:r>
            <a:endParaRPr lang="zh-CN" altLang="en-US" sz="1100">
              <a:latin typeface="Arial" panose="020B0604020202020204" pitchFamily="34" charset="0"/>
              <a:ea typeface="思源黑体 HW VF" panose="020B0500000000000000" pitchFamily="34" charset="-122"/>
              <a:cs typeface="Arial" panose="020B0604020202020204" pitchFamily="34" charset="0"/>
            </a:endParaRPr>
          </a:p>
        </p:txBody>
      </p:sp>
      <p:sp>
        <p:nvSpPr>
          <p:cNvPr id="154" name="文本框 153"/>
          <p:cNvSpPr txBox="1"/>
          <p:nvPr/>
        </p:nvSpPr>
        <p:spPr>
          <a:xfrm>
            <a:off x="7319383" y="3263378"/>
            <a:ext cx="821059" cy="31489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altLang="zh-CN" sz="1100">
                <a:latin typeface="Arial" panose="020B0604020202020204" pitchFamily="34" charset="0"/>
                <a:ea typeface="思源黑体 HW VF" panose="020B0500000000000000" pitchFamily="34" charset="-122"/>
                <a:cs typeface="Arial" panose="020B0604020202020204" pitchFamily="34" charset="0"/>
              </a:rPr>
              <a:t>TOT &gt; 0.8</a:t>
            </a:r>
            <a:endParaRPr lang="zh-CN" altLang="en-US" sz="1100">
              <a:latin typeface="Arial" panose="020B0604020202020204" pitchFamily="34" charset="0"/>
              <a:ea typeface="思源黑体 HW VF" panose="020B0500000000000000" pitchFamily="34" charset="-122"/>
              <a:cs typeface="Arial" panose="020B0604020202020204" pitchFamily="34" charset="0"/>
            </a:endParaRPr>
          </a:p>
        </p:txBody>
      </p:sp>
      <p:sp>
        <p:nvSpPr>
          <p:cNvPr id="155" name="文本框 154"/>
          <p:cNvSpPr txBox="1"/>
          <p:nvPr/>
        </p:nvSpPr>
        <p:spPr>
          <a:xfrm>
            <a:off x="8352372" y="3263378"/>
            <a:ext cx="821059" cy="31489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altLang="zh-CN" sz="1100">
                <a:latin typeface="Arial" panose="020B0604020202020204" pitchFamily="34" charset="0"/>
                <a:ea typeface="思源黑体 HW VF" panose="020B0500000000000000" pitchFamily="34" charset="-122"/>
                <a:cs typeface="Arial" panose="020B0604020202020204" pitchFamily="34" charset="0"/>
              </a:rPr>
              <a:t>TOT &gt; 1.0</a:t>
            </a:r>
            <a:endParaRPr lang="zh-CN" altLang="en-US" sz="1100">
              <a:latin typeface="Arial" panose="020B0604020202020204" pitchFamily="34" charset="0"/>
              <a:ea typeface="思源黑体 HW VF" panose="020B0500000000000000" pitchFamily="34" charset="-122"/>
              <a:cs typeface="Arial" panose="020B0604020202020204" pitchFamily="34" charset="0"/>
            </a:endParaRPr>
          </a:p>
        </p:txBody>
      </p:sp>
      <p:sp>
        <p:nvSpPr>
          <p:cNvPr id="156" name="文本框 155"/>
          <p:cNvSpPr txBox="1"/>
          <p:nvPr/>
        </p:nvSpPr>
        <p:spPr>
          <a:xfrm>
            <a:off x="9385361" y="3263378"/>
            <a:ext cx="821059" cy="31489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altLang="zh-CN" sz="1100">
                <a:latin typeface="Arial" panose="020B0604020202020204" pitchFamily="34" charset="0"/>
                <a:ea typeface="思源黑体 HW VF" panose="020B0500000000000000" pitchFamily="34" charset="-122"/>
                <a:cs typeface="Arial" panose="020B0604020202020204" pitchFamily="34" charset="0"/>
              </a:rPr>
              <a:t>TOT &gt; 1.2</a:t>
            </a:r>
            <a:endParaRPr lang="zh-CN" altLang="en-US" sz="1100">
              <a:latin typeface="Arial" panose="020B0604020202020204" pitchFamily="34" charset="0"/>
              <a:ea typeface="思源黑体 HW VF" panose="020B0500000000000000" pitchFamily="34" charset="-122"/>
              <a:cs typeface="Arial" panose="020B0604020202020204" pitchFamily="34" charset="0"/>
            </a:endParaRPr>
          </a:p>
        </p:txBody>
      </p:sp>
      <p:sp>
        <p:nvSpPr>
          <p:cNvPr id="157" name="文本框 156"/>
          <p:cNvSpPr txBox="1"/>
          <p:nvPr/>
        </p:nvSpPr>
        <p:spPr>
          <a:xfrm>
            <a:off x="10418352" y="3263378"/>
            <a:ext cx="821059" cy="31489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altLang="zh-CN" sz="1100">
                <a:latin typeface="Arial" panose="020B0604020202020204" pitchFamily="34" charset="0"/>
                <a:ea typeface="思源黑体 HW VF" panose="020B0500000000000000" pitchFamily="34" charset="-122"/>
                <a:cs typeface="Arial" panose="020B0604020202020204" pitchFamily="34" charset="0"/>
              </a:rPr>
              <a:t>TOT &gt; 1.4</a:t>
            </a:r>
            <a:endParaRPr lang="zh-CN" altLang="en-US" sz="1100">
              <a:latin typeface="Arial" panose="020B0604020202020204" pitchFamily="34" charset="0"/>
              <a:ea typeface="思源黑体 HW VF" panose="020B0500000000000000" pitchFamily="34" charset="-122"/>
              <a:cs typeface="Arial" panose="020B0604020202020204" pitchFamily="34" charset="0"/>
            </a:endParaRPr>
          </a:p>
        </p:txBody>
      </p:sp>
      <p:sp>
        <p:nvSpPr>
          <p:cNvPr id="158" name="文本框 157"/>
          <p:cNvSpPr txBox="1"/>
          <p:nvPr/>
        </p:nvSpPr>
        <p:spPr>
          <a:xfrm>
            <a:off x="3245936" y="6129760"/>
            <a:ext cx="821059" cy="31489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altLang="zh-CN" sz="1100">
                <a:latin typeface="Arial" panose="020B0604020202020204" pitchFamily="34" charset="0"/>
                <a:ea typeface="思源黑体 HW VF" panose="020B0500000000000000" pitchFamily="34" charset="-122"/>
                <a:cs typeface="Arial" panose="020B0604020202020204" pitchFamily="34" charset="0"/>
              </a:rPr>
              <a:t>TOT &gt; 1.6</a:t>
            </a:r>
            <a:endParaRPr lang="zh-CN" altLang="en-US" sz="1100">
              <a:latin typeface="Arial" panose="020B0604020202020204" pitchFamily="34" charset="0"/>
              <a:ea typeface="思源黑体 HW VF" panose="020B0500000000000000" pitchFamily="34" charset="-122"/>
              <a:cs typeface="Arial" panose="020B0604020202020204" pitchFamily="34" charset="0"/>
            </a:endParaRPr>
          </a:p>
        </p:txBody>
      </p:sp>
      <p:sp>
        <p:nvSpPr>
          <p:cNvPr id="159" name="文本框 158"/>
          <p:cNvSpPr txBox="1"/>
          <p:nvPr/>
        </p:nvSpPr>
        <p:spPr>
          <a:xfrm>
            <a:off x="8358231" y="6129760"/>
            <a:ext cx="821059" cy="31489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altLang="zh-CN" sz="1100">
                <a:latin typeface="Arial" panose="020B0604020202020204" pitchFamily="34" charset="0"/>
                <a:ea typeface="思源黑体 HW VF" panose="020B0500000000000000" pitchFamily="34" charset="-122"/>
                <a:cs typeface="Arial" panose="020B0604020202020204" pitchFamily="34" charset="0"/>
              </a:rPr>
              <a:t>TOT &gt; 2.6</a:t>
            </a:r>
            <a:endParaRPr lang="zh-CN" altLang="en-US" sz="1100">
              <a:latin typeface="Arial" panose="020B0604020202020204" pitchFamily="34" charset="0"/>
              <a:ea typeface="思源黑体 HW VF" panose="020B0500000000000000" pitchFamily="34" charset="-122"/>
              <a:cs typeface="Arial" panose="020B0604020202020204" pitchFamily="34" charset="0"/>
            </a:endParaRPr>
          </a:p>
        </p:txBody>
      </p:sp>
      <p:sp>
        <p:nvSpPr>
          <p:cNvPr id="160" name="文本框 159"/>
          <p:cNvSpPr txBox="1"/>
          <p:nvPr/>
        </p:nvSpPr>
        <p:spPr>
          <a:xfrm>
            <a:off x="9380690" y="6129760"/>
            <a:ext cx="821059" cy="31489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altLang="zh-CN" sz="1100">
                <a:latin typeface="Arial" panose="020B0604020202020204" pitchFamily="34" charset="0"/>
                <a:ea typeface="思源黑体 HW VF" panose="020B0500000000000000" pitchFamily="34" charset="-122"/>
                <a:cs typeface="Arial" panose="020B0604020202020204" pitchFamily="34" charset="0"/>
              </a:rPr>
              <a:t>TOT &gt; 2.8</a:t>
            </a:r>
            <a:endParaRPr lang="zh-CN" altLang="en-US" sz="1100">
              <a:latin typeface="Arial" panose="020B0604020202020204" pitchFamily="34" charset="0"/>
              <a:ea typeface="思源黑体 HW VF" panose="020B0500000000000000" pitchFamily="34" charset="-122"/>
              <a:cs typeface="Arial" panose="020B0604020202020204" pitchFamily="34" charset="0"/>
            </a:endParaRPr>
          </a:p>
        </p:txBody>
      </p:sp>
      <p:sp>
        <p:nvSpPr>
          <p:cNvPr id="161" name="文本框 160"/>
          <p:cNvSpPr txBox="1"/>
          <p:nvPr/>
        </p:nvSpPr>
        <p:spPr>
          <a:xfrm>
            <a:off x="4268395" y="6129760"/>
            <a:ext cx="821059" cy="31489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altLang="zh-CN" sz="1100">
                <a:latin typeface="Arial" panose="020B0604020202020204" pitchFamily="34" charset="0"/>
                <a:ea typeface="思源黑体 HW VF" panose="020B0500000000000000" pitchFamily="34" charset="-122"/>
                <a:cs typeface="Arial" panose="020B0604020202020204" pitchFamily="34" charset="0"/>
              </a:rPr>
              <a:t>TOT &gt; 1.8</a:t>
            </a:r>
            <a:endParaRPr lang="zh-CN" altLang="en-US" sz="1100">
              <a:latin typeface="Arial" panose="020B0604020202020204" pitchFamily="34" charset="0"/>
              <a:ea typeface="思源黑体 HW VF" panose="020B0500000000000000" pitchFamily="34" charset="-122"/>
              <a:cs typeface="Arial" panose="020B0604020202020204" pitchFamily="34" charset="0"/>
            </a:endParaRPr>
          </a:p>
        </p:txBody>
      </p:sp>
      <p:sp>
        <p:nvSpPr>
          <p:cNvPr id="162" name="文本框 161"/>
          <p:cNvSpPr txBox="1"/>
          <p:nvPr/>
        </p:nvSpPr>
        <p:spPr>
          <a:xfrm>
            <a:off x="5290854" y="6129760"/>
            <a:ext cx="821059" cy="31489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altLang="zh-CN" sz="1100">
                <a:latin typeface="Arial" panose="020B0604020202020204" pitchFamily="34" charset="0"/>
                <a:ea typeface="思源黑体 HW VF" panose="020B0500000000000000" pitchFamily="34" charset="-122"/>
                <a:cs typeface="Arial" panose="020B0604020202020204" pitchFamily="34" charset="0"/>
              </a:rPr>
              <a:t>TOT &gt; 2.0</a:t>
            </a:r>
            <a:endParaRPr lang="zh-CN" altLang="en-US" sz="1100">
              <a:latin typeface="Arial" panose="020B0604020202020204" pitchFamily="34" charset="0"/>
              <a:ea typeface="思源黑体 HW VF" panose="020B0500000000000000" pitchFamily="34" charset="-122"/>
              <a:cs typeface="Arial" panose="020B0604020202020204" pitchFamily="34" charset="0"/>
            </a:endParaRPr>
          </a:p>
        </p:txBody>
      </p:sp>
      <p:sp>
        <p:nvSpPr>
          <p:cNvPr id="163" name="文本框 162"/>
          <p:cNvSpPr txBox="1"/>
          <p:nvPr/>
        </p:nvSpPr>
        <p:spPr>
          <a:xfrm>
            <a:off x="6313313" y="6129760"/>
            <a:ext cx="821059" cy="31489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altLang="zh-CN" sz="1100">
                <a:latin typeface="Arial" panose="020B0604020202020204" pitchFamily="34" charset="0"/>
                <a:ea typeface="思源黑体 HW VF" panose="020B0500000000000000" pitchFamily="34" charset="-122"/>
                <a:cs typeface="Arial" panose="020B0604020202020204" pitchFamily="34" charset="0"/>
              </a:rPr>
              <a:t>TOT &gt; 2.2</a:t>
            </a:r>
            <a:endParaRPr lang="zh-CN" altLang="en-US" sz="1100">
              <a:latin typeface="Arial" panose="020B0604020202020204" pitchFamily="34" charset="0"/>
              <a:ea typeface="思源黑体 HW VF" panose="020B0500000000000000" pitchFamily="34" charset="-122"/>
              <a:cs typeface="Arial" panose="020B0604020202020204" pitchFamily="34" charset="0"/>
            </a:endParaRPr>
          </a:p>
        </p:txBody>
      </p:sp>
      <p:sp>
        <p:nvSpPr>
          <p:cNvPr id="164" name="文本框 163"/>
          <p:cNvSpPr txBox="1"/>
          <p:nvPr/>
        </p:nvSpPr>
        <p:spPr>
          <a:xfrm>
            <a:off x="7335772" y="6129760"/>
            <a:ext cx="821059" cy="31489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altLang="zh-CN" sz="1100">
                <a:latin typeface="Arial" panose="020B0604020202020204" pitchFamily="34" charset="0"/>
                <a:ea typeface="思源黑体 HW VF" panose="020B0500000000000000" pitchFamily="34" charset="-122"/>
                <a:cs typeface="Arial" panose="020B0604020202020204" pitchFamily="34" charset="0"/>
              </a:rPr>
              <a:t>TOT &gt; 2.4</a:t>
            </a:r>
            <a:endParaRPr lang="zh-CN" altLang="en-US" sz="1100">
              <a:latin typeface="Arial" panose="020B0604020202020204" pitchFamily="34" charset="0"/>
              <a:ea typeface="思源黑体 HW VF" panose="020B0500000000000000" pitchFamily="34" charset="-122"/>
              <a:cs typeface="Arial" panose="020B0604020202020204" pitchFamily="34" charset="0"/>
            </a:endParaRPr>
          </a:p>
        </p:txBody>
      </p:sp>
      <p:sp>
        <p:nvSpPr>
          <p:cNvPr id="165" name="文本框 164"/>
          <p:cNvSpPr txBox="1"/>
          <p:nvPr/>
        </p:nvSpPr>
        <p:spPr>
          <a:xfrm>
            <a:off x="10403150" y="6129760"/>
            <a:ext cx="821059" cy="31489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altLang="zh-CN" sz="1100">
                <a:latin typeface="Arial" panose="020B0604020202020204" pitchFamily="34" charset="0"/>
                <a:ea typeface="思源黑体 HW VF" panose="020B0500000000000000" pitchFamily="34" charset="-122"/>
                <a:cs typeface="Arial" panose="020B0604020202020204" pitchFamily="34" charset="0"/>
              </a:rPr>
              <a:t>TOT &gt; 3.0</a:t>
            </a:r>
            <a:endParaRPr lang="zh-CN" altLang="en-US" sz="1100">
              <a:latin typeface="Arial" panose="020B0604020202020204" pitchFamily="34" charset="0"/>
              <a:ea typeface="思源黑体 HW VF" panose="020B0500000000000000" pitchFamily="34" charset="-122"/>
              <a:cs typeface="Arial" panose="020B0604020202020204" pitchFamily="34" charset="0"/>
            </a:endParaRPr>
          </a:p>
        </p:txBody>
      </p:sp>
      <p:sp>
        <p:nvSpPr>
          <p:cNvPr id="166" name="文本框 165"/>
          <p:cNvSpPr txBox="1"/>
          <p:nvPr/>
        </p:nvSpPr>
        <p:spPr>
          <a:xfrm>
            <a:off x="328505" y="1998109"/>
            <a:ext cx="2728162" cy="7871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600">
                <a:latin typeface="Arial" panose="020B0604020202020204" pitchFamily="34" charset="0"/>
                <a:ea typeface="思源黑体 HW VF" panose="020B0500000000000000" pitchFamily="34" charset="-122"/>
                <a:cs typeface="Arial" panose="020B0604020202020204" pitchFamily="34" charset="0"/>
              </a:rPr>
              <a:t>事例数分布没有可分辨的束流轮廓。</a:t>
            </a:r>
            <a:endParaRPr lang="zh-CN" altLang="en-US" sz="1600">
              <a:latin typeface="Arial" panose="020B0604020202020204" pitchFamily="34" charset="0"/>
              <a:ea typeface="思源黑体 HW VF" panose="020B0500000000000000" pitchFamily="34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F8DC3-D7FA-4864-B8D2-5FAAF8951C3D}" type="slidenum">
              <a:rPr lang="zh-CN" altLang="en-US" smtClean="0"/>
            </a:fld>
            <a:endParaRPr lang="zh-CN" altLang="en-US" sz="1050"/>
          </a:p>
        </p:txBody>
      </p:sp>
      <p:sp>
        <p:nvSpPr>
          <p:cNvPr id="5" name="内容占位符 4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zh-CN" altLang="en-US"/>
              <a:t>数字读出，</a:t>
            </a:r>
            <a:r>
              <a:rPr lang="en-US" altLang="zh-CN"/>
              <a:t>TOT</a:t>
            </a:r>
            <a:r>
              <a:rPr lang="zh-CN" altLang="en-US"/>
              <a:t>分布</a:t>
            </a:r>
            <a:endParaRPr lang="zh-CN" altLang="en-US"/>
          </a:p>
        </p:txBody>
      </p:sp>
      <p:pic>
        <p:nvPicPr>
          <p:cNvPr id="119" name="图片 118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3689" y="738762"/>
            <a:ext cx="694800" cy="2650327"/>
          </a:xfrm>
          <a:prstGeom prst="rect">
            <a:avLst/>
          </a:prstGeom>
        </p:spPr>
      </p:pic>
      <p:pic>
        <p:nvPicPr>
          <p:cNvPr id="121" name="图片 12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7659" y="738762"/>
            <a:ext cx="694800" cy="2650327"/>
          </a:xfrm>
          <a:prstGeom prst="rect">
            <a:avLst/>
          </a:prstGeom>
        </p:spPr>
      </p:pic>
      <p:pic>
        <p:nvPicPr>
          <p:cNvPr id="123" name="图片 12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1629" y="738762"/>
            <a:ext cx="694800" cy="2650323"/>
          </a:xfrm>
          <a:prstGeom prst="rect">
            <a:avLst/>
          </a:prstGeom>
        </p:spPr>
      </p:pic>
      <p:pic>
        <p:nvPicPr>
          <p:cNvPr id="125" name="图片 12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5599" y="738762"/>
            <a:ext cx="694800" cy="2650323"/>
          </a:xfrm>
          <a:prstGeom prst="rect">
            <a:avLst/>
          </a:prstGeom>
        </p:spPr>
      </p:pic>
      <p:pic>
        <p:nvPicPr>
          <p:cNvPr id="127" name="图片 12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9569" y="738762"/>
            <a:ext cx="694800" cy="2650327"/>
          </a:xfrm>
          <a:prstGeom prst="rect">
            <a:avLst/>
          </a:prstGeom>
        </p:spPr>
      </p:pic>
      <p:pic>
        <p:nvPicPr>
          <p:cNvPr id="129" name="图片 12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3539" y="738762"/>
            <a:ext cx="694800" cy="2650327"/>
          </a:xfrm>
          <a:prstGeom prst="rect">
            <a:avLst/>
          </a:prstGeom>
        </p:spPr>
      </p:pic>
      <p:pic>
        <p:nvPicPr>
          <p:cNvPr id="131" name="图片 13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7509" y="738762"/>
            <a:ext cx="694800" cy="2650327"/>
          </a:xfrm>
          <a:prstGeom prst="rect">
            <a:avLst/>
          </a:prstGeom>
        </p:spPr>
      </p:pic>
      <p:pic>
        <p:nvPicPr>
          <p:cNvPr id="133" name="图片 13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1482" y="738762"/>
            <a:ext cx="694800" cy="2650327"/>
          </a:xfrm>
          <a:prstGeom prst="rect">
            <a:avLst/>
          </a:prstGeom>
        </p:spPr>
      </p:pic>
      <p:pic>
        <p:nvPicPr>
          <p:cNvPr id="135" name="图片 134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3689" y="3657627"/>
            <a:ext cx="694800" cy="2650327"/>
          </a:xfrm>
          <a:prstGeom prst="rect">
            <a:avLst/>
          </a:prstGeom>
        </p:spPr>
      </p:pic>
      <p:pic>
        <p:nvPicPr>
          <p:cNvPr id="137" name="图片 136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7659" y="3657627"/>
            <a:ext cx="694800" cy="2650327"/>
          </a:xfrm>
          <a:prstGeom prst="rect">
            <a:avLst/>
          </a:prstGeom>
        </p:spPr>
      </p:pic>
      <p:pic>
        <p:nvPicPr>
          <p:cNvPr id="139" name="图片 138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1629" y="3657627"/>
            <a:ext cx="694800" cy="2650327"/>
          </a:xfrm>
          <a:prstGeom prst="rect">
            <a:avLst/>
          </a:prstGeom>
        </p:spPr>
      </p:pic>
      <p:pic>
        <p:nvPicPr>
          <p:cNvPr id="141" name="图片 140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5599" y="3657627"/>
            <a:ext cx="694800" cy="2650327"/>
          </a:xfrm>
          <a:prstGeom prst="rect">
            <a:avLst/>
          </a:prstGeom>
        </p:spPr>
      </p:pic>
      <p:pic>
        <p:nvPicPr>
          <p:cNvPr id="143" name="图片 142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9569" y="3657627"/>
            <a:ext cx="694800" cy="2650327"/>
          </a:xfrm>
          <a:prstGeom prst="rect">
            <a:avLst/>
          </a:prstGeom>
        </p:spPr>
      </p:pic>
      <p:pic>
        <p:nvPicPr>
          <p:cNvPr id="145" name="图片 144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3539" y="3657627"/>
            <a:ext cx="694800" cy="2650323"/>
          </a:xfrm>
          <a:prstGeom prst="rect">
            <a:avLst/>
          </a:prstGeom>
        </p:spPr>
      </p:pic>
      <p:pic>
        <p:nvPicPr>
          <p:cNvPr id="147" name="图片 146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7509" y="3657627"/>
            <a:ext cx="694800" cy="2650323"/>
          </a:xfrm>
          <a:prstGeom prst="rect">
            <a:avLst/>
          </a:prstGeom>
        </p:spPr>
      </p:pic>
      <p:pic>
        <p:nvPicPr>
          <p:cNvPr id="149" name="图片 148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1482" y="3657627"/>
            <a:ext cx="694800" cy="2650323"/>
          </a:xfrm>
          <a:prstGeom prst="rect">
            <a:avLst/>
          </a:prstGeom>
        </p:spPr>
      </p:pic>
      <p:sp>
        <p:nvSpPr>
          <p:cNvPr id="150" name="文本框 149"/>
          <p:cNvSpPr txBox="1"/>
          <p:nvPr/>
        </p:nvSpPr>
        <p:spPr>
          <a:xfrm>
            <a:off x="3304447" y="3263378"/>
            <a:ext cx="704039" cy="31489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altLang="zh-CN" sz="1100">
                <a:latin typeface="Arial" panose="020B0604020202020204" pitchFamily="34" charset="0"/>
                <a:ea typeface="思源黑体 HW VF" panose="020B0500000000000000" pitchFamily="34" charset="-122"/>
                <a:cs typeface="Arial" panose="020B0604020202020204" pitchFamily="34" charset="0"/>
              </a:rPr>
              <a:t>TOT &gt; 0</a:t>
            </a:r>
            <a:endParaRPr lang="zh-CN" altLang="en-US" sz="1100">
              <a:latin typeface="Arial" panose="020B0604020202020204" pitchFamily="34" charset="0"/>
              <a:ea typeface="思源黑体 HW VF" panose="020B0500000000000000" pitchFamily="34" charset="-122"/>
              <a:cs typeface="Arial" panose="020B0604020202020204" pitchFamily="34" charset="0"/>
            </a:endParaRPr>
          </a:p>
        </p:txBody>
      </p:sp>
      <p:sp>
        <p:nvSpPr>
          <p:cNvPr id="151" name="文本框 150"/>
          <p:cNvSpPr txBox="1"/>
          <p:nvPr/>
        </p:nvSpPr>
        <p:spPr>
          <a:xfrm>
            <a:off x="4220416" y="3263378"/>
            <a:ext cx="821059" cy="31489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altLang="zh-CN" sz="1100">
                <a:latin typeface="Arial" panose="020B0604020202020204" pitchFamily="34" charset="0"/>
                <a:ea typeface="思源黑体 HW VF" panose="020B0500000000000000" pitchFamily="34" charset="-122"/>
                <a:cs typeface="Arial" panose="020B0604020202020204" pitchFamily="34" charset="0"/>
              </a:rPr>
              <a:t>TOT &gt; 0.2</a:t>
            </a:r>
            <a:endParaRPr lang="zh-CN" altLang="en-US" sz="1100">
              <a:latin typeface="Arial" panose="020B0604020202020204" pitchFamily="34" charset="0"/>
              <a:ea typeface="思源黑体 HW VF" panose="020B0500000000000000" pitchFamily="34" charset="-122"/>
              <a:cs typeface="Arial" panose="020B0604020202020204" pitchFamily="34" charset="0"/>
            </a:endParaRPr>
          </a:p>
        </p:txBody>
      </p:sp>
      <p:sp>
        <p:nvSpPr>
          <p:cNvPr id="152" name="文本框 151"/>
          <p:cNvSpPr txBox="1"/>
          <p:nvPr/>
        </p:nvSpPr>
        <p:spPr>
          <a:xfrm>
            <a:off x="5253405" y="3263378"/>
            <a:ext cx="821059" cy="31489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altLang="zh-CN" sz="1100">
                <a:latin typeface="Arial" panose="020B0604020202020204" pitchFamily="34" charset="0"/>
                <a:ea typeface="思源黑体 HW VF" panose="020B0500000000000000" pitchFamily="34" charset="-122"/>
                <a:cs typeface="Arial" panose="020B0604020202020204" pitchFamily="34" charset="0"/>
              </a:rPr>
              <a:t>TOT &gt; 0.4</a:t>
            </a:r>
            <a:endParaRPr lang="zh-CN" altLang="en-US" sz="1100">
              <a:latin typeface="Arial" panose="020B0604020202020204" pitchFamily="34" charset="0"/>
              <a:ea typeface="思源黑体 HW VF" panose="020B0500000000000000" pitchFamily="34" charset="-122"/>
              <a:cs typeface="Arial" panose="020B0604020202020204" pitchFamily="34" charset="0"/>
            </a:endParaRPr>
          </a:p>
        </p:txBody>
      </p:sp>
      <p:sp>
        <p:nvSpPr>
          <p:cNvPr id="153" name="文本框 152"/>
          <p:cNvSpPr txBox="1"/>
          <p:nvPr/>
        </p:nvSpPr>
        <p:spPr>
          <a:xfrm>
            <a:off x="6286394" y="3263378"/>
            <a:ext cx="821059" cy="31489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altLang="zh-CN" sz="1100">
                <a:latin typeface="Arial" panose="020B0604020202020204" pitchFamily="34" charset="0"/>
                <a:ea typeface="思源黑体 HW VF" panose="020B0500000000000000" pitchFamily="34" charset="-122"/>
                <a:cs typeface="Arial" panose="020B0604020202020204" pitchFamily="34" charset="0"/>
              </a:rPr>
              <a:t>TOT &gt; 0.6</a:t>
            </a:r>
            <a:endParaRPr lang="zh-CN" altLang="en-US" sz="1100">
              <a:latin typeface="Arial" panose="020B0604020202020204" pitchFamily="34" charset="0"/>
              <a:ea typeface="思源黑体 HW VF" panose="020B0500000000000000" pitchFamily="34" charset="-122"/>
              <a:cs typeface="Arial" panose="020B0604020202020204" pitchFamily="34" charset="0"/>
            </a:endParaRPr>
          </a:p>
        </p:txBody>
      </p:sp>
      <p:sp>
        <p:nvSpPr>
          <p:cNvPr id="154" name="文本框 153"/>
          <p:cNvSpPr txBox="1"/>
          <p:nvPr/>
        </p:nvSpPr>
        <p:spPr>
          <a:xfrm>
            <a:off x="7319383" y="3263378"/>
            <a:ext cx="821059" cy="31489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altLang="zh-CN" sz="1100">
                <a:latin typeface="Arial" panose="020B0604020202020204" pitchFamily="34" charset="0"/>
                <a:ea typeface="思源黑体 HW VF" panose="020B0500000000000000" pitchFamily="34" charset="-122"/>
                <a:cs typeface="Arial" panose="020B0604020202020204" pitchFamily="34" charset="0"/>
              </a:rPr>
              <a:t>TOT &gt; 0.8</a:t>
            </a:r>
            <a:endParaRPr lang="zh-CN" altLang="en-US" sz="1100">
              <a:latin typeface="Arial" panose="020B0604020202020204" pitchFamily="34" charset="0"/>
              <a:ea typeface="思源黑体 HW VF" panose="020B0500000000000000" pitchFamily="34" charset="-122"/>
              <a:cs typeface="Arial" panose="020B0604020202020204" pitchFamily="34" charset="0"/>
            </a:endParaRPr>
          </a:p>
        </p:txBody>
      </p:sp>
      <p:sp>
        <p:nvSpPr>
          <p:cNvPr id="155" name="文本框 154"/>
          <p:cNvSpPr txBox="1"/>
          <p:nvPr/>
        </p:nvSpPr>
        <p:spPr>
          <a:xfrm>
            <a:off x="8352372" y="3263378"/>
            <a:ext cx="821059" cy="31489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altLang="zh-CN" sz="1100">
                <a:latin typeface="Arial" panose="020B0604020202020204" pitchFamily="34" charset="0"/>
                <a:ea typeface="思源黑体 HW VF" panose="020B0500000000000000" pitchFamily="34" charset="-122"/>
                <a:cs typeface="Arial" panose="020B0604020202020204" pitchFamily="34" charset="0"/>
              </a:rPr>
              <a:t>TOT &gt; 1.0</a:t>
            </a:r>
            <a:endParaRPr lang="zh-CN" altLang="en-US" sz="1100">
              <a:latin typeface="Arial" panose="020B0604020202020204" pitchFamily="34" charset="0"/>
              <a:ea typeface="思源黑体 HW VF" panose="020B0500000000000000" pitchFamily="34" charset="-122"/>
              <a:cs typeface="Arial" panose="020B0604020202020204" pitchFamily="34" charset="0"/>
            </a:endParaRPr>
          </a:p>
        </p:txBody>
      </p:sp>
      <p:sp>
        <p:nvSpPr>
          <p:cNvPr id="156" name="文本框 155"/>
          <p:cNvSpPr txBox="1"/>
          <p:nvPr/>
        </p:nvSpPr>
        <p:spPr>
          <a:xfrm>
            <a:off x="9385361" y="3263378"/>
            <a:ext cx="821059" cy="31489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altLang="zh-CN" sz="1100">
                <a:latin typeface="Arial" panose="020B0604020202020204" pitchFamily="34" charset="0"/>
                <a:ea typeface="思源黑体 HW VF" panose="020B0500000000000000" pitchFamily="34" charset="-122"/>
                <a:cs typeface="Arial" panose="020B0604020202020204" pitchFamily="34" charset="0"/>
              </a:rPr>
              <a:t>TOT &gt; 1.2</a:t>
            </a:r>
            <a:endParaRPr lang="zh-CN" altLang="en-US" sz="1100">
              <a:latin typeface="Arial" panose="020B0604020202020204" pitchFamily="34" charset="0"/>
              <a:ea typeface="思源黑体 HW VF" panose="020B0500000000000000" pitchFamily="34" charset="-122"/>
              <a:cs typeface="Arial" panose="020B0604020202020204" pitchFamily="34" charset="0"/>
            </a:endParaRPr>
          </a:p>
        </p:txBody>
      </p:sp>
      <p:sp>
        <p:nvSpPr>
          <p:cNvPr id="157" name="文本框 156"/>
          <p:cNvSpPr txBox="1"/>
          <p:nvPr/>
        </p:nvSpPr>
        <p:spPr>
          <a:xfrm>
            <a:off x="10418352" y="3263378"/>
            <a:ext cx="821059" cy="31489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altLang="zh-CN" sz="1100">
                <a:latin typeface="Arial" panose="020B0604020202020204" pitchFamily="34" charset="0"/>
                <a:ea typeface="思源黑体 HW VF" panose="020B0500000000000000" pitchFamily="34" charset="-122"/>
                <a:cs typeface="Arial" panose="020B0604020202020204" pitchFamily="34" charset="0"/>
              </a:rPr>
              <a:t>TOT &gt; 1.4</a:t>
            </a:r>
            <a:endParaRPr lang="zh-CN" altLang="en-US" sz="1100">
              <a:latin typeface="Arial" panose="020B0604020202020204" pitchFamily="34" charset="0"/>
              <a:ea typeface="思源黑体 HW VF" panose="020B0500000000000000" pitchFamily="34" charset="-122"/>
              <a:cs typeface="Arial" panose="020B0604020202020204" pitchFamily="34" charset="0"/>
            </a:endParaRPr>
          </a:p>
        </p:txBody>
      </p:sp>
      <p:sp>
        <p:nvSpPr>
          <p:cNvPr id="158" name="文本框 157"/>
          <p:cNvSpPr txBox="1"/>
          <p:nvPr/>
        </p:nvSpPr>
        <p:spPr>
          <a:xfrm>
            <a:off x="3245936" y="6129760"/>
            <a:ext cx="821059" cy="31489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altLang="zh-CN" sz="1100">
                <a:latin typeface="Arial" panose="020B0604020202020204" pitchFamily="34" charset="0"/>
                <a:ea typeface="思源黑体 HW VF" panose="020B0500000000000000" pitchFamily="34" charset="-122"/>
                <a:cs typeface="Arial" panose="020B0604020202020204" pitchFamily="34" charset="0"/>
              </a:rPr>
              <a:t>TOT &gt; 1.6</a:t>
            </a:r>
            <a:endParaRPr lang="zh-CN" altLang="en-US" sz="1100">
              <a:latin typeface="Arial" panose="020B0604020202020204" pitchFamily="34" charset="0"/>
              <a:ea typeface="思源黑体 HW VF" panose="020B0500000000000000" pitchFamily="34" charset="-122"/>
              <a:cs typeface="Arial" panose="020B0604020202020204" pitchFamily="34" charset="0"/>
            </a:endParaRPr>
          </a:p>
        </p:txBody>
      </p:sp>
      <p:sp>
        <p:nvSpPr>
          <p:cNvPr id="159" name="文本框 158"/>
          <p:cNvSpPr txBox="1"/>
          <p:nvPr/>
        </p:nvSpPr>
        <p:spPr>
          <a:xfrm>
            <a:off x="8358231" y="6129760"/>
            <a:ext cx="821059" cy="31489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altLang="zh-CN" sz="1100">
                <a:latin typeface="Arial" panose="020B0604020202020204" pitchFamily="34" charset="0"/>
                <a:ea typeface="思源黑体 HW VF" panose="020B0500000000000000" pitchFamily="34" charset="-122"/>
                <a:cs typeface="Arial" panose="020B0604020202020204" pitchFamily="34" charset="0"/>
              </a:rPr>
              <a:t>TOT &gt; 2.6</a:t>
            </a:r>
            <a:endParaRPr lang="zh-CN" altLang="en-US" sz="1100">
              <a:latin typeface="Arial" panose="020B0604020202020204" pitchFamily="34" charset="0"/>
              <a:ea typeface="思源黑体 HW VF" panose="020B0500000000000000" pitchFamily="34" charset="-122"/>
              <a:cs typeface="Arial" panose="020B0604020202020204" pitchFamily="34" charset="0"/>
            </a:endParaRPr>
          </a:p>
        </p:txBody>
      </p:sp>
      <p:sp>
        <p:nvSpPr>
          <p:cNvPr id="160" name="文本框 159"/>
          <p:cNvSpPr txBox="1"/>
          <p:nvPr/>
        </p:nvSpPr>
        <p:spPr>
          <a:xfrm>
            <a:off x="9380690" y="6129760"/>
            <a:ext cx="821059" cy="31489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altLang="zh-CN" sz="1100">
                <a:latin typeface="Arial" panose="020B0604020202020204" pitchFamily="34" charset="0"/>
                <a:ea typeface="思源黑体 HW VF" panose="020B0500000000000000" pitchFamily="34" charset="-122"/>
                <a:cs typeface="Arial" panose="020B0604020202020204" pitchFamily="34" charset="0"/>
              </a:rPr>
              <a:t>TOT &gt; 2.8</a:t>
            </a:r>
            <a:endParaRPr lang="zh-CN" altLang="en-US" sz="1100">
              <a:latin typeface="Arial" panose="020B0604020202020204" pitchFamily="34" charset="0"/>
              <a:ea typeface="思源黑体 HW VF" panose="020B0500000000000000" pitchFamily="34" charset="-122"/>
              <a:cs typeface="Arial" panose="020B0604020202020204" pitchFamily="34" charset="0"/>
            </a:endParaRPr>
          </a:p>
        </p:txBody>
      </p:sp>
      <p:sp>
        <p:nvSpPr>
          <p:cNvPr id="161" name="文本框 160"/>
          <p:cNvSpPr txBox="1"/>
          <p:nvPr/>
        </p:nvSpPr>
        <p:spPr>
          <a:xfrm>
            <a:off x="4268395" y="6129760"/>
            <a:ext cx="821059" cy="31489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altLang="zh-CN" sz="1100">
                <a:latin typeface="Arial" panose="020B0604020202020204" pitchFamily="34" charset="0"/>
                <a:ea typeface="思源黑体 HW VF" panose="020B0500000000000000" pitchFamily="34" charset="-122"/>
                <a:cs typeface="Arial" panose="020B0604020202020204" pitchFamily="34" charset="0"/>
              </a:rPr>
              <a:t>TOT &gt; 1.8</a:t>
            </a:r>
            <a:endParaRPr lang="zh-CN" altLang="en-US" sz="1100">
              <a:latin typeface="Arial" panose="020B0604020202020204" pitchFamily="34" charset="0"/>
              <a:ea typeface="思源黑体 HW VF" panose="020B0500000000000000" pitchFamily="34" charset="-122"/>
              <a:cs typeface="Arial" panose="020B0604020202020204" pitchFamily="34" charset="0"/>
            </a:endParaRPr>
          </a:p>
        </p:txBody>
      </p:sp>
      <p:sp>
        <p:nvSpPr>
          <p:cNvPr id="162" name="文本框 161"/>
          <p:cNvSpPr txBox="1"/>
          <p:nvPr/>
        </p:nvSpPr>
        <p:spPr>
          <a:xfrm>
            <a:off x="5290854" y="6129760"/>
            <a:ext cx="821059" cy="31489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altLang="zh-CN" sz="1100">
                <a:latin typeface="Arial" panose="020B0604020202020204" pitchFamily="34" charset="0"/>
                <a:ea typeface="思源黑体 HW VF" panose="020B0500000000000000" pitchFamily="34" charset="-122"/>
                <a:cs typeface="Arial" panose="020B0604020202020204" pitchFamily="34" charset="0"/>
              </a:rPr>
              <a:t>TOT &gt; 2.0</a:t>
            </a:r>
            <a:endParaRPr lang="zh-CN" altLang="en-US" sz="1100">
              <a:latin typeface="Arial" panose="020B0604020202020204" pitchFamily="34" charset="0"/>
              <a:ea typeface="思源黑体 HW VF" panose="020B0500000000000000" pitchFamily="34" charset="-122"/>
              <a:cs typeface="Arial" panose="020B0604020202020204" pitchFamily="34" charset="0"/>
            </a:endParaRPr>
          </a:p>
        </p:txBody>
      </p:sp>
      <p:sp>
        <p:nvSpPr>
          <p:cNvPr id="163" name="文本框 162"/>
          <p:cNvSpPr txBox="1"/>
          <p:nvPr/>
        </p:nvSpPr>
        <p:spPr>
          <a:xfrm>
            <a:off x="6313313" y="6129760"/>
            <a:ext cx="821059" cy="31489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altLang="zh-CN" sz="1100">
                <a:latin typeface="Arial" panose="020B0604020202020204" pitchFamily="34" charset="0"/>
                <a:ea typeface="思源黑体 HW VF" panose="020B0500000000000000" pitchFamily="34" charset="-122"/>
                <a:cs typeface="Arial" panose="020B0604020202020204" pitchFamily="34" charset="0"/>
              </a:rPr>
              <a:t>TOT &gt; 2.2</a:t>
            </a:r>
            <a:endParaRPr lang="zh-CN" altLang="en-US" sz="1100">
              <a:latin typeface="Arial" panose="020B0604020202020204" pitchFamily="34" charset="0"/>
              <a:ea typeface="思源黑体 HW VF" panose="020B0500000000000000" pitchFamily="34" charset="-122"/>
              <a:cs typeface="Arial" panose="020B0604020202020204" pitchFamily="34" charset="0"/>
            </a:endParaRPr>
          </a:p>
        </p:txBody>
      </p:sp>
      <p:sp>
        <p:nvSpPr>
          <p:cNvPr id="164" name="文本框 163"/>
          <p:cNvSpPr txBox="1"/>
          <p:nvPr/>
        </p:nvSpPr>
        <p:spPr>
          <a:xfrm>
            <a:off x="7335772" y="6129760"/>
            <a:ext cx="821059" cy="31489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altLang="zh-CN" sz="1100">
                <a:latin typeface="Arial" panose="020B0604020202020204" pitchFamily="34" charset="0"/>
                <a:ea typeface="思源黑体 HW VF" panose="020B0500000000000000" pitchFamily="34" charset="-122"/>
                <a:cs typeface="Arial" panose="020B0604020202020204" pitchFamily="34" charset="0"/>
              </a:rPr>
              <a:t>TOT &gt; 2.4</a:t>
            </a:r>
            <a:endParaRPr lang="zh-CN" altLang="en-US" sz="1100">
              <a:latin typeface="Arial" panose="020B0604020202020204" pitchFamily="34" charset="0"/>
              <a:ea typeface="思源黑体 HW VF" panose="020B0500000000000000" pitchFamily="34" charset="-122"/>
              <a:cs typeface="Arial" panose="020B0604020202020204" pitchFamily="34" charset="0"/>
            </a:endParaRPr>
          </a:p>
        </p:txBody>
      </p:sp>
      <p:sp>
        <p:nvSpPr>
          <p:cNvPr id="165" name="文本框 164"/>
          <p:cNvSpPr txBox="1"/>
          <p:nvPr/>
        </p:nvSpPr>
        <p:spPr>
          <a:xfrm>
            <a:off x="10403150" y="6129760"/>
            <a:ext cx="821059" cy="31489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altLang="zh-CN" sz="1100">
                <a:latin typeface="Arial" panose="020B0604020202020204" pitchFamily="34" charset="0"/>
                <a:ea typeface="思源黑体 HW VF" panose="020B0500000000000000" pitchFamily="34" charset="-122"/>
                <a:cs typeface="Arial" panose="020B0604020202020204" pitchFamily="34" charset="0"/>
              </a:rPr>
              <a:t>TOT &gt; 3.0</a:t>
            </a:r>
            <a:endParaRPr lang="zh-CN" altLang="en-US" sz="1100">
              <a:latin typeface="Arial" panose="020B0604020202020204" pitchFamily="34" charset="0"/>
              <a:ea typeface="思源黑体 HW VF" panose="020B0500000000000000" pitchFamily="34" charset="-122"/>
              <a:cs typeface="Arial" panose="020B0604020202020204" pitchFamily="34" charset="0"/>
            </a:endParaRPr>
          </a:p>
        </p:txBody>
      </p:sp>
      <p:sp>
        <p:nvSpPr>
          <p:cNvPr id="166" name="文本框 165"/>
          <p:cNvSpPr txBox="1"/>
          <p:nvPr/>
        </p:nvSpPr>
        <p:spPr>
          <a:xfrm>
            <a:off x="328505" y="1998109"/>
            <a:ext cx="2728162" cy="7871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600">
                <a:latin typeface="Arial" panose="020B0604020202020204" pitchFamily="34" charset="0"/>
                <a:ea typeface="思源黑体 HW VF" panose="020B0500000000000000" pitchFamily="34" charset="-122"/>
                <a:cs typeface="Arial" panose="020B0604020202020204" pitchFamily="34" charset="0"/>
              </a:rPr>
              <a:t>事例数分布没有可分辨的束流轮廓。</a:t>
            </a:r>
            <a:endParaRPr lang="zh-CN" altLang="en-US" sz="1600">
              <a:latin typeface="Arial" panose="020B0604020202020204" pitchFamily="34" charset="0"/>
              <a:ea typeface="思源黑体 HW VF" panose="020B0500000000000000" pitchFamily="34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193675" y="60960"/>
            <a:ext cx="6616700" cy="5530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en-US" altLang="zh-CN" sz="3000" b="1" smtClean="0">
                <a:latin typeface="Times New Roman Bold" panose="02020503050405090304" charset="0"/>
                <a:ea typeface="微软雅黑" panose="020B0503020204020204" charset="-122"/>
                <a:cs typeface="Times New Roman Bold" panose="02020503050405090304" charset="0"/>
                <a:sym typeface="+mn-ea"/>
              </a:rPr>
              <a:t>TDAC setting  </a:t>
            </a:r>
            <a:endParaRPr lang="en-US" altLang="zh-CN" sz="3000" b="1" smtClean="0">
              <a:latin typeface="Times New Roman Bold" panose="02020503050405090304" charset="0"/>
              <a:ea typeface="微软雅黑" panose="020B0503020204020204" charset="-122"/>
              <a:cs typeface="Times New Roman Bold" panose="02020503050405090304" charset="0"/>
              <a:sym typeface="+mn-ea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895985" y="534670"/>
            <a:ext cx="12190730" cy="226504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285750" indent="-285750" algn="just">
              <a:lnSpc>
                <a:spcPct val="150000"/>
              </a:lnSpc>
              <a:buClrTx/>
              <a:buSzTx/>
              <a:buFont typeface="Arial" panose="020B0604020202020204" pitchFamily="34" charset="0"/>
              <a:buChar char="•"/>
              <a:defRPr sz="1725" b="1">
                <a:solidFill>
                  <a:srgbClr val="089949"/>
                </a:solidFill>
              </a:defRPr>
            </a:pPr>
            <a:r>
              <a:rPr lang="en-US" altLang="zh-CN" sz="1600" b="0">
                <a:solidFill>
                  <a:schemeClr val="tx1"/>
                </a:solidFill>
                <a:cs typeface="+mn-lt"/>
                <a:sym typeface="+mn-ea"/>
              </a:rPr>
              <a:t>A 4-bit binary-weighted current DAC per pixel</a:t>
            </a:r>
            <a:endParaRPr lang="en-US" altLang="zh-CN" sz="1600" b="0">
              <a:solidFill>
                <a:schemeClr val="tx1"/>
              </a:solidFill>
              <a:cs typeface="+mn-lt"/>
              <a:sym typeface="+mn-ea"/>
            </a:endParaRPr>
          </a:p>
          <a:p>
            <a:pPr marL="285750" indent="-285750" algn="just">
              <a:lnSpc>
                <a:spcPct val="150000"/>
              </a:lnSpc>
              <a:buClrTx/>
              <a:buSzTx/>
              <a:buFont typeface="Arial" panose="020B0604020202020204" pitchFamily="34" charset="0"/>
              <a:buChar char="•"/>
              <a:defRPr sz="1725" b="1">
                <a:solidFill>
                  <a:srgbClr val="089949"/>
                </a:solidFill>
              </a:defRPr>
            </a:pPr>
            <a:r>
              <a:rPr lang="en-US" altLang="zh-CN" sz="1600" b="0">
                <a:solidFill>
                  <a:schemeClr val="tx1"/>
                </a:solidFill>
                <a:cs typeface="+mn-lt"/>
                <a:sym typeface="+mn-ea"/>
              </a:rPr>
              <a:t>D0-to-D3 code order, 1000 is the LSB and 0001 is the MSB </a:t>
            </a:r>
            <a:endParaRPr lang="en-US" altLang="zh-CN" sz="1600" b="0">
              <a:solidFill>
                <a:schemeClr val="tx1"/>
              </a:solidFill>
              <a:cs typeface="+mn-lt"/>
              <a:sym typeface="+mn-ea"/>
            </a:endParaRPr>
          </a:p>
          <a:p>
            <a:pPr marL="285750" indent="-285750" algn="just">
              <a:lnSpc>
                <a:spcPct val="150000"/>
              </a:lnSpc>
              <a:buClrTx/>
              <a:buSzTx/>
              <a:buFont typeface="Arial" panose="020B0604020202020204" pitchFamily="34" charset="0"/>
              <a:buChar char="•"/>
              <a:defRPr sz="1725" b="1">
                <a:solidFill>
                  <a:srgbClr val="089949"/>
                </a:solidFill>
              </a:defRPr>
            </a:pPr>
            <a:r>
              <a:rPr lang="en-US" altLang="zh-CN" sz="1600" b="0">
                <a:solidFill>
                  <a:schemeClr val="tx1"/>
                </a:solidFill>
                <a:cs typeface="+mn-lt"/>
                <a:sym typeface="+mn-ea"/>
              </a:rPr>
              <a:t>I_tune = I0(D0 + 2*D1 + 4*D2 + 8*D3)</a:t>
            </a:r>
            <a:endParaRPr lang="en-US" altLang="zh-CN" sz="1600" b="0">
              <a:solidFill>
                <a:schemeClr val="tx1"/>
              </a:solidFill>
              <a:cs typeface="+mn-lt"/>
              <a:sym typeface="+mn-ea"/>
            </a:endParaRPr>
          </a:p>
          <a:p>
            <a:pPr marL="285750" indent="-285750" algn="just">
              <a:lnSpc>
                <a:spcPct val="150000"/>
              </a:lnSpc>
              <a:buClrTx/>
              <a:buSzTx/>
              <a:buFont typeface="Arial" panose="020B0604020202020204" pitchFamily="34" charset="0"/>
              <a:buChar char="•"/>
              <a:defRPr sz="1725" b="1">
                <a:solidFill>
                  <a:srgbClr val="089949"/>
                </a:solidFill>
              </a:defRPr>
            </a:pPr>
            <a:r>
              <a:rPr lang="en-US" altLang="zh-CN" sz="1600" b="0">
                <a:solidFill>
                  <a:schemeClr val="tx1"/>
                </a:solidFill>
                <a:cs typeface="+mn-lt"/>
                <a:sym typeface="+mn-ea"/>
              </a:rPr>
              <a:t>Larger TDAC code lowers the effective comparator threshold</a:t>
            </a:r>
            <a:endParaRPr lang="en-US" altLang="zh-CN" sz="1600" b="0">
              <a:solidFill>
                <a:schemeClr val="tx1"/>
              </a:solidFill>
              <a:cs typeface="+mn-lt"/>
              <a:sym typeface="+mn-ea"/>
            </a:endParaRPr>
          </a:p>
          <a:p>
            <a:pPr marL="285750" indent="-285750" algn="just">
              <a:lnSpc>
                <a:spcPct val="150000"/>
              </a:lnSpc>
              <a:buClrTx/>
              <a:buSzTx/>
              <a:buFont typeface="Arial" panose="020B0604020202020204" pitchFamily="34" charset="0"/>
              <a:buChar char="•"/>
              <a:defRPr sz="1725" b="1">
                <a:solidFill>
                  <a:srgbClr val="089949"/>
                </a:solidFill>
              </a:defRPr>
            </a:pPr>
            <a:r>
              <a:rPr lang="en-US" altLang="zh-CN" sz="1600" b="0">
                <a:solidFill>
                  <a:schemeClr val="tx1"/>
                </a:solidFill>
                <a:cs typeface="+mn-lt"/>
                <a:sym typeface="+mn-ea"/>
              </a:rPr>
              <a:t>At I_ref = 30 μA, scan global TH and record the highest noise-free threshold TH_nf</a:t>
            </a:r>
            <a:endParaRPr lang="en-US" altLang="zh-CN" sz="1600" b="0">
              <a:solidFill>
                <a:schemeClr val="tx1"/>
              </a:solidFill>
              <a:cs typeface="+mn-lt"/>
              <a:sym typeface="+mn-ea"/>
            </a:endParaRPr>
          </a:p>
          <a:p>
            <a:pPr marL="285750" indent="-285750" algn="just">
              <a:lnSpc>
                <a:spcPct val="150000"/>
              </a:lnSpc>
              <a:buClrTx/>
              <a:buSzTx/>
              <a:buFont typeface="Arial" panose="020B0604020202020204" pitchFamily="34" charset="0"/>
              <a:buChar char="•"/>
              <a:defRPr sz="1725" b="1">
                <a:solidFill>
                  <a:srgbClr val="089949"/>
                </a:solidFill>
              </a:defRPr>
            </a:pPr>
            <a:r>
              <a:rPr lang="en-US" altLang="zh-CN" sz="1600" b="0">
                <a:solidFill>
                  <a:schemeClr val="tx1"/>
                </a:solidFill>
                <a:cs typeface="+mn-lt"/>
                <a:sym typeface="+mn-ea"/>
              </a:rPr>
              <a:t>Choose a per-pixel code that improves hit response without noise or stuck-high output.</a:t>
            </a:r>
            <a:endParaRPr lang="en-US" altLang="zh-CN" sz="1600" b="0">
              <a:solidFill>
                <a:schemeClr val="tx1"/>
              </a:solidFill>
              <a:cs typeface="+mn-lt"/>
              <a:sym typeface="+mn-ea"/>
            </a:endParaRPr>
          </a:p>
          <a:p>
            <a:pPr marL="342900" indent="-342900" algn="just">
              <a:lnSpc>
                <a:spcPct val="150000"/>
              </a:lnSpc>
              <a:buClrTx/>
              <a:buSzTx/>
              <a:buFont typeface="Wingdings" panose="05000000000000000000" charset="0"/>
              <a:buChar char=""/>
              <a:defRPr sz="1725" b="1">
                <a:solidFill>
                  <a:srgbClr val="089949"/>
                </a:solidFill>
              </a:defRPr>
            </a:pPr>
            <a:endParaRPr lang="en-US" altLang="zh-CN" sz="1600" b="0">
              <a:solidFill>
                <a:schemeClr val="tx1"/>
              </a:solidFill>
              <a:cs typeface="+mn-lt"/>
              <a:sym typeface="+mn-ea"/>
            </a:endParaRPr>
          </a:p>
          <a:p>
            <a:pPr marL="342900" indent="-342900" algn="just">
              <a:lnSpc>
                <a:spcPct val="150000"/>
              </a:lnSpc>
              <a:buClrTx/>
              <a:buSzTx/>
              <a:buFont typeface="Wingdings" panose="05000000000000000000" charset="0"/>
              <a:buChar char=""/>
              <a:defRPr sz="1725" b="1">
                <a:solidFill>
                  <a:srgbClr val="089949"/>
                </a:solidFill>
              </a:defRPr>
            </a:pPr>
            <a:endParaRPr lang="en-US" altLang="zh-CN" sz="1600" b="0">
              <a:solidFill>
                <a:schemeClr val="tx1"/>
              </a:solidFill>
              <a:cs typeface="+mn-lt"/>
              <a:sym typeface="+mn-ea"/>
            </a:endParaRPr>
          </a:p>
          <a:p>
            <a:pPr marL="342900" indent="-342900" algn="just">
              <a:lnSpc>
                <a:spcPct val="150000"/>
              </a:lnSpc>
              <a:buClrTx/>
              <a:buSzTx/>
              <a:buFont typeface="Wingdings" panose="05000000000000000000" charset="0"/>
              <a:buChar char=""/>
              <a:defRPr sz="1725" b="1">
                <a:solidFill>
                  <a:srgbClr val="089949"/>
                </a:solidFill>
              </a:defRPr>
            </a:pPr>
            <a:endParaRPr lang="en-US" altLang="zh-CN" sz="1600" b="0">
              <a:solidFill>
                <a:schemeClr val="tx1"/>
              </a:solidFill>
              <a:cs typeface="+mn-lt"/>
              <a:sym typeface="+mn-ea"/>
            </a:endParaRPr>
          </a:p>
          <a:p>
            <a:pPr marL="342900" indent="-342900" algn="just">
              <a:lnSpc>
                <a:spcPct val="150000"/>
              </a:lnSpc>
              <a:buClrTx/>
              <a:buSzTx/>
              <a:buFont typeface="Wingdings" panose="05000000000000000000" charset="0"/>
              <a:buChar char=""/>
              <a:defRPr sz="1725" b="1">
                <a:solidFill>
                  <a:srgbClr val="089949"/>
                </a:solidFill>
              </a:defRPr>
            </a:pPr>
            <a:endParaRPr lang="en-US" altLang="zh-CN" sz="1600" b="0">
              <a:solidFill>
                <a:schemeClr val="tx1"/>
              </a:solidFill>
              <a:cs typeface="+mn-lt"/>
              <a:sym typeface="+mn-ea"/>
            </a:endParaRPr>
          </a:p>
          <a:p>
            <a:pPr marL="342900" indent="-342900" algn="just">
              <a:lnSpc>
                <a:spcPct val="150000"/>
              </a:lnSpc>
              <a:buClrTx/>
              <a:buSzTx/>
              <a:buFont typeface="Wingdings" panose="05000000000000000000" charset="0"/>
              <a:buChar char=""/>
              <a:defRPr sz="1725" b="1">
                <a:solidFill>
                  <a:srgbClr val="089949"/>
                </a:solidFill>
              </a:defRPr>
            </a:pPr>
            <a:endParaRPr lang="en-US" altLang="zh-CN" sz="1600" b="0">
              <a:solidFill>
                <a:schemeClr val="tx1"/>
              </a:solidFill>
              <a:cs typeface="+mn-lt"/>
              <a:sym typeface="+mn-ea"/>
            </a:endParaRPr>
          </a:p>
          <a:p>
            <a:pPr marL="342900" indent="-342900" algn="just">
              <a:lnSpc>
                <a:spcPct val="150000"/>
              </a:lnSpc>
              <a:buClrTx/>
              <a:buSzTx/>
              <a:buFont typeface="Wingdings" panose="05000000000000000000" charset="0"/>
              <a:buChar char=""/>
              <a:defRPr sz="1725" b="1">
                <a:solidFill>
                  <a:srgbClr val="089949"/>
                </a:solidFill>
              </a:defRPr>
            </a:pPr>
            <a:endParaRPr lang="en-US" altLang="zh-CN" sz="1600" b="0">
              <a:solidFill>
                <a:schemeClr val="tx1"/>
              </a:solidFill>
              <a:cs typeface="+mn-lt"/>
              <a:sym typeface="+mn-ea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sz="1600" b="1" dirty="0">
              <a:solidFill>
                <a:srgbClr val="1E1E1E"/>
              </a:solidFill>
              <a:cs typeface="+mn-lt"/>
              <a:sym typeface="+mn-ea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altLang="zh-CN" sz="1600" b="1" dirty="0">
              <a:solidFill>
                <a:srgbClr val="1E1E1E"/>
              </a:solidFill>
              <a:ea typeface="微软雅黑" panose="020B0503020204020204" charset="-122"/>
              <a:cs typeface="+mn-lt"/>
              <a:sym typeface="+mn-ea"/>
            </a:endParaRPr>
          </a:p>
        </p:txBody>
      </p:sp>
      <p:graphicFrame>
        <p:nvGraphicFramePr>
          <p:cNvPr id="14" name="Table 11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1122680" y="2921635"/>
          <a:ext cx="9312910" cy="27247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3910"/>
                <a:gridCol w="1134110"/>
                <a:gridCol w="1040130"/>
                <a:gridCol w="1040765"/>
                <a:gridCol w="1039495"/>
                <a:gridCol w="1039495"/>
                <a:gridCol w="1040765"/>
                <a:gridCol w="1134110"/>
                <a:gridCol w="1040130"/>
              </a:tblGrid>
              <a:tr h="646430">
                <a:tc>
                  <a:txBody>
                    <a:bodyPr/>
                    <a:p>
                      <a:pPr algn="ctr"/>
                      <a:r>
                        <a:rPr sz="1600" b="1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Pixel</a:t>
                      </a:r>
                      <a:endParaRPr sz="1600" b="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32004" marR="32004" marT="18288" marB="18288" anchor="ctr" anchorCtr="0">
                    <a:solidFill>
                      <a:srgbClr val="DDEBF7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sz="1600" b="1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TH_nf</a:t>
                      </a:r>
                      <a:r>
                        <a:rPr lang="en-US" sz="1600" b="1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 </a:t>
                      </a:r>
                      <a:r>
                        <a:rPr sz="1600">
                          <a:solidFill>
                            <a:srgbClr val="000000"/>
                          </a:solidFill>
                          <a:latin typeface="Arial" panose="020B0604020202020204"/>
                          <a:sym typeface="+mn-ea"/>
                        </a:rPr>
                        <a:t>[V]</a:t>
                      </a:r>
                      <a:endParaRPr sz="1600" b="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  <a:p>
                      <a:pPr algn="ctr"/>
                      <a:r>
                        <a:rPr sz="1600" b="1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@0000 </a:t>
                      </a:r>
                      <a:endParaRPr sz="1600" b="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32004" marR="32004" marT="18288" marB="18288" anchor="ctr" anchorCtr="0">
                    <a:solidFill>
                      <a:srgbClr val="DDEBF7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sz="1600" b="1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ΔTH</a:t>
                      </a:r>
                      <a:r>
                        <a:rPr lang="en-US" sz="1600" b="1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 </a:t>
                      </a:r>
                      <a:r>
                        <a:rPr sz="1600">
                          <a:solidFill>
                            <a:srgbClr val="000000"/>
                          </a:solidFill>
                          <a:latin typeface="Arial" panose="020B0604020202020204"/>
                          <a:sym typeface="+mn-ea"/>
                        </a:rPr>
                        <a:t>[V]</a:t>
                      </a:r>
                      <a:endParaRPr sz="1600" b="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  <a:p>
                      <a:pPr algn="ctr"/>
                      <a:r>
                        <a:rPr sz="1600" b="1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1000 </a:t>
                      </a:r>
                      <a:endParaRPr sz="1600" b="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32004" marR="32004" marT="18288" marB="18288" anchor="ctr" anchorCtr="0">
                    <a:solidFill>
                      <a:srgbClr val="DDEBF7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sz="1600" b="1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ΔTH</a:t>
                      </a:r>
                      <a:r>
                        <a:rPr lang="en-US" sz="1600" b="1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 </a:t>
                      </a:r>
                      <a:r>
                        <a:rPr sz="1600">
                          <a:solidFill>
                            <a:srgbClr val="000000"/>
                          </a:solidFill>
                          <a:latin typeface="Arial" panose="020B0604020202020204"/>
                          <a:sym typeface="+mn-ea"/>
                        </a:rPr>
                        <a:t>[V]</a:t>
                      </a:r>
                      <a:endParaRPr sz="1600" b="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  <a:p>
                      <a:pPr algn="ctr"/>
                      <a:r>
                        <a:rPr sz="1600" b="1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0100 </a:t>
                      </a:r>
                      <a:endParaRPr sz="1600" b="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32004" marR="32004" marT="18288" marB="18288" anchor="ctr" anchorCtr="0">
                    <a:solidFill>
                      <a:srgbClr val="DDEBF7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sz="1600" b="1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ΔTH</a:t>
                      </a:r>
                      <a:r>
                        <a:rPr lang="en-US" sz="1600" b="1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 </a:t>
                      </a:r>
                      <a:r>
                        <a:rPr sz="1600">
                          <a:solidFill>
                            <a:srgbClr val="000000"/>
                          </a:solidFill>
                          <a:latin typeface="Arial" panose="020B0604020202020204"/>
                          <a:sym typeface="+mn-ea"/>
                        </a:rPr>
                        <a:t>[V]</a:t>
                      </a:r>
                      <a:endParaRPr sz="1600" b="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  <a:p>
                      <a:pPr algn="ctr"/>
                      <a:r>
                        <a:rPr sz="1600" b="1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0010 </a:t>
                      </a:r>
                      <a:endParaRPr sz="1600" b="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32004" marR="32004" marT="18288" marB="18288" anchor="ctr" anchorCtr="0">
                    <a:solidFill>
                      <a:srgbClr val="DDEBF7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sz="1600" b="1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ΔTH</a:t>
                      </a:r>
                      <a:r>
                        <a:rPr lang="en-US" sz="1600" b="1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 </a:t>
                      </a:r>
                      <a:r>
                        <a:rPr sz="1600">
                          <a:solidFill>
                            <a:srgbClr val="000000"/>
                          </a:solidFill>
                          <a:latin typeface="Arial" panose="020B0604020202020204"/>
                          <a:sym typeface="+mn-ea"/>
                        </a:rPr>
                        <a:t>[V]</a:t>
                      </a:r>
                      <a:endParaRPr sz="1600" b="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  <a:p>
                      <a:pPr algn="ctr"/>
                      <a:r>
                        <a:rPr sz="1600" b="1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0001 </a:t>
                      </a:r>
                      <a:endParaRPr sz="1600" b="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32004" marR="32004" marT="18288" marB="18288" anchor="ctr" anchorCtr="0">
                    <a:solidFill>
                      <a:srgbClr val="DDEBF7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sz="1600" b="1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ΔTH</a:t>
                      </a:r>
                      <a:r>
                        <a:rPr lang="en-US" sz="1600" b="1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 </a:t>
                      </a:r>
                      <a:r>
                        <a:rPr sz="1600">
                          <a:solidFill>
                            <a:srgbClr val="000000"/>
                          </a:solidFill>
                          <a:latin typeface="Arial" panose="020B0604020202020204"/>
                          <a:sym typeface="+mn-ea"/>
                        </a:rPr>
                        <a:t>[V]</a:t>
                      </a:r>
                      <a:endParaRPr sz="1600" b="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  <a:p>
                      <a:pPr algn="ctr"/>
                      <a:r>
                        <a:rPr sz="1600" b="1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1010 </a:t>
                      </a:r>
                      <a:endParaRPr sz="1600" b="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32004" marR="32004" marT="18288" marB="18288" anchor="ctr" anchorCtr="0">
                    <a:solidFill>
                      <a:srgbClr val="DDEBF7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sz="1600" b="1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Chosen</a:t>
                      </a:r>
                      <a:endParaRPr sz="1600" b="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  <a:p>
                      <a:pPr algn="ctr"/>
                      <a:r>
                        <a:rPr sz="1600" b="1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TDAC</a:t>
                      </a:r>
                      <a:endParaRPr sz="1600" b="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32004" marR="32004" marT="18288" marB="18288" anchor="ctr" anchorCtr="0">
                    <a:solidFill>
                      <a:srgbClr val="DDEBF7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sz="1600" b="1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ΣΔTH</a:t>
                      </a:r>
                      <a:endParaRPr sz="1600" b="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  <a:p>
                      <a:pPr algn="ctr"/>
                      <a:r>
                        <a:rPr sz="1600" b="1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[V]</a:t>
                      </a:r>
                      <a:endParaRPr sz="1600" b="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32004" marR="32004" marT="18288" marB="18288" anchor="ctr" anchorCtr="0">
                    <a:solidFill>
                      <a:srgbClr val="DDEBF7"/>
                    </a:solidFill>
                  </a:tcPr>
                </a:tc>
              </a:tr>
              <a:tr h="520065">
                <a:tc>
                  <a:txBody>
                    <a:bodyPr/>
                    <a:p>
                      <a:pPr algn="ctr"/>
                      <a:r>
                        <a:rPr sz="1600" b="1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C1R0</a:t>
                      </a:r>
                      <a:endParaRPr sz="1600" b="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32004" marR="32004" marT="18288" marB="18288"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sz="1600" b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0.835</a:t>
                      </a:r>
                      <a:endParaRPr sz="1600" b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32004" marR="32004" marT="18288" marB="18288"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sz="1600" b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0.002</a:t>
                      </a:r>
                      <a:endParaRPr sz="1600" b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32004" marR="32004" marT="18288" marB="18288"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sz="1600" b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0.011</a:t>
                      </a:r>
                      <a:endParaRPr sz="1600" b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32004" marR="32004" marT="18288" marB="18288"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sz="1600" b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0.022</a:t>
                      </a:r>
                      <a:endParaRPr sz="1600" b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32004" marR="32004" marT="18288" marB="18288"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sz="1600" b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0.042</a:t>
                      </a:r>
                      <a:endParaRPr sz="1600" b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32004" marR="32004" marT="18288" marB="18288"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sz="1600" b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0.025</a:t>
                      </a:r>
                      <a:endParaRPr sz="1600" b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32004" marR="32004" marT="18288" marB="18288"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sz="1600" b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0101</a:t>
                      </a:r>
                      <a:endParaRPr sz="1600" b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32004" marR="32004" marT="18288" marB="18288"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sz="1600" b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0.053</a:t>
                      </a:r>
                      <a:endParaRPr sz="1600" b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32004" marR="32004" marT="18288" marB="18288">
                    <a:solidFill>
                      <a:srgbClr val="FFFFFF"/>
                    </a:solidFill>
                  </a:tcPr>
                </a:tc>
              </a:tr>
              <a:tr h="519430">
                <a:tc>
                  <a:txBody>
                    <a:bodyPr/>
                    <a:p>
                      <a:pPr algn="ctr"/>
                      <a:r>
                        <a:rPr sz="1600" b="1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C1R1</a:t>
                      </a:r>
                      <a:endParaRPr sz="1600" b="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32004" marR="32004" marT="18288" marB="18288"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sz="1600" b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0.809</a:t>
                      </a:r>
                      <a:endParaRPr sz="1600" b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32004" marR="32004" marT="18288" marB="18288"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sz="1600" b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0.007</a:t>
                      </a:r>
                      <a:endParaRPr sz="1600" b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32004" marR="32004" marT="18288" marB="18288"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sz="1600" b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0.015</a:t>
                      </a:r>
                      <a:endParaRPr sz="1600" b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32004" marR="32004" marT="18288" marB="18288"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sz="1600" b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0.020</a:t>
                      </a:r>
                      <a:endParaRPr sz="1600" b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32004" marR="32004" marT="18288" marB="18288"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sz="1600" b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0.042</a:t>
                      </a:r>
                      <a:endParaRPr sz="1600" b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32004" marR="32004" marT="18288" marB="18288"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sz="1600" b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0.024</a:t>
                      </a:r>
                      <a:endParaRPr sz="1600" b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32004" marR="32004" marT="18288" marB="18288"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sz="1600" b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0111</a:t>
                      </a:r>
                      <a:endParaRPr sz="1600" b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32004" marR="32004" marT="18288" marB="18288"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sz="1600" b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0.077</a:t>
                      </a:r>
                      <a:endParaRPr sz="1600" b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32004" marR="32004" marT="18288" marB="18288">
                    <a:solidFill>
                      <a:srgbClr val="FFFFFF"/>
                    </a:solidFill>
                  </a:tcPr>
                </a:tc>
              </a:tr>
              <a:tr h="519430">
                <a:tc>
                  <a:txBody>
                    <a:bodyPr/>
                    <a:p>
                      <a:pPr algn="ctr"/>
                      <a:r>
                        <a:rPr sz="1600" b="1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C1R38</a:t>
                      </a:r>
                      <a:endParaRPr sz="1600" b="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32004" marR="32004" marT="18288" marB="18288"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sz="1600" b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0.836</a:t>
                      </a:r>
                      <a:endParaRPr sz="1600" b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32004" marR="32004" marT="18288" marB="18288"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sz="1600" b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0.008</a:t>
                      </a:r>
                      <a:endParaRPr sz="1600" b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32004" marR="32004" marT="18288" marB="18288"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sz="1600" b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0.013</a:t>
                      </a:r>
                      <a:endParaRPr sz="1600" b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32004" marR="32004" marT="18288" marB="18288"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sz="1600" b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0.026</a:t>
                      </a:r>
                      <a:endParaRPr sz="1600" b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32004" marR="32004" marT="18288" marB="18288"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sz="1600" b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0.067</a:t>
                      </a:r>
                      <a:endParaRPr sz="1600" b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32004" marR="32004" marT="18288" marB="18288"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sz="1600" b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0.036</a:t>
                      </a:r>
                      <a:endParaRPr sz="1600" b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32004" marR="32004" marT="18288" marB="18288"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sz="1600" b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1110</a:t>
                      </a:r>
                      <a:endParaRPr sz="1600" b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32004" marR="32004" marT="18288" marB="18288"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sz="1600" b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0.047</a:t>
                      </a:r>
                      <a:endParaRPr sz="1600" b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32004" marR="32004" marT="18288" marB="18288">
                    <a:solidFill>
                      <a:srgbClr val="FFFFFF"/>
                    </a:solidFill>
                  </a:tcPr>
                </a:tc>
              </a:tr>
              <a:tr h="519430">
                <a:tc>
                  <a:txBody>
                    <a:bodyPr/>
                    <a:p>
                      <a:pPr algn="ctr"/>
                      <a:r>
                        <a:rPr sz="1600" b="1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C0R25</a:t>
                      </a:r>
                      <a:endParaRPr sz="1600" b="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32004" marR="32004" marT="18288" marB="18288"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sz="1600" b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0.831</a:t>
                      </a:r>
                      <a:endParaRPr sz="1600" b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32004" marR="32004" marT="18288" marB="18288"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sz="1600" b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0.006</a:t>
                      </a:r>
                      <a:endParaRPr sz="1600" b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32004" marR="32004" marT="18288" marB="18288"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sz="1600" b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0.014</a:t>
                      </a:r>
                      <a:endParaRPr sz="1600" b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32004" marR="32004" marT="18288" marB="18288"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sz="1600" b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0.029</a:t>
                      </a:r>
                      <a:endParaRPr sz="1600" b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32004" marR="32004" marT="18288" marB="18288"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sz="1600" b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0.057</a:t>
                      </a:r>
                      <a:endParaRPr sz="1600" b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32004" marR="32004" marT="18288" marB="18288"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sz="1600" b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0.036</a:t>
                      </a:r>
                      <a:endParaRPr sz="1600" b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32004" marR="32004" marT="18288" marB="18288"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sz="1600" b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0001</a:t>
                      </a:r>
                      <a:endParaRPr sz="1600" b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32004" marR="32004" marT="18288" marB="18288"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sz="1600" b="0">
                          <a:solidFill>
                            <a:srgbClr val="000000"/>
                          </a:solidFill>
                          <a:latin typeface="Arial" panose="020B0604020202020204"/>
                        </a:rPr>
                        <a:t>0.057</a:t>
                      </a:r>
                      <a:endParaRPr sz="1600" b="0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32004" marR="32004" marT="18288" marB="18288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28" name="文本框 127"/>
          <p:cNvSpPr txBox="1"/>
          <p:nvPr/>
        </p:nvSpPr>
        <p:spPr>
          <a:xfrm rot="20820000">
            <a:off x="7120890" y="661670"/>
            <a:ext cx="505650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400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7</a:t>
            </a:r>
            <a:r>
              <a:rPr lang="zh-CN" altLang="en-US" sz="400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月的</a:t>
            </a:r>
            <a:r>
              <a:rPr lang="en-US" altLang="zh-CN" sz="400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T</a:t>
            </a:r>
            <a:r>
              <a:rPr lang="en-US" sz="400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DAC</a:t>
            </a:r>
            <a:r>
              <a:rPr lang="zh-CN" altLang="en-US" sz="400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部分开始</a:t>
            </a:r>
            <a:endParaRPr lang="zh-CN" altLang="en-US" sz="400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895985" y="5464810"/>
            <a:ext cx="9534525" cy="153416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285750" indent="-285750" algn="just">
              <a:lnSpc>
                <a:spcPct val="150000"/>
              </a:lnSpc>
              <a:buClrTx/>
              <a:buSzTx/>
              <a:buFont typeface="Arial" panose="020B0604020202020204" pitchFamily="34" charset="0"/>
              <a:buChar char="•"/>
              <a:defRPr sz="1725" b="1">
                <a:solidFill>
                  <a:srgbClr val="089949"/>
                </a:solidFill>
              </a:defRPr>
            </a:pPr>
            <a:r>
              <a:rPr sz="1800">
                <a:solidFill>
                  <a:srgbClr val="FF0000"/>
                </a:solidFill>
                <a:cs typeface="+mn-lt"/>
                <a:sym typeface="+mn-ea"/>
              </a:rPr>
              <a:t>4-bit contributions are not identical and vary from pixel to pixel.</a:t>
            </a:r>
            <a:endParaRPr sz="1800">
              <a:solidFill>
                <a:srgbClr val="FF0000"/>
              </a:solidFill>
              <a:cs typeface="+mn-lt"/>
              <a:sym typeface="+mn-ea"/>
            </a:endParaRPr>
          </a:p>
          <a:p>
            <a:pPr marL="285750" indent="-285750" algn="just">
              <a:lnSpc>
                <a:spcPct val="150000"/>
              </a:lnSpc>
              <a:buClrTx/>
              <a:buSzTx/>
              <a:buFont typeface="Arial" panose="020B0604020202020204" pitchFamily="34" charset="0"/>
              <a:buChar char="•"/>
              <a:defRPr sz="1725" b="1">
                <a:solidFill>
                  <a:srgbClr val="089949"/>
                </a:solidFill>
              </a:defRPr>
            </a:pPr>
            <a:r>
              <a:rPr sz="1800">
                <a:solidFill>
                  <a:srgbClr val="FF0000"/>
                </a:solidFill>
                <a:cs typeface="+mn-lt"/>
                <a:sym typeface="+mn-ea"/>
              </a:rPr>
              <a:t>TDAC code must be calibrated per-pixel and validated against both noise and hit response</a:t>
            </a:r>
            <a:r>
              <a:rPr lang="en-US" sz="1800">
                <a:solidFill>
                  <a:srgbClr val="FF0000"/>
                </a:solidFill>
                <a:cs typeface="+mn-lt"/>
                <a:sym typeface="+mn-ea"/>
              </a:rPr>
              <a:t>.</a:t>
            </a:r>
            <a:r>
              <a:rPr sz="1800">
                <a:solidFill>
                  <a:srgbClr val="FF0000"/>
                </a:solidFill>
                <a:cs typeface="+mn-lt"/>
                <a:sym typeface="+mn-ea"/>
              </a:rPr>
              <a:t> </a:t>
            </a:r>
            <a:endParaRPr sz="1800">
              <a:solidFill>
                <a:srgbClr val="FF0000"/>
              </a:solidFill>
              <a:cs typeface="+mn-lt"/>
            </a:endParaRPr>
          </a:p>
          <a:p>
            <a:pPr marL="0" indent="0">
              <a:lnSpc>
                <a:spcPct val="150000"/>
              </a:lnSpc>
              <a:buNone/>
            </a:pPr>
            <a:endParaRPr sz="1800" b="1">
              <a:solidFill>
                <a:srgbClr val="FF0000"/>
              </a:solidFill>
              <a:cs typeface="+mn-lt"/>
            </a:endParaRPr>
          </a:p>
          <a:p>
            <a:endParaRPr lang="zh-CN" altLang="en-US"/>
          </a:p>
        </p:txBody>
      </p:sp>
    </p:spTree>
    <p:custDataLst>
      <p:tags r:id="rId2"/>
    </p:custData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193675" y="60960"/>
            <a:ext cx="6616700" cy="5530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en-US" altLang="zh-CN" sz="3000" b="1" smtClean="0">
                <a:latin typeface="Times New Roman Bold" panose="02020503050405090304" charset="0"/>
                <a:ea typeface="微软雅黑" panose="020B0503020204020204" charset="-122"/>
                <a:cs typeface="Times New Roman Bold" panose="02020503050405090304" charset="0"/>
                <a:sym typeface="+mn-ea"/>
              </a:rPr>
              <a:t>TDAC setting  </a:t>
            </a:r>
            <a:endParaRPr lang="en-US" altLang="zh-CN" sz="3000" b="1" smtClean="0">
              <a:latin typeface="Times New Roman Bold" panose="02020503050405090304" charset="0"/>
              <a:ea typeface="微软雅黑" panose="020B0503020204020204" charset="-122"/>
              <a:cs typeface="Times New Roman Bold" panose="02020503050405090304" charset="0"/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709295" y="723900"/>
            <a:ext cx="10824210" cy="506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zh-CN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The </a:t>
            </a:r>
            <a:r>
              <a:rPr kumimoji="1" lang="en-US" altLang="zh-CN" b="1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First</a:t>
            </a:r>
            <a:r>
              <a:rPr kumimoji="1" lang="en-US" altLang="zh-CN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 double column, </a:t>
            </a:r>
            <a:r>
              <a:rPr kumimoji="1" lang="en-US" altLang="zh-CN" b="1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TH=0.902; </a:t>
            </a:r>
            <a:r>
              <a:rPr lang="en-US" altLang="zh-CN" dirty="0">
                <a:latin typeface="微软雅黑" panose="020B0503020204020204" charset="-122"/>
                <a:ea typeface="微软雅黑" panose="020B0503020204020204" charset="-122"/>
              </a:rPr>
              <a:t>Testing on some pixels of low hit rate</a:t>
            </a:r>
            <a:endParaRPr lang="en-US" altLang="zh-CN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71240" y="1258570"/>
            <a:ext cx="1631315" cy="486029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0110" y="1258570"/>
            <a:ext cx="1913255" cy="4860290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5076190" y="1581785"/>
            <a:ext cx="498094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GB" altLang="zh-CN" sz="1600" dirty="0">
                <a:latin typeface="微软雅黑" panose="020B0503020204020204" charset="-122"/>
                <a:ea typeface="微软雅黑" panose="020B0503020204020204" charset="-122"/>
              </a:rPr>
              <a:t>A high TDAC -&gt; lower the threshold too much -&gt; comparator remain high -&gt; no digital pulses</a:t>
            </a:r>
            <a:endParaRPr kumimoji="1" lang="zh-CN" altLang="en-US" sz="16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6725" y="2853055"/>
            <a:ext cx="4393565" cy="2472055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89235" y="1154430"/>
            <a:ext cx="1659255" cy="4860290"/>
          </a:xfrm>
          <a:prstGeom prst="rect">
            <a:avLst/>
          </a:prstGeom>
        </p:spPr>
      </p:pic>
      <p:sp>
        <p:nvSpPr>
          <p:cNvPr id="15" name="文本框 14"/>
          <p:cNvSpPr txBox="1"/>
          <p:nvPr/>
        </p:nvSpPr>
        <p:spPr>
          <a:xfrm>
            <a:off x="1057275" y="6014720"/>
            <a:ext cx="144526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</a:rPr>
              <a:t>TDAC 0000</a:t>
            </a:r>
            <a:endParaRPr lang="en-US" altLang="zh-CN" sz="16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3630930" y="6014720"/>
            <a:ext cx="144526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</a:rPr>
              <a:t>TDAC 1111</a:t>
            </a:r>
            <a:endParaRPr lang="en-US" altLang="zh-CN" sz="16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10" name="直接箭头连接符 9"/>
          <p:cNvCxnSpPr>
            <a:endCxn id="9" idx="1"/>
          </p:cNvCxnSpPr>
          <p:nvPr/>
        </p:nvCxnSpPr>
        <p:spPr>
          <a:xfrm>
            <a:off x="4795520" y="1873885"/>
            <a:ext cx="280670" cy="0"/>
          </a:xfrm>
          <a:prstGeom prst="straightConnector1">
            <a:avLst/>
          </a:prstGeom>
          <a:ln>
            <a:solidFill>
              <a:schemeClr val="accent2"/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1" name="文本框 10"/>
          <p:cNvSpPr txBox="1"/>
          <p:nvPr/>
        </p:nvSpPr>
        <p:spPr>
          <a:xfrm>
            <a:off x="10057130" y="6037580"/>
            <a:ext cx="2098675" cy="3067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1400" i="1">
                <a:sym typeface="+mn-ea"/>
              </a:rPr>
              <a:t>（Fig from Yuan Yuan）</a:t>
            </a:r>
            <a:endParaRPr lang="en-US" altLang="zh-CN" sz="1400" i="1">
              <a:sym typeface="+mn-ea"/>
            </a:endParaRPr>
          </a:p>
        </p:txBody>
      </p:sp>
    </p:spTree>
    <p:custDataLst>
      <p:tags r:id="rId5"/>
    </p:custData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110855" y="6273165"/>
            <a:ext cx="4081145" cy="584835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2"/>
          <a:srcRect b="42249"/>
          <a:stretch>
            <a:fillRect/>
          </a:stretch>
        </p:blipFill>
        <p:spPr>
          <a:xfrm>
            <a:off x="0" y="0"/>
            <a:ext cx="12181205" cy="2915285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555625" y="2950845"/>
            <a:ext cx="10417810" cy="1435100"/>
          </a:xfrm>
        </p:spPr>
        <p:txBody>
          <a:bodyPr>
            <a:normAutofit fontScale="90000"/>
          </a:bodyPr>
          <a:p>
            <a:r>
              <a:rPr lang="en-US" altLang="zh-CN" sz="4800" b="1">
                <a:solidFill>
                  <a:schemeClr val="tx1"/>
                </a:solidFill>
              </a:rPr>
              <a:t>Preliminary</a:t>
            </a:r>
            <a:br>
              <a:rPr lang="en-US" altLang="zh-CN" sz="4800" b="1">
                <a:solidFill>
                  <a:schemeClr val="tx1"/>
                </a:solidFill>
              </a:rPr>
            </a:br>
            <a:r>
              <a:rPr lang="en-US" altLang="zh-CN" sz="4800" b="1">
                <a:solidFill>
                  <a:schemeClr val="tx1"/>
                </a:solidFill>
              </a:rPr>
              <a:t>Test Beam Results of COFFEE3</a:t>
            </a:r>
            <a:endParaRPr lang="en-US" altLang="zh-CN" sz="4800" b="1">
              <a:solidFill>
                <a:schemeClr val="tx1"/>
              </a:solidFill>
            </a:endParaRP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779065" y="4349070"/>
            <a:ext cx="9799200" cy="1472400"/>
          </a:xfrm>
        </p:spPr>
        <p:txBody>
          <a:bodyPr>
            <a:normAutofit fontScale="90000"/>
          </a:bodyPr>
          <a:p>
            <a:r>
              <a:rPr lang="en-US" altLang="zh-CN">
                <a:solidFill>
                  <a:schemeClr val="tx1"/>
                </a:solidFill>
              </a:rPr>
              <a:t>Sep 14th</a:t>
            </a:r>
            <a:endParaRPr lang="en-US" altLang="zh-CN">
              <a:solidFill>
                <a:schemeClr val="tx1"/>
              </a:solidFill>
            </a:endParaRPr>
          </a:p>
          <a:p>
            <a:r>
              <a:rPr lang="en-US" altLang="zh-CN">
                <a:solidFill>
                  <a:schemeClr val="tx1"/>
                </a:solidFill>
              </a:rPr>
              <a:t>UT/UP Parallel Session</a:t>
            </a:r>
            <a:endParaRPr lang="en-US" altLang="zh-CN">
              <a:solidFill>
                <a:schemeClr val="tx1"/>
              </a:solidFill>
            </a:endParaRPr>
          </a:p>
          <a:p>
            <a:r>
              <a:rPr lang="en-US" altLang="zh-CN">
                <a:solidFill>
                  <a:schemeClr val="tx1"/>
                </a:solidFill>
              </a:rPr>
              <a:t> LI Qinze on behalf of WP2</a:t>
            </a:r>
            <a:endParaRPr lang="en-US" altLang="zh-CN">
              <a:solidFill>
                <a:schemeClr val="tx1"/>
              </a:solidFill>
            </a:endParaRPr>
          </a:p>
        </p:txBody>
      </p:sp>
    </p:spTree>
    <p:custDataLst>
      <p:tags r:id="rId5"/>
    </p:custData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2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122600" y="4042925"/>
            <a:ext cx="9799200" cy="1018800"/>
          </a:xfrm>
        </p:spPr>
        <p:txBody>
          <a:bodyPr/>
          <a:p>
            <a:r>
              <a:rPr lang="en-US" altLang="zh-CN"/>
              <a:t>Thanks for your attention</a:t>
            </a:r>
            <a:endParaRPr lang="en-US" altLang="zh-CN"/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2"/>
          <a:srcRect b="42249"/>
          <a:stretch>
            <a:fillRect/>
          </a:stretch>
        </p:blipFill>
        <p:spPr>
          <a:xfrm>
            <a:off x="0" y="0"/>
            <a:ext cx="12181205" cy="291528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24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12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SHOW_EDIT_AREA_INDICATION" val="1"/>
  <p:tag name="KSO_WM_UNIT_VALUE" val="28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5081_1*a*1"/>
  <p:tag name="KSO_WM_TEMPLATE_CATEGORY" val="custom"/>
  <p:tag name="KSO_WM_TEMPLATE_INDEX" val="20205081"/>
  <p:tag name="KSO_WM_UNIT_LAYERLEVEL" val="1"/>
  <p:tag name="KSO_WM_TAG_VERSION" val="1.0"/>
  <p:tag name="KSO_WM_BEAUTIFY_FLAG" val="#wm#"/>
</p:tagLst>
</file>

<file path=ppt/tags/tag12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SHOW_EDIT_AREA_INDICATION" val="1"/>
  <p:tag name="KSO_WM_UNIT_VALUE" val="111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05081_1*b*1"/>
  <p:tag name="KSO_WM_TEMPLATE_CATEGORY" val="custom"/>
  <p:tag name="KSO_WM_TEMPLATE_INDEX" val="20205081"/>
  <p:tag name="KSO_WM_UNIT_LAYERLEVEL" val="1"/>
  <p:tag name="KSO_WM_TAG_VERSION" val="1.0"/>
  <p:tag name="KSO_WM_BEAUTIFY_FLAG" val="#wm#"/>
</p:tagLst>
</file>

<file path=ppt/tags/tag127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29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30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31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32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33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34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35.xml><?xml version="1.0" encoding="utf-8"?>
<p:tagLst xmlns:p="http://schemas.openxmlformats.org/presentationml/2006/main">
  <p:tag name="KSO_WM_DIAGRAM_VIRTUALLY_FRAME" val="{&quot;height&quot;:380.1,&quot;left&quot;:17.7,&quot;top&quot;:110.7,&quot;width&quot;:894.3}"/>
</p:tagLst>
</file>

<file path=ppt/tags/tag136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39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1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42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6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47.xml><?xml version="1.0" encoding="utf-8"?>
<p:tagLst xmlns:p="http://schemas.openxmlformats.org/presentationml/2006/main">
  <p:tag name="TABLE_ENDDRAG_ORIGIN_RECT" val="733*214"/>
  <p:tag name="TABLE_ENDDRAG_RECT" val="99*213*733*214"/>
</p:tagLst>
</file>

<file path=ppt/tags/tag148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49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5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SHOW_EDIT_AREA_INDICATION" val="1"/>
  <p:tag name="KSO_WM_UNIT_VALUE" val="28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5081_1*a*1"/>
  <p:tag name="KSO_WM_TEMPLATE_CATEGORY" val="custom"/>
  <p:tag name="KSO_WM_TEMPLATE_INDEX" val="20205081"/>
  <p:tag name="KSO_WM_UNIT_LAYERLEVEL" val="1"/>
  <p:tag name="KSO_WM_TAG_VERSION" val="1.0"/>
  <p:tag name="KSO_WM_BEAUTIFY_FLAG" val="#wm#"/>
</p:tagLst>
</file>

<file path=ppt/tags/tag1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SHOW_EDIT_AREA_INDICATION" val="1"/>
  <p:tag name="KSO_WM_UNIT_VALUE" val="111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05081_1*b*1"/>
  <p:tag name="KSO_WM_TEMPLATE_CATEGORY" val="custom"/>
  <p:tag name="KSO_WM_TEMPLATE_INDEX" val="20205081"/>
  <p:tag name="KSO_WM_UNIT_LAYERLEVEL" val="1"/>
  <p:tag name="KSO_WM_TAG_VERSION" val="1.0"/>
  <p:tag name="KSO_WM_BEAUTIFY_FLAG" val="#wm#"/>
</p:tagLst>
</file>

<file path=ppt/tags/tag152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54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item1.xml><?xml version="1.0" encoding="utf-8"?>
<s:customData xmlns="http://www.wps.cn/officeDocument/2013/wpsCustomData" xmlns:s="http://www.wps.cn/officeDocument/2013/wpsCustomData">
  <extobjs>
    <extobj name="334E55B0-647D-440b-865C-3EC943EB4CBC-1">
      <extobjdata type="334E55B0-647D-440b-865C-3EC943EB4CBC" data="ewoJIkltZ1NldHRpbmdKc29uIiA6ICJ7XCJkcGlcIjpcIjYwMFwiLFwiZm9ybWF0XCI6XCJQTkdcIixcInRyYW5zcGFyZW50XCI6dHJ1ZSxcImF1dG9cIjpmYWxzZX0iLAoJIkxhdGV4IiA6ICJYRnNnVkVoZmUxeHRZWFJvY20xN2QyOXlhMzE5Q2owS1hHMTFYM3RjYldGMGFISnRlMk52Y21WOWZRb3JDak5jYzJsbmJXRmZlMXh0ZFgwZ1hGMD0iLAoJIkxhdGV4SW1nQmFzZTY0IiA6ICJpVkJPUncwS0dnb0FBQUFOU1VoRVVnQUFBdzhBQUFCVEJBTUFBQUFyVmliMEFBQUFNRkJNVkVYLy8vOEFBQUFBQUFBQUFBQUFBQUFBQUFBQUFBQUFBQUFBQUFBQUFBQUFBQUFBQUFBQUFBQUFBQUFBQUFBQUFBQXYzYUI3QUFBQUQzUlNUbE1BUkhabVZLc3kzWmtpRUx2TmllOS82QlhGQUFBQUNYQklXWE1BQUE3RUFBQU94QUdWS3c0YkFBQVRGRWxFUVZSNEFlMWRiMndreVZVdnI3M2VuVm12N1h3aENVU014VDhwZ2NSV0FGMUNFRE1DS1I4UzJMRkNJaDF3WWdaRVJJSk84VVlrV055ZDNCWlNwQ0J5R3VmZkhUa2RPeTBkdVZQMmpyTWpzZ1JDMlBFSG9nV3l1ckVnaE11bjhhR0VGV0hqTmhjMjNqMTdwL2k5K3Q4OTNUMDlNMjNmM2E3N1E5ZXJWNjllVmIvMzZyMVgxZTB4WTR5Ti9WakN0WUJHZWJYNXp2SkRWNjllV2RuaE53blQ0RHZYcUw2OHcvY1V5WEV4c2dSS1BPSDZQODE2MGlIWUo2UlQ1NXJvdUJ4VkFqVlhyQzc4QThQNXpSLzdxbWc0dVBUdzJ3bjVhNnErZCtuaG56SkV4d0JqZi9tSmxlNkQzL0NIRXdWRXZQY243L3pjeFlzWGZ4ZmcvZzk5N3VJWEh2bTlud1Q0a3N2dkRCQzNuUkhPb241anphVTRodG1QUUNna2w5bGhaREhCK1UwbFVISkJ1NHJIYVFzS3pFbTBMVHI4MFkyZmQrckhJR09QODROdmZQQ1RQOFA1UVgwSWNaemtCMG9QYk53VmRvZHZ1dHhPb1czV1FVQlJmTXVwSDRNUW4zUVo1emgvY1FoeHpQQi8wYjNJNml1Nk1oMWFBR3dkYmJxSlNsSk0zVVVjdy9NM2ZTR0VBa1N6T3JnNHFsM1pIVDJud2NGVVR2STVvTXhWUmZnd0ZRQlJ4Ymh0ZHljOFlZd1lzaHBpU2JSTWxzcWFDTnRHaUNjTVg0RnFSSmlYSW9veC9lNWs0RzNhaWNjOTVMTkcrRkUzSGtmZGkrTWJCbGRHM0RhVmNSNGExZVBjcHJNZzZrUVVZL3Jkd2NDa0k2dmV4NXpuMzZsTExHV1VWcXE5bExHWUNjZlQxemkzeTJNOEZCS0s0TDNyTW1oei9yOXUvVzZBSjFMelJNOUloTExQVzRNSzVJemorUU4zNzNEV2VpbndwR3cxcE9Tb1lnWWQ5OVZJUDg2M2s2ZE5wcXBFUnVEM2t5bmpXOWF0WFZPMFAyK29UanNhWW95eTFUblRoZ01xMURlZCtsMEJwaXBDbkFQNVVnNFF6dTFCSlZLMm9xZHR4S3JwZnliRUtwcXRraHZjTXJSM0NUQ0lJbXl3elNpYzFwd2hERzBqMkZSb2NhMUQ4SVlRd0JUcXN5N2lib0JURlVFbm9WMHBCWEpOSVRQT0lKeWlreHVGdGhGczJ2b3M4Q2xGc3RVWmpKV0IvWjFGa3E2SWhza2p5VXVGekRpREdNWVBMRkhUcUpSd002RXp2NDRaUmRLWGNLQmllOTRsVUxvaTRGQ1VzNllBR3NyMU04am5qS081c3J1TllNMXR0M3M3d2hxS0dYVHh1ZXhlblhDNkl0aG5mbGc5MWdrb1ludkFSNXgyT3RSQ0M2cTU2TEE2M2thUU1Qb293c2lMWGhrTW1za1VmZE9kQmFGdFNNRnBFZG5xaHFVVTcraDIzZnBkQVdkVkJBVlFWM29EQ29lMkVkc0pmU2hiblhQYUtCeHRPdldYR3p5N00zY0VVOGlxaU9wb2ZqdjBOaUx5V0pTdDFoMGNlY0ZCRjUvVFBYZXdZWU5qb2YzdDNOa3JobGtWNFVXdHRQaTJGUWhNWFh1VlB2T2piY1JDQWcwdE5yZUp2T0NzaTNoNVlZUXdjMGlHSlB5d0pwTlJFVWlhdW12dUhNWmFFSmU5dHQyMkdKaTJFYUgrRGszcGxiMk53QUkxeVRiOGdqUHhYTUdNaXJqQStYKzc0MDU2VmdrRTdicU5NWEF6dEkwSUUzUWkyNGlsVjlZMkFndjB2SjV3VFIrOWFVUitaVVpGZUh3dlpOQVFYdWphNmpPak1qNC9TQ0pwUjdZUjg2T0ZvNlJoaHNWak1TL3F2b0h6VGtYamNpcXpLZUsxN29rZFJuNmN0SEF0b1B0VnV0N2JiemExMERZaVRFMWNJbGZvQkNSTVBYTHR5ZGNrWGErUDVZMEZ1cUFha1BzNWU5Ulk2cUdSR1JSUmZPUWRuUCtOTzBJQktyZzV5OWk3SWIrNjI1QUlvMFBTMnd6YXMwZXYzVVJHSXpjVWhmbEVCNVQxdVRqdVpSdmRrUHNsUFVWY3o0RncvUlZ4bVNiNWR5R21pQmp5SFNvbXVSRnFTYWowMjBiODdjZnQ5V2NZYmpPQlR3N29PTDNURTlJVit5dzFmZTdKR0hLLzdSeW1FTXVpcnlLS0hrMXg3MXRPYnl3SUZUR1FVV1E2Z0RyS2JjUmIvLzJySzF2T2JLUGdiOVB6eEY1N3MxRmFxZ2YyQ3hPRWkxaGR4WFViRk5kWEVjVHd5Zi9nL0l1V00xN2tiS3FhbHkxNkhlRTJnaFpmbnZ0QjhETmZVRFREUndCV0lqbEFtUlRCMkR6bnYybEdxOWxUNm5LMmZPNEl0eEhGSy9rcUFvdlpMUHB5MXBCb1JKVWR5S2dJblA5MDY0b3IzdlhmMGdQQVJud05wNVFnVXkrWWVvazZqc2xSNjlLbzJ3ajR5elRYMUR1RFZBd1c4NjRtcUIzZWZpN3o2V3ZWZk0vQm5yWDVISnZKWmlQbEk5MUc1S29JTnk0NDRVTHJKcmN5NDRwZ3pnRlF3M0ZIVUVRbHcxeGdTb2tKT0hkTWpsaTFyTW96Y0k0ajhmSmNFVTBiRjl4d0VUZnV3RGgzUy9NNi9vS3p2M2w5SWk4Nm0vNnVhTVVobUJVcUZMR1EyTWMyQkk0M3MxZ0JVVG9aU2tWUU43NGdRcHV4bXFzaXluYk51K0VpNDFSU3lRYmUwZ2h1YlgwMGg2K1F0ZzMvYkN1aTN6Wml5L0JqTEllM0VlMDhWMFROeGdVM1hEZ3pIaG9jZUVzalJwcUhwYzRTdEc3WEttTk5heThwOCttM2pSQjhWWCtFMmxIbG1Lc2luTGpnaG91VXA4M2VOT2lXUm5CZWdvQTJDU3JiTGI5SWNkWkVjK3FOUHVWYlNLREFtZ29kTFR2QktLRkhYM1NlaW5EalF0TTF3YjZ6R0pBZ2E3Q20vRWhtclMwblZ0UCtJc09BOUNsZmtyNUtrV3lWeHZFejhFd2h5Vk1SYmx3b0p6OUZ5bXd5Tm1WV0JBbFRCT25RSWJWekVKTXk0SHI2TmlMMDdjeFNSREVwYkpPYThsU0VHeGV5UFd6U3JQcmdNeXVDM2l6VEt3VnM1NXhENmlENU5ZTXpjRFY5RytId0UzdjRrR0ljTmxuQlBCWGh4b1ZzRDV0MWxoRzZWRVZNWHY0ZkUwZkpkOVAzZC9qbVl0ZndnQWMxNzNNTnNoZG91Qmx2cEJsc0xUKzB0VUtLamhCbnE2WXJZdEpKMThOZ1hQTGV0SEVCRDJ2ejltd3pHWUFxVlJFbHh3M1J1UjE5b28vQWU5N3dSNG9Ua3FKcENBTmUralppMDZVT25GZkVMbjRBT0ZVUkF5YnZaZnNoQThLRk9kb1pZRFlaU2RNVUllWmNWNHhvUlpBaVVDNGEzZ2djRzZhU0NOQ25mTnNKcmRGc2xiWVJWdEVKbllBdS92eHozYSs5UzdYajVOdGJZeWN1WDY4SWhGTEVqLy9jYTM3blZ5UkcwVkV4WVBKZXM5a0lUSEViRE42L1JtemdvKy96dWgrMXY0M3d4SDNCOWZmNm9vV052L20zcmtCblA3M3pqN0xPeGo0UlhQdHIxYWhRMFNKTkVaVCttNXllWWdUOWVRbGtQMmVZTksyOUVPN0V5cXhzS3I3VGtBQ2d2d2hhZEJFT0hNMVdTVEdycW4yc2UrM3FsWjE5VmtTNXZJTklNZ0ZnUlVTUVFvMC9lRi9BZjBOUTBuNlJyMDBFMTFYQWtvb2c5YXVNMnhtUHNjR1NkOC9taUNwYzFDcUMzZWVSZ094dy9tSEYrN044NzlKeit1Y1NtaGo0Rmp2WGJhdkhIZy80ZzJqMEZXMXNrYVlJK2dUUFdEeGxUVGZCQWdwWk1KdzY5cVVKNFVyYThFdWhENU1HM1VaVUZIOXB2RkFFellOU0JOS28vRDY1d2IvRldLRWh6VVNjZks5VlB3SjZZUWhLRVhCeWZHOVY4UnF5d05EbWo1dWEwZ1FEbjNoQk50L0VETzVSd2pqTmI2OHg5dWZxNCtsblBDaGlZcTlTa25uTnBNZmZ4TmdiM0NTbmR6cHBpaURyTk9ZSmV4Q0JHU1pjMFd3d3paRFhyR212NHBsdVJFbzZ4RFJqcjZWSXRrckQrSnJ5a1YvQ0Vma2ZNUGFGZS9CaWlqaThIM3BBblQzRC81bG9DdDZCVHlXSjVaUDdGTDYycUtaY1U1Tno3Um9JTzlRRjFadXZUOHBDejVQeWI5bGEvQ3ZFc0NxL2VTcTJEOFFEUHFyL3dML0RiNVUyOEl0SFl2bFcrUjhUYlMxa25ZUnhyelJGQ0FPc0tPcDFTR2dYTUo1MlZqTUF2S2hoS3JYYW9LQUZCNCt1aVc4ajVwMThnTHBBZXVxdjlxZ0dHOStnRXM2blRpV3JkZGR3TDNxVXYrRjZpajhnQWM0ZlBVL3FtS09xVWtTSnZ5QWJSN2pqQ1lVc0pWdmF2SjRsdHdDL0lCZUtKN1BHcC9nbVlUR3hQVjhBTS96V01tTWQ4WEp2akhjRmNrb3FUYlQzM3RJVVFiNVhqb2QrVlZSSUtOQk9SYk5wY2pXdVJDRFF5aWJRa0x6MGhhN0dyRFJPbDYxSXRsb08vUjBGODVTemF5bk9aVGdvRW9OYWlKTjZmaDd2ekxKaUlKOVlLcUlRQ0pIcGdZWXJzWmcxRnp3VW1kT1V5TmNiNmloYVpiUnQvYnhMMG5EZ0JHNWpwczhLcXFaSzhTZVRwUUMrYVlxQUdQaXFmb0FPbDFZSmE1L1R1SllXaUVUQWxVbjV3NDQwQ1pXMWxBUWNYRitLMExvN2s3SnlyQTMxZ0oxTkl1NllhZFhVWkR5eHgzbmlGd1FycVlnUGRTdWlOdElOaTFtYllsT0N6VjB3eEVwZEVIeWxCTTRhYloxVUw3aWh3RTBza0ovMVFkVld5d1hpZE0xVDlMZTNWRVdVYnp4bUtBTnQxaTBsRStHbEtxWWR3QmxoTWdCT21kbUxablExcjMxZGVzQjRJaDFYWkF0b1hjV3NLeXNLbE1xOUNzaGdDM1ZKelVxS3V1MXVMSVVpeHFWalZuVERGbFhyS1QyNU9EcUw0QVU1UzQ1UDcxVUFySnZudy9QNDFJS1Vwa0lsTHFNMGhJd3RpWXE3cHlyaWxIbGdrYkJJQ2VsbnAzTlk4MzJEWUQydDE5NTZxQUZyT2lSY2R4b24wVVpQcGkvS21MZDFCU1hhZlJSZ2NadXdrK1FjS0V4UlFkZU1zc1cyTzRKUVJDUFJHOHFlMmU0TnpNY1hwQ2NQNXNVY2dsbFVxMllKaUxhR2lKNENWRDRFaXZCRlhlaEVnU1c5TkZSTHFFaFZ4Q1QvTDAwTUcxQkIrb3lXTXFSVDBjMmlYTkpIQUZWakljQVg1dEgxUlQ5RXFTdEZhanV2YXlqUG9YN0xxU3R6T25OYkxyYlRRaDB6d2c4SnFsTnFFYlpkOVpFaW5nbWxDdzdId1VBUDg1Rm0zSHBnblJReExsS0ptbjVTeVUzNElRbDZjaUpUMmpuUWNoSFdnK1oxcTYvZVdhUXFncFc3cEgrNllCcnFvQVg3N1RXRk1tb1NkYXdRSlVOdElaTnZmZjU5ZngvZ1diREFMOTM3OEw5Sk1uMy8xUFB2YTR1MlMvZUtsdkhuUDM1WjFMOSs3Ny82bXNnVGVscmZiUXN6bUJZRGxQVEtFK1pXSjFMamgyVmxheXl3aTVsUVExNXdnaXFaZU8yQmY1cjBmMEZrQ3ozV3NxZ0hhRXNibkxLMlVqWitlc1pkdHJxREx0TVZNYzV2K0lLUzluWVYxZWVDWENmMzgzMnBFSVdtb0x3dFljL2tEa0t3NWhhbWJ4bTg5UGxscHo2bm1jNkxCK3VzVm9VSHEyNFN2bU1kQTNZMWM0VFNlMWlDVWRuQ1NudEF3S1Bkc09qM09mOVRWbnczcFFjdHZqQVpvS1JzK2lXSE1ZUkRXSEcxcEwrWXNyYlM0WHZxSjFmbnRhRnFZcmRNVndUN1VYNmpBdklDaFBaSHVsdkJ3N2EyK0t1ODV3dkZRTW5mSkZhSTNqdkx5L1M1K1BMeVNtQ05SSEtpSDNoRkkvM0FLMHlOSEsrcXJ3VGR1aVNoNVh3VFlGQ1gxdFJhSUx6YUp4R0lHTEpLWmR1S2dpb2Y0elZqaDlRODdJVm90SHUvK083OXcyRHhlZDZWS1RIeTlGMkhKYWkyZExVbWpXVEsya3JOc2Evem1xeTM3S01JV0IvL2g1LzRaZWhCZUdmWmZ6emcxMkFxUWlnT1I5akpuS2pDc2RjZC9FaWd5TVRHOWhDZ2tSZ1VaSkJ1MmFlRURCYUp2NGpQZWlBNHZCZGM0V2o4NENVaTR3YjcxSmY1ZFJ4bjRQcEFXNzRXd0VMWmRaaGhXYTdxYWtNdWhTa3JyNVlGTlZGYzJVOFJ4YmRJaFg3UGQzcmpNUEg2ZTF5RWFFUEdVeGNBbHFvbzg3aUpqT0RraS9pNEExRlM3bXJoQWsxR2hCVVJwd2g4SXgxS2FJZWR5YnEyclRDRHlJclFreUFpTlRkSEVXcU5oRG4wMXZvcGdyRlA0N2ozNjIvczdkbUR3WHdrem9sVVBVUURJOGpmcmNNamU5RHl0TnlPTkt6YmdURnVFY3ZJaXRpZ1hXME95N0lhenlRU0k3RDZNS0M4bFAwN2l1aFlzOUZFY1dWL1JjVDFpc1ZOOHdPSm44bTJHR09aOUNBYmlIRHpzUHA1TFAvU2VkRmMxZ09KckdtQmNCRkZWTVQzVWFPSDY0YTJMVEd1dllWM3FIQUZtN3F0TFpOTFJ4SE9iRFZSWEptaklwcGEvdXIwTjI2NHdYSEUxWnVWU1hodFR2VEhFWmZtZzhOYW4rQmVSU0NaM3RkVVE1ZGVBbythM2tzSnpsZ2cwa0pRQzJRKzVTakM3aU5TcHpGdWVhVFNaV2pVNTBJSThIQWx2MS9KMENVRENiWkdZajk5a24rL0tJVk81d2UrNnJtdUZrZU1JdUFwdHpMd1R5TkIraGMrTzlERVZhdWd6d0JuOS9Yb3NVbEVqaUxnUGV1RXdsV29pQ0wyTm1aWFZXejdBTWlhVHBQYnBOeE9aWUN1S2FSWTk2K2pqRzJNSDR5ckdDMEN1T3hTVlllQ01ZcUFlTnpqdzVRaEVwdVEvc1Vma2lHYjhsVXZEMERWaklTcFlmV0dGSUhJcmczaTFFdXFVMXp4WENVT093ek9VemtkckdJVndkVWZoa2RNSDg1Yll2NEJmMXpzYWtIU010YlRWbUV5VGhFWHJDbkdzTTJDUXZxM0hVc0hlYS9LQnZHYlZHZE0wTkx2S1p3VmdVUkt5MS91UjJNNTVvaUUvSGNGTy9pRUJWWlFnWHYwQVdvcUorbncxcmJpZGtGYjRBVHYrZ0xuR2F0RDFaUG5USkRXZDFXSElRdjR3TVg0cmpYOTNuT2FWaDMrcUxBaTZhcHFTTHlQTUIyZjBtbFRNVkJVcHVsUUFEejNMY0c0VE12emhEcVpHbjJvSlM2ZnNtbHplcXoydW1DOHBGMUg0RW9zVUJ0TC9NMmxQOUw0TTJSU3NSY2kxNXBvcUcxUW9lZGhKbVlPb3RFSU5XMEpXdmZYVndYaWNHN0lwb1h3b1JDY0NwN2F6V3NVZmNDS29PZHJuaC9pNGxkaUp0Ulp5TVVQY0g3N2d4ZGxLMVcrL1JoZ2VIaituL1NHZStpcnBOOTA5WEFvdHVSNzJLZWxxaWVEYm9Wb3pzbGp1T0tUeUh1LytaaFBLRnlQOGhzK2lrSjdFL2ZEdnhEQVJGWlova0ViOWxwZHpXdkVFMnFWVDloTWhVRU9YL0xaRTIzNUJoL3BvN2pFaUtvQ1F5MExaSDJFZVhSNE42azN3c2VYR1BzTGZiVDROTjkvRnl2K0l0LzNxVU5Uakd5UFFXcjhlMnRzb2paNk9wMDBteEIrSGFOL2hiSDc5OVpLZkhYU1dtK0lhSWhLVVNkamdaTUVqYlY1MTlPL2gxREF2NHVpbzBQQkhKV0hycXdFcElqdTh0V1ZvRDdFa0xwTFczdDNqWERLeitJVmRtQ3oyemZnYUJEbmIzVkIwZXhlZXdpbm5NWXBUTFk0MytGeTBUZ3NEZ25FVzZ1QWYrMHkvUE1FUDJqcEJDZUh3ZDZ5S3BtY2czRE5WWGpIU3ZlamJ6ZlZ3d0hNTzVnNDl1TFRQdHZ3NlM4SDEzNTl6ZFpEVUJHei9hZlpFT3J3S25nYk5JSFBEdCtFRWY3SyswN1NsQTV2L1B3NUk4akk5Q04vMW9mSjBUUEovV0dPY3BTODhWWEs5bEdPbDg5WTJFWnM1Y1BwRmNNRitkL2NLMll5bVNlQ1dSK1ZFOHc4cDFFSkczODRLb2VYb1grZWI0TmVodW5mT1VQbStqYm96aEhMMFQ5SnJtK0Rqbjc2ZDg2SXViNE51blBFY3ZSUDByRTcrcU1mL0hoRUs0SFF0M1lXZlF3ZHRRUmVsVG4zVVF2cEtNWnpEcW1QWXJqak1aSWtjTTlIb2kzL0QxU1RyRFNFcEV5Z0FBQUFBRWxGVGtTdVFtQ0MiCn0K"/>
    </extobj>
    <extobj name="334E55B0-647D-440b-865C-3EC943EB4CBC-2">
      <extobjdata type="334E55B0-647D-440b-865C-3EC943EB4CBC" data="ewoJIkltZ1NldHRpbmdKc29uIiA6ICJ7XCJkcGlcIjpcIjYwMFwiLFwiZm9ybWF0XCI6XCJQTkdcIixcInRyYW5zcGFyZW50XCI6dHJ1ZSxcImF1dG9cIjpmYWxzZX0iLAoJIkxhdGV4IiA6ICJYRnNnVWlBOUlGeG1jbUZqZTA1ZmUxeHRZWFJvY20xN2FHbDBmWDE5ZTFSZmUxeHRZWFJvY20xN1pYaHdiM04xY21WOWZYMGdYRjA9IiwKCSJMYXRleEltZ0Jhc2U2NCIgOiAiaVZCT1J3MEtHZ29BQUFBTlNVaEVVZ0FBQWVrQUFBRENCQU1BQUFDZi9DZmxBQUFBTUZCTVZFWC8vLzhBQUFBQUFBQUFBQUFBQUFBQUFBQUFBQUFBQUFBQUFBQUFBQUFBQUFBQUFBQUFBQUFBQUFBQUFBQUFBQUF2M2FCN0FBQUFEM1JTVGxNQXErL2R6WmxtTWtTSnUxUVFkaUxJd0pZSkFBQUFDWEJJV1hNQUFBN0VBQUFPeEFHVkt3NGJBQUFReTBsRVFWUjRBZTFkVzJ4Y1J4ayt0amRleDd0ZXAwMEtLRnpXeE9GV0toM0w3a09iVW80YkY2a3FpRTBGTGFVU1dvTktKUkJsalZyRXBaVDFReEc4SUJ1a1VnbXA3TGFKQUFIU0JxVFNGNlRkSmlnQ1pPcUFrRkNscGw1U29LQkNuS3lUa2pxWDRmdm5mdXkxazdnKzNyUGp6TU01Lzh5WnkvL043Wi81WithTTU4WEc3R1hjM0dRWU9zeDJqZHgrKzlpd3YyRGNIS09TQWpTekVFNUpKOFljdzJyQmVlSHVuUUhCbk5SdWY3eVBPN0RiN3RWT0xoSjloTHBzSWN0a0dUc3pZVG00U0c0aDFCZHRaTDJzNFRwb3IrdE1nTEsxVWFmQ21XQi9jb2FlUFZkRllkdHdldGhSMitva1hUM2ZDZFRqRnJadVZyZHNicEw1b2ExQVBXU0IyM0xhc2poS0J2dlNRUDAvQzEzWEJjdmlKcGxtQjcwc1k2Y3NkTE4yRmxqdURwRXBWdk5vUEZZem1Lb25EZTBvdFFXajBTNmduamI0OG1WRE8wcDFRVlIzQS9XQXdSZTRMN2htendFdVVOTkxtRFNiVUtTejcrcDVRTXN6WnFSVktqUmtjUk40YVFpNDVsSFl1b0MzTExxSjFFYVYyd2RiTDFEVG01dE5JcTQ5THdYVVZOTzVtVDJyS0dmZlBVSlErNHpwQWRrbUVOZGJoZkpvamhrdFVuN1UyVEpXd0JKaVpqMkxLajRwM1lKcDlkSFpkNytRMHgxQVhSWWcweHErczZDOUtkR0prYkpVYXBFMmpiaEdvZVlZZTEyVTdXYVlYWE54RGJnRnhob0NkWmRFTDJ4dVBwWHF5R2lSTm9XNHJvdlNORnFrelNDdVpiWDJNdWpPaEFwbE00aHJyVG1xS0MyU0ZOZXBGKzRhRzNTelZYdjlyeWxnVXlqc0dpeEtYSk4reFZyMDQ5N1MxOTZzdkxmMWUwb3Y5UkRLbzhDaXhIVUhGbm1Yb2s1WU03TjJobDBhVU56VEloOVpqTGllV29ZYTlVSFB6RlM0ZG56bnRpbXVTU2xPbzFNanJqdVdvWVpRZDBKcHJNUTE0T2FGRnNtSTY2M0xVTTh6ZGxMbVVyZnVCbFcydGMrN3gxclJLcUt3NjU1bnhQVnkxRmowSFpmZyt0b1k5Vllscm9FRlhSVnBrWXk0WG83YWUrWVRFclMzcFkxUkp5emVwUmJKeks2Ym9GYVlvV216UWhyWDlxQ011QWEvUG1tUmxMaUdmVlhVblcyTTJvaHJvQ3lSZ0ZiaStsS29wOW9ZdFJIWFFEbUxoajFweFBYcVpaMXRZOVJHWEFNMTF5SVpjYjBxNmt4bzZSZUIyOGxvUVVSTTk2Q3NMeHB4dlNycXJqWkduYlRFTldBSDBDSVpjYjBxNmtvYm8rNnp4RFZRWThEWk1PSmFvRTV0WjRQM1VrMkFlZlR4bmNNRG5IcE1UVXU1cmMwZVM0UnVQNnE0dFhwUGtpc1ZuTjdwc3c4S1hIbDhwaEZwWmp0NUpGTnVNOENjM1pDNHhuU0xnRXhxSUlRNisySFB3MnhzZ2p2ZUh3alVOSjRScHF3OXR4RlJ2QmhpbHJSSTF0bzFVUGRlSUE5NXRTOHI0NHZaeDh6TUliWTRBMU1MaFc4VFMwaGNnK2VLdlhoUDdYcHVuSkFVK1JTVXFKSkE3WG1kYmR5YkJXV0NZa3hWTHdXUUc5U21ZaEdzVTI4em5YTUFkZExxdWpoMEtNWFBtandBNnZQY2x0RGJOd29Pb0U2WS9Ra0NLL290cFRXQUExQnY0KzY5V3IzZ0FPcDBoZDBnMEtvbnRFaWppdWFvRDNKYmgxb01na1NYdWRLMjdUcjlaL1Jka3dZa1VWbTd6cU9zSi9obmQxRC9HNE1QbU1adEw5bTRpNWE0cGhwZWN3eDFsakNUQ1owQ1NGamkya1hVSlRxMk5UYXlpNzNYTHV2a3V5eGJSR1Y5cmNodDhXemNlSTlvUlZhNnJTVWpRbTJENXZSYldndHpTZW9Sb2Y3Y1hRY0liT09hdSsrK2ErZCtJbTlaa25CTHJaZUIraXRyWTVDbU9WSm9KdjhDK3FOcml5YVNVSmRHblRSYmJxK0lBMXBUbTFZaEhvWmxVbGxhLzQ0T05Xbm9UQ2VXdGJkcHR4eDJkS2d4M3JlME9MVG9VbTg1V3NYQTZxaHBPM1VQUGRaZzVrTUtLTnJyTnJxR1dLSUpzaHBxTVExYjY4Sm1nVEc5UndLOEI2R3BYalJnTGp0V2pScW5WV1VnUGZ0QXk0VFRWcTVxdWV3SXRVZTBaSHNkSE5ZMVZob2Q0L29SUUNhNkhEUThHYXZXcFVCM2ptK2RZUTNVWlNlTktjQkp5M09KNlFRczE1YVE2ZWRSRDM4NmcrMDV6ODh4OW1ZUTNzeXJQanYxalJwbko2QzU5MXlaMDFmNklQMmNIUkx4eTNuT2xjYTA3djVwZHc3TXVOY3ZDQlJ0aFZNRFBLa2lPMVByVzJQWFN3ZXBqbG9NNTJGSDlIRXdYWTNCRzhlR0NUVVJ1NGl0Q2lZc3cvNEE1eTRUc0FaN3o5b1lEWXRya1p2MXRVVzEwYUZTTy95YmEydExsS3FSSGRKZllyZS91VVBQaHZ0c2F1WkxkN2E1QTFZanFWcEhhK0JJemZ4MS9kRlpJaDhlbGRDSVZLaWduVVZNd0lLd3VDNEM5VGFuQVJNNDJzVTRhcUhNWWk1U3MreHVrclFrT20yZ21aM3B4czFCaWpRcGt3WVhuUkVkTjFaWHFTWGl1aFFycFVKa21RNXhiV21lTUxOclRFYVdWbndpcm9iRWM1YXh0OFdIdCtnNHlkdmlHb3R0c1ZJTVJ3WTdNSU9TSkVDL3UxbEM2YTkrWnlWVGIrWS85bTRrcm9lSXk4d2puOFc4NCtkTkdUNEVUeXVZTmVwdm1pYXpjWTVtQnhOZ3ZmTUx6Uk9lV2dFeW5PT2piR3JPZW5OWEV0Y2paQUlRUDJudXgrdEFMVmpCM0xSQ2tIZzdHM0hkazJmc0YvRm1kdDI0czhSMU9yczVaRFh5cm1xSmEraVN6cTFiZHNZNklsVHJzNXJCSUU2TFBacXJDQWdBUGFtakxZUW5uZHI5eW9oK0ZsZWprSVpuMS9QNmR3NVhoalBzTy82bzZjU0JtVjJEMzNWUW1jVWZOZVpZMXV3YWE3cnJjR3dtL3FoSk4yanE1MnhvMW1uY1hhTlFMdGJzdWhpeXVZYlY0SmtLdGVUQ3V0UndFM3RjcVpJdHJ1bWZvS0hOalhIbCtvM3lsYlBGTlowTmJkNkhPemEvUm1jMnFuT090TUwyWGczOXdiSDVkVmhjMHhLWEdaNXF6QjcvTHl5K05UUHRPTDhPaTJ1YWF6ZmQ1ZUhZL0Rvc3JtbXV2UWtXOW1pL2h5V3VZYk9tSWxZTmQ0eWNDblhhODBBOXdCRiswVEdjWVRpbFVQZUZQQkQ2MHU3bThpc2N0bjF0dVZDVnJnTDFLSUZKT0sxU0NjK3UrWjkreTRTNnFLYmZaSEhPa0lEZVoxRDF3MW9tYStXb2NYU1BPZzZZMnd3c1dyc2VoVFdsTnFxYVQ2NVF5VjhmK3hoUXN0TlBQdkNzeEVTYnBBZEF6N3Zick9jSXNqUjFDYnZFZHc4bmZhdld5eSt1dklCUUdWMmhNVUJkcUtmekRzODJNeWZFMmZ6MHpBbFYxSjczZFd4VjhOZGpYMHJQc1JYTWVCeHJ6WCszKzlldlJ3ZE9BNTZteHQwdUE4V1piUW9aanZhcGd6Z1creHZpQ2ZnV1B2WHNDZnppNGxHUWk5OCtNZlA4SzQvOENhVExjenJzQlRoVEY5bEc0dkNrekVGTTRCWDVodkkwcG9FNzJPbTZaSTNHZjlzVW15VkxYNlhjM0huM3M0OG9NSFRVNEtDeWRKb01VRTRPdmF0bUF5NVdrVmhOUWVzSW5UQlJycTY4SzBaQXpkdEhDL3BNc2JzQzFjSmhIWlVxMkNzTFR0K21sN0tPUm1YdGJSL2QxbEtpbFVsdWtMMldsdHkzWmJTOHo4UU5sRXRSV0Q4ZXBQV1VJZjNkNmF1WUNnWm5XRjNUNjdJYTB0SkFoY1MxbDJpNmpLYXJRbHNUYWV2RWFFaGNlNTFObDlIYUdxeG12dHRhVDRHNDFrb0x6K3QzZVBMUmE5WGprTGoyNWdkMDFqaEhkRnJZSUs2dFBKalg4eERuUUh2cG1zRUVjVzB0RG1lc0w4YVBjeFNKNndIblVGMEtVR2gyZlNuUHpud25jVDN1REpyTEJVTGl1bjY1bnAzeEZ4Ylh6c0M2QkJDSTYzWFlqM3VKUkdMM09TeXVZOGRlUkF5RnhYVkVpY1F0MnF2aU9tNGxFaDAvVjhWMWRIa2J0NWl2aXV1NGxVaDAvRndWMTlIbGJjeGl2aXF1WTFZZ0ViSkRod3ZHSTR3L25sSFQ0WUo2UEZtTGtLdlprREk4d29SaUZYVjFVODZ1OHlGbGVLd0tKRUptZ3BBeVhDVFU4M0YvOE1lMUZSSjk4SHNIaHFjOWVObjlWdHZIa1IxdzBHRXlueDV1N0huQzJ3NGZ1Q0Q3Z0U4ZnVuRlQ5aTY4UFE5UkJIV3Y3K25kYWd2UXQvWTI5cXp3SHhnZVlMMGZkTlJnWUVtazNUN2JzNWVkcXNFNTJSaThmV3lZVnNHNlFZMzRFL3l5Y3piZDU3TmRvVk00ZjJNTFR5Rk1IVDVoTXRtRjY0N2R4M2JRdGdmcUx2bGVuMzY4K1hvYURSRllQZVh2VnBxcno3Q0ZBLzVHL3RLSy9ydXpaSWtuR2JBWFBlOHhma1NROXQ4SlhrbHJUais4VFk5QjkvSkVjR2JDT3hLWTZ6QzJzTmZybnZjUGRZUjBhbkVDZUovajU4WTd4aEN1Qm10aXIwU2RKcGQ2OVJhY1NweUV1L2NRdTFEemVuTENRZzZSbXliaXVpcHVrc3R5TGw3NUxrRFMvM2h3bXcrN2xlL05SMGJsdUhvUllZOEtCdE01c1dQdlpiR0hMU016c2lTMnVCVFZ2cTZDV2p2RmR1OS9MZEtkYnRNSW44TFdiN3c2ZURhTCtLSitMaGZYUFV4c1JFdkkvYVMvbGRpbTJFMlNHZVRET0NmejdJSndPaXozSTZhRGhScGNldVh1dFM2QkdxY1B5WlVxdTFveFp1emxJYm9VaG5KdFN0N3prSk8rdU5kb0g3UEx4UFU4TzhlVFRNcFdsdzRFVjNtdFBnNVVSUWFjU2U0M3B3WTZSYjZmcTEvK0dMZFBvRWFaMXJnMzgxdjFnSlVtdmJSUCtZdFdmcEIvTFM1dGF0dzFra2QxbWJqT3FYMmtnWVJ5blAvZE4ybDR5cW05TzJCNGdMamFxZy9DZC9EU0w4b2l6UWpVS05NYWVVTWRVR1VkTU5vMWNJVDZiWDJYV1JlN1NKNDJ3bVNYaW10ME1lTWk0Yno4WHdsNnRMTG5IZGRGN2VsOHdSWnpYc1ZuOVpaeWhLN1JMNHhrZTErQzJseGxsWk1WQ2lsTnFjVno5SWdpNGVpZmFLUGhUZkM2RVlLZFVaRitGWFU5SFVnTG5BenFvaWk4dk5sY3pRK2ZUZUZYNlR6b0EveXB5OXBHZlo1L3dpTW4rdy9jUkV2bHZ4R0dCSmRPbnljNHEydmhyTUtDSzFhbUU3S3BraCtER2d1REUzQmdLbi9vMzhBRDJOcUN3MWgvSlovQ05FVTlJRDlpd0NCSlVOSXQ0bGRtRHFndjFPeFVDdnJYZC8wNlAvTHN0Y29IakNlREdtZnFwdmwxd2R2VTF4eFZIYnFKaGkzY1U1ZU9UVkdQeW84WUI1UWxxWnEvdEVieFNqNzQrRFUvUS8wbS9wNjY3cE0vVUdtVTJJSTgrak9uZXhlQWE5U1ZCN3VzZ2FmTUw5N2JwNzVXZUV1djhIZ2JMd3JYcHFoVlB1SGpyVEpCREYxVU5GRzkrVUNSTXljZUtzR3M1VGFrRXMrcEhvYzdtTEpHb1k3eUcyU25sYzhzNzg0QmhVeGpranMzUmEzeWlSWWhsTEZha1lwdm5kK1FJcnRHUm02SEdSa1o5azFIVW1uV2s2S3gxMDM2QmpXcTV3QUpKSE4rTmkray9KY0VFTEcxcVNscWxVK2lrWmpJVzBPSndscVM5cHkrSjRzK0dOU2lyRkZjMjFTQXJCemIvTzZIdlBWTWtQdXFxQkZZRmJ1S293WHZrbVRiVGpyRjhxWXkyS2lCQjNneDlpb3I3NmFxWko0QjdpRnlYeFcxaUVJRmI5VzdZT09UVEJRdlFNS1ZOVWVtckVYMVJEMGZWUjk1RDVDcWNXdFBJTVlDR3JVWm0rWDBIOXZzd0NxU2pYOGJlYTNUenVBQThKd2VkTnBsM2MvbE5RYW12RXdwZ0UvaXJpcnJiQy92MEUxWkovUll3S0EyOGxxbjF3SUN4VGNoazgwY0ZNUWhERVpSWGtjVk42YXNwOFFGSEhwNFJmL3lIOFVWOEFQQ2ExcGtGVnAvalR0ME5rR04rMi8wNFBCVkVhd0ZUNHk2cDJXeVhXTFVsZzdLY01nYTRXVlFWOFJ3dXFwSDFXZ0prMEI5VnNaUTRTTnJWT0lhZDVodmhycG9oRVlndk1uQUcvcks2aUZaZFpRbm5PQnpaajJycEJvK0pEaENEbkV2dmJvdlNMQkZmQ3FvbVVxZWl5NWtSWTBIbUd1R0dwMjQrT3FsTm1vY3pwa0pQdzZyVGp6dDh4cWVDWGpKcFdYWEJNODUwVnk1bHFCT2dYR2pPL2RLczYwYllDL0lhYmVYNDNOSHRIdnVqZjVTUnQ1aEFsMmhNSzlSY3UvUU9mR3hGVTlBRUZWY25nSlM5NnBWOVVnbHg2c3hlTXVxSmxtVUJBcC9BdTRGT2FGUWMvS0FqUk9TamxNYXRhK1F3dm00cXVLVk12bHFrWG1abmFvaDZVeHVGTTlIdmk4djA4bGtvUlA5Sm4xQVdmdThWREJ4Skl3d1NiL0JDL3RYNGxJcVNMOGFPUitXSTdxQ2FBaWxZN0xQbVBreXhUVkRYbUF5Z1ZDUC9yMkZGUnhzWk5uNzZsNHFTeTJVejU1NHUwTzdodUZvYyt3Ty94M1FGZnZtLzlaL1lJdS84ZEwzczhVYUFxR3NLL1EvKzI1ZlhzeTFoZWZqdzJjUVcrUE91bEF1SXpMeVNnYTU5eVBQKzZVMUloRHVHL3RNVmhpMDNiejAraG9qdUhLc2h2UVQvTkl4aVhyME9iWm5CMk4zR0w0ZVkyd1FSOWRGMlJmT2RyUFRUeDBRZFliOEZEQ3ZlNXFOOHp3a2xmcXVFYnBtV1ljV3Y0cDR2N2EzaGtoL2ZyanhvY2tWMHliSjlYdXNWcnhrKy9qbmZuL3dUWFhoOHRDazE3MmZEYjY5cGowOE04YXVmOUhyVzdqenVpZU5vLzdxSGRudjc3N1hXR05KR1hrZFMvWWlZdW9xNm9neU5vYlJYaTNyR0JaS1JDd0ZZdEFSVWV4eGpkYVhBODY0OGhjRlh6TmZ3M0R5UDdVb29vNXZuSmhBa2JrWVh3Nmo0SXdQSjRmOTZGRC9IMy9TN0haUm1uWTVBQUFBQUVsRlRrU3VRbUNDIgp9Cg=="/>
    </extobj>
  </extobjs>
</s:customData>
</file>

<file path=customXml/itemProps155.xml><?xml version="1.0" encoding="utf-8"?>
<ds:datastoreItem xmlns:ds="http://schemas.openxmlformats.org/officeDocument/2006/customXml" ds:itemID="s:customData">
  <ds:schemaRefs>
    <ds:schemaRef ds:uri="http://www.wps.cn/officeDocument/2013/wpsCustomDat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6195</Words>
  <Application>WPS 演示</Application>
  <PresentationFormat>宽屏</PresentationFormat>
  <Paragraphs>735</Paragraphs>
  <Slides>28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17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28</vt:i4>
      </vt:variant>
    </vt:vector>
  </HeadingPairs>
  <TitlesOfParts>
    <vt:vector size="47" baseType="lpstr">
      <vt:lpstr>Arial</vt:lpstr>
      <vt:lpstr>宋体</vt:lpstr>
      <vt:lpstr>Wingdings</vt:lpstr>
      <vt:lpstr>Wingdings</vt:lpstr>
      <vt:lpstr>微软雅黑</vt:lpstr>
      <vt:lpstr>Calibri</vt:lpstr>
      <vt:lpstr>Aptos bold</vt:lpstr>
      <vt:lpstr>PingFang SC</vt:lpstr>
      <vt:lpstr>Arial Unicode MS</vt:lpstr>
      <vt:lpstr>Cambria Math</vt:lpstr>
      <vt:lpstr>思源黑体 HW VF</vt:lpstr>
      <vt:lpstr>黑体</vt:lpstr>
      <vt:lpstr>Times New Roman Bold</vt:lpstr>
      <vt:lpstr>Times New Roman</vt:lpstr>
      <vt:lpstr>Arial</vt:lpstr>
      <vt:lpstr>Segoe Print</vt:lpstr>
      <vt:lpstr>KSOF18A65BE7</vt:lpstr>
      <vt:lpstr>WPS</vt:lpstr>
      <vt:lpstr>1_WPS</vt:lpstr>
      <vt:lpstr>Preliminary Test Beam Results of COFFEE3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Thanks for your attention</vt:lpstr>
      <vt:lpstr>BACK UP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Preliminary Test Beam Results of COFFEE3</vt:lpstr>
      <vt:lpstr>Thanks for your attention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/>
  <cp:lastModifiedBy>李沁泽</cp:lastModifiedBy>
  <cp:revision>207</cp:revision>
  <dcterms:created xsi:type="dcterms:W3CDTF">2019-06-19T02:08:00Z</dcterms:created>
  <dcterms:modified xsi:type="dcterms:W3CDTF">2026-09-15T06:51:16Z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2052-12.1.0.28043</vt:lpwstr>
  </property>
  <property fmtid="{D5CDD505-2E9C-101B-9397-08002B2CF9AE}" pid="3" name="ICV">
    <vt:lpwstr>45B1015138F840AFB1C4A34B6A4B1112_11</vt:lpwstr>
  </property>
</Properties>
</file>