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handoutMasterIdLst>
    <p:handoutMasterId r:id="rId21"/>
  </p:handoutMasterIdLst>
  <p:sldIdLst>
    <p:sldId id="286" r:id="rId3"/>
    <p:sldId id="345" r:id="rId4"/>
    <p:sldId id="326" r:id="rId6"/>
    <p:sldId id="290" r:id="rId7"/>
    <p:sldId id="289" r:id="rId8"/>
    <p:sldId id="346" r:id="rId9"/>
    <p:sldId id="347" r:id="rId10"/>
    <p:sldId id="348" r:id="rId11"/>
    <p:sldId id="349" r:id="rId12"/>
    <p:sldId id="350" r:id="rId13"/>
    <p:sldId id="351" r:id="rId14"/>
    <p:sldId id="352" r:id="rId15"/>
    <p:sldId id="353" r:id="rId16"/>
    <p:sldId id="354" r:id="rId17"/>
    <p:sldId id="355" r:id="rId18"/>
    <p:sldId id="356" r:id="rId19"/>
    <p:sldId id="321" r:id="rId20"/>
  </p:sldIdLst>
  <p:sldSz cx="18288000" cy="10287000"/>
  <p:notesSz cx="6858000" cy="9144000"/>
  <p:embeddedFontLst>
    <p:embeddedFont>
      <p:font typeface="华文新魏" panose="02010800040101010101" charset="-122"/>
      <p:regular r:id="rId25"/>
    </p:embeddedFont>
    <p:embeddedFont>
      <p:font typeface="微软雅黑" panose="020B0503020204020204" charset="-122"/>
      <p:regular r:id="rId26"/>
      <p:bold r:id="rId27"/>
    </p:embeddedFont>
    <p:embeddedFont>
      <p:font typeface="Arial Black" panose="020B0A04020102020204" charset="0"/>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0" userDrawn="1">
          <p15:clr>
            <a:srgbClr val="A4A3A4"/>
          </p15:clr>
        </p15:guide>
        <p15:guide id="2" pos="291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856A"/>
    <a:srgbClr val="ECDFD6"/>
    <a:srgbClr val="5C6E66"/>
    <a:srgbClr val="D7DFDD"/>
    <a:srgbClr val="E4E0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showGuides="1">
      <p:cViewPr varScale="1">
        <p:scale>
          <a:sx n="74" d="100"/>
          <a:sy n="74" d="100"/>
        </p:scale>
        <p:origin x="534" y="66"/>
      </p:cViewPr>
      <p:guideLst>
        <p:guide orient="horz" pos="2140"/>
        <p:guide pos="291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Times New Roman" panose="02020603050405020304" charset="0"/>
              <a:cs typeface="Times New Roman" panose="02020603050405020304"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Times New Roman" panose="02020603050405020304" charset="0"/>
                <a:cs typeface="Times New Roman" panose="02020603050405020304" charset="0"/>
              </a:rPr>
            </a:fld>
            <a:endParaRPr lang="zh-CN" altLang="en-US">
              <a:latin typeface="Times New Roman" panose="02020603050405020304" charset="0"/>
              <a:cs typeface="Times New Roman" panose="02020603050405020304"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Times New Roman" panose="02020603050405020304" charset="0"/>
              <a:cs typeface="Times New Roman" panose="02020603050405020304"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Times New Roman" panose="02020603050405020304" charset="0"/>
                <a:cs typeface="Times New Roman" panose="02020603050405020304" charset="0"/>
              </a:rPr>
            </a:fld>
            <a:endParaRPr lang="zh-CN" altLang="en-US">
              <a:latin typeface="Times New Roman" panose="02020603050405020304" charset="0"/>
              <a:cs typeface="Times New Roman" panose="0202060305040502030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Times New Roman" panose="02020603050405020304" charset="0"/>
                <a:cs typeface="Times New Roman" panose="02020603050405020304" charset="0"/>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Times New Roman" panose="02020603050405020304" charset="0"/>
                <a:cs typeface="Times New Roman" panose="02020603050405020304" charset="0"/>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Times New Roman" panose="02020603050405020304" charset="0"/>
                <a:cs typeface="Times New Roman" panose="02020603050405020304" charset="0"/>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Times New Roman" panose="02020603050405020304" charset="0"/>
                <a:cs typeface="Times New Roman" panose="02020603050405020304" charset="0"/>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imes New Roman" panose="02020603050405020304" charset="0"/>
        <a:ea typeface="+mn-ea"/>
        <a:cs typeface="Times New Roman" panose="02020603050405020304" charset="0"/>
      </a:defRPr>
    </a:lvl1pPr>
    <a:lvl2pPr marL="457200" algn="l" defTabSz="914400" rtl="0" eaLnBrk="1" latinLnBrk="0" hangingPunct="1">
      <a:defRPr sz="1200" kern="1200">
        <a:solidFill>
          <a:schemeClr val="tx1"/>
        </a:solidFill>
        <a:latin typeface="Times New Roman" panose="02020603050405020304" charset="0"/>
        <a:ea typeface="+mn-ea"/>
        <a:cs typeface="Times New Roman" panose="02020603050405020304" charset="0"/>
      </a:defRPr>
    </a:lvl2pPr>
    <a:lvl3pPr marL="914400" algn="l" defTabSz="914400" rtl="0" eaLnBrk="1" latinLnBrk="0" hangingPunct="1">
      <a:defRPr sz="1200" kern="1200">
        <a:solidFill>
          <a:schemeClr val="tx1"/>
        </a:solidFill>
        <a:latin typeface="Times New Roman" panose="02020603050405020304" charset="0"/>
        <a:ea typeface="+mn-ea"/>
        <a:cs typeface="Times New Roman" panose="02020603050405020304" charset="0"/>
      </a:defRPr>
    </a:lvl3pPr>
    <a:lvl4pPr marL="1371600" algn="l" defTabSz="914400" rtl="0" eaLnBrk="1" latinLnBrk="0" hangingPunct="1">
      <a:defRPr sz="1200" kern="1200">
        <a:solidFill>
          <a:schemeClr val="tx1"/>
        </a:solidFill>
        <a:latin typeface="Times New Roman" panose="02020603050405020304" charset="0"/>
        <a:ea typeface="+mn-ea"/>
        <a:cs typeface="Times New Roman" panose="02020603050405020304" charset="0"/>
      </a:defRPr>
    </a:lvl4pPr>
    <a:lvl5pPr marL="1828800" algn="l" defTabSz="914400" rtl="0" eaLnBrk="1" latinLnBrk="0" hangingPunct="1">
      <a:defRPr sz="1200" kern="1200">
        <a:solidFill>
          <a:schemeClr val="tx1"/>
        </a:solidFill>
        <a:latin typeface="Times New Roman" panose="02020603050405020304" charset="0"/>
        <a:ea typeface="+mn-ea"/>
        <a:cs typeface="Times New Roman" panose="0202060305040502030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257300" y="1383914"/>
            <a:ext cx="15773400" cy="894858"/>
          </a:xfrm>
        </p:spPr>
        <p:txBody>
          <a:bodyPr>
            <a:normAutofit/>
          </a:bodyPr>
          <a:lstStyle>
            <a:lvl1pPr algn="ctr">
              <a:defRPr sz="4200" b="1">
                <a:solidFill>
                  <a:srgbClr val="646F45"/>
                </a:solidFill>
              </a:defRPr>
            </a:lvl1p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1120878"/>
            <a:ext cx="18288000" cy="9166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a:solidFill>
                <a:srgbClr val="646F45"/>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pic>
        <p:nvPicPr>
          <p:cNvPr id="5" name="图片 4" descr="华师绿"/>
          <p:cNvPicPr>
            <a:picLocks noChangeAspect="1"/>
          </p:cNvPicPr>
          <p:nvPr userDrawn="1"/>
        </p:nvPicPr>
        <p:blipFill>
          <a:blip r:embed="rId2"/>
          <a:stretch>
            <a:fillRect/>
          </a:stretch>
        </p:blipFill>
        <p:spPr>
          <a:xfrm>
            <a:off x="7195185" y="101918"/>
            <a:ext cx="3897630" cy="8324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286000" y="1683545"/>
            <a:ext cx="13716000" cy="3581400"/>
          </a:xfrm>
        </p:spPr>
        <p:txBody>
          <a:bodyPr anchor="b"/>
          <a:lstStyle>
            <a:lvl1pPr algn="ctr">
              <a:defRPr sz="9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FBC4530-D1FA-47C2-BF35-A121747DEE2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0349FB3-BB67-4599-BC67-0784BA4E6B86}" type="slidenum">
              <a:rPr lang="zh-CN" altLang="en-US" smtClean="0"/>
            </a:fld>
            <a:endParaRPr lang="zh-CN" alt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tags" Target="../tags/tag1.xml"/><Relationship Id="rId4" Type="http://schemas.openxmlformats.org/officeDocument/2006/relationships/image" Target="../media/image2.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t="-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565CE74E-AB26-4998-AD42-012C4C1AD076}" type="slidenum">
              <a:rPr lang="zh-CN" altLang="en-US" smtClean="0"/>
            </a:fld>
            <a:endParaRPr lang="zh-CN" altLang="en-US"/>
          </a:p>
        </p:txBody>
      </p:sp>
      <p:pic>
        <p:nvPicPr>
          <p:cNvPr id="7" name="图片 6" descr="华师绿"/>
          <p:cNvPicPr>
            <a:picLocks noChangeAspect="1"/>
          </p:cNvPicPr>
          <p:nvPr userDrawn="1">
            <p:custDataLst>
              <p:tags r:id="rId5"/>
            </p:custDataLst>
          </p:nvPr>
        </p:nvPicPr>
        <p:blipFill>
          <a:blip r:embed="rId6"/>
          <a:stretch>
            <a:fillRect/>
          </a:stretch>
        </p:blipFill>
        <p:spPr>
          <a:xfrm>
            <a:off x="7195185" y="101918"/>
            <a:ext cx="3897630" cy="83248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8.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21.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27.png"/><Relationship Id="rId1"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tags" Target="../tags/ta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1"/>
          <p:nvPr>
            <p:custDataLst>
              <p:tags r:id="rId1"/>
            </p:custDataLst>
          </p:nvPr>
        </p:nvSpPr>
        <p:spPr>
          <a:xfrm>
            <a:off x="7467313" y="3927776"/>
            <a:ext cx="3540760" cy="1614805"/>
          </a:xfrm>
          <a:prstGeom prst="rect">
            <a:avLst/>
          </a:prstGeom>
          <a:noFill/>
        </p:spPr>
        <p:txBody>
          <a:bodyPr wrap="none" rtlCol="0">
            <a:spAutoFit/>
          </a:bodyPr>
          <a:lstStyle/>
          <a:p>
            <a:pPr algn="ctr">
              <a:lnSpc>
                <a:spcPct val="150000"/>
              </a:lnSpc>
            </a:pPr>
            <a:r>
              <a:rPr lang="zh-CN" altLang="en-US" sz="6600" b="1" dirty="0">
                <a:solidFill>
                  <a:schemeClr val="tx2"/>
                </a:solidFill>
                <a:latin typeface="Times New Roman" panose="02020603050405020304" charset="0"/>
                <a:ea typeface="华文新魏" panose="02010800040101010101" charset="-122"/>
                <a:cs typeface="Times New Roman" panose="02020603050405020304" charset="0"/>
              </a:rPr>
              <a:t>组会汇报</a:t>
            </a:r>
            <a:endParaRPr lang="en-US" altLang="zh-CN" sz="6600" b="1" dirty="0">
              <a:solidFill>
                <a:schemeClr val="tx2"/>
              </a:solidFill>
              <a:uFillTx/>
              <a:latin typeface="Times New Roman" panose="02020603050405020304" charset="0"/>
              <a:ea typeface="华文新魏" panose="02010800040101010101" charset="-122"/>
              <a:cs typeface="Times New Roman" panose="02020603050405020304" charset="0"/>
            </a:endParaRPr>
          </a:p>
        </p:txBody>
      </p:sp>
      <p:sp>
        <p:nvSpPr>
          <p:cNvPr id="18" name="PA_矩形 20"/>
          <p:cNvSpPr>
            <a:spLocks noChangeArrowheads="1"/>
          </p:cNvSpPr>
          <p:nvPr>
            <p:custDataLst>
              <p:tags r:id="rId2"/>
            </p:custDataLst>
          </p:nvPr>
        </p:nvSpPr>
        <p:spPr bwMode="auto">
          <a:xfrm>
            <a:off x="5179929" y="7067097"/>
            <a:ext cx="8115526" cy="1477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lnSpc>
                <a:spcPct val="150000"/>
              </a:lnSpc>
              <a:spcBef>
                <a:spcPct val="0"/>
              </a:spcBef>
              <a:spcAft>
                <a:spcPct val="0"/>
              </a:spcAft>
              <a:buFont typeface="Arial" panose="020B0604020202020204" pitchFamily="34" charset="0"/>
              <a:buNone/>
            </a:pPr>
            <a:r>
              <a:rPr lang="zh-CN" altLang="en-US" sz="3200" b="1" dirty="0">
                <a:solidFill>
                  <a:srgbClr val="7CAB4E"/>
                </a:solidFill>
                <a:uFillTx/>
                <a:latin typeface="Times New Roman" panose="02020603050405020304" charset="0"/>
                <a:ea typeface="华文新魏" panose="02010800040101010101" charset="-122"/>
                <a:cs typeface="Times New Roman" panose="02020603050405020304" charset="0"/>
              </a:rPr>
              <a:t>汇报人</a:t>
            </a:r>
            <a:r>
              <a:rPr lang="en-US" altLang="zh-CN" sz="3200" b="1" dirty="0">
                <a:solidFill>
                  <a:srgbClr val="7CAB4E"/>
                </a:solidFill>
                <a:uFillTx/>
                <a:latin typeface="Times New Roman" panose="02020603050405020304" charset="0"/>
                <a:ea typeface="华文新魏" panose="02010800040101010101" charset="-122"/>
                <a:cs typeface="Times New Roman" panose="02020603050405020304" charset="0"/>
              </a:rPr>
              <a:t>: </a:t>
            </a:r>
            <a:r>
              <a:rPr lang="zh-CN" altLang="en-US" sz="3200" b="1" dirty="0" smtClean="0">
                <a:solidFill>
                  <a:srgbClr val="7CAB4E"/>
                </a:solidFill>
                <a:latin typeface="Times New Roman" panose="02020603050405020304" charset="0"/>
                <a:ea typeface="华文新魏" panose="02010800040101010101" charset="-122"/>
                <a:cs typeface="Times New Roman" panose="02020603050405020304" charset="0"/>
              </a:rPr>
              <a:t>胡权威</a:t>
            </a:r>
            <a:endParaRPr lang="en-US" altLang="zh-CN" sz="3200" b="1" dirty="0">
              <a:solidFill>
                <a:srgbClr val="7CAB4E"/>
              </a:solidFill>
              <a:uFillTx/>
              <a:latin typeface="Times New Roman" panose="02020603050405020304" charset="0"/>
              <a:ea typeface="华文新魏" panose="02010800040101010101" charset="-122"/>
              <a:cs typeface="Times New Roman" panose="02020603050405020304" charset="0"/>
            </a:endParaRPr>
          </a:p>
          <a:p>
            <a:pPr algn="ctr" fontAlgn="base">
              <a:lnSpc>
                <a:spcPct val="150000"/>
              </a:lnSpc>
              <a:spcBef>
                <a:spcPct val="0"/>
              </a:spcBef>
              <a:spcAft>
                <a:spcPct val="0"/>
              </a:spcAft>
              <a:buFont typeface="Arial" panose="020B0604020202020204" pitchFamily="34" charset="0"/>
              <a:buNone/>
            </a:pPr>
            <a:r>
              <a:rPr lang="zh-CN" altLang="en-US" sz="3200" b="1" dirty="0">
                <a:solidFill>
                  <a:srgbClr val="7CAB4E"/>
                </a:solidFill>
                <a:uFillTx/>
                <a:latin typeface="Times New Roman" panose="02020603050405020304" charset="0"/>
                <a:ea typeface="华文新魏" panose="02010800040101010101" charset="-122"/>
                <a:cs typeface="Times New Roman" panose="02020603050405020304" charset="0"/>
              </a:rPr>
              <a:t>日期</a:t>
            </a:r>
            <a:r>
              <a:rPr lang="en-US" altLang="zh-CN" sz="3200" b="1" dirty="0">
                <a:solidFill>
                  <a:srgbClr val="7CAB4E"/>
                </a:solidFill>
                <a:uFillTx/>
                <a:latin typeface="Times New Roman" panose="02020603050405020304" charset="0"/>
                <a:ea typeface="华文新魏" panose="02010800040101010101" charset="-122"/>
                <a:cs typeface="Times New Roman" panose="02020603050405020304" charset="0"/>
              </a:rPr>
              <a:t>:</a:t>
            </a:r>
            <a:r>
              <a:rPr lang="en-US" altLang="zh-CN" sz="2700" b="1" dirty="0">
                <a:solidFill>
                  <a:srgbClr val="7CAB4E"/>
                </a:solidFill>
                <a:uFillTx/>
                <a:latin typeface="Times New Roman" panose="02020603050405020304" charset="0"/>
                <a:ea typeface="华文新魏" panose="02010800040101010101" charset="-122"/>
                <a:cs typeface="Times New Roman" panose="02020603050405020304" charset="0"/>
              </a:rPr>
              <a:t> </a:t>
            </a:r>
            <a:r>
              <a:rPr lang="en-US" altLang="zh-CN" sz="2700" b="1" dirty="0" smtClean="0">
                <a:solidFill>
                  <a:srgbClr val="7CAB4E"/>
                </a:solidFill>
                <a:uFillTx/>
                <a:latin typeface="Times New Roman" panose="02020603050405020304" charset="0"/>
                <a:ea typeface="华文新魏" panose="02010800040101010101" charset="-122"/>
                <a:cs typeface="Times New Roman" panose="02020603050405020304" charset="0"/>
              </a:rPr>
              <a:t>2026.9.17</a:t>
            </a:r>
            <a:endParaRPr lang="en-US" altLang="zh-CN" sz="2700" b="1" dirty="0">
              <a:solidFill>
                <a:srgbClr val="7CAB4E"/>
              </a:solidFill>
              <a:uFillTx/>
              <a:latin typeface="Times New Roman" panose="02020603050405020304" charset="0"/>
              <a:ea typeface="华文新魏" panose="02010800040101010101" charset="-122"/>
              <a:cs typeface="Times New Roman" panose="02020603050405020304" charset="0"/>
            </a:endParaRPr>
          </a:p>
        </p:txBody>
      </p:sp>
      <p:pic>
        <p:nvPicPr>
          <p:cNvPr id="3" name="图片 2" descr="华师logo——绿"/>
          <p:cNvPicPr>
            <a:picLocks noChangeAspect="1"/>
          </p:cNvPicPr>
          <p:nvPr/>
        </p:nvPicPr>
        <p:blipFill>
          <a:blip r:embed="rId3"/>
          <a:stretch>
            <a:fillRect/>
          </a:stretch>
        </p:blipFill>
        <p:spPr>
          <a:xfrm>
            <a:off x="8089931" y="1418273"/>
            <a:ext cx="2295525" cy="229552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bldLst>
      <p:bldP spid="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VCO</a:t>
            </a:r>
            <a:r>
              <a:rPr lang="zh-CN" altLang="en-US" sz="3600" dirty="0">
                <a:latin typeface="微软雅黑" panose="020B0503020204020204" charset="-122"/>
                <a:ea typeface="微软雅黑" panose="020B0503020204020204" charset="-122"/>
                <a:cs typeface="+mn-ea"/>
              </a:rPr>
              <a:t>结构调研</a:t>
            </a:r>
            <a:endParaRPr lang="zh-CN" altLang="en-US" sz="3600" dirty="0">
              <a:latin typeface="微软雅黑" panose="020B0503020204020204" charset="-122"/>
              <a:ea typeface="微软雅黑" panose="020B0503020204020204" charset="-122"/>
              <a:cs typeface="+mn-ea"/>
            </a:endParaRPr>
          </a:p>
        </p:txBody>
      </p:sp>
      <p:graphicFrame>
        <p:nvGraphicFramePr>
          <p:cNvPr id="8" name="表格 7"/>
          <p:cNvGraphicFramePr/>
          <p:nvPr/>
        </p:nvGraphicFramePr>
        <p:xfrm>
          <a:off x="563245" y="3162300"/>
          <a:ext cx="16440150" cy="3992880"/>
        </p:xfrm>
        <a:graphic>
          <a:graphicData uri="http://schemas.openxmlformats.org/drawingml/2006/table">
            <a:tbl>
              <a:tblPr/>
              <a:tblGrid>
                <a:gridCol w="3886835"/>
                <a:gridCol w="2452370"/>
                <a:gridCol w="3167380"/>
                <a:gridCol w="2725420"/>
                <a:gridCol w="4208145"/>
              </a:tblGrid>
              <a:tr h="1330960">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振荡器结构</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solidFill>
                      <a:schemeClr val="bg2">
                        <a:lumMod val="20000"/>
                        <a:lumOff val="80000"/>
                      </a:schemeClr>
                    </a:solid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调研文献数量</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solidFill>
                      <a:schemeClr val="bg2">
                        <a:lumMod val="20000"/>
                        <a:lumOff val="80000"/>
                      </a:schemeClr>
                    </a:solid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最低振荡频率</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solidFill>
                      <a:schemeClr val="bg2">
                        <a:lumMod val="20000"/>
                        <a:lumOff val="80000"/>
                      </a:schemeClr>
                    </a:solid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最高振荡频率</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solidFill>
                      <a:schemeClr val="bg2">
                        <a:lumMod val="20000"/>
                        <a:lumOff val="80000"/>
                      </a:schemeClr>
                    </a:solid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相噪表现分布 </a:t>
                      </a:r>
                      <a:r>
                        <a:rPr lang="en-US" altLang="zh-CN" sz="2800" b="0" i="0">
                          <a:solidFill>
                            <a:srgbClr val="000000"/>
                          </a:solidFill>
                          <a:latin typeface="宋体" panose="02010600030101010101" pitchFamily="2" charset="-122"/>
                          <a:ea typeface="宋体" panose="02010600030101010101" pitchFamily="2" charset="-122"/>
                        </a:rPr>
                        <a:t>(dBc/Hz)</a:t>
                      </a:r>
                      <a:endParaRPr lang="en-US" altLang="zh-CN"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solidFill>
                      <a:schemeClr val="bg2">
                        <a:lumMod val="20000"/>
                        <a:lumOff val="80000"/>
                      </a:schemeClr>
                    </a:solidFill>
                  </a:tcPr>
                </a:tc>
              </a:tr>
              <a:tr h="1330960">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LC </a:t>
                      </a:r>
                      <a:r>
                        <a:rPr lang="zh-CN" altLang="en-US" sz="2800" b="0" i="0">
                          <a:solidFill>
                            <a:srgbClr val="000000"/>
                          </a:solidFill>
                          <a:latin typeface="宋体" panose="02010600030101010101" pitchFamily="2" charset="-122"/>
                          <a:ea typeface="宋体" panose="02010600030101010101" pitchFamily="2" charset="-122"/>
                        </a:rPr>
                        <a:t>结构</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11 </a:t>
                      </a:r>
                      <a:r>
                        <a:rPr lang="zh-CN" altLang="en-US" sz="2800" b="0" i="0">
                          <a:solidFill>
                            <a:srgbClr val="000000"/>
                          </a:solidFill>
                          <a:latin typeface="宋体" panose="02010600030101010101" pitchFamily="2" charset="-122"/>
                          <a:ea typeface="宋体" panose="02010600030101010101" pitchFamily="2" charset="-122"/>
                        </a:rPr>
                        <a:t>篇</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1.08 GHz</a:t>
                      </a:r>
                      <a:endParaRPr lang="en-US" altLang="zh-CN"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16.4 GHz</a:t>
                      </a:r>
                      <a:endParaRPr lang="en-US" altLang="zh-CN"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较好（通常大于</a:t>
                      </a:r>
                      <a:r>
                        <a:rPr lang="en-US" altLang="zh-CN" sz="2800" b="0" i="0">
                          <a:solidFill>
                            <a:srgbClr val="000000"/>
                          </a:solidFill>
                          <a:latin typeface="宋体" panose="02010600030101010101" pitchFamily="2" charset="-122"/>
                          <a:ea typeface="宋体" panose="02010600030101010101" pitchFamily="2" charset="-122"/>
                        </a:rPr>
                        <a:t>100</a:t>
                      </a:r>
                      <a:r>
                        <a:rPr lang="zh-CN" altLang="en-US" sz="2800" b="0" i="0">
                          <a:solidFill>
                            <a:srgbClr val="000000"/>
                          </a:solidFill>
                          <a:latin typeface="宋体" panose="02010600030101010101" pitchFamily="2" charset="-122"/>
                          <a:ea typeface="宋体" panose="02010600030101010101" pitchFamily="2" charset="-122"/>
                        </a:rPr>
                        <a:t>）</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r>
              <a:tr h="1330960">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RING (</a:t>
                      </a:r>
                      <a:r>
                        <a:rPr lang="zh-CN" altLang="en-US" sz="2800" b="0" i="0">
                          <a:solidFill>
                            <a:srgbClr val="000000"/>
                          </a:solidFill>
                          <a:latin typeface="宋体" panose="02010600030101010101" pitchFamily="2" charset="-122"/>
                          <a:ea typeface="宋体" panose="02010600030101010101" pitchFamily="2" charset="-122"/>
                        </a:rPr>
                        <a:t>环形</a:t>
                      </a:r>
                      <a:r>
                        <a:rPr lang="en-US" altLang="zh-CN" sz="2800" b="0" i="0">
                          <a:solidFill>
                            <a:srgbClr val="000000"/>
                          </a:solidFill>
                          <a:latin typeface="宋体" panose="02010600030101010101" pitchFamily="2" charset="-122"/>
                          <a:ea typeface="宋体" panose="02010600030101010101" pitchFamily="2" charset="-122"/>
                        </a:rPr>
                        <a:t>) </a:t>
                      </a:r>
                      <a:r>
                        <a:rPr lang="zh-CN" altLang="en-US" sz="2800" b="0" i="0">
                          <a:solidFill>
                            <a:srgbClr val="000000"/>
                          </a:solidFill>
                          <a:latin typeface="宋体" panose="02010600030101010101" pitchFamily="2" charset="-122"/>
                          <a:ea typeface="宋体" panose="02010600030101010101" pitchFamily="2" charset="-122"/>
                        </a:rPr>
                        <a:t>结构</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16 </a:t>
                      </a:r>
                      <a:r>
                        <a:rPr lang="zh-CN" altLang="en-US" sz="2800" b="0" i="0">
                          <a:solidFill>
                            <a:srgbClr val="000000"/>
                          </a:solidFill>
                          <a:latin typeface="宋体" panose="02010600030101010101" pitchFamily="2" charset="-122"/>
                          <a:ea typeface="宋体" panose="02010600030101010101" pitchFamily="2" charset="-122"/>
                        </a:rPr>
                        <a:t>篇</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16 MHz</a:t>
                      </a:r>
                      <a:endParaRPr lang="en-US" altLang="zh-CN"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en-US" altLang="zh-CN" sz="2800" b="0" i="0">
                          <a:solidFill>
                            <a:srgbClr val="000000"/>
                          </a:solidFill>
                          <a:latin typeface="宋体" panose="02010600030101010101" pitchFamily="2" charset="-122"/>
                          <a:ea typeface="宋体" panose="02010600030101010101" pitchFamily="2" charset="-122"/>
                        </a:rPr>
                        <a:t>3.2 GHz</a:t>
                      </a:r>
                      <a:endParaRPr lang="en-US" altLang="zh-CN"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c>
                  <a:txBody>
                    <a:bodyPr/>
                    <a:p>
                      <a:pPr algn="ctr" fontAlgn="ctr"/>
                      <a:r>
                        <a:rPr lang="zh-CN" altLang="en-US" sz="2800" b="0" i="0">
                          <a:solidFill>
                            <a:srgbClr val="000000"/>
                          </a:solidFill>
                          <a:latin typeface="宋体" panose="02010600030101010101" pitchFamily="2" charset="-122"/>
                          <a:ea typeface="宋体" panose="02010600030101010101" pitchFamily="2" charset="-122"/>
                        </a:rPr>
                        <a:t>较差（通常位于</a:t>
                      </a:r>
                      <a:r>
                        <a:rPr lang="en-US" altLang="zh-CN" sz="2800" b="0" i="0">
                          <a:solidFill>
                            <a:srgbClr val="000000"/>
                          </a:solidFill>
                          <a:latin typeface="宋体" panose="02010600030101010101" pitchFamily="2" charset="-122"/>
                          <a:ea typeface="宋体" panose="02010600030101010101" pitchFamily="2" charset="-122"/>
                        </a:rPr>
                        <a:t>90-100</a:t>
                      </a:r>
                      <a:r>
                        <a:rPr lang="zh-CN" altLang="en-US" sz="2800" b="0" i="0">
                          <a:solidFill>
                            <a:srgbClr val="000000"/>
                          </a:solidFill>
                          <a:latin typeface="宋体" panose="02010600030101010101" pitchFamily="2" charset="-122"/>
                          <a:ea typeface="宋体" panose="02010600030101010101" pitchFamily="2" charset="-122"/>
                        </a:rPr>
                        <a:t>）</a:t>
                      </a:r>
                      <a:endParaRPr lang="zh-CN" altLang="en-US" sz="28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a:noFill/>
                    </a:lnL>
                    <a:lnR>
                      <a:noFill/>
                    </a:lnR>
                    <a:lnT>
                      <a:noFill/>
                    </a:lnT>
                    <a:lnB>
                      <a:noFill/>
                    </a:lnB>
                    <a:noFill/>
                  </a:tcPr>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两级伪差分</a:t>
            </a:r>
            <a:r>
              <a:rPr lang="en-US" altLang="zh-CN" sz="3600" dirty="0">
                <a:latin typeface="微软雅黑" panose="020B0503020204020204" charset="-122"/>
                <a:ea typeface="微软雅黑" panose="020B0503020204020204" charset="-122"/>
                <a:cs typeface="+mn-ea"/>
              </a:rPr>
              <a:t>VCO </a:t>
            </a:r>
            <a:endParaRPr lang="zh-CN" altLang="en-US" sz="3600" dirty="0">
              <a:latin typeface="微软雅黑" panose="020B0503020204020204" charset="-122"/>
              <a:ea typeface="微软雅黑" panose="020B0503020204020204" charset="-122"/>
              <a:cs typeface="+mn-ea"/>
            </a:endParaRPr>
          </a:p>
        </p:txBody>
      </p:sp>
      <p:pic>
        <p:nvPicPr>
          <p:cNvPr id="3" name="图片 5"/>
          <p:cNvPicPr>
            <a:picLocks noChangeAspect="1"/>
          </p:cNvPicPr>
          <p:nvPr/>
        </p:nvPicPr>
        <p:blipFill>
          <a:blip r:embed="rId1"/>
          <a:srcRect l="8381" t="1654" r="8853"/>
          <a:stretch>
            <a:fillRect/>
          </a:stretch>
        </p:blipFill>
        <p:spPr>
          <a:xfrm>
            <a:off x="11734800" y="2194560"/>
            <a:ext cx="5135245" cy="3505200"/>
          </a:xfrm>
          <a:prstGeom prst="rect">
            <a:avLst/>
          </a:prstGeom>
          <a:noFill/>
          <a:ln>
            <a:noFill/>
          </a:ln>
        </p:spPr>
      </p:pic>
      <p:sp>
        <p:nvSpPr>
          <p:cNvPr id="6" name="文本框 5"/>
          <p:cNvSpPr txBox="1"/>
          <p:nvPr/>
        </p:nvSpPr>
        <p:spPr>
          <a:xfrm>
            <a:off x="612140" y="2933700"/>
            <a:ext cx="10106025" cy="2209800"/>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两级伪差分交叉耦合环形振荡器</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采用顶部压控电流源进行频率调谐</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 2 </a:t>
            </a:r>
            <a:r>
              <a:rPr lang="zh-CN" altLang="en-US" sz="2800" b="1">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sym typeface="+mn-ea"/>
              </a:rPr>
              <a:t>级</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延迟，相比 3 级或 4 级拓扑能实现更高的极限振荡频率</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转换边缘陡峭、引入噪声小</a:t>
            </a:r>
            <a:r>
              <a:rPr lang="zh-CN" altLang="en-US" sz="2800" b="1">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sym typeface="+mn-ea"/>
              </a:rPr>
              <a:t>，功耗小</a:t>
            </a:r>
            <a:endPar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indent="0">
              <a:buFont typeface="Wingdings" panose="05000000000000000000" charset="0"/>
              <a:buNone/>
            </a:pP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sp>
        <p:nvSpPr>
          <p:cNvPr id="9" name="文本框 8"/>
          <p:cNvSpPr txBox="1"/>
          <p:nvPr/>
        </p:nvSpPr>
        <p:spPr>
          <a:xfrm>
            <a:off x="622300" y="5600700"/>
            <a:ext cx="10106025" cy="3086735"/>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KVCO</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线性度较差：通过顶部电流源调节频率属于电流匮乏机制，其调谐增益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KVCO</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随控制电压变化显著</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抗电源噪声能力弱，高频电源纹波容易直接通过反相器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PMOS </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注入输出节点</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输出振幅小，顶部电流源晶体管需要占用一定的饱和压降</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VDS</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indent="0">
              <a:buFont typeface="Wingdings" panose="05000000000000000000" charset="0"/>
              <a:buNone/>
            </a:pP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pic>
        <p:nvPicPr>
          <p:cNvPr id="11" name="图片 10"/>
          <p:cNvPicPr>
            <a:picLocks noChangeAspect="1"/>
          </p:cNvPicPr>
          <p:nvPr/>
        </p:nvPicPr>
        <p:blipFill>
          <a:blip r:embed="rId2"/>
          <a:srcRect l="5781" r="14730"/>
          <a:stretch>
            <a:fillRect/>
          </a:stretch>
        </p:blipFill>
        <p:spPr>
          <a:xfrm>
            <a:off x="12115800" y="5699760"/>
            <a:ext cx="4191000" cy="3549015"/>
          </a:xfrm>
          <a:prstGeom prst="rect">
            <a:avLst/>
          </a:prstGeom>
          <a:noFill/>
          <a:ln>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050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带电容阵列调谐的反相器环振</a:t>
            </a:r>
            <a:r>
              <a:rPr lang="en-US" altLang="zh-CN" sz="3600" dirty="0">
                <a:latin typeface="微软雅黑" panose="020B0503020204020204" charset="-122"/>
                <a:ea typeface="微软雅黑" panose="020B0503020204020204" charset="-122"/>
                <a:cs typeface="+mn-ea"/>
              </a:rPr>
              <a:t> </a:t>
            </a:r>
            <a:endParaRPr lang="zh-CN" altLang="en-US" sz="3600" dirty="0">
              <a:latin typeface="微软雅黑" panose="020B0503020204020204" charset="-122"/>
              <a:ea typeface="微软雅黑" panose="020B0503020204020204" charset="-122"/>
              <a:cs typeface="+mn-ea"/>
            </a:endParaRPr>
          </a:p>
        </p:txBody>
      </p:sp>
      <p:pic>
        <p:nvPicPr>
          <p:cNvPr id="14" name="图片 13"/>
          <p:cNvPicPr>
            <a:picLocks noChangeAspect="1"/>
          </p:cNvPicPr>
          <p:nvPr/>
        </p:nvPicPr>
        <p:blipFill>
          <a:blip r:embed="rId1"/>
          <a:stretch>
            <a:fillRect/>
          </a:stretch>
        </p:blipFill>
        <p:spPr>
          <a:xfrm>
            <a:off x="10804525" y="6003925"/>
            <a:ext cx="7171690" cy="3678555"/>
          </a:xfrm>
          <a:prstGeom prst="rect">
            <a:avLst/>
          </a:prstGeom>
          <a:noFill/>
          <a:ln>
            <a:noFill/>
          </a:ln>
        </p:spPr>
      </p:pic>
      <p:pic>
        <p:nvPicPr>
          <p:cNvPr id="6" name="图片 6"/>
          <p:cNvPicPr>
            <a:picLocks noChangeAspect="1"/>
          </p:cNvPicPr>
          <p:nvPr/>
        </p:nvPicPr>
        <p:blipFill>
          <a:blip r:embed="rId2"/>
          <a:stretch>
            <a:fillRect/>
          </a:stretch>
        </p:blipFill>
        <p:spPr>
          <a:xfrm>
            <a:off x="10804525" y="1943100"/>
            <a:ext cx="7171690" cy="4209415"/>
          </a:xfrm>
          <a:prstGeom prst="rect">
            <a:avLst/>
          </a:prstGeom>
          <a:noFill/>
          <a:ln>
            <a:noFill/>
          </a:ln>
        </p:spPr>
      </p:pic>
      <p:sp>
        <p:nvSpPr>
          <p:cNvPr id="3" name="文本框 2"/>
          <p:cNvSpPr txBox="1"/>
          <p:nvPr/>
        </p:nvSpPr>
        <p:spPr>
          <a:xfrm>
            <a:off x="612140" y="2552700"/>
            <a:ext cx="10106025" cy="2844165"/>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粗调：通过接入/断开离散电容</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改变节点负载电容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将全频段划分为多个重叠的子频段</a:t>
            </a:r>
            <a:endPar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大幅降低调谐增益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KVCO，</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显著改善相位噪声与抖动：引入开关电容进行频段分段后，单频段内的连续调谐范围大大压缩，</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VCO</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显著降低，从根本上降低了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VCO </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对控制电压噪声的敏感度</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sp>
        <p:nvSpPr>
          <p:cNvPr id="8" name="文本框 7"/>
          <p:cNvSpPr txBox="1"/>
          <p:nvPr/>
        </p:nvSpPr>
        <p:spPr>
          <a:xfrm>
            <a:off x="762000" y="6210300"/>
            <a:ext cx="10106025" cy="2141220"/>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开关导通电阻恶化摆率与相位噪声</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需预留子频段重叠</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相邻频段必须设计 20%~30% 的重叠率，</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增加设计</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版图面积与寄生失配显著增加</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t="-2000"/>
          </a:stretch>
        </a:blipFill>
        <a:effectLst/>
      </p:bgPr>
    </p:bg>
    <p:spTree>
      <p:nvGrpSpPr>
        <p:cNvPr id="1" name=""/>
        <p:cNvGrpSpPr/>
        <p:nvPr/>
      </p:nvGrpSpPr>
      <p:grpSpPr>
        <a:xfrm>
          <a:off x="0" y="0"/>
          <a:ext cx="0" cy="0"/>
          <a:chOff x="0" y="0"/>
          <a:chExt cx="0" cy="0"/>
        </a:xfrm>
      </p:grpSpPr>
      <p:sp>
        <p:nvSpPr>
          <p:cNvPr id="4"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对称负载延时单元</a:t>
            </a:r>
            <a:r>
              <a:rPr lang="en-US" altLang="zh-CN" sz="3600" dirty="0">
                <a:latin typeface="微软雅黑" panose="020B0503020204020204" charset="-122"/>
                <a:ea typeface="微软雅黑" panose="020B0503020204020204" charset="-122"/>
                <a:cs typeface="+mn-ea"/>
              </a:rPr>
              <a:t> </a:t>
            </a:r>
            <a:endParaRPr lang="zh-CN" altLang="en-US" sz="3600" dirty="0">
              <a:latin typeface="微软雅黑" panose="020B0503020204020204" charset="-122"/>
              <a:ea typeface="微软雅黑" panose="020B0503020204020204" charset="-122"/>
              <a:cs typeface="+mn-ea"/>
            </a:endParaRPr>
          </a:p>
        </p:txBody>
      </p:sp>
      <p:pic>
        <p:nvPicPr>
          <p:cNvPr id="7" name="图片 7"/>
          <p:cNvPicPr>
            <a:picLocks noChangeAspect="1"/>
          </p:cNvPicPr>
          <p:nvPr/>
        </p:nvPicPr>
        <p:blipFill>
          <a:blip r:embed="rId2"/>
          <a:stretch>
            <a:fillRect/>
          </a:stretch>
        </p:blipFill>
        <p:spPr>
          <a:xfrm>
            <a:off x="5105400" y="2476500"/>
            <a:ext cx="5374005" cy="3587115"/>
          </a:xfrm>
          <a:prstGeom prst="rect">
            <a:avLst/>
          </a:prstGeom>
          <a:noFill/>
          <a:ln>
            <a:noFill/>
          </a:ln>
        </p:spPr>
      </p:pic>
      <p:sp>
        <p:nvSpPr>
          <p:cNvPr id="3" name="文本框 2"/>
          <p:cNvSpPr txBox="1"/>
          <p:nvPr/>
        </p:nvSpPr>
        <p:spPr>
          <a:xfrm>
            <a:off x="612140" y="2476500"/>
            <a:ext cx="4583430" cy="2753360"/>
          </a:xfrm>
          <a:prstGeom prst="rect">
            <a:avLst/>
          </a:prstGeom>
          <a:noFill/>
        </p:spPr>
        <p:txBody>
          <a:bodyPr wrap="square" rtlCol="0">
            <a:noAutofit/>
            <a:scene3d>
              <a:camera prst="orthographicFront"/>
              <a:lightRig rig="threePt" dir="t"/>
            </a:scene3d>
          </a:bodyPr>
          <a:p>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负载由一个二极管连接的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PMOS</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和一个偏置的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PMOS</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并联构成。当这两个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PMOS </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尺寸相同时，其等效伏安（</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I-V）</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特性曲线在摆幅中心点呈奇对称。</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pic>
        <p:nvPicPr>
          <p:cNvPr id="5" name="图片 4"/>
          <p:cNvPicPr>
            <a:picLocks noChangeAspect="1"/>
          </p:cNvPicPr>
          <p:nvPr/>
        </p:nvPicPr>
        <p:blipFill>
          <a:blip r:embed="rId3"/>
          <a:stretch>
            <a:fillRect/>
          </a:stretch>
        </p:blipFill>
        <p:spPr>
          <a:xfrm>
            <a:off x="10137775" y="2476500"/>
            <a:ext cx="7740650" cy="6605905"/>
          </a:xfrm>
          <a:prstGeom prst="rect">
            <a:avLst/>
          </a:prstGeom>
        </p:spPr>
      </p:pic>
      <p:sp>
        <p:nvSpPr>
          <p:cNvPr id="6" name="文本框 5"/>
          <p:cNvSpPr txBox="1"/>
          <p:nvPr/>
        </p:nvSpPr>
        <p:spPr>
          <a:xfrm>
            <a:off x="612140" y="6844665"/>
            <a:ext cx="9525635" cy="2798445"/>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提高了负载的线性度，从而提高</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VCO</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的振荡频率的性度</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静态功耗较大</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闪烁噪声 (1/</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f Noise) </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贡献较多: 顶部的多个 </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PMOS </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负载管和底部的尾电流源都会向电路中注入额外的热噪声和闪烁噪声</a:t>
            </a: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endPar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t="-2000"/>
          </a:stretch>
        </a:blipFill>
        <a:effectLst/>
      </p:bgPr>
    </p:bg>
    <p:spTree>
      <p:nvGrpSpPr>
        <p:cNvPr id="1" name=""/>
        <p:cNvGrpSpPr/>
        <p:nvPr/>
      </p:nvGrpSpPr>
      <p:grpSpPr>
        <a:xfrm>
          <a:off x="0" y="0"/>
          <a:ext cx="0" cy="0"/>
          <a:chOff x="0" y="0"/>
          <a:chExt cx="0" cy="0"/>
        </a:xfrm>
      </p:grpSpPr>
      <p:sp>
        <p:nvSpPr>
          <p:cNvPr id="4"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结构对比</a:t>
            </a:r>
            <a:endParaRPr lang="zh-CN" altLang="en-US" sz="3600" dirty="0">
              <a:latin typeface="微软雅黑" panose="020B0503020204020204" charset="-122"/>
              <a:ea typeface="微软雅黑" panose="020B0503020204020204" charset="-122"/>
              <a:cs typeface="+mn-ea"/>
            </a:endParaRPr>
          </a:p>
        </p:txBody>
      </p:sp>
      <p:graphicFrame>
        <p:nvGraphicFramePr>
          <p:cNvPr id="2" name="表格 1"/>
          <p:cNvGraphicFramePr/>
          <p:nvPr/>
        </p:nvGraphicFramePr>
        <p:xfrm>
          <a:off x="1483995" y="2423160"/>
          <a:ext cx="14255115" cy="5866765"/>
        </p:xfrm>
        <a:graphic>
          <a:graphicData uri="http://schemas.openxmlformats.org/drawingml/2006/table">
            <a:tbl>
              <a:tblPr/>
              <a:tblGrid>
                <a:gridCol w="5856605"/>
                <a:gridCol w="8398510"/>
              </a:tblGrid>
              <a:tr h="554990">
                <a:tc>
                  <a:txBody>
                    <a:bodyPr/>
                    <a:p>
                      <a:pPr algn="ctr" fontAlgn="ctr"/>
                      <a:r>
                        <a:rPr lang="zh-CN" altLang="en-US" sz="2800" b="1" i="0">
                          <a:solidFill>
                            <a:srgbClr val="1F1F1F"/>
                          </a:solidFill>
                          <a:latin typeface="宋体" panose="02010600030101010101" pitchFamily="2" charset="-122"/>
                          <a:ea typeface="宋体" panose="02010600030101010101" pitchFamily="2" charset="-122"/>
                        </a:rPr>
                        <a:t>结构类型</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性能参数 </a:t>
                      </a: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频率 </a:t>
                      </a: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 </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相噪 </a:t>
                      </a: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 </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级数</a:t>
                      </a: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a:t>
                      </a:r>
                      <a:endPar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104265">
                <a:tc>
                  <a:txBody>
                    <a:bodyPr/>
                    <a:p>
                      <a:pPr algn="ctr" fontAlgn="ct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两级伪差分</a:t>
                      </a: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VCO</a:t>
                      </a:r>
                      <a:endPar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1.5G / 99dBc / 2</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级</a:t>
                      </a:r>
                      <a:endPar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080770">
                <a:tc>
                  <a:txBody>
                    <a:bodyPr/>
                    <a:p>
                      <a:pPr algn="ctr" fontAlgn="ctr"/>
                      <a:r>
                        <a:rPr lang="zh-CN" altLang="en-US" sz="2800" b="1" i="0">
                          <a:solidFill>
                            <a:srgbClr val="1F1F1F"/>
                          </a:solidFill>
                          <a:latin typeface="宋体" panose="02010600030101010101" pitchFamily="2" charset="-122"/>
                          <a:ea typeface="宋体" panose="02010600030101010101" pitchFamily="2" charset="-122"/>
                        </a:rPr>
                        <a:t>带电容阵列调谐的反相器环振</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500M / 101dBc / </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四级</a:t>
                      </a:r>
                      <a:endPar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036955">
                <a:tc>
                  <a:txBody>
                    <a:bodyPr/>
                    <a:p>
                      <a:pPr algn="ctr" fontAlgn="ctr"/>
                      <a:r>
                        <a:rPr lang="zh-CN" altLang="en-US" sz="2800" b="1" i="0">
                          <a:solidFill>
                            <a:srgbClr val="1F1F1F"/>
                          </a:solidFill>
                          <a:latin typeface="宋体" panose="02010600030101010101" pitchFamily="2" charset="-122"/>
                          <a:ea typeface="宋体" panose="02010600030101010101" pitchFamily="2" charset="-122"/>
                        </a:rPr>
                        <a:t>对称负载延时单元</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en-US" altLang="zh-CN" sz="2800" b="1" i="0">
                          <a:solidFill>
                            <a:srgbClr val="1F1F1F"/>
                          </a:solidFill>
                          <a:latin typeface="宋体" panose="02010600030101010101" pitchFamily="2" charset="-122"/>
                          <a:ea typeface="宋体" panose="02010600030101010101" pitchFamily="2" charset="-122"/>
                          <a:cs typeface="宋体" panose="02010600030101010101" pitchFamily="2" charset="-122"/>
                        </a:rPr>
                        <a:t>2G / 93.4dBc / </a:t>
                      </a:r>
                      <a:r>
                        <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rPr>
                        <a:t>四级</a:t>
                      </a:r>
                      <a:endParaRPr lang="zh-CN" altLang="en-US" sz="2800" b="1" i="0">
                        <a:solidFill>
                          <a:srgbClr val="1F1F1F"/>
                        </a:solidFill>
                        <a:latin typeface="宋体" panose="02010600030101010101" pitchFamily="2" charset="-122"/>
                        <a:ea typeface="宋体" panose="02010600030101010101" pitchFamily="2" charset="-122"/>
                        <a:cs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038860">
                <a:tc rowSpan="3">
                  <a:txBody>
                    <a:bodyPr/>
                    <a:p>
                      <a:pPr algn="ctr" fontAlgn="ctr"/>
                      <a:r>
                        <a:rPr lang="zh-CN" altLang="en-US" sz="2800" b="1" i="0">
                          <a:solidFill>
                            <a:srgbClr val="1F1F1F"/>
                          </a:solidFill>
                          <a:latin typeface="宋体" panose="02010600030101010101" pitchFamily="2" charset="-122"/>
                          <a:ea typeface="宋体" panose="02010600030101010101" pitchFamily="2" charset="-122"/>
                        </a:rPr>
                        <a:t>结论汇总</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latin typeface="宋体" panose="02010600030101010101" pitchFamily="2" charset="-122"/>
                          <a:ea typeface="宋体" panose="02010600030101010101" pitchFamily="2" charset="-122"/>
                        </a:rPr>
                        <a:t>反相器环振：相噪和功耗表现出更有利的折中。</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a:noFill/>
                    </a:lnB>
                    <a:noFill/>
                  </a:tcPr>
                </a:tc>
              </a:tr>
              <a:tr h="525780">
                <a:tc vMerge="1">
                  <a:tcPr>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tcPr>
                </a:tc>
                <a:tc>
                  <a:txBody>
                    <a:bodyPr/>
                    <a:p>
                      <a:pPr algn="ctr" fontAlgn="ctr"/>
                      <a:endParaRPr sz="28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a:noFill/>
                    </a:lnT>
                    <a:lnB>
                      <a:noFill/>
                    </a:lnB>
                    <a:noFill/>
                  </a:tcPr>
                </a:tc>
              </a:tr>
              <a:tr h="525145">
                <a:tc vMerge="1">
                  <a:tcPr>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B w="12700" cap="flat" cmpd="sng">
                      <a:solidFill>
                        <a:srgbClr val="C4C7C5"/>
                      </a:solidFill>
                      <a:prstDash val="solid"/>
                      <a:headEnd type="none" w="med" len="med"/>
                      <a:tailEnd type="none" w="med" len="med"/>
                    </a:lnB>
                  </a:tcPr>
                </a:tc>
                <a:tc>
                  <a:txBody>
                    <a:bodyPr/>
                    <a:p>
                      <a:pPr algn="ctr" fontAlgn="ctr"/>
                      <a:r>
                        <a:rPr lang="zh-CN" altLang="en-US" sz="2800" b="1" i="0">
                          <a:solidFill>
                            <a:srgbClr val="1F1F1F"/>
                          </a:solidFill>
                          <a:latin typeface="宋体" panose="02010600030101010101" pitchFamily="2" charset="-122"/>
                          <a:ea typeface="宋体" panose="02010600030101010101" pitchFamily="2" charset="-122"/>
                        </a:rPr>
                        <a:t>差分环振：电源灵敏度更低。</a:t>
                      </a:r>
                      <a:endParaRPr lang="zh-CN" altLang="en-US" sz="2800" b="1" i="0">
                        <a:solidFill>
                          <a:srgbClr val="1F1F1F"/>
                        </a:solidFill>
                        <a:latin typeface="宋体" panose="02010600030101010101" pitchFamily="2" charset="-122"/>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a:noFill/>
                    </a:lnT>
                    <a:lnB w="12700" cap="flat" cmpd="sng">
                      <a:solidFill>
                        <a:srgbClr val="C4C7C5"/>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t="-2000"/>
          </a:stretch>
        </a:blipFill>
        <a:effectLst/>
      </p:bgPr>
    </p:bg>
    <p:spTree>
      <p:nvGrpSpPr>
        <p:cNvPr id="1" name=""/>
        <p:cNvGrpSpPr/>
        <p:nvPr/>
      </p:nvGrpSpPr>
      <p:grpSpPr>
        <a:xfrm>
          <a:off x="0" y="0"/>
          <a:ext cx="0" cy="0"/>
          <a:chOff x="0" y="0"/>
          <a:chExt cx="0" cy="0"/>
        </a:xfrm>
      </p:grpSpPr>
      <p:sp>
        <p:nvSpPr>
          <p:cNvPr id="4"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对称负载延时单元</a:t>
            </a:r>
            <a:endParaRPr lang="zh-CN" altLang="en-US" sz="3600" dirty="0">
              <a:latin typeface="微软雅黑" panose="020B0503020204020204" charset="-122"/>
              <a:ea typeface="微软雅黑" panose="020B0503020204020204" charset="-122"/>
              <a:cs typeface="+mn-ea"/>
            </a:endParaRPr>
          </a:p>
        </p:txBody>
      </p:sp>
      <p:pic>
        <p:nvPicPr>
          <p:cNvPr id="3" name="图片 2"/>
          <p:cNvPicPr>
            <a:picLocks noChangeAspect="1"/>
          </p:cNvPicPr>
          <p:nvPr/>
        </p:nvPicPr>
        <p:blipFill>
          <a:blip r:embed="rId2"/>
          <a:stretch>
            <a:fillRect/>
          </a:stretch>
        </p:blipFill>
        <p:spPr>
          <a:xfrm>
            <a:off x="8915400" y="6819900"/>
            <a:ext cx="8995410" cy="2983865"/>
          </a:xfrm>
          <a:prstGeom prst="rect">
            <a:avLst/>
          </a:prstGeom>
        </p:spPr>
      </p:pic>
      <p:pic>
        <p:nvPicPr>
          <p:cNvPr id="5" name="图片 2"/>
          <p:cNvPicPr>
            <a:picLocks noChangeAspect="1"/>
          </p:cNvPicPr>
          <p:nvPr/>
        </p:nvPicPr>
        <p:blipFill>
          <a:blip r:embed="rId3"/>
          <a:stretch>
            <a:fillRect/>
          </a:stretch>
        </p:blipFill>
        <p:spPr>
          <a:xfrm>
            <a:off x="914400" y="3924300"/>
            <a:ext cx="7734935" cy="5233670"/>
          </a:xfrm>
          <a:prstGeom prst="rect">
            <a:avLst/>
          </a:prstGeom>
          <a:noFill/>
          <a:ln>
            <a:noFill/>
          </a:ln>
        </p:spPr>
      </p:pic>
      <p:sp>
        <p:nvSpPr>
          <p:cNvPr id="6" name="文本框 5"/>
          <p:cNvSpPr txBox="1"/>
          <p:nvPr/>
        </p:nvSpPr>
        <p:spPr>
          <a:xfrm>
            <a:off x="914400" y="2194560"/>
            <a:ext cx="7613015" cy="1662430"/>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调谐范围</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1.79G-668M</a:t>
            </a:r>
            <a:endPar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KVCO 3.77G/V</a:t>
            </a:r>
            <a:endPar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振荡频率</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1.276G</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时，</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1M</a:t>
            </a:r>
            <a:r>
              <a:rPr lang="zh-CN" altLang="en-US"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频偏处相噪</a:t>
            </a:r>
            <a:r>
              <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94.4dBc</a:t>
            </a:r>
            <a:endParaRPr lang="en-US" altLang="zh-CN" sz="2800" b="1">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pic>
        <p:nvPicPr>
          <p:cNvPr id="2" name="图片 1"/>
          <p:cNvPicPr>
            <a:picLocks noChangeAspect="1"/>
          </p:cNvPicPr>
          <p:nvPr/>
        </p:nvPicPr>
        <p:blipFill>
          <a:blip r:embed="rId4"/>
          <a:stretch>
            <a:fillRect/>
          </a:stretch>
        </p:blipFill>
        <p:spPr>
          <a:xfrm>
            <a:off x="8915400" y="1485900"/>
            <a:ext cx="8139430" cy="517969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PFD</a:t>
            </a:r>
            <a:r>
              <a:rPr lang="zh-CN" altLang="en-US" sz="3600" dirty="0">
                <a:latin typeface="微软雅黑" panose="020B0503020204020204" charset="-122"/>
                <a:ea typeface="微软雅黑" panose="020B0503020204020204" charset="-122"/>
                <a:cs typeface="+mn-ea"/>
              </a:rPr>
              <a:t>结构调研</a:t>
            </a:r>
            <a:endParaRPr lang="zh-CN" altLang="en-US" sz="3600" dirty="0">
              <a:latin typeface="微软雅黑" panose="020B0503020204020204" charset="-122"/>
              <a:ea typeface="微软雅黑" panose="020B0503020204020204" charset="-122"/>
              <a:cs typeface="+mn-ea"/>
            </a:endParaRPr>
          </a:p>
        </p:txBody>
      </p:sp>
      <p:graphicFrame>
        <p:nvGraphicFramePr>
          <p:cNvPr id="3" name="表格 2"/>
          <p:cNvGraphicFramePr/>
          <p:nvPr/>
        </p:nvGraphicFramePr>
        <p:xfrm>
          <a:off x="2728595" y="2171700"/>
          <a:ext cx="12236450" cy="6413500"/>
        </p:xfrm>
        <a:graphic>
          <a:graphicData uri="http://schemas.openxmlformats.org/drawingml/2006/table">
            <a:tbl>
              <a:tblPr/>
              <a:tblGrid>
                <a:gridCol w="2678430"/>
                <a:gridCol w="3011170"/>
                <a:gridCol w="2891790"/>
                <a:gridCol w="3655060"/>
              </a:tblGrid>
              <a:tr h="1750695">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评估维度</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边沿触发型 </a:t>
                      </a:r>
                      <a:r>
                        <a:rPr lang="en-US" altLang="zh-CN" sz="2800" b="1" i="0">
                          <a:solidFill>
                            <a:srgbClr val="1F1F1F"/>
                          </a:solidFill>
                          <a:uFillTx/>
                          <a:latin typeface="Times New Roman" panose="02020603050405020304" charset="0"/>
                          <a:ea typeface="宋体" panose="02010600030101010101" pitchFamily="2" charset="-122"/>
                        </a:rPr>
                        <a:t>PFD (Edge-Triggered)</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预充电型 </a:t>
                      </a:r>
                      <a:r>
                        <a:rPr lang="en-US" altLang="zh-CN" sz="2800" b="1" i="0">
                          <a:solidFill>
                            <a:srgbClr val="1F1F1F"/>
                          </a:solidFill>
                          <a:uFillTx/>
                          <a:latin typeface="Times New Roman" panose="02020603050405020304" charset="0"/>
                          <a:ea typeface="宋体" panose="02010600030101010101" pitchFamily="2" charset="-122"/>
                        </a:rPr>
                        <a:t>PFD (Precharge / Dynamic)</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非时钟型 </a:t>
                      </a:r>
                      <a:r>
                        <a:rPr lang="en-US" altLang="zh-CN" sz="2800" b="1" i="0">
                          <a:solidFill>
                            <a:srgbClr val="1F1F1F"/>
                          </a:solidFill>
                          <a:uFillTx/>
                          <a:latin typeface="Times New Roman" panose="02020603050405020304" charset="0"/>
                          <a:ea typeface="宋体" panose="02010600030101010101" pitchFamily="2" charset="-122"/>
                        </a:rPr>
                        <a:t>PFD (Non-Clocked / Latch-based)</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r>
              <a:tr h="1026795">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鉴相范围 </a:t>
                      </a:r>
                      <a:r>
                        <a:rPr lang="en-US" altLang="zh-CN" sz="2800" b="1" i="0">
                          <a:solidFill>
                            <a:srgbClr val="1F1F1F"/>
                          </a:solidFill>
                          <a:uFillTx/>
                          <a:latin typeface="Times New Roman" panose="02020603050405020304" charset="0"/>
                          <a:ea typeface="宋体" panose="02010600030101010101" pitchFamily="2" charset="-122"/>
                        </a:rPr>
                        <a:t>(</a:t>
                      </a:r>
                      <a:r>
                        <a:rPr lang="zh-CN" altLang="en-US" sz="2800" b="1" i="0">
                          <a:solidFill>
                            <a:srgbClr val="1F1F1F"/>
                          </a:solidFill>
                          <a:uFillTx/>
                          <a:latin typeface="Times New Roman" panose="02020603050405020304" charset="0"/>
                          <a:ea typeface="宋体" panose="02010600030101010101" pitchFamily="2" charset="-122"/>
                        </a:rPr>
                        <a:t>区间</a:t>
                      </a:r>
                      <a:r>
                        <a:rPr lang="en-US" altLang="zh-CN" sz="2800" b="1" i="0">
                          <a:solidFill>
                            <a:srgbClr val="1F1F1F"/>
                          </a:solidFill>
                          <a:uFillTx/>
                          <a:latin typeface="Times New Roman" panose="02020603050405020304" charset="0"/>
                          <a:ea typeface="宋体" panose="02010600030101010101" pitchFamily="2" charset="-122"/>
                        </a:rPr>
                        <a:t>)</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en-US" altLang="zh-CN" sz="2800" b="1" i="0">
                          <a:solidFill>
                            <a:srgbClr val="1F1F1F"/>
                          </a:solidFill>
                          <a:uFillTx/>
                          <a:latin typeface="Times New Roman" panose="02020603050405020304" charset="0"/>
                          <a:ea typeface="宋体" panose="02010600030101010101" pitchFamily="2" charset="-122"/>
                        </a:rPr>
                        <a:t>[-2π, +2π] </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en-US" altLang="zh-CN" sz="2800" b="1" i="0">
                          <a:solidFill>
                            <a:srgbClr val="1F1F1F"/>
                          </a:solidFill>
                          <a:uFillTx/>
                          <a:latin typeface="Times New Roman" panose="02020603050405020304" charset="0"/>
                          <a:ea typeface="宋体" panose="02010600030101010101" pitchFamily="2" charset="-122"/>
                        </a:rPr>
                        <a:t>[-π, +π] </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en-US" altLang="zh-CN" sz="2800" b="1" i="0">
                          <a:solidFill>
                            <a:srgbClr val="1F1F1F"/>
                          </a:solidFill>
                          <a:uFillTx/>
                          <a:latin typeface="Times New Roman" panose="02020603050405020304" charset="0"/>
                          <a:ea typeface="宋体" panose="02010600030101010101" pitchFamily="2" charset="-122"/>
                        </a:rPr>
                        <a:t>[-π, +π] </a:t>
                      </a:r>
                      <a:endParaRPr lang="en-US" altLang="zh-CN"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570990">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工作频率</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中等</a:t>
                      </a:r>
                      <a:endParaRPr lang="zh-CN" altLang="en-US" sz="2800" b="1" i="0">
                        <a:solidFill>
                          <a:srgbClr val="1F1F1F"/>
                        </a:solidFill>
                        <a:uFillTx/>
                        <a:latin typeface="Times New Roman" panose="02020603050405020304" charset="0"/>
                        <a:ea typeface="宋体" panose="02010600030101010101" pitchFamily="2" charset="-122"/>
                      </a:endParaRPr>
                    </a:p>
                    <a:p>
                      <a:pPr algn="ctr" fontAlgn="ctr"/>
                      <a:r>
                        <a:rPr lang="zh-CN" altLang="en-US" sz="2800" b="0" i="0">
                          <a:solidFill>
                            <a:srgbClr val="1F1F1F"/>
                          </a:solidFill>
                          <a:uFillTx/>
                          <a:latin typeface="Times New Roman" panose="02020603050405020304" charset="0"/>
                          <a:ea typeface="宋体" panose="02010600030101010101" pitchFamily="2" charset="-122"/>
                        </a:rPr>
                        <a:t>（通常</a:t>
                      </a:r>
                      <a:r>
                        <a:rPr lang="zh-CN" altLang="en-US" sz="2800" b="1" i="0">
                          <a:solidFill>
                            <a:srgbClr val="1F1F1F"/>
                          </a:solidFill>
                          <a:uFillTx/>
                          <a:latin typeface="Times New Roman" panose="02020603050405020304" charset="0"/>
                          <a:ea typeface="宋体" panose="02010600030101010101" pitchFamily="2" charset="-122"/>
                        </a:rPr>
                        <a:t> </a:t>
                      </a:r>
                      <a:r>
                        <a:rPr lang="en-US" altLang="zh-CN" sz="2800" b="0" i="0">
                          <a:solidFill>
                            <a:srgbClr val="1F1F1F"/>
                          </a:solidFill>
                          <a:uFillTx/>
                          <a:latin typeface="Times New Roman" panose="02020603050405020304" charset="0"/>
                          <a:ea typeface="宋体" panose="02010600030101010101" pitchFamily="2" charset="-122"/>
                        </a:rPr>
                        <a:t>&lt; 1–2 GHz</a:t>
                      </a:r>
                      <a:r>
                        <a:rPr lang="zh-CN" altLang="en-US" sz="2800" b="0" i="0">
                          <a:solidFill>
                            <a:srgbClr val="1F1F1F"/>
                          </a:solidFill>
                          <a:uFillTx/>
                          <a:latin typeface="Times New Roman" panose="02020603050405020304" charset="0"/>
                          <a:ea typeface="宋体" panose="02010600030101010101" pitchFamily="2" charset="-122"/>
                        </a:rPr>
                        <a:t>）</a:t>
                      </a:r>
                      <a:endParaRPr lang="zh-CN" altLang="en-US" sz="2800" b="0"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极高</a:t>
                      </a:r>
                      <a:endParaRPr lang="zh-CN" altLang="en-US" sz="2800" b="1" i="0">
                        <a:solidFill>
                          <a:srgbClr val="1F1F1F"/>
                        </a:solidFill>
                        <a:uFillTx/>
                        <a:latin typeface="Times New Roman" panose="02020603050405020304" charset="0"/>
                        <a:ea typeface="宋体" panose="02010600030101010101" pitchFamily="2" charset="-122"/>
                      </a:endParaRPr>
                    </a:p>
                    <a:p>
                      <a:pPr algn="ctr" fontAlgn="ctr"/>
                      <a:r>
                        <a:rPr lang="zh-CN" altLang="en-US" sz="2800" b="0" i="0">
                          <a:solidFill>
                            <a:srgbClr val="1F1F1F"/>
                          </a:solidFill>
                          <a:uFillTx/>
                          <a:latin typeface="Times New Roman" panose="02020603050405020304" charset="0"/>
                          <a:ea typeface="宋体" panose="02010600030101010101" pitchFamily="2" charset="-122"/>
                        </a:rPr>
                        <a:t>（通常可达数 </a:t>
                      </a:r>
                      <a:r>
                        <a:rPr lang="en-US" altLang="zh-CN" sz="2800" b="0" i="0">
                          <a:solidFill>
                            <a:srgbClr val="1F1F1F"/>
                          </a:solidFill>
                          <a:uFillTx/>
                          <a:latin typeface="Times New Roman" panose="02020603050405020304" charset="0"/>
                          <a:ea typeface="宋体" panose="02010600030101010101" pitchFamily="2" charset="-122"/>
                        </a:rPr>
                        <a:t>GHz </a:t>
                      </a:r>
                      <a:r>
                        <a:rPr lang="zh-CN" altLang="en-US" sz="2800" b="0" i="0">
                          <a:solidFill>
                            <a:srgbClr val="1F1F1F"/>
                          </a:solidFill>
                          <a:uFillTx/>
                          <a:latin typeface="Times New Roman" panose="02020603050405020304" charset="0"/>
                          <a:ea typeface="宋体" panose="02010600030101010101" pitchFamily="2" charset="-122"/>
                        </a:rPr>
                        <a:t>以上）</a:t>
                      </a:r>
                      <a:endParaRPr lang="zh-CN" altLang="en-US" sz="2800" b="0"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高</a:t>
                      </a:r>
                      <a:endParaRPr lang="zh-CN" altLang="en-US" sz="2800" b="1" i="0">
                        <a:solidFill>
                          <a:srgbClr val="1F1F1F"/>
                        </a:solidFill>
                        <a:uFillTx/>
                        <a:latin typeface="Times New Roman" panose="02020603050405020304" charset="0"/>
                        <a:ea typeface="宋体" panose="02010600030101010101" pitchFamily="2" charset="-122"/>
                      </a:endParaRPr>
                    </a:p>
                    <a:p>
                      <a:pPr algn="ctr" fontAlgn="ctr"/>
                      <a:r>
                        <a:rPr lang="zh-CN" altLang="en-US" sz="2800" b="0" i="0">
                          <a:solidFill>
                            <a:srgbClr val="1F1F1F"/>
                          </a:solidFill>
                          <a:uFillTx/>
                          <a:latin typeface="Times New Roman" panose="02020603050405020304" charset="0"/>
                          <a:ea typeface="宋体" panose="02010600030101010101" pitchFamily="2" charset="-122"/>
                        </a:rPr>
                        <a:t>（介于前两者之间）</a:t>
                      </a:r>
                      <a:endParaRPr lang="zh-CN" altLang="en-US" sz="2800" b="0"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987425">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死区问题</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显著</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极小 </a:t>
                      </a:r>
                      <a:r>
                        <a:rPr lang="en-US" altLang="zh-CN" sz="2800" b="1" i="0">
                          <a:solidFill>
                            <a:srgbClr val="1F1F1F"/>
                          </a:solidFill>
                          <a:uFillTx/>
                          <a:latin typeface="Times New Roman" panose="02020603050405020304" charset="0"/>
                          <a:ea typeface="宋体" panose="02010600030101010101" pitchFamily="2" charset="-122"/>
                        </a:rPr>
                        <a:t>/ </a:t>
                      </a:r>
                      <a:r>
                        <a:rPr lang="zh-CN" altLang="en-US" sz="2800" b="1" i="0">
                          <a:solidFill>
                            <a:srgbClr val="1F1F1F"/>
                          </a:solidFill>
                          <a:uFillTx/>
                          <a:latin typeface="Times New Roman" panose="02020603050405020304" charset="0"/>
                          <a:ea typeface="宋体" panose="02010600030101010101" pitchFamily="2" charset="-122"/>
                        </a:rPr>
                        <a:t>基本消除</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较小</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noFill/>
                  </a:tcPr>
                </a:tc>
              </a:tr>
              <a:tr h="1077595">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功耗</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w="12700" cap="flat" cmpd="sng">
                      <a:solidFill>
                        <a:srgbClr val="C4C7C5"/>
                      </a:solidFill>
                      <a:prstDash val="solid"/>
                      <a:headEnd type="none" w="med" len="med"/>
                      <a:tailEnd type="none" w="med" len="med"/>
                    </a:lnB>
                    <a:solidFill>
                      <a:schemeClr val="bg2">
                        <a:lumMod val="20000"/>
                        <a:lumOff val="80000"/>
                      </a:schemeClr>
                    </a:solid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中等</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a:noFill/>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较高</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a:noFill/>
                    </a:lnB>
                    <a:noFill/>
                  </a:tcPr>
                </a:tc>
                <a:tc>
                  <a:txBody>
                    <a:bodyPr/>
                    <a:p>
                      <a:pPr algn="ctr" fontAlgn="ctr"/>
                      <a:r>
                        <a:rPr lang="zh-CN" altLang="en-US" sz="2800" b="1" i="0">
                          <a:solidFill>
                            <a:srgbClr val="1F1F1F"/>
                          </a:solidFill>
                          <a:uFillTx/>
                          <a:latin typeface="Times New Roman" panose="02020603050405020304" charset="0"/>
                          <a:ea typeface="宋体" panose="02010600030101010101" pitchFamily="2" charset="-122"/>
                        </a:rPr>
                        <a:t>较低</a:t>
                      </a:r>
                      <a:endParaRPr lang="zh-CN" altLang="en-US" sz="2800" b="1" i="0">
                        <a:solidFill>
                          <a:srgbClr val="1F1F1F"/>
                        </a:solidFill>
                        <a:uFillTx/>
                        <a:latin typeface="Times New Roman" panose="02020603050405020304" charset="0"/>
                        <a:ea typeface="宋体" panose="02010600030101010101" pitchFamily="2" charset="-122"/>
                      </a:endParaRPr>
                    </a:p>
                  </a:txBody>
                  <a:tcPr marL="9842" marR="9842" marT="9842" marB="0" anchor="ctr" anchorCtr="0">
                    <a:lnL w="12700" cap="flat" cmpd="sng">
                      <a:solidFill>
                        <a:srgbClr val="C4C7C5"/>
                      </a:solidFill>
                      <a:prstDash val="solid"/>
                      <a:headEnd type="none" w="med" len="med"/>
                      <a:tailEnd type="none" w="med" len="med"/>
                    </a:lnL>
                    <a:lnR w="12700" cap="flat" cmpd="sng">
                      <a:solidFill>
                        <a:srgbClr val="C4C7C5"/>
                      </a:solidFill>
                      <a:prstDash val="solid"/>
                      <a:headEnd type="none" w="med" len="med"/>
                      <a:tailEnd type="none" w="med" len="med"/>
                    </a:lnR>
                    <a:lnT w="12700" cap="flat" cmpd="sng">
                      <a:solidFill>
                        <a:srgbClr val="C4C7C5"/>
                      </a:solidFill>
                      <a:prstDash val="solid"/>
                      <a:headEnd type="none" w="med" len="med"/>
                      <a:tailEnd type="none" w="med" len="med"/>
                    </a:lnT>
                    <a:lnB>
                      <a:noFill/>
                    </a:lnB>
                    <a:noFill/>
                  </a:tcPr>
                </a:tc>
              </a:tr>
            </a:tbl>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边沿触发</a:t>
            </a:r>
            <a:r>
              <a:rPr lang="en-US" altLang="zh-CN" sz="3600" dirty="0">
                <a:latin typeface="微软雅黑" panose="020B0503020204020204" charset="-122"/>
                <a:ea typeface="微软雅黑" panose="020B0503020204020204" charset="-122"/>
                <a:cs typeface="+mn-ea"/>
              </a:rPr>
              <a:t>PFD</a:t>
            </a:r>
            <a:endParaRPr lang="zh-CN" altLang="en-US" sz="3600" dirty="0">
              <a:latin typeface="微软雅黑" panose="020B0503020204020204" charset="-122"/>
              <a:ea typeface="微软雅黑" panose="020B0503020204020204" charset="-122"/>
              <a:cs typeface="+mn-ea"/>
            </a:endParaRPr>
          </a:p>
        </p:txBody>
      </p:sp>
      <p:pic>
        <p:nvPicPr>
          <p:cNvPr id="5" name="图片 4"/>
          <p:cNvPicPr>
            <a:picLocks noChangeAspect="1"/>
          </p:cNvPicPr>
          <p:nvPr/>
        </p:nvPicPr>
        <p:blipFill>
          <a:blip r:embed="rId1"/>
          <a:stretch>
            <a:fillRect/>
          </a:stretch>
        </p:blipFill>
        <p:spPr>
          <a:xfrm>
            <a:off x="10668000" y="2171700"/>
            <a:ext cx="6024880" cy="5337810"/>
          </a:xfrm>
          <a:prstGeom prst="rect">
            <a:avLst/>
          </a:prstGeom>
        </p:spPr>
      </p:pic>
      <p:sp>
        <p:nvSpPr>
          <p:cNvPr id="7" name="文本框 6"/>
          <p:cNvSpPr txBox="1"/>
          <p:nvPr/>
        </p:nvSpPr>
        <p:spPr>
          <a:xfrm>
            <a:off x="612140" y="2781300"/>
            <a:ext cx="9357995" cy="4472305"/>
          </a:xfrm>
          <a:prstGeom prst="rect">
            <a:avLst/>
          </a:prstGeom>
          <a:noFill/>
        </p:spPr>
        <p:txBody>
          <a:bodyPr wrap="square" rtlCol="0">
            <a:noAutofit/>
          </a:bodyPr>
          <a:p>
            <a:pPr indent="457200">
              <a:buFont typeface="Wingdings" panose="05000000000000000000" charset="0"/>
              <a:buNone/>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根据电路原理分析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的工作流程：假设图中电路处于初始状态，参考信号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Vref</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的上升沿先于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Vdiv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到达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触发器的时钟端</a:t>
            </a: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D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触发器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Dref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的输出信号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QUP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首先变为高电平。</a:t>
            </a:r>
            <a:endPar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当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Vdiv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的上升沿到达时，</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D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触发器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Ddiv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的输出端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QDN</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变为高电平</a:t>
            </a:r>
            <a:endPar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与门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AND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的两个输入均为高电平，输出由低电平变为高电平，使得两 </a:t>
            </a:r>
            <a:r>
              <a:rPr lang="en-US" altLang="zh-CN"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D </a:t>
            </a:r>
            <a:r>
              <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rPr>
              <a:t>触发器复位，输出信号同时变为低电平。</a:t>
            </a:r>
            <a:endParaRPr lang="zh-CN" altLang="en-US" sz="2800">
              <a:solidFill>
                <a:schemeClr val="accent1"/>
              </a:solidFill>
              <a:effectLst>
                <a:outerShdw blurRad="38100" dist="25400" dir="5400000" algn="ctr" rotWithShape="0">
                  <a:srgbClr val="6E747A">
                    <a:alpha val="43000"/>
                  </a:srgbClr>
                </a:outerShdw>
              </a:effectLst>
              <a:uFillTx/>
              <a:latin typeface="Times New Roman" panose="02020603050405020304" charset="0"/>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PFD</a:t>
            </a:r>
            <a:r>
              <a:rPr lang="zh-CN" altLang="en-US" sz="3600" dirty="0">
                <a:latin typeface="微软雅黑" panose="020B0503020204020204" charset="-122"/>
                <a:ea typeface="微软雅黑" panose="020B0503020204020204" charset="-122"/>
                <a:cs typeface="+mn-ea"/>
              </a:rPr>
              <a:t>非理想因素</a:t>
            </a:r>
            <a:endParaRPr lang="zh-CN" altLang="en-US" sz="3600" dirty="0">
              <a:latin typeface="微软雅黑" panose="020B0503020204020204" charset="-122"/>
              <a:ea typeface="微软雅黑" panose="020B0503020204020204" charset="-122"/>
              <a:cs typeface="+mn-ea"/>
            </a:endParaRPr>
          </a:p>
        </p:txBody>
      </p:sp>
      <p:pic>
        <p:nvPicPr>
          <p:cNvPr id="6" name="图片 5"/>
          <p:cNvPicPr>
            <a:picLocks noChangeAspect="1"/>
          </p:cNvPicPr>
          <p:nvPr/>
        </p:nvPicPr>
        <p:blipFill>
          <a:blip r:embed="rId1"/>
          <a:stretch>
            <a:fillRect/>
          </a:stretch>
        </p:blipFill>
        <p:spPr>
          <a:xfrm>
            <a:off x="8915400" y="5981700"/>
            <a:ext cx="3747135" cy="3353435"/>
          </a:xfrm>
          <a:prstGeom prst="rect">
            <a:avLst/>
          </a:prstGeom>
        </p:spPr>
      </p:pic>
      <p:pic>
        <p:nvPicPr>
          <p:cNvPr id="5" name="图片 4"/>
          <p:cNvPicPr>
            <a:picLocks noChangeAspect="1"/>
          </p:cNvPicPr>
          <p:nvPr/>
        </p:nvPicPr>
        <p:blipFill>
          <a:blip r:embed="rId2"/>
          <a:stretch>
            <a:fillRect/>
          </a:stretch>
        </p:blipFill>
        <p:spPr>
          <a:xfrm>
            <a:off x="12573000" y="6057900"/>
            <a:ext cx="4639945" cy="3227070"/>
          </a:xfrm>
          <a:prstGeom prst="rect">
            <a:avLst/>
          </a:prstGeom>
        </p:spPr>
      </p:pic>
      <p:sp>
        <p:nvSpPr>
          <p:cNvPr id="8" name="文本框 7"/>
          <p:cNvSpPr txBox="1"/>
          <p:nvPr/>
        </p:nvSpPr>
        <p:spPr>
          <a:xfrm>
            <a:off x="609600" y="2324100"/>
            <a:ext cx="7973695" cy="3684270"/>
          </a:xfrm>
          <a:prstGeom prst="rect">
            <a:avLst/>
          </a:prstGeom>
          <a:noFill/>
        </p:spPr>
        <p:txBody>
          <a:bodyPr wrap="square" rtlCol="0">
            <a:noAutofit/>
            <a:scene3d>
              <a:camera prst="orthographicFront"/>
              <a:lightRig rig="threePt" dir="t"/>
            </a:scene3d>
          </a:bodyPr>
          <a:p>
            <a:pPr indent="0">
              <a:buFont typeface="Wingdings" panose="05000000000000000000" charset="0"/>
              <a:buNone/>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死区指的是当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检测到的输入相位差小于某一个值时，由于电路中存在寄生电容以及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有限的驱动能力，此时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输出的脉冲信号尚未完全建立就被复位信号清零，从而无法驱动后级电路正常工作。在这种情况下，锁相环无法识别如此细微的相位差，环路将失去对输入信号变化的瞬态响应能力并处于短暂的自由振荡状态，输出时钟存在较大抖动。</a:t>
            </a: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indent="0">
              <a:buFont typeface="Wingdings" panose="05000000000000000000" charset="0"/>
              <a:buNone/>
            </a:pP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pic>
        <p:nvPicPr>
          <p:cNvPr id="9" name="图片 8"/>
          <p:cNvPicPr>
            <a:picLocks noChangeAspect="1"/>
          </p:cNvPicPr>
          <p:nvPr/>
        </p:nvPicPr>
        <p:blipFill>
          <a:blip r:embed="rId3"/>
          <a:srcRect r="11602"/>
          <a:stretch>
            <a:fillRect/>
          </a:stretch>
        </p:blipFill>
        <p:spPr>
          <a:xfrm>
            <a:off x="9821545" y="2019300"/>
            <a:ext cx="5181600" cy="33528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PFD</a:t>
            </a:r>
            <a:r>
              <a:rPr lang="zh-CN" altLang="en-US" sz="3600" dirty="0">
                <a:latin typeface="微软雅黑" panose="020B0503020204020204" charset="-122"/>
                <a:ea typeface="微软雅黑" panose="020B0503020204020204" charset="-122"/>
                <a:cs typeface="+mn-ea"/>
              </a:rPr>
              <a:t>非理想因素</a:t>
            </a:r>
            <a:endParaRPr lang="zh-CN" altLang="en-US" sz="3600" dirty="0">
              <a:latin typeface="微软雅黑" panose="020B0503020204020204" charset="-122"/>
              <a:ea typeface="微软雅黑" panose="020B0503020204020204" charset="-122"/>
              <a:cs typeface="+mn-ea"/>
            </a:endParaRPr>
          </a:p>
        </p:txBody>
      </p:sp>
      <p:sp>
        <p:nvSpPr>
          <p:cNvPr id="8" name="文本框 7"/>
          <p:cNvSpPr txBox="1"/>
          <p:nvPr/>
        </p:nvSpPr>
        <p:spPr>
          <a:xfrm>
            <a:off x="609600" y="2324100"/>
            <a:ext cx="7973695" cy="2016760"/>
          </a:xfrm>
          <a:prstGeom prst="rect">
            <a:avLst/>
          </a:prstGeom>
          <a:noFill/>
        </p:spPr>
        <p:txBody>
          <a:bodyPr wrap="square" rtlCol="0">
            <a:noAutofit/>
            <a:scene3d>
              <a:camera prst="orthographicFront"/>
              <a:lightRig rig="threePt" dir="t"/>
            </a:scene3d>
          </a:bodyPr>
          <a:p>
            <a:pPr indent="0">
              <a:buFont typeface="Wingdings" panose="05000000000000000000" charset="0"/>
              <a:buNone/>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鉴相盲区(</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blind zone)</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是 </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的另一种常见的非理想特性，盲区指的当输入相位差接近</a:t>
            </a:r>
            <a:r>
              <a:rPr lang="en-US"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2π</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时，由于复位延时引入的固定脉宽，</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PFD </a:t>
            </a: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会“吞掉”一个输入信号的上升沿，从而导致输出极性相反。</a:t>
            </a: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pic>
        <p:nvPicPr>
          <p:cNvPr id="7" name="图片 6"/>
          <p:cNvPicPr>
            <a:picLocks noChangeAspect="1"/>
          </p:cNvPicPr>
          <p:nvPr/>
        </p:nvPicPr>
        <p:blipFill>
          <a:blip r:embed="rId1"/>
          <a:stretch>
            <a:fillRect/>
          </a:stretch>
        </p:blipFill>
        <p:spPr>
          <a:xfrm>
            <a:off x="9144000" y="1860550"/>
            <a:ext cx="5766435" cy="3188970"/>
          </a:xfrm>
          <a:prstGeom prst="rect">
            <a:avLst/>
          </a:prstGeom>
        </p:spPr>
      </p:pic>
      <p:pic>
        <p:nvPicPr>
          <p:cNvPr id="3" name="图片 2"/>
          <p:cNvPicPr>
            <a:picLocks noChangeAspect="1"/>
          </p:cNvPicPr>
          <p:nvPr/>
        </p:nvPicPr>
        <p:blipFill>
          <a:blip r:embed="rId2"/>
          <a:stretch>
            <a:fillRect/>
          </a:stretch>
        </p:blipFill>
        <p:spPr>
          <a:xfrm>
            <a:off x="8583295" y="5524500"/>
            <a:ext cx="8143240" cy="368046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D</a:t>
            </a:r>
            <a:r>
              <a:rPr lang="zh-CN" altLang="en-US" sz="3600" dirty="0">
                <a:latin typeface="微软雅黑" panose="020B0503020204020204" charset="-122"/>
                <a:ea typeface="微软雅黑" panose="020B0503020204020204" charset="-122"/>
                <a:cs typeface="+mn-ea"/>
              </a:rPr>
              <a:t>触发器结构</a:t>
            </a:r>
            <a:endParaRPr lang="zh-CN" altLang="en-US" sz="3600" dirty="0">
              <a:latin typeface="微软雅黑" panose="020B0503020204020204" charset="-122"/>
              <a:ea typeface="微软雅黑" panose="020B0503020204020204" charset="-122"/>
              <a:cs typeface="+mn-ea"/>
            </a:endParaRPr>
          </a:p>
        </p:txBody>
      </p:sp>
      <p:sp>
        <p:nvSpPr>
          <p:cNvPr id="3" name="文本框 2"/>
          <p:cNvSpPr txBox="1"/>
          <p:nvPr/>
        </p:nvSpPr>
        <p:spPr>
          <a:xfrm>
            <a:off x="1143000" y="2194560"/>
            <a:ext cx="8101330" cy="4548505"/>
          </a:xfrm>
          <a:prstGeom prst="rect">
            <a:avLst/>
          </a:prstGeom>
        </p:spPr>
        <p:txBody>
          <a:bodyPr>
            <a:noAutofit/>
          </a:bodyPr>
          <a:p>
            <a:r>
              <a:rPr lang="en-US" altLang="zh-CN" sz="2800">
                <a:solidFill>
                  <a:srgbClr val="000000"/>
                </a:solidFill>
                <a:uFillTx/>
                <a:latin typeface="Times New Roman" panose="02020603050405020304" charset="0"/>
                <a:ea typeface="宋体" panose="02010600030101010101" pitchFamily="2" charset="-122"/>
              </a:rPr>
              <a:t>DFF </a:t>
            </a:r>
            <a:r>
              <a:rPr lang="zh-CN" altLang="en-US" sz="2800">
                <a:solidFill>
                  <a:srgbClr val="000000"/>
                </a:solidFill>
                <a:uFillTx/>
                <a:latin typeface="Times New Roman" panose="02020603050405020304" charset="0"/>
                <a:ea typeface="宋体" panose="02010600030101010101" pitchFamily="2" charset="-122"/>
              </a:rPr>
              <a:t>作为边沿触发型 </a:t>
            </a:r>
            <a:r>
              <a:rPr lang="en-US" altLang="zh-CN" sz="2800">
                <a:solidFill>
                  <a:srgbClr val="000000"/>
                </a:solidFill>
                <a:uFillTx/>
                <a:latin typeface="Times New Roman" panose="02020603050405020304" charset="0"/>
                <a:ea typeface="宋体" panose="02010600030101010101" pitchFamily="2" charset="-122"/>
              </a:rPr>
              <a:t>PFD </a:t>
            </a:r>
            <a:r>
              <a:rPr lang="zh-CN" altLang="en-US" sz="2800">
                <a:solidFill>
                  <a:srgbClr val="000000"/>
                </a:solidFill>
                <a:uFillTx/>
                <a:latin typeface="Times New Roman" panose="02020603050405020304" charset="0"/>
                <a:ea typeface="宋体" panose="02010600030101010101" pitchFamily="2" charset="-122"/>
              </a:rPr>
              <a:t>的核心模块，实现方法众多，常见的有源极耦合逻辑 （</a:t>
            </a:r>
            <a:r>
              <a:rPr lang="en-US" altLang="zh-CN" sz="2800">
                <a:solidFill>
                  <a:srgbClr val="000000"/>
                </a:solidFill>
                <a:uFillTx/>
                <a:latin typeface="Times New Roman" panose="02020603050405020304" charset="0"/>
                <a:ea typeface="宋体" panose="02010600030101010101" pitchFamily="2" charset="-122"/>
              </a:rPr>
              <a:t>Source Couple Logic, SCL</a:t>
            </a:r>
            <a:r>
              <a:rPr lang="zh-CN" altLang="en-US" sz="2800">
                <a:solidFill>
                  <a:srgbClr val="000000"/>
                </a:solidFill>
                <a:uFillTx/>
                <a:latin typeface="Times New Roman" panose="02020603050405020304" charset="0"/>
                <a:ea typeface="宋体" panose="02010600030101010101" pitchFamily="2" charset="-122"/>
              </a:rPr>
              <a:t>）型、（</a:t>
            </a:r>
            <a:r>
              <a:rPr lang="en-US" altLang="zh-CN" sz="2800">
                <a:solidFill>
                  <a:srgbClr val="000000"/>
                </a:solidFill>
                <a:uFillTx/>
                <a:latin typeface="Times New Roman" panose="02020603050405020304" charset="0"/>
                <a:ea typeface="宋体" panose="02010600030101010101" pitchFamily="2" charset="-122"/>
              </a:rPr>
              <a:t>C</a:t>
            </a:r>
            <a:r>
              <a:rPr lang="en-US" altLang="zh-CN" sz="2800" baseline="30000">
                <a:solidFill>
                  <a:srgbClr val="000000"/>
                </a:solidFill>
                <a:uFillTx/>
                <a:latin typeface="Times New Roman" panose="02020603050405020304" charset="0"/>
                <a:ea typeface="宋体" panose="02010600030101010101" pitchFamily="2" charset="-122"/>
              </a:rPr>
              <a:t>2</a:t>
            </a:r>
            <a:r>
              <a:rPr lang="en-US" altLang="zh-CN" sz="2800">
                <a:solidFill>
                  <a:srgbClr val="000000"/>
                </a:solidFill>
                <a:uFillTx/>
                <a:latin typeface="Times New Roman" panose="02020603050405020304" charset="0"/>
                <a:ea typeface="宋体" panose="02010600030101010101" pitchFamily="2" charset="-122"/>
              </a:rPr>
              <a:t>MOS</a:t>
            </a:r>
            <a:r>
              <a:rPr lang="zh-CN" altLang="en-US" sz="2800">
                <a:solidFill>
                  <a:srgbClr val="000000"/>
                </a:solidFill>
                <a:uFillTx/>
                <a:latin typeface="Times New Roman" panose="02020603050405020304" charset="0"/>
                <a:ea typeface="宋体" panose="02010600030101010101" pitchFamily="2" charset="-122"/>
              </a:rPr>
              <a:t>（</a:t>
            </a:r>
            <a:r>
              <a:rPr lang="en-US" altLang="zh-CN" sz="2800">
                <a:solidFill>
                  <a:srgbClr val="000000"/>
                </a:solidFill>
                <a:uFillTx/>
                <a:latin typeface="Times New Roman" panose="02020603050405020304" charset="0"/>
                <a:ea typeface="宋体" panose="02010600030101010101" pitchFamily="2" charset="-122"/>
              </a:rPr>
              <a:t>Clocked CMOS</a:t>
            </a:r>
            <a:r>
              <a:rPr lang="zh-CN" altLang="en-US" sz="2800">
                <a:solidFill>
                  <a:srgbClr val="000000"/>
                </a:solidFill>
                <a:uFillTx/>
                <a:latin typeface="Times New Roman" panose="02020603050405020304" charset="0"/>
                <a:ea typeface="宋体" panose="02010600030101010101" pitchFamily="2" charset="-122"/>
              </a:rPr>
              <a:t>）型、真单相时钟（</a:t>
            </a:r>
            <a:r>
              <a:rPr lang="en-US" altLang="zh-CN" sz="2800">
                <a:solidFill>
                  <a:srgbClr val="000000"/>
                </a:solidFill>
                <a:uFillTx/>
                <a:latin typeface="Times New Roman" panose="02020603050405020304" charset="0"/>
                <a:ea typeface="宋体" panose="02010600030101010101" pitchFamily="2" charset="-122"/>
              </a:rPr>
              <a:t>True Simple Phase Clocking, TSPC</a:t>
            </a:r>
            <a:r>
              <a:rPr lang="zh-CN" altLang="en-US" sz="2800">
                <a:solidFill>
                  <a:srgbClr val="000000"/>
                </a:solidFill>
                <a:uFillTx/>
                <a:latin typeface="Times New Roman" panose="02020603050405020304" charset="0"/>
                <a:ea typeface="宋体" panose="02010600030101010101" pitchFamily="2" charset="-122"/>
              </a:rPr>
              <a:t>）型等。其中，</a:t>
            </a:r>
            <a:r>
              <a:rPr lang="en-US" altLang="zh-CN" sz="2800">
                <a:solidFill>
                  <a:srgbClr val="000000"/>
                </a:solidFill>
                <a:uFillTx/>
                <a:latin typeface="Times New Roman" panose="02020603050405020304" charset="0"/>
                <a:ea typeface="宋体" panose="02010600030101010101" pitchFamily="2" charset="-122"/>
              </a:rPr>
              <a:t>SCL </a:t>
            </a:r>
            <a:r>
              <a:rPr lang="zh-CN" altLang="en-US" sz="2800">
                <a:solidFill>
                  <a:srgbClr val="000000"/>
                </a:solidFill>
                <a:uFillTx/>
                <a:latin typeface="Times New Roman" panose="02020603050405020304" charset="0"/>
                <a:ea typeface="宋体" panose="02010600030101010101" pitchFamily="2" charset="-122"/>
              </a:rPr>
              <a:t>型 </a:t>
            </a:r>
            <a:r>
              <a:rPr lang="en-US" altLang="zh-CN" sz="2800">
                <a:solidFill>
                  <a:srgbClr val="000000"/>
                </a:solidFill>
                <a:uFillTx/>
                <a:latin typeface="Times New Roman" panose="02020603050405020304" charset="0"/>
                <a:ea typeface="宋体" panose="02010600030101010101" pitchFamily="2" charset="-122"/>
              </a:rPr>
              <a:t>DFF </a:t>
            </a:r>
            <a:r>
              <a:rPr lang="zh-CN" altLang="en-US" sz="2800">
                <a:solidFill>
                  <a:srgbClr val="000000"/>
                </a:solidFill>
                <a:uFillTx/>
                <a:latin typeface="Times New Roman" panose="02020603050405020304" charset="0"/>
                <a:ea typeface="宋体" panose="02010600030101010101" pitchFamily="2" charset="-122"/>
              </a:rPr>
              <a:t>采用差分模式，可以减少共模噪声，但功耗较大；</a:t>
            </a:r>
            <a:r>
              <a:rPr lang="en-US" altLang="zh-CN" sz="2800">
                <a:solidFill>
                  <a:srgbClr val="000000"/>
                </a:solidFill>
                <a:uFillTx/>
                <a:latin typeface="Times New Roman" panose="02020603050405020304" charset="0"/>
                <a:ea typeface="宋体" panose="02010600030101010101" pitchFamily="2" charset="-122"/>
              </a:rPr>
              <a:t>C</a:t>
            </a:r>
            <a:r>
              <a:rPr lang="en-US" altLang="zh-CN" sz="2800" baseline="30000">
                <a:solidFill>
                  <a:srgbClr val="000000"/>
                </a:solidFill>
                <a:uFillTx/>
                <a:latin typeface="Times New Roman" panose="02020603050405020304" charset="0"/>
                <a:ea typeface="宋体" panose="02010600030101010101" pitchFamily="2" charset="-122"/>
              </a:rPr>
              <a:t>2</a:t>
            </a:r>
            <a:r>
              <a:rPr lang="en-US" altLang="zh-CN" sz="2800">
                <a:solidFill>
                  <a:srgbClr val="000000"/>
                </a:solidFill>
                <a:uFillTx/>
                <a:latin typeface="Times New Roman" panose="02020603050405020304" charset="0"/>
                <a:ea typeface="宋体" panose="02010600030101010101" pitchFamily="2" charset="-122"/>
              </a:rPr>
              <a:t>MOS </a:t>
            </a:r>
            <a:r>
              <a:rPr lang="zh-CN" altLang="en-US" sz="2800">
                <a:solidFill>
                  <a:srgbClr val="000000"/>
                </a:solidFill>
                <a:uFillTx/>
                <a:latin typeface="Times New Roman" panose="02020603050405020304" charset="0"/>
                <a:ea typeface="宋体" panose="02010600030101010101" pitchFamily="2" charset="-122"/>
              </a:rPr>
              <a:t>型 </a:t>
            </a:r>
            <a:r>
              <a:rPr lang="en-US" altLang="zh-CN" sz="2800">
                <a:solidFill>
                  <a:srgbClr val="000000"/>
                </a:solidFill>
                <a:uFillTx/>
                <a:latin typeface="Times New Roman" panose="02020603050405020304" charset="0"/>
                <a:ea typeface="宋体" panose="02010600030101010101" pitchFamily="2" charset="-122"/>
              </a:rPr>
              <a:t>DFF </a:t>
            </a:r>
            <a:r>
              <a:rPr lang="zh-CN" altLang="en-US" sz="2800">
                <a:solidFill>
                  <a:srgbClr val="000000"/>
                </a:solidFill>
                <a:uFillTx/>
                <a:latin typeface="Times New Roman" panose="02020603050405020304" charset="0"/>
                <a:ea typeface="宋体" panose="02010600030101010101" pitchFamily="2" charset="-122"/>
              </a:rPr>
              <a:t>需要差分时钟输入信号，且对时钟沿的要求较为苛刻，时钟沿上升</a:t>
            </a:r>
            <a:r>
              <a:rPr lang="en-US" altLang="zh-CN" sz="2800">
                <a:solidFill>
                  <a:srgbClr val="000000"/>
                </a:solidFill>
                <a:uFillTx/>
                <a:latin typeface="Times New Roman" panose="02020603050405020304" charset="0"/>
                <a:ea typeface="宋体" panose="02010600030101010101" pitchFamily="2" charset="-122"/>
              </a:rPr>
              <a:t>/</a:t>
            </a:r>
            <a:r>
              <a:rPr lang="zh-CN" altLang="en-US" sz="2800">
                <a:solidFill>
                  <a:srgbClr val="000000"/>
                </a:solidFill>
                <a:uFillTx/>
                <a:latin typeface="Times New Roman" panose="02020603050405020304" charset="0"/>
                <a:ea typeface="宋体" panose="02010600030101010101" pitchFamily="2" charset="-122"/>
              </a:rPr>
              <a:t>下降太慢可能会导致逻辑错误；</a:t>
            </a:r>
            <a:r>
              <a:rPr lang="en-US" altLang="zh-CN" sz="2800">
                <a:solidFill>
                  <a:srgbClr val="000000"/>
                </a:solidFill>
                <a:uFillTx/>
                <a:latin typeface="Times New Roman" panose="02020603050405020304" charset="0"/>
                <a:ea typeface="宋体" panose="02010600030101010101" pitchFamily="2" charset="-122"/>
              </a:rPr>
              <a:t>TSPC </a:t>
            </a:r>
            <a:r>
              <a:rPr lang="zh-CN" altLang="en-US" sz="2800">
                <a:solidFill>
                  <a:srgbClr val="000000"/>
                </a:solidFill>
                <a:uFillTx/>
                <a:latin typeface="Times New Roman" panose="02020603050405020304" charset="0"/>
                <a:ea typeface="宋体" panose="02010600030101010101" pitchFamily="2" charset="-122"/>
              </a:rPr>
              <a:t>型 </a:t>
            </a:r>
            <a:r>
              <a:rPr lang="en-US" altLang="zh-CN" sz="2800">
                <a:solidFill>
                  <a:srgbClr val="000000"/>
                </a:solidFill>
                <a:uFillTx/>
                <a:latin typeface="Times New Roman" panose="02020603050405020304" charset="0"/>
                <a:ea typeface="宋体" panose="02010600030101010101" pitchFamily="2" charset="-122"/>
              </a:rPr>
              <a:t>DFF </a:t>
            </a:r>
            <a:r>
              <a:rPr lang="zh-CN" altLang="en-US" sz="2800">
                <a:solidFill>
                  <a:srgbClr val="000000"/>
                </a:solidFill>
                <a:uFillTx/>
                <a:latin typeface="Times New Roman" panose="02020603050405020304" charset="0"/>
                <a:ea typeface="宋体" panose="02010600030101010101" pitchFamily="2" charset="-122"/>
              </a:rPr>
              <a:t>为单端输入，结构简单，速度快，只有动态功耗，无静态功耗。</a:t>
            </a:r>
            <a:endParaRPr lang="zh-CN" altLang="en-US" sz="2800">
              <a:solidFill>
                <a:srgbClr val="000000"/>
              </a:solidFill>
              <a:uFillTx/>
              <a:latin typeface="Times New Roman" panose="02020603050405020304" charset="0"/>
              <a:ea typeface="宋体" panose="02010600030101010101" pitchFamily="2" charset="-122"/>
            </a:endParaRPr>
          </a:p>
        </p:txBody>
      </p:sp>
      <p:pic>
        <p:nvPicPr>
          <p:cNvPr id="4" name="图片 3"/>
          <p:cNvPicPr>
            <a:picLocks noChangeAspect="1"/>
          </p:cNvPicPr>
          <p:nvPr/>
        </p:nvPicPr>
        <p:blipFill>
          <a:blip r:embed="rId1"/>
          <a:srcRect r="6427"/>
          <a:stretch>
            <a:fillRect/>
          </a:stretch>
        </p:blipFill>
        <p:spPr>
          <a:xfrm>
            <a:off x="9525000" y="2194560"/>
            <a:ext cx="7362190" cy="516763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静态</a:t>
            </a:r>
            <a:r>
              <a:rPr lang="en-US" altLang="zh-CN" sz="3600" dirty="0">
                <a:latin typeface="微软雅黑" panose="020B0503020204020204" charset="-122"/>
                <a:ea typeface="微软雅黑" panose="020B0503020204020204" charset="-122"/>
                <a:cs typeface="+mn-ea"/>
              </a:rPr>
              <a:t>DFF-PFD</a:t>
            </a:r>
            <a:r>
              <a:rPr lang="zh-CN" altLang="en-US" sz="3600" dirty="0">
                <a:latin typeface="微软雅黑" panose="020B0503020204020204" charset="-122"/>
                <a:ea typeface="微软雅黑" panose="020B0503020204020204" charset="-122"/>
                <a:cs typeface="+mn-ea"/>
              </a:rPr>
              <a:t>仿真</a:t>
            </a:r>
            <a:endParaRPr lang="zh-CN" altLang="en-US" sz="3600" dirty="0">
              <a:latin typeface="微软雅黑" panose="020B0503020204020204" charset="-122"/>
              <a:ea typeface="微软雅黑" panose="020B0503020204020204" charset="-122"/>
              <a:cs typeface="+mn-ea"/>
            </a:endParaRPr>
          </a:p>
        </p:txBody>
      </p:sp>
      <p:pic>
        <p:nvPicPr>
          <p:cNvPr id="3" name="图片 2"/>
          <p:cNvPicPr>
            <a:picLocks noChangeAspect="1"/>
          </p:cNvPicPr>
          <p:nvPr/>
        </p:nvPicPr>
        <p:blipFill>
          <a:blip r:embed="rId1"/>
          <a:stretch>
            <a:fillRect/>
          </a:stretch>
        </p:blipFill>
        <p:spPr>
          <a:xfrm>
            <a:off x="11506200" y="2247900"/>
            <a:ext cx="6692900" cy="3811905"/>
          </a:xfrm>
          <a:prstGeom prst="rect">
            <a:avLst/>
          </a:prstGeom>
        </p:spPr>
      </p:pic>
      <p:pic>
        <p:nvPicPr>
          <p:cNvPr id="4" name="图片 3"/>
          <p:cNvPicPr>
            <a:picLocks noChangeAspect="1"/>
          </p:cNvPicPr>
          <p:nvPr/>
        </p:nvPicPr>
        <p:blipFill>
          <a:blip r:embed="rId2"/>
          <a:stretch>
            <a:fillRect/>
          </a:stretch>
        </p:blipFill>
        <p:spPr>
          <a:xfrm>
            <a:off x="838200" y="2247900"/>
            <a:ext cx="10522585" cy="473075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PFD</a:t>
            </a:r>
            <a:r>
              <a:rPr lang="zh-CN" altLang="en-US" sz="3600" dirty="0">
                <a:latin typeface="微软雅黑" panose="020B0503020204020204" charset="-122"/>
                <a:ea typeface="微软雅黑" panose="020B0503020204020204" charset="-122"/>
                <a:cs typeface="+mn-ea"/>
              </a:rPr>
              <a:t>仿真</a:t>
            </a:r>
            <a:endParaRPr lang="zh-CN" altLang="en-US" sz="3600" dirty="0">
              <a:latin typeface="微软雅黑" panose="020B0503020204020204" charset="-122"/>
              <a:ea typeface="微软雅黑" panose="020B0503020204020204" charset="-122"/>
              <a:cs typeface="+mn-ea"/>
            </a:endParaRPr>
          </a:p>
        </p:txBody>
      </p:sp>
      <p:pic>
        <p:nvPicPr>
          <p:cNvPr id="3" name="图片 2"/>
          <p:cNvPicPr>
            <a:picLocks noChangeAspect="1"/>
          </p:cNvPicPr>
          <p:nvPr/>
        </p:nvPicPr>
        <p:blipFill>
          <a:blip r:embed="rId1"/>
          <a:stretch>
            <a:fillRect/>
          </a:stretch>
        </p:blipFill>
        <p:spPr>
          <a:xfrm>
            <a:off x="11201400" y="1866900"/>
            <a:ext cx="6139815" cy="3909695"/>
          </a:xfrm>
          <a:prstGeom prst="rect">
            <a:avLst/>
          </a:prstGeom>
        </p:spPr>
      </p:pic>
      <p:pic>
        <p:nvPicPr>
          <p:cNvPr id="4" name="图片 3"/>
          <p:cNvPicPr>
            <a:picLocks noChangeAspect="1"/>
          </p:cNvPicPr>
          <p:nvPr/>
        </p:nvPicPr>
        <p:blipFill>
          <a:blip r:embed="rId2"/>
          <a:stretch>
            <a:fillRect/>
          </a:stretch>
        </p:blipFill>
        <p:spPr>
          <a:xfrm>
            <a:off x="11202035" y="5776595"/>
            <a:ext cx="6139180" cy="3914140"/>
          </a:xfrm>
          <a:prstGeom prst="rect">
            <a:avLst/>
          </a:prstGeom>
        </p:spPr>
      </p:pic>
      <p:pic>
        <p:nvPicPr>
          <p:cNvPr id="5" name="图片 1"/>
          <p:cNvPicPr>
            <a:picLocks noChangeAspect="1"/>
          </p:cNvPicPr>
          <p:nvPr/>
        </p:nvPicPr>
        <p:blipFill>
          <a:blip r:embed="rId3"/>
          <a:stretch>
            <a:fillRect/>
          </a:stretch>
        </p:blipFill>
        <p:spPr>
          <a:xfrm>
            <a:off x="5097145" y="5753100"/>
            <a:ext cx="6104255" cy="3889375"/>
          </a:xfrm>
          <a:prstGeom prst="rect">
            <a:avLst/>
          </a:prstGeom>
          <a:noFill/>
          <a:ln>
            <a:noFill/>
          </a:ln>
        </p:spPr>
      </p:pic>
      <p:pic>
        <p:nvPicPr>
          <p:cNvPr id="6" name="图片 5"/>
          <p:cNvPicPr>
            <a:picLocks noChangeAspect="1"/>
          </p:cNvPicPr>
          <p:nvPr/>
        </p:nvPicPr>
        <p:blipFill>
          <a:blip r:embed="rId4"/>
          <a:stretch>
            <a:fillRect/>
          </a:stretch>
        </p:blipFill>
        <p:spPr>
          <a:xfrm>
            <a:off x="5105400" y="1866900"/>
            <a:ext cx="6104890" cy="3909695"/>
          </a:xfrm>
          <a:prstGeom prst="rect">
            <a:avLst/>
          </a:prstGeom>
        </p:spPr>
      </p:pic>
      <p:sp>
        <p:nvSpPr>
          <p:cNvPr id="8" name="文本框 7"/>
          <p:cNvSpPr txBox="1"/>
          <p:nvPr/>
        </p:nvSpPr>
        <p:spPr>
          <a:xfrm>
            <a:off x="609600" y="2324100"/>
            <a:ext cx="4147820" cy="2091690"/>
          </a:xfrm>
          <a:prstGeom prst="rect">
            <a:avLst/>
          </a:prstGeom>
          <a:noFill/>
        </p:spPr>
        <p:txBody>
          <a:bodyPr wrap="square" rtlCol="0">
            <a:noAutofit/>
            <a:scene3d>
              <a:camera prst="orthographicFront"/>
              <a:lightRig rig="threePt" dir="t"/>
            </a:scene3d>
          </a:bodyPr>
          <a:p>
            <a:pPr marL="457200" indent="-457200">
              <a:buFont typeface="Wingdings" panose="05000000000000000000" charset="0"/>
              <a:buChar char="Ø"/>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参考时钟滞后</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60</a:t>
            </a:r>
            <a:endPar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参考时钟超前</a:t>
            </a:r>
            <a:r>
              <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60</a:t>
            </a:r>
            <a:endParaRPr lang="en-US" altLang="zh-CN"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鉴相范围</a:t>
            </a: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a:p>
            <a:pPr marL="457200" indent="-457200">
              <a:buFont typeface="Wingdings" panose="05000000000000000000" charset="0"/>
              <a:buChar char="Ø"/>
            </a:pPr>
            <a:r>
              <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rPr>
              <a:t>死区脉冲</a:t>
            </a:r>
            <a:endParaRPr lang="zh-CN" altLang="en-US" sz="2800">
              <a:solidFill>
                <a:schemeClr val="tx1"/>
              </a:solidFill>
              <a:effectLst>
                <a:outerShdw blurRad="38100" dist="19050" dir="2700000" algn="tl" rotWithShape="0">
                  <a:schemeClr val="dk1">
                    <a:alpha val="40000"/>
                  </a:schemeClr>
                </a:outerShdw>
              </a:effectLst>
              <a:uFillTx/>
              <a:latin typeface="Times New Roman" panose="02020603050405020304" charset="0"/>
              <a:ea typeface="宋体" panose="02010600030101010101"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en-US" altLang="zh-CN" sz="3600" dirty="0">
                <a:latin typeface="微软雅黑" panose="020B0503020204020204" charset="-122"/>
                <a:ea typeface="微软雅黑" panose="020B0503020204020204" charset="-122"/>
                <a:cs typeface="+mn-ea"/>
              </a:rPr>
              <a:t>TSPC_DFF-PFD</a:t>
            </a:r>
            <a:endParaRPr lang="zh-CN" altLang="en-US" sz="3600" dirty="0">
              <a:latin typeface="微软雅黑" panose="020B0503020204020204" charset="-122"/>
              <a:ea typeface="微软雅黑" panose="020B0503020204020204" charset="-122"/>
              <a:cs typeface="+mn-ea"/>
            </a:endParaRPr>
          </a:p>
        </p:txBody>
      </p:sp>
      <p:pic>
        <p:nvPicPr>
          <p:cNvPr id="3" name="图片 2"/>
          <p:cNvPicPr>
            <a:picLocks noChangeAspect="1"/>
          </p:cNvPicPr>
          <p:nvPr/>
        </p:nvPicPr>
        <p:blipFill>
          <a:blip r:embed="rId1"/>
          <a:stretch>
            <a:fillRect/>
          </a:stretch>
        </p:blipFill>
        <p:spPr>
          <a:xfrm>
            <a:off x="1295400" y="2194560"/>
            <a:ext cx="7275195" cy="6395720"/>
          </a:xfrm>
          <a:prstGeom prst="rect">
            <a:avLst/>
          </a:prstGeom>
        </p:spPr>
      </p:pic>
      <p:pic>
        <p:nvPicPr>
          <p:cNvPr id="4" name="图片 3"/>
          <p:cNvPicPr>
            <a:picLocks noChangeAspect="1"/>
          </p:cNvPicPr>
          <p:nvPr/>
        </p:nvPicPr>
        <p:blipFill>
          <a:blip r:embed="rId2"/>
          <a:stretch>
            <a:fillRect/>
          </a:stretch>
        </p:blipFill>
        <p:spPr>
          <a:xfrm>
            <a:off x="8839200" y="2148205"/>
            <a:ext cx="8602980" cy="64420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p:nvPr/>
        </p:nvSpPr>
        <p:spPr>
          <a:xfrm>
            <a:off x="381287" y="1299911"/>
            <a:ext cx="15773400" cy="894858"/>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2800" b="1" kern="1200">
                <a:solidFill>
                  <a:srgbClr val="646F45"/>
                </a:solidFill>
                <a:latin typeface="+mj-lt"/>
                <a:ea typeface="+mj-ea"/>
                <a:cs typeface="+mj-cs"/>
              </a:defRPr>
            </a:lvl1pPr>
          </a:lstStyle>
          <a:p>
            <a:pPr algn="l"/>
            <a:r>
              <a:rPr lang="zh-CN" altLang="en-US" sz="3600" dirty="0">
                <a:latin typeface="微软雅黑" panose="020B0503020204020204" charset="-122"/>
                <a:ea typeface="微软雅黑" panose="020B0503020204020204" charset="-122"/>
                <a:cs typeface="+mn-ea"/>
              </a:rPr>
              <a:t>遇到的问题</a:t>
            </a:r>
            <a:endParaRPr lang="en-US" altLang="zh-CN" sz="3600" dirty="0">
              <a:latin typeface="微软雅黑" panose="020B0503020204020204" charset="-122"/>
              <a:ea typeface="微软雅黑" panose="020B0503020204020204" charset="-122"/>
              <a:cs typeface="+mn-ea"/>
            </a:endParaRPr>
          </a:p>
        </p:txBody>
      </p:sp>
      <p:pic>
        <p:nvPicPr>
          <p:cNvPr id="4" name="图片 3"/>
          <p:cNvPicPr>
            <a:picLocks noChangeAspect="1"/>
          </p:cNvPicPr>
          <p:nvPr/>
        </p:nvPicPr>
        <p:blipFill>
          <a:blip r:embed="rId1"/>
          <a:stretch>
            <a:fillRect/>
          </a:stretch>
        </p:blipFill>
        <p:spPr>
          <a:xfrm>
            <a:off x="1066800" y="2194560"/>
            <a:ext cx="9429750" cy="600075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文本框 5"/>
          <p:cNvSpPr txBox="1"/>
          <p:nvPr>
            <p:custDataLst>
              <p:tags r:id="rId1"/>
            </p:custDataLst>
          </p:nvPr>
        </p:nvSpPr>
        <p:spPr>
          <a:xfrm>
            <a:off x="8231857" y="5143512"/>
            <a:ext cx="2011680" cy="1198880"/>
          </a:xfrm>
          <a:prstGeom prst="rect">
            <a:avLst/>
          </a:prstGeom>
          <a:noFill/>
        </p:spPr>
        <p:txBody>
          <a:bodyPr wrap="none" rtlCol="0">
            <a:spAutoFit/>
          </a:bodyPr>
          <a:lstStyle/>
          <a:p>
            <a:pPr algn="ctr"/>
            <a:r>
              <a:rPr lang="zh-CN" altLang="en-US" sz="7200" b="1" dirty="0">
                <a:solidFill>
                  <a:schemeClr val="tx2"/>
                </a:solidFill>
                <a:latin typeface="Times New Roman" panose="02020603050405020304" charset="0"/>
                <a:ea typeface="微软雅黑" panose="020B0503020204020204" charset="-122"/>
                <a:cs typeface="Times New Roman" panose="02020603050405020304" charset="0"/>
              </a:rPr>
              <a:t>谢谢</a:t>
            </a:r>
            <a:endParaRPr lang="zh-CN" altLang="en-US" sz="7200" b="1" dirty="0">
              <a:solidFill>
                <a:schemeClr val="tx2"/>
              </a:solidFill>
              <a:latin typeface="Times New Roman" panose="02020603050405020304" charset="0"/>
              <a:ea typeface="微软雅黑" panose="020B0503020204020204" charset="-122"/>
              <a:cs typeface="Times New Roman" panose="02020603050405020304" charset="0"/>
            </a:endParaRPr>
          </a:p>
        </p:txBody>
      </p:sp>
      <p:pic>
        <p:nvPicPr>
          <p:cNvPr id="2" name="图片 1" descr="华师logo——绿"/>
          <p:cNvPicPr>
            <a:picLocks noChangeAspect="1"/>
          </p:cNvPicPr>
          <p:nvPr/>
        </p:nvPicPr>
        <p:blipFill>
          <a:blip r:embed="rId2"/>
          <a:stretch>
            <a:fillRect/>
          </a:stretch>
        </p:blipFill>
        <p:spPr>
          <a:xfrm>
            <a:off x="8023860" y="2329815"/>
            <a:ext cx="2426970" cy="24269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800">
        <p159:morph option="byObject"/>
      </p:transition>
    </mc:Choice>
    <mc:Fallback>
      <p:transition spd="slow">
        <p:fade/>
      </p:transition>
    </mc:Fallback>
  </mc:AlternateContent>
  <p:timing>
    <p:tnLst>
      <p:par>
        <p:cTn id="1" dur="indefinite" restart="never" nodeType="tmRoot"/>
      </p:par>
    </p:tnLst>
    <p:bldLst>
      <p:bldP spid="6" grpId="0"/>
      <p:bldP spid="6" grpId="1"/>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288">
      <a:dk1>
        <a:sysClr val="windowText" lastClr="000000"/>
      </a:dk1>
      <a:lt1>
        <a:sysClr val="window" lastClr="FFFFFF"/>
      </a:lt1>
      <a:dk2>
        <a:srgbClr val="646F45"/>
      </a:dk2>
      <a:lt2>
        <a:srgbClr val="7CAB4E"/>
      </a:lt2>
      <a:accent1>
        <a:srgbClr val="7CAB4E"/>
      </a:accent1>
      <a:accent2>
        <a:srgbClr val="646F45"/>
      </a:accent2>
      <a:accent3>
        <a:srgbClr val="7CAB4E"/>
      </a:accent3>
      <a:accent4>
        <a:srgbClr val="646F45"/>
      </a:accent4>
      <a:accent5>
        <a:srgbClr val="7CAB4E"/>
      </a:accent5>
      <a:accent6>
        <a:srgbClr val="646F45"/>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1953</Words>
  <Application>WPS 演示</Application>
  <PresentationFormat>自定义</PresentationFormat>
  <Paragraphs>183</Paragraphs>
  <Slides>17</Slides>
  <Notes>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17</vt:i4>
      </vt:variant>
    </vt:vector>
  </HeadingPairs>
  <TitlesOfParts>
    <vt:vector size="27" baseType="lpstr">
      <vt:lpstr>Arial</vt:lpstr>
      <vt:lpstr>宋体</vt:lpstr>
      <vt:lpstr>Wingdings</vt:lpstr>
      <vt:lpstr>Times New Roman</vt:lpstr>
      <vt:lpstr>华文新魏</vt:lpstr>
      <vt:lpstr>微软雅黑</vt:lpstr>
      <vt:lpstr>Wingdings</vt:lpstr>
      <vt:lpstr>Arial Unicode MS</vt:lpstr>
      <vt:lpstr>Arial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橙绿色莫兰迪风毕业论文答辩通用模版.pptx</dc:title>
  <dc:creator>Administrator</dc:creator>
  <cp:lastModifiedBy>胡权威</cp:lastModifiedBy>
  <cp:revision>107</cp:revision>
  <dcterms:created xsi:type="dcterms:W3CDTF">2006-08-16T00:00:00Z</dcterms:created>
  <dcterms:modified xsi:type="dcterms:W3CDTF">2026-09-17T06:02:39Z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{"Label":"1","ContentProducer":"001191110105MA01AN806X00000","ProduceID":"DAG5fz9GWzc","ReservedCode1":"","ContentPropagator":"001191110105MA01AN806X00000","PropagateID":"DAG5fz9GWzc","ReservedCode2":""}</vt:lpwstr>
  </property>
  <property fmtid="{D5CDD505-2E9C-101B-9397-08002B2CF9AE}" pid="3" name="ICV">
    <vt:lpwstr>9F9AC8CAC0764A55B9314B880785FBD0_13</vt:lpwstr>
  </property>
  <property fmtid="{D5CDD505-2E9C-101B-9397-08002B2CF9AE}" pid="4" name="KSOProductBuildVer">
    <vt:lpwstr>2052-12.1.0.28505</vt:lpwstr>
  </property>
</Properties>
</file>