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84" r:id="rId3"/>
    <p:sldId id="394" r:id="rId5"/>
    <p:sldId id="403" r:id="rId6"/>
    <p:sldId id="399" r:id="rId7"/>
    <p:sldId id="409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8" userDrawn="1">
          <p15:clr>
            <a:srgbClr val="A4A3A4"/>
          </p15:clr>
        </p15:guide>
        <p15:guide id="2" pos="38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5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258"/>
        <p:guide pos="38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1024*512</a:t>
            </a:r>
            <a:r>
              <a:rPr lang="zh-CN" altLang="en-US"/>
              <a:t>还是</a:t>
            </a:r>
            <a:r>
              <a:rPr lang="en-US" altLang="zh-CN"/>
              <a:t>512*512*2</a:t>
            </a:r>
            <a:r>
              <a:rPr lang="zh-CN" altLang="en-US"/>
              <a:t>还是</a:t>
            </a:r>
            <a:r>
              <a:rPr lang="en-US" altLang="zh-CN"/>
              <a:t>512*512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背景副本"/>
          <p:cNvPicPr>
            <a:picLocks noChangeAspect="1" noChangeArrowheads="1"/>
          </p:cNvPicPr>
          <p:nvPr/>
        </p:nvPicPr>
        <p:blipFill>
          <a:blip r:embed="rId2" cstate="print"/>
          <a:srcRect l="7502" t="7797"/>
          <a:stretch>
            <a:fillRect/>
          </a:stretch>
        </p:blipFill>
        <p:spPr bwMode="auto">
          <a:xfrm>
            <a:off x="0" y="0"/>
            <a:ext cx="12240683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8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1963" y="1714489"/>
            <a:ext cx="10363200" cy="2090735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>
              <a:defRPr sz="3200" b="1">
                <a:solidFill>
                  <a:srgbClr val="0000FF"/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>
                <a:solidFill>
                  <a:srgbClr val="0000FF"/>
                </a:solidFill>
              </a:defRPr>
            </a:lvl1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</a:ln>
          <a:effectLst>
            <a:outerShdw dist="17961" dir="2700000" algn="ctr" rotWithShape="0">
              <a:schemeClr val="tx2"/>
            </a:outerShdw>
          </a:effectLst>
        </p:spPr>
        <p:txBody>
          <a:bodyPr vert="horz" wrap="square" lIns="91440" tIns="45720" rIns="91440" bIns="45720" numCol="1" anchor="ctr" anchorCtr="0" compatLnSpc="1"/>
          <a:lstStyle>
            <a:lvl1pPr>
              <a:defRPr lang="zh-CN" altLang="en-US" sz="3200" b="1" baseline="0" dirty="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360" y="1052737"/>
            <a:ext cx="11521280" cy="5587325"/>
          </a:xfrm>
        </p:spPr>
        <p:txBody>
          <a:bodyPr/>
          <a:lstStyle>
            <a:lvl1pPr algn="l">
              <a:buClr>
                <a:srgbClr val="00B0F0"/>
              </a:buClr>
              <a:buSzPct val="80000"/>
              <a:buFont typeface="Wingdings" panose="05000000000000000000" pitchFamily="2" charset="2"/>
              <a:buChar char="n"/>
              <a:defRPr b="0">
                <a:solidFill>
                  <a:schemeClr val="tx1"/>
                </a:solidFill>
                <a:latin typeface="+mn-ea"/>
                <a:ea typeface="+mn-ea"/>
              </a:defRPr>
            </a:lvl1pPr>
            <a:lvl2pPr algn="l">
              <a:buClr>
                <a:srgbClr val="00B050"/>
              </a:buClr>
              <a:buSzPct val="80000"/>
              <a:defRPr b="0" baseline="0">
                <a:solidFill>
                  <a:srgbClr val="0000FF"/>
                </a:solidFill>
                <a:latin typeface="+mn-ea"/>
                <a:ea typeface="+mn-ea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</a:ln>
          <a:effectLst>
            <a:outerShdw dist="17961" dir="2700000" algn="ctr" rotWithShape="0">
              <a:schemeClr val="tx2"/>
            </a:outerShdw>
          </a:effectLst>
        </p:spPr>
        <p:txBody>
          <a:bodyPr vert="horz" wrap="square" lIns="91440" tIns="45720" rIns="91440" bIns="45720" numCol="1" anchor="ctr" anchorCtr="0" compatLnSpc="1"/>
          <a:lstStyle>
            <a:lvl1pPr>
              <a:defRPr lang="zh-CN" altLang="en-US" sz="32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5360" y="1052736"/>
            <a:ext cx="5544616" cy="5587326"/>
          </a:xfrm>
        </p:spPr>
        <p:txBody>
          <a:bodyPr/>
          <a:lstStyle>
            <a:lvl1pPr>
              <a:defRPr sz="2000"/>
            </a:lvl1pPr>
            <a:lvl2pPr>
              <a:buSzPct val="80000"/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2024" y="1052736"/>
            <a:ext cx="5544616" cy="558732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1462"/>
            <a:ext cx="10972800" cy="1143000"/>
          </a:xfrm>
          <a:noFill/>
          <a:ln w="9525">
            <a:noFill/>
            <a:miter lim="800000"/>
          </a:ln>
          <a:effectLst>
            <a:outerShdw dist="17961" dir="2700000" algn="ctr" rotWithShape="0">
              <a:schemeClr val="tx2"/>
            </a:outerShdw>
          </a:effectLst>
        </p:spPr>
        <p:txBody>
          <a:bodyPr vert="horz" wrap="square" lIns="91440" tIns="45720" rIns="91440" bIns="45720" numCol="1" anchor="ctr" anchorCtr="0" compatLnSpc="1"/>
          <a:lstStyle>
            <a:lvl1pPr>
              <a:defRPr lang="zh-CN" altLang="en-US" sz="3200" b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1052736"/>
            <a:ext cx="5616624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360" y="1692498"/>
            <a:ext cx="5616624" cy="49475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0017" y="1052736"/>
            <a:ext cx="5616624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0017" y="1692498"/>
            <a:ext cx="5616624" cy="49475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zh-CN" alt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44451"/>
            <a:ext cx="2743200" cy="60817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4451"/>
            <a:ext cx="8026400" cy="60817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1438"/>
            <a:ext cx="12192000" cy="83661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125538"/>
            <a:ext cx="5384800" cy="532765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125539"/>
            <a:ext cx="5384800" cy="258762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97600" y="3865564"/>
            <a:ext cx="5384800" cy="25876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J:\资料\PPT----汇总\PPT模版\PPT背景副本-窄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12191999" cy="687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57213" y="44450"/>
            <a:ext cx="10725187" cy="955658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2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52737"/>
            <a:ext cx="10972800" cy="47688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11691" y="6640062"/>
            <a:ext cx="5674816" cy="217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200" smtClean="0"/>
            </a:lvl1pPr>
          </a:lstStyle>
          <a:p>
            <a:endParaRPr lang="zh-CN" altLang="en-US"/>
          </a:p>
        </p:txBody>
      </p:sp>
      <p:sp>
        <p:nvSpPr>
          <p:cNvPr id="1648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9349" y="6597351"/>
            <a:ext cx="1152128" cy="26064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600" smtClean="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 baseline="0">
          <a:solidFill>
            <a:schemeClr val="bg1"/>
          </a:solidFill>
          <a:effectLst/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342900" indent="-342900" algn="just" rtl="0" eaLnBrk="1" fontAlgn="base" hangingPunct="1">
        <a:lnSpc>
          <a:spcPct val="120000"/>
        </a:lnSpc>
        <a:spcBef>
          <a:spcPct val="20000"/>
        </a:spcBef>
        <a:spcAft>
          <a:spcPct val="20000"/>
        </a:spcAft>
        <a:buClr>
          <a:srgbClr val="00B0F0"/>
        </a:buClr>
        <a:buSzPct val="90000"/>
        <a:buFont typeface="Wingdings" panose="05000000000000000000" pitchFamily="2" charset="2"/>
        <a:buChar char="n"/>
        <a:defRPr sz="2000" b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33CC33"/>
        </a:buClr>
        <a:buSzPct val="80000"/>
        <a:buFont typeface="Wingdings" panose="05000000000000000000" pitchFamily="2" charset="2"/>
        <a:buChar char="l"/>
        <a:defRPr sz="1800" b="0">
          <a:solidFill>
            <a:srgbClr val="0000FF"/>
          </a:solidFill>
          <a:latin typeface="+mn-lt"/>
          <a:ea typeface="+mn-ea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just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just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76630" y="1525905"/>
            <a:ext cx="10363200" cy="2393950"/>
          </a:xfrm>
        </p:spPr>
        <p:txBody>
          <a:bodyPr/>
          <a:p>
            <a:r>
              <a:rPr lang="en-US" sz="2400"/>
              <a:t>9.17</a:t>
            </a:r>
            <a:r>
              <a:rPr lang="zh-CN" altLang="en-US" sz="2400"/>
              <a:t>汇报</a:t>
            </a:r>
            <a:br>
              <a:rPr lang="zh-CN" altLang="en-US" sz="2400"/>
            </a:br>
            <a:br>
              <a:rPr lang="zh-CN" altLang="en-US" sz="2400"/>
            </a:br>
            <a:r>
              <a:rPr lang="zh-CN" altLang="en-US" sz="3600">
                <a:sym typeface="+mn-ea"/>
              </a:rPr>
              <a:t>芯片像素阵列</a:t>
            </a:r>
            <a:r>
              <a:rPr lang="zh-CN" altLang="en-US" sz="3600"/>
              <a:t>延迟模型与</a:t>
            </a:r>
            <a:r>
              <a:rPr lang="en-US" altLang="zh-CN" sz="3600"/>
              <a:t>ADDR</a:t>
            </a:r>
            <a:r>
              <a:rPr lang="zh-CN" altLang="en-US" sz="3600"/>
              <a:t>考虑</a:t>
            </a:r>
            <a:br>
              <a:rPr lang="zh-CN" altLang="en-US" sz="4400"/>
            </a:br>
            <a:endParaRPr lang="zh-CN" altLang="en-US" sz="44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4427855"/>
            <a:ext cx="8534400" cy="876300"/>
          </a:xfrm>
        </p:spPr>
        <p:txBody>
          <a:bodyPr/>
          <a:p>
            <a:r>
              <a:rPr lang="zh-CN" altLang="en-US" sz="2400">
                <a:sym typeface="+mn-ea"/>
              </a:rPr>
              <a:t>郁晗</a:t>
            </a:r>
            <a:r>
              <a:rPr lang="en-US" altLang="zh-CN" sz="2400">
                <a:sym typeface="+mn-ea"/>
              </a:rPr>
              <a:t> </a:t>
            </a:r>
            <a:endParaRPr lang="en-US" altLang="zh-CN" sz="2400">
              <a:sym typeface="+mn-ea"/>
            </a:endParaRPr>
          </a:p>
          <a:p>
            <a:endParaRPr lang="en-US" altLang="zh-CN" sz="2400"/>
          </a:p>
        </p:txBody>
      </p:sp>
      <p:sp>
        <p:nvSpPr>
          <p:cNvPr id="4" name="副标题 2"/>
          <p:cNvSpPr>
            <a:spLocks noGrp="1"/>
          </p:cNvSpPr>
          <p:nvPr/>
        </p:nvSpPr>
        <p:spPr>
          <a:xfrm>
            <a:off x="1828800" y="3825875"/>
            <a:ext cx="8534400" cy="616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Clr>
                <a:srgbClr val="00B0F0"/>
              </a:buClr>
              <a:buSzPct val="90000"/>
              <a:buFont typeface="Wingdings" panose="05000000000000000000" pitchFamily="2" charset="2"/>
              <a:buNone/>
              <a:defRPr sz="2000" b="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SzPct val="80000"/>
              <a:buFont typeface="Wingdings" panose="05000000000000000000" pitchFamily="2" charset="2"/>
              <a:buChar char="l"/>
              <a:defRPr sz="1800" b="0">
                <a:solidFill>
                  <a:srgbClr val="0000FF"/>
                </a:solidFill>
                <a:latin typeface="+mn-lt"/>
                <a:ea typeface="+mn-ea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3pPr>
            <a:lvl4pPr marL="1600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r>
              <a:rPr lang="zh-CN" altLang="en-US" sz="2400">
                <a:sym typeface="+mn-ea"/>
              </a:rPr>
              <a:t>高能物理研究所</a:t>
            </a:r>
            <a:r>
              <a:rPr lang="en-US" altLang="zh-CN" sz="2400">
                <a:sym typeface="+mn-ea"/>
              </a:rPr>
              <a:t> </a:t>
            </a:r>
            <a:endParaRPr lang="en-US" altLang="zh-CN" sz="2400">
              <a:sym typeface="+mn-ea"/>
            </a:endParaRPr>
          </a:p>
          <a:p>
            <a:endParaRPr lang="en-US" altLang="zh-CN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目录</a:t>
            </a:r>
          </a:p>
        </p:txBody>
      </p:sp>
      <p:sp>
        <p:nvSpPr>
          <p:cNvPr id="14" name="内容占位符 13"/>
          <p:cNvSpPr>
            <a:spLocks noGrp="1"/>
          </p:cNvSpPr>
          <p:nvPr/>
        </p:nvSpPr>
        <p:spPr>
          <a:xfrm>
            <a:off x="60960" y="950595"/>
            <a:ext cx="11521440" cy="2997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Clr>
                <a:srgbClr val="00B0F0"/>
              </a:buClr>
              <a:buSzPct val="80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80000"/>
              <a:buFont typeface="Wingdings" panose="05000000000000000000" pitchFamily="2" charset="2"/>
              <a:buChar char="l"/>
              <a:defRPr sz="1800" b="0" baseline="0">
                <a:solidFill>
                  <a:srgbClr val="0000FF"/>
                </a:solidFill>
                <a:latin typeface="+mn-ea"/>
                <a:ea typeface="+mn-ea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3pPr>
            <a:lvl4pPr marL="1600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endParaRPr lang="zh-CN" altLang="en-US" sz="1600" dirty="0">
              <a:sym typeface="+mn-ea"/>
            </a:endParaRPr>
          </a:p>
          <a:p>
            <a:pPr marL="342900" lvl="0" indent="-342900">
              <a:buFont typeface="Wingdings" panose="05000000000000000000" charset="0"/>
              <a:buChar char="n"/>
            </a:pPr>
            <a:r>
              <a:rPr lang="zh-CN" altLang="en-US" sz="1600">
                <a:sym typeface="+mn-ea"/>
              </a:rPr>
              <a:t>更新不同信号的延迟仿真模型</a:t>
            </a:r>
            <a:endParaRPr lang="zh-CN" altLang="en-US" sz="1600">
              <a:sym typeface="+mn-ea"/>
            </a:endParaRPr>
          </a:p>
          <a:p>
            <a:pPr lvl="1"/>
            <a:r>
              <a:rPr lang="en-US" altLang="zh-CN" sz="1600" dirty="0">
                <a:solidFill>
                  <a:schemeClr val="tx1"/>
                </a:solidFill>
                <a:sym typeface="+mn-ea"/>
              </a:rPr>
              <a:t>RC</a:t>
            </a:r>
            <a:r>
              <a:rPr lang="zh-CN" altLang="en-US" sz="1600" dirty="0">
                <a:solidFill>
                  <a:schemeClr val="tx1"/>
                </a:solidFill>
                <a:sym typeface="+mn-ea"/>
              </a:rPr>
              <a:t>提取使用更符合实际的情况</a:t>
            </a:r>
            <a:endParaRPr lang="en-US" altLang="zh-CN" sz="1600" dirty="0">
              <a:solidFill>
                <a:schemeClr val="tx1"/>
              </a:solidFill>
              <a:sym typeface="+mn-ea"/>
            </a:endParaRPr>
          </a:p>
          <a:p>
            <a:pPr marL="342900" lvl="0" indent="-342900">
              <a:buFont typeface="Wingdings" panose="05000000000000000000" charset="0"/>
              <a:buChar char="n"/>
            </a:pPr>
            <a:r>
              <a:rPr lang="en-US" altLang="zh-CN" sz="1600" dirty="0">
                <a:solidFill>
                  <a:schemeClr val="tx1"/>
                </a:solidFill>
              </a:rPr>
              <a:t>ADDR</a:t>
            </a:r>
            <a:r>
              <a:rPr lang="zh-CN" altLang="en-US" sz="1600" dirty="0">
                <a:solidFill>
                  <a:schemeClr val="tx1"/>
                </a:solidFill>
              </a:rPr>
              <a:t>考虑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lvl="1"/>
            <a:r>
              <a:rPr lang="en-US" altLang="zh-CN" sz="1600" dirty="0">
                <a:solidFill>
                  <a:schemeClr val="tx1"/>
                </a:solidFill>
                <a:sym typeface="+mn-ea"/>
              </a:rPr>
              <a:t>BUFFER </a:t>
            </a:r>
            <a:r>
              <a:rPr lang="zh-CN" altLang="en-US" sz="1600" dirty="0">
                <a:solidFill>
                  <a:schemeClr val="tx1"/>
                </a:solidFill>
                <a:sym typeface="+mn-ea"/>
              </a:rPr>
              <a:t>问题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zh-CN" altLang="en-US" sz="1600" dirty="0">
              <a:solidFill>
                <a:schemeClr val="tx1"/>
              </a:solidFill>
            </a:endParaRPr>
          </a:p>
          <a:p>
            <a:pPr marL="457200" lvl="1" indent="0">
              <a:buFont typeface="Wingdings" panose="05000000000000000000" charset="0"/>
              <a:buNone/>
            </a:pPr>
            <a:endParaRPr lang="zh-CN" altLang="en-US" sz="1600" dirty="0">
              <a:solidFill>
                <a:schemeClr val="tx1"/>
              </a:solidFill>
              <a:sym typeface="+mn-ea"/>
            </a:endParaRPr>
          </a:p>
          <a:p>
            <a:pPr marL="342900" lvl="0" indent="-342900">
              <a:buFont typeface="Wingdings" panose="05000000000000000000" charset="0"/>
              <a:buChar char="n"/>
            </a:pPr>
            <a:endParaRPr lang="zh-CN" altLang="en-US" sz="1600" dirty="0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更新参数后各信号</a:t>
            </a:r>
            <a:r>
              <a:rPr>
                <a:sym typeface="+mn-ea"/>
              </a:rPr>
              <a:t>延迟</a:t>
            </a:r>
            <a:r>
              <a:t>估算</a:t>
            </a:r>
          </a:p>
        </p:txBody>
      </p:sp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2230" y="1682750"/>
          <a:ext cx="12129770" cy="4358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4125"/>
                <a:gridCol w="1033780"/>
                <a:gridCol w="3410585"/>
                <a:gridCol w="2875280"/>
                <a:gridCol w="3556000"/>
              </a:tblGrid>
              <a:tr h="699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信号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zh-CN" altLang="en-US" b="1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    Pixel to pixel NOR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      ns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sym typeface="+mn-ea"/>
                        </a:rPr>
                        <a:t>Pixel to pixel NAND</a:t>
                      </a:r>
                      <a:endParaRPr lang="en-US" altLang="zh-CN" sz="1800" b="1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sym typeface="+mn-ea"/>
                        </a:rPr>
                        <a:t>ns</a:t>
                      </a:r>
                      <a:endParaRPr lang="en-US" altLang="zh-CN" sz="18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Group 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sym typeface="+mn-ea"/>
                        </a:rPr>
                        <a:t>  ns</a:t>
                      </a:r>
                      <a:endParaRPr lang="en-US" altLang="zh-CN" sz="1800" b="1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518160"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Slow Hit</a:t>
                      </a:r>
                      <a:endParaRPr lang="en-US" altLang="zh-CN"/>
                    </a:p>
                  </a:txBody>
                  <a:tcPr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sym typeface="+mn-ea"/>
                        </a:rPr>
                        <a:t>SET   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0.1237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0.1236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</a:t>
                      </a:r>
                      <a:endParaRPr lang="en-US" altLang="zh-CN" sz="1800" b="1">
                        <a:solidFill>
                          <a:srgbClr val="FF000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0.1590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0.1589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4.5233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4.5218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0">
                <a:tc vMerge="1">
                  <a:tcPr/>
                </a:tc>
                <a:tc vMerge="1">
                  <a:tcPr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0.3158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0.3157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0.1977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0.1976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8.2161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8.2146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45402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sym typeface="+mn-ea"/>
                        </a:rPr>
                        <a:t>RESET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6413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 b="1">
                          <a:sym typeface="+mn-ea"/>
                        </a:rPr>
                        <a:t>信号</a:t>
                      </a:r>
                      <a:endParaRPr lang="zh-CN" altLang="en-US" sz="1800" b="1"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 b="1">
                          <a:sym typeface="+mn-ea"/>
                        </a:rPr>
                        <a:t>说明</a:t>
                      </a:r>
                      <a:endParaRPr lang="en-US" altLang="zh-CN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b="1"/>
                    </a:p>
                  </a:txBody>
                  <a:tcPr/>
                </a:tc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 b="1"/>
                        <a:t>                                 Group </a:t>
                      </a:r>
                      <a:endParaRPr lang="en-US" altLang="zh-CN" sz="1800" b="1"/>
                    </a:p>
                    <a:p>
                      <a:pPr>
                        <a:buNone/>
                      </a:pPr>
                      <a:r>
                        <a:rPr lang="en-US" altLang="zh-CN" sz="1800" b="1"/>
                        <a:t>                                    </a:t>
                      </a:r>
                      <a:r>
                        <a:rPr lang="en-US" altLang="zh-CN" sz="1800" b="1">
                          <a:solidFill>
                            <a:schemeClr val="tx1"/>
                          </a:solidFill>
                          <a:sym typeface="+mn-ea"/>
                        </a:rPr>
                        <a:t>ns</a:t>
                      </a:r>
                      <a:endParaRPr lang="en-US" altLang="zh-CN" sz="1800" b="1"/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/>
                        <a:t>        1024 Piexls</a:t>
                      </a:r>
                      <a:endParaRPr lang="en-US" altLang="zh-CN" b="1"/>
                    </a:p>
                    <a:p>
                      <a:pPr>
                        <a:buNone/>
                      </a:pPr>
                      <a:r>
                        <a:rPr lang="en-US" altLang="zh-CN" b="1"/>
                        <a:t>                ns</a:t>
                      </a:r>
                      <a:endParaRPr lang="en-US" altLang="zh-CN" b="1"/>
                    </a:p>
                  </a:txBody>
                  <a:tcPr/>
                </a:tc>
              </a:tr>
              <a:tr h="36576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Fastor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ym typeface="+mn-ea"/>
                        </a:rPr>
                        <a:t>RISE</a:t>
                      </a:r>
                      <a:endParaRPr lang="en-US" altLang="zh-CN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2.3836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2.9921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76.2744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95.7485 </a:t>
                      </a:r>
                      <a:r>
                        <a:rPr lang="en-US" altLang="zh-CN" sz="1800" b="1">
                          <a:sym typeface="+mn-ea"/>
                        </a:rPr>
                        <a:t> 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ym typeface="+mn-ea"/>
                        </a:rPr>
                        <a:t>FALL</a:t>
                      </a:r>
                      <a:endParaRPr lang="en-US" altLang="zh-CN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1.2511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1.4702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40.0372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47.0475</a:t>
                      </a:r>
                      <a:endParaRPr lang="en-US" altLang="zh-CN" sz="1800" b="1">
                        <a:solidFill>
                          <a:srgbClr val="0070C0"/>
                        </a:solidFill>
                        <a:sym typeface="+mn-ea"/>
                      </a:endParaRPr>
                    </a:p>
                  </a:txBody>
                  <a:tcPr/>
                </a:tc>
              </a:tr>
              <a:tr h="36576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Read</a:t>
                      </a:r>
                      <a:endParaRPr lang="en-US" altLang="zh-CN"/>
                    </a:p>
                    <a:p>
                      <a:pPr algn="ctr">
                        <a:buNone/>
                      </a:pPr>
                      <a:r>
                        <a:rPr lang="en-US" altLang="zh-CN"/>
                        <a:t>/Freeze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ym typeface="+mn-ea"/>
                        </a:rPr>
                        <a:t>RISE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3.0692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3.6397 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</a:t>
                      </a:r>
                      <a:endParaRPr lang="en-US" altLang="zh-CN" b="1"/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  98.1901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117.1896 </a:t>
                      </a: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 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ym typeface="+mn-ea"/>
                        </a:rPr>
                        <a:t>FALL</a:t>
                      </a:r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1.3459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1.5409</a:t>
                      </a:r>
                      <a:endParaRPr lang="en-US" altLang="zh-CN" sz="1800" b="1"/>
                    </a:p>
                    <a:p>
                      <a:pPr algn="ctr">
                        <a:buNone/>
                      </a:pPr>
                      <a:endParaRPr lang="en-US" altLang="zh-CN" b="1"/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FF0000"/>
                          </a:solidFill>
                          <a:sym typeface="+mn-ea"/>
                        </a:rPr>
                        <a:t>43.0604  &gt;&gt;  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sym typeface="+mn-ea"/>
                        </a:rPr>
                        <a:t>49.5961</a:t>
                      </a:r>
                      <a:endParaRPr lang="zh-CN" altLang="en-US" sz="1800"/>
                    </a:p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14630" y="1096645"/>
            <a:ext cx="119773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sym typeface="+mn-ea"/>
              </a:rPr>
              <a:t>使用更符合实际情况的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RC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仿真</a:t>
            </a:r>
            <a:r>
              <a:rPr lang="zh-CN" altLang="en-US" b="1">
                <a:sym typeface="+mn-ea"/>
              </a:rPr>
              <a:t>原</a:t>
            </a:r>
            <a:r>
              <a:rPr lang="en-US" altLang="zh-CN" b="1">
                <a:sym typeface="+mn-ea"/>
              </a:rPr>
              <a:t>  16um</a:t>
            </a:r>
            <a:r>
              <a:rPr lang="zh-CN" altLang="en-US" b="1">
                <a:sym typeface="+mn-ea"/>
              </a:rPr>
              <a:t>：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 R = 35 Ω    C = 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3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 fF </a:t>
            </a:r>
            <a:r>
              <a:rPr lang="en-US" altLang="zh-CN" b="1">
                <a:sym typeface="+mn-ea"/>
              </a:rPr>
              <a:t>     </a:t>
            </a:r>
            <a:r>
              <a:rPr lang="en-US" altLang="zh-CN" b="1">
                <a:sym typeface="+mn-ea"/>
              </a:rPr>
              <a:t>30um</a:t>
            </a:r>
            <a:r>
              <a:rPr lang="zh-CN" altLang="en-US" b="1">
                <a:sym typeface="+mn-ea"/>
              </a:rPr>
              <a:t>：</a:t>
            </a:r>
            <a:r>
              <a:rPr lang="en-US" altLang="zh-CN" b="1">
                <a:solidFill>
                  <a:srgbClr val="FF0000"/>
                </a:solidFill>
                <a:sym typeface="+mn-ea"/>
              </a:rPr>
              <a:t>R = 50 Ω   C = 4 fF</a:t>
            </a:r>
            <a:r>
              <a:rPr lang="en-US" altLang="zh-CN" b="1"/>
              <a:t>            </a:t>
            </a:r>
            <a:endParaRPr lang="zh-CN" altLang="en-US" b="1"/>
          </a:p>
          <a:p>
            <a:r>
              <a:rPr lang="zh-CN" altLang="en-US" b="1"/>
              <a:t>使用更符合实际情况的</a:t>
            </a:r>
            <a:r>
              <a:rPr lang="en-US" altLang="zh-CN" b="1"/>
              <a:t>RC</a:t>
            </a:r>
            <a:r>
              <a:rPr lang="zh-CN" altLang="en-US" b="1"/>
              <a:t>仿真值</a:t>
            </a:r>
            <a:r>
              <a:rPr lang="en-US" altLang="zh-CN" b="1"/>
              <a:t>  16um</a:t>
            </a:r>
            <a:r>
              <a:rPr lang="zh-CN" altLang="en-US" b="1"/>
              <a:t>：</a:t>
            </a:r>
            <a:r>
              <a:rPr lang="en-US" altLang="zh-CN" b="1"/>
              <a:t>  </a:t>
            </a:r>
            <a:r>
              <a:rPr lang="en-US" altLang="zh-CN" b="1">
                <a:solidFill>
                  <a:srgbClr val="0070C0"/>
                </a:solidFill>
              </a:rPr>
              <a:t>R = 12 Ω    C = 4 fF</a:t>
            </a:r>
            <a:r>
              <a:rPr lang="en-US" altLang="zh-CN" b="1"/>
              <a:t>     </a:t>
            </a:r>
            <a:r>
              <a:rPr lang="en-US" altLang="zh-CN" b="1">
                <a:sym typeface="+mn-ea"/>
              </a:rPr>
              <a:t>30um</a:t>
            </a:r>
            <a:r>
              <a:rPr lang="zh-CN" altLang="en-US" b="1">
                <a:sym typeface="+mn-ea"/>
              </a:rPr>
              <a:t>：</a:t>
            </a:r>
            <a:r>
              <a:rPr lang="en-US" altLang="zh-CN" b="1">
                <a:sym typeface="+mn-ea"/>
              </a:rPr>
              <a:t> </a:t>
            </a:r>
            <a:r>
              <a:rPr lang="en-US" altLang="zh-CN" b="1">
                <a:solidFill>
                  <a:srgbClr val="0070C0"/>
                </a:solidFill>
                <a:sym typeface="+mn-ea"/>
              </a:rPr>
              <a:t>R = 27 Ω   C = 5.2 fF</a:t>
            </a:r>
            <a:r>
              <a:rPr lang="zh-CN" altLang="en-US" b="1">
                <a:solidFill>
                  <a:srgbClr val="0070C0"/>
                </a:solidFill>
                <a:sym typeface="+mn-ea"/>
              </a:rPr>
              <a:t>（预估）</a:t>
            </a:r>
            <a:endParaRPr lang="zh-CN" altLang="en-US" b="1">
              <a:solidFill>
                <a:srgbClr val="0070C0"/>
              </a:solidFill>
            </a:endParaRPr>
          </a:p>
          <a:p>
            <a:endParaRPr lang="zh-CN" altLang="en-US" b="1">
              <a:solidFill>
                <a:srgbClr val="0070C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93340" y="5889625"/>
            <a:ext cx="86664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慢链</a:t>
            </a:r>
            <a:r>
              <a:rPr lang="en-US" altLang="zh-CN"/>
              <a:t> </a:t>
            </a:r>
            <a:r>
              <a:rPr lang="zh-CN" altLang="en-US"/>
              <a:t>优化可忽略不计</a:t>
            </a:r>
            <a:r>
              <a:rPr lang="en-US" altLang="zh-CN"/>
              <a:t>    </a:t>
            </a:r>
            <a:r>
              <a:rPr lang="zh-CN" altLang="en-US"/>
              <a:t>快链</a:t>
            </a:r>
            <a:r>
              <a:rPr lang="en-US" altLang="zh-CN"/>
              <a:t> </a:t>
            </a:r>
            <a:r>
              <a:rPr lang="zh-CN" altLang="en-US"/>
              <a:t>和</a:t>
            </a:r>
            <a:r>
              <a:rPr lang="en-US" altLang="zh-CN"/>
              <a:t> READ/FREEZE </a:t>
            </a:r>
            <a:r>
              <a:rPr lang="zh-CN" altLang="en-US"/>
              <a:t>延迟</a:t>
            </a:r>
            <a:r>
              <a:rPr lang="en-US" altLang="zh-CN"/>
              <a:t> </a:t>
            </a:r>
            <a:r>
              <a:rPr lang="zh-CN" altLang="en-US"/>
              <a:t>增加</a:t>
            </a:r>
            <a:endParaRPr lang="zh-CN" altLang="en-US"/>
          </a:p>
          <a:p>
            <a:r>
              <a:rPr lang="zh-CN" altLang="en-US"/>
              <a:t>没有驱动电阻的影响</a:t>
            </a:r>
            <a:r>
              <a:rPr lang="en-US" altLang="zh-CN"/>
              <a:t>     </a:t>
            </a:r>
            <a:r>
              <a:rPr lang="zh-CN" altLang="en-US"/>
              <a:t>存在</a:t>
            </a:r>
            <a:r>
              <a:rPr lang="zh-CN" altLang="en-US" b="1"/>
              <a:t>驱动电阻的影响</a:t>
            </a:r>
            <a:r>
              <a:rPr lang="en-US" altLang="zh-CN"/>
              <a:t> </a:t>
            </a:r>
            <a:r>
              <a:rPr lang="zh-CN" altLang="en-US"/>
              <a:t>且</a:t>
            </a:r>
            <a:r>
              <a:rPr lang="zh-CN" altLang="en-US" b="1"/>
              <a:t>寄生电容增大</a:t>
            </a:r>
            <a:endParaRPr lang="zh-CN" altLang="en-US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ADDR</a:t>
            </a:r>
            <a:r>
              <a:rPr lang="zh-CN" altLang="en-US"/>
              <a:t>考虑</a:t>
            </a:r>
            <a:endParaRPr lang="zh-CN" altLang="en-US"/>
          </a:p>
        </p:txBody>
      </p:sp>
      <p:cxnSp>
        <p:nvCxnSpPr>
          <p:cNvPr id="52" name="直接连接符 51"/>
          <p:cNvCxnSpPr>
            <a:stCxn id="112" idx="2"/>
          </p:cNvCxnSpPr>
          <p:nvPr/>
        </p:nvCxnSpPr>
        <p:spPr>
          <a:xfrm>
            <a:off x="2590165" y="4514215"/>
            <a:ext cx="0" cy="16662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2" name="文本框 111"/>
          <p:cNvSpPr txBox="1"/>
          <p:nvPr/>
        </p:nvSpPr>
        <p:spPr>
          <a:xfrm>
            <a:off x="2486025" y="4192270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2593340" y="4001770"/>
            <a:ext cx="0" cy="19050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等腰三角形 32"/>
          <p:cNvSpPr/>
          <p:nvPr/>
        </p:nvSpPr>
        <p:spPr>
          <a:xfrm rot="10800000">
            <a:off x="2380615" y="3832860"/>
            <a:ext cx="421005" cy="169545"/>
          </a:xfrm>
          <a:prstGeom prst="triangle">
            <a:avLst/>
          </a:prstGeom>
          <a:solidFill>
            <a:schemeClr val="bg1">
              <a:lumMod val="75000"/>
            </a:schemeClr>
          </a:solidFill>
          <a:ln w="28575" cmpd="sng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2584450" y="3265170"/>
            <a:ext cx="5715" cy="56769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 flipV="1">
            <a:off x="1589405" y="456438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 flipV="1">
            <a:off x="1583055" y="341312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 flipV="1">
            <a:off x="1583055" y="565975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H="1" flipV="1">
            <a:off x="2577465" y="4817745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H="1" flipV="1">
            <a:off x="2601595" y="364998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5" name="文本框 114"/>
          <p:cNvSpPr txBox="1"/>
          <p:nvPr/>
        </p:nvSpPr>
        <p:spPr>
          <a:xfrm>
            <a:off x="2486025" y="2914650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116" name="直接连接符 115"/>
          <p:cNvCxnSpPr/>
          <p:nvPr/>
        </p:nvCxnSpPr>
        <p:spPr>
          <a:xfrm flipH="1">
            <a:off x="2593340" y="2787650"/>
            <a:ext cx="0" cy="19050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7" name="等腰三角形 116"/>
          <p:cNvSpPr/>
          <p:nvPr/>
        </p:nvSpPr>
        <p:spPr>
          <a:xfrm rot="10800000">
            <a:off x="2380615" y="2618740"/>
            <a:ext cx="421005" cy="169545"/>
          </a:xfrm>
          <a:prstGeom prst="triangle">
            <a:avLst/>
          </a:prstGeom>
          <a:solidFill>
            <a:schemeClr val="bg1">
              <a:lumMod val="75000"/>
            </a:schemeClr>
          </a:solidFill>
          <a:ln w="28575" cmpd="sng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8" name="直接连接符 117"/>
          <p:cNvCxnSpPr/>
          <p:nvPr/>
        </p:nvCxnSpPr>
        <p:spPr>
          <a:xfrm flipH="1">
            <a:off x="2601595" y="2428240"/>
            <a:ext cx="0" cy="19050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2" name="文本框 121"/>
          <p:cNvSpPr txBox="1"/>
          <p:nvPr/>
        </p:nvSpPr>
        <p:spPr>
          <a:xfrm>
            <a:off x="2486025" y="2106295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123" name="直接连接符 122"/>
          <p:cNvCxnSpPr/>
          <p:nvPr/>
        </p:nvCxnSpPr>
        <p:spPr>
          <a:xfrm>
            <a:off x="2598420" y="1597660"/>
            <a:ext cx="3175" cy="50863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 flipH="1" flipV="1">
            <a:off x="2601595" y="199517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8" name="矩形 127"/>
          <p:cNvSpPr/>
          <p:nvPr/>
        </p:nvSpPr>
        <p:spPr>
          <a:xfrm>
            <a:off x="3438525" y="163957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9" name="文本框 128"/>
          <p:cNvSpPr txBox="1"/>
          <p:nvPr/>
        </p:nvSpPr>
        <p:spPr>
          <a:xfrm>
            <a:off x="3467735" y="173990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130" name="直接连接符 129"/>
          <p:cNvCxnSpPr/>
          <p:nvPr/>
        </p:nvCxnSpPr>
        <p:spPr>
          <a:xfrm flipV="1">
            <a:off x="3237230" y="168338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2" name="直接连接符 131"/>
          <p:cNvCxnSpPr/>
          <p:nvPr/>
        </p:nvCxnSpPr>
        <p:spPr>
          <a:xfrm flipH="1" flipV="1">
            <a:off x="1602740" y="159766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991870" y="121348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7" name="文本框 136"/>
          <p:cNvSpPr txBox="1"/>
          <p:nvPr/>
        </p:nvSpPr>
        <p:spPr>
          <a:xfrm>
            <a:off x="1089660" y="132461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138" name="直接连接符 137"/>
          <p:cNvCxnSpPr/>
          <p:nvPr/>
        </p:nvCxnSpPr>
        <p:spPr>
          <a:xfrm flipV="1">
            <a:off x="1598930" y="126619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 flipV="1">
            <a:off x="4354195" y="1421130"/>
            <a:ext cx="0" cy="4876800"/>
          </a:xfrm>
          <a:prstGeom prst="line">
            <a:avLst/>
          </a:prstGeom>
          <a:ln w="28575" cmpd="sng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278380" y="618553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250440" y="6218555"/>
            <a:ext cx="730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EOC</a:t>
            </a:r>
            <a:endParaRPr lang="en-US" altLang="zh-CN"/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3237230" y="173736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3237230" y="179133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3237230" y="194310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230880" y="177038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1598930" y="132207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598930" y="13709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1598930" y="142113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609090" y="138811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1598930" y="153860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24555" y="329120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453765" y="339153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3223260" y="333502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3223260" y="338899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3223260" y="344297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3223260" y="359473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3216910" y="342201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37" name="直接连接符 36"/>
          <p:cNvCxnSpPr/>
          <p:nvPr/>
        </p:nvCxnSpPr>
        <p:spPr>
          <a:xfrm flipH="1" flipV="1">
            <a:off x="2589530" y="482473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3412490" y="446595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3441700" y="456628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3211195" y="450977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3211195" y="456374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3211195" y="461772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211195" y="476948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3204845" y="459676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48" name="直接连接符 47"/>
          <p:cNvCxnSpPr/>
          <p:nvPr/>
        </p:nvCxnSpPr>
        <p:spPr>
          <a:xfrm flipH="1" flipV="1">
            <a:off x="2586355" y="5928995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3409315" y="557022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438525" y="567055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3208020" y="561403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3208020" y="566801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3208020" y="572198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V="1">
            <a:off x="3208020" y="587375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201670" y="570103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58" name="直接连接符 57"/>
          <p:cNvCxnSpPr/>
          <p:nvPr/>
        </p:nvCxnSpPr>
        <p:spPr>
          <a:xfrm flipH="1" flipV="1">
            <a:off x="1583055" y="342201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972185" y="303784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1069975" y="314896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1579245" y="309054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V="1">
            <a:off x="1579245" y="314642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V="1">
            <a:off x="1579245" y="319532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1579245" y="324548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1589405" y="321246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74" name="直接连接符 73"/>
          <p:cNvCxnSpPr/>
          <p:nvPr/>
        </p:nvCxnSpPr>
        <p:spPr>
          <a:xfrm flipV="1">
            <a:off x="1579245" y="336296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H="1" flipV="1">
            <a:off x="1583055" y="456628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2" name="矩形 91"/>
          <p:cNvSpPr/>
          <p:nvPr/>
        </p:nvSpPr>
        <p:spPr>
          <a:xfrm>
            <a:off x="972185" y="418211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1069975" y="429323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94" name="直接连接符 93"/>
          <p:cNvCxnSpPr/>
          <p:nvPr/>
        </p:nvCxnSpPr>
        <p:spPr>
          <a:xfrm flipV="1">
            <a:off x="1579245" y="423481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1579245" y="429069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1579245" y="433959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V="1">
            <a:off x="1579245" y="438975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9" name="文本框 118"/>
          <p:cNvSpPr txBox="1"/>
          <p:nvPr/>
        </p:nvSpPr>
        <p:spPr>
          <a:xfrm>
            <a:off x="1589405" y="435673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20" name="直接连接符 119"/>
          <p:cNvCxnSpPr/>
          <p:nvPr/>
        </p:nvCxnSpPr>
        <p:spPr>
          <a:xfrm flipV="1">
            <a:off x="1579245" y="450723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 flipH="1" flipV="1">
            <a:off x="1598295" y="567055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4" name="矩形 143"/>
          <p:cNvSpPr/>
          <p:nvPr/>
        </p:nvSpPr>
        <p:spPr>
          <a:xfrm>
            <a:off x="987425" y="528637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5" name="文本框 144"/>
          <p:cNvSpPr txBox="1"/>
          <p:nvPr/>
        </p:nvSpPr>
        <p:spPr>
          <a:xfrm>
            <a:off x="1085215" y="539750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146" name="直接连接符 145"/>
          <p:cNvCxnSpPr/>
          <p:nvPr/>
        </p:nvCxnSpPr>
        <p:spPr>
          <a:xfrm flipV="1">
            <a:off x="1594485" y="533908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/>
        </p:nvCxnSpPr>
        <p:spPr>
          <a:xfrm flipV="1">
            <a:off x="1594485" y="539496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 flipV="1">
            <a:off x="1594485" y="544385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 flipV="1">
            <a:off x="1594485" y="549402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0" name="文本框 149"/>
          <p:cNvSpPr txBox="1"/>
          <p:nvPr/>
        </p:nvSpPr>
        <p:spPr>
          <a:xfrm>
            <a:off x="1604645" y="546100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51" name="直接连接符 150"/>
          <p:cNvCxnSpPr/>
          <p:nvPr/>
        </p:nvCxnSpPr>
        <p:spPr>
          <a:xfrm flipV="1">
            <a:off x="1594485" y="561149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stCxn id="5" idx="2"/>
          </p:cNvCxnSpPr>
          <p:nvPr/>
        </p:nvCxnSpPr>
        <p:spPr>
          <a:xfrm>
            <a:off x="6468110" y="4525010"/>
            <a:ext cx="0" cy="16662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363970" y="4203065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10" name="直接连接符 9"/>
          <p:cNvCxnSpPr/>
          <p:nvPr/>
        </p:nvCxnSpPr>
        <p:spPr>
          <a:xfrm>
            <a:off x="6462395" y="3275965"/>
            <a:ext cx="0" cy="90000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5467350" y="457517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5461000" y="342392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5461000" y="567055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6455410" y="482854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6467475" y="3660775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363970" y="2925445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6471285" y="2798445"/>
            <a:ext cx="0" cy="19050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6470650" y="2439035"/>
            <a:ext cx="0" cy="38481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6363970" y="2117090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67" name="直接连接符 66"/>
          <p:cNvCxnSpPr/>
          <p:nvPr/>
        </p:nvCxnSpPr>
        <p:spPr>
          <a:xfrm>
            <a:off x="6476365" y="1608455"/>
            <a:ext cx="3175" cy="50863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H="1" flipV="1">
            <a:off x="6479540" y="2005965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>
            <a:off x="7316470" y="165036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7345680" y="175069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71" name="直接连接符 70"/>
          <p:cNvCxnSpPr/>
          <p:nvPr/>
        </p:nvCxnSpPr>
        <p:spPr>
          <a:xfrm flipV="1">
            <a:off x="7115175" y="169418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 flipV="1">
            <a:off x="5480685" y="160845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3" name="矩形 72"/>
          <p:cNvSpPr/>
          <p:nvPr/>
        </p:nvSpPr>
        <p:spPr>
          <a:xfrm>
            <a:off x="4869815" y="122428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4967605" y="133540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77" name="直接连接符 76"/>
          <p:cNvCxnSpPr/>
          <p:nvPr/>
        </p:nvCxnSpPr>
        <p:spPr>
          <a:xfrm flipV="1">
            <a:off x="5476875" y="127698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6156325" y="619633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/>
        </p:nvSpPr>
        <p:spPr>
          <a:xfrm>
            <a:off x="6128385" y="6229350"/>
            <a:ext cx="730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EOC</a:t>
            </a:r>
            <a:endParaRPr lang="en-US" altLang="zh-CN"/>
          </a:p>
        </p:txBody>
      </p:sp>
      <p:cxnSp>
        <p:nvCxnSpPr>
          <p:cNvPr id="80" name="直接连接符 79"/>
          <p:cNvCxnSpPr/>
          <p:nvPr/>
        </p:nvCxnSpPr>
        <p:spPr>
          <a:xfrm flipV="1">
            <a:off x="7115175" y="174815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7115175" y="180213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7115175" y="195389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7108825" y="178117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85" name="直接连接符 84"/>
          <p:cNvCxnSpPr/>
          <p:nvPr/>
        </p:nvCxnSpPr>
        <p:spPr>
          <a:xfrm flipV="1">
            <a:off x="5476875" y="13328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5476875" y="138176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V="1">
            <a:off x="5476875" y="143192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5487035" y="139890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5476875" y="154940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7302500" y="330200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7331710" y="340233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100" name="直接连接符 99"/>
          <p:cNvCxnSpPr/>
          <p:nvPr/>
        </p:nvCxnSpPr>
        <p:spPr>
          <a:xfrm flipV="1">
            <a:off x="7101205" y="3345815"/>
            <a:ext cx="201295" cy="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flipV="1">
            <a:off x="7101205" y="339979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V="1">
            <a:off x="7101205" y="34537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V="1">
            <a:off x="7101205" y="360553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" name="文本框 103"/>
          <p:cNvSpPr txBox="1"/>
          <p:nvPr/>
        </p:nvSpPr>
        <p:spPr>
          <a:xfrm>
            <a:off x="7094855" y="343281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05" name="直接连接符 104"/>
          <p:cNvCxnSpPr/>
          <p:nvPr/>
        </p:nvCxnSpPr>
        <p:spPr>
          <a:xfrm flipH="1" flipV="1">
            <a:off x="6467475" y="4835525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7" name="矩形 106"/>
          <p:cNvSpPr/>
          <p:nvPr/>
        </p:nvSpPr>
        <p:spPr>
          <a:xfrm>
            <a:off x="7290435" y="447675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8" name="文本框 107"/>
          <p:cNvSpPr txBox="1"/>
          <p:nvPr/>
        </p:nvSpPr>
        <p:spPr>
          <a:xfrm>
            <a:off x="7319645" y="457708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7089140" y="45205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V="1">
            <a:off x="7089140" y="457454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 flipV="1">
            <a:off x="7089140" y="462851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/>
        </p:nvCxnSpPr>
        <p:spPr>
          <a:xfrm flipV="1">
            <a:off x="7089140" y="478028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4" name="文本框 113"/>
          <p:cNvSpPr txBox="1"/>
          <p:nvPr/>
        </p:nvSpPr>
        <p:spPr>
          <a:xfrm>
            <a:off x="7082790" y="460756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25" name="直接连接符 124"/>
          <p:cNvCxnSpPr/>
          <p:nvPr/>
        </p:nvCxnSpPr>
        <p:spPr>
          <a:xfrm flipH="1" flipV="1">
            <a:off x="6464300" y="593979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7287260" y="558101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7" name="文本框 126"/>
          <p:cNvSpPr txBox="1"/>
          <p:nvPr/>
        </p:nvSpPr>
        <p:spPr>
          <a:xfrm>
            <a:off x="7316470" y="568134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131" name="直接连接符 130"/>
          <p:cNvCxnSpPr/>
          <p:nvPr/>
        </p:nvCxnSpPr>
        <p:spPr>
          <a:xfrm flipV="1">
            <a:off x="7085965" y="562483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3" name="直接连接符 132"/>
          <p:cNvCxnSpPr/>
          <p:nvPr/>
        </p:nvCxnSpPr>
        <p:spPr>
          <a:xfrm flipV="1">
            <a:off x="7085965" y="567880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4" name="直接连接符 133"/>
          <p:cNvCxnSpPr/>
          <p:nvPr/>
        </p:nvCxnSpPr>
        <p:spPr>
          <a:xfrm flipV="1">
            <a:off x="7085965" y="573278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/>
        </p:nvCxnSpPr>
        <p:spPr>
          <a:xfrm flipV="1">
            <a:off x="7085965" y="588454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9" name="文本框 138"/>
          <p:cNvSpPr txBox="1"/>
          <p:nvPr/>
        </p:nvSpPr>
        <p:spPr>
          <a:xfrm>
            <a:off x="7079615" y="571182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40" name="直接连接符 139"/>
          <p:cNvCxnSpPr/>
          <p:nvPr/>
        </p:nvCxnSpPr>
        <p:spPr>
          <a:xfrm flipH="1" flipV="1">
            <a:off x="5461000" y="343281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1" name="矩形 140"/>
          <p:cNvSpPr/>
          <p:nvPr/>
        </p:nvSpPr>
        <p:spPr>
          <a:xfrm>
            <a:off x="4850130" y="304863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947920" y="315976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143" name="直接连接符 142"/>
          <p:cNvCxnSpPr/>
          <p:nvPr/>
        </p:nvCxnSpPr>
        <p:spPr>
          <a:xfrm flipV="1">
            <a:off x="5457190" y="310134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 flipV="1">
            <a:off x="5457190" y="315722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 flipV="1">
            <a:off x="5457190" y="320611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 flipV="1">
            <a:off x="5457190" y="325628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5" name="文本框 154"/>
          <p:cNvSpPr txBox="1"/>
          <p:nvPr/>
        </p:nvSpPr>
        <p:spPr>
          <a:xfrm>
            <a:off x="5467350" y="322326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56" name="直接连接符 155"/>
          <p:cNvCxnSpPr/>
          <p:nvPr/>
        </p:nvCxnSpPr>
        <p:spPr>
          <a:xfrm flipV="1">
            <a:off x="5457190" y="337375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 flipH="1" flipV="1">
            <a:off x="5461000" y="457708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8" name="矩形 157"/>
          <p:cNvSpPr/>
          <p:nvPr/>
        </p:nvSpPr>
        <p:spPr>
          <a:xfrm>
            <a:off x="4850130" y="419290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9" name="文本框 158"/>
          <p:cNvSpPr txBox="1"/>
          <p:nvPr/>
        </p:nvSpPr>
        <p:spPr>
          <a:xfrm>
            <a:off x="4947920" y="430403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160" name="直接连接符 159"/>
          <p:cNvCxnSpPr/>
          <p:nvPr/>
        </p:nvCxnSpPr>
        <p:spPr>
          <a:xfrm flipV="1">
            <a:off x="5457190" y="424561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 flipV="1">
            <a:off x="5457190" y="430149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 flipV="1">
            <a:off x="5457190" y="435038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>
          <a:xfrm flipV="1">
            <a:off x="5457190" y="440055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4" name="文本框 163"/>
          <p:cNvSpPr txBox="1"/>
          <p:nvPr/>
        </p:nvSpPr>
        <p:spPr>
          <a:xfrm>
            <a:off x="5467350" y="436753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65" name="直接连接符 164"/>
          <p:cNvCxnSpPr/>
          <p:nvPr/>
        </p:nvCxnSpPr>
        <p:spPr>
          <a:xfrm flipV="1">
            <a:off x="5457190" y="451802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 flipH="1" flipV="1">
            <a:off x="5476240" y="568134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7" name="矩形 166"/>
          <p:cNvSpPr/>
          <p:nvPr/>
        </p:nvSpPr>
        <p:spPr>
          <a:xfrm>
            <a:off x="4865370" y="529717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8" name="文本框 167"/>
          <p:cNvSpPr txBox="1"/>
          <p:nvPr/>
        </p:nvSpPr>
        <p:spPr>
          <a:xfrm>
            <a:off x="4963160" y="540829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169" name="直接连接符 168"/>
          <p:cNvCxnSpPr/>
          <p:nvPr/>
        </p:nvCxnSpPr>
        <p:spPr>
          <a:xfrm flipV="1">
            <a:off x="5472430" y="534987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0" name="直接连接符 169"/>
          <p:cNvCxnSpPr/>
          <p:nvPr/>
        </p:nvCxnSpPr>
        <p:spPr>
          <a:xfrm flipV="1">
            <a:off x="5472430" y="540575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1" name="直接连接符 170"/>
          <p:cNvCxnSpPr/>
          <p:nvPr/>
        </p:nvCxnSpPr>
        <p:spPr>
          <a:xfrm flipV="1">
            <a:off x="5472430" y="545465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2" name="直接连接符 171"/>
          <p:cNvCxnSpPr/>
          <p:nvPr/>
        </p:nvCxnSpPr>
        <p:spPr>
          <a:xfrm flipV="1">
            <a:off x="5472430" y="550481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3" name="文本框 172"/>
          <p:cNvSpPr txBox="1"/>
          <p:nvPr/>
        </p:nvSpPr>
        <p:spPr>
          <a:xfrm>
            <a:off x="5482590" y="547179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74" name="直接连接符 173"/>
          <p:cNvCxnSpPr/>
          <p:nvPr/>
        </p:nvCxnSpPr>
        <p:spPr>
          <a:xfrm flipV="1">
            <a:off x="5472430" y="562229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8" name="内容占位符 2"/>
          <p:cNvSpPr>
            <a:spLocks noGrp="1"/>
          </p:cNvSpPr>
          <p:nvPr/>
        </p:nvSpPr>
        <p:spPr>
          <a:xfrm>
            <a:off x="8387080" y="1123950"/>
            <a:ext cx="3515360" cy="55873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Clr>
                <a:srgbClr val="00B0F0"/>
              </a:buClr>
              <a:buSzPct val="80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80000"/>
              <a:buFont typeface="Wingdings" panose="05000000000000000000" pitchFamily="2" charset="2"/>
              <a:buChar char="l"/>
              <a:defRPr sz="1800" b="0" baseline="0">
                <a:solidFill>
                  <a:srgbClr val="0000FF"/>
                </a:solidFill>
                <a:latin typeface="+mn-ea"/>
                <a:ea typeface="+mn-ea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3pPr>
            <a:lvl4pPr marL="1600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对于</a:t>
            </a:r>
            <a:r>
              <a:rPr lang="en-US" altLang="zh-CN"/>
              <a:t>ADDR</a:t>
            </a:r>
            <a:r>
              <a:rPr lang="zh-CN" altLang="en-US"/>
              <a:t>来说，加</a:t>
            </a:r>
            <a:r>
              <a:rPr lang="en-US" altLang="zh-CN"/>
              <a:t>buffer</a:t>
            </a:r>
            <a:r>
              <a:rPr lang="zh-CN" altLang="en-US"/>
              <a:t>会造成驱动冲突</a:t>
            </a:r>
            <a:r>
              <a:rPr lang="en-US" altLang="zh-CN"/>
              <a:t>&gt;&gt;</a:t>
            </a:r>
            <a:r>
              <a:rPr lang="zh-CN" altLang="en-US" b="1"/>
              <a:t>无法添加</a:t>
            </a:r>
            <a:r>
              <a:rPr lang="en-US" altLang="zh-CN" b="1"/>
              <a:t>buffer</a:t>
            </a:r>
            <a:endParaRPr lang="en-US" altLang="zh-CN" b="1"/>
          </a:p>
          <a:p>
            <a:endParaRPr lang="en-US" altLang="zh-CN" b="1"/>
          </a:p>
          <a:p>
            <a:endParaRPr lang="en-US" altLang="zh-CN"/>
          </a:p>
          <a:p>
            <a:r>
              <a:rPr lang="zh-CN"/>
              <a:t>需要对关注较远</a:t>
            </a:r>
            <a:r>
              <a:rPr lang="en-US" altLang="zh-CN"/>
              <a:t>ROM</a:t>
            </a:r>
            <a:r>
              <a:rPr lang="zh-CN" altLang="en-US"/>
              <a:t>延时</a:t>
            </a:r>
            <a:endParaRPr lang="zh-CN" altLang="en-US" b="1"/>
          </a:p>
          <a:p>
            <a:endParaRPr lang="zh-CN" altLang="en-US"/>
          </a:p>
          <a:p>
            <a:pPr marL="0" indent="0">
              <a:buNone/>
            </a:pPr>
            <a:endParaRPr lang="en-US" altLang="zh-CN" b="1"/>
          </a:p>
        </p:txBody>
      </p:sp>
      <p:cxnSp>
        <p:nvCxnSpPr>
          <p:cNvPr id="179" name="直接箭头连接符 178"/>
          <p:cNvCxnSpPr/>
          <p:nvPr/>
        </p:nvCxnSpPr>
        <p:spPr>
          <a:xfrm flipH="1">
            <a:off x="2693670" y="4822190"/>
            <a:ext cx="9144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/>
          <p:nvPr/>
        </p:nvCxnSpPr>
        <p:spPr>
          <a:xfrm>
            <a:off x="2589530" y="4613275"/>
            <a:ext cx="0" cy="781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/>
        </p:nvCxnSpPr>
        <p:spPr>
          <a:xfrm>
            <a:off x="2533015" y="4764405"/>
            <a:ext cx="108000" cy="10800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/>
        </p:nvCxnSpPr>
        <p:spPr>
          <a:xfrm flipH="1">
            <a:off x="2533015" y="4764405"/>
            <a:ext cx="108000" cy="108000"/>
          </a:xfrm>
          <a:prstGeom prst="line">
            <a:avLst/>
          </a:prstGeom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3" name="文本框 182"/>
          <p:cNvSpPr txBox="1"/>
          <p:nvPr/>
        </p:nvSpPr>
        <p:spPr>
          <a:xfrm>
            <a:off x="1780540" y="4801870"/>
            <a:ext cx="12388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>
                <a:solidFill>
                  <a:srgbClr val="FF0000"/>
                </a:solidFill>
              </a:rPr>
              <a:t>驱动冲突</a:t>
            </a:r>
            <a:endParaRPr lang="zh-CN" altLang="en-US" sz="1200" b="1">
              <a:solidFill>
                <a:srgbClr val="FF0000"/>
              </a:solidFill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644525" y="5929630"/>
            <a:ext cx="2336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三态</a:t>
            </a:r>
            <a:r>
              <a:rPr lang="en-US" altLang="zh-CN">
                <a:solidFill>
                  <a:srgbClr val="FF0000"/>
                </a:solidFill>
              </a:rPr>
              <a:t>BUFFER</a:t>
            </a:r>
            <a:r>
              <a:rPr lang="zh-CN" altLang="en-US">
                <a:solidFill>
                  <a:srgbClr val="FF0000"/>
                </a:solidFill>
              </a:rPr>
              <a:t>？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ADDR</a:t>
            </a:r>
            <a:r>
              <a:rPr lang="zh-CN" altLang="en-US"/>
              <a:t>考虑</a:t>
            </a:r>
            <a:endParaRPr lang="zh-CN" altLang="en-US"/>
          </a:p>
        </p:txBody>
      </p:sp>
      <p:cxnSp>
        <p:nvCxnSpPr>
          <p:cNvPr id="4" name="直接连接符 3"/>
          <p:cNvCxnSpPr>
            <a:stCxn id="5" idx="2"/>
          </p:cNvCxnSpPr>
          <p:nvPr/>
        </p:nvCxnSpPr>
        <p:spPr>
          <a:xfrm>
            <a:off x="2791460" y="4493895"/>
            <a:ext cx="0" cy="16662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687320" y="4171950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10" name="直接连接符 9"/>
          <p:cNvCxnSpPr/>
          <p:nvPr/>
        </p:nvCxnSpPr>
        <p:spPr>
          <a:xfrm>
            <a:off x="2785745" y="3244850"/>
            <a:ext cx="0" cy="90000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1790700" y="454406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1784350" y="339280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1784350" y="563943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2778760" y="4797425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2790825" y="362966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687320" y="2894330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2794635" y="2767330"/>
            <a:ext cx="0" cy="19050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2794000" y="2407920"/>
            <a:ext cx="0" cy="38481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2687320" y="2085975"/>
            <a:ext cx="2076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  <a:p>
            <a:r>
              <a:rPr lang="en-US" altLang="zh-CN" sz="500" b="1"/>
              <a:t>.</a:t>
            </a:r>
            <a:endParaRPr lang="en-US" altLang="zh-CN" sz="500" b="1"/>
          </a:p>
        </p:txBody>
      </p:sp>
      <p:cxnSp>
        <p:nvCxnSpPr>
          <p:cNvPr id="67" name="直接连接符 66"/>
          <p:cNvCxnSpPr/>
          <p:nvPr/>
        </p:nvCxnSpPr>
        <p:spPr>
          <a:xfrm>
            <a:off x="2799715" y="1577340"/>
            <a:ext cx="3175" cy="50863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H="1" flipV="1">
            <a:off x="2802890" y="197485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>
            <a:off x="3639820" y="161925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3669030" y="1719580"/>
            <a:ext cx="68262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ROM1</a:t>
            </a:r>
            <a:endParaRPr lang="en-US" altLang="zh-CN" sz="800" b="1"/>
          </a:p>
        </p:txBody>
      </p:sp>
      <p:cxnSp>
        <p:nvCxnSpPr>
          <p:cNvPr id="71" name="直接连接符 70"/>
          <p:cNvCxnSpPr/>
          <p:nvPr/>
        </p:nvCxnSpPr>
        <p:spPr>
          <a:xfrm flipV="1">
            <a:off x="3438525" y="16630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 flipV="1">
            <a:off x="1804035" y="157734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3" name="矩形 72"/>
          <p:cNvSpPr/>
          <p:nvPr/>
        </p:nvSpPr>
        <p:spPr>
          <a:xfrm>
            <a:off x="1193165" y="119316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1290955" y="1304290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ROM0</a:t>
            </a:r>
            <a:endParaRPr lang="en-US" altLang="zh-CN" sz="800" b="1"/>
          </a:p>
        </p:txBody>
      </p:sp>
      <p:cxnSp>
        <p:nvCxnSpPr>
          <p:cNvPr id="77" name="直接连接符 76"/>
          <p:cNvCxnSpPr/>
          <p:nvPr/>
        </p:nvCxnSpPr>
        <p:spPr>
          <a:xfrm flipV="1">
            <a:off x="1800225" y="124587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2479675" y="616521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/>
        </p:nvSpPr>
        <p:spPr>
          <a:xfrm>
            <a:off x="2451735" y="6198235"/>
            <a:ext cx="730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EOC</a:t>
            </a:r>
            <a:endParaRPr lang="en-US" altLang="zh-CN"/>
          </a:p>
        </p:txBody>
      </p:sp>
      <p:cxnSp>
        <p:nvCxnSpPr>
          <p:cNvPr id="80" name="直接连接符 79"/>
          <p:cNvCxnSpPr/>
          <p:nvPr/>
        </p:nvCxnSpPr>
        <p:spPr>
          <a:xfrm flipV="1">
            <a:off x="3438525" y="171704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3438525" y="177101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3438525" y="192278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3432175" y="175006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85" name="直接连接符 84"/>
          <p:cNvCxnSpPr/>
          <p:nvPr/>
        </p:nvCxnSpPr>
        <p:spPr>
          <a:xfrm flipV="1">
            <a:off x="1800225" y="130175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1800225" y="135064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V="1">
            <a:off x="1800225" y="140081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1810385" y="136779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1800225" y="151828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3625850" y="327088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3655060" y="337121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</p:txBody>
      </p:sp>
      <p:cxnSp>
        <p:nvCxnSpPr>
          <p:cNvPr id="100" name="直接连接符 99"/>
          <p:cNvCxnSpPr/>
          <p:nvPr/>
        </p:nvCxnSpPr>
        <p:spPr>
          <a:xfrm flipV="1">
            <a:off x="3424555" y="3314700"/>
            <a:ext cx="201295" cy="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flipV="1">
            <a:off x="3424555" y="336867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V="1">
            <a:off x="3424555" y="342265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V="1">
            <a:off x="3424555" y="357441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" name="文本框 103"/>
          <p:cNvSpPr txBox="1"/>
          <p:nvPr/>
        </p:nvSpPr>
        <p:spPr>
          <a:xfrm>
            <a:off x="3418205" y="340169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05" name="直接连接符 104"/>
          <p:cNvCxnSpPr/>
          <p:nvPr/>
        </p:nvCxnSpPr>
        <p:spPr>
          <a:xfrm flipH="1" flipV="1">
            <a:off x="2790825" y="4804410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7" name="矩形 106"/>
          <p:cNvSpPr/>
          <p:nvPr/>
        </p:nvSpPr>
        <p:spPr>
          <a:xfrm>
            <a:off x="3613785" y="444563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8" name="文本框 107"/>
          <p:cNvSpPr txBox="1"/>
          <p:nvPr/>
        </p:nvSpPr>
        <p:spPr>
          <a:xfrm>
            <a:off x="3642995" y="4545965"/>
            <a:ext cx="5759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  <a:p>
            <a:r>
              <a:rPr lang="en-US" altLang="zh-CN" sz="800" b="1"/>
              <a:t>  1021</a:t>
            </a:r>
            <a:endParaRPr lang="en-US" altLang="zh-CN" sz="800" b="1"/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3412490" y="448945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V="1">
            <a:off x="3412490" y="454342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 flipV="1">
            <a:off x="3412490" y="459740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/>
        </p:nvCxnSpPr>
        <p:spPr>
          <a:xfrm flipV="1">
            <a:off x="3412490" y="47491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4" name="文本框 113"/>
          <p:cNvSpPr txBox="1"/>
          <p:nvPr/>
        </p:nvSpPr>
        <p:spPr>
          <a:xfrm>
            <a:off x="3406140" y="457644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25" name="直接连接符 124"/>
          <p:cNvCxnSpPr/>
          <p:nvPr/>
        </p:nvCxnSpPr>
        <p:spPr>
          <a:xfrm flipH="1" flipV="1">
            <a:off x="2787650" y="5908675"/>
            <a:ext cx="83502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610610" y="554990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7" name="文本框 126"/>
          <p:cNvSpPr txBox="1"/>
          <p:nvPr/>
        </p:nvSpPr>
        <p:spPr>
          <a:xfrm>
            <a:off x="3639820" y="5650230"/>
            <a:ext cx="5759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  ROM</a:t>
            </a:r>
            <a:endParaRPr lang="en-US" altLang="zh-CN" sz="800" b="1"/>
          </a:p>
          <a:p>
            <a:r>
              <a:rPr lang="en-US" altLang="zh-CN" sz="800" b="1"/>
              <a:t>  1023</a:t>
            </a:r>
            <a:endParaRPr lang="en-US" altLang="zh-CN" sz="800" b="1"/>
          </a:p>
        </p:txBody>
      </p:sp>
      <p:cxnSp>
        <p:nvCxnSpPr>
          <p:cNvPr id="131" name="直接连接符 130"/>
          <p:cNvCxnSpPr/>
          <p:nvPr/>
        </p:nvCxnSpPr>
        <p:spPr>
          <a:xfrm flipV="1">
            <a:off x="3409315" y="559371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3" name="直接连接符 132"/>
          <p:cNvCxnSpPr/>
          <p:nvPr/>
        </p:nvCxnSpPr>
        <p:spPr>
          <a:xfrm flipV="1">
            <a:off x="3409315" y="564769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4" name="直接连接符 133"/>
          <p:cNvCxnSpPr/>
          <p:nvPr/>
        </p:nvCxnSpPr>
        <p:spPr>
          <a:xfrm flipV="1">
            <a:off x="3409315" y="57016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5" name="直接连接符 134"/>
          <p:cNvCxnSpPr/>
          <p:nvPr/>
        </p:nvCxnSpPr>
        <p:spPr>
          <a:xfrm flipV="1">
            <a:off x="3409315" y="585343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9" name="文本框 138"/>
          <p:cNvSpPr txBox="1"/>
          <p:nvPr/>
        </p:nvSpPr>
        <p:spPr>
          <a:xfrm>
            <a:off x="3402965" y="568071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40" name="直接连接符 139"/>
          <p:cNvCxnSpPr/>
          <p:nvPr/>
        </p:nvCxnSpPr>
        <p:spPr>
          <a:xfrm flipH="1" flipV="1">
            <a:off x="1784350" y="340169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1" name="矩形 140"/>
          <p:cNvSpPr/>
          <p:nvPr/>
        </p:nvSpPr>
        <p:spPr>
          <a:xfrm>
            <a:off x="1173480" y="301752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1271270" y="3128645"/>
            <a:ext cx="5759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</p:txBody>
      </p:sp>
      <p:cxnSp>
        <p:nvCxnSpPr>
          <p:cNvPr id="143" name="直接连接符 142"/>
          <p:cNvCxnSpPr/>
          <p:nvPr/>
        </p:nvCxnSpPr>
        <p:spPr>
          <a:xfrm flipV="1">
            <a:off x="1780540" y="307022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 flipV="1">
            <a:off x="1780540" y="312610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 flipV="1">
            <a:off x="1780540" y="317500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 flipV="1">
            <a:off x="1780540" y="322516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5" name="文本框 154"/>
          <p:cNvSpPr txBox="1"/>
          <p:nvPr/>
        </p:nvSpPr>
        <p:spPr>
          <a:xfrm>
            <a:off x="1790700" y="319214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56" name="直接连接符 155"/>
          <p:cNvCxnSpPr/>
          <p:nvPr/>
        </p:nvCxnSpPr>
        <p:spPr>
          <a:xfrm flipV="1">
            <a:off x="1780540" y="334264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 flipH="1" flipV="1">
            <a:off x="1784350" y="4545965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8" name="矩形 157"/>
          <p:cNvSpPr/>
          <p:nvPr/>
        </p:nvSpPr>
        <p:spPr>
          <a:xfrm>
            <a:off x="1173480" y="4161790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9" name="文本框 158"/>
          <p:cNvSpPr txBox="1"/>
          <p:nvPr/>
        </p:nvSpPr>
        <p:spPr>
          <a:xfrm>
            <a:off x="1271270" y="4272915"/>
            <a:ext cx="5759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  <a:p>
            <a:r>
              <a:rPr lang="en-US" altLang="zh-CN" sz="800" b="1"/>
              <a:t>1020</a:t>
            </a:r>
            <a:endParaRPr lang="en-US" altLang="zh-CN" sz="800" b="1"/>
          </a:p>
        </p:txBody>
      </p:sp>
      <p:cxnSp>
        <p:nvCxnSpPr>
          <p:cNvPr id="160" name="直接连接符 159"/>
          <p:cNvCxnSpPr/>
          <p:nvPr/>
        </p:nvCxnSpPr>
        <p:spPr>
          <a:xfrm flipV="1">
            <a:off x="1780540" y="421449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 flipV="1">
            <a:off x="1780540" y="427037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 flipV="1">
            <a:off x="1780540" y="431927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>
          <a:xfrm flipV="1">
            <a:off x="1780540" y="436943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4" name="文本框 163"/>
          <p:cNvSpPr txBox="1"/>
          <p:nvPr/>
        </p:nvSpPr>
        <p:spPr>
          <a:xfrm>
            <a:off x="1790700" y="4336415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65" name="直接连接符 164"/>
          <p:cNvCxnSpPr/>
          <p:nvPr/>
        </p:nvCxnSpPr>
        <p:spPr>
          <a:xfrm flipV="1">
            <a:off x="1780540" y="448691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 flipH="1" flipV="1">
            <a:off x="1799590" y="5650230"/>
            <a:ext cx="1000125" cy="10795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7" name="矩形 166"/>
          <p:cNvSpPr/>
          <p:nvPr/>
        </p:nvSpPr>
        <p:spPr>
          <a:xfrm>
            <a:off x="1188720" y="5266055"/>
            <a:ext cx="617220" cy="4254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8" name="文本框 167"/>
          <p:cNvSpPr txBox="1"/>
          <p:nvPr/>
        </p:nvSpPr>
        <p:spPr>
          <a:xfrm>
            <a:off x="1286510" y="5377180"/>
            <a:ext cx="5759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 b="1"/>
              <a:t>ROM</a:t>
            </a:r>
            <a:endParaRPr lang="en-US" altLang="zh-CN" sz="800" b="1"/>
          </a:p>
          <a:p>
            <a:r>
              <a:rPr lang="en-US" altLang="zh-CN" sz="800" b="1"/>
              <a:t>1022</a:t>
            </a:r>
            <a:endParaRPr lang="en-US" altLang="zh-CN" sz="800" b="1"/>
          </a:p>
        </p:txBody>
      </p:sp>
      <p:cxnSp>
        <p:nvCxnSpPr>
          <p:cNvPr id="169" name="直接连接符 168"/>
          <p:cNvCxnSpPr/>
          <p:nvPr/>
        </p:nvCxnSpPr>
        <p:spPr>
          <a:xfrm flipV="1">
            <a:off x="1795780" y="531876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0" name="直接连接符 169"/>
          <p:cNvCxnSpPr/>
          <p:nvPr/>
        </p:nvCxnSpPr>
        <p:spPr>
          <a:xfrm flipV="1">
            <a:off x="1795780" y="537464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1" name="直接连接符 170"/>
          <p:cNvCxnSpPr/>
          <p:nvPr/>
        </p:nvCxnSpPr>
        <p:spPr>
          <a:xfrm flipV="1">
            <a:off x="1795780" y="542353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2" name="直接连接符 171"/>
          <p:cNvCxnSpPr/>
          <p:nvPr/>
        </p:nvCxnSpPr>
        <p:spPr>
          <a:xfrm flipV="1">
            <a:off x="1795780" y="5473700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3" name="文本框 172"/>
          <p:cNvSpPr txBox="1"/>
          <p:nvPr/>
        </p:nvSpPr>
        <p:spPr>
          <a:xfrm>
            <a:off x="1805940" y="5440680"/>
            <a:ext cx="20764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  <a:p>
            <a:r>
              <a:rPr lang="en-US" altLang="zh-CN" sz="200" b="1"/>
              <a:t>.</a:t>
            </a:r>
            <a:endParaRPr lang="en-US" altLang="zh-CN" sz="200" b="1"/>
          </a:p>
        </p:txBody>
      </p:sp>
      <p:cxnSp>
        <p:nvCxnSpPr>
          <p:cNvPr id="174" name="直接连接符 173"/>
          <p:cNvCxnSpPr/>
          <p:nvPr/>
        </p:nvCxnSpPr>
        <p:spPr>
          <a:xfrm flipV="1">
            <a:off x="1795780" y="5591175"/>
            <a:ext cx="201295" cy="2540"/>
          </a:xfrm>
          <a:prstGeom prst="line">
            <a:avLst/>
          </a:prstGeom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8" name="内容占位符 2"/>
          <p:cNvSpPr>
            <a:spLocks noGrp="1"/>
          </p:cNvSpPr>
          <p:nvPr/>
        </p:nvSpPr>
        <p:spPr>
          <a:xfrm>
            <a:off x="4844415" y="1123950"/>
            <a:ext cx="7058025" cy="55873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Clr>
                <a:srgbClr val="00B0F0"/>
              </a:buClr>
              <a:buSzPct val="80000"/>
              <a:buFont typeface="Wingdings" panose="05000000000000000000" pitchFamily="2" charset="2"/>
              <a:buChar char="n"/>
              <a:defRPr sz="2000" b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80000"/>
              <a:buFont typeface="Wingdings" panose="05000000000000000000" pitchFamily="2" charset="2"/>
              <a:buChar char="l"/>
              <a:defRPr sz="1800" b="0" baseline="0">
                <a:solidFill>
                  <a:srgbClr val="0000FF"/>
                </a:solidFill>
                <a:latin typeface="+mn-ea"/>
                <a:ea typeface="+mn-ea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3pPr>
            <a:lvl4pPr marL="1600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4pPr>
            <a:lvl5pPr marL="20574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5pPr>
            <a:lvl6pPr marL="25146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6pPr>
            <a:lvl7pPr marL="29718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7pPr>
            <a:lvl8pPr marL="3429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8pPr>
            <a:lvl9pPr marL="38862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9pPr>
          </a:lstStyle>
          <a:p>
            <a:pPr marL="0" indent="0">
              <a:buNone/>
            </a:pPr>
            <a:r>
              <a:rPr lang="zh-CN" sz="1400" b="1"/>
              <a:t>无</a:t>
            </a:r>
            <a:r>
              <a:rPr lang="en-US" altLang="zh-CN" sz="1400" b="1"/>
              <a:t>BUFFER</a:t>
            </a:r>
            <a:r>
              <a:rPr lang="zh-CN" altLang="en-US" sz="1400" b="1"/>
              <a:t>时，假设</a:t>
            </a:r>
            <a:r>
              <a:rPr lang="en-US" altLang="zh-CN" sz="1400" b="1"/>
              <a:t>ROM</a:t>
            </a:r>
            <a:r>
              <a:rPr lang="zh-CN" altLang="en-US" sz="1400" b="1"/>
              <a:t>驱动能力无限强</a:t>
            </a:r>
            <a:endParaRPr lang="en-US" altLang="zh-CN" sz="1400" b="1"/>
          </a:p>
          <a:p>
            <a:pPr marL="0" indent="0">
              <a:buNone/>
            </a:pPr>
            <a:r>
              <a:rPr lang="en-US" altLang="zh-CN" sz="1600" b="1"/>
              <a:t>T</a:t>
            </a:r>
            <a:r>
              <a:rPr lang="en-US" altLang="zh-CN" sz="1600" b="1" baseline="-25000"/>
              <a:t>addr</a:t>
            </a:r>
            <a:r>
              <a:rPr lang="en-US" altLang="zh-CN" sz="1600" b="1"/>
              <a:t> [n] =</a:t>
            </a:r>
            <a:r>
              <a:rPr lang="en-US" altLang="zh-CN" sz="1600" b="1">
                <a:sym typeface="+mn-ea"/>
              </a:rPr>
              <a:t> </a:t>
            </a:r>
            <a:r>
              <a:rPr lang="en-US" altLang="zh-CN" sz="1200" b="1">
                <a:sym typeface="+mn-ea"/>
              </a:rPr>
              <a:t>0.69 * 10^(-6) * R</a:t>
            </a:r>
            <a:r>
              <a:rPr lang="en-US" altLang="zh-CN" sz="1200" b="1" baseline="-25000">
                <a:sym typeface="+mn-ea"/>
              </a:rPr>
              <a:t>wire</a:t>
            </a:r>
            <a:endParaRPr lang="en-US" altLang="zh-CN" sz="1200" b="1" baseline="-25000">
              <a:sym typeface="+mn-ea"/>
            </a:endParaRPr>
          </a:p>
          <a:p>
            <a:pPr marL="0" indent="0">
              <a:buNone/>
            </a:pPr>
            <a:r>
              <a:rPr lang="en-US" altLang="zh-CN" sz="1200" b="1" baseline="-25000">
                <a:sym typeface="+mn-ea"/>
              </a:rPr>
              <a:t>                              </a:t>
            </a:r>
            <a:r>
              <a:rPr lang="en-US" altLang="zh-CN" sz="1200" b="1">
                <a:sym typeface="+mn-ea"/>
              </a:rPr>
              <a:t>*  {</a:t>
            </a:r>
            <a:endParaRPr lang="en-US" altLang="zh-CN" sz="1200" b="1">
              <a:sym typeface="+mn-ea"/>
            </a:endParaRPr>
          </a:p>
          <a:p>
            <a:pPr marL="0" indent="0">
              <a:buNone/>
            </a:pPr>
            <a:r>
              <a:rPr lang="en-US" altLang="zh-CN" sz="1200" b="1">
                <a:sym typeface="+mn-ea"/>
              </a:rPr>
              <a:t>                     C</a:t>
            </a:r>
            <a:r>
              <a:rPr lang="en-US" altLang="zh-CN" sz="1200" b="1" baseline="-25000">
                <a:sym typeface="+mn-ea"/>
              </a:rPr>
              <a:t>node </a:t>
            </a:r>
            <a:r>
              <a:rPr lang="en-US" altLang="zh-CN" sz="1200" b="1">
                <a:sym typeface="+mn-ea"/>
              </a:rPr>
              <a:t>* ((1024-n) * (1023-n) / 2+n * C</a:t>
            </a:r>
            <a:r>
              <a:rPr lang="en-US" altLang="zh-CN" sz="1200" b="1" baseline="-25000">
                <a:sym typeface="+mn-ea"/>
              </a:rPr>
              <a:t>rec</a:t>
            </a:r>
            <a:r>
              <a:rPr lang="en-US" altLang="zh-CN" sz="1200" b="1">
                <a:sym typeface="+mn-ea"/>
              </a:rPr>
              <a:t>)</a:t>
            </a:r>
            <a:endParaRPr lang="en-US" altLang="zh-CN" sz="1200" b="1">
              <a:sym typeface="+mn-ea"/>
            </a:endParaRPr>
          </a:p>
          <a:p>
            <a:pPr marL="0" indent="0">
              <a:buNone/>
            </a:pPr>
            <a:r>
              <a:rPr lang="en-US" altLang="zh-CN" sz="1200" b="1">
                <a:sym typeface="+mn-ea"/>
              </a:rPr>
              <a:t>                                                                                      }</a:t>
            </a:r>
            <a:endParaRPr lang="en-US" altLang="zh-CN" sz="1200" b="1"/>
          </a:p>
          <a:p>
            <a:pPr marL="0" indent="0">
              <a:buNone/>
            </a:pPr>
            <a:r>
              <a:rPr lang="en-US" altLang="zh-CN" sz="1600" b="1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 n=0:      = 26.0551 ns</a:t>
            </a:r>
            <a:endParaRPr lang="en-US" altLang="zh-CN" sz="1600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sz="1600" b="1"/>
              <a:t>考虑</a:t>
            </a:r>
            <a:r>
              <a:rPr lang="en-US" altLang="zh-CN" sz="1600" b="1"/>
              <a:t>ROM</a:t>
            </a:r>
            <a:r>
              <a:rPr lang="zh-CN" altLang="en-US" sz="1600" b="1"/>
              <a:t>的驱动能力</a:t>
            </a:r>
            <a:endParaRPr lang="en-US" altLang="zh-CN" sz="1600" b="1"/>
          </a:p>
          <a:p>
            <a:pPr marL="0" indent="0">
              <a:buNone/>
            </a:pPr>
            <a:r>
              <a:rPr lang="en-US" altLang="zh-CN"/>
              <a:t>             </a:t>
            </a:r>
            <a:endParaRPr lang="en-US" altLang="zh-CN"/>
          </a:p>
          <a:p>
            <a:pPr marL="0" indent="0">
              <a:buNone/>
            </a:pPr>
            <a:endParaRPr lang="en-US" altLang="zh-CN" b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4415" y="3632200"/>
            <a:ext cx="6886575" cy="20980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33010" y="59886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后续还要考虑</a:t>
            </a:r>
            <a:r>
              <a:rPr lang="en-US" altLang="zh-CN"/>
              <a:t>ROM</a:t>
            </a:r>
            <a:r>
              <a:rPr lang="zh-CN" altLang="en-US"/>
              <a:t>的大小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955*343"/>
  <p:tag name="TABLE_ENDDRAG_RECT" val="4*132*955*343"/>
</p:tagLst>
</file>

<file path=ppt/theme/theme1.xml><?xml version="1.0" encoding="utf-8"?>
<a:theme xmlns:a="http://schemas.openxmlformats.org/drawingml/2006/main" name="IHEP">
  <a:themeElements>
    <a:clrScheme name="IHE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IHE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E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E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E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E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HE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E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E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E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E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E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HE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1680</Words>
  <Application>WPS 演示</Application>
  <PresentationFormat>宽屏</PresentationFormat>
  <Paragraphs>343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华文中宋</vt:lpstr>
      <vt:lpstr>Wingdings</vt:lpstr>
      <vt:lpstr>Verdana</vt:lpstr>
      <vt:lpstr>微软雅黑</vt:lpstr>
      <vt:lpstr>Arial Unicode MS</vt:lpstr>
      <vt:lpstr>Calibri</vt:lpstr>
      <vt:lpstr>IHEP</vt:lpstr>
      <vt:lpstr>9.17汇报  芯片像素阵列延迟模型与ADDR考虑 </vt:lpstr>
      <vt:lpstr>目录</vt:lpstr>
      <vt:lpstr>更新参数后各信号延迟估算</vt:lpstr>
      <vt:lpstr>ADDR考虑</vt:lpstr>
      <vt:lpstr>ADDR考虑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hhh YYY</dc:creator>
  <cp:lastModifiedBy>凹凸奥</cp:lastModifiedBy>
  <cp:revision>105</cp:revision>
  <dcterms:created xsi:type="dcterms:W3CDTF">2023-08-09T12:44:00Z</dcterms:created>
  <dcterms:modified xsi:type="dcterms:W3CDTF">2026-09-17T07:41:11Z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9EDE10CA93234C94B1E684CA4D751AFD_13</vt:lpwstr>
  </property>
</Properties>
</file>