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  <p:sldMasterId id="2147483687" r:id="rId3"/>
  </p:sldMasterIdLst>
  <p:notesMasterIdLst>
    <p:notesMasterId r:id="rId22"/>
  </p:notesMasterIdLst>
  <p:sldIdLst>
    <p:sldId id="2121" r:id="rId4"/>
    <p:sldId id="269" r:id="rId5"/>
    <p:sldId id="2140" r:id="rId6"/>
    <p:sldId id="2142" r:id="rId7"/>
    <p:sldId id="2143" r:id="rId8"/>
    <p:sldId id="2153" r:id="rId9"/>
    <p:sldId id="2154" r:id="rId10"/>
    <p:sldId id="2151" r:id="rId11"/>
    <p:sldId id="2148" r:id="rId12"/>
    <p:sldId id="2144" r:id="rId13"/>
    <p:sldId id="2156" r:id="rId14"/>
    <p:sldId id="2155" r:id="rId15"/>
    <p:sldId id="2152" r:id="rId16"/>
    <p:sldId id="2157" r:id="rId17"/>
    <p:sldId id="2150" r:id="rId18"/>
    <p:sldId id="2158" r:id="rId19"/>
    <p:sldId id="2149" r:id="rId20"/>
    <p:sldId id="266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92AF1DB-96DF-4F90-AB58-343EECCE1309}">
          <p14:sldIdLst>
            <p14:sldId id="2121"/>
            <p14:sldId id="269"/>
            <p14:sldId id="2140"/>
            <p14:sldId id="2142"/>
            <p14:sldId id="2143"/>
            <p14:sldId id="2153"/>
            <p14:sldId id="2154"/>
            <p14:sldId id="2151"/>
            <p14:sldId id="2148"/>
            <p14:sldId id="2144"/>
            <p14:sldId id="2156"/>
            <p14:sldId id="2155"/>
            <p14:sldId id="2152"/>
            <p14:sldId id="2157"/>
            <p14:sldId id="2150"/>
            <p14:sldId id="2158"/>
            <p14:sldId id="2149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C9BE"/>
    <a:srgbClr val="D5D2CD"/>
    <a:srgbClr val="DFD6CD"/>
    <a:srgbClr val="AD927C"/>
    <a:srgbClr val="B9A99E"/>
    <a:srgbClr val="AE1324"/>
    <a:srgbClr val="0C49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88F125-6363-4B43-888B-85BFD714C322}" v="1" dt="2024-11-08T00:25:43.7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08" autoAdjust="0"/>
    <p:restoredTop sz="79924" autoAdjust="0"/>
  </p:normalViewPr>
  <p:slideViewPr>
    <p:cSldViewPr snapToGrid="0" showGuides="1">
      <p:cViewPr varScale="1">
        <p:scale>
          <a:sx n="86" d="100"/>
          <a:sy n="86" d="100"/>
        </p:scale>
        <p:origin x="547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BCEC9-DDE4-4B30-87D6-0017517D5E27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4487E-253C-4F2A-AD3B-D7DF4058A6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275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dirty="0"/>
              <a:t>照片为学生拍摄的礼堂</a:t>
            </a:r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charset="0"/>
                <a:ea typeface="华文中宋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charset="0"/>
                <a:ea typeface="华文中宋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charset="0"/>
                <a:ea typeface="华文中宋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charset="0"/>
                <a:ea typeface="华文中宋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charset="0"/>
                <a:ea typeface="华文中宋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华文中宋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华文中宋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华文中宋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华文中宋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F000F6D-74D8-0C46-B428-4DE0EB03488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宋体" charset="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宋体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270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4487E-253C-4F2A-AD3B-D7DF4058A67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826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2C326A-3541-E547-8C03-5779D23648EF}" type="datetimeFigureOut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2026/9/17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597BDB-C194-6F4E-8639-1B954A600FDB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6794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0768"/>
            <a:ext cx="10515600" cy="5061482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r>
              <a:rPr lang="en-US" altLang="zh-CN" dirty="0"/>
              <a:t>·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777B4F-0286-DE44-939A-59B26D3141B7}" type="datetimeFigureOut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2026/9/17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009" y="0"/>
            <a:ext cx="10538791" cy="1021543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000" b="1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grpSp>
        <p:nvGrpSpPr>
          <p:cNvPr id="16" name="组合 15"/>
          <p:cNvGrpSpPr/>
          <p:nvPr userDrawn="1"/>
        </p:nvGrpSpPr>
        <p:grpSpPr>
          <a:xfrm>
            <a:off x="815009" y="1021543"/>
            <a:ext cx="10538791" cy="0"/>
            <a:chOff x="815009" y="1021543"/>
            <a:chExt cx="10538791" cy="0"/>
          </a:xfrm>
        </p:grpSpPr>
        <p:cxnSp>
          <p:nvCxnSpPr>
            <p:cNvPr id="8" name="直接连接符 7"/>
            <p:cNvCxnSpPr/>
            <p:nvPr userDrawn="1"/>
          </p:nvCxnSpPr>
          <p:spPr>
            <a:xfrm>
              <a:off x="815009" y="1021543"/>
              <a:ext cx="713715" cy="0"/>
            </a:xfrm>
            <a:prstGeom prst="line">
              <a:avLst/>
            </a:prstGeom>
            <a:ln w="44450">
              <a:solidFill>
                <a:srgbClr val="AE13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 userDrawn="1"/>
          </p:nvCxnSpPr>
          <p:spPr>
            <a:xfrm>
              <a:off x="1683945" y="1021543"/>
              <a:ext cx="9669855" cy="0"/>
            </a:xfrm>
            <a:prstGeom prst="line">
              <a:avLst/>
            </a:prstGeom>
            <a:ln w="444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4154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F89CA9-0F6A-E745-B1B5-0B3A7BE5D970}" type="datetimeFigureOut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2026/9/17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B721F5A-A6F2-4C4E-BFC8-8F7E8C0B0E84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009" y="0"/>
            <a:ext cx="10515600" cy="10215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00000"/>
              </a:lnSpc>
              <a:defRPr lang="en-US" sz="4000" b="1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en-US" dirty="0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815009" y="1021543"/>
            <a:ext cx="10538791" cy="0"/>
            <a:chOff x="815009" y="1021543"/>
            <a:chExt cx="10538791" cy="0"/>
          </a:xfrm>
        </p:grpSpPr>
        <p:cxnSp>
          <p:nvCxnSpPr>
            <p:cNvPr id="7" name="直接连接符 6"/>
            <p:cNvCxnSpPr/>
            <p:nvPr userDrawn="1"/>
          </p:nvCxnSpPr>
          <p:spPr>
            <a:xfrm>
              <a:off x="815009" y="1021543"/>
              <a:ext cx="713715" cy="0"/>
            </a:xfrm>
            <a:prstGeom prst="line">
              <a:avLst/>
            </a:prstGeom>
            <a:ln w="44450">
              <a:solidFill>
                <a:srgbClr val="AE13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 userDrawn="1"/>
          </p:nvCxnSpPr>
          <p:spPr>
            <a:xfrm>
              <a:off x="1683945" y="1021543"/>
              <a:ext cx="9669855" cy="0"/>
            </a:xfrm>
            <a:prstGeom prst="line">
              <a:avLst/>
            </a:prstGeom>
            <a:ln w="444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1060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E72066-6174-6145-AA6B-3DE5C9EA0DC8}" type="datetimeFigureOut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2026/9/17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D0C70D4-B8A7-1C47-A003-56128FA9BF31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72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2098675" y="2108200"/>
            <a:ext cx="7994651" cy="1235075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41EA215-7A23-544C-A92E-4577682AAD9A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2026/9/17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0E2911-4B38-3847-BB6A-657490750D80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236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C40F-0D87-4C47-A7B0-B93EF7B2BEDD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42B8-D311-4E7D-8579-3E51C69EB1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674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C40F-0D87-4C47-A7B0-B93EF7B2BEDD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42B8-D311-4E7D-8579-3E51C69EB1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575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771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104877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A32C326A-3541-E547-8C03-5779D23648EF}" type="datetimeFigureOut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2026/9/17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4877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4877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E3597BDB-C194-6F4E-8639-1B954A600FDB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7563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5" name="Content Placeholder 2"/>
          <p:cNvSpPr>
            <a:spLocks noGrp="1"/>
          </p:cNvSpPr>
          <p:nvPr>
            <p:ph idx="1"/>
          </p:nvPr>
        </p:nvSpPr>
        <p:spPr>
          <a:xfrm>
            <a:off x="838200" y="1340768"/>
            <a:ext cx="10515600" cy="5061482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r>
              <a:rPr lang="en-US" altLang="zh-CN" dirty="0"/>
              <a:t>·</a:t>
            </a:r>
            <a:endParaRPr lang="en-US" dirty="0"/>
          </a:p>
        </p:txBody>
      </p:sp>
      <p:sp>
        <p:nvSpPr>
          <p:cNvPr id="104876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7777B4F-0286-DE44-939A-59B26D3141B7}" type="datetimeFigureOut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2026/9/17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4876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4876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EADB0674-9F2F-9048-8F8C-240B2AE1FAC2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48769" name="Title 1"/>
          <p:cNvSpPr>
            <a:spLocks noGrp="1"/>
          </p:cNvSpPr>
          <p:nvPr>
            <p:ph type="title"/>
          </p:nvPr>
        </p:nvSpPr>
        <p:spPr>
          <a:xfrm>
            <a:off x="815009" y="0"/>
            <a:ext cx="10538791" cy="1021543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000" b="1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grpSp>
        <p:nvGrpSpPr>
          <p:cNvPr id="120" name="组合 15"/>
          <p:cNvGrpSpPr/>
          <p:nvPr userDrawn="1"/>
        </p:nvGrpSpPr>
        <p:grpSpPr>
          <a:xfrm>
            <a:off x="815009" y="1021543"/>
            <a:ext cx="10538791" cy="0"/>
            <a:chOff x="815009" y="1021543"/>
            <a:chExt cx="10538791" cy="0"/>
          </a:xfrm>
        </p:grpSpPr>
        <p:cxnSp>
          <p:nvCxnSpPr>
            <p:cNvPr id="3145736" name="直接连接符 7"/>
            <p:cNvCxnSpPr>
              <a:cxnSpLocks/>
            </p:cNvCxnSpPr>
            <p:nvPr userDrawn="1"/>
          </p:nvCxnSpPr>
          <p:spPr>
            <a:xfrm>
              <a:off x="815009" y="1021543"/>
              <a:ext cx="713715" cy="0"/>
            </a:xfrm>
            <a:prstGeom prst="line">
              <a:avLst/>
            </a:prstGeom>
            <a:ln w="44450">
              <a:solidFill>
                <a:srgbClr val="AE13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7" name="直接连接符 8"/>
            <p:cNvCxnSpPr>
              <a:cxnSpLocks/>
            </p:cNvCxnSpPr>
            <p:nvPr userDrawn="1"/>
          </p:nvCxnSpPr>
          <p:spPr>
            <a:xfrm>
              <a:off x="1683945" y="1021543"/>
              <a:ext cx="9669855" cy="0"/>
            </a:xfrm>
            <a:prstGeom prst="line">
              <a:avLst/>
            </a:prstGeom>
            <a:ln w="444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634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87F89CA9-0F6A-E745-B1B5-0B3A7BE5D970}" type="datetimeFigureOut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2026/9/17</a:t>
            </a:fld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4874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4874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0B721F5A-A6F2-4C4E-BFC8-8F7E8C0B0E84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48745" name="Title 1"/>
          <p:cNvSpPr>
            <a:spLocks noGrp="1"/>
          </p:cNvSpPr>
          <p:nvPr>
            <p:ph type="title"/>
          </p:nvPr>
        </p:nvSpPr>
        <p:spPr>
          <a:xfrm>
            <a:off x="815009" y="0"/>
            <a:ext cx="10515600" cy="10215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00000"/>
              </a:lnSpc>
              <a:defRPr lang="en-US" sz="4000" b="1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en-US" dirty="0"/>
          </a:p>
        </p:txBody>
      </p:sp>
      <p:grpSp>
        <p:nvGrpSpPr>
          <p:cNvPr id="113" name="组合 5"/>
          <p:cNvGrpSpPr/>
          <p:nvPr userDrawn="1"/>
        </p:nvGrpSpPr>
        <p:grpSpPr>
          <a:xfrm>
            <a:off x="815009" y="1021543"/>
            <a:ext cx="10538791" cy="0"/>
            <a:chOff x="815009" y="1021543"/>
            <a:chExt cx="10538791" cy="0"/>
          </a:xfrm>
        </p:grpSpPr>
        <p:cxnSp>
          <p:nvCxnSpPr>
            <p:cNvPr id="3145732" name="直接连接符 6"/>
            <p:cNvCxnSpPr>
              <a:cxnSpLocks/>
            </p:cNvCxnSpPr>
            <p:nvPr userDrawn="1"/>
          </p:nvCxnSpPr>
          <p:spPr>
            <a:xfrm>
              <a:off x="815009" y="1021543"/>
              <a:ext cx="713715" cy="0"/>
            </a:xfrm>
            <a:prstGeom prst="line">
              <a:avLst/>
            </a:prstGeom>
            <a:ln w="44450">
              <a:solidFill>
                <a:srgbClr val="AE13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3" name="直接连接符 7"/>
            <p:cNvCxnSpPr>
              <a:cxnSpLocks/>
            </p:cNvCxnSpPr>
            <p:nvPr userDrawn="1"/>
          </p:nvCxnSpPr>
          <p:spPr>
            <a:xfrm>
              <a:off x="1683945" y="1021543"/>
              <a:ext cx="9669855" cy="0"/>
            </a:xfrm>
            <a:prstGeom prst="line">
              <a:avLst/>
            </a:prstGeom>
            <a:ln w="444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7592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87F89CA9-0F6A-E745-B1B5-0B3A7BE5D970}" type="datetimeFigureOut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2026/9/17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4876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4876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0B721F5A-A6F2-4C4E-BFC8-8F7E8C0B0E84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48764" name="Title 1"/>
          <p:cNvSpPr>
            <a:spLocks noGrp="1"/>
          </p:cNvSpPr>
          <p:nvPr>
            <p:ph type="title" hasCustomPrompt="1"/>
          </p:nvPr>
        </p:nvSpPr>
        <p:spPr>
          <a:xfrm>
            <a:off x="815009" y="0"/>
            <a:ext cx="10515600" cy="102154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100000"/>
              </a:lnSpc>
              <a:defRPr lang="en-US" sz="4000" b="1" dirty="0">
                <a:latin typeface="+mj-lt"/>
              </a:defRPr>
            </a:lvl1pPr>
          </a:lstStyle>
          <a:p>
            <a:pPr lvl="0"/>
            <a:r>
              <a:rPr lang="en-US" altLang="zh-CN" dirty="0">
                <a:latin typeface="+mj-ea"/>
              </a:rPr>
              <a:t>Reporting and Synthesizing</a:t>
            </a:r>
            <a:endParaRPr lang="en-US" dirty="0"/>
          </a:p>
        </p:txBody>
      </p:sp>
      <p:grpSp>
        <p:nvGrpSpPr>
          <p:cNvPr id="118" name="组合 5"/>
          <p:cNvGrpSpPr/>
          <p:nvPr userDrawn="1"/>
        </p:nvGrpSpPr>
        <p:grpSpPr>
          <a:xfrm>
            <a:off x="815009" y="1021543"/>
            <a:ext cx="10538791" cy="0"/>
            <a:chOff x="815009" y="1021543"/>
            <a:chExt cx="10538791" cy="0"/>
          </a:xfrm>
        </p:grpSpPr>
        <p:cxnSp>
          <p:nvCxnSpPr>
            <p:cNvPr id="3145734" name="直接连接符 6"/>
            <p:cNvCxnSpPr>
              <a:cxnSpLocks/>
            </p:cNvCxnSpPr>
            <p:nvPr userDrawn="1"/>
          </p:nvCxnSpPr>
          <p:spPr>
            <a:xfrm>
              <a:off x="815009" y="1021543"/>
              <a:ext cx="713715" cy="0"/>
            </a:xfrm>
            <a:prstGeom prst="line">
              <a:avLst/>
            </a:prstGeom>
            <a:ln w="44450">
              <a:solidFill>
                <a:srgbClr val="AE13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5" name="直接连接符 7"/>
            <p:cNvCxnSpPr>
              <a:cxnSpLocks/>
            </p:cNvCxnSpPr>
            <p:nvPr userDrawn="1"/>
          </p:nvCxnSpPr>
          <p:spPr>
            <a:xfrm>
              <a:off x="1683945" y="1021543"/>
              <a:ext cx="9669855" cy="0"/>
            </a:xfrm>
            <a:prstGeom prst="line">
              <a:avLst/>
            </a:prstGeom>
            <a:ln w="444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2385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0E72066-6174-6145-AA6B-3DE5C9EA0DC8}" type="datetimeFigureOut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2026/9/17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4873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4873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FD0C70D4-B8A7-1C47-A003-56128FA9BF31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1822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7" name="KSO_ST1"/>
          <p:cNvSpPr>
            <a:spLocks noGrp="1"/>
          </p:cNvSpPr>
          <p:nvPr>
            <p:ph type="title"/>
          </p:nvPr>
        </p:nvSpPr>
        <p:spPr>
          <a:xfrm>
            <a:off x="2098675" y="2108200"/>
            <a:ext cx="7994651" cy="1235075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048758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B41EA215-7A23-544C-A92E-4577682AAD9A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2026/9/17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48759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48760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950E2911-4B38-3847-BB6A-657490750D80}" type="slidenum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46566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75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5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C40F-0D87-4C47-A7B0-B93EF7B2BEDD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104875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42B8-D311-4E7D-8579-3E51C69EB1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830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747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48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48749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C40F-0D87-4C47-A7B0-B93EF7B2BEDD}" type="datetimeFigureOut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104875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75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42B8-D311-4E7D-8579-3E51C69EB1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414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标题幻灯片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6" name="组合 555"/>
          <p:cNvGrpSpPr/>
          <p:nvPr userDrawn="1"/>
        </p:nvGrpSpPr>
        <p:grpSpPr>
          <a:xfrm>
            <a:off x="0" y="0"/>
            <a:ext cx="12192000" cy="6972527"/>
            <a:chOff x="1588" y="4763"/>
            <a:chExt cx="12192000" cy="6862989"/>
          </a:xfrm>
        </p:grpSpPr>
        <p:sp>
          <p:nvSpPr>
            <p:cNvPr id="545" name="Freeform 509"/>
            <p:cNvSpPr/>
            <p:nvPr userDrawn="1"/>
          </p:nvSpPr>
          <p:spPr bwMode="auto">
            <a:xfrm>
              <a:off x="1588" y="4763"/>
              <a:ext cx="11485563" cy="6122988"/>
            </a:xfrm>
            <a:custGeom>
              <a:avLst/>
              <a:gdLst>
                <a:gd name="T0" fmla="*/ 0 w 7235"/>
                <a:gd name="T1" fmla="*/ 0 h 3862"/>
                <a:gd name="T2" fmla="*/ 0 w 7235"/>
                <a:gd name="T3" fmla="*/ 2873 h 3862"/>
                <a:gd name="T4" fmla="*/ 2804 w 7235"/>
                <a:gd name="T5" fmla="*/ 3862 h 3862"/>
                <a:gd name="T6" fmla="*/ 7235 w 7235"/>
                <a:gd name="T7" fmla="*/ 0 h 3862"/>
                <a:gd name="T8" fmla="*/ 0 w 7235"/>
                <a:gd name="T9" fmla="*/ 0 h 3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35" h="3862">
                  <a:moveTo>
                    <a:pt x="0" y="0"/>
                  </a:moveTo>
                  <a:cubicBezTo>
                    <a:pt x="0" y="2873"/>
                    <a:pt x="0" y="2873"/>
                    <a:pt x="0" y="2873"/>
                  </a:cubicBezTo>
                  <a:cubicBezTo>
                    <a:pt x="767" y="3492"/>
                    <a:pt x="1742" y="3862"/>
                    <a:pt x="2804" y="3862"/>
                  </a:cubicBezTo>
                  <a:cubicBezTo>
                    <a:pt x="5067" y="3862"/>
                    <a:pt x="6938" y="2181"/>
                    <a:pt x="723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  <a:alpha val="7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546" name="Freeform 510"/>
            <p:cNvSpPr/>
            <p:nvPr userDrawn="1"/>
          </p:nvSpPr>
          <p:spPr bwMode="auto">
            <a:xfrm>
              <a:off x="3684588" y="6131152"/>
              <a:ext cx="1652588" cy="736600"/>
            </a:xfrm>
            <a:custGeom>
              <a:avLst/>
              <a:gdLst>
                <a:gd name="T0" fmla="*/ 0 w 1041"/>
                <a:gd name="T1" fmla="*/ 465 h 465"/>
                <a:gd name="T2" fmla="*/ 1041 w 1041"/>
                <a:gd name="T3" fmla="*/ 465 h 465"/>
                <a:gd name="T4" fmla="*/ 520 w 1041"/>
                <a:gd name="T5" fmla="*/ 0 h 465"/>
                <a:gd name="T6" fmla="*/ 0 w 1041"/>
                <a:gd name="T7" fmla="*/ 465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1" h="465">
                  <a:moveTo>
                    <a:pt x="0" y="465"/>
                  </a:moveTo>
                  <a:cubicBezTo>
                    <a:pt x="1041" y="465"/>
                    <a:pt x="1041" y="465"/>
                    <a:pt x="1041" y="465"/>
                  </a:cubicBezTo>
                  <a:cubicBezTo>
                    <a:pt x="1011" y="203"/>
                    <a:pt x="790" y="0"/>
                    <a:pt x="520" y="0"/>
                  </a:cubicBezTo>
                  <a:cubicBezTo>
                    <a:pt x="251" y="0"/>
                    <a:pt x="30" y="203"/>
                    <a:pt x="0" y="465"/>
                  </a:cubicBezTo>
                  <a:close/>
                </a:path>
              </a:pathLst>
            </a:custGeom>
            <a:gradFill>
              <a:gsLst>
                <a:gs pos="8000">
                  <a:schemeClr val="accent5"/>
                </a:gs>
                <a:gs pos="85000">
                  <a:schemeClr val="accent3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7" name="Oval 511"/>
            <p:cNvSpPr>
              <a:spLocks noChangeArrowheads="1"/>
            </p:cNvSpPr>
            <p:nvPr userDrawn="1"/>
          </p:nvSpPr>
          <p:spPr bwMode="auto">
            <a:xfrm>
              <a:off x="7786688" y="2857501"/>
              <a:ext cx="2973388" cy="2968625"/>
            </a:xfrm>
            <a:prstGeom prst="ellipse">
              <a:avLst/>
            </a:prstGeom>
            <a:gradFill>
              <a:gsLst>
                <a:gs pos="8000">
                  <a:schemeClr val="accent4">
                    <a:lumMod val="60000"/>
                    <a:lumOff val="40000"/>
                    <a:alpha val="30000"/>
                  </a:schemeClr>
                </a:gs>
                <a:gs pos="85000">
                  <a:schemeClr val="accent4">
                    <a:alpha val="30000"/>
                  </a:schemeClr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8" name="Freeform 512"/>
            <p:cNvSpPr/>
            <p:nvPr userDrawn="1"/>
          </p:nvSpPr>
          <p:spPr bwMode="auto">
            <a:xfrm>
              <a:off x="6223000" y="4763"/>
              <a:ext cx="5970588" cy="5961063"/>
            </a:xfrm>
            <a:custGeom>
              <a:avLst/>
              <a:gdLst>
                <a:gd name="T0" fmla="*/ 3761 w 3761"/>
                <a:gd name="T1" fmla="*/ 0 h 3755"/>
                <a:gd name="T2" fmla="*/ 0 w 3761"/>
                <a:gd name="T3" fmla="*/ 0 h 3755"/>
                <a:gd name="T4" fmla="*/ 3761 w 3761"/>
                <a:gd name="T5" fmla="*/ 3755 h 3755"/>
                <a:gd name="T6" fmla="*/ 3761 w 3761"/>
                <a:gd name="T7" fmla="*/ 0 h 3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61" h="3755">
                  <a:moveTo>
                    <a:pt x="3761" y="0"/>
                  </a:moveTo>
                  <a:lnTo>
                    <a:pt x="0" y="0"/>
                  </a:lnTo>
                  <a:lnTo>
                    <a:pt x="3761" y="3755"/>
                  </a:lnTo>
                  <a:lnTo>
                    <a:pt x="3761" y="0"/>
                  </a:lnTo>
                  <a:close/>
                </a:path>
              </a:pathLst>
            </a:custGeom>
            <a:gradFill>
              <a:gsLst>
                <a:gs pos="97000">
                  <a:schemeClr val="accent2"/>
                </a:gs>
                <a:gs pos="28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9" name="Freeform 513"/>
            <p:cNvSpPr/>
            <p:nvPr userDrawn="1"/>
          </p:nvSpPr>
          <p:spPr bwMode="auto">
            <a:xfrm>
              <a:off x="9610725" y="3206751"/>
              <a:ext cx="1450975" cy="2898775"/>
            </a:xfrm>
            <a:custGeom>
              <a:avLst/>
              <a:gdLst>
                <a:gd name="T0" fmla="*/ 914 w 914"/>
                <a:gd name="T1" fmla="*/ 1826 h 1826"/>
                <a:gd name="T2" fmla="*/ 0 w 914"/>
                <a:gd name="T3" fmla="*/ 913 h 1826"/>
                <a:gd name="T4" fmla="*/ 914 w 914"/>
                <a:gd name="T5" fmla="*/ 0 h 1826"/>
                <a:gd name="T6" fmla="*/ 914 w 914"/>
                <a:gd name="T7" fmla="*/ 1826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4" h="1826">
                  <a:moveTo>
                    <a:pt x="914" y="1826"/>
                  </a:moveTo>
                  <a:lnTo>
                    <a:pt x="0" y="913"/>
                  </a:lnTo>
                  <a:lnTo>
                    <a:pt x="914" y="0"/>
                  </a:lnTo>
                  <a:lnTo>
                    <a:pt x="914" y="1826"/>
                  </a:lnTo>
                  <a:close/>
                </a:path>
              </a:pathLst>
            </a:custGeom>
            <a:gradFill>
              <a:gsLst>
                <a:gs pos="6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0" name="Freeform 514"/>
            <p:cNvSpPr/>
            <p:nvPr userDrawn="1"/>
          </p:nvSpPr>
          <p:spPr bwMode="auto">
            <a:xfrm>
              <a:off x="295275" y="1303338"/>
              <a:ext cx="527050" cy="588963"/>
            </a:xfrm>
            <a:custGeom>
              <a:avLst/>
              <a:gdLst>
                <a:gd name="T0" fmla="*/ 38 w 332"/>
                <a:gd name="T1" fmla="*/ 371 h 371"/>
                <a:gd name="T2" fmla="*/ 0 w 332"/>
                <a:gd name="T3" fmla="*/ 39 h 371"/>
                <a:gd name="T4" fmla="*/ 332 w 332"/>
                <a:gd name="T5" fmla="*/ 0 h 371"/>
                <a:gd name="T6" fmla="*/ 38 w 332"/>
                <a:gd name="T7" fmla="*/ 371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2" h="371">
                  <a:moveTo>
                    <a:pt x="38" y="371"/>
                  </a:moveTo>
                  <a:lnTo>
                    <a:pt x="0" y="39"/>
                  </a:lnTo>
                  <a:lnTo>
                    <a:pt x="332" y="0"/>
                  </a:lnTo>
                  <a:lnTo>
                    <a:pt x="38" y="371"/>
                  </a:lnTo>
                  <a:close/>
                </a:path>
              </a:pathLst>
            </a:custGeom>
            <a:gradFill>
              <a:gsLst>
                <a:gs pos="8000">
                  <a:schemeClr val="accent2"/>
                </a:gs>
                <a:gs pos="85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1" name="Freeform 515"/>
            <p:cNvSpPr/>
            <p:nvPr userDrawn="1"/>
          </p:nvSpPr>
          <p:spPr bwMode="auto">
            <a:xfrm>
              <a:off x="5476875" y="4763"/>
              <a:ext cx="4738688" cy="2876550"/>
            </a:xfrm>
            <a:custGeom>
              <a:avLst/>
              <a:gdLst>
                <a:gd name="T0" fmla="*/ 0 w 2985"/>
                <a:gd name="T1" fmla="*/ 323 h 1815"/>
                <a:gd name="T2" fmla="*/ 1492 w 2985"/>
                <a:gd name="T3" fmla="*/ 1815 h 1815"/>
                <a:gd name="T4" fmla="*/ 2985 w 2985"/>
                <a:gd name="T5" fmla="*/ 323 h 1815"/>
                <a:gd name="T6" fmla="*/ 2950 w 2985"/>
                <a:gd name="T7" fmla="*/ 0 h 1815"/>
                <a:gd name="T8" fmla="*/ 35 w 2985"/>
                <a:gd name="T9" fmla="*/ 0 h 1815"/>
                <a:gd name="T10" fmla="*/ 0 w 2985"/>
                <a:gd name="T11" fmla="*/ 323 h 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85" h="1815">
                  <a:moveTo>
                    <a:pt x="0" y="323"/>
                  </a:moveTo>
                  <a:cubicBezTo>
                    <a:pt x="0" y="1147"/>
                    <a:pt x="668" y="1815"/>
                    <a:pt x="1492" y="1815"/>
                  </a:cubicBezTo>
                  <a:cubicBezTo>
                    <a:pt x="2317" y="1815"/>
                    <a:pt x="2985" y="1147"/>
                    <a:pt x="2985" y="323"/>
                  </a:cubicBezTo>
                  <a:cubicBezTo>
                    <a:pt x="2985" y="212"/>
                    <a:pt x="2973" y="104"/>
                    <a:pt x="295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2" y="104"/>
                    <a:pt x="0" y="212"/>
                    <a:pt x="0" y="323"/>
                  </a:cubicBezTo>
                  <a:close/>
                </a:path>
              </a:pathLst>
            </a:custGeom>
            <a:gradFill>
              <a:gsLst>
                <a:gs pos="8000">
                  <a:schemeClr val="accent4">
                    <a:lumMod val="60000"/>
                    <a:lumOff val="40000"/>
                  </a:schemeClr>
                </a:gs>
                <a:gs pos="85000">
                  <a:schemeClr val="accent4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2" name="Freeform 516"/>
            <p:cNvSpPr/>
            <p:nvPr userDrawn="1"/>
          </p:nvSpPr>
          <p:spPr bwMode="auto">
            <a:xfrm>
              <a:off x="7513638" y="4763"/>
              <a:ext cx="2701925" cy="2178050"/>
            </a:xfrm>
            <a:custGeom>
              <a:avLst/>
              <a:gdLst>
                <a:gd name="T0" fmla="*/ 1269 w 1702"/>
                <a:gd name="T1" fmla="*/ 1374 h 1374"/>
                <a:gd name="T2" fmla="*/ 1702 w 1702"/>
                <a:gd name="T3" fmla="*/ 323 h 1374"/>
                <a:gd name="T4" fmla="*/ 1667 w 1702"/>
                <a:gd name="T5" fmla="*/ 0 h 1374"/>
                <a:gd name="T6" fmla="*/ 0 w 1702"/>
                <a:gd name="T7" fmla="*/ 0 h 1374"/>
                <a:gd name="T8" fmla="*/ 1269 w 1702"/>
                <a:gd name="T9" fmla="*/ 1374 h 1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2" h="1374">
                  <a:moveTo>
                    <a:pt x="1269" y="1374"/>
                  </a:moveTo>
                  <a:cubicBezTo>
                    <a:pt x="1536" y="1104"/>
                    <a:pt x="1702" y="733"/>
                    <a:pt x="1702" y="323"/>
                  </a:cubicBezTo>
                  <a:cubicBezTo>
                    <a:pt x="1702" y="212"/>
                    <a:pt x="1690" y="104"/>
                    <a:pt x="166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269" y="1374"/>
                  </a:lnTo>
                  <a:close/>
                </a:path>
              </a:pathLst>
            </a:custGeom>
            <a:gradFill>
              <a:gsLst>
                <a:gs pos="8000">
                  <a:schemeClr val="accent5"/>
                </a:gs>
                <a:gs pos="85000">
                  <a:schemeClr val="accent3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801" name="副标题 2"/>
          <p:cNvSpPr>
            <a:spLocks noGrp="1"/>
          </p:cNvSpPr>
          <p:nvPr userDrawn="1">
            <p:ph type="subTitle" idx="1"/>
          </p:nvPr>
        </p:nvSpPr>
        <p:spPr>
          <a:xfrm>
            <a:off x="1246981" y="3006820"/>
            <a:ext cx="5627686" cy="55879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802" name="标题 1"/>
          <p:cNvSpPr>
            <a:spLocks noGrp="1"/>
          </p:cNvSpPr>
          <p:nvPr userDrawn="1">
            <p:ph type="ctrTitle"/>
          </p:nvPr>
        </p:nvSpPr>
        <p:spPr>
          <a:xfrm>
            <a:off x="1246982" y="1938685"/>
            <a:ext cx="5627686" cy="1042559"/>
          </a:xfrm>
        </p:spPr>
        <p:txBody>
          <a:bodyPr anchor="ctr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12" name="文本占位符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251875" y="4630968"/>
            <a:ext cx="2500975" cy="296271"/>
          </a:xfrm>
          <a:prstGeom prst="roundRect">
            <a:avLst>
              <a:gd name="adj" fmla="val 50000"/>
            </a:avLst>
          </a:prstGeom>
          <a:gradFill>
            <a:gsLst>
              <a:gs pos="9000">
                <a:schemeClr val="accent2"/>
              </a:gs>
              <a:gs pos="85000">
                <a:schemeClr val="accent1"/>
              </a:gs>
            </a:gsLst>
            <a:lin ang="0" scaled="0"/>
          </a:gradFill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3" name="文本占位符 1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46982" y="4998158"/>
            <a:ext cx="1620043" cy="296271"/>
          </a:xfrm>
          <a:prstGeom prst="roundRect">
            <a:avLst>
              <a:gd name="adj" fmla="val 50000"/>
            </a:avLst>
          </a:prstGeom>
          <a:ln>
            <a:gradFill>
              <a:gsLst>
                <a:gs pos="10000">
                  <a:schemeClr val="accent2"/>
                </a:gs>
                <a:gs pos="87000">
                  <a:schemeClr val="accent1"/>
                </a:gs>
              </a:gsLst>
              <a:lin ang="5400000" scaled="1"/>
            </a:gradFill>
          </a:ln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4769" y="477840"/>
            <a:ext cx="2174882" cy="45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004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" name="组合 582"/>
          <p:cNvGrpSpPr/>
          <p:nvPr userDrawn="1"/>
        </p:nvGrpSpPr>
        <p:grpSpPr>
          <a:xfrm rot="1015566">
            <a:off x="822326" y="1077560"/>
            <a:ext cx="1616075" cy="3328401"/>
            <a:chOff x="682625" y="1041062"/>
            <a:chExt cx="1616075" cy="3328401"/>
          </a:xfrm>
        </p:grpSpPr>
        <p:sp>
          <p:nvSpPr>
            <p:cNvPr id="579" name="Freeform 513"/>
            <p:cNvSpPr/>
            <p:nvPr userDrawn="1"/>
          </p:nvSpPr>
          <p:spPr bwMode="auto">
            <a:xfrm rot="576007">
              <a:off x="682625" y="1140849"/>
              <a:ext cx="1616075" cy="3228614"/>
            </a:xfrm>
            <a:custGeom>
              <a:avLst/>
              <a:gdLst>
                <a:gd name="T0" fmla="*/ 914 w 914"/>
                <a:gd name="T1" fmla="*/ 1826 h 1826"/>
                <a:gd name="T2" fmla="*/ 0 w 914"/>
                <a:gd name="T3" fmla="*/ 913 h 1826"/>
                <a:gd name="T4" fmla="*/ 914 w 914"/>
                <a:gd name="T5" fmla="*/ 0 h 1826"/>
                <a:gd name="T6" fmla="*/ 914 w 914"/>
                <a:gd name="T7" fmla="*/ 1826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4" h="1826">
                  <a:moveTo>
                    <a:pt x="914" y="1826"/>
                  </a:moveTo>
                  <a:lnTo>
                    <a:pt x="0" y="913"/>
                  </a:lnTo>
                  <a:lnTo>
                    <a:pt x="914" y="0"/>
                  </a:lnTo>
                  <a:lnTo>
                    <a:pt x="914" y="1826"/>
                  </a:lnTo>
                  <a:close/>
                </a:path>
              </a:pathLst>
            </a:custGeom>
            <a:gradFill>
              <a:gsLst>
                <a:gs pos="6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0" name="Freeform 514"/>
            <p:cNvSpPr/>
            <p:nvPr userDrawn="1"/>
          </p:nvSpPr>
          <p:spPr bwMode="auto">
            <a:xfrm rot="900000">
              <a:off x="1159555" y="1041062"/>
              <a:ext cx="874939" cy="977719"/>
            </a:xfrm>
            <a:custGeom>
              <a:avLst/>
              <a:gdLst>
                <a:gd name="T0" fmla="*/ 38 w 332"/>
                <a:gd name="T1" fmla="*/ 371 h 371"/>
                <a:gd name="T2" fmla="*/ 0 w 332"/>
                <a:gd name="T3" fmla="*/ 39 h 371"/>
                <a:gd name="T4" fmla="*/ 332 w 332"/>
                <a:gd name="T5" fmla="*/ 0 h 371"/>
                <a:gd name="T6" fmla="*/ 38 w 332"/>
                <a:gd name="T7" fmla="*/ 371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2" h="371">
                  <a:moveTo>
                    <a:pt x="38" y="371"/>
                  </a:moveTo>
                  <a:lnTo>
                    <a:pt x="0" y="39"/>
                  </a:lnTo>
                  <a:lnTo>
                    <a:pt x="332" y="0"/>
                  </a:lnTo>
                  <a:lnTo>
                    <a:pt x="38" y="371"/>
                  </a:lnTo>
                  <a:close/>
                </a:path>
              </a:pathLst>
            </a:custGeom>
            <a:gradFill>
              <a:gsLst>
                <a:gs pos="8000">
                  <a:schemeClr val="accent2"/>
                </a:gs>
                <a:gs pos="85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2846196" y="1942131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2846195" y="2837481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41EB728-B59F-486F-8B3B-DA3BB558DB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167" y="0"/>
            <a:ext cx="4121834" cy="412183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857522F-6E9E-4EA7-BA66-5C84CBD4CB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4769" y="477840"/>
            <a:ext cx="2174882" cy="45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464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1C97DB3-07BE-45BF-9865-C46275720D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54536" y="330590"/>
            <a:ext cx="2174882" cy="45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1246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76541B4-F5C6-44C3-883D-58D2095BB6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54536" y="330590"/>
            <a:ext cx="2174882" cy="45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5289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1_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idx="13"/>
          </p:nvPr>
        </p:nvSpPr>
        <p:spPr>
          <a:xfrm>
            <a:off x="8362950" y="1809750"/>
            <a:ext cx="2857500" cy="2438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47C286E-6569-40F9-AD7F-E7FA6E1A8C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54536" y="330590"/>
            <a:ext cx="2174882" cy="45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488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626BB1F-0661-4000-9207-C578B9931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166" y="0"/>
            <a:ext cx="4121833" cy="4121833"/>
          </a:xfrm>
          <a:prstGeom prst="rect">
            <a:avLst/>
          </a:prstGeom>
        </p:spPr>
      </p:pic>
      <p:sp>
        <p:nvSpPr>
          <p:cNvPr id="3" name="Oval 511"/>
          <p:cNvSpPr>
            <a:spLocks noChangeArrowheads="1"/>
          </p:cNvSpPr>
          <p:nvPr userDrawn="1"/>
        </p:nvSpPr>
        <p:spPr bwMode="auto">
          <a:xfrm>
            <a:off x="9403004" y="5412016"/>
            <a:ext cx="1772996" cy="1798409"/>
          </a:xfrm>
          <a:prstGeom prst="ellipse">
            <a:avLst/>
          </a:prstGeom>
          <a:gradFill>
            <a:gsLst>
              <a:gs pos="8000">
                <a:schemeClr val="accent4">
                  <a:lumMod val="60000"/>
                  <a:lumOff val="40000"/>
                  <a:alpha val="30000"/>
                </a:schemeClr>
              </a:gs>
              <a:gs pos="85000">
                <a:schemeClr val="accent4">
                  <a:alpha val="30000"/>
                </a:schemeClr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 rot="959293">
            <a:off x="13061" y="3476994"/>
            <a:ext cx="1514633" cy="3119475"/>
            <a:chOff x="682625" y="1041062"/>
            <a:chExt cx="1616075" cy="3328401"/>
          </a:xfrm>
        </p:grpSpPr>
        <p:sp>
          <p:nvSpPr>
            <p:cNvPr id="8" name="Freeform 513"/>
            <p:cNvSpPr/>
            <p:nvPr userDrawn="1"/>
          </p:nvSpPr>
          <p:spPr bwMode="auto">
            <a:xfrm rot="576007">
              <a:off x="682625" y="1140849"/>
              <a:ext cx="1616075" cy="3228614"/>
            </a:xfrm>
            <a:custGeom>
              <a:avLst/>
              <a:gdLst>
                <a:gd name="T0" fmla="*/ 914 w 914"/>
                <a:gd name="T1" fmla="*/ 1826 h 1826"/>
                <a:gd name="T2" fmla="*/ 0 w 914"/>
                <a:gd name="T3" fmla="*/ 913 h 1826"/>
                <a:gd name="T4" fmla="*/ 914 w 914"/>
                <a:gd name="T5" fmla="*/ 0 h 1826"/>
                <a:gd name="T6" fmla="*/ 914 w 914"/>
                <a:gd name="T7" fmla="*/ 1826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4" h="1826">
                  <a:moveTo>
                    <a:pt x="914" y="1826"/>
                  </a:moveTo>
                  <a:lnTo>
                    <a:pt x="0" y="913"/>
                  </a:lnTo>
                  <a:lnTo>
                    <a:pt x="914" y="0"/>
                  </a:lnTo>
                  <a:lnTo>
                    <a:pt x="914" y="1826"/>
                  </a:lnTo>
                  <a:close/>
                </a:path>
              </a:pathLst>
            </a:custGeom>
            <a:gradFill>
              <a:gsLst>
                <a:gs pos="6000">
                  <a:schemeClr val="accent2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514"/>
            <p:cNvSpPr/>
            <p:nvPr userDrawn="1"/>
          </p:nvSpPr>
          <p:spPr bwMode="auto">
            <a:xfrm rot="900000">
              <a:off x="1159555" y="1041062"/>
              <a:ext cx="874939" cy="977719"/>
            </a:xfrm>
            <a:custGeom>
              <a:avLst/>
              <a:gdLst>
                <a:gd name="T0" fmla="*/ 38 w 332"/>
                <a:gd name="T1" fmla="*/ 371 h 371"/>
                <a:gd name="T2" fmla="*/ 0 w 332"/>
                <a:gd name="T3" fmla="*/ 39 h 371"/>
                <a:gd name="T4" fmla="*/ 332 w 332"/>
                <a:gd name="T5" fmla="*/ 0 h 371"/>
                <a:gd name="T6" fmla="*/ 38 w 332"/>
                <a:gd name="T7" fmla="*/ 371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2" h="371">
                  <a:moveTo>
                    <a:pt x="38" y="371"/>
                  </a:moveTo>
                  <a:lnTo>
                    <a:pt x="0" y="39"/>
                  </a:lnTo>
                  <a:lnTo>
                    <a:pt x="332" y="0"/>
                  </a:lnTo>
                  <a:lnTo>
                    <a:pt x="38" y="371"/>
                  </a:lnTo>
                  <a:close/>
                </a:path>
              </a:pathLst>
            </a:custGeom>
            <a:gradFill>
              <a:gsLst>
                <a:gs pos="8000">
                  <a:schemeClr val="accent2"/>
                </a:gs>
                <a:gs pos="85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2AF6B813-7810-42EF-9103-35ABDD9127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4769" y="477840"/>
            <a:ext cx="2174882" cy="45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7627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Freeform 509"/>
          <p:cNvSpPr/>
          <p:nvPr userDrawn="1"/>
        </p:nvSpPr>
        <p:spPr bwMode="auto">
          <a:xfrm flipH="1">
            <a:off x="708025" y="-85725"/>
            <a:ext cx="11485563" cy="6203719"/>
          </a:xfrm>
          <a:custGeom>
            <a:avLst/>
            <a:gdLst>
              <a:gd name="T0" fmla="*/ 0 w 7235"/>
              <a:gd name="T1" fmla="*/ 0 h 3862"/>
              <a:gd name="T2" fmla="*/ 0 w 7235"/>
              <a:gd name="T3" fmla="*/ 2873 h 3862"/>
              <a:gd name="T4" fmla="*/ 2804 w 7235"/>
              <a:gd name="T5" fmla="*/ 3862 h 3862"/>
              <a:gd name="T6" fmla="*/ 7235 w 7235"/>
              <a:gd name="T7" fmla="*/ 0 h 3862"/>
              <a:gd name="T8" fmla="*/ 0 w 7235"/>
              <a:gd name="T9" fmla="*/ 0 h 3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35" h="3862">
                <a:moveTo>
                  <a:pt x="0" y="0"/>
                </a:moveTo>
                <a:cubicBezTo>
                  <a:pt x="0" y="2873"/>
                  <a:pt x="0" y="2873"/>
                  <a:pt x="0" y="2873"/>
                </a:cubicBezTo>
                <a:cubicBezTo>
                  <a:pt x="767" y="3492"/>
                  <a:pt x="1742" y="3862"/>
                  <a:pt x="2804" y="3862"/>
                </a:cubicBezTo>
                <a:cubicBezTo>
                  <a:pt x="5067" y="3862"/>
                  <a:pt x="6938" y="2181"/>
                  <a:pt x="7235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  <a:alpha val="7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335" name="Freeform 510"/>
          <p:cNvSpPr/>
          <p:nvPr userDrawn="1"/>
        </p:nvSpPr>
        <p:spPr bwMode="auto">
          <a:xfrm flipH="1">
            <a:off x="6858000" y="6121440"/>
            <a:ext cx="1652588" cy="746312"/>
          </a:xfrm>
          <a:custGeom>
            <a:avLst/>
            <a:gdLst>
              <a:gd name="T0" fmla="*/ 0 w 1041"/>
              <a:gd name="T1" fmla="*/ 465 h 465"/>
              <a:gd name="T2" fmla="*/ 1041 w 1041"/>
              <a:gd name="T3" fmla="*/ 465 h 465"/>
              <a:gd name="T4" fmla="*/ 520 w 1041"/>
              <a:gd name="T5" fmla="*/ 0 h 465"/>
              <a:gd name="T6" fmla="*/ 0 w 1041"/>
              <a:gd name="T7" fmla="*/ 465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41" h="465">
                <a:moveTo>
                  <a:pt x="0" y="465"/>
                </a:moveTo>
                <a:cubicBezTo>
                  <a:pt x="1041" y="465"/>
                  <a:pt x="1041" y="465"/>
                  <a:pt x="1041" y="465"/>
                </a:cubicBezTo>
                <a:cubicBezTo>
                  <a:pt x="1011" y="203"/>
                  <a:pt x="790" y="0"/>
                  <a:pt x="520" y="0"/>
                </a:cubicBezTo>
                <a:cubicBezTo>
                  <a:pt x="251" y="0"/>
                  <a:pt x="30" y="203"/>
                  <a:pt x="0" y="465"/>
                </a:cubicBezTo>
                <a:close/>
              </a:path>
            </a:pathLst>
          </a:custGeom>
          <a:gradFill>
            <a:gsLst>
              <a:gs pos="8000">
                <a:schemeClr val="accent5"/>
              </a:gs>
              <a:gs pos="85000">
                <a:schemeClr val="accent3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2AE7AD8-9452-4FCE-A4BD-4085BC11D4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10611" cy="6210611"/>
          </a:xfrm>
          <a:prstGeom prst="rect">
            <a:avLst/>
          </a:prstGeom>
        </p:spPr>
      </p:pic>
      <p:sp>
        <p:nvSpPr>
          <p:cNvPr id="336" name="Oval 511"/>
          <p:cNvSpPr>
            <a:spLocks noChangeArrowheads="1"/>
          </p:cNvSpPr>
          <p:nvPr userDrawn="1"/>
        </p:nvSpPr>
        <p:spPr bwMode="auto">
          <a:xfrm flipH="1">
            <a:off x="1435100" y="2804626"/>
            <a:ext cx="2973388" cy="3007766"/>
          </a:xfrm>
          <a:prstGeom prst="ellipse">
            <a:avLst/>
          </a:prstGeom>
          <a:gradFill>
            <a:gsLst>
              <a:gs pos="8000">
                <a:schemeClr val="accent4">
                  <a:lumMod val="60000"/>
                  <a:lumOff val="40000"/>
                  <a:alpha val="30000"/>
                </a:schemeClr>
              </a:gs>
              <a:gs pos="85000">
                <a:schemeClr val="accent4">
                  <a:alpha val="30000"/>
                </a:schemeClr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8" name="Freeform 513"/>
          <p:cNvSpPr/>
          <p:nvPr userDrawn="1"/>
        </p:nvSpPr>
        <p:spPr bwMode="auto">
          <a:xfrm flipH="1">
            <a:off x="1133476" y="3158481"/>
            <a:ext cx="1450975" cy="2936995"/>
          </a:xfrm>
          <a:custGeom>
            <a:avLst/>
            <a:gdLst>
              <a:gd name="T0" fmla="*/ 914 w 914"/>
              <a:gd name="T1" fmla="*/ 1826 h 1826"/>
              <a:gd name="T2" fmla="*/ 0 w 914"/>
              <a:gd name="T3" fmla="*/ 913 h 1826"/>
              <a:gd name="T4" fmla="*/ 914 w 914"/>
              <a:gd name="T5" fmla="*/ 0 h 1826"/>
              <a:gd name="T6" fmla="*/ 914 w 914"/>
              <a:gd name="T7" fmla="*/ 1826 h 1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4" h="1826">
                <a:moveTo>
                  <a:pt x="914" y="1826"/>
                </a:moveTo>
                <a:lnTo>
                  <a:pt x="0" y="913"/>
                </a:lnTo>
                <a:lnTo>
                  <a:pt x="914" y="0"/>
                </a:lnTo>
                <a:lnTo>
                  <a:pt x="914" y="1826"/>
                </a:lnTo>
                <a:close/>
              </a:path>
            </a:pathLst>
          </a:custGeom>
          <a:gradFill>
            <a:gsLst>
              <a:gs pos="6000">
                <a:schemeClr val="accent2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9" name="Freeform 514"/>
          <p:cNvSpPr/>
          <p:nvPr userDrawn="1"/>
        </p:nvSpPr>
        <p:spPr bwMode="auto">
          <a:xfrm flipH="1">
            <a:off x="11372851" y="1229972"/>
            <a:ext cx="527050" cy="596728"/>
          </a:xfrm>
          <a:custGeom>
            <a:avLst/>
            <a:gdLst>
              <a:gd name="T0" fmla="*/ 38 w 332"/>
              <a:gd name="T1" fmla="*/ 371 h 371"/>
              <a:gd name="T2" fmla="*/ 0 w 332"/>
              <a:gd name="T3" fmla="*/ 39 h 371"/>
              <a:gd name="T4" fmla="*/ 332 w 332"/>
              <a:gd name="T5" fmla="*/ 0 h 371"/>
              <a:gd name="T6" fmla="*/ 38 w 332"/>
              <a:gd name="T7" fmla="*/ 371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2" h="371">
                <a:moveTo>
                  <a:pt x="38" y="371"/>
                </a:moveTo>
                <a:lnTo>
                  <a:pt x="0" y="39"/>
                </a:lnTo>
                <a:lnTo>
                  <a:pt x="332" y="0"/>
                </a:lnTo>
                <a:lnTo>
                  <a:pt x="38" y="371"/>
                </a:lnTo>
                <a:close/>
              </a:path>
            </a:pathLst>
          </a:custGeom>
          <a:gradFill>
            <a:gsLst>
              <a:gs pos="8000">
                <a:schemeClr val="accent2"/>
              </a:gs>
              <a:gs pos="85000">
                <a:schemeClr val="accent1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0" name="Freeform 515"/>
          <p:cNvSpPr/>
          <p:nvPr userDrawn="1"/>
        </p:nvSpPr>
        <p:spPr bwMode="auto">
          <a:xfrm flipH="1">
            <a:off x="1979613" y="-85725"/>
            <a:ext cx="4738688" cy="2914477"/>
          </a:xfrm>
          <a:custGeom>
            <a:avLst/>
            <a:gdLst>
              <a:gd name="T0" fmla="*/ 0 w 2985"/>
              <a:gd name="T1" fmla="*/ 323 h 1815"/>
              <a:gd name="T2" fmla="*/ 1492 w 2985"/>
              <a:gd name="T3" fmla="*/ 1815 h 1815"/>
              <a:gd name="T4" fmla="*/ 2985 w 2985"/>
              <a:gd name="T5" fmla="*/ 323 h 1815"/>
              <a:gd name="T6" fmla="*/ 2950 w 2985"/>
              <a:gd name="T7" fmla="*/ 0 h 1815"/>
              <a:gd name="T8" fmla="*/ 35 w 2985"/>
              <a:gd name="T9" fmla="*/ 0 h 1815"/>
              <a:gd name="T10" fmla="*/ 0 w 2985"/>
              <a:gd name="T11" fmla="*/ 323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85" h="1815">
                <a:moveTo>
                  <a:pt x="0" y="323"/>
                </a:moveTo>
                <a:cubicBezTo>
                  <a:pt x="0" y="1147"/>
                  <a:pt x="668" y="1815"/>
                  <a:pt x="1492" y="1815"/>
                </a:cubicBezTo>
                <a:cubicBezTo>
                  <a:pt x="2317" y="1815"/>
                  <a:pt x="2985" y="1147"/>
                  <a:pt x="2985" y="323"/>
                </a:cubicBezTo>
                <a:cubicBezTo>
                  <a:pt x="2985" y="212"/>
                  <a:pt x="2973" y="104"/>
                  <a:pt x="2950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12" y="104"/>
                  <a:pt x="0" y="212"/>
                  <a:pt x="0" y="323"/>
                </a:cubicBezTo>
                <a:close/>
              </a:path>
            </a:pathLst>
          </a:custGeom>
          <a:gradFill>
            <a:gsLst>
              <a:gs pos="8000">
                <a:schemeClr val="accent4">
                  <a:lumMod val="60000"/>
                  <a:lumOff val="40000"/>
                </a:schemeClr>
              </a:gs>
              <a:gs pos="85000">
                <a:schemeClr val="accent4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1" name="Freeform 516"/>
          <p:cNvSpPr/>
          <p:nvPr userDrawn="1"/>
        </p:nvSpPr>
        <p:spPr bwMode="auto">
          <a:xfrm flipH="1">
            <a:off x="1979613" y="-85725"/>
            <a:ext cx="2701925" cy="2206767"/>
          </a:xfrm>
          <a:custGeom>
            <a:avLst/>
            <a:gdLst>
              <a:gd name="T0" fmla="*/ 1269 w 1702"/>
              <a:gd name="T1" fmla="*/ 1374 h 1374"/>
              <a:gd name="T2" fmla="*/ 1702 w 1702"/>
              <a:gd name="T3" fmla="*/ 323 h 1374"/>
              <a:gd name="T4" fmla="*/ 1667 w 1702"/>
              <a:gd name="T5" fmla="*/ 0 h 1374"/>
              <a:gd name="T6" fmla="*/ 0 w 1702"/>
              <a:gd name="T7" fmla="*/ 0 h 1374"/>
              <a:gd name="T8" fmla="*/ 1269 w 1702"/>
              <a:gd name="T9" fmla="*/ 1374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2" h="1374">
                <a:moveTo>
                  <a:pt x="1269" y="1374"/>
                </a:moveTo>
                <a:cubicBezTo>
                  <a:pt x="1536" y="1104"/>
                  <a:pt x="1702" y="733"/>
                  <a:pt x="1702" y="323"/>
                </a:cubicBezTo>
                <a:cubicBezTo>
                  <a:pt x="1702" y="212"/>
                  <a:pt x="1690" y="104"/>
                  <a:pt x="1667" y="0"/>
                </a:cubicBezTo>
                <a:cubicBezTo>
                  <a:pt x="0" y="0"/>
                  <a:pt x="0" y="0"/>
                  <a:pt x="0" y="0"/>
                </a:cubicBezTo>
                <a:lnTo>
                  <a:pt x="1269" y="1374"/>
                </a:lnTo>
                <a:close/>
              </a:path>
            </a:pathLst>
          </a:custGeom>
          <a:gradFill>
            <a:gsLst>
              <a:gs pos="8000">
                <a:schemeClr val="accent5"/>
              </a:gs>
              <a:gs pos="85000">
                <a:schemeClr val="accent3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6678613" y="2070558"/>
            <a:ext cx="4604544" cy="1621509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678613" y="4376794"/>
            <a:ext cx="4604544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5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600" marR="0" lvl="0" indent="-228600" fontAlgn="auto">
              <a:spcAft>
                <a:spcPts val="0"/>
              </a:spcAft>
              <a:buClrTx/>
              <a:buSzTx/>
            </a:pPr>
            <a:r>
              <a:rPr lang="en-US" altLang="zh-CN" dirty="0"/>
              <a:t>Data</a:t>
            </a:r>
          </a:p>
        </p:txBody>
      </p:sp>
      <p:sp>
        <p:nvSpPr>
          <p:cNvPr id="6" name="文本占位符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678614" y="4080523"/>
            <a:ext cx="4604544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D23D530-EC59-4288-BF97-100EDB7899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54536" y="330590"/>
            <a:ext cx="2174882" cy="45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553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3C5E0C2-28B8-CE44-9D60-588CFEE87B31}" type="datetimeFigureOut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2026/9/17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093995-55F8-9440-9010-524D68AC1856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5512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5" r:id="rId6"/>
    <p:sldLayoutId id="214748367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0487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04872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3C5E0C2-28B8-CE44-9D60-588CFEE87B31}" type="datetimeFigureOut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2026/9/17</a:t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487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  <p:sp>
        <p:nvSpPr>
          <p:cNvPr id="10487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1093995-55F8-9440-9010-524D68AC1856}" type="slidenum">
              <a:rPr kumimoji="0" lang="zh-CN" alt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华文中宋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‹#›</a:t>
            </a:fld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华文中宋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6206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期占位符 3"/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89D9C7-5DC6-4263-87FF-7C99F6FB63C3}" type="datetime1">
              <a:rPr lang="zh-CN" altLang="en-US" smtClean="0"/>
              <a:t>2026/9/17</a:t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zh-CN" dirty="0"/>
              <a:t>www.islide.cc</a:t>
            </a:r>
            <a:endParaRPr lang="zh-CN" altLang="en-US" dirty="0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2506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</p:sldLayoutIdLst>
  <p:hf hdr="0" dt="0"/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-106532" y="514904"/>
            <a:ext cx="12192000" cy="4882717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50000"/>
                </a:prst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19452" y="1876263"/>
            <a:ext cx="10153095" cy="1080000"/>
          </a:xfrm>
        </p:spPr>
        <p:txBody>
          <a:bodyPr>
            <a:noAutofit/>
          </a:bodyPr>
          <a:lstStyle/>
          <a:p>
            <a:r>
              <a:rPr lang="en-US" altLang="zh-CN" sz="3200" b="1" dirty="0"/>
              <a:t>The statistical mechanics of near-extremal black holes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 descr="横版组合——透明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3853" y="698565"/>
            <a:ext cx="5144295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副标题 3">
            <a:extLst>
              <a:ext uri="{FF2B5EF4-FFF2-40B4-BE49-F238E27FC236}">
                <a16:creationId xmlns:a16="http://schemas.microsoft.com/office/drawing/2014/main" id="{7691EDC8-3446-4208-9C92-8E7309D0A4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741860"/>
            <a:ext cx="9144000" cy="1655762"/>
          </a:xfrm>
        </p:spPr>
        <p:txBody>
          <a:bodyPr/>
          <a:lstStyle/>
          <a:p>
            <a:r>
              <a:rPr lang="en-US" altLang="zh-CN" b="1" dirty="0"/>
              <a:t>Luca V. </a:t>
            </a:r>
            <a:r>
              <a:rPr lang="en-US" altLang="zh-CN" b="1" dirty="0" err="1"/>
              <a:t>Iliesiu</a:t>
            </a:r>
            <a:r>
              <a:rPr lang="en-US" altLang="zh-CN" i="1" dirty="0"/>
              <a:t> </a:t>
            </a:r>
            <a:r>
              <a:rPr lang="en-US" altLang="zh-CN" b="1" dirty="0"/>
              <a:t>and Gustavo J. </a:t>
            </a:r>
            <a:r>
              <a:rPr lang="en-US" altLang="zh-CN" b="1" dirty="0" err="1"/>
              <a:t>Turiaci</a:t>
            </a:r>
            <a:endParaRPr lang="en-US" altLang="zh-CN" dirty="0"/>
          </a:p>
          <a:p>
            <a:r>
              <a:rPr lang="en-US" altLang="zh-CN" dirty="0"/>
              <a:t>2003.02860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0266794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57282" y="1700808"/>
            <a:ext cx="10887030" cy="4886423"/>
            <a:chOff x="757282" y="1700808"/>
            <a:chExt cx="10887030" cy="4886423"/>
          </a:xfrm>
        </p:grpSpPr>
        <p:grpSp>
          <p:nvGrpSpPr>
            <p:cNvPr id="6" name="2b751056-6b97-492c-b763-340acee7e99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757282" y="1700808"/>
              <a:ext cx="10887030" cy="4886423"/>
              <a:chOff x="1175743" y="1700808"/>
              <a:chExt cx="10463755" cy="4886423"/>
            </a:xfrm>
          </p:grpSpPr>
          <p:sp>
            <p:nvSpPr>
              <p:cNvPr id="7" name="iṡľïḑè"/>
              <p:cNvSpPr txBox="1"/>
              <p:nvPr/>
            </p:nvSpPr>
            <p:spPr bwMode="auto">
              <a:xfrm>
                <a:off x="3941203" y="1779399"/>
                <a:ext cx="7698295" cy="4807832"/>
              </a:xfrm>
              <a:prstGeom prst="rect">
                <a:avLst/>
              </a:prstGeom>
              <a:noFill/>
            </p:spPr>
            <p:txBody>
              <a:bodyPr wrap="square" tIns="0" anchor="t">
                <a:noAutofit/>
              </a:bodyPr>
              <a:lstStyle>
                <a:defPPr>
                  <a:defRPr lang="zh-CN"/>
                </a:defPPr>
                <a:lvl1pPr>
                  <a:defRPr sz="1600" b="1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742950" indent="-285750">
                  <a:defRPr sz="3200" b="1">
                    <a:solidFill>
                      <a:srgbClr val="4D4D4D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2pPr>
                <a:lvl3pPr marL="1143000" indent="-228600">
                  <a:defRPr sz="3200" b="1">
                    <a:solidFill>
                      <a:srgbClr val="4D4D4D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3pPr>
                <a:lvl4pPr marL="1600200" indent="-228600">
                  <a:defRPr sz="3200" b="1">
                    <a:solidFill>
                      <a:srgbClr val="4D4D4D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4pPr>
                <a:lvl5pPr marL="2057400" indent="-228600">
                  <a:defRPr sz="3200" b="1">
                    <a:solidFill>
                      <a:srgbClr val="4D4D4D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4D4D4D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4D4D4D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4D4D4D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4D4D4D"/>
                    </a:solidFill>
                    <a:latin typeface="Arial" panose="020B0604020202020204" pitchFamily="34" charset="0"/>
                    <a:ea typeface="黑体" panose="02010609060101010101" pitchFamily="49" charset="-122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lt"/>
                  </a:rPr>
                  <a:t>1.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lt"/>
                  </a:rPr>
                  <a:t>低温黑洞的辐射悖论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lt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lt"/>
                  </a:rPr>
                  <a:t>2. </a:t>
                </a: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lt"/>
                  </a:rPr>
                  <a:t>极端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lt"/>
                  </a:rPr>
                  <a:t>RN-AdS</a:t>
                </a: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lt"/>
                  </a:rPr>
                  <a:t>黑洞</a:t>
                </a:r>
                <a:endPara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lt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lt"/>
                  </a:rPr>
                  <a:t>3.</a:t>
                </a: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lt"/>
                  </a:rPr>
                  <a:t>维数约化</a:t>
                </a:r>
                <a:endPara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lt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lt"/>
                  </a:rPr>
                  <a:t>4.FAR</a:t>
                </a: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lt"/>
                  </a:rPr>
                  <a:t>和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lt"/>
                  </a:rPr>
                  <a:t>NHR</a:t>
                </a: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lt"/>
                  </a:rPr>
                  <a:t>区</a:t>
                </a:r>
                <a:endPara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lt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lt"/>
                  </a:rPr>
                  <a:t>5.</a:t>
                </a: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lt"/>
                  </a:rPr>
                  <a:t>配分函数</a:t>
                </a:r>
                <a:endPara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lt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lt"/>
                  </a:rPr>
                  <a:t>6.</a:t>
                </a: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lt"/>
                  </a:rPr>
                  <a:t>总结</a:t>
                </a:r>
                <a:endPara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lt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3696888" y="1780800"/>
                <a:ext cx="0" cy="4003616"/>
              </a:xfrm>
              <a:prstGeom prst="line">
                <a:avLst/>
              </a:prstGeom>
              <a:solidFill>
                <a:srgbClr val="FFCC00"/>
              </a:solidFill>
              <a:ln w="3175" cap="flat" cmpd="sng" algn="ctr">
                <a:solidFill>
                  <a:schemeClr val="bg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" name="išľïḋé"/>
              <p:cNvSpPr txBox="1"/>
              <p:nvPr/>
            </p:nvSpPr>
            <p:spPr>
              <a:xfrm>
                <a:off x="1175743" y="1700808"/>
                <a:ext cx="2521108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8489B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ea"/>
                    <a:sym typeface="+mn-lt"/>
                  </a:rPr>
                  <a:t>目录</a:t>
                </a:r>
                <a:endParaRPr kumimoji="0" lang="tr-T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18489B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0" name="poetry_91022"/>
            <p:cNvSpPr>
              <a:spLocks noChangeAspect="1"/>
            </p:cNvSpPr>
            <p:nvPr/>
          </p:nvSpPr>
          <p:spPr bwMode="auto">
            <a:xfrm>
              <a:off x="2379533" y="4867348"/>
              <a:ext cx="870506" cy="915667"/>
            </a:xfrm>
            <a:custGeom>
              <a:avLst/>
              <a:gdLst>
                <a:gd name="T0" fmla="*/ 3353 w 5127"/>
                <a:gd name="T1" fmla="*/ 1728 h 5401"/>
                <a:gd name="T2" fmla="*/ 2183 w 5127"/>
                <a:gd name="T3" fmla="*/ 1608 h 5401"/>
                <a:gd name="T4" fmla="*/ 3353 w 5127"/>
                <a:gd name="T5" fmla="*/ 1488 h 5401"/>
                <a:gd name="T6" fmla="*/ 3103 w 5127"/>
                <a:gd name="T7" fmla="*/ 2231 h 5401"/>
                <a:gd name="T8" fmla="*/ 3103 w 5127"/>
                <a:gd name="T9" fmla="*/ 1991 h 5401"/>
                <a:gd name="T10" fmla="*/ 2432 w 5127"/>
                <a:gd name="T11" fmla="*/ 2111 h 5401"/>
                <a:gd name="T12" fmla="*/ 3103 w 5127"/>
                <a:gd name="T13" fmla="*/ 2231 h 5401"/>
                <a:gd name="T14" fmla="*/ 3353 w 5127"/>
                <a:gd name="T15" fmla="*/ 2648 h 5401"/>
                <a:gd name="T16" fmla="*/ 2183 w 5127"/>
                <a:gd name="T17" fmla="*/ 2768 h 5401"/>
                <a:gd name="T18" fmla="*/ 3353 w 5127"/>
                <a:gd name="T19" fmla="*/ 2888 h 5401"/>
                <a:gd name="T20" fmla="*/ 2552 w 5127"/>
                <a:gd name="T21" fmla="*/ 3151 h 5401"/>
                <a:gd name="T22" fmla="*/ 2552 w 5127"/>
                <a:gd name="T23" fmla="*/ 3391 h 5401"/>
                <a:gd name="T24" fmla="*/ 3223 w 5127"/>
                <a:gd name="T25" fmla="*/ 3271 h 5401"/>
                <a:gd name="T26" fmla="*/ 2552 w 5127"/>
                <a:gd name="T27" fmla="*/ 3151 h 5401"/>
                <a:gd name="T28" fmla="*/ 4448 w 5127"/>
                <a:gd name="T29" fmla="*/ 1442 h 5401"/>
                <a:gd name="T30" fmla="*/ 4688 w 5127"/>
                <a:gd name="T31" fmla="*/ 1442 h 5401"/>
                <a:gd name="T32" fmla="*/ 3988 w 5127"/>
                <a:gd name="T33" fmla="*/ 0 h 5401"/>
                <a:gd name="T34" fmla="*/ 0 w 5127"/>
                <a:gd name="T35" fmla="*/ 604 h 5401"/>
                <a:gd name="T36" fmla="*/ 120 w 5127"/>
                <a:gd name="T37" fmla="*/ 1792 h 5401"/>
                <a:gd name="T38" fmla="*/ 686 w 5127"/>
                <a:gd name="T39" fmla="*/ 1672 h 5401"/>
                <a:gd name="T40" fmla="*/ 240 w 5127"/>
                <a:gd name="T41" fmla="*/ 1552 h 5401"/>
                <a:gd name="T42" fmla="*/ 604 w 5127"/>
                <a:gd name="T43" fmla="*/ 240 h 5401"/>
                <a:gd name="T44" fmla="*/ 968 w 5127"/>
                <a:gd name="T45" fmla="*/ 4179 h 5401"/>
                <a:gd name="T46" fmla="*/ 3904 w 5127"/>
                <a:gd name="T47" fmla="*/ 4879 h 5401"/>
                <a:gd name="T48" fmla="*/ 3904 w 5127"/>
                <a:gd name="T49" fmla="*/ 4639 h 5401"/>
                <a:gd name="T50" fmla="*/ 1208 w 5127"/>
                <a:gd name="T51" fmla="*/ 4179 h 5401"/>
                <a:gd name="T52" fmla="*/ 1086 w 5127"/>
                <a:gd name="T53" fmla="*/ 240 h 5401"/>
                <a:gd name="T54" fmla="*/ 4448 w 5127"/>
                <a:gd name="T55" fmla="*/ 700 h 5401"/>
                <a:gd name="T56" fmla="*/ 4568 w 5127"/>
                <a:gd name="T57" fmla="*/ 2000 h 5401"/>
                <a:gd name="T58" fmla="*/ 4568 w 5127"/>
                <a:gd name="T59" fmla="*/ 2240 h 5401"/>
                <a:gd name="T60" fmla="*/ 4887 w 5127"/>
                <a:gd name="T61" fmla="*/ 2340 h 5401"/>
                <a:gd name="T62" fmla="*/ 5007 w 5127"/>
                <a:gd name="T63" fmla="*/ 3838 h 5401"/>
                <a:gd name="T64" fmla="*/ 5127 w 5127"/>
                <a:gd name="T65" fmla="*/ 2340 h 5401"/>
                <a:gd name="T66" fmla="*/ 4568 w 5127"/>
                <a:gd name="T67" fmla="*/ 5139 h 5401"/>
                <a:gd name="T68" fmla="*/ 4448 w 5127"/>
                <a:gd name="T69" fmla="*/ 5281 h 5401"/>
                <a:gd name="T70" fmla="*/ 4688 w 5127"/>
                <a:gd name="T71" fmla="*/ 5281 h 5401"/>
                <a:gd name="T72" fmla="*/ 4568 w 5127"/>
                <a:gd name="T73" fmla="*/ 5139 h 5401"/>
                <a:gd name="T74" fmla="*/ 4448 w 5127"/>
                <a:gd name="T75" fmla="*/ 2559 h 5401"/>
                <a:gd name="T76" fmla="*/ 4568 w 5127"/>
                <a:gd name="T77" fmla="*/ 4974 h 5401"/>
                <a:gd name="T78" fmla="*/ 4688 w 5127"/>
                <a:gd name="T79" fmla="*/ 2559 h 5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127" h="5401">
                  <a:moveTo>
                    <a:pt x="3473" y="1608"/>
                  </a:moveTo>
                  <a:cubicBezTo>
                    <a:pt x="3473" y="1674"/>
                    <a:pt x="3419" y="1728"/>
                    <a:pt x="3353" y="1728"/>
                  </a:cubicBezTo>
                  <a:lnTo>
                    <a:pt x="2303" y="1728"/>
                  </a:lnTo>
                  <a:cubicBezTo>
                    <a:pt x="2236" y="1728"/>
                    <a:pt x="2183" y="1674"/>
                    <a:pt x="2183" y="1608"/>
                  </a:cubicBezTo>
                  <a:cubicBezTo>
                    <a:pt x="2183" y="1542"/>
                    <a:pt x="2236" y="1488"/>
                    <a:pt x="2303" y="1488"/>
                  </a:cubicBezTo>
                  <a:lnTo>
                    <a:pt x="3353" y="1488"/>
                  </a:lnTo>
                  <a:cubicBezTo>
                    <a:pt x="3419" y="1488"/>
                    <a:pt x="3473" y="1542"/>
                    <a:pt x="3473" y="1608"/>
                  </a:cubicBezTo>
                  <a:close/>
                  <a:moveTo>
                    <a:pt x="3103" y="2231"/>
                  </a:moveTo>
                  <a:cubicBezTo>
                    <a:pt x="3170" y="2231"/>
                    <a:pt x="3223" y="2178"/>
                    <a:pt x="3223" y="2111"/>
                  </a:cubicBezTo>
                  <a:cubicBezTo>
                    <a:pt x="3223" y="2045"/>
                    <a:pt x="3170" y="1991"/>
                    <a:pt x="3103" y="1991"/>
                  </a:cubicBezTo>
                  <a:lnTo>
                    <a:pt x="2552" y="1991"/>
                  </a:lnTo>
                  <a:cubicBezTo>
                    <a:pt x="2486" y="1991"/>
                    <a:pt x="2432" y="2045"/>
                    <a:pt x="2432" y="2111"/>
                  </a:cubicBezTo>
                  <a:cubicBezTo>
                    <a:pt x="2432" y="2178"/>
                    <a:pt x="2486" y="2231"/>
                    <a:pt x="2552" y="2231"/>
                  </a:cubicBezTo>
                  <a:lnTo>
                    <a:pt x="3103" y="2231"/>
                  </a:lnTo>
                  <a:close/>
                  <a:moveTo>
                    <a:pt x="3473" y="2768"/>
                  </a:moveTo>
                  <a:cubicBezTo>
                    <a:pt x="3473" y="2701"/>
                    <a:pt x="3419" y="2648"/>
                    <a:pt x="3353" y="2648"/>
                  </a:cubicBezTo>
                  <a:lnTo>
                    <a:pt x="2303" y="2648"/>
                  </a:lnTo>
                  <a:cubicBezTo>
                    <a:pt x="2236" y="2648"/>
                    <a:pt x="2183" y="2701"/>
                    <a:pt x="2183" y="2768"/>
                  </a:cubicBezTo>
                  <a:cubicBezTo>
                    <a:pt x="2183" y="2834"/>
                    <a:pt x="2236" y="2888"/>
                    <a:pt x="2303" y="2888"/>
                  </a:cubicBezTo>
                  <a:lnTo>
                    <a:pt x="3353" y="2888"/>
                  </a:lnTo>
                  <a:cubicBezTo>
                    <a:pt x="3419" y="2888"/>
                    <a:pt x="3473" y="2834"/>
                    <a:pt x="3473" y="2768"/>
                  </a:cubicBezTo>
                  <a:close/>
                  <a:moveTo>
                    <a:pt x="2552" y="3151"/>
                  </a:moveTo>
                  <a:cubicBezTo>
                    <a:pt x="2486" y="3151"/>
                    <a:pt x="2432" y="3205"/>
                    <a:pt x="2432" y="3271"/>
                  </a:cubicBezTo>
                  <a:cubicBezTo>
                    <a:pt x="2432" y="3338"/>
                    <a:pt x="2486" y="3391"/>
                    <a:pt x="2552" y="3391"/>
                  </a:cubicBezTo>
                  <a:lnTo>
                    <a:pt x="3103" y="3391"/>
                  </a:lnTo>
                  <a:cubicBezTo>
                    <a:pt x="3170" y="3391"/>
                    <a:pt x="3223" y="3338"/>
                    <a:pt x="3223" y="3271"/>
                  </a:cubicBezTo>
                  <a:cubicBezTo>
                    <a:pt x="3223" y="3205"/>
                    <a:pt x="3170" y="3151"/>
                    <a:pt x="3103" y="3151"/>
                  </a:cubicBezTo>
                  <a:lnTo>
                    <a:pt x="2552" y="3151"/>
                  </a:lnTo>
                  <a:close/>
                  <a:moveTo>
                    <a:pt x="4448" y="700"/>
                  </a:moveTo>
                  <a:lnTo>
                    <a:pt x="4448" y="1442"/>
                  </a:lnTo>
                  <a:cubicBezTo>
                    <a:pt x="4448" y="1509"/>
                    <a:pt x="4501" y="1562"/>
                    <a:pt x="4568" y="1562"/>
                  </a:cubicBezTo>
                  <a:cubicBezTo>
                    <a:pt x="4634" y="1562"/>
                    <a:pt x="4688" y="1509"/>
                    <a:pt x="4688" y="1442"/>
                  </a:cubicBezTo>
                  <a:lnTo>
                    <a:pt x="4688" y="700"/>
                  </a:lnTo>
                  <a:cubicBezTo>
                    <a:pt x="4688" y="314"/>
                    <a:pt x="4374" y="0"/>
                    <a:pt x="3988" y="0"/>
                  </a:cubicBezTo>
                  <a:lnTo>
                    <a:pt x="604" y="0"/>
                  </a:lnTo>
                  <a:cubicBezTo>
                    <a:pt x="271" y="0"/>
                    <a:pt x="0" y="271"/>
                    <a:pt x="0" y="604"/>
                  </a:cubicBezTo>
                  <a:lnTo>
                    <a:pt x="0" y="1672"/>
                  </a:lnTo>
                  <a:cubicBezTo>
                    <a:pt x="0" y="1738"/>
                    <a:pt x="53" y="1792"/>
                    <a:pt x="120" y="1792"/>
                  </a:cubicBezTo>
                  <a:lnTo>
                    <a:pt x="566" y="1792"/>
                  </a:lnTo>
                  <a:cubicBezTo>
                    <a:pt x="632" y="1792"/>
                    <a:pt x="686" y="1738"/>
                    <a:pt x="686" y="1672"/>
                  </a:cubicBezTo>
                  <a:cubicBezTo>
                    <a:pt x="686" y="1606"/>
                    <a:pt x="632" y="1552"/>
                    <a:pt x="566" y="1552"/>
                  </a:cubicBezTo>
                  <a:lnTo>
                    <a:pt x="240" y="1552"/>
                  </a:lnTo>
                  <a:lnTo>
                    <a:pt x="240" y="604"/>
                  </a:lnTo>
                  <a:cubicBezTo>
                    <a:pt x="240" y="403"/>
                    <a:pt x="403" y="240"/>
                    <a:pt x="604" y="240"/>
                  </a:cubicBezTo>
                  <a:cubicBezTo>
                    <a:pt x="805" y="240"/>
                    <a:pt x="968" y="403"/>
                    <a:pt x="968" y="604"/>
                  </a:cubicBezTo>
                  <a:lnTo>
                    <a:pt x="968" y="4179"/>
                  </a:lnTo>
                  <a:cubicBezTo>
                    <a:pt x="968" y="4565"/>
                    <a:pt x="1282" y="4879"/>
                    <a:pt x="1668" y="4879"/>
                  </a:cubicBezTo>
                  <a:lnTo>
                    <a:pt x="3904" y="4879"/>
                  </a:lnTo>
                  <a:cubicBezTo>
                    <a:pt x="3970" y="4879"/>
                    <a:pt x="4024" y="4825"/>
                    <a:pt x="4024" y="4759"/>
                  </a:cubicBezTo>
                  <a:cubicBezTo>
                    <a:pt x="4024" y="4693"/>
                    <a:pt x="3970" y="4639"/>
                    <a:pt x="3904" y="4639"/>
                  </a:cubicBezTo>
                  <a:lnTo>
                    <a:pt x="1668" y="4639"/>
                  </a:lnTo>
                  <a:cubicBezTo>
                    <a:pt x="1415" y="4639"/>
                    <a:pt x="1208" y="4433"/>
                    <a:pt x="1208" y="4179"/>
                  </a:cubicBezTo>
                  <a:lnTo>
                    <a:pt x="1208" y="604"/>
                  </a:lnTo>
                  <a:cubicBezTo>
                    <a:pt x="1208" y="468"/>
                    <a:pt x="1163" y="341"/>
                    <a:pt x="1086" y="240"/>
                  </a:cubicBezTo>
                  <a:lnTo>
                    <a:pt x="3988" y="240"/>
                  </a:lnTo>
                  <a:cubicBezTo>
                    <a:pt x="4241" y="240"/>
                    <a:pt x="4448" y="446"/>
                    <a:pt x="4448" y="700"/>
                  </a:cubicBezTo>
                  <a:close/>
                  <a:moveTo>
                    <a:pt x="4787" y="2000"/>
                  </a:moveTo>
                  <a:lnTo>
                    <a:pt x="4568" y="2000"/>
                  </a:lnTo>
                  <a:cubicBezTo>
                    <a:pt x="4501" y="2000"/>
                    <a:pt x="4448" y="2054"/>
                    <a:pt x="4448" y="2120"/>
                  </a:cubicBezTo>
                  <a:cubicBezTo>
                    <a:pt x="4448" y="2187"/>
                    <a:pt x="4501" y="2240"/>
                    <a:pt x="4568" y="2240"/>
                  </a:cubicBezTo>
                  <a:lnTo>
                    <a:pt x="4787" y="2240"/>
                  </a:lnTo>
                  <a:cubicBezTo>
                    <a:pt x="4842" y="2240"/>
                    <a:pt x="4887" y="2285"/>
                    <a:pt x="4887" y="2340"/>
                  </a:cubicBezTo>
                  <a:lnTo>
                    <a:pt x="4887" y="3718"/>
                  </a:lnTo>
                  <a:cubicBezTo>
                    <a:pt x="4887" y="3785"/>
                    <a:pt x="4941" y="3838"/>
                    <a:pt x="5007" y="3838"/>
                  </a:cubicBezTo>
                  <a:cubicBezTo>
                    <a:pt x="5073" y="3838"/>
                    <a:pt x="5127" y="3785"/>
                    <a:pt x="5127" y="3718"/>
                  </a:cubicBezTo>
                  <a:lnTo>
                    <a:pt x="5127" y="2340"/>
                  </a:lnTo>
                  <a:cubicBezTo>
                    <a:pt x="5127" y="2153"/>
                    <a:pt x="4975" y="2000"/>
                    <a:pt x="4787" y="2000"/>
                  </a:cubicBezTo>
                  <a:close/>
                  <a:moveTo>
                    <a:pt x="4568" y="5139"/>
                  </a:moveTo>
                  <a:cubicBezTo>
                    <a:pt x="4501" y="5139"/>
                    <a:pt x="4448" y="5193"/>
                    <a:pt x="4448" y="5259"/>
                  </a:cubicBezTo>
                  <a:lnTo>
                    <a:pt x="4448" y="5281"/>
                  </a:lnTo>
                  <a:cubicBezTo>
                    <a:pt x="4448" y="5347"/>
                    <a:pt x="4501" y="5401"/>
                    <a:pt x="4568" y="5401"/>
                  </a:cubicBezTo>
                  <a:cubicBezTo>
                    <a:pt x="4634" y="5401"/>
                    <a:pt x="4688" y="5347"/>
                    <a:pt x="4688" y="5281"/>
                  </a:cubicBezTo>
                  <a:lnTo>
                    <a:pt x="4688" y="5259"/>
                  </a:lnTo>
                  <a:cubicBezTo>
                    <a:pt x="4688" y="5193"/>
                    <a:pt x="4634" y="5139"/>
                    <a:pt x="4568" y="5139"/>
                  </a:cubicBezTo>
                  <a:close/>
                  <a:moveTo>
                    <a:pt x="4568" y="2439"/>
                  </a:moveTo>
                  <a:cubicBezTo>
                    <a:pt x="4501" y="2439"/>
                    <a:pt x="4448" y="2492"/>
                    <a:pt x="4448" y="2559"/>
                  </a:cubicBezTo>
                  <a:lnTo>
                    <a:pt x="4448" y="4854"/>
                  </a:lnTo>
                  <a:cubicBezTo>
                    <a:pt x="4448" y="4920"/>
                    <a:pt x="4501" y="4974"/>
                    <a:pt x="4568" y="4974"/>
                  </a:cubicBezTo>
                  <a:cubicBezTo>
                    <a:pt x="4634" y="4974"/>
                    <a:pt x="4688" y="4920"/>
                    <a:pt x="4688" y="4854"/>
                  </a:cubicBezTo>
                  <a:lnTo>
                    <a:pt x="4688" y="2559"/>
                  </a:lnTo>
                  <a:cubicBezTo>
                    <a:pt x="4688" y="2492"/>
                    <a:pt x="4634" y="2439"/>
                    <a:pt x="4568" y="243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CF6AF8C-1338-4AAE-B397-AA65036D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低温黑洞的辐射悖论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0A3B487-CC31-4065-A780-567276A8DF8B}"/>
                  </a:ext>
                </a:extLst>
              </p:cNvPr>
              <p:cNvSpPr txBox="1"/>
              <p:nvPr/>
            </p:nvSpPr>
            <p:spPr>
              <a:xfrm>
                <a:off x="1723747" y="1847370"/>
                <a:ext cx="8744505" cy="33913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457200">
                  <a:lnSpc>
                    <a:spcPct val="150000"/>
                  </a:lnSpc>
                </a:pPr>
                <a:r>
                  <a:rPr lang="zh-CN" altLang="en-US" sz="2400" dirty="0"/>
                  <a:t>半经典分析给出，近极端黑洞的能量增长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2400" dirty="0"/>
                  <a:t>，但在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zh-CN" altLang="en-US" sz="2400" dirty="0"/>
                  <a:t>很小的时候，近极端黑洞附近的能量增长低于霍金辐射出的最小份能量。为解决这一问题，人们定义了一个</a:t>
                </a:r>
                <a:r>
                  <a:rPr lang="en-US" altLang="zh-CN" sz="2400" dirty="0"/>
                  <a:t>mass gap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𝑔𝑎𝑝</m:t>
                        </m:r>
                      </m:sub>
                    </m:sSub>
                  </m:oMath>
                </a14:m>
                <a:r>
                  <a:rPr lang="zh-CN" altLang="en-US" sz="2400" dirty="0"/>
                  <a:t>，这样极端黑洞和最小非极端黑洞之间存在</a:t>
                </a:r>
                <a:r>
                  <a:rPr lang="en-US" altLang="zh-CN" sz="2400" dirty="0"/>
                  <a:t>gap</a:t>
                </a:r>
                <a:r>
                  <a:rPr lang="zh-CN" altLang="en-US" sz="2400" dirty="0"/>
                  <a:t>。尽管有些</a:t>
                </a:r>
                <a:r>
                  <a:rPr lang="en-US" altLang="zh-CN" sz="2400" dirty="0"/>
                  <a:t>SUSY</a:t>
                </a:r>
                <a:r>
                  <a:rPr lang="zh-CN" altLang="en-US" sz="2400" dirty="0"/>
                  <a:t>的黑洞确实可以实现这一点，但人们不确定这是否是</a:t>
                </a:r>
                <a:r>
                  <a:rPr lang="en-US" altLang="zh-CN" sz="2400" dirty="0"/>
                  <a:t>SUSY</a:t>
                </a:r>
                <a:r>
                  <a:rPr lang="zh-CN" altLang="en-US" sz="2400" dirty="0"/>
                  <a:t>的瑕疵或者这种说法是否适用于非</a:t>
                </a:r>
                <a:r>
                  <a:rPr lang="en-US" altLang="zh-CN" sz="2400" dirty="0"/>
                  <a:t>SUSY</a:t>
                </a:r>
                <a:r>
                  <a:rPr lang="zh-CN" altLang="en-US" sz="2400" dirty="0"/>
                  <a:t>黑洞。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0A3B487-CC31-4065-A780-567276A8D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3747" y="1847370"/>
                <a:ext cx="8744505" cy="3391378"/>
              </a:xfrm>
              <a:prstGeom prst="rect">
                <a:avLst/>
              </a:prstGeom>
              <a:blipFill>
                <a:blip r:embed="rId2"/>
                <a:stretch>
                  <a:fillRect l="-1116" r="-767" b="-34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5841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CF6AF8C-1338-4AAE-B397-AA65036D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低温黑洞的辐射悖论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D4DC820-C5E3-430E-A65A-9DDB6D4DB3A2}"/>
              </a:ext>
            </a:extLst>
          </p:cNvPr>
          <p:cNvSpPr txBox="1"/>
          <p:nvPr/>
        </p:nvSpPr>
        <p:spPr>
          <a:xfrm>
            <a:off x="1293351" y="1929529"/>
            <a:ext cx="9605298" cy="2422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u="sng" dirty="0"/>
              <a:t>预告：</a:t>
            </a:r>
            <a:endParaRPr lang="en-US" altLang="zh-CN" sz="2400" b="1" u="sng" dirty="0"/>
          </a:p>
          <a:p>
            <a:endParaRPr lang="en-US" altLang="zh-CN" sz="2400" dirty="0"/>
          </a:p>
          <a:p>
            <a:pPr indent="457200">
              <a:lnSpc>
                <a:spcPct val="150000"/>
              </a:lnSpc>
            </a:pPr>
            <a:r>
              <a:rPr lang="zh-CN" altLang="en-US" sz="2400" dirty="0"/>
              <a:t>本文考虑了近极端情况下量子修正，并发现渐进</a:t>
            </a:r>
            <a:r>
              <a:rPr lang="en-US" altLang="zh-CN" sz="2400" dirty="0"/>
              <a:t>AdS4</a:t>
            </a:r>
            <a:r>
              <a:rPr lang="zh-CN" altLang="en-US" sz="2400" dirty="0"/>
              <a:t>的</a:t>
            </a:r>
            <a:r>
              <a:rPr lang="en-US" altLang="zh-CN" sz="2400" dirty="0"/>
              <a:t>RN</a:t>
            </a:r>
            <a:r>
              <a:rPr lang="zh-CN" altLang="en-US" sz="2400" dirty="0"/>
              <a:t>黑洞没有</a:t>
            </a:r>
            <a:r>
              <a:rPr lang="en-US" altLang="zh-CN" sz="2400" dirty="0"/>
              <a:t>mass gap</a:t>
            </a:r>
            <a:r>
              <a:rPr lang="zh-CN" altLang="en-US" sz="2400" dirty="0"/>
              <a:t>，计算了低温时的黑洞能量，以及低温时黑洞</a:t>
            </a:r>
            <a:r>
              <a:rPr lang="en-US" altLang="zh-CN" sz="2400" dirty="0"/>
              <a:t>density of state</a:t>
            </a:r>
            <a:r>
              <a:rPr lang="zh-CN" altLang="en-US" sz="2400" dirty="0"/>
              <a:t>，发现没有</a:t>
            </a:r>
            <a:r>
              <a:rPr lang="en-US" altLang="zh-CN" sz="2400" dirty="0"/>
              <a:t>gap</a:t>
            </a:r>
            <a:r>
              <a:rPr lang="zh-CN" altLang="en-US" sz="2400" dirty="0"/>
              <a:t>而且低温下是连续谱。</a:t>
            </a:r>
          </a:p>
        </p:txBody>
      </p:sp>
    </p:spTree>
    <p:extLst>
      <p:ext uri="{BB962C8B-B14F-4D97-AF65-F5344CB8AC3E}">
        <p14:creationId xmlns:p14="http://schemas.microsoft.com/office/powerpoint/2010/main" val="3990182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CF6AF8C-1338-4AAE-B397-AA65036D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极端</a:t>
            </a:r>
            <a:r>
              <a:rPr lang="en-US" altLang="zh-CN" dirty="0"/>
              <a:t>RN-AdS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0A3B487-CC31-4065-A780-567276A8DF8B}"/>
              </a:ext>
            </a:extLst>
          </p:cNvPr>
          <p:cNvSpPr txBox="1"/>
          <p:nvPr/>
        </p:nvSpPr>
        <p:spPr>
          <a:xfrm>
            <a:off x="1384913" y="1062615"/>
            <a:ext cx="8744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考虑极端</a:t>
            </a:r>
            <a:r>
              <a:rPr lang="en-US" altLang="zh-CN" sz="2400" dirty="0"/>
              <a:t>RN-AdS4</a:t>
            </a:r>
            <a:r>
              <a:rPr lang="zh-CN" altLang="en-US" sz="2400" dirty="0"/>
              <a:t>黑洞：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D4DC820-C5E3-430E-A65A-9DDB6D4DB3A2}"/>
              </a:ext>
            </a:extLst>
          </p:cNvPr>
          <p:cNvSpPr txBox="1"/>
          <p:nvPr/>
        </p:nvSpPr>
        <p:spPr>
          <a:xfrm>
            <a:off x="1384913" y="2598494"/>
            <a:ext cx="9605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0" dirty="0"/>
              <a:t>其静态度规为</a:t>
            </a:r>
            <a:endParaRPr lang="zh-CN" altLang="en-US" sz="24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5F9BAE7-5273-4CB6-B020-8B1F8A8F7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079" y="1628239"/>
            <a:ext cx="7282649" cy="100567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498E838-003C-4DB2-BDD9-CFD1685FA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464" y="3060159"/>
            <a:ext cx="5507115" cy="26826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23F4D66E-6D3D-40F0-9E8C-A581434199A4}"/>
                  </a:ext>
                </a:extLst>
              </p:cNvPr>
              <p:cNvSpPr txBox="1"/>
              <p:nvPr/>
            </p:nvSpPr>
            <p:spPr>
              <a:xfrm>
                <a:off x="1384913" y="6169070"/>
                <a:ext cx="87445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/>
                  <a:t>简便起见下文仅考虑纯带电情况（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zh-CN" altLang="en-US" sz="2400" dirty="0"/>
                  <a:t>）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23F4D66E-6D3D-40F0-9E8C-A581434199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913" y="6169070"/>
                <a:ext cx="8744505" cy="461665"/>
              </a:xfrm>
              <a:prstGeom prst="rect">
                <a:avLst/>
              </a:prstGeom>
              <a:blipFill>
                <a:blip r:embed="rId4"/>
                <a:stretch>
                  <a:fillRect l="-1045" t="-14474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AA5DD11F-0543-4D49-95D7-BE146C39D1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562" y="4897630"/>
            <a:ext cx="1491451" cy="105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933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CF6AF8C-1338-4AAE-B397-AA65036D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极端</a:t>
            </a:r>
            <a:r>
              <a:rPr lang="en-US" altLang="zh-CN" dirty="0"/>
              <a:t>RN-AdS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0A3B487-CC31-4065-A780-567276A8DF8B}"/>
                  </a:ext>
                </a:extLst>
              </p:cNvPr>
              <p:cNvSpPr txBox="1"/>
              <p:nvPr/>
            </p:nvSpPr>
            <p:spPr>
              <a:xfrm>
                <a:off x="1384914" y="1483865"/>
                <a:ext cx="87445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/>
                  <a:t>极端情况下，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=0, 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zh-CN" altLang="en-US" sz="2400" dirty="0"/>
                  <a:t>，进而有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0A3B487-CC31-4065-A780-567276A8D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914" y="1483865"/>
                <a:ext cx="8744505" cy="461665"/>
              </a:xfrm>
              <a:prstGeom prst="rect">
                <a:avLst/>
              </a:prstGeom>
              <a:blipFill>
                <a:blip r:embed="rId2"/>
                <a:stretch>
                  <a:fillRect l="-1045" t="-14474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8D4DC820-C5E3-430E-A65A-9DDB6D4DB3A2}"/>
              </a:ext>
            </a:extLst>
          </p:cNvPr>
          <p:cNvSpPr txBox="1"/>
          <p:nvPr/>
        </p:nvSpPr>
        <p:spPr>
          <a:xfrm>
            <a:off x="1384914" y="5218126"/>
            <a:ext cx="9605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0" dirty="0"/>
              <a:t>此处用下标</a:t>
            </a:r>
            <a:r>
              <a:rPr lang="en-US" altLang="zh-CN" sz="2400" b="0" dirty="0"/>
              <a:t>0</a:t>
            </a:r>
            <a:r>
              <a:rPr lang="zh-CN" altLang="en-US" sz="2400" b="0" dirty="0"/>
              <a:t>表示极端情况下的电荷、质量和视界半径</a:t>
            </a:r>
            <a:endParaRPr lang="zh-CN" altLang="en-US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76FC267-959D-49CE-903A-9F69FE13A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897" y="2096794"/>
            <a:ext cx="6066084" cy="277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246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CF6AF8C-1338-4AAE-B397-AA65036D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极端</a:t>
            </a:r>
            <a:r>
              <a:rPr lang="en-US" altLang="zh-CN" dirty="0"/>
              <a:t>RN-AdS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0A3B487-CC31-4065-A780-567276A8DF8B}"/>
              </a:ext>
            </a:extLst>
          </p:cNvPr>
          <p:cNvSpPr txBox="1"/>
          <p:nvPr/>
        </p:nvSpPr>
        <p:spPr>
          <a:xfrm>
            <a:off x="1384914" y="1118813"/>
            <a:ext cx="9108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在极端情况下，对黑洞近视界区域进行泰勒展开可得（</a:t>
            </a:r>
            <a:r>
              <a:rPr lang="en-US" altLang="zh-CN" sz="2400" dirty="0" err="1"/>
              <a:t>mathematica</a:t>
            </a:r>
            <a:r>
              <a:rPr lang="zh-CN" altLang="en-US" sz="2400" dirty="0"/>
              <a:t>）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10DC265-9309-4B6E-AFEA-F94A631E9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065" y="1580478"/>
            <a:ext cx="4950189" cy="28530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453DC28E-7527-4B3E-9DE0-62415B96621E}"/>
                  </a:ext>
                </a:extLst>
              </p:cNvPr>
              <p:cNvSpPr txBox="1"/>
              <p:nvPr/>
            </p:nvSpPr>
            <p:spPr>
              <a:xfrm>
                <a:off x="1478131" y="4426254"/>
                <a:ext cx="9235737" cy="468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/>
                  <a:t>定义常数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=(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Sup>
                      <m:sSub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)/(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6</m:t>
                    </m:r>
                    <m:sSubSup>
                      <m:sSub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dirty="0"/>
                  <a:t>，可以将度规写成（到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zh-CN" altLang="en-US" sz="2400" i="1">
                        <a:latin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sz="2400" dirty="0"/>
                  <a:t>平方阶）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453DC28E-7527-4B3E-9DE0-62415B9662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131" y="4426254"/>
                <a:ext cx="9235737" cy="468975"/>
              </a:xfrm>
              <a:prstGeom prst="rect">
                <a:avLst/>
              </a:prstGeom>
              <a:blipFill>
                <a:blip r:embed="rId3"/>
                <a:stretch>
                  <a:fillRect l="-989" t="-12987" r="-4288" b="-246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3A9650F7-C01C-45DF-BE93-11BE9B7B3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1670" y="4985189"/>
            <a:ext cx="7408657" cy="10285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9E93806-A8A9-44B4-A4FF-1E3BCC73B22D}"/>
                  </a:ext>
                </a:extLst>
              </p:cNvPr>
              <p:cNvSpPr txBox="1"/>
              <p:nvPr/>
            </p:nvSpPr>
            <p:spPr>
              <a:xfrm>
                <a:off x="1478131" y="6013745"/>
                <a:ext cx="9235737" cy="468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/>
                  <a:t>进而在靠近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zh-CN" altLang="en-US" sz="2400" i="1">
                        <a:latin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sz="2400" dirty="0"/>
                  <a:t>区域，极端</a:t>
                </a:r>
                <a:r>
                  <a:rPr lang="en-US" altLang="zh-CN" sz="2400" dirty="0"/>
                  <a:t>RN-AdS4</a:t>
                </a:r>
                <a:r>
                  <a:rPr lang="zh-CN" altLang="en-US" sz="2400" dirty="0"/>
                  <a:t>黑洞几何是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𝐴𝑑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2400" dirty="0"/>
                  <a:t>的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9E93806-A8A9-44B4-A4FF-1E3BCC73B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131" y="6013745"/>
                <a:ext cx="9235737" cy="468975"/>
              </a:xfrm>
              <a:prstGeom prst="rect">
                <a:avLst/>
              </a:prstGeom>
              <a:blipFill>
                <a:blip r:embed="rId5"/>
                <a:stretch>
                  <a:fillRect l="-989" t="-14474" b="-302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2788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CF6AF8C-1338-4AAE-B397-AA65036D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维数约化：</a:t>
            </a:r>
            <a:r>
              <a:rPr lang="en-US" altLang="zh-CN" dirty="0"/>
              <a:t>ansatz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E1A0D11-5570-499E-A630-9009E94F7B93}"/>
              </a:ext>
            </a:extLst>
          </p:cNvPr>
          <p:cNvSpPr txBox="1"/>
          <p:nvPr/>
        </p:nvSpPr>
        <p:spPr>
          <a:xfrm>
            <a:off x="1453617" y="1095025"/>
            <a:ext cx="9284763" cy="113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dirty="0"/>
              <a:t>文章通过</a:t>
            </a:r>
            <a:r>
              <a:rPr lang="en-US" altLang="zh-CN" sz="2400" dirty="0"/>
              <a:t>2-dim</a:t>
            </a:r>
            <a:r>
              <a:rPr lang="zh-CN" altLang="en-US" sz="2400" dirty="0"/>
              <a:t>的</a:t>
            </a:r>
            <a:r>
              <a:rPr lang="en-US" altLang="zh-CN" sz="2400" dirty="0"/>
              <a:t>JT</a:t>
            </a:r>
            <a:r>
              <a:rPr lang="zh-CN" altLang="en-US" sz="2400" dirty="0"/>
              <a:t>引力引入量子修正，需要对</a:t>
            </a:r>
            <a:r>
              <a:rPr lang="en-US" altLang="zh-CN" sz="2400" dirty="0"/>
              <a:t>4-dim</a:t>
            </a:r>
            <a:r>
              <a:rPr lang="zh-CN" altLang="en-US" sz="2400" dirty="0"/>
              <a:t>的</a:t>
            </a:r>
            <a:r>
              <a:rPr lang="en-US" altLang="zh-CN" sz="2400" dirty="0"/>
              <a:t>RN-AdS</a:t>
            </a:r>
            <a:r>
              <a:rPr lang="zh-CN" altLang="en-US" sz="2400" dirty="0"/>
              <a:t>进行维数约化，所采用的</a:t>
            </a:r>
            <a:r>
              <a:rPr lang="en-US" altLang="zh-CN" sz="2400" dirty="0"/>
              <a:t>ansatz</a:t>
            </a:r>
            <a:r>
              <a:rPr lang="zh-CN" altLang="en-US" sz="2400" dirty="0"/>
              <a:t>为</a:t>
            </a:r>
            <a:endParaRPr lang="en-US" altLang="zh-CN" sz="2400" b="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01F4175-B9C7-4869-92CF-F27054D0D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638" y="2298753"/>
            <a:ext cx="8238719" cy="7639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2FB6F4D7-0746-453D-82C2-7377EB10C867}"/>
                  </a:ext>
                </a:extLst>
              </p:cNvPr>
              <p:cNvSpPr txBox="1"/>
              <p:nvPr/>
            </p:nvSpPr>
            <p:spPr>
              <a:xfrm>
                <a:off x="1453617" y="2964114"/>
                <a:ext cx="9284763" cy="2282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457200">
                  <a:lnSpc>
                    <a:spcPct val="150000"/>
                  </a:lnSpc>
                </a:pPr>
                <a:r>
                  <a:rPr lang="zh-CN" altLang="en-US" sz="2400" dirty="0"/>
                  <a:t>其中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b="0" dirty="0"/>
                  <a:t>对应近视界</a:t>
                </a:r>
                <a:r>
                  <a:rPr lang="en-US" altLang="zh-CN" sz="2400" b="0" dirty="0"/>
                  <a:t>AdS2</a:t>
                </a:r>
                <a:r>
                  <a:rPr lang="zh-CN" altLang="en-US" sz="2400" b="0" dirty="0"/>
                  <a:t>部分的坐标（</a:t>
                </a:r>
                <a:r>
                  <a:rPr lang="zh-CN" altLang="en-US" sz="2400" dirty="0"/>
                  <a:t>径向</a:t>
                </a:r>
                <a:r>
                  <a:rPr lang="zh-CN" altLang="en-US" sz="2400" b="0" dirty="0"/>
                  <a:t>），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dirty="0"/>
                  <a:t>对应近视界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2400" dirty="0"/>
                  <a:t>部分的坐标，标量场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𝜒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zh-CN" altLang="en-US" sz="2400" b="0" dirty="0"/>
                  <a:t>和</a:t>
                </a:r>
                <a:r>
                  <a:rPr lang="en-US" altLang="zh-CN" sz="2400" b="0" dirty="0"/>
                  <a:t>SO(3)</a:t>
                </a:r>
                <a:r>
                  <a:rPr lang="zh-CN" altLang="en-US" sz="2400" b="0" dirty="0"/>
                  <a:t>规范场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bSup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𝑑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</m:oMath>
                </a14:m>
                <a:r>
                  <a:rPr lang="zh-CN" altLang="en-US" sz="2400" dirty="0"/>
                  <a:t>只有对</a:t>
                </a:r>
                <a:r>
                  <a:rPr lang="en-US" altLang="zh-CN" sz="2400" dirty="0"/>
                  <a:t>x</a:t>
                </a:r>
                <a:r>
                  <a:rPr lang="zh-CN" altLang="en-US" sz="2400" dirty="0"/>
                  <a:t>部分的坐标依赖，而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sz="2400" b="0" dirty="0"/>
                  <a:t>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2400" b="0" dirty="0"/>
                  <a:t>的三个</a:t>
                </a:r>
                <a:r>
                  <a:rPr lang="en-US" altLang="zh-CN" sz="2400" b="0" dirty="0"/>
                  <a:t>Killing</a:t>
                </a:r>
                <a:r>
                  <a:rPr lang="zh-CN" altLang="en-US" sz="2400" b="0" dirty="0"/>
                  <a:t>矢量场</a:t>
                </a:r>
                <a:endParaRPr lang="en-US" altLang="zh-CN" sz="2400" b="0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2FB6F4D7-0746-453D-82C2-7377EB10C8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3617" y="2964114"/>
                <a:ext cx="9284763" cy="2282869"/>
              </a:xfrm>
              <a:prstGeom prst="rect">
                <a:avLst/>
              </a:prstGeom>
              <a:blipFill>
                <a:blip r:embed="rId3"/>
                <a:stretch>
                  <a:fillRect l="-984" b="-42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A165A852-81FA-470D-9165-9CDE1DE56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307" y="4932133"/>
            <a:ext cx="4694114" cy="166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306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CF6AF8C-1338-4AAE-B397-AA65036D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维数约化：</a:t>
            </a:r>
            <a:r>
              <a:rPr lang="en-US" altLang="zh-CN" dirty="0"/>
              <a:t>Einstein</a:t>
            </a:r>
            <a:r>
              <a:rPr lang="zh-CN" altLang="en-US" dirty="0"/>
              <a:t>部分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D4DC820-C5E3-430E-A65A-9DDB6D4DB3A2}"/>
              </a:ext>
            </a:extLst>
          </p:cNvPr>
          <p:cNvSpPr txBox="1"/>
          <p:nvPr/>
        </p:nvSpPr>
        <p:spPr>
          <a:xfrm>
            <a:off x="1293348" y="1320534"/>
            <a:ext cx="9605298" cy="113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dirty="0"/>
              <a:t>对于近极端的低温黑洞，</a:t>
            </a:r>
            <a:r>
              <a:rPr lang="en-US" altLang="zh-CN" sz="2400" dirty="0"/>
              <a:t>massless mode</a:t>
            </a:r>
            <a:r>
              <a:rPr lang="zh-CN" altLang="en-US" sz="2400" dirty="0"/>
              <a:t>其主要贡献，对于</a:t>
            </a:r>
            <a:r>
              <a:rPr lang="en-US" altLang="zh-CN" sz="2400" dirty="0"/>
              <a:t>action</a:t>
            </a:r>
            <a:r>
              <a:rPr lang="zh-CN" altLang="en-US" sz="2400" dirty="0"/>
              <a:t>中的</a:t>
            </a:r>
            <a:r>
              <a:rPr lang="en-US" altLang="zh-CN" sz="2400" dirty="0"/>
              <a:t>Einstein</a:t>
            </a:r>
            <a:r>
              <a:rPr lang="zh-CN" altLang="en-US" sz="2400" dirty="0"/>
              <a:t>部分，约化后只保留</a:t>
            </a:r>
            <a:r>
              <a:rPr lang="en-US" altLang="zh-CN" sz="2400" dirty="0"/>
              <a:t>massless mode</a:t>
            </a:r>
            <a:r>
              <a:rPr lang="zh-CN" altLang="en-US" sz="2400" dirty="0"/>
              <a:t>的</a:t>
            </a:r>
            <a:r>
              <a:rPr lang="en-US" altLang="zh-CN" sz="2400" dirty="0"/>
              <a:t>action</a:t>
            </a:r>
            <a:r>
              <a:rPr lang="zh-CN" altLang="en-US" sz="2400" dirty="0"/>
              <a:t>为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B95AD73-2FDD-42A2-B3A9-F676C07A6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1709" y="2568499"/>
            <a:ext cx="7868575" cy="157277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66214A5-7CB9-4AD5-B71F-129F99856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797" y="4330016"/>
            <a:ext cx="3700398" cy="89480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924909F-7898-42FF-AB3A-6DB4AE777E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306" y="5441767"/>
            <a:ext cx="2966297" cy="47015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88F4D3F9-C6EC-4009-A842-2ADCFF460A27}"/>
              </a:ext>
            </a:extLst>
          </p:cNvPr>
          <p:cNvSpPr txBox="1"/>
          <p:nvPr/>
        </p:nvSpPr>
        <p:spPr>
          <a:xfrm>
            <a:off x="2737276" y="5335672"/>
            <a:ext cx="1677198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dirty="0"/>
              <a:t>其中</a:t>
            </a:r>
          </a:p>
        </p:txBody>
      </p:sp>
    </p:spTree>
    <p:extLst>
      <p:ext uri="{BB962C8B-B14F-4D97-AF65-F5344CB8AC3E}">
        <p14:creationId xmlns:p14="http://schemas.microsoft.com/office/powerpoint/2010/main" val="4055450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CF6AF8C-1338-4AAE-B397-AA65036D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维数约化：</a:t>
            </a:r>
            <a:r>
              <a:rPr lang="en-US" altLang="zh-CN" dirty="0"/>
              <a:t>Maxwell</a:t>
            </a:r>
            <a:r>
              <a:rPr lang="zh-CN" altLang="en-US" dirty="0"/>
              <a:t>部分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0A3B487-CC31-4065-A780-567276A8DF8B}"/>
              </a:ext>
            </a:extLst>
          </p:cNvPr>
          <p:cNvSpPr txBox="1"/>
          <p:nvPr/>
        </p:nvSpPr>
        <p:spPr>
          <a:xfrm>
            <a:off x="1401433" y="1021543"/>
            <a:ext cx="9365942" cy="113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dirty="0"/>
              <a:t>同样只保留</a:t>
            </a:r>
            <a:r>
              <a:rPr lang="en-US" altLang="zh-CN" sz="2400" dirty="0"/>
              <a:t>massless</a:t>
            </a:r>
            <a:r>
              <a:rPr lang="zh-CN" altLang="en-US" sz="2400" dirty="0"/>
              <a:t>部分，在约化之前，需要先说清楚</a:t>
            </a:r>
            <a:r>
              <a:rPr lang="en-US" altLang="zh-CN" sz="2400" dirty="0"/>
              <a:t>4-dim</a:t>
            </a:r>
            <a:r>
              <a:rPr lang="zh-CN" altLang="en-US" sz="2400" dirty="0"/>
              <a:t>规范场的坐标依赖性，利用球谐函数进行展开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B0411436-2DC2-48D1-AEF7-1CC37603E7DF}"/>
                  </a:ext>
                </a:extLst>
              </p:cNvPr>
              <p:cNvSpPr txBox="1"/>
              <p:nvPr/>
            </p:nvSpPr>
            <p:spPr>
              <a:xfrm>
                <a:off x="1413028" y="3681424"/>
                <a:ext cx="9365942" cy="16842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457200">
                  <a:lnSpc>
                    <a:spcPct val="150000"/>
                  </a:lnSpc>
                </a:pPr>
                <a:r>
                  <a:rPr lang="zh-CN" altLang="en-US" sz="2400" dirty="0"/>
                  <a:t>注意在约化过程中，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zh-CN" altLang="en-US" sz="2400" dirty="0"/>
                  <a:t>非</a:t>
                </a:r>
                <a:r>
                  <a:rPr lang="en-US" altLang="zh-CN" sz="2400" dirty="0"/>
                  <a:t>0</a:t>
                </a:r>
                <a:r>
                  <a:rPr lang="zh-CN" altLang="en-US" sz="2400" dirty="0"/>
                  <a:t>的部分在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𝑑𝑦</m:t>
                    </m:r>
                  </m:oMath>
                </a14:m>
                <a:r>
                  <a:rPr lang="zh-CN" altLang="en-US" sz="2400" dirty="0"/>
                  <a:t>积分后</a:t>
                </a:r>
                <a:r>
                  <a:rPr lang="en-US" altLang="zh-CN" sz="2400" dirty="0"/>
                  <a:t>action</a:t>
                </a:r>
                <a:r>
                  <a:rPr lang="zh-CN" altLang="en-US" sz="2400" dirty="0"/>
                  <a:t>里会有形如</a:t>
                </a:r>
                <a14:m>
                  <m:oMath xmlns:m="http://schemas.openxmlformats.org/officeDocument/2006/math">
                    <m:r>
                      <a:rPr lang="en-US" altLang="zh-CN" sz="2400" b="0" i="0" dirty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𝑙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2400" dirty="0"/>
                  <a:t>的质量项，因此实际上维数约化的过程中，真正保留的只有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zh-CN" altLang="en-US" sz="2400" dirty="0"/>
                  <a:t>部分的贡献。约化后的</a:t>
                </a:r>
                <a:r>
                  <a:rPr lang="en-US" altLang="zh-CN" sz="2400" dirty="0"/>
                  <a:t>Maxwell </a:t>
                </a:r>
                <a:r>
                  <a:rPr lang="zh-CN" altLang="en-US" sz="2400" dirty="0"/>
                  <a:t>部分的贡献为</a:t>
                </a: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B0411436-2DC2-48D1-AEF7-1CC37603E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3028" y="3681424"/>
                <a:ext cx="9365942" cy="1684244"/>
              </a:xfrm>
              <a:prstGeom prst="rect">
                <a:avLst/>
              </a:prstGeom>
              <a:blipFill>
                <a:blip r:embed="rId2"/>
                <a:stretch>
                  <a:fillRect l="-1042" r="-651" b="-79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图片 1">
            <a:extLst>
              <a:ext uri="{FF2B5EF4-FFF2-40B4-BE49-F238E27FC236}">
                <a16:creationId xmlns:a16="http://schemas.microsoft.com/office/drawing/2014/main" id="{DCBAB586-16E1-4D59-A115-20E52430F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957" y="2055140"/>
            <a:ext cx="7904085" cy="173790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9AD94FE-CD28-4C69-AD97-BE49326945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1258" y="5575747"/>
            <a:ext cx="6865397" cy="87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903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CF6AF8C-1338-4AAE-B397-AA65036D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维数约化后路径积分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0A3B487-CC31-4065-A780-567276A8DF8B}"/>
              </a:ext>
            </a:extLst>
          </p:cNvPr>
          <p:cNvSpPr txBox="1"/>
          <p:nvPr/>
        </p:nvSpPr>
        <p:spPr>
          <a:xfrm>
            <a:off x="1401433" y="1021543"/>
            <a:ext cx="9365942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dirty="0"/>
              <a:t>约化后总的</a:t>
            </a:r>
            <a:r>
              <a:rPr lang="en-US" altLang="zh-CN" sz="2400" dirty="0"/>
              <a:t>2-dim action</a:t>
            </a:r>
            <a:r>
              <a:rPr lang="zh-CN" altLang="en-US" sz="2400" dirty="0"/>
              <a:t>为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32E894D-E47B-4EB8-97E1-B649BD0CB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348" y="1566811"/>
            <a:ext cx="9997302" cy="149924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F899C91-D32D-4150-9D06-51BBC8203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493" y="4173269"/>
            <a:ext cx="10181821" cy="16766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A445747-E10E-439B-9F9D-8C5003FB143C}"/>
                  </a:ext>
                </a:extLst>
              </p:cNvPr>
              <p:cNvSpPr txBox="1"/>
              <p:nvPr/>
            </p:nvSpPr>
            <p:spPr>
              <a:xfrm>
                <a:off x="1413028" y="3011861"/>
                <a:ext cx="9365942" cy="11614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457200">
                  <a:lnSpc>
                    <a:spcPct val="150000"/>
                  </a:lnSpc>
                </a:pPr>
                <a:r>
                  <a:rPr lang="zh-CN" altLang="en-US" sz="2400" dirty="0"/>
                  <a:t>由于上面的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4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2400" dirty="0"/>
                  <a:t>处理路径积分的时候存在二阶以上不方便处理的项，因此引入拉格朗日乘子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𝑈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sup>
                    </m:sSup>
                  </m:oMath>
                </a14:m>
                <a:r>
                  <a:rPr lang="zh-CN" altLang="en-US" sz="2400" b="0" dirty="0"/>
                  <a:t>和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𝑆𝑂</m:t>
                        </m:r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sup>
                    </m:sSup>
                  </m:oMath>
                </a14:m>
                <a:r>
                  <a:rPr lang="zh-CN" altLang="en-US" sz="2400" b="0" dirty="0"/>
                  <a:t>，上面的</a:t>
                </a:r>
                <a:r>
                  <a:rPr lang="en-US" altLang="zh-CN" sz="2400" b="0" dirty="0"/>
                  <a:t>action</a:t>
                </a:r>
                <a:r>
                  <a:rPr lang="zh-CN" altLang="en-US" sz="2400" b="0" dirty="0"/>
                  <a:t>变为</a:t>
                </a:r>
                <a:endParaRPr lang="en-US" altLang="zh-CN" sz="2400" b="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A445747-E10E-439B-9F9D-8C5003FB14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3028" y="3011861"/>
                <a:ext cx="9365942" cy="1161408"/>
              </a:xfrm>
              <a:prstGeom prst="rect">
                <a:avLst/>
              </a:prstGeom>
              <a:blipFill>
                <a:blip r:embed="rId4"/>
                <a:stretch>
                  <a:fillRect l="-1042" b="-109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3996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CF6AF8C-1338-4AAE-B397-AA65036D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维数约化后路径积分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F899C91-D32D-4150-9D06-51BBC8203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721" y="1026060"/>
            <a:ext cx="9604899" cy="15816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A445747-E10E-439B-9F9D-8C5003FB143C}"/>
                  </a:ext>
                </a:extLst>
              </p:cNvPr>
              <p:cNvSpPr txBox="1"/>
              <p:nvPr/>
            </p:nvSpPr>
            <p:spPr>
              <a:xfrm>
                <a:off x="1080855" y="2434254"/>
                <a:ext cx="10030289" cy="16396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457200"/>
                <a:r>
                  <a:rPr lang="zh-CN" altLang="en-US" sz="2400" b="0" dirty="0"/>
                  <a:t>在对上式路径积分的过程中，积掉两个规范场后会得到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  <m:sup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  <m:d>
                              <m:d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</m:e>
                    </m:d>
                  </m:oMath>
                </a14:m>
                <a:r>
                  <a:rPr lang="zh-CN" altLang="en-US" sz="2400" b="0" dirty="0"/>
                  <a:t>一类的项，在施加边界条件之后，原本连续的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𝐷</m:t>
                    </m:r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</m:oMath>
                </a14:m>
                <a:r>
                  <a:rPr lang="zh-CN" altLang="en-US" sz="2400" b="0" dirty="0"/>
                  <a:t>会变成对电荷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zh-CN" altLang="en-US" sz="2400" b="0" dirty="0"/>
                  <a:t>的分立求和，对于</a:t>
                </a:r>
                <a:r>
                  <a:rPr lang="en-US" altLang="zh-CN" sz="2400" b="0" dirty="0"/>
                  <a:t>SO(3)</a:t>
                </a:r>
                <a:r>
                  <a:rPr lang="zh-CN" altLang="en-US" sz="2400" b="0" dirty="0"/>
                  <a:t>部分会类似出现对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zh-CN" altLang="en-US" sz="2400" b="0" dirty="0"/>
                  <a:t>（</a:t>
                </a:r>
                <a:r>
                  <a:rPr lang="en-US" altLang="zh-CN" sz="2400" b="0" dirty="0"/>
                  <a:t>SO(3)</a:t>
                </a:r>
                <a:r>
                  <a:rPr lang="zh-CN" altLang="en-US" sz="2400" b="0" dirty="0"/>
                  <a:t>表示）的分立求和，大体上路径积分后的配分函数有如下形式</a:t>
                </a:r>
                <a:endParaRPr lang="en-US" altLang="zh-CN" sz="2400" b="0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A445747-E10E-439B-9F9D-8C5003FB14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855" y="2434254"/>
                <a:ext cx="10030289" cy="1639616"/>
              </a:xfrm>
              <a:prstGeom prst="rect">
                <a:avLst/>
              </a:prstGeom>
              <a:blipFill>
                <a:blip r:embed="rId3"/>
                <a:stretch>
                  <a:fillRect l="-911" t="-2602" r="-911" b="-63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1BF5DAE8-2465-43E4-B358-73E28EFC8A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8813" y="3937848"/>
            <a:ext cx="8602415" cy="88966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2FB905E-53F7-4988-B133-27FE37040A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5468" y="4605329"/>
            <a:ext cx="2941415" cy="59901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7073B96-4EBF-4753-85EE-CA1B787560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5721" y="5197204"/>
            <a:ext cx="8368600" cy="163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160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CF6AF8C-1338-4AAE-B397-AA65036D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200000"/>
              </a:lnSpc>
              <a:spcBef>
                <a:spcPts val="0"/>
              </a:spcBef>
              <a:defRPr/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FAR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和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NHR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区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B322D60-A5B5-4943-8D8D-1ED5F4F3B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1543"/>
            <a:ext cx="5277797" cy="32536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7EFAA865-2A82-43A4-AE4D-BE6FBAD914C1}"/>
                  </a:ext>
                </a:extLst>
              </p:cNvPr>
              <p:cNvSpPr txBox="1"/>
              <p:nvPr/>
            </p:nvSpPr>
            <p:spPr>
              <a:xfrm>
                <a:off x="5714260" y="1171853"/>
                <a:ext cx="5277797" cy="1687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457200">
                  <a:lnSpc>
                    <a:spcPct val="150000"/>
                  </a:lnSpc>
                </a:pPr>
                <a:r>
                  <a:rPr lang="zh-CN" altLang="en-US" sz="2400" dirty="0"/>
                  <a:t>在</a:t>
                </a:r>
                <a:r>
                  <a:rPr lang="en-US" altLang="zh-CN" sz="2400" dirty="0"/>
                  <a:t>NHR</a:t>
                </a:r>
                <a:r>
                  <a:rPr lang="zh-CN" altLang="en-US" sz="2400" dirty="0"/>
                  <a:t>区</a:t>
                </a:r>
                <a:r>
                  <a:rPr lang="en-US" altLang="zh-CN" sz="2400" dirty="0"/>
                  <a:t>dilaton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𝜒</m:t>
                    </m:r>
                  </m:oMath>
                </a14:m>
                <a:r>
                  <a:rPr lang="zh-CN" altLang="en-US" sz="2400" dirty="0"/>
                  <a:t>的运动方程解附近做展开，可以把</a:t>
                </a:r>
                <a:r>
                  <a:rPr lang="en-US" altLang="zh-CN" sz="2400" dirty="0"/>
                  <a:t>NHR</a:t>
                </a:r>
                <a:r>
                  <a:rPr lang="zh-CN" altLang="en-US" sz="2400" dirty="0"/>
                  <a:t>部分的</a:t>
                </a:r>
                <a:r>
                  <a:rPr lang="en-US" altLang="zh-CN" sz="2400" dirty="0"/>
                  <a:t>action</a:t>
                </a:r>
                <a:r>
                  <a:rPr lang="zh-CN" altLang="en-US" sz="2400" dirty="0"/>
                  <a:t>写为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7EFAA865-2A82-43A4-AE4D-BE6FBAD914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4260" y="1171853"/>
                <a:ext cx="5277797" cy="1687963"/>
              </a:xfrm>
              <a:prstGeom prst="rect">
                <a:avLst/>
              </a:prstGeom>
              <a:blipFill>
                <a:blip r:embed="rId3"/>
                <a:stretch>
                  <a:fillRect l="-1732" r="-693" b="-61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9F325592-CA48-43DC-BF88-A7AA2CDD0B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4695" y="5205734"/>
            <a:ext cx="2586267" cy="41817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343100E-BE95-49C8-9D21-E3A56A5220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5375" y="3958846"/>
            <a:ext cx="7043460" cy="106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230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CF6AF8C-1338-4AAE-B397-AA65036D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200000"/>
              </a:lnSpc>
              <a:spcBef>
                <a:spcPts val="0"/>
              </a:spcBef>
              <a:defRPr/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FAR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和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NHR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区</a:t>
            </a:r>
            <a:endParaRPr lang="en-US" altLang="zh-CN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EFAA865-2A82-43A4-AE4D-BE6FBAD914C1}"/>
              </a:ext>
            </a:extLst>
          </p:cNvPr>
          <p:cNvSpPr txBox="1"/>
          <p:nvPr/>
        </p:nvSpPr>
        <p:spPr>
          <a:xfrm>
            <a:off x="1235871" y="1021543"/>
            <a:ext cx="9021214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dirty="0"/>
              <a:t>在</a:t>
            </a:r>
            <a:r>
              <a:rPr lang="en-US" altLang="zh-CN" sz="2400" dirty="0"/>
              <a:t>FAR</a:t>
            </a:r>
            <a:r>
              <a:rPr lang="zh-CN" altLang="en-US" sz="2400" dirty="0"/>
              <a:t>区，将度规和</a:t>
            </a:r>
            <a:r>
              <a:rPr lang="en-US" altLang="zh-CN" sz="2400" dirty="0"/>
              <a:t>dilaton</a:t>
            </a:r>
            <a:r>
              <a:rPr lang="zh-CN" altLang="en-US" sz="2400" dirty="0"/>
              <a:t>场关于极端解做展开，</a:t>
            </a:r>
            <a:r>
              <a:rPr lang="en-US" altLang="zh-CN" sz="2400" dirty="0"/>
              <a:t>action</a:t>
            </a:r>
            <a:r>
              <a:rPr lang="zh-CN" altLang="en-US" sz="2400" dirty="0"/>
              <a:t>可以写为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65C30A7-F459-4219-BB46-66145FF59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183" y="2348160"/>
            <a:ext cx="9730589" cy="126978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35E189C-616E-4391-8C2B-B92B27A436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7172" y="1815374"/>
            <a:ext cx="2860182" cy="68270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84EA344-3BDB-440F-ABDF-C0C225F8B5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931" y="1743131"/>
            <a:ext cx="2746576" cy="5999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76027DE3-3228-4B8A-AD85-BC03C5B4CF13}"/>
                  </a:ext>
                </a:extLst>
              </p:cNvPr>
              <p:cNvSpPr txBox="1"/>
              <p:nvPr/>
            </p:nvSpPr>
            <p:spPr>
              <a:xfrm>
                <a:off x="1573797" y="3515938"/>
                <a:ext cx="9021214" cy="1687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457200">
                  <a:lnSpc>
                    <a:spcPct val="150000"/>
                  </a:lnSpc>
                </a:pPr>
                <a:r>
                  <a:rPr lang="zh-CN" altLang="en-US" sz="2400" dirty="0"/>
                  <a:t>其中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zh-CN" altLang="en-US" sz="2400" dirty="0"/>
                  <a:t>是</a:t>
                </a:r>
                <a:r>
                  <a:rPr lang="en-US" altLang="zh-CN" sz="2400" dirty="0"/>
                  <a:t>FAR</a:t>
                </a:r>
                <a:r>
                  <a:rPr lang="zh-CN" altLang="en-US" sz="2400" dirty="0"/>
                  <a:t>和</a:t>
                </a:r>
                <a:r>
                  <a:rPr lang="en-US" altLang="zh-CN" sz="2400" dirty="0"/>
                  <a:t>NHR</a:t>
                </a:r>
                <a:r>
                  <a:rPr lang="zh-CN" altLang="en-US" sz="2400" dirty="0"/>
                  <a:t>边界（</a:t>
                </a:r>
                <a:r>
                  <a:rPr lang="en-US" altLang="zh-CN" sz="2400" dirty="0"/>
                  <a:t>1-dim</a:t>
                </a:r>
                <a:r>
                  <a:rPr lang="zh-CN" altLang="en-US" sz="2400" dirty="0"/>
                  <a:t>）上的诱导度规，这里选择了</a:t>
                </a:r>
                <a:r>
                  <a:rPr lang="en-US" altLang="zh-CN" sz="2400" dirty="0"/>
                  <a:t>FAR</a:t>
                </a:r>
                <a:r>
                  <a:rPr lang="zh-CN" altLang="en-US" sz="2400" dirty="0"/>
                  <a:t>和</a:t>
                </a:r>
                <a:r>
                  <a:rPr lang="en-US" altLang="zh-CN" sz="2400" dirty="0"/>
                  <a:t>NHR</a:t>
                </a:r>
                <a:r>
                  <a:rPr lang="zh-CN" altLang="en-US" sz="2400" dirty="0"/>
                  <a:t>区的衔接条件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zh-CN" altLang="en-US" sz="2400" dirty="0"/>
                  <a:t>，进而上面</a:t>
                </a:r>
                <a:r>
                  <a:rPr lang="en-US" altLang="zh-CN" sz="2400" dirty="0"/>
                  <a:t>action</a:t>
                </a:r>
                <a:r>
                  <a:rPr lang="zh-CN" altLang="en-US" sz="2400" dirty="0"/>
                  <a:t>的最后一项为</a:t>
                </a:r>
                <a:r>
                  <a:rPr lang="en-US" altLang="zh-CN" sz="2400" dirty="0"/>
                  <a:t>0</a:t>
                </a:r>
                <a:r>
                  <a:rPr lang="zh-CN" altLang="en-US" sz="2400" dirty="0"/>
                  <a:t>，把</a:t>
                </a:r>
                <a:r>
                  <a:rPr lang="en-US" altLang="zh-CN" sz="2400" dirty="0"/>
                  <a:t>FAR</a:t>
                </a:r>
                <a:r>
                  <a:rPr lang="zh-CN" altLang="en-US" sz="2400" dirty="0"/>
                  <a:t>和</a:t>
                </a:r>
                <a:r>
                  <a:rPr lang="en-US" altLang="zh-CN" sz="2400" dirty="0"/>
                  <a:t>NHR action</a:t>
                </a:r>
                <a:r>
                  <a:rPr lang="zh-CN" altLang="en-US" sz="2400" dirty="0"/>
                  <a:t>的贡献合并即得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76027DE3-3228-4B8A-AD85-BC03C5B4C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3797" y="3515938"/>
                <a:ext cx="9021214" cy="1687963"/>
              </a:xfrm>
              <a:prstGeom prst="rect">
                <a:avLst/>
              </a:prstGeom>
              <a:blipFill>
                <a:blip r:embed="rId5"/>
                <a:stretch>
                  <a:fillRect l="-1014" r="-405" b="-75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>
            <a:extLst>
              <a:ext uri="{FF2B5EF4-FFF2-40B4-BE49-F238E27FC236}">
                <a16:creationId xmlns:a16="http://schemas.microsoft.com/office/drawing/2014/main" id="{FBBD4242-1F3A-42D7-AE03-8CBEA367AA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320" y="5194405"/>
            <a:ext cx="9626353" cy="158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996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CF6AF8C-1338-4AAE-B397-AA65036D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配分函数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458FE93-FBF5-4834-87D8-F8B54F771E45}"/>
                  </a:ext>
                </a:extLst>
              </p:cNvPr>
              <p:cNvSpPr txBox="1"/>
              <p:nvPr/>
            </p:nvSpPr>
            <p:spPr>
              <a:xfrm>
                <a:off x="1417116" y="1021543"/>
                <a:ext cx="9600520" cy="16879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457200">
                  <a:lnSpc>
                    <a:spcPct val="150000"/>
                  </a:lnSpc>
                </a:pPr>
                <a:r>
                  <a:rPr lang="zh-CN" altLang="en-US" sz="2400" dirty="0"/>
                  <a:t>为了简化计算，以下只考虑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zh-CN" altLang="en-US" sz="2400" dirty="0"/>
                  <a:t>的情况（如果存在</a:t>
                </a:r>
                <a:r>
                  <a:rPr lang="en-US" altLang="zh-CN" sz="2400" dirty="0"/>
                  <a:t>mass gap</a:t>
                </a:r>
                <a:r>
                  <a:rPr lang="zh-CN" altLang="en-US" sz="2400" dirty="0"/>
                  <a:t>，那么每个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zh-CN" altLang="en-US" sz="2400" dirty="0"/>
                  <a:t> </a:t>
                </a:r>
                <a:r>
                  <a:rPr lang="en-US" altLang="zh-CN" sz="2400" dirty="0"/>
                  <a:t>section</a:t>
                </a:r>
                <a:r>
                  <a:rPr lang="zh-CN" altLang="en-US" sz="2400" dirty="0"/>
                  <a:t>都会贡献</a:t>
                </a:r>
                <a:r>
                  <a:rPr lang="en-US" altLang="zh-CN" sz="2400" dirty="0"/>
                  <a:t>gap</a:t>
                </a:r>
                <a:r>
                  <a:rPr lang="zh-CN" altLang="en-US" sz="2400" dirty="0"/>
                  <a:t>，反之如果一个</a:t>
                </a:r>
                <a:r>
                  <a:rPr lang="en-US" altLang="zh-CN" sz="2400" dirty="0"/>
                  <a:t>sector</a:t>
                </a:r>
                <a:r>
                  <a:rPr lang="zh-CN" altLang="en-US" sz="2400" dirty="0"/>
                  <a:t>无</a:t>
                </a:r>
                <a:r>
                  <a:rPr lang="en-US" altLang="zh-CN" sz="2400" dirty="0"/>
                  <a:t>gap</a:t>
                </a:r>
                <a:r>
                  <a:rPr lang="zh-CN" altLang="en-US" sz="2400" dirty="0"/>
                  <a:t>即可说明系统无</a:t>
                </a:r>
                <a:r>
                  <a:rPr lang="en-US" altLang="zh-CN" sz="2400" dirty="0"/>
                  <a:t>gap.</a:t>
                </a:r>
                <a:r>
                  <a:rPr lang="zh-CN" altLang="en-US" sz="2400" dirty="0"/>
                  <a:t>）代入约化和拼接完成的</a:t>
                </a:r>
                <a:r>
                  <a:rPr lang="en-US" altLang="zh-CN" sz="2400" dirty="0"/>
                  <a:t>action</a:t>
                </a:r>
                <a:r>
                  <a:rPr lang="zh-CN" altLang="en-US" sz="2400" dirty="0"/>
                  <a:t>，相应的配分函数为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458FE93-FBF5-4834-87D8-F8B54F771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7116" y="1021543"/>
                <a:ext cx="9600520" cy="1687963"/>
              </a:xfrm>
              <a:prstGeom prst="rect">
                <a:avLst/>
              </a:prstGeom>
              <a:blipFill>
                <a:blip r:embed="rId2"/>
                <a:stretch>
                  <a:fillRect l="-952" r="-698" b="-79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图片 1">
            <a:extLst>
              <a:ext uri="{FF2B5EF4-FFF2-40B4-BE49-F238E27FC236}">
                <a16:creationId xmlns:a16="http://schemas.microsoft.com/office/drawing/2014/main" id="{27593B7C-DA12-487F-8EF0-1EA13B422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362" y="2691892"/>
            <a:ext cx="10028029" cy="168796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D13B6E4-85DD-4D54-8543-830555D659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1876" y="5302579"/>
            <a:ext cx="6749987" cy="1106134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E1AEFD51-6858-4A0F-BB71-81EBB751E402}"/>
              </a:ext>
            </a:extLst>
          </p:cNvPr>
          <p:cNvSpPr txBox="1"/>
          <p:nvPr/>
        </p:nvSpPr>
        <p:spPr>
          <a:xfrm>
            <a:off x="1486609" y="4469383"/>
            <a:ext cx="9600520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dirty="0"/>
              <a:t>对</a:t>
            </a:r>
            <a:r>
              <a:rPr lang="en-US" altLang="zh-CN" sz="2400" dirty="0"/>
              <a:t>Schwarzian action</a:t>
            </a:r>
            <a:r>
              <a:rPr lang="zh-CN" altLang="en-US" sz="2400" dirty="0"/>
              <a:t>完成积分最终可得配分函数</a:t>
            </a:r>
          </a:p>
        </p:txBody>
      </p:sp>
    </p:spTree>
    <p:extLst>
      <p:ext uri="{BB962C8B-B14F-4D97-AF65-F5344CB8AC3E}">
        <p14:creationId xmlns:p14="http://schemas.microsoft.com/office/powerpoint/2010/main" val="3607526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CF6AF8C-1338-4AAE-B397-AA65036D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Density of state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990B976-AB05-4069-9FCD-E6EC52676C08}"/>
              </a:ext>
            </a:extLst>
          </p:cNvPr>
          <p:cNvSpPr txBox="1"/>
          <p:nvPr/>
        </p:nvSpPr>
        <p:spPr>
          <a:xfrm>
            <a:off x="1371030" y="4937761"/>
            <a:ext cx="9449940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dirty="0"/>
              <a:t>红色对应有</a:t>
            </a:r>
            <a:r>
              <a:rPr lang="en-US" altLang="zh-CN" sz="2400" dirty="0"/>
              <a:t>gap</a:t>
            </a:r>
            <a:r>
              <a:rPr lang="zh-CN" altLang="en-US" sz="2400" dirty="0"/>
              <a:t>的半经典结果，紫色</a:t>
            </a:r>
            <a:r>
              <a:rPr lang="en-US" altLang="zh-CN" sz="2400" dirty="0"/>
              <a:t>/</a:t>
            </a:r>
            <a:r>
              <a:rPr lang="zh-CN" altLang="en-US" sz="2400" dirty="0"/>
              <a:t>深红色（颜色不明显）对应量子修正后的结果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E981D49-9BBE-40CA-A03E-DE2CBD089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5849" y="1056244"/>
            <a:ext cx="7110782" cy="384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276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CF6AF8C-1338-4AAE-B397-AA65036D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D4DC820-C5E3-430E-A65A-9DDB6D4DB3A2}"/>
              </a:ext>
            </a:extLst>
          </p:cNvPr>
          <p:cNvSpPr txBox="1"/>
          <p:nvPr/>
        </p:nvSpPr>
        <p:spPr>
          <a:xfrm>
            <a:off x="1293351" y="1961539"/>
            <a:ext cx="9605298" cy="2792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400" b="0" dirty="0"/>
              <a:t>文章通过维数约化，将</a:t>
            </a:r>
            <a:r>
              <a:rPr lang="en-US" altLang="zh-CN" sz="2400" b="0" dirty="0"/>
              <a:t>RN-AdS</a:t>
            </a:r>
            <a:r>
              <a:rPr lang="zh-CN" altLang="en-US" sz="2400" b="0" dirty="0"/>
              <a:t>黑洞中对于低温不重要的</a:t>
            </a:r>
            <a:r>
              <a:rPr lang="en-US" altLang="zh-CN" sz="2400" b="0" dirty="0"/>
              <a:t>massive</a:t>
            </a:r>
            <a:r>
              <a:rPr lang="zh-CN" altLang="en-US" sz="2400" b="0" dirty="0"/>
              <a:t>自由度积掉或在后续展开中忽略，进而得到近视界区的</a:t>
            </a:r>
            <a:r>
              <a:rPr lang="en-US" altLang="zh-CN" sz="2400" b="0" dirty="0"/>
              <a:t>JT action. </a:t>
            </a:r>
            <a:r>
              <a:rPr lang="zh-CN" altLang="en-US" sz="2400" b="0" dirty="0"/>
              <a:t>引入</a:t>
            </a:r>
            <a:r>
              <a:rPr lang="en-US" altLang="zh-CN" sz="2400" b="0" dirty="0"/>
              <a:t>JT action</a:t>
            </a:r>
            <a:r>
              <a:rPr lang="zh-CN" altLang="en-US" sz="2400" b="0" dirty="0"/>
              <a:t>部分带来的量子修正，计算了低温情况下的配分函数、能量以及</a:t>
            </a:r>
            <a:r>
              <a:rPr lang="en-US" altLang="zh-CN" sz="2400" b="0" dirty="0"/>
              <a:t>density of states</a:t>
            </a:r>
            <a:r>
              <a:rPr lang="zh-CN" altLang="en-US" sz="2400" b="0" dirty="0"/>
              <a:t>，并就</a:t>
            </a:r>
            <a:r>
              <a:rPr lang="en-US" altLang="zh-CN" sz="2400" b="0" dirty="0"/>
              <a:t>RN</a:t>
            </a:r>
            <a:r>
              <a:rPr lang="zh-CN" altLang="en-US" sz="2400" b="0" dirty="0"/>
              <a:t>情况说明引入量子修正后的结果不需要人为定义</a:t>
            </a:r>
            <a:r>
              <a:rPr lang="en-US" altLang="zh-CN" sz="2400" b="0" dirty="0"/>
              <a:t>gap. 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11465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555" y="358903"/>
            <a:ext cx="4265218" cy="90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6677" y="2252370"/>
            <a:ext cx="7998645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41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b751056-6b97-492c-b763-340acee7e99d"/>
</p:tagLst>
</file>

<file path=ppt/theme/theme1.xml><?xml version="1.0" encoding="utf-8"?>
<a:theme xmlns:a="http://schemas.openxmlformats.org/drawingml/2006/main" name="A000120140530A99PPBG">
  <a:themeElements>
    <a:clrScheme name="自定义 1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C4994"/>
      </a:accent1>
      <a:accent2>
        <a:srgbClr val="0AA3D4"/>
      </a:accent2>
      <a:accent3>
        <a:srgbClr val="DB1F1F"/>
      </a:accent3>
      <a:accent4>
        <a:srgbClr val="247B95"/>
      </a:accent4>
      <a:accent5>
        <a:srgbClr val="AE1324"/>
      </a:accent5>
      <a:accent6>
        <a:srgbClr val="045A88"/>
      </a:accent6>
      <a:hlink>
        <a:srgbClr val="004986"/>
      </a:hlink>
      <a:folHlink>
        <a:srgbClr val="BFBFBF"/>
      </a:folHlink>
    </a:clrScheme>
    <a:fontScheme name="times加宋体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A000120140530A99PPBG">
  <a:themeElements>
    <a:clrScheme name="自定义 1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C4994"/>
      </a:accent1>
      <a:accent2>
        <a:srgbClr val="0AA3D4"/>
      </a:accent2>
      <a:accent3>
        <a:srgbClr val="DB1F1F"/>
      </a:accent3>
      <a:accent4>
        <a:srgbClr val="247B95"/>
      </a:accent4>
      <a:accent5>
        <a:srgbClr val="AE1324"/>
      </a:accent5>
      <a:accent6>
        <a:srgbClr val="045A88"/>
      </a:accent6>
      <a:hlink>
        <a:srgbClr val="004986"/>
      </a:hlink>
      <a:folHlink>
        <a:srgbClr val="BFBFBF"/>
      </a:folHlink>
    </a:clrScheme>
    <a:fontScheme name="times加宋体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主题5">
  <a:themeElements>
    <a:clrScheme name="房利美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18489B"/>
      </a:accent1>
      <a:accent2>
        <a:srgbClr val="0C62BF"/>
      </a:accent2>
      <a:accent3>
        <a:srgbClr val="1C86FC"/>
      </a:accent3>
      <a:accent4>
        <a:srgbClr val="4598F7"/>
      </a:accent4>
      <a:accent5>
        <a:srgbClr val="73B3F9"/>
      </a:accent5>
      <a:accent6>
        <a:srgbClr val="7F7F7F"/>
      </a:accent6>
      <a:hlink>
        <a:srgbClr val="4472C4"/>
      </a:hlink>
      <a:folHlink>
        <a:srgbClr val="BFBFBF"/>
      </a:folHlink>
    </a:clrScheme>
    <a:fontScheme name="times加宋体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5"/>
    </a:dk2>
    <a:lt2>
      <a:srgbClr val="F0F0F0"/>
    </a:lt2>
    <a:accent1>
      <a:srgbClr val="18489B"/>
    </a:accent1>
    <a:accent2>
      <a:srgbClr val="0C62BF"/>
    </a:accent2>
    <a:accent3>
      <a:srgbClr val="1C86FC"/>
    </a:accent3>
    <a:accent4>
      <a:srgbClr val="4598F7"/>
    </a:accent4>
    <a:accent5>
      <a:srgbClr val="73B3F9"/>
    </a:accent5>
    <a:accent6>
      <a:srgbClr val="7F7F7F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3429</TotalTime>
  <Words>951</Words>
  <Application>Microsoft Office PowerPoint</Application>
  <PresentationFormat>宽屏</PresentationFormat>
  <Paragraphs>56</Paragraphs>
  <Slides>18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等线</vt:lpstr>
      <vt:lpstr>黑体</vt:lpstr>
      <vt:lpstr>华文中宋</vt:lpstr>
      <vt:lpstr>宋体</vt:lpstr>
      <vt:lpstr>微软雅黑</vt:lpstr>
      <vt:lpstr>Arial</vt:lpstr>
      <vt:lpstr>Cambria Math</vt:lpstr>
      <vt:lpstr>Times New Roman</vt:lpstr>
      <vt:lpstr>A000120140530A99PPBG</vt:lpstr>
      <vt:lpstr>1_A000120140530A99PPBG</vt:lpstr>
      <vt:lpstr>主题5</vt:lpstr>
      <vt:lpstr>The statistical mechanics of near-extremal black holes</vt:lpstr>
      <vt:lpstr>PowerPoint 演示文稿</vt:lpstr>
      <vt:lpstr>低温黑洞的辐射悖论</vt:lpstr>
      <vt:lpstr>低温黑洞的辐射悖论</vt:lpstr>
      <vt:lpstr>极端RN-AdS</vt:lpstr>
      <vt:lpstr>极端RN-AdS</vt:lpstr>
      <vt:lpstr>极端RN-AdS</vt:lpstr>
      <vt:lpstr>维数约化：ansatz</vt:lpstr>
      <vt:lpstr>维数约化：Einstein部分</vt:lpstr>
      <vt:lpstr>维数约化：Maxwell部分</vt:lpstr>
      <vt:lpstr>维数约化后路径积分</vt:lpstr>
      <vt:lpstr>维数约化后路径积分</vt:lpstr>
      <vt:lpstr>FAR和NHR区</vt:lpstr>
      <vt:lpstr>FAR和NHR区</vt:lpstr>
      <vt:lpstr>配分函数</vt:lpstr>
      <vt:lpstr>Density of state</vt:lpstr>
      <vt:lpstr>总结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WJT</dc:creator>
  <cp:lastModifiedBy>syp</cp:lastModifiedBy>
  <cp:revision>2023</cp:revision>
  <dcterms:created xsi:type="dcterms:W3CDTF">2018-08-10T09:41:38Z</dcterms:created>
  <dcterms:modified xsi:type="dcterms:W3CDTF">2026-09-17T04:43:41Z</dcterms:modified>
</cp:coreProperties>
</file>