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67" r:id="rId4"/>
    <p:sldId id="259" r:id="rId5"/>
    <p:sldId id="260" r:id="rId6"/>
    <p:sldId id="268" r:id="rId7"/>
    <p:sldId id="269" r:id="rId8"/>
    <p:sldId id="270" r:id="rId9"/>
    <p:sldId id="271" r:id="rId10"/>
    <p:sldId id="261" r:id="rId11"/>
    <p:sldId id="262" r:id="rId12"/>
    <p:sldId id="263" r:id="rId13"/>
    <p:sldId id="272" r:id="rId14"/>
    <p:sldId id="273" r:id="rId15"/>
    <p:sldId id="274" r:id="rId16"/>
    <p:sldId id="275" r:id="rId17"/>
    <p:sldId id="276" r:id="rId18"/>
    <p:sldId id="277" r:id="rId19"/>
    <p:sldId id="26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9" d="100"/>
          <a:sy n="149" d="100"/>
        </p:scale>
        <p:origin x="644" y="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176722-B984-4B16-8B85-21FB0750DAD3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TW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4C986-69EF-4742-B049-02D9A18210D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2203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4C986-69EF-4742-B049-02D9A18210DD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7295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5375" y="1809750"/>
            <a:ext cx="10001250" cy="1676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sz="6000" b="0" i="0" u="none" dirty="0">
                <a:solidFill>
                  <a:srgbClr val="F3F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Resolving the QCD Axion Domain Wall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33500" y="3676650"/>
            <a:ext cx="9525000" cy="3945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375"/>
              </a:lnSpc>
            </a:pPr>
            <a:r>
              <a:rPr sz="2250" b="0" i="0" u="none" dirty="0">
                <a:solidFill>
                  <a:srgbClr val="F3F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Introducing a Light Axion to Rescue the Post-Inflationary Scenario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4648200"/>
            <a:ext cx="95250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TW" altLang="zh-TW" sz="1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Resolving the QCD Axion Domain Wall Problem with a Light Axion</a:t>
            </a:r>
            <a:r>
              <a:rPr sz="1200" b="0" i="0" u="none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J. Lee, K. Murai, F. Takahashi, and W. Yin</a:t>
            </a:r>
            <a:r>
              <a:rPr lang="en-US" sz="1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2507.07075</a:t>
            </a:r>
            <a:endParaRPr sz="1200" b="0" i="0" u="none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750" b="1" i="0" u="none" dirty="0">
                <a:solidFill>
                  <a:srgbClr val="005088"/>
                </a:solidFill>
                <a:latin typeface="Merriweather"/>
              </a:rPr>
              <a:t>The Domain Wall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9418" y="1953989"/>
            <a:ext cx="3298231" cy="294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lang="en-US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ost-inflationary scenarios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2B6C9867-9E32-469E-6611-FA8A487CF4A4}"/>
                  </a:ext>
                </a:extLst>
              </p:cNvPr>
              <p:cNvSpPr txBox="1"/>
              <p:nvPr/>
            </p:nvSpPr>
            <p:spPr>
              <a:xfrm>
                <a:off x="494587" y="1231065"/>
                <a:ext cx="891860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b="0" i="0" u="none" strike="noStrike" baseline="0" dirty="0">
                    <a:highlight>
                      <a:srgbClr val="FFFF00"/>
                    </a:highligh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“however, there is no strong theoretical reason that enforces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u="none" strike="noStrike" baseline="0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b="0" i="1" u="none" strike="noStrike" baseline="0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b="0" i="1" u="none" strike="noStrike" baseline="0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DW</m:t>
                        </m:r>
                      </m:sub>
                    </m:sSub>
                  </m:oMath>
                </a14:m>
                <a:r>
                  <a:rPr lang="en-US" altLang="zh-TW" b="0" i="0" u="none" strike="noStrike" baseline="0" dirty="0">
                    <a:highlight>
                      <a:srgbClr val="FFFF00"/>
                    </a:highligh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 in general.”</a:t>
                </a:r>
                <a:endParaRPr lang="zh-TW" altLang="en-US" dirty="0">
                  <a:highlight>
                    <a:srgbClr val="FF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2B6C9867-9E32-469E-6611-FA8A487CF4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587" y="1231065"/>
                <a:ext cx="8918606" cy="369332"/>
              </a:xfrm>
              <a:prstGeom prst="rect">
                <a:avLst/>
              </a:prstGeom>
              <a:blipFill>
                <a:blip r:embed="rId2"/>
                <a:stretch>
                  <a:fillRect l="-547" t="-9836" b="-2459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片 11">
            <a:extLst>
              <a:ext uri="{FF2B5EF4-FFF2-40B4-BE49-F238E27FC236}">
                <a16:creationId xmlns:a16="http://schemas.microsoft.com/office/drawing/2014/main" id="{43F9D46F-F9D4-A97C-737C-185432167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0299" y="463601"/>
            <a:ext cx="3760418" cy="6230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EE0C7CB8-5CCD-592C-B8C8-DDC4A28EE59B}"/>
                  </a:ext>
                </a:extLst>
              </p:cNvPr>
              <p:cNvSpPr txBox="1"/>
              <p:nvPr/>
            </p:nvSpPr>
            <p:spPr>
              <a:xfrm>
                <a:off x="4530695" y="1667577"/>
                <a:ext cx="27674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u="none" strike="noStrike" baseline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b="0" i="1" u="none" strike="noStrike" baseline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b="0" i="1" u="none" strike="noStrike" baseline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DW</m:t>
                        </m:r>
                      </m:sub>
                    </m:sSub>
                  </m:oMath>
                </a14:m>
                <a:r>
                  <a:rPr lang="en-US" altLang="zh-TW" b="0" i="0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Domain wall number </a:t>
                </a:r>
                <a:endParaRPr lang="zh-TW" altLang="en-US" sz="2000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EE0C7CB8-5CCD-592C-B8C8-DDC4A28EE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0695" y="1667577"/>
                <a:ext cx="2767412" cy="369332"/>
              </a:xfrm>
              <a:prstGeom prst="rect">
                <a:avLst/>
              </a:prstGeom>
              <a:blipFill>
                <a:blip r:embed="rId4"/>
                <a:stretch>
                  <a:fillRect t="-11667" b="-250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7" descr="image.png">
            <a:extLst>
              <a:ext uri="{FF2B5EF4-FFF2-40B4-BE49-F238E27FC236}">
                <a16:creationId xmlns:a16="http://schemas.microsoft.com/office/drawing/2014/main" id="{EC8E8DCE-9960-6CA3-ED1B-E12FC4887F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66" y="2396070"/>
            <a:ext cx="5248275" cy="3771900"/>
          </a:xfrm>
          <a:prstGeom prst="rect">
            <a:avLst/>
          </a:prstGeom>
        </p:spPr>
      </p:pic>
      <p:sp>
        <p:nvSpPr>
          <p:cNvPr id="19" name="TextBox 3">
            <a:extLst>
              <a:ext uri="{FF2B5EF4-FFF2-40B4-BE49-F238E27FC236}">
                <a16:creationId xmlns:a16="http://schemas.microsoft.com/office/drawing/2014/main" id="{9E6F88D8-62E4-8D6D-3B5E-4515FAF2EAEC}"/>
              </a:ext>
            </a:extLst>
          </p:cNvPr>
          <p:cNvSpPr txBox="1"/>
          <p:nvPr/>
        </p:nvSpPr>
        <p:spPr>
          <a:xfrm>
            <a:off x="571500" y="3439404"/>
            <a:ext cx="4154324" cy="294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lang="en-US" altLang="zh-CN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Random θ in different Hubble patches</a:t>
            </a:r>
            <a:endParaRPr b="0" i="0" u="none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8D919E7-9E41-D2F9-D35A-190A01C721F2}"/>
              </a:ext>
            </a:extLst>
          </p:cNvPr>
          <p:cNvSpPr txBox="1"/>
          <p:nvPr/>
        </p:nvSpPr>
        <p:spPr>
          <a:xfrm>
            <a:off x="571500" y="5098224"/>
            <a:ext cx="3761218" cy="386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75"/>
              </a:lnSpc>
            </a:pPr>
            <a:r>
              <a:rPr lang="en-US" altLang="zh-TW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Cosmic string (central false vacuum)</a:t>
            </a:r>
          </a:p>
        </p:txBody>
      </p:sp>
      <p:sp>
        <p:nvSpPr>
          <p:cNvPr id="24" name="箭头: 下 23">
            <a:extLst>
              <a:ext uri="{FF2B5EF4-FFF2-40B4-BE49-F238E27FC236}">
                <a16:creationId xmlns:a16="http://schemas.microsoft.com/office/drawing/2014/main" id="{B4FF1D69-E047-0725-AAFA-D745944DE056}"/>
              </a:ext>
            </a:extLst>
          </p:cNvPr>
          <p:cNvSpPr/>
          <p:nvPr/>
        </p:nvSpPr>
        <p:spPr>
          <a:xfrm>
            <a:off x="1701800" y="2450592"/>
            <a:ext cx="484632" cy="97840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箭头: 下 24">
            <a:extLst>
              <a:ext uri="{FF2B5EF4-FFF2-40B4-BE49-F238E27FC236}">
                <a16:creationId xmlns:a16="http://schemas.microsoft.com/office/drawing/2014/main" id="{36612824-C9E2-6935-C9F1-4FEDC08D5B99}"/>
              </a:ext>
            </a:extLst>
          </p:cNvPr>
          <p:cNvSpPr/>
          <p:nvPr/>
        </p:nvSpPr>
        <p:spPr>
          <a:xfrm>
            <a:off x="1701800" y="3946411"/>
            <a:ext cx="484632" cy="97840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D501285-B06D-2E02-6D72-C272F8574995}"/>
              </a:ext>
            </a:extLst>
          </p:cNvPr>
          <p:cNvSpPr txBox="1"/>
          <p:nvPr/>
        </p:nvSpPr>
        <p:spPr>
          <a:xfrm>
            <a:off x="571500" y="5581975"/>
            <a:ext cx="6095288" cy="386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75"/>
              </a:lnSpc>
            </a:pPr>
            <a:r>
              <a:rPr lang="en-US" altLang="zh-TW" sz="180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Stable domain walls dominate the energy in the early Universe 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0B1EEB3-35B0-A5E6-168E-6CCA30BA00FE}"/>
              </a:ext>
            </a:extLst>
          </p:cNvPr>
          <p:cNvSpPr txBox="1"/>
          <p:nvPr/>
        </p:nvSpPr>
        <p:spPr>
          <a:xfrm>
            <a:off x="4413189" y="1984975"/>
            <a:ext cx="32246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e.g., DFSZ axion model: 3 or 6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1BE3FD60-8D51-8F29-E7FC-B6C05DA43D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6065726"/>
            <a:ext cx="4430619" cy="335345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8F827892-502A-C802-8B53-84862948E1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5311" y="6264285"/>
            <a:ext cx="2065262" cy="570259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755D2904-2FBA-EE73-E3C1-1573E6D82F99}"/>
              </a:ext>
            </a:extLst>
          </p:cNvPr>
          <p:cNvSpPr txBox="1"/>
          <p:nvPr/>
        </p:nvSpPr>
        <p:spPr>
          <a:xfrm>
            <a:off x="6079470" y="6394399"/>
            <a:ext cx="17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CMB constraint: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346D4A5E-9EC3-10ED-6E52-41CA7B595D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0299" y="1573820"/>
            <a:ext cx="2985643" cy="822250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78C2DA22-F683-0D9A-5A53-7026996BD2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01530" y="2396070"/>
            <a:ext cx="1640056" cy="493609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7D1F1A1A-CE0E-D53E-BDAD-241A4DCBF0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65109" y="1606161"/>
            <a:ext cx="1116503" cy="75762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441B3-63E5-E700-D0A9-E1457860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CF677FF-88A3-F787-FD0D-DA9A0C886373}"/>
              </a:ext>
            </a:extLst>
          </p:cNvPr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3750" b="1" i="0" u="none" dirty="0">
                <a:solidFill>
                  <a:srgbClr val="005088"/>
                </a:solidFill>
                <a:latin typeface="Merriweather"/>
              </a:rPr>
              <a:t>Additional ALP</a:t>
            </a:r>
            <a:endParaRPr sz="3750" b="1" i="0" u="none" dirty="0">
              <a:solidFill>
                <a:srgbClr val="005088"/>
              </a:solidFill>
              <a:latin typeface="Merriweather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3CFE8F2-3234-50FB-6C7A-2F4AEF95FFB2}"/>
              </a:ext>
            </a:extLst>
          </p:cNvPr>
          <p:cNvSpPr txBox="1"/>
          <p:nvPr/>
        </p:nvSpPr>
        <p:spPr>
          <a:xfrm>
            <a:off x="2380004" y="1440030"/>
            <a:ext cx="3942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crossing (like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neutrino oscillation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BE977D6-7344-F147-0B88-D8CF5BA62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051" y="64093"/>
            <a:ext cx="4694988" cy="321749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3C4CF0E-1B29-86A0-7C94-0068A161A01A}"/>
              </a:ext>
            </a:extLst>
          </p:cNvPr>
          <p:cNvSpPr txBox="1"/>
          <p:nvPr/>
        </p:nvSpPr>
        <p:spPr>
          <a:xfrm>
            <a:off x="8802167" y="3263900"/>
            <a:ext cx="24577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Haijun Li, </a:t>
            </a:r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arXiv:2410.00377v1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左大括号 7">
            <a:extLst>
              <a:ext uri="{FF2B5EF4-FFF2-40B4-BE49-F238E27FC236}">
                <a16:creationId xmlns:a16="http://schemas.microsoft.com/office/drawing/2014/main" id="{E6DC3E94-F724-A240-8CAF-A9B07E23E28A}"/>
              </a:ext>
            </a:extLst>
          </p:cNvPr>
          <p:cNvSpPr/>
          <p:nvPr/>
        </p:nvSpPr>
        <p:spPr>
          <a:xfrm>
            <a:off x="1056748" y="1440030"/>
            <a:ext cx="1204956" cy="3977939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E53C6B90-1D06-184A-D1A1-F3AC5B9052FD}"/>
              </a:ext>
            </a:extLst>
          </p:cNvPr>
          <p:cNvCxnSpPr/>
          <p:nvPr/>
        </p:nvCxnSpPr>
        <p:spPr>
          <a:xfrm flipV="1">
            <a:off x="6490531" y="1405783"/>
            <a:ext cx="581114" cy="2189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816EA2E6-397F-A1D6-D4FA-C4CF28509275}"/>
              </a:ext>
            </a:extLst>
          </p:cNvPr>
          <p:cNvSpPr txBox="1"/>
          <p:nvPr/>
        </p:nvSpPr>
        <p:spPr>
          <a:xfrm>
            <a:off x="1962328" y="2301759"/>
            <a:ext cx="45282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Modifications to the misalignment mechanism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A67AF84-9A67-0CB5-FA90-1B044EE4A404}"/>
              </a:ext>
            </a:extLst>
          </p:cNvPr>
          <p:cNvSpPr txBox="1"/>
          <p:nvPr/>
        </p:nvSpPr>
        <p:spPr>
          <a:xfrm>
            <a:off x="1990620" y="2978822"/>
            <a:ext cx="1425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Dark matter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9E636D5-A918-F1E9-07DA-82C1696EDAD1}"/>
              </a:ext>
            </a:extLst>
          </p:cNvPr>
          <p:cNvSpPr txBox="1"/>
          <p:nvPr/>
        </p:nvSpPr>
        <p:spPr>
          <a:xfrm>
            <a:off x="1962328" y="3672530"/>
            <a:ext cx="24943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Clockwork </a:t>
            </a:r>
            <a:r>
              <a:rPr lang="en-US" altLang="zh-CN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7202C606-D829-2892-7CB1-537937C56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000" y="3568017"/>
            <a:ext cx="1754109" cy="611630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B0AA3BA9-539F-B436-7E6F-4AF72B177063}"/>
              </a:ext>
            </a:extLst>
          </p:cNvPr>
          <p:cNvSpPr txBox="1"/>
          <p:nvPr/>
        </p:nvSpPr>
        <p:spPr>
          <a:xfrm>
            <a:off x="1990620" y="4186910"/>
            <a:ext cx="1425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Inflation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43362E49-B084-933C-AE37-3697607FB8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4431" y="4556242"/>
            <a:ext cx="1425317" cy="1130106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ACBA3311-6E4E-FB12-F886-5B4BCF2B783C}"/>
              </a:ext>
            </a:extLst>
          </p:cNvPr>
          <p:cNvSpPr txBox="1"/>
          <p:nvPr/>
        </p:nvSpPr>
        <p:spPr>
          <a:xfrm>
            <a:off x="2583467" y="5197047"/>
            <a:ext cx="1425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 bundle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F3FA36F-2DAD-AECC-0C4F-D44BDAFB3559}"/>
              </a:ext>
            </a:extLst>
          </p:cNvPr>
          <p:cNvSpPr txBox="1"/>
          <p:nvPr/>
        </p:nvSpPr>
        <p:spPr>
          <a:xfrm>
            <a:off x="2583466" y="5843767"/>
            <a:ext cx="16296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Transient bias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847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991320"/>
            <a:ext cx="5286375" cy="3856434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1991320"/>
            <a:ext cx="5286375" cy="38564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750" b="1" i="0" u="none" dirty="0">
                <a:solidFill>
                  <a:srgbClr val="005088"/>
                </a:solidFill>
                <a:latin typeface="Merriweather"/>
              </a:rPr>
              <a:t>Two Proposed Solutions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1550" y="2176581"/>
            <a:ext cx="4710588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>
                <a:solidFill>
                  <a:srgbClr val="005088"/>
                </a:solidFill>
                <a:latin typeface="Merriweather"/>
              </a:rPr>
              <a:t>1. String Bundles</a:t>
            </a:r>
            <a:r>
              <a:rPr lang="en-US" sz="2400" b="0" i="0" u="none" dirty="0">
                <a:solidFill>
                  <a:srgbClr val="005088"/>
                </a:solidFill>
                <a:latin typeface="Merriweather"/>
              </a:rPr>
              <a:t> for </a:t>
            </a:r>
          </a:p>
          <a:p>
            <a:pPr algn="l"/>
            <a:r>
              <a:rPr lang="en-US" sz="2400" b="0" i="0" u="none" dirty="0">
                <a:solidFill>
                  <a:srgbClr val="005088"/>
                </a:solidFill>
                <a:latin typeface="Merriweather"/>
              </a:rPr>
              <a:t>post-inflation</a:t>
            </a:r>
            <a:endParaRPr sz="2400" b="0" i="0" u="none" dirty="0">
              <a:solidFill>
                <a:srgbClr val="005088"/>
              </a:solidFill>
              <a:latin typeface="Merriweath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549" y="3076090"/>
            <a:ext cx="4486275" cy="9312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Setup:</a:t>
            </a:r>
            <a:r>
              <a:rPr sz="165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Introduce a light Axion-Like Particle (ALP) </a:t>
            </a:r>
            <a:r>
              <a:rPr lang="en-US" sz="165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coupling to </a:t>
            </a:r>
            <a:r>
              <a:rPr lang="en-US" sz="1650" b="0" i="0" u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gluons</a:t>
            </a:r>
            <a:r>
              <a:rPr lang="en-US" sz="165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5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post-inflationary PQ breaking and NDW = 1.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4047529"/>
            <a:ext cx="4486275" cy="9312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Mechanism:</a:t>
            </a:r>
            <a:r>
              <a:rPr sz="165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QCD domain walls become bounded by the ALP strings, confining the network into cosmologically safe "string bundles".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34175" y="2192220"/>
            <a:ext cx="4710588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>
                <a:solidFill>
                  <a:srgbClr val="005088"/>
                </a:solidFill>
                <a:latin typeface="Merriweather"/>
              </a:rPr>
              <a:t>2. Transient Bias</a:t>
            </a:r>
            <a:r>
              <a:rPr lang="en-US" sz="2400" b="0" i="0" u="none" dirty="0">
                <a:solidFill>
                  <a:srgbClr val="005088"/>
                </a:solidFill>
                <a:latin typeface="Merriweather"/>
              </a:rPr>
              <a:t> for </a:t>
            </a:r>
          </a:p>
          <a:p>
            <a:pPr algn="l"/>
            <a:r>
              <a:rPr lang="en-US" sz="2400" b="0" i="0" u="none" dirty="0">
                <a:solidFill>
                  <a:srgbClr val="005088"/>
                </a:solidFill>
                <a:latin typeface="Merriweather"/>
              </a:rPr>
              <a:t>pre-inflation</a:t>
            </a:r>
            <a:endParaRPr sz="2400" b="0" i="0" u="none" dirty="0">
              <a:solidFill>
                <a:srgbClr val="005088"/>
              </a:solidFill>
              <a:latin typeface="Merriweather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34175" y="3076090"/>
            <a:ext cx="4486275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Setup:</a:t>
            </a:r>
            <a:r>
              <a:rPr sz="165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Introduce a very light ALP with a pre-inflationary (homogeneous) initial condition.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34174" y="4042305"/>
            <a:ext cx="4486275" cy="9312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Mechanism:</a:t>
            </a:r>
            <a:r>
              <a:rPr sz="165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ALP's potential acts as a temporary bias, inducing pressure that collapses the string-wall network before the ALP itself oscillates.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900087"/>
            <a:ext cx="11049000" cy="20434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750" b="1" i="0" u="none">
                <a:solidFill>
                  <a:srgbClr val="005088"/>
                </a:solidFill>
                <a:latin typeface="Merriweather"/>
              </a:rPr>
              <a:t>Solution 1: Mixed Axion Potential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71500" y="1935807"/>
                <a:ext cx="11049000" cy="62865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2475"/>
                  </a:lnSpc>
                </a:pPr>
                <a:r>
                  <a:rPr b="0" i="0" u="none" dirty="0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By introducing a heavy, vector-like PQ quark, the new ALP (</a:t>
                </a:r>
                <a14:m>
                  <m:oMath xmlns:m="http://schemas.openxmlformats.org/officeDocument/2006/math">
                    <m:r>
                      <a:rPr lang="zh-TW" altLang="en-US" b="0" i="0" u="none" dirty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b="0" i="0" u="none" dirty="0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also couples to gluons. Non-perturbative QCD effects generate a mixed potential: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1935807"/>
                <a:ext cx="11049000" cy="628650"/>
              </a:xfrm>
              <a:prstGeom prst="rect">
                <a:avLst/>
              </a:prstGeom>
              <a:blipFill>
                <a:blip r:embed="rId3"/>
                <a:stretch>
                  <a:fillRect l="-1325" t="-9709" b="-1941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71500" y="5131742"/>
            <a:ext cx="1104900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Since the domain wall number of φ is exactly unity, the resulting string bundles can safely act as cosmic strings at low energies without dominating the universe.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2A09394-8B59-2EC7-B335-4BBF641B7B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7008" y="71001"/>
            <a:ext cx="1857966" cy="92898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67986E4-E94A-6BA4-75AD-E3635E444D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7008" y="1052922"/>
            <a:ext cx="1857966" cy="95801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2EDA7E85-AE3C-C894-7CA2-FC568AC3E9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456" y="3049418"/>
            <a:ext cx="5970105" cy="83037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2DE7D718-A9F8-5E4C-DA29-E68732CF6B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41736" y="2998144"/>
            <a:ext cx="2662885" cy="1167932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CEEF5295-675F-FF59-5DC3-1E9E800332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8502" y="3072846"/>
            <a:ext cx="2158506" cy="712307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E35225B6-DBE0-FE52-2071-99BEF34F1F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4896" y="3879792"/>
            <a:ext cx="2073260" cy="83848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6AA0E9A-18AD-1CBD-C69D-954957585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5464"/>
            <a:ext cx="12192000" cy="55670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A3205D6-16FB-62E3-15E5-46B42A74F198}"/>
                  </a:ext>
                </a:extLst>
              </p:cNvPr>
              <p:cNvSpPr txBox="1"/>
              <p:nvPr/>
            </p:nvSpPr>
            <p:spPr>
              <a:xfrm>
                <a:off x="8239214" y="1556539"/>
                <a:ext cx="134916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1800" b="1" i="0" u="none" strike="noStrike" baseline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1800" b="1" i="0" u="none" strike="noStrike" baseline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𝐍</m:t>
                        </m:r>
                      </m:e>
                      <m:sub>
                        <m:r>
                          <a:rPr lang="en-US" altLang="zh-TW" sz="1800" b="1" i="0" u="none" strike="noStrike" baseline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𝐃𝐖</m:t>
                        </m:r>
                      </m:sub>
                    </m:sSub>
                  </m:oMath>
                </a14:m>
                <a:r>
                  <a:rPr lang="en-US" altLang="zh-TW" sz="1800" b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3</a:t>
                </a:r>
                <a:endParaRPr lang="zh-TW" altLang="en-US" b="1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A3205D6-16FB-62E3-15E5-46B42A74F1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9214" y="1556539"/>
                <a:ext cx="1349167" cy="369332"/>
              </a:xfrm>
              <a:prstGeom prst="rect">
                <a:avLst/>
              </a:prstGeom>
              <a:blipFill>
                <a:blip r:embed="rId3"/>
                <a:stretch>
                  <a:fillRect t="-9836" b="-2295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AA765388-240D-5CD6-C592-CE712E04ED30}"/>
              </a:ext>
            </a:extLst>
          </p:cNvPr>
          <p:cNvSpPr txBox="1"/>
          <p:nvPr/>
        </p:nvSpPr>
        <p:spPr>
          <a:xfrm>
            <a:off x="3274499" y="399243"/>
            <a:ext cx="6094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TW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omain walls are confined within the string bundles</a:t>
            </a:r>
            <a:endParaRPr lang="zh-TW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613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FC0DF18-3E4C-AB7E-C85D-2A7F71333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732"/>
            <a:ext cx="12192000" cy="66965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9B85E79-DC83-5897-BBD4-CFA7F6A26932}"/>
                  </a:ext>
                </a:extLst>
              </p:cNvPr>
              <p:cNvSpPr txBox="1"/>
              <p:nvPr/>
            </p:nvSpPr>
            <p:spPr>
              <a:xfrm>
                <a:off x="3619764" y="4945810"/>
                <a:ext cx="636616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Scaling regime: always </a:t>
                </a:r>
                <a14:m>
                  <m:oMath xmlns:m="http://schemas.openxmlformats.org/officeDocument/2006/math">
                    <m:r>
                      <a:rPr lang="zh-TW" altLang="en-US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zh-TW" altLang="en-US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TW" altLang="en-US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zh-TW" alt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string bundle in every patch</a:t>
                </a:r>
                <a:endParaRPr lang="zh-TW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9B85E79-DC83-5897-BBD4-CFA7F6A269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764" y="4945810"/>
                <a:ext cx="6366166" cy="400110"/>
              </a:xfrm>
              <a:prstGeom prst="rect">
                <a:avLst/>
              </a:prstGeom>
              <a:blipFill>
                <a:blip r:embed="rId3"/>
                <a:stretch>
                  <a:fillRect l="-1054" t="-7576" r="-96" b="-2575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4161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79C20D4-E5F8-15E3-AFE2-2EBA32697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382" y="223827"/>
            <a:ext cx="5388123" cy="134117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A4AA7A6-10D3-7322-E7A5-852E0D2CF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2266" y="198401"/>
            <a:ext cx="2262399" cy="37498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3FC1A8D-A23B-C57A-DFFB-CF236AD7B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99" y="2191995"/>
            <a:ext cx="5131171" cy="34851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6C2AC32-0D36-0336-51FE-B8C4AF9C7266}"/>
                  </a:ext>
                </a:extLst>
              </p:cNvPr>
              <p:cNvSpPr txBox="1"/>
              <p:nvPr/>
            </p:nvSpPr>
            <p:spPr>
              <a:xfrm>
                <a:off x="6155108" y="804908"/>
                <a:ext cx="8961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TW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6C2AC32-0D36-0336-51FE-B8C4AF9C72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5108" y="804908"/>
                <a:ext cx="896143" cy="276999"/>
              </a:xfrm>
              <a:prstGeom prst="rect">
                <a:avLst/>
              </a:prstGeom>
              <a:blipFill>
                <a:blip r:embed="rId5"/>
                <a:stretch>
                  <a:fillRect l="-8844" r="-8844" b="-3777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3D95E7C1-3C9D-86CC-F7B1-9B2454D9B189}"/>
              </a:ext>
            </a:extLst>
          </p:cNvPr>
          <p:cNvSpPr txBox="1"/>
          <p:nvPr/>
        </p:nvSpPr>
        <p:spPr>
          <a:xfrm>
            <a:off x="974220" y="1693834"/>
            <a:ext cx="4040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Formation temperature of domain wall</a:t>
            </a:r>
            <a:endParaRPr lang="zh-TW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74CA07E-5324-D355-3316-A703EAE75C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1245" y="1212665"/>
            <a:ext cx="2673157" cy="481169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A60F1DD1-3D12-F0D4-E3D9-FC506B02416E}"/>
              </a:ext>
            </a:extLst>
          </p:cNvPr>
          <p:cNvSpPr txBox="1"/>
          <p:nvPr/>
        </p:nvSpPr>
        <p:spPr>
          <a:xfrm>
            <a:off x="7068511" y="1760776"/>
            <a:ext cx="4143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Formation temperature of string bundle</a:t>
            </a:r>
            <a:endParaRPr lang="zh-TW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23426E70-12B2-DD7C-5282-8957085424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2072" y="773975"/>
            <a:ext cx="3197337" cy="33886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2AEA967-B28A-7C80-4C3B-07D99754BC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0503" y="2225675"/>
            <a:ext cx="5171130" cy="122359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C770B712-3CD2-C4FD-4096-CA80D6A678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5999" y="3591706"/>
            <a:ext cx="4920943" cy="304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601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CAAC1C-ADC4-C32B-6FCC-901A0BFBA247}"/>
              </a:ext>
            </a:extLst>
          </p:cNvPr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3750" b="1" i="0" u="none" dirty="0">
                <a:solidFill>
                  <a:srgbClr val="005088"/>
                </a:solidFill>
                <a:latin typeface="Merriweather"/>
              </a:rPr>
              <a:t>QCD axion abundance</a:t>
            </a:r>
            <a:endParaRPr sz="3750" b="1" i="0" u="none" dirty="0">
              <a:solidFill>
                <a:srgbClr val="005088"/>
              </a:solidFill>
              <a:latin typeface="Merriweathe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C650956F-8326-B0E9-0D77-55023649915C}"/>
                  </a:ext>
                </a:extLst>
              </p:cNvPr>
              <p:cNvSpPr txBox="1"/>
              <p:nvPr/>
            </p:nvSpPr>
            <p:spPr>
              <a:xfrm>
                <a:off x="571500" y="1246863"/>
                <a:ext cx="1083226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Domain walls and strings produce axions (</a:t>
                </a:r>
                <a:r>
                  <a:rPr lang="en-US" altLang="zh-TW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massive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before the string bundle formation (after it,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𝑚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𝐻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zh-TW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C650956F-8326-B0E9-0D77-5502364991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1246863"/>
                <a:ext cx="10832261" cy="400110"/>
              </a:xfrm>
              <a:prstGeom prst="rect">
                <a:avLst/>
              </a:prstGeom>
              <a:blipFill>
                <a:blip r:embed="rId2"/>
                <a:stretch>
                  <a:fillRect l="-619" t="-9231" b="-2769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18F50EC1-94EC-A9B0-EB90-82B71E2F6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222" y="1722261"/>
            <a:ext cx="2511609" cy="78063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C34B107-B4EF-D70C-CA4E-54FD822973D7}"/>
              </a:ext>
            </a:extLst>
          </p:cNvPr>
          <p:cNvSpPr txBox="1"/>
          <p:nvPr/>
        </p:nvSpPr>
        <p:spPr>
          <a:xfrm>
            <a:off x="571500" y="1882100"/>
            <a:ext cx="4237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the decrease of domain wall area:</a:t>
            </a:r>
            <a:endParaRPr lang="zh-TW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4E1B0F7-2116-1056-8849-EEA5A49D1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26800"/>
            <a:ext cx="6505018" cy="41312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6BCBBBD-5760-3A19-78E7-880CE50023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161" y="3527657"/>
            <a:ext cx="5232367" cy="151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024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386012"/>
            <a:ext cx="3429000" cy="39814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0" y="2386012"/>
            <a:ext cx="3429000" cy="39814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0" y="2386012"/>
            <a:ext cx="3429000" cy="39814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490537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750" b="1" i="0" u="none" dirty="0">
                <a:solidFill>
                  <a:srgbClr val="005088"/>
                </a:solidFill>
                <a:latin typeface="Merriweather"/>
              </a:rPr>
              <a:t>Observable Signatures of String Bundles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471612"/>
            <a:ext cx="11049000" cy="6211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200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remnant string-bundle network </a:t>
            </a:r>
            <a:r>
              <a:rPr lang="en-US" altLang="zh-CN" sz="200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altLang="zh-CN" sz="2000" b="0" i="0" u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massless</a:t>
            </a:r>
            <a:r>
              <a:rPr lang="en-US" altLang="zh-CN" sz="200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</a:t>
            </a:r>
            <a:r>
              <a:rPr lang="en-US" sz="200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survives to the present epoch, providing smoking-gun phenomenological signatures.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5812" y="3462337"/>
            <a:ext cx="3000375" cy="76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0" i="0" u="none" dirty="0">
                <a:solidFill>
                  <a:srgbClr val="F3F0DF"/>
                </a:solidFill>
                <a:latin typeface="Merriweather"/>
              </a:rPr>
              <a:t>Gravitational Waves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4367212"/>
            <a:ext cx="2857500" cy="1257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 dirty="0">
                <a:solidFill>
                  <a:srgbClr val="F3F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Stochastic gravitational-wave backgrounds across multiple frequency bands (nanohertz to millihertz).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5812" y="3462337"/>
            <a:ext cx="3000375" cy="76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0" i="0" u="none" dirty="0">
                <a:solidFill>
                  <a:srgbClr val="F3F0DF"/>
                </a:solidFill>
                <a:latin typeface="Merriweather"/>
              </a:rPr>
              <a:t>Cosmic Birefringence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0" y="4367212"/>
            <a:ext cx="2857500" cy="12518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 dirty="0">
                <a:solidFill>
                  <a:srgbClr val="F3F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 massless axion couples to photons, the stable string bundle induces anisotropic cosmic birefringence.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15826" y="3462337"/>
            <a:ext cx="2780347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0" i="0" u="none">
                <a:solidFill>
                  <a:srgbClr val="F3F0DF"/>
                </a:solidFill>
                <a:latin typeface="Merriweather"/>
              </a:rPr>
              <a:t>CMB Anisotropies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77250" y="3986212"/>
            <a:ext cx="2857500" cy="12518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 dirty="0">
                <a:solidFill>
                  <a:srgbClr val="F3F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 decay constant is sufficiently large, string bundles leave direct imprints on the Cosmic Microwave Background.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250" y="2728912"/>
            <a:ext cx="571500" cy="4572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8825" y="2728912"/>
            <a:ext cx="514350" cy="4572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7400" y="2728912"/>
            <a:ext cx="457200" cy="4572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CE6DE673-B626-1A16-FA3D-B93DACC4EB3C}"/>
              </a:ext>
            </a:extLst>
          </p:cNvPr>
          <p:cNvSpPr txBox="1"/>
          <p:nvPr/>
        </p:nvSpPr>
        <p:spPr>
          <a:xfrm>
            <a:off x="4067798" y="1826654"/>
            <a:ext cx="42814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Note: maybe not strict massless</a:t>
            </a:r>
            <a:endParaRPr lang="zh-TW" altLang="en-US" sz="14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5" y="2014537"/>
            <a:ext cx="5286375" cy="381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750" b="1" i="0" u="none">
                <a:solidFill>
                  <a:srgbClr val="005088"/>
                </a:solidFill>
                <a:latin typeface="Merriweather"/>
              </a:rPr>
              <a:t>Solution 2: Transient Bias Collapse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1905000"/>
            <a:ext cx="5286375" cy="610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 new ALP is extremely light and possesses a homogeneous initial condition (pre-inflationary scenario):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2990850"/>
            <a:ext cx="5286375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 the ALP begins oscillating, its static potential energy varies across different domains.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3762375"/>
            <a:ext cx="5286375" cy="2900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energy difference acts as a </a:t>
            </a:r>
            <a:r>
              <a:rPr sz="1650" b="1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transient potential bias</a:t>
            </a:r>
            <a:r>
              <a:rPr sz="165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4533900"/>
            <a:ext cx="5286375" cy="9312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bias causes the domain walls to destabilize and collapse entirely. Once the ALP eventually rolls to the minimum, the strong CP phase vanishes in the present universe.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BD981E5-B37E-A183-E783-AFA2C21B2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9468" y="2197707"/>
            <a:ext cx="4692166" cy="35149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750" b="1" i="0" u="none" dirty="0">
                <a:solidFill>
                  <a:srgbClr val="005088"/>
                </a:solidFill>
                <a:latin typeface="Merriweather"/>
              </a:rPr>
              <a:t>Transient Bias Potential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2092969"/>
            <a:ext cx="11049000" cy="2900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total potential is the sum of the non-perturbative QCD effects and a hidden sector potential: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4974580"/>
            <a:ext cx="1104900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 dirty="0">
                <a:solidFill>
                  <a:srgbClr val="333333"/>
                </a:solidFill>
                <a:latin typeface="DM Sans"/>
              </a:rPr>
              <a:t>The network collapses when the domain wall tension times the Hubble parameter ($\sigma H_{dec}$) is on the order of the potential difference ($\Delta V$).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1C7E460-9172-9347-44F1-961AB5930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34" y="2717531"/>
            <a:ext cx="11049000" cy="17331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DDB0A56-F102-795D-EEC0-078DC0930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513" y="2759854"/>
            <a:ext cx="1437018" cy="66914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3A10DAC-ED02-202F-626C-4659CB739C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1194" y="855175"/>
            <a:ext cx="2299344" cy="46151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C1BFDB70-8D74-0865-20CC-A57DE67252D4}"/>
              </a:ext>
            </a:extLst>
          </p:cNvPr>
          <p:cNvSpPr txBox="1"/>
          <p:nvPr/>
        </p:nvSpPr>
        <p:spPr>
          <a:xfrm>
            <a:off x="7263188" y="867767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Assumptions:</a:t>
            </a:r>
            <a:endParaRPr lang="zh-TW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034612C4-44AD-78EF-5D25-0DA3A3D1AD5C}"/>
              </a:ext>
            </a:extLst>
          </p:cNvPr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3750" b="1" i="0" u="none" dirty="0">
                <a:solidFill>
                  <a:srgbClr val="005088"/>
                </a:solidFill>
                <a:latin typeface="Merriweather"/>
              </a:rPr>
              <a:t>Mass mixing</a:t>
            </a:r>
            <a:endParaRPr sz="3750" b="1" i="0" u="none" dirty="0">
              <a:solidFill>
                <a:srgbClr val="005088"/>
              </a:solidFill>
              <a:latin typeface="Merriweather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7CD725D-E98F-C0CD-63B6-72DF67BEE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457363"/>
            <a:ext cx="4327076" cy="141884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975B8A4-AB4D-B36E-0DBC-EB9509F52C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0724" y="496610"/>
            <a:ext cx="5452044" cy="134993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BF62748-EF8B-805E-5902-3B9A82CC40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9180" y="3083721"/>
            <a:ext cx="3226745" cy="815298"/>
          </a:xfrm>
          <a:prstGeom prst="rect">
            <a:avLst/>
          </a:prstGeom>
        </p:spPr>
      </p:pic>
      <p:sp>
        <p:nvSpPr>
          <p:cNvPr id="12" name="箭头: 下 11">
            <a:extLst>
              <a:ext uri="{FF2B5EF4-FFF2-40B4-BE49-F238E27FC236}">
                <a16:creationId xmlns:a16="http://schemas.microsoft.com/office/drawing/2014/main" id="{F134BF9C-4DF5-E8ED-71AF-39AC7604CD48}"/>
              </a:ext>
            </a:extLst>
          </p:cNvPr>
          <p:cNvSpPr/>
          <p:nvPr/>
        </p:nvSpPr>
        <p:spPr>
          <a:xfrm>
            <a:off x="8928006" y="1963677"/>
            <a:ext cx="349095" cy="77821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64C79F70-3850-F6A3-9E3B-42A80F85A1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3912" y="3991740"/>
            <a:ext cx="8870535" cy="1200371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B164E74D-4129-0074-2F91-C07E3E9FD0F2}"/>
              </a:ext>
            </a:extLst>
          </p:cNvPr>
          <p:cNvSpPr txBox="1"/>
          <p:nvPr/>
        </p:nvSpPr>
        <p:spPr>
          <a:xfrm>
            <a:off x="7440974" y="226206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Diagonalized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94530A7-C16C-7423-26FE-67F24CB842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1533" y="5444033"/>
            <a:ext cx="3970461" cy="120037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87D2EF71-F490-357C-ED5B-93C241FFC6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2461" y="5608801"/>
            <a:ext cx="3016218" cy="72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525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F6396D6-E50F-5B28-EBF6-3A59D0CB2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1885" y="728346"/>
            <a:ext cx="3506722" cy="443229"/>
          </a:xfrm>
          <a:prstGeom prst="rect">
            <a:avLst/>
          </a:prstGeom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41AD85AE-6EAF-6E94-CD02-0B3E5E988C65}"/>
              </a:ext>
            </a:extLst>
          </p:cNvPr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3750" b="1" i="0" u="none" dirty="0">
                <a:solidFill>
                  <a:srgbClr val="005088"/>
                </a:solidFill>
                <a:latin typeface="Merriweather"/>
              </a:rPr>
              <a:t>Domain wall</a:t>
            </a:r>
            <a:endParaRPr sz="3750" b="1" i="0" u="none" dirty="0">
              <a:solidFill>
                <a:srgbClr val="005088"/>
              </a:solidFill>
              <a:latin typeface="Merriweather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BCC19BF-7EDC-FF66-F544-55A219448A4F}"/>
              </a:ext>
            </a:extLst>
          </p:cNvPr>
          <p:cNvSpPr txBox="1"/>
          <p:nvPr/>
        </p:nvSpPr>
        <p:spPr>
          <a:xfrm>
            <a:off x="950368" y="1913383"/>
            <a:ext cx="1526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QCD scale</a:t>
            </a:r>
            <a:endParaRPr lang="zh-TW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箭头: 右 6">
            <a:extLst>
              <a:ext uri="{FF2B5EF4-FFF2-40B4-BE49-F238E27FC236}">
                <a16:creationId xmlns:a16="http://schemas.microsoft.com/office/drawing/2014/main" id="{6FEEFE30-DDAD-C236-8821-A6275019F31D}"/>
              </a:ext>
            </a:extLst>
          </p:cNvPr>
          <p:cNvSpPr/>
          <p:nvPr/>
        </p:nvSpPr>
        <p:spPr>
          <a:xfrm>
            <a:off x="2875777" y="1899400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43EF799-09F3-2F98-E321-2E64DDB5003F}"/>
              </a:ext>
            </a:extLst>
          </p:cNvPr>
          <p:cNvSpPr txBox="1"/>
          <p:nvPr/>
        </p:nvSpPr>
        <p:spPr>
          <a:xfrm>
            <a:off x="4093950" y="1726217"/>
            <a:ext cx="43364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Domain wall of a</a:t>
            </a:r>
          </a:p>
          <a:p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Lighter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 at initial value</a:t>
            </a:r>
          </a:p>
          <a:p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(random,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homogeneous,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nonzero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TW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F81D29B-4F9A-E978-FF29-C501ED841620}"/>
              </a:ext>
            </a:extLst>
          </p:cNvPr>
          <p:cNvSpPr txBox="1"/>
          <p:nvPr/>
        </p:nvSpPr>
        <p:spPr>
          <a:xfrm>
            <a:off x="8627430" y="2595823"/>
            <a:ext cx="3243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(PQ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symmetry breaking)</a:t>
            </a:r>
            <a:endParaRPr lang="zh-TW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箭头: 右 11">
            <a:extLst>
              <a:ext uri="{FF2B5EF4-FFF2-40B4-BE49-F238E27FC236}">
                <a16:creationId xmlns:a16="http://schemas.microsoft.com/office/drawing/2014/main" id="{2A79AE17-5BBF-CCBF-63B3-78B13B45DE67}"/>
              </a:ext>
            </a:extLst>
          </p:cNvPr>
          <p:cNvSpPr/>
          <p:nvPr/>
        </p:nvSpPr>
        <p:spPr>
          <a:xfrm>
            <a:off x="7451986" y="1891929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5A95805-0F89-257A-BB8B-4BDAA9053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0262" y="4124976"/>
            <a:ext cx="2167443" cy="579825"/>
          </a:xfrm>
          <a:prstGeom prst="rect">
            <a:avLst/>
          </a:prstGeom>
        </p:spPr>
      </p:pic>
      <p:sp>
        <p:nvSpPr>
          <p:cNvPr id="15" name="箭头: 下 14">
            <a:extLst>
              <a:ext uri="{FF2B5EF4-FFF2-40B4-BE49-F238E27FC236}">
                <a16:creationId xmlns:a16="http://schemas.microsoft.com/office/drawing/2014/main" id="{8D03D5EF-6C8C-709F-EF64-09E267DB25A4}"/>
              </a:ext>
            </a:extLst>
          </p:cNvPr>
          <p:cNvSpPr/>
          <p:nvPr/>
        </p:nvSpPr>
        <p:spPr>
          <a:xfrm>
            <a:off x="9609745" y="3213201"/>
            <a:ext cx="484632" cy="97840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6A36027-1C61-5113-1648-7DF0BDA1AF10}"/>
              </a:ext>
            </a:extLst>
          </p:cNvPr>
          <p:cNvSpPr txBox="1"/>
          <p:nvPr/>
        </p:nvSpPr>
        <p:spPr>
          <a:xfrm>
            <a:off x="8574179" y="1798301"/>
            <a:ext cx="34612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difference acts as </a:t>
            </a:r>
          </a:p>
          <a:p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(transient) potential bias,</a:t>
            </a:r>
            <a:endParaRPr lang="zh-TW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E260D90-24FE-741B-AC1F-608D99D40C75}"/>
              </a:ext>
            </a:extLst>
          </p:cNvPr>
          <p:cNvSpPr txBox="1"/>
          <p:nvPr/>
        </p:nvSpPr>
        <p:spPr>
          <a:xfrm>
            <a:off x="7451986" y="4164070"/>
            <a:ext cx="45666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collapse of the string-wall network</a:t>
            </a:r>
            <a:endParaRPr lang="zh-TW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箭头: 右 19">
            <a:extLst>
              <a:ext uri="{FF2B5EF4-FFF2-40B4-BE49-F238E27FC236}">
                <a16:creationId xmlns:a16="http://schemas.microsoft.com/office/drawing/2014/main" id="{5DE5C8C4-75DA-9377-4239-E172203E6161}"/>
              </a:ext>
            </a:extLst>
          </p:cNvPr>
          <p:cNvSpPr/>
          <p:nvPr/>
        </p:nvSpPr>
        <p:spPr>
          <a:xfrm rot="10800000">
            <a:off x="5712864" y="4199474"/>
            <a:ext cx="1495514" cy="46166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AA700F0-8E36-C2CB-DEE4-AE3DB0DB606B}"/>
              </a:ext>
            </a:extLst>
          </p:cNvPr>
          <p:cNvSpPr txBox="1"/>
          <p:nvPr/>
        </p:nvSpPr>
        <p:spPr>
          <a:xfrm>
            <a:off x="147237" y="4858842"/>
            <a:ext cx="3260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(PQ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symmetry restoring)</a:t>
            </a:r>
            <a:endParaRPr lang="zh-TW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id="{A75DC34F-36F7-3AFC-EAA4-B344F32CEEF4}"/>
              </a:ext>
            </a:extLst>
          </p:cNvPr>
          <p:cNvSpPr/>
          <p:nvPr/>
        </p:nvSpPr>
        <p:spPr>
          <a:xfrm rot="10800000">
            <a:off x="1985473" y="4191609"/>
            <a:ext cx="1495514" cy="46166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E1DFAFF-B70C-D8B2-C286-7808B9F414B5}"/>
              </a:ext>
            </a:extLst>
          </p:cNvPr>
          <p:cNvSpPr txBox="1"/>
          <p:nvPr/>
        </p:nvSpPr>
        <p:spPr>
          <a:xfrm>
            <a:off x="351627" y="4191608"/>
            <a:ext cx="21674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 oscillates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44514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85129007-DAD5-8AE7-2A91-D3F4FDB03B16}"/>
              </a:ext>
            </a:extLst>
          </p:cNvPr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3750" b="1" i="0" u="none" dirty="0">
                <a:solidFill>
                  <a:srgbClr val="005088"/>
                </a:solidFill>
                <a:latin typeface="Merriweather"/>
              </a:rPr>
              <a:t>Domain wall</a:t>
            </a:r>
            <a:endParaRPr sz="3750" b="1" i="0" u="none" dirty="0">
              <a:solidFill>
                <a:srgbClr val="005088"/>
              </a:solidFill>
              <a:latin typeface="Merriweather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A6A4300-1D29-93C1-8266-343837550B83}"/>
              </a:ext>
            </a:extLst>
          </p:cNvPr>
          <p:cNvSpPr txBox="1"/>
          <p:nvPr/>
        </p:nvSpPr>
        <p:spPr>
          <a:xfrm>
            <a:off x="571500" y="1563881"/>
            <a:ext cx="52998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Require: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 oscillates after the domain wall decays</a:t>
            </a:r>
            <a:endParaRPr lang="zh-TW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11D01B5-7D7A-CADE-6F74-33C5AD1A4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226" y="1492400"/>
            <a:ext cx="1719727" cy="54307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0EFC55C-2172-427C-E910-3E6881E58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812" y="2605725"/>
            <a:ext cx="2977510" cy="82327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20F758C-8116-9150-4110-133BE563CD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4667" y="3965249"/>
            <a:ext cx="3514286" cy="876190"/>
          </a:xfrm>
          <a:prstGeom prst="rect">
            <a:avLst/>
          </a:prstGeom>
        </p:spPr>
      </p:pic>
      <p:cxnSp>
        <p:nvCxnSpPr>
          <p:cNvPr id="14" name="连接符: 肘形 13">
            <a:extLst>
              <a:ext uri="{FF2B5EF4-FFF2-40B4-BE49-F238E27FC236}">
                <a16:creationId xmlns:a16="http://schemas.microsoft.com/office/drawing/2014/main" id="{E69BFC96-0936-69C3-751E-9F1E7A6228E4}"/>
              </a:ext>
            </a:extLst>
          </p:cNvPr>
          <p:cNvCxnSpPr/>
          <p:nvPr/>
        </p:nvCxnSpPr>
        <p:spPr>
          <a:xfrm>
            <a:off x="3892609" y="3050849"/>
            <a:ext cx="914400" cy="914400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连接符: 肘形 14">
            <a:extLst>
              <a:ext uri="{FF2B5EF4-FFF2-40B4-BE49-F238E27FC236}">
                <a16:creationId xmlns:a16="http://schemas.microsoft.com/office/drawing/2014/main" id="{6AC41D99-4321-2367-55D5-FBC7E4758283}"/>
              </a:ext>
            </a:extLst>
          </p:cNvPr>
          <p:cNvCxnSpPr>
            <a:cxnSpLocks/>
          </p:cNvCxnSpPr>
          <p:nvPr/>
        </p:nvCxnSpPr>
        <p:spPr>
          <a:xfrm rot="10800000" flipV="1">
            <a:off x="8443246" y="3508049"/>
            <a:ext cx="1375873" cy="787564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777CDE91-676A-3B13-06FE-1263AE476A75}"/>
              </a:ext>
            </a:extLst>
          </p:cNvPr>
          <p:cNvSpPr txBox="1"/>
          <p:nvPr/>
        </p:nvSpPr>
        <p:spPr>
          <a:xfrm>
            <a:off x="4807009" y="4841439"/>
            <a:ext cx="3105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Bias overcomes tension</a:t>
            </a:r>
            <a:endParaRPr lang="zh-TW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70CD90E8-DC76-F18E-187E-0F13321221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1430" y="2551045"/>
            <a:ext cx="4994858" cy="683411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4DCD4773-F735-B7D1-6C4F-33A1450BAD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7671" y="5570930"/>
            <a:ext cx="2032001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293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2E913F7-95B6-57B5-B413-16A05E564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715" y="1281823"/>
            <a:ext cx="6378724" cy="882432"/>
          </a:xfrm>
          <a:prstGeom prst="rect">
            <a:avLst/>
          </a:prstGeom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983E0C04-1570-D5D4-A10D-25CE58D89947}"/>
              </a:ext>
            </a:extLst>
          </p:cNvPr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3750" b="1" i="0" u="none" dirty="0">
                <a:solidFill>
                  <a:srgbClr val="005088"/>
                </a:solidFill>
                <a:latin typeface="Merriweather"/>
              </a:rPr>
              <a:t>Domain wall decay &amp; axion abundance</a:t>
            </a:r>
            <a:endParaRPr sz="3750" b="1" i="0" u="none" dirty="0">
              <a:solidFill>
                <a:srgbClr val="005088"/>
              </a:solidFill>
              <a:latin typeface="Merriweather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2480269-68DF-1447-2430-6E4EA6B09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761" y="3219317"/>
            <a:ext cx="5124272" cy="833636"/>
          </a:xfrm>
          <a:prstGeom prst="rect">
            <a:avLst/>
          </a:prstGeom>
        </p:spPr>
      </p:pic>
      <p:sp>
        <p:nvSpPr>
          <p:cNvPr id="8" name="箭头: 下 7">
            <a:extLst>
              <a:ext uri="{FF2B5EF4-FFF2-40B4-BE49-F238E27FC236}">
                <a16:creationId xmlns:a16="http://schemas.microsoft.com/office/drawing/2014/main" id="{173F9589-2F45-A3A7-EAB9-D5325595DEE3}"/>
              </a:ext>
            </a:extLst>
          </p:cNvPr>
          <p:cNvSpPr/>
          <p:nvPr/>
        </p:nvSpPr>
        <p:spPr>
          <a:xfrm>
            <a:off x="4901680" y="2040145"/>
            <a:ext cx="417409" cy="106814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1E4C41C-8371-B455-0269-0CB12379C536}"/>
              </a:ext>
            </a:extLst>
          </p:cNvPr>
          <p:cNvSpPr txBox="1"/>
          <p:nvPr/>
        </p:nvSpPr>
        <p:spPr>
          <a:xfrm>
            <a:off x="73923" y="2343383"/>
            <a:ext cx="5656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QCD axion accounts for dark matter</a:t>
            </a:r>
            <a:endParaRPr lang="zh-TW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9C97B8F-6CB4-BF8C-B7CB-7CC96FF0A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2164" y="4467175"/>
            <a:ext cx="9579836" cy="91023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78AD9D9-5718-5A1D-527B-C0566C87FC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5667" y="1590796"/>
            <a:ext cx="1884295" cy="519143"/>
          </a:xfrm>
          <a:prstGeom prst="rect">
            <a:avLst/>
          </a:prstGeom>
        </p:spPr>
      </p:pic>
      <p:sp>
        <p:nvSpPr>
          <p:cNvPr id="14" name="箭头: 下 13">
            <a:extLst>
              <a:ext uri="{FF2B5EF4-FFF2-40B4-BE49-F238E27FC236}">
                <a16:creationId xmlns:a16="http://schemas.microsoft.com/office/drawing/2014/main" id="{B46CCFF8-3819-87AA-0DC4-08E6073796FE}"/>
              </a:ext>
            </a:extLst>
          </p:cNvPr>
          <p:cNvSpPr/>
          <p:nvPr/>
        </p:nvSpPr>
        <p:spPr>
          <a:xfrm>
            <a:off x="9547815" y="2660219"/>
            <a:ext cx="363196" cy="118572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3B4B5B04-5FC6-1E48-2CC3-7F915139C5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0385" y="5459855"/>
            <a:ext cx="6212793" cy="964486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93EBA54F-FADA-EDDC-830E-7E118E422C3D}"/>
              </a:ext>
            </a:extLst>
          </p:cNvPr>
          <p:cNvSpPr txBox="1"/>
          <p:nvPr/>
        </p:nvSpPr>
        <p:spPr>
          <a:xfrm>
            <a:off x="6481845" y="3845941"/>
            <a:ext cx="5656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Lighter ALP production during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 oscillation</a:t>
            </a:r>
            <a:endParaRPr lang="zh-TW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77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FFCF9DF-95F2-CC55-0564-7723E488C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09" y="0"/>
            <a:ext cx="117063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32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872B5AB-F905-8513-717E-D76AA4DF8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988" y="0"/>
            <a:ext cx="99680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90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5522" y="2176462"/>
            <a:ext cx="7640955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6000" b="0" i="0" u="none" dirty="0">
                <a:solidFill>
                  <a:srgbClr val="005088"/>
                </a:solidFill>
                <a:latin typeface="Merriweather"/>
              </a:rPr>
              <a:t>Thank you</a:t>
            </a:r>
            <a:endParaRPr sz="6000" b="0" i="0" u="none" dirty="0">
              <a:solidFill>
                <a:srgbClr val="005088"/>
              </a:solidFill>
              <a:latin typeface="Merriweath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715</Words>
  <Application>Microsoft Office PowerPoint</Application>
  <PresentationFormat>宽屏</PresentationFormat>
  <Paragraphs>81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Arial</vt:lpstr>
      <vt:lpstr>Calibri</vt:lpstr>
      <vt:lpstr>Cambria Math</vt:lpstr>
      <vt:lpstr>DM Sans</vt:lpstr>
      <vt:lpstr>Merriweather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Shao Jingdong</cp:lastModifiedBy>
  <cp:revision>5</cp:revision>
  <dcterms:created xsi:type="dcterms:W3CDTF">2013-01-27T09:14:16Z</dcterms:created>
  <dcterms:modified xsi:type="dcterms:W3CDTF">2026-09-08T08:25:47Z</dcterms:modified>
  <cp:category/>
</cp:coreProperties>
</file>