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58" r:id="rId5"/>
    <p:sldId id="260" r:id="rId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402" y="11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C5DAB03-7AA0-4B9A-AC52-D1684F7AD9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7683E341-1A40-4B93-BF2A-BFF921E9DA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B204892-F9C5-4C1E-8106-967A51962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06DA0-9215-4C2C-925F-5962F93A2D19}" type="datetimeFigureOut">
              <a:rPr lang="zh-CN" altLang="en-US" smtClean="0"/>
              <a:t>2026/9/17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9CDFB73-9A0E-46DA-B66A-5D894FF085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B05E00A-D90A-4C76-BDA9-610F4BFFC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353C6-16A5-4224-B813-4EACE78F6C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12333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4F6F3BA-3581-4098-B988-90D3DF376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B91C56E-6CB8-4174-BC80-BCB93E0317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930462F-6942-4269-8F04-A36F410A1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06DA0-9215-4C2C-925F-5962F93A2D19}" type="datetimeFigureOut">
              <a:rPr lang="zh-CN" altLang="en-US" smtClean="0"/>
              <a:t>2026/9/17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7F02FA4-4E87-41BE-A642-F398EB35C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10F095E-83EA-4A89-982B-B96CB71C8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353C6-16A5-4224-B813-4EACE78F6C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76175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5B994E3-852C-413D-9EB1-5CCD24E838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8B0E169-3763-4FC7-AFAD-3A9BBA1CD6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12B5E78-FB49-40CF-919E-CD2D4A62AC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06DA0-9215-4C2C-925F-5962F93A2D19}" type="datetimeFigureOut">
              <a:rPr lang="zh-CN" altLang="en-US" smtClean="0"/>
              <a:t>2026/9/17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BFEB74C-9143-4648-8C6F-36A53577B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0BC6C01-4915-468D-B816-DAF8FC491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353C6-16A5-4224-B813-4EACE78F6C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1304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2471BD6-37D7-49C3-874F-E388B795EF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73DAB81-D26F-4F08-8292-4A1EF3758B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4B5B5C2-E264-47D1-9F26-C4CB48A73A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C12F482-86D4-4617-AC63-6639485DC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06DA0-9215-4C2C-925F-5962F93A2D19}" type="datetimeFigureOut">
              <a:rPr lang="zh-CN" altLang="en-US" smtClean="0"/>
              <a:t>2026/9/17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A2F9F7E-C64A-4D17-BD7F-60C31D67C1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1EC1785-07DB-4F82-A001-FA37E7E4A2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353C6-16A5-4224-B813-4EACE78F6C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8603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671A5FD-103A-409D-9205-69DAE34A20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9DF82EE-903C-41E5-9A96-85E948F9B6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05A3CCF-F71D-41B8-AC20-ED87AF10FF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E373CAD1-9717-430C-BF4E-303E0FA56A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A15CD83D-F406-48AB-BF08-A1EB745607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310624D9-F1AB-4B72-B92F-385B5B24A3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06DA0-9215-4C2C-925F-5962F93A2D19}" type="datetimeFigureOut">
              <a:rPr lang="zh-CN" altLang="en-US" smtClean="0"/>
              <a:t>2026/9/17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3995FEC0-25F0-4571-A5AF-83D863F7B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ADBAF1E4-B58E-4636-B2A1-967F4075C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353C6-16A5-4224-B813-4EACE78F6C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1708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7CCD7F9-B22D-4376-984C-FE478B3858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FA06D71B-B3E3-47F2-A106-28CAFF2EAE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06DA0-9215-4C2C-925F-5962F93A2D19}" type="datetimeFigureOut">
              <a:rPr lang="zh-CN" altLang="en-US" smtClean="0"/>
              <a:t>2026/9/17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0071345-A8C4-49C3-BFA8-0B56740D1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E5FF9D0-C49A-4E6A-A421-67747B864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353C6-16A5-4224-B813-4EACE78F6C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59706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03F94684-B043-469F-B570-885185DFC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06DA0-9215-4C2C-925F-5962F93A2D19}" type="datetimeFigureOut">
              <a:rPr lang="zh-CN" altLang="en-US" smtClean="0"/>
              <a:t>2026/9/17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2A536654-DF03-483F-BBA0-AE80829DA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DDCA8B7-FCBB-4F85-B917-28CB4281B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353C6-16A5-4224-B813-4EACE78F6C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62383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4D51A0D-902A-4A92-8147-1790207B66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B0B7182-EE9A-4A22-A91C-1C1A184F18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B29E259-BC12-4EBA-B4BA-F44A6113AB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F4A33D9-33AB-42FD-8CD0-78693488F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06DA0-9215-4C2C-925F-5962F93A2D19}" type="datetimeFigureOut">
              <a:rPr lang="zh-CN" altLang="en-US" smtClean="0"/>
              <a:t>2026/9/17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36B4A92-AC4C-4955-B74C-8471D0439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DA327A7-F523-4C04-B20D-74DBDADD2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353C6-16A5-4224-B813-4EACE78F6C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6598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4BB879C-01F1-4E31-9CFD-18CB6C8432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3986ECB9-8234-4E58-A8C0-43C0FEDEEC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9D0AA16-BDD6-44BD-8336-0B8AE01405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0ACAF9F-7335-4F9D-9236-88D645A72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06DA0-9215-4C2C-925F-5962F93A2D19}" type="datetimeFigureOut">
              <a:rPr lang="zh-CN" altLang="en-US" smtClean="0"/>
              <a:t>2026/9/17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B0BC1A5-2AB0-48E4-96CB-41A025264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B35168A-C93A-400D-8330-9AC9BB982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353C6-16A5-4224-B813-4EACE78F6C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21773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3824C29-99BD-4332-8C3A-6AEA973432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F28F324E-7B59-4BB4-93F5-2A20B9E00D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0C6B0BA-ED87-43AA-9B3B-7147F3C184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06DA0-9215-4C2C-925F-5962F93A2D19}" type="datetimeFigureOut">
              <a:rPr lang="zh-CN" altLang="en-US" smtClean="0"/>
              <a:t>2026/9/17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27E5499-0E78-49A5-B873-2E92FFB59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FB0526D-F41F-448E-A05E-31832F6D3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353C6-16A5-4224-B813-4EACE78F6C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53120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6C57B252-6CA6-400B-AFDE-E454C82B787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8A4E9AC-EE72-44B2-B55B-C3199A200E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92EA0A7-D52B-49A8-BD12-76AD06E09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06DA0-9215-4C2C-925F-5962F93A2D19}" type="datetimeFigureOut">
              <a:rPr lang="zh-CN" altLang="en-US" smtClean="0"/>
              <a:t>2026/9/17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B7CFE48-F494-4F1D-8463-86DC32843E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2E14C90-D34C-4FC3-AB90-DB487D749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353C6-16A5-4224-B813-4EACE78F6C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877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C3D87B45-602B-479D-BB2C-BAF57CB5D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F77D0AC-35DB-48CF-A99F-B50B4CA24D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71893D4-1F62-4069-885F-5A88C7F798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B06DA0-9215-4C2C-925F-5962F93A2D19}" type="datetimeFigureOut">
              <a:rPr lang="zh-CN" altLang="en-US" smtClean="0"/>
              <a:t>2026/9/17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E0E9E43-2EF8-4293-927B-3D730E47B7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741372E-8553-4582-9AE0-ADE2946F08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B353C6-16A5-4224-B813-4EACE78F6C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7056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C8C10FF-E116-4DDB-A088-E7C83F12EF0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STK </a:t>
            </a:r>
            <a:r>
              <a:rPr lang="zh-CN" altLang="en-US" dirty="0"/>
              <a:t>力学摸底件</a:t>
            </a:r>
            <a:br>
              <a:rPr lang="en-US" altLang="zh-CN" dirty="0"/>
            </a:br>
            <a:r>
              <a:rPr lang="zh-CN" altLang="en-US" dirty="0"/>
              <a:t>生产任务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DDFCD34F-D1E6-4C6F-84A8-32298E4DC3D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altLang="zh-CN" dirty="0"/>
          </a:p>
          <a:p>
            <a:r>
              <a:rPr lang="en-US" altLang="zh-CN" dirty="0"/>
              <a:t>2026 .9 .17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519846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18E10C9-4C9A-413A-BE09-5CD4C0BE7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力学摸底件的意义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3A1C768-83BF-450E-B326-5F7F8B5450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 dirty="0"/>
              <a:t>在交付总体 </a:t>
            </a:r>
            <a:r>
              <a:rPr lang="zh-CN" altLang="en-US" dirty="0">
                <a:solidFill>
                  <a:srgbClr val="FF0000"/>
                </a:solidFill>
                <a:highlight>
                  <a:srgbClr val="FFFF00"/>
                </a:highlight>
              </a:rPr>
              <a:t>结构热控件 </a:t>
            </a:r>
            <a:r>
              <a:rPr lang="en-US" altLang="zh-CN" dirty="0">
                <a:solidFill>
                  <a:srgbClr val="FF0000"/>
                </a:solidFill>
                <a:highlight>
                  <a:srgbClr val="FFFF00"/>
                </a:highlight>
              </a:rPr>
              <a:t>(26</a:t>
            </a:r>
            <a:r>
              <a:rPr lang="zh-CN" altLang="en-US" dirty="0">
                <a:solidFill>
                  <a:srgbClr val="FF0000"/>
                </a:solidFill>
                <a:highlight>
                  <a:srgbClr val="FFFF00"/>
                </a:highlight>
              </a:rPr>
              <a:t>年底</a:t>
            </a:r>
            <a:r>
              <a:rPr lang="en-US" altLang="zh-CN" dirty="0">
                <a:solidFill>
                  <a:srgbClr val="FF0000"/>
                </a:solidFill>
                <a:highlight>
                  <a:srgbClr val="FFFF00"/>
                </a:highlight>
              </a:rPr>
              <a:t>)</a:t>
            </a:r>
            <a:r>
              <a:rPr lang="zh-CN" altLang="en-US" dirty="0"/>
              <a:t>之前，开展小规模的力学摸底件，通过力学摸底试验</a:t>
            </a:r>
            <a:endParaRPr lang="en-US" altLang="zh-CN" dirty="0"/>
          </a:p>
          <a:p>
            <a:pPr marL="514350" indent="-514350">
              <a:buAutoNum type="arabicPeriod"/>
            </a:pPr>
            <a:r>
              <a:rPr lang="zh-CN" altLang="en-US" dirty="0"/>
              <a:t>修正结构模型</a:t>
            </a:r>
            <a:endParaRPr lang="en-US" altLang="zh-CN" dirty="0"/>
          </a:p>
          <a:p>
            <a:pPr marL="514350" indent="-514350">
              <a:buAutoNum type="arabicPeriod"/>
            </a:pPr>
            <a:r>
              <a:rPr lang="zh-CN" altLang="en-US" dirty="0"/>
              <a:t>预测八层 </a:t>
            </a:r>
            <a:r>
              <a:rPr lang="en-US" altLang="zh-CN" dirty="0"/>
              <a:t>STK </a:t>
            </a:r>
            <a:r>
              <a:rPr lang="zh-CN" altLang="en-US" dirty="0"/>
              <a:t>的响应与薄弱部位</a:t>
            </a:r>
            <a:endParaRPr lang="en-US" altLang="zh-CN" dirty="0"/>
          </a:p>
          <a:p>
            <a:pPr marL="514350" indent="-514350">
              <a:buAutoNum type="arabicPeriod"/>
            </a:pPr>
            <a:r>
              <a:rPr lang="zh-CN" altLang="en-US" dirty="0"/>
              <a:t>验证 </a:t>
            </a:r>
            <a:r>
              <a:rPr lang="en-US" altLang="zh-CN" dirty="0"/>
              <a:t>ladder </a:t>
            </a:r>
            <a:r>
              <a:rPr lang="zh-CN" altLang="en-US" dirty="0"/>
              <a:t>粘接工艺及结构稳定性</a:t>
            </a: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为整机设计优化和定型提供依据。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79E16CFA-CA1D-476A-9BC0-6D46A39C70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9970" y="2938507"/>
            <a:ext cx="3928456" cy="2983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5086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B660913-C2A6-4090-B822-3C65D92A0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力学摸底件的工装准备状态</a:t>
            </a:r>
          </a:p>
        </p:txBody>
      </p:sp>
      <p:sp>
        <p:nvSpPr>
          <p:cNvPr id="9" name="内容占位符 8">
            <a:extLst>
              <a:ext uri="{FF2B5EF4-FFF2-40B4-BE49-F238E27FC236}">
                <a16:creationId xmlns:a16="http://schemas.microsoft.com/office/drawing/2014/main" id="{4842EE46-3AD0-46EE-87E0-C25A92E1DB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204" y="1972846"/>
            <a:ext cx="6163322" cy="4351338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zh-CN" altLang="en-US" dirty="0"/>
              <a:t>三层蜂窝板 已经投产</a:t>
            </a:r>
            <a:r>
              <a:rPr lang="en-US" altLang="zh-CN" dirty="0"/>
              <a:t>(10</a:t>
            </a:r>
            <a:r>
              <a:rPr lang="zh-CN" altLang="en-US" dirty="0"/>
              <a:t>月初取回</a:t>
            </a:r>
            <a:r>
              <a:rPr lang="en-US" altLang="zh-CN" dirty="0"/>
              <a:t>)</a:t>
            </a:r>
          </a:p>
          <a:p>
            <a:pPr marL="514350" indent="-514350">
              <a:buAutoNum type="arabicPeriod"/>
            </a:pPr>
            <a:endParaRPr lang="en-US" altLang="zh-CN" dirty="0"/>
          </a:p>
          <a:p>
            <a:pPr marL="0" indent="0">
              <a:buNone/>
            </a:pPr>
            <a:r>
              <a:rPr lang="en-US" altLang="zh-CN" dirty="0">
                <a:solidFill>
                  <a:srgbClr val="FF0000"/>
                </a:solidFill>
              </a:rPr>
              <a:t>2. 8</a:t>
            </a:r>
            <a:r>
              <a:rPr lang="zh-CN" altLang="en-US" dirty="0">
                <a:solidFill>
                  <a:srgbClr val="FF0000"/>
                </a:solidFill>
              </a:rPr>
              <a:t>角支撑柱及电箱配重</a:t>
            </a:r>
            <a:r>
              <a:rPr lang="en-US" altLang="zh-CN" dirty="0">
                <a:solidFill>
                  <a:srgbClr val="FF0000"/>
                </a:solidFill>
              </a:rPr>
              <a:t>(</a:t>
            </a:r>
            <a:r>
              <a:rPr lang="zh-CN" altLang="en-US" dirty="0">
                <a:solidFill>
                  <a:srgbClr val="FF0000"/>
                </a:solidFill>
              </a:rPr>
              <a:t>尽量匹配整机的关键力学行为</a:t>
            </a:r>
            <a:r>
              <a:rPr lang="en-US" altLang="zh-CN" dirty="0">
                <a:solidFill>
                  <a:srgbClr val="FF0000"/>
                </a:solidFill>
              </a:rPr>
              <a:t>) </a:t>
            </a:r>
            <a:r>
              <a:rPr lang="zh-CN" altLang="en-US" dirty="0">
                <a:solidFill>
                  <a:srgbClr val="FF0000"/>
                </a:solidFill>
              </a:rPr>
              <a:t>优化中</a:t>
            </a:r>
            <a:r>
              <a:rPr lang="en-US" altLang="zh-CN" dirty="0">
                <a:solidFill>
                  <a:srgbClr val="FF0000"/>
                </a:solidFill>
              </a:rPr>
              <a:t>-&gt;</a:t>
            </a:r>
            <a:r>
              <a:rPr lang="zh-CN" altLang="en-US" dirty="0">
                <a:solidFill>
                  <a:srgbClr val="FF0000"/>
                </a:solidFill>
              </a:rPr>
              <a:t>待生产</a:t>
            </a:r>
            <a:r>
              <a:rPr lang="en-US" altLang="zh-CN" dirty="0">
                <a:solidFill>
                  <a:srgbClr val="FF0000"/>
                </a:solidFill>
              </a:rPr>
              <a:t>  </a:t>
            </a:r>
          </a:p>
          <a:p>
            <a:pPr marL="0" indent="0">
              <a:buNone/>
            </a:pPr>
            <a:endParaRPr lang="en-US" altLang="zh-CN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zh-CN" dirty="0">
                <a:solidFill>
                  <a:srgbClr val="FF0000"/>
                </a:solidFill>
              </a:rPr>
              <a:t>3. Ladder </a:t>
            </a:r>
            <a:r>
              <a:rPr lang="zh-CN" altLang="en-US" dirty="0">
                <a:solidFill>
                  <a:srgbClr val="FF0000"/>
                </a:solidFill>
              </a:rPr>
              <a:t>单片拾取工装</a:t>
            </a:r>
            <a:r>
              <a:rPr lang="en-US" altLang="zh-CN" dirty="0">
                <a:solidFill>
                  <a:srgbClr val="FF0000"/>
                </a:solidFill>
              </a:rPr>
              <a:t>-&gt;</a:t>
            </a:r>
            <a:r>
              <a:rPr lang="zh-CN" altLang="en-US" dirty="0">
                <a:solidFill>
                  <a:srgbClr val="FF0000"/>
                </a:solidFill>
              </a:rPr>
              <a:t>待生产</a:t>
            </a:r>
            <a:endParaRPr lang="en-US" altLang="zh-CN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zh-CN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zh-CN" dirty="0">
                <a:solidFill>
                  <a:srgbClr val="FF0000"/>
                </a:solidFill>
              </a:rPr>
              <a:t>4. </a:t>
            </a:r>
            <a:r>
              <a:rPr lang="zh-CN" altLang="en-US" dirty="0">
                <a:solidFill>
                  <a:srgbClr val="FF0000"/>
                </a:solidFill>
              </a:rPr>
              <a:t>蜂窝板整体装配工装</a:t>
            </a:r>
            <a:r>
              <a:rPr lang="en-US" altLang="zh-CN" dirty="0">
                <a:solidFill>
                  <a:srgbClr val="FF0000"/>
                </a:solidFill>
              </a:rPr>
              <a:t>-&gt;</a:t>
            </a:r>
            <a:r>
              <a:rPr lang="zh-CN" altLang="en-US" dirty="0">
                <a:solidFill>
                  <a:srgbClr val="FF0000"/>
                </a:solidFill>
              </a:rPr>
              <a:t>待生产</a:t>
            </a:r>
            <a:endParaRPr lang="en-US" altLang="zh-CN" dirty="0">
              <a:solidFill>
                <a:srgbClr val="FF0000"/>
              </a:solidFill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2299F1DA-E4E0-4BC0-BB01-1A976B6F71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6526" y="1972846"/>
            <a:ext cx="5530953" cy="3706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5274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16530A9-4252-408A-BE3E-21331D677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530" y="14287"/>
            <a:ext cx="10515600" cy="1325563"/>
          </a:xfrm>
        </p:spPr>
        <p:txBody>
          <a:bodyPr/>
          <a:lstStyle/>
          <a:p>
            <a:r>
              <a:rPr lang="en-US" altLang="zh-CN" dirty="0"/>
              <a:t>Ladder</a:t>
            </a:r>
            <a:r>
              <a:rPr lang="zh-CN" altLang="en-US" dirty="0"/>
              <a:t>生产任务</a:t>
            </a:r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B61E76AB-7D93-4FE7-9994-0461B0B2CE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6456690"/>
              </p:ext>
            </p:extLst>
          </p:nvPr>
        </p:nvGraphicFramePr>
        <p:xfrm>
          <a:off x="276224" y="1227381"/>
          <a:ext cx="11744325" cy="4584162"/>
        </p:xfrm>
        <a:graphic>
          <a:graphicData uri="http://schemas.openxmlformats.org/drawingml/2006/table">
            <a:tbl>
              <a:tblPr/>
              <a:tblGrid>
                <a:gridCol w="983984">
                  <a:extLst>
                    <a:ext uri="{9D8B030D-6E8A-4147-A177-3AD203B41FA5}">
                      <a16:colId xmlns:a16="http://schemas.microsoft.com/office/drawing/2014/main" val="3796322776"/>
                    </a:ext>
                  </a:extLst>
                </a:gridCol>
                <a:gridCol w="6578867">
                  <a:extLst>
                    <a:ext uri="{9D8B030D-6E8A-4147-A177-3AD203B41FA5}">
                      <a16:colId xmlns:a16="http://schemas.microsoft.com/office/drawing/2014/main" val="1796546572"/>
                    </a:ext>
                  </a:extLst>
                </a:gridCol>
                <a:gridCol w="1085850">
                  <a:extLst>
                    <a:ext uri="{9D8B030D-6E8A-4147-A177-3AD203B41FA5}">
                      <a16:colId xmlns:a16="http://schemas.microsoft.com/office/drawing/2014/main" val="2453618664"/>
                    </a:ext>
                  </a:extLst>
                </a:gridCol>
                <a:gridCol w="3095624">
                  <a:extLst>
                    <a:ext uri="{9D8B030D-6E8A-4147-A177-3AD203B41FA5}">
                      <a16:colId xmlns:a16="http://schemas.microsoft.com/office/drawing/2014/main" val="3909941283"/>
                    </a:ext>
                  </a:extLst>
                </a:gridCol>
              </a:tblGrid>
              <a:tr h="329250">
                <a:tc>
                  <a:txBody>
                    <a:bodyPr/>
                    <a:lstStyle/>
                    <a:p>
                      <a:pPr algn="l" fontAlgn="t"/>
                      <a:r>
                        <a:rPr lang="zh-CN" altLang="en-US" sz="1800" b="0">
                          <a:effectLst/>
                        </a:rPr>
                        <a:t>步骤</a:t>
                      </a:r>
                    </a:p>
                  </a:txBody>
                  <a:tcPr marL="58115" marR="58115" marT="58115" marB="58115">
                    <a:lnL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CN" altLang="en-US" sz="1800" b="0" dirty="0">
                          <a:effectLst/>
                        </a:rPr>
                        <a:t>具体工作内容</a:t>
                      </a:r>
                    </a:p>
                  </a:txBody>
                  <a:tcPr marL="58115" marR="58115" marT="58115" marB="58115">
                    <a:lnL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CN" altLang="en-US" sz="1800" b="0" dirty="0">
                          <a:effectLst/>
                        </a:rPr>
                        <a:t>时间点</a:t>
                      </a:r>
                    </a:p>
                  </a:txBody>
                  <a:tcPr marL="58115" marR="58115" marT="58115" marB="58115">
                    <a:lnL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CN" altLang="en-US" sz="1800" b="0" dirty="0">
                          <a:effectLst/>
                        </a:rPr>
                        <a:t>责任人</a:t>
                      </a:r>
                    </a:p>
                  </a:txBody>
                  <a:tcPr marL="58115" marR="58115" marT="58115" marB="58115">
                    <a:lnL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0956466"/>
                  </a:ext>
                </a:extLst>
              </a:tr>
              <a:tr h="813606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Step 1</a:t>
                      </a:r>
                    </a:p>
                    <a:p>
                      <a:pPr marL="0" algn="l" defTabSz="914400" rtl="0" eaLnBrk="1" fontAlgn="t" latinLnBrk="0" hangingPunct="1"/>
                      <a:b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en-US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8115" marR="58115" marT="58115" marB="58115">
                    <a:lnL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完成</a:t>
                      </a:r>
                      <a:r>
                        <a:rPr lang="en-US" altLang="zh-CN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Dummy Ladder</a:t>
                      </a: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单片拾取、粘接工装和转运工装的设计和优化工作，开始投产</a:t>
                      </a:r>
                    </a:p>
                  </a:txBody>
                  <a:tcPr marL="58115" marR="58115" marT="58115" marB="58115">
                    <a:lnL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US" altLang="zh-CN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月</a:t>
                      </a:r>
                      <a:r>
                        <a:rPr lang="en-US" altLang="zh-CN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日</a:t>
                      </a:r>
                    </a:p>
                  </a:txBody>
                  <a:tcPr marL="58115" marR="58115" marT="58115" marB="58115">
                    <a:lnL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三号厅：提出方案和关键参数；</a:t>
                      </a:r>
                      <a:endParaRPr lang="en-US" altLang="zh-CN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fontAlgn="t" latinLnBrk="0" hangingPunct="1"/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李敏贤：设计；</a:t>
                      </a:r>
                      <a:endParaRPr lang="en-US" altLang="zh-CN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fontAlgn="t" latinLnBrk="0" hangingPunct="1"/>
                      <a:endParaRPr lang="zh-CN" altLang="en-US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8115" marR="58115" marT="58115" marB="58115">
                    <a:lnL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6547935"/>
                  </a:ext>
                </a:extLst>
              </a:tr>
              <a:tr h="697376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Step 2</a:t>
                      </a:r>
                    </a:p>
                  </a:txBody>
                  <a:tcPr marL="58115" marR="58115" marT="58115" marB="58115">
                    <a:lnL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完成</a:t>
                      </a:r>
                      <a:r>
                        <a:rPr lang="en-US" altLang="zh-CN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Dummy Ladder</a:t>
                      </a: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单片拾取和粘接工装的生产。</a:t>
                      </a:r>
                    </a:p>
                  </a:txBody>
                  <a:tcPr marL="58115" marR="58115" marT="58115" marB="58115">
                    <a:lnL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US" altLang="zh-CN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月</a:t>
                      </a:r>
                      <a:r>
                        <a:rPr lang="en-US" altLang="zh-CN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日</a:t>
                      </a:r>
                    </a:p>
                  </a:txBody>
                  <a:tcPr marL="58115" marR="58115" marT="58115" marB="58115">
                    <a:lnL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李敏贤</a:t>
                      </a:r>
                    </a:p>
                  </a:txBody>
                  <a:tcPr marL="58115" marR="58115" marT="58115" marB="58115">
                    <a:lnL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9549874"/>
                  </a:ext>
                </a:extLst>
              </a:tr>
              <a:tr h="697376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Step 3</a:t>
                      </a:r>
                    </a:p>
                  </a:txBody>
                  <a:tcPr marL="58115" marR="58115" marT="58115" marB="58115">
                    <a:lnL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完成配套</a:t>
                      </a:r>
                      <a:r>
                        <a:rPr lang="en-US" altLang="zh-CN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Dummy STK TFH</a:t>
                      </a: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和</a:t>
                      </a:r>
                      <a:r>
                        <a:rPr lang="en-US" altLang="zh-CN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Dummy STK LBB</a:t>
                      </a: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的投产、辅料备料。</a:t>
                      </a:r>
                    </a:p>
                  </a:txBody>
                  <a:tcPr marL="58115" marR="58115" marT="58115" marB="58115">
                    <a:lnL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US" altLang="zh-CN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月</a:t>
                      </a:r>
                      <a:r>
                        <a:rPr lang="en-US" altLang="zh-CN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日</a:t>
                      </a:r>
                    </a:p>
                  </a:txBody>
                  <a:tcPr marL="58115" marR="58115" marT="58115" marB="58115">
                    <a:lnL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龚轲</a:t>
                      </a:r>
                      <a:r>
                        <a:rPr lang="en-US" altLang="zh-CN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\</a:t>
                      </a: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三号厅</a:t>
                      </a:r>
                      <a:r>
                        <a:rPr lang="en-US" altLang="zh-CN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\</a:t>
                      </a: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王昊洋</a:t>
                      </a:r>
                    </a:p>
                  </a:txBody>
                  <a:tcPr marL="58115" marR="58115" marT="58115" marB="58115">
                    <a:lnL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4288846"/>
                  </a:ext>
                </a:extLst>
              </a:tr>
              <a:tr h="1046064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US" sz="18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Step 4</a:t>
                      </a:r>
                    </a:p>
                  </a:txBody>
                  <a:tcPr marL="58115" marR="58115" marT="58115" marB="58115">
                    <a:lnL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待工装及配套设备全部到位后，开展</a:t>
                      </a:r>
                      <a:r>
                        <a:rPr lang="en-US" altLang="zh-CN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Dummy sensor</a:t>
                      </a: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单片拾取和粘接流程实操演练，熟练标准化操作流程，最终完成</a:t>
                      </a:r>
                      <a:r>
                        <a:rPr lang="en-US" altLang="zh-CN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个</a:t>
                      </a:r>
                      <a:r>
                        <a:rPr lang="en-US" altLang="zh-CN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Dummy Ladder</a:t>
                      </a: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的试生产任务，验证工装及生产流程的可行性。</a:t>
                      </a:r>
                    </a:p>
                  </a:txBody>
                  <a:tcPr marL="58115" marR="58115" marT="58115" marB="58115">
                    <a:lnL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US" altLang="zh-CN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月</a:t>
                      </a:r>
                      <a:r>
                        <a:rPr lang="en-US" altLang="zh-CN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日</a:t>
                      </a:r>
                    </a:p>
                  </a:txBody>
                  <a:tcPr marL="58115" marR="58115" marT="58115" marB="58115">
                    <a:lnL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三号厅</a:t>
                      </a:r>
                    </a:p>
                  </a:txBody>
                  <a:tcPr marL="58115" marR="58115" marT="58115" marB="58115">
                    <a:lnL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832492"/>
                  </a:ext>
                </a:extLst>
              </a:tr>
              <a:tr h="813606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US" sz="18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Step 5</a:t>
                      </a:r>
                    </a:p>
                  </a:txBody>
                  <a:tcPr marL="58115" marR="58115" marT="58115" marB="58115">
                    <a:lnL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持续开展</a:t>
                      </a:r>
                      <a:r>
                        <a:rPr lang="en-US" altLang="zh-CN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Dummy sensor</a:t>
                      </a: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单片拾取和粘接流程的深化演练，持续生产</a:t>
                      </a:r>
                      <a:r>
                        <a:rPr lang="en-US" altLang="zh-CN" sz="18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dummy Ladder(</a:t>
                      </a:r>
                      <a:r>
                        <a:rPr lang="zh-CN" altLang="en-US" sz="18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不小于</a:t>
                      </a:r>
                      <a:r>
                        <a:rPr lang="en-US" altLang="zh-CN" sz="18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r>
                        <a:rPr lang="zh-CN" altLang="en-US" sz="18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个，不大于</a:t>
                      </a:r>
                      <a:r>
                        <a:rPr lang="en-US" altLang="zh-CN" sz="18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20)</a:t>
                      </a:r>
                      <a:endParaRPr lang="zh-CN" altLang="en-US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8115" marR="58115" marT="58115" marB="58115">
                    <a:lnL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US" altLang="zh-CN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月</a:t>
                      </a:r>
                      <a:r>
                        <a:rPr lang="en-US" altLang="zh-CN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日</a:t>
                      </a:r>
                    </a:p>
                  </a:txBody>
                  <a:tcPr marL="58115" marR="58115" marT="58115" marB="58115">
                    <a:lnL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三号厅</a:t>
                      </a:r>
                    </a:p>
                    <a:p>
                      <a:pPr marL="0" algn="l" defTabSz="914400" rtl="0" eaLnBrk="1" fontAlgn="t" latinLnBrk="0" hangingPunct="1"/>
                      <a:endParaRPr lang="zh-CN" altLang="en-US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8115" marR="58115" marT="58115" marB="58115">
                    <a:lnL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6109177"/>
                  </a:ext>
                </a:extLst>
              </a:tr>
            </a:tbl>
          </a:graphicData>
        </a:graphic>
      </p:graphicFrame>
      <p:sp>
        <p:nvSpPr>
          <p:cNvPr id="7" name="Rectangle 1">
            <a:extLst>
              <a:ext uri="{FF2B5EF4-FFF2-40B4-BE49-F238E27FC236}">
                <a16:creationId xmlns:a16="http://schemas.microsoft.com/office/drawing/2014/main" id="{F82E653A-529D-40F4-8398-B829EBAEFD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79900" y="167957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95094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7E6AD8D-4F8A-425D-9FA4-F99275BC5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蜂窝板整体装配任务表</a:t>
            </a: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1CE6AD25-CC37-4FFA-84CE-803B3980E4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7581842"/>
              </p:ext>
            </p:extLst>
          </p:nvPr>
        </p:nvGraphicFramePr>
        <p:xfrm>
          <a:off x="266700" y="1714501"/>
          <a:ext cx="11204291" cy="4584162"/>
        </p:xfrm>
        <a:graphic>
          <a:graphicData uri="http://schemas.openxmlformats.org/drawingml/2006/table">
            <a:tbl>
              <a:tblPr/>
              <a:tblGrid>
                <a:gridCol w="800443">
                  <a:extLst>
                    <a:ext uri="{9D8B030D-6E8A-4147-A177-3AD203B41FA5}">
                      <a16:colId xmlns:a16="http://schemas.microsoft.com/office/drawing/2014/main" val="3796322776"/>
                    </a:ext>
                  </a:extLst>
                </a:gridCol>
                <a:gridCol w="7343808">
                  <a:extLst>
                    <a:ext uri="{9D8B030D-6E8A-4147-A177-3AD203B41FA5}">
                      <a16:colId xmlns:a16="http://schemas.microsoft.com/office/drawing/2014/main" val="1796546572"/>
                    </a:ext>
                  </a:extLst>
                </a:gridCol>
                <a:gridCol w="1321143">
                  <a:extLst>
                    <a:ext uri="{9D8B030D-6E8A-4147-A177-3AD203B41FA5}">
                      <a16:colId xmlns:a16="http://schemas.microsoft.com/office/drawing/2014/main" val="2453618664"/>
                    </a:ext>
                  </a:extLst>
                </a:gridCol>
                <a:gridCol w="1738897">
                  <a:extLst>
                    <a:ext uri="{9D8B030D-6E8A-4147-A177-3AD203B41FA5}">
                      <a16:colId xmlns:a16="http://schemas.microsoft.com/office/drawing/2014/main" val="4093818517"/>
                    </a:ext>
                  </a:extLst>
                </a:gridCol>
              </a:tblGrid>
              <a:tr h="283309">
                <a:tc>
                  <a:txBody>
                    <a:bodyPr/>
                    <a:lstStyle/>
                    <a:p>
                      <a:pPr algn="l" fontAlgn="t"/>
                      <a:r>
                        <a:rPr lang="zh-CN" altLang="en-US" sz="1800" b="0">
                          <a:effectLst/>
                        </a:rPr>
                        <a:t>步骤</a:t>
                      </a:r>
                    </a:p>
                  </a:txBody>
                  <a:tcPr marL="58115" marR="58115" marT="58115" marB="58115">
                    <a:lnL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CN" altLang="en-US" sz="1800" b="0" dirty="0">
                          <a:effectLst/>
                        </a:rPr>
                        <a:t>具体工作内容</a:t>
                      </a:r>
                    </a:p>
                  </a:txBody>
                  <a:tcPr marL="58115" marR="58115" marT="58115" marB="58115">
                    <a:lnL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CN" altLang="en-US" sz="1800" b="0" dirty="0">
                          <a:effectLst/>
                        </a:rPr>
                        <a:t>时间点</a:t>
                      </a:r>
                    </a:p>
                  </a:txBody>
                  <a:tcPr marL="58115" marR="58115" marT="58115" marB="58115">
                    <a:lnL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CN" altLang="en-US" sz="1800" b="0" dirty="0">
                          <a:effectLst/>
                        </a:rPr>
                        <a:t>责任人</a:t>
                      </a:r>
                    </a:p>
                  </a:txBody>
                  <a:tcPr marL="58115" marR="58115" marT="58115" marB="58115">
                    <a:lnL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3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0956466"/>
                  </a:ext>
                </a:extLst>
              </a:tr>
              <a:tr h="813606">
                <a:tc>
                  <a:txBody>
                    <a:bodyPr/>
                    <a:lstStyle/>
                    <a:p>
                      <a:pPr fontAlgn="t"/>
                      <a:r>
                        <a:rPr lang="en-US" sz="1800" dirty="0">
                          <a:effectLst/>
                        </a:rPr>
                        <a:t>Step 1</a:t>
                      </a:r>
                    </a:p>
                    <a:p>
                      <a:pPr fontAlgn="t"/>
                      <a:br>
                        <a:rPr lang="en-US" sz="1800" dirty="0">
                          <a:effectLst/>
                        </a:rPr>
                      </a:br>
                      <a:endParaRPr lang="en-US" sz="1800" dirty="0">
                        <a:effectLst/>
                      </a:endParaRPr>
                    </a:p>
                  </a:txBody>
                  <a:tcPr marL="58115" marR="58115" marT="58115" marB="58115">
                    <a:lnL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1800" dirty="0">
                          <a:effectLst/>
                        </a:rPr>
                        <a:t>与巩老师一同，完成</a:t>
                      </a:r>
                      <a:r>
                        <a:rPr lang="en-US" altLang="zh-CN" sz="1800" dirty="0">
                          <a:effectLst/>
                        </a:rPr>
                        <a:t>Ladder</a:t>
                      </a:r>
                      <a:r>
                        <a:rPr lang="zh-CN" altLang="en-US" sz="1800" dirty="0">
                          <a:effectLst/>
                        </a:rPr>
                        <a:t>粘接蜂窝板流程，确认当前的整体装配工装流程基本合理即可；</a:t>
                      </a:r>
                      <a:endParaRPr lang="en-US" altLang="zh-CN" sz="1800" dirty="0">
                        <a:effectLst/>
                      </a:endParaRPr>
                    </a:p>
                    <a:p>
                      <a:pPr fontAlgn="t"/>
                      <a:r>
                        <a:rPr lang="zh-CN" altLang="en-US" sz="1800" dirty="0">
                          <a:effectLst/>
                        </a:rPr>
                        <a:t>同步开展 </a:t>
                      </a:r>
                      <a:r>
                        <a:rPr lang="en-US" altLang="zh-CN" sz="1800" dirty="0">
                          <a:effectLst/>
                        </a:rPr>
                        <a:t>Ladder</a:t>
                      </a:r>
                      <a:r>
                        <a:rPr lang="zh-CN" altLang="en-US" sz="1800" dirty="0">
                          <a:effectLst/>
                        </a:rPr>
                        <a:t>拾取和整体装配工装的设时间</a:t>
                      </a:r>
                    </a:p>
                  </a:txBody>
                  <a:tcPr marL="58115" marR="58115" marT="58115" marB="58115">
                    <a:lnL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altLang="zh-CN" sz="1800" dirty="0">
                          <a:effectLst/>
                        </a:rPr>
                        <a:t>9</a:t>
                      </a:r>
                      <a:r>
                        <a:rPr lang="zh-CN" altLang="en-US" sz="1800" dirty="0">
                          <a:effectLst/>
                        </a:rPr>
                        <a:t>月</a:t>
                      </a:r>
                      <a:r>
                        <a:rPr lang="en-US" altLang="zh-CN" sz="1800" dirty="0">
                          <a:effectLst/>
                        </a:rPr>
                        <a:t>23</a:t>
                      </a:r>
                      <a:r>
                        <a:rPr lang="zh-CN" altLang="en-US" sz="1800" dirty="0">
                          <a:effectLst/>
                        </a:rPr>
                        <a:t>日</a:t>
                      </a:r>
                    </a:p>
                  </a:txBody>
                  <a:tcPr marL="58115" marR="58115" marT="58115" marB="58115">
                    <a:lnL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endParaRPr lang="zh-CN" altLang="en-US" sz="1800" dirty="0">
                        <a:effectLst/>
                      </a:endParaRPr>
                    </a:p>
                  </a:txBody>
                  <a:tcPr marL="58115" marR="58115" marT="58115" marB="58115">
                    <a:lnL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6547935"/>
                  </a:ext>
                </a:extLst>
              </a:tr>
              <a:tr h="697376">
                <a:tc>
                  <a:txBody>
                    <a:bodyPr/>
                    <a:lstStyle/>
                    <a:p>
                      <a:pPr fontAlgn="t"/>
                      <a:r>
                        <a:rPr lang="en-US" sz="1800">
                          <a:effectLst/>
                        </a:rPr>
                        <a:t>Step 2</a:t>
                      </a:r>
                    </a:p>
                  </a:txBody>
                  <a:tcPr marL="58115" marR="58115" marT="58115" marB="58115">
                    <a:lnL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1800" dirty="0">
                          <a:effectLst/>
                        </a:rPr>
                        <a:t>蜂窝板粘接工装投产</a:t>
                      </a:r>
                      <a:r>
                        <a:rPr lang="en-US" altLang="zh-CN" sz="1800" dirty="0">
                          <a:effectLst/>
                        </a:rPr>
                        <a:t>,</a:t>
                      </a:r>
                      <a:r>
                        <a:rPr lang="zh-CN" altLang="en-US" sz="1800" dirty="0">
                          <a:effectLst/>
                        </a:rPr>
                        <a:t>可提前联系备料，准备胶水</a:t>
                      </a:r>
                    </a:p>
                  </a:txBody>
                  <a:tcPr marL="58115" marR="58115" marT="58115" marB="58115">
                    <a:lnL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altLang="zh-CN" sz="1800" dirty="0">
                          <a:effectLst/>
                        </a:rPr>
                        <a:t>9</a:t>
                      </a:r>
                      <a:r>
                        <a:rPr lang="zh-CN" altLang="en-US" sz="1800" dirty="0">
                          <a:effectLst/>
                        </a:rPr>
                        <a:t>月</a:t>
                      </a:r>
                      <a:r>
                        <a:rPr lang="en-US" altLang="zh-CN" sz="1800" dirty="0">
                          <a:effectLst/>
                        </a:rPr>
                        <a:t>24</a:t>
                      </a:r>
                      <a:r>
                        <a:rPr lang="zh-CN" altLang="en-US" sz="1800" dirty="0">
                          <a:effectLst/>
                        </a:rPr>
                        <a:t>日</a:t>
                      </a:r>
                    </a:p>
                  </a:txBody>
                  <a:tcPr marL="58115" marR="58115" marT="58115" marB="58115">
                    <a:lnL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800" dirty="0">
                        <a:effectLst/>
                      </a:endParaRPr>
                    </a:p>
                  </a:txBody>
                  <a:tcPr marL="58115" marR="58115" marT="58115" marB="58115">
                    <a:lnL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9549874"/>
                  </a:ext>
                </a:extLst>
              </a:tr>
              <a:tr h="697376">
                <a:tc>
                  <a:txBody>
                    <a:bodyPr/>
                    <a:lstStyle/>
                    <a:p>
                      <a:pPr fontAlgn="t"/>
                      <a:r>
                        <a:rPr lang="en-US" sz="1800" dirty="0">
                          <a:effectLst/>
                        </a:rPr>
                        <a:t>Step 3</a:t>
                      </a:r>
                    </a:p>
                  </a:txBody>
                  <a:tcPr marL="58115" marR="58115" marT="58115" marB="58115">
                    <a:lnL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1800" dirty="0">
                          <a:effectLst/>
                        </a:rPr>
                        <a:t>蜂窝板验收</a:t>
                      </a:r>
                    </a:p>
                  </a:txBody>
                  <a:tcPr marL="58115" marR="58115" marT="58115" marB="58115">
                    <a:lnL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altLang="zh-CN" sz="1800" dirty="0">
                          <a:effectLst/>
                        </a:rPr>
                        <a:t>10</a:t>
                      </a:r>
                      <a:r>
                        <a:rPr lang="zh-CN" altLang="en-US" sz="1800" dirty="0">
                          <a:effectLst/>
                        </a:rPr>
                        <a:t>月</a:t>
                      </a:r>
                      <a:r>
                        <a:rPr lang="en-US" altLang="zh-CN" sz="1800" dirty="0">
                          <a:effectLst/>
                        </a:rPr>
                        <a:t>8</a:t>
                      </a:r>
                      <a:r>
                        <a:rPr lang="zh-CN" altLang="en-US" sz="1800" dirty="0">
                          <a:effectLst/>
                        </a:rPr>
                        <a:t>日</a:t>
                      </a:r>
                    </a:p>
                  </a:txBody>
                  <a:tcPr marL="58115" marR="58115" marT="58115" marB="58115">
                    <a:lnL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endParaRPr lang="zh-CN" altLang="en-US" sz="1800" dirty="0">
                        <a:effectLst/>
                      </a:endParaRPr>
                    </a:p>
                  </a:txBody>
                  <a:tcPr marL="58115" marR="58115" marT="58115" marB="58115">
                    <a:lnL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4288846"/>
                  </a:ext>
                </a:extLst>
              </a:tr>
              <a:tr h="1046064">
                <a:tc>
                  <a:txBody>
                    <a:bodyPr/>
                    <a:lstStyle/>
                    <a:p>
                      <a:pPr fontAlgn="t"/>
                      <a:r>
                        <a:rPr lang="en-US" sz="1800">
                          <a:effectLst/>
                        </a:rPr>
                        <a:t>Step 4</a:t>
                      </a:r>
                    </a:p>
                  </a:txBody>
                  <a:tcPr marL="58115" marR="58115" marT="58115" marB="58115">
                    <a:lnL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altLang="zh-CN" sz="1800" dirty="0">
                          <a:effectLst/>
                        </a:rPr>
                        <a:t>Ladder</a:t>
                      </a:r>
                      <a:r>
                        <a:rPr lang="zh-CN" altLang="en-US" sz="1800" dirty="0">
                          <a:effectLst/>
                        </a:rPr>
                        <a:t>拾取工装测试、验收</a:t>
                      </a:r>
                    </a:p>
                  </a:txBody>
                  <a:tcPr marL="58115" marR="58115" marT="58115" marB="58115">
                    <a:lnL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altLang="zh-CN" sz="1800" dirty="0">
                          <a:effectLst/>
                        </a:rPr>
                        <a:t>10</a:t>
                      </a:r>
                      <a:r>
                        <a:rPr lang="zh-CN" altLang="en-US" sz="1800" dirty="0">
                          <a:effectLst/>
                        </a:rPr>
                        <a:t>月</a:t>
                      </a:r>
                      <a:r>
                        <a:rPr lang="en-US" altLang="zh-CN" sz="1800" dirty="0">
                          <a:effectLst/>
                        </a:rPr>
                        <a:t>15</a:t>
                      </a:r>
                      <a:r>
                        <a:rPr lang="zh-CN" altLang="en-US" sz="1800" dirty="0">
                          <a:effectLst/>
                        </a:rPr>
                        <a:t>日</a:t>
                      </a:r>
                    </a:p>
                  </a:txBody>
                  <a:tcPr marL="58115" marR="58115" marT="58115" marB="58115">
                    <a:lnL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endParaRPr lang="zh-CN" altLang="en-US" sz="1800" dirty="0">
                        <a:effectLst/>
                      </a:endParaRPr>
                    </a:p>
                  </a:txBody>
                  <a:tcPr marL="58115" marR="58115" marT="58115" marB="58115">
                    <a:lnL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832492"/>
                  </a:ext>
                </a:extLst>
              </a:tr>
              <a:tr h="813606">
                <a:tc>
                  <a:txBody>
                    <a:bodyPr/>
                    <a:lstStyle/>
                    <a:p>
                      <a:pPr fontAlgn="t"/>
                      <a:r>
                        <a:rPr lang="en-US" sz="1800">
                          <a:effectLst/>
                        </a:rPr>
                        <a:t>Step 5</a:t>
                      </a:r>
                    </a:p>
                  </a:txBody>
                  <a:tcPr marL="58115" marR="58115" marT="58115" marB="58115">
                    <a:lnL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1800" dirty="0">
                          <a:effectLst/>
                        </a:rPr>
                        <a:t>持续开展</a:t>
                      </a:r>
                      <a:r>
                        <a:rPr lang="en-US" altLang="zh-CN" sz="1800" dirty="0">
                          <a:effectLst/>
                        </a:rPr>
                        <a:t>Dummy sensor</a:t>
                      </a:r>
                      <a:r>
                        <a:rPr lang="zh-CN" altLang="en-US" sz="1800" dirty="0">
                          <a:effectLst/>
                        </a:rPr>
                        <a:t>单片拾取和粘接流程的深化演练，持续生产</a:t>
                      </a:r>
                      <a:r>
                        <a:rPr lang="en-US" altLang="zh-CN" sz="1800" dirty="0">
                          <a:effectLst/>
                        </a:rPr>
                        <a:t>dummy Ladder</a:t>
                      </a:r>
                      <a:r>
                        <a:rPr lang="zh-CN" altLang="en-US" sz="1800" dirty="0">
                          <a:effectLst/>
                        </a:rPr>
                        <a:t>。</a:t>
                      </a:r>
                    </a:p>
                  </a:txBody>
                  <a:tcPr marL="58115" marR="58115" marT="58115" marB="58115">
                    <a:lnL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altLang="zh-CN" sz="1800" dirty="0">
                          <a:effectLst/>
                        </a:rPr>
                        <a:t>10</a:t>
                      </a:r>
                      <a:r>
                        <a:rPr lang="zh-CN" altLang="en-US" sz="1800" dirty="0">
                          <a:effectLst/>
                        </a:rPr>
                        <a:t>月</a:t>
                      </a:r>
                      <a:r>
                        <a:rPr lang="en-US" altLang="zh-CN" sz="1800" dirty="0">
                          <a:effectLst/>
                        </a:rPr>
                        <a:t>25</a:t>
                      </a:r>
                      <a:r>
                        <a:rPr lang="zh-CN" altLang="en-US" sz="1800" dirty="0">
                          <a:effectLst/>
                        </a:rPr>
                        <a:t>日</a:t>
                      </a:r>
                    </a:p>
                  </a:txBody>
                  <a:tcPr marL="58115" marR="58115" marT="58115" marB="58115">
                    <a:lnL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endParaRPr lang="zh-CN" altLang="en-US" sz="1800" dirty="0">
                        <a:effectLst/>
                      </a:endParaRPr>
                    </a:p>
                  </a:txBody>
                  <a:tcPr marL="58115" marR="58115" marT="58115" marB="58115">
                    <a:lnL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61091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0142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641</TotalTime>
  <Words>442</Words>
  <Application>Microsoft Office PowerPoint</Application>
  <PresentationFormat>宽屏</PresentationFormat>
  <Paragraphs>67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9" baseType="lpstr">
      <vt:lpstr>等线</vt:lpstr>
      <vt:lpstr>等线 Light</vt:lpstr>
      <vt:lpstr>Arial</vt:lpstr>
      <vt:lpstr>Office 主题​​</vt:lpstr>
      <vt:lpstr>STK 力学摸底件 生产任务</vt:lpstr>
      <vt:lpstr>力学摸底件的意义</vt:lpstr>
      <vt:lpstr>力学摸底件的工装准备状态</vt:lpstr>
      <vt:lpstr>Ladder生产任务</vt:lpstr>
      <vt:lpstr>蜂窝板整体装配任务表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STK 力学摸底件 生产任务</dc:title>
  <dc:creator>Gong</dc:creator>
  <cp:lastModifiedBy>Gong</cp:lastModifiedBy>
  <cp:revision>32</cp:revision>
  <dcterms:created xsi:type="dcterms:W3CDTF">2026-09-17T14:38:31Z</dcterms:created>
  <dcterms:modified xsi:type="dcterms:W3CDTF">2026-09-18T01:19:32Z</dcterms:modified>
</cp:coreProperties>
</file>