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39" r:id="rId2"/>
    <p:sldId id="341" r:id="rId3"/>
    <p:sldId id="343" r:id="rId4"/>
    <p:sldId id="344" r:id="rId5"/>
    <p:sldId id="345" r:id="rId6"/>
    <p:sldId id="342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D0D"/>
    <a:srgbClr val="9A75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1825" autoAdjust="0"/>
  </p:normalViewPr>
  <p:slideViewPr>
    <p:cSldViewPr showGuides="1">
      <p:cViewPr varScale="1">
        <p:scale>
          <a:sx n="78" d="100"/>
          <a:sy n="78" d="100"/>
        </p:scale>
        <p:origin x="1109" y="62"/>
      </p:cViewPr>
      <p:guideLst>
        <p:guide orient="horz" pos="2160"/>
        <p:guide pos="28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5F46-313E-4AFD-AB0E-4566A4D11DA1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E81FE-8257-4F33-8ACA-752218F9E4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63521" y="9832"/>
            <a:ext cx="8804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                              一  电性件研制计划</a:t>
            </a:r>
            <a:endParaRPr lang="zh-CN" altLang="en-US" sz="2800" dirty="0" smtClean="0"/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83654"/>
              </p:ext>
            </p:extLst>
          </p:nvPr>
        </p:nvGraphicFramePr>
        <p:xfrm>
          <a:off x="137755" y="512651"/>
          <a:ext cx="9006245" cy="6265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1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25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5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机箱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 PCB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布局、布线：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已完成。</a:t>
                      </a:r>
                      <a:endParaRPr lang="en-US" altLang="zh-CN" sz="1600" b="1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PCB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投产：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 ADC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FPGA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电源板：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已完成。</a:t>
                      </a:r>
                      <a:endParaRPr lang="en-US" altLang="zh-CN" sz="1600" b="1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529 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电装的钢网和治具：</a:t>
                      </a:r>
                      <a:r>
                        <a:rPr lang="zh-CN" altLang="en-US" sz="16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已投产。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并行：元器件采购和整理和电装工艺材料准备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(L2</a:t>
                      </a:r>
                      <a:r>
                        <a:rPr lang="zh-CN" alt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优先，</a:t>
                      </a:r>
                      <a:r>
                        <a:rPr lang="en-US" altLang="zh-CN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</a:t>
                      </a:r>
                      <a:r>
                        <a:rPr lang="zh-CN" alt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设计改版，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已完成，已投板</a:t>
                      </a:r>
                      <a:r>
                        <a:rPr lang="zh-CN" altLang="en-US" sz="1600" b="1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与地检电缆：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r>
                        <a:rPr lang="zh-CN" altLang="en-US" sz="1600" b="1" kern="1200" baseline="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1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PCB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加工完成及开始电装：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优先，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已开始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已加工完成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6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并行：结构加工完成回所。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电装完</a:t>
                      </a: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（优先）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并开始单机调试测接口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与地检电缆电装完成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数传、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触发、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指令遥测接口调试。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完成电装：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 ADC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板。</a:t>
                      </a:r>
                      <a:r>
                        <a:rPr lang="zh-CN" altLang="en-US" sz="16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择机电装板间连接器。 </a:t>
                      </a:r>
                      <a:endParaRPr lang="en-US" altLang="zh-CN" sz="1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1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电源板一次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二次电源调试。开始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联调，加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联调。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8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串行完成软件：完成接口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数传、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触发、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指令遥测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调试。</a:t>
                      </a:r>
                      <a:endParaRPr lang="en-US" altLang="zh-CN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串行完成软件：完成一片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FPGA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对应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的数采。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板集成，完成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LDO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使能调试、模拟量遥测和数字量监测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dirty="0" smtClean="0"/>
                        <a:t>完成电性件第二阶段</a:t>
                      </a:r>
                      <a:r>
                        <a:rPr lang="en-US" altLang="zh-CN" sz="1600" b="1" dirty="0" smtClean="0"/>
                        <a:t>(1</a:t>
                      </a:r>
                      <a:r>
                        <a:rPr lang="zh-CN" altLang="en-US" sz="1600" b="1" dirty="0" smtClean="0"/>
                        <a:t>个顶面</a:t>
                      </a:r>
                      <a:r>
                        <a:rPr lang="en-US" altLang="zh-CN" sz="1600" b="1" dirty="0" smtClean="0"/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dirty="0" smtClean="0"/>
                        <a:t>交付载荷 </a:t>
                      </a:r>
                      <a:endParaRPr lang="en-US" altLang="zh-CN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88640"/>
            <a:ext cx="8804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   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 二  </a:t>
            </a:r>
            <a:r>
              <a:rPr lang="en-US" altLang="zh-CN" sz="2800" b="1" dirty="0" smtClean="0">
                <a:solidFill>
                  <a:srgbClr val="0070C0"/>
                </a:solidFill>
              </a:rPr>
              <a:t>L0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板</a:t>
            </a:r>
            <a:r>
              <a:rPr lang="en-US" altLang="zh-CN" sz="2800" b="1" dirty="0" smtClean="0">
                <a:solidFill>
                  <a:srgbClr val="0070C0"/>
                </a:solidFill>
              </a:rPr>
              <a:t> PCB</a:t>
            </a:r>
            <a:r>
              <a:rPr lang="zh-CN" altLang="en-US" sz="2800" b="1" dirty="0">
                <a:solidFill>
                  <a:srgbClr val="0070C0"/>
                </a:solidFill>
              </a:rPr>
              <a:t>设计（车永娥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）</a:t>
            </a:r>
            <a:endParaRPr lang="en-US" altLang="zh-CN" sz="2800" b="1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85" y="1104998"/>
            <a:ext cx="8270592" cy="413529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79912" y="5104826"/>
            <a:ext cx="159553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  </a:t>
            </a:r>
            <a:r>
              <a:rPr lang="en-US" altLang="zh-CN" sz="1400" b="1" dirty="0" smtClean="0"/>
              <a:t>L0 </a:t>
            </a:r>
            <a:r>
              <a:rPr lang="zh-CN" altLang="en-US" sz="1400" b="1" dirty="0"/>
              <a:t> </a:t>
            </a:r>
            <a:r>
              <a:rPr lang="zh-CN" altLang="en-US" sz="1400" b="1" dirty="0" smtClean="0"/>
              <a:t>改版适配</a:t>
            </a:r>
            <a:r>
              <a:rPr lang="en-US" altLang="zh-CN" sz="1400" b="1" dirty="0" smtClean="0"/>
              <a:t>FFE</a:t>
            </a:r>
            <a:endParaRPr lang="en-US" altLang="zh-CN" sz="1400" b="1" dirty="0"/>
          </a:p>
        </p:txBody>
      </p:sp>
      <p:sp>
        <p:nvSpPr>
          <p:cNvPr id="3" name="矩形 2"/>
          <p:cNvSpPr/>
          <p:nvPr/>
        </p:nvSpPr>
        <p:spPr>
          <a:xfrm>
            <a:off x="3347864" y="3671538"/>
            <a:ext cx="2304256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55576" y="5805264"/>
            <a:ext cx="27363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0070C0"/>
                </a:solidFill>
              </a:rPr>
              <a:t>  J70</a:t>
            </a:r>
            <a:r>
              <a:rPr lang="zh-CN" altLang="en-US" b="1" dirty="0" smtClean="0">
                <a:solidFill>
                  <a:srgbClr val="0070C0"/>
                </a:solidFill>
              </a:rPr>
              <a:t>的连接器换</a:t>
            </a:r>
            <a:r>
              <a:rPr lang="en-US" altLang="zh-CN" b="1" dirty="0" smtClean="0">
                <a:solidFill>
                  <a:srgbClr val="0070C0"/>
                </a:solidFill>
              </a:rPr>
              <a:t>J30J</a:t>
            </a:r>
            <a:r>
              <a:rPr lang="zh-CN" altLang="en-US" b="1" dirty="0" smtClean="0">
                <a:solidFill>
                  <a:srgbClr val="0070C0"/>
                </a:solidFill>
              </a:rPr>
              <a:t>。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88640"/>
            <a:ext cx="8804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三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前端电子学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功耗实验</a:t>
            </a:r>
            <a:endParaRPr lang="en-US" altLang="zh-CN" sz="2800" b="1" dirty="0">
              <a:solidFill>
                <a:srgbClr val="0070C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40052" y="6427200"/>
            <a:ext cx="3070860" cy="3067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 实验</a:t>
            </a:r>
            <a:r>
              <a:rPr lang="en-US" altLang="zh-CN" sz="1400" b="1" dirty="0" smtClean="0"/>
              <a:t>2</a:t>
            </a:r>
            <a:r>
              <a:rPr lang="zh-CN" altLang="en-US" sz="1400" b="1" dirty="0" smtClean="0"/>
              <a:t>：</a:t>
            </a:r>
            <a:r>
              <a:rPr lang="en-US" altLang="zh-CN" sz="1400" b="1" dirty="0" smtClean="0"/>
              <a:t> </a:t>
            </a:r>
            <a:r>
              <a:rPr lang="en-US" altLang="zh-CN" sz="1400" b="1" dirty="0" smtClean="0">
                <a:solidFill>
                  <a:srgbClr val="FF0000"/>
                </a:solidFill>
              </a:rPr>
              <a:t>LA+L0 </a:t>
            </a:r>
            <a:r>
              <a:rPr lang="en-US" altLang="zh-CN" sz="1400" b="1" dirty="0" smtClean="0">
                <a:sym typeface="+mn-ea"/>
              </a:rPr>
              <a:t>+1.5V</a:t>
            </a:r>
            <a:r>
              <a:rPr lang="zh-CN" altLang="en-US" sz="1400" b="1" dirty="0" smtClean="0">
                <a:sym typeface="+mn-ea"/>
              </a:rPr>
              <a:t>和</a:t>
            </a:r>
            <a:r>
              <a:rPr lang="en-US" altLang="zh-CN" sz="1400" b="1" dirty="0" smtClean="0">
                <a:sym typeface="+mn-ea"/>
              </a:rPr>
              <a:t>-2V</a:t>
            </a:r>
            <a:r>
              <a:rPr lang="zh-CN" altLang="en-US" sz="1400" b="1" dirty="0" smtClean="0">
                <a:sym typeface="+mn-ea"/>
              </a:rPr>
              <a:t>电流实测</a:t>
            </a:r>
            <a:endParaRPr lang="en-US" altLang="zh-CN" sz="1400" b="1" dirty="0" smtClean="0"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107504" y="925814"/>
            <a:ext cx="6160046" cy="14338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         </a:t>
            </a:r>
            <a:r>
              <a:rPr lang="zh-CN" altLang="en-US" b="1" dirty="0" smtClean="0">
                <a:solidFill>
                  <a:srgbClr val="0070C0"/>
                </a:solidFill>
              </a:rPr>
              <a:t>实验1：</a:t>
            </a:r>
            <a:r>
              <a:rPr lang="zh-CN" altLang="en-US" b="1" dirty="0" smtClean="0"/>
              <a:t>测试单</a:t>
            </a:r>
            <a:r>
              <a:rPr lang="en-US" altLang="zh-CN" b="1" dirty="0" smtClean="0"/>
              <a:t>ladder</a:t>
            </a:r>
            <a:r>
              <a:rPr lang="zh-CN" altLang="en-US" b="1" dirty="0" smtClean="0"/>
              <a:t>的</a:t>
            </a:r>
            <a:r>
              <a:rPr lang="en-US" altLang="zh-CN" b="1" dirty="0" smtClean="0"/>
              <a:t>+1.5V</a:t>
            </a:r>
            <a:r>
              <a:rPr lang="zh-CN" altLang="en-US" b="1" dirty="0" smtClean="0"/>
              <a:t>和</a:t>
            </a:r>
            <a:r>
              <a:rPr lang="en-US" altLang="zh-CN" b="1" dirty="0" smtClean="0"/>
              <a:t>-2V</a:t>
            </a:r>
            <a:r>
              <a:rPr lang="zh-CN" altLang="en-US" b="1" dirty="0" smtClean="0"/>
              <a:t>电流。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/>
              <a:t> </a:t>
            </a:r>
            <a:r>
              <a:rPr lang="en-US" altLang="zh-CN" b="1" dirty="0" smtClean="0"/>
              <a:t>        </a:t>
            </a:r>
            <a:r>
              <a:rPr lang="zh-CN" altLang="en-US" b="1" dirty="0" smtClean="0">
                <a:solidFill>
                  <a:srgbClr val="0070C0"/>
                </a:solidFill>
              </a:rPr>
              <a:t>实验</a:t>
            </a:r>
            <a:r>
              <a:rPr lang="zh-CN" altLang="en-US" b="1" dirty="0" smtClean="0">
                <a:solidFill>
                  <a:srgbClr val="0070C0"/>
                </a:solidFill>
                <a:sym typeface="+mn-ea"/>
              </a:rPr>
              <a:t>2：</a:t>
            </a:r>
            <a:r>
              <a:rPr lang="zh-CN" altLang="en-US" b="1" dirty="0" smtClean="0">
                <a:sym typeface="+mn-ea"/>
              </a:rPr>
              <a:t>测试各类型</a:t>
            </a:r>
            <a:r>
              <a:rPr lang="en-US" altLang="zh-CN" b="1" dirty="0" smtClean="0">
                <a:sym typeface="+mn-ea"/>
              </a:rPr>
              <a:t>ladder+L0</a:t>
            </a:r>
            <a:r>
              <a:rPr lang="zh-CN" altLang="en-US" b="1" dirty="0" smtClean="0">
                <a:sym typeface="+mn-ea"/>
              </a:rPr>
              <a:t>驱动板的</a:t>
            </a:r>
            <a:r>
              <a:rPr lang="en-US" altLang="zh-CN" b="1" dirty="0" smtClean="0">
                <a:sym typeface="+mn-ea"/>
              </a:rPr>
              <a:t>+1.5V</a:t>
            </a:r>
            <a:r>
              <a:rPr lang="zh-CN" altLang="en-US" b="1" dirty="0" smtClean="0">
                <a:sym typeface="+mn-ea"/>
              </a:rPr>
              <a:t>和</a:t>
            </a:r>
            <a:r>
              <a:rPr lang="en-US" altLang="zh-CN" b="1" dirty="0" smtClean="0">
                <a:sym typeface="+mn-ea"/>
              </a:rPr>
              <a:t>-2V</a:t>
            </a:r>
            <a:r>
              <a:rPr lang="zh-CN" altLang="en-US" b="1" dirty="0" smtClean="0">
                <a:sym typeface="+mn-ea"/>
              </a:rPr>
              <a:t>电流</a:t>
            </a:r>
            <a:r>
              <a:rPr lang="zh-CN" altLang="en-US" b="1" dirty="0" smtClean="0">
                <a:sym typeface="+mn-ea"/>
              </a:rPr>
              <a:t>。</a:t>
            </a:r>
            <a:endParaRPr lang="zh-CN" altLang="en-US" b="1" dirty="0" smtClean="0"/>
          </a:p>
        </p:txBody>
      </p:sp>
      <p:graphicFrame>
        <p:nvGraphicFramePr>
          <p:cNvPr id="5" name="表格 4"/>
          <p:cNvGraphicFramePr/>
          <p:nvPr/>
        </p:nvGraphicFramePr>
        <p:xfrm>
          <a:off x="6516370" y="621030"/>
          <a:ext cx="2218690" cy="1522092"/>
        </p:xfrm>
        <a:graphic>
          <a:graphicData uri="http://schemas.openxmlformats.org/drawingml/2006/table">
            <a:tbl>
              <a:tblPr/>
              <a:tblGrid>
                <a:gridCol w="66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1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Ladder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ASIC</a:t>
                      </a:r>
                      <a:r>
                        <a:rPr lang="zh-CN" altLang="en-US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827946" y="2268807"/>
            <a:ext cx="1595538" cy="3067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 </a:t>
            </a:r>
            <a:r>
              <a:rPr lang="en-US" altLang="zh-CN" sz="1400" b="1" dirty="0" smtClean="0"/>
              <a:t>    </a:t>
            </a:r>
            <a:r>
              <a:rPr lang="zh-CN" sz="1400" b="1" dirty="0" smtClean="0"/>
              <a:t>单</a:t>
            </a:r>
            <a:r>
              <a:rPr lang="en-US" altLang="zh-CN" sz="1400" b="1" dirty="0" smtClean="0"/>
              <a:t>ladder</a:t>
            </a:r>
            <a:r>
              <a:rPr lang="zh-CN" altLang="en-US" sz="1400" b="1" dirty="0" smtClean="0"/>
              <a:t>种类</a:t>
            </a:r>
          </a:p>
        </p:txBody>
      </p:sp>
      <p:pic>
        <p:nvPicPr>
          <p:cNvPr id="8" name="图片 7" descr="微信图片_202609202234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05" y="2277110"/>
            <a:ext cx="3058160" cy="4079875"/>
          </a:xfrm>
          <a:prstGeom prst="rect">
            <a:avLst/>
          </a:prstGeom>
        </p:spPr>
      </p:pic>
      <p:pic>
        <p:nvPicPr>
          <p:cNvPr id="9" name="图片 8" descr="微信图片_202609202234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4300" y="2799080"/>
            <a:ext cx="4745355" cy="355790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34915" y="2997200"/>
            <a:ext cx="116332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 </a:t>
            </a:r>
            <a:r>
              <a:rPr lang="en-US" altLang="zh-CN" sz="1400" b="1" dirty="0" smtClean="0"/>
              <a:t>    </a:t>
            </a:r>
            <a:r>
              <a:rPr lang="zh-CN" altLang="en-US" sz="1400" b="1" dirty="0" smtClean="0"/>
              <a:t> </a:t>
            </a:r>
            <a:r>
              <a:rPr lang="en-US" altLang="zh-CN" sz="1400" b="1" dirty="0" smtClean="0"/>
              <a:t>+1.5V   </a:t>
            </a:r>
          </a:p>
          <a:p>
            <a:r>
              <a:rPr lang="en-US" altLang="zh-CN" sz="1400" b="1" dirty="0" smtClean="0"/>
              <a:t>     </a:t>
            </a:r>
            <a:r>
              <a:rPr lang="en-US" sz="1400" b="1" dirty="0" smtClean="0"/>
              <a:t>VDD</a:t>
            </a:r>
            <a:r>
              <a:rPr lang="zh-CN" altLang="en-US" sz="1400" b="1" dirty="0" smtClean="0"/>
              <a:t>电流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516370" y="2997200"/>
            <a:ext cx="897890" cy="52197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</a:t>
            </a:r>
            <a:r>
              <a:rPr lang="en-US" altLang="zh-CN" sz="1400" b="1" dirty="0" smtClean="0"/>
              <a:t>    </a:t>
            </a:r>
            <a:r>
              <a:rPr lang="zh-CN" altLang="en-US" sz="1400" b="1" dirty="0" smtClean="0"/>
              <a:t> </a:t>
            </a:r>
            <a:r>
              <a:rPr lang="en-US" altLang="zh-CN" sz="1400" b="1" dirty="0" smtClean="0"/>
              <a:t>-2V</a:t>
            </a:r>
            <a:r>
              <a:rPr lang="zh-CN" altLang="en-US" sz="1400" b="1" dirty="0" smtClean="0"/>
              <a:t> </a:t>
            </a:r>
            <a:r>
              <a:rPr lang="en-US" altLang="zh-CN" sz="1400" b="1" dirty="0" smtClean="0"/>
              <a:t>   </a:t>
            </a:r>
          </a:p>
          <a:p>
            <a:r>
              <a:rPr lang="en-US" altLang="zh-CN" sz="1400" b="1" dirty="0" smtClean="0"/>
              <a:t>  </a:t>
            </a:r>
            <a:r>
              <a:rPr lang="en-US" sz="1400" b="1" dirty="0" smtClean="0"/>
              <a:t>VSS</a:t>
            </a:r>
            <a:r>
              <a:rPr lang="zh-CN" altLang="en-US" sz="1400" b="1" dirty="0" smtClean="0"/>
              <a:t>电流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88640"/>
            <a:ext cx="8804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   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     三  前端电子学功耗</a:t>
            </a:r>
            <a:endParaRPr lang="en-US" altLang="zh-CN" sz="28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8332810"/>
              </p:ext>
            </p:extLst>
          </p:nvPr>
        </p:nvGraphicFramePr>
        <p:xfrm>
          <a:off x="323527" y="1124585"/>
          <a:ext cx="8136905" cy="5051732"/>
        </p:xfrm>
        <a:graphic>
          <a:graphicData uri="http://schemas.openxmlformats.org/drawingml/2006/table">
            <a:tbl>
              <a:tblPr/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5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0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0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35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57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14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449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硬件设置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A1</a:t>
                      </a:r>
                      <a:r>
                        <a:rPr lang="zh-CN" altLang="en-US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插头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A2</a:t>
                      </a:r>
                      <a:r>
                        <a:rPr lang="zh-CN" altLang="en-US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插头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A3</a:t>
                      </a:r>
                      <a:r>
                        <a:rPr lang="zh-CN" altLang="en-US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插头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A4</a:t>
                      </a:r>
                      <a:r>
                        <a:rPr lang="zh-CN" altLang="en-US" sz="14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插头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SFE</a:t>
                      </a:r>
                      <a:r>
                        <a:rPr lang="zh-CN" altLang="en-US" sz="1400" b="1" i="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板数量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ASIC</a:t>
                      </a:r>
                      <a:r>
                        <a:rPr lang="zh-CN" altLang="en-US" sz="1400" b="1" i="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+1.5V</a:t>
                      </a:r>
                      <a:r>
                        <a:rPr lang="zh-CN" altLang="en-US" sz="1400" b="1" i="0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电流</a:t>
                      </a:r>
                      <a:r>
                        <a:rPr lang="en-US" altLang="zh-CN" sz="1400" b="1" i="0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mA</a:t>
                      </a:r>
                      <a:endParaRPr lang="zh-CN" altLang="en-US" sz="1400" b="1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-2V</a:t>
                      </a:r>
                      <a:r>
                        <a:rPr lang="zh-CN" altLang="en-US" sz="1400" b="1" i="0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电流</a:t>
                      </a:r>
                      <a:r>
                        <a:rPr lang="en-US" altLang="zh-CN" sz="1400" b="1" i="0" dirty="0" smtClean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mA</a:t>
                      </a:r>
                      <a:endParaRPr lang="zh-CN" altLang="en-US" sz="1400" b="1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32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实验</a:t>
                      </a:r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algn="ctr" fontAlgn="ctr"/>
                      <a:r>
                        <a:rPr lang="zh-CN" altLang="en-US" sz="1600" b="1" dirty="0" smtClean="0">
                          <a:sym typeface="+mn-ea"/>
                        </a:rPr>
                        <a:t>单</a:t>
                      </a:r>
                      <a:r>
                        <a:rPr lang="en-US" altLang="zh-CN" sz="1600" b="1" dirty="0" smtClean="0">
                          <a:sym typeface="+mn-ea"/>
                        </a:rPr>
                        <a:t>ladder</a:t>
                      </a:r>
                      <a:endParaRPr lang="zh-CN" altLang="en-US" sz="1600" b="1" dirty="0" smtClean="0">
                        <a:sym typeface="+mn-ea"/>
                      </a:endParaRPr>
                    </a:p>
                    <a:p>
                      <a:pPr algn="ctr" fontAlgn="ctr"/>
                      <a:endParaRPr lang="en-US" altLang="zh-CN" sz="1600" b="1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18.25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45.7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3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17.69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45.6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39.6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18.82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48.4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3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29.7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80.4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325">
                <a:tc rowSpan="1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实验</a:t>
                      </a:r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 fontAlgn="ctr"/>
                      <a:r>
                        <a:rPr lang="en-US" altLang="zh-CN" sz="1600" b="1" dirty="0" smtClean="0">
                          <a:sym typeface="+mn-ea"/>
                        </a:rPr>
                        <a:t>ladder+L0</a:t>
                      </a:r>
                      <a:r>
                        <a:rPr lang="zh-CN" altLang="en-US" sz="1600" b="1" dirty="0" smtClean="0">
                          <a:sym typeface="+mn-ea"/>
                        </a:rPr>
                        <a:t>驱动板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16.81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19.32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32.99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62.5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33.17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63.1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32.68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57.1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33.42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41.6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95.7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102.3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47.9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99.8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55.6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131.8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55.8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132.4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55.6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131.9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55.9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133.6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79.1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172.1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7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68.7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165.4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N/A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68.3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164.3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5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LA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LP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TZ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80.2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194.5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338216" y="693633"/>
            <a:ext cx="132207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实测种类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88640"/>
            <a:ext cx="8804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   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     三  前端电子学功耗</a:t>
            </a:r>
            <a:endParaRPr lang="en-US" altLang="zh-CN" sz="2800" b="1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0550" y="692785"/>
            <a:ext cx="173863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数据处理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pic>
        <p:nvPicPr>
          <p:cNvPr id="2" name="图片 1" descr="微信图片_2026092022362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" y="1309370"/>
            <a:ext cx="4500245" cy="3927475"/>
          </a:xfrm>
          <a:prstGeom prst="rect">
            <a:avLst/>
          </a:prstGeom>
        </p:spPr>
      </p:pic>
      <p:pic>
        <p:nvPicPr>
          <p:cNvPr id="3" name="图片 2" descr="微信图片_202609202236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980" y="1309370"/>
            <a:ext cx="4520565" cy="39427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92275" y="5373370"/>
            <a:ext cx="1879600" cy="3067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 </a:t>
            </a:r>
            <a:r>
              <a:rPr lang="en-US" altLang="zh-CN" sz="1400" b="1" dirty="0" smtClean="0"/>
              <a:t>   </a:t>
            </a:r>
            <a:r>
              <a:rPr lang="en-US" sz="1400" b="1" dirty="0" smtClean="0"/>
              <a:t>+1.5V </a:t>
            </a:r>
            <a:r>
              <a:rPr lang="zh-CN" altLang="en-US" sz="1400" b="1" dirty="0" smtClean="0"/>
              <a:t>拟合公式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55690" y="5373370"/>
            <a:ext cx="1863090" cy="3067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/>
              <a:t>  </a:t>
            </a:r>
            <a:r>
              <a:rPr lang="en-US" altLang="zh-CN" sz="1400" b="1" dirty="0" smtClean="0"/>
              <a:t>    </a:t>
            </a:r>
            <a:r>
              <a:rPr lang="en-US" altLang="zh-CN" sz="1400" b="1" dirty="0" smtClean="0">
                <a:sym typeface="+mn-ea"/>
              </a:rPr>
              <a:t> </a:t>
            </a:r>
            <a:r>
              <a:rPr lang="en-US" sz="1400" b="1" dirty="0" smtClean="0">
                <a:sym typeface="+mn-ea"/>
              </a:rPr>
              <a:t>-2V </a:t>
            </a:r>
            <a:r>
              <a:rPr lang="zh-CN" altLang="en-US" sz="1400" b="1" dirty="0" smtClean="0">
                <a:sym typeface="+mn-ea"/>
              </a:rPr>
              <a:t>拟合公式</a:t>
            </a:r>
            <a:endParaRPr lang="zh-CN" altLang="en-US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512" y="188640"/>
            <a:ext cx="8804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     四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 </a:t>
            </a:r>
            <a:r>
              <a:rPr lang="zh-CN" altLang="en-US" sz="2800" b="1" dirty="0">
                <a:solidFill>
                  <a:srgbClr val="0070C0"/>
                </a:solidFill>
              </a:rPr>
              <a:t>总结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工作</a:t>
            </a:r>
            <a:r>
              <a:rPr lang="zh-CN" altLang="en-US" sz="2800" b="1" dirty="0">
                <a:solidFill>
                  <a:srgbClr val="0070C0"/>
                </a:solidFill>
              </a:rPr>
              <a:t>计划（本周安排）</a:t>
            </a:r>
            <a:endParaRPr lang="zh-CN" altLang="en-US" sz="2800" dirty="0"/>
          </a:p>
        </p:txBody>
      </p:sp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395605" y="3213100"/>
            <a:ext cx="824103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     </a:t>
            </a:r>
            <a:r>
              <a:rPr lang="en-US" altLang="zh-CN" b="1" dirty="0" err="1" smtClean="0"/>
              <a:t>miniKPS</a:t>
            </a:r>
            <a:r>
              <a:rPr lang="en-US" altLang="zh-CN" b="1" dirty="0" smtClean="0"/>
              <a:t> </a:t>
            </a:r>
            <a:r>
              <a:rPr lang="zh-CN" altLang="en-US" b="1" dirty="0"/>
              <a:t>联</a:t>
            </a:r>
            <a:r>
              <a:rPr lang="zh-CN" altLang="en-US" b="1" dirty="0" smtClean="0"/>
              <a:t>调，验证</a:t>
            </a:r>
            <a:r>
              <a:rPr lang="en-US" altLang="zh-CN" b="1" dirty="0" smtClean="0"/>
              <a:t>LVDS</a:t>
            </a:r>
            <a:r>
              <a:rPr lang="zh-CN" altLang="en-US" b="1" dirty="0" smtClean="0"/>
              <a:t>接口（</a:t>
            </a:r>
            <a:r>
              <a:rPr lang="zh-CN" altLang="en-US" b="1" dirty="0" smtClean="0">
                <a:solidFill>
                  <a:srgbClr val="0070C0"/>
                </a:solidFill>
              </a:rPr>
              <a:t>重点</a:t>
            </a:r>
            <a:r>
              <a:rPr lang="zh-CN" altLang="en-US" b="1" dirty="0" smtClean="0"/>
              <a:t>）、</a:t>
            </a:r>
            <a:r>
              <a:rPr lang="en-US" altLang="zh-CN" b="1" dirty="0" smtClean="0"/>
              <a:t>MLVDS</a:t>
            </a:r>
            <a:r>
              <a:rPr lang="zh-CN" altLang="en-US" b="1" dirty="0" smtClean="0"/>
              <a:t>接口硬件的数传通路。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70C0"/>
                </a:solidFill>
              </a:rPr>
              <a:t> </a:t>
            </a:r>
            <a:r>
              <a:rPr lang="en-US" altLang="zh-CN" b="1" dirty="0" smtClean="0">
                <a:solidFill>
                  <a:srgbClr val="0070C0"/>
                </a:solidFill>
              </a:rPr>
              <a:t>  </a:t>
            </a:r>
            <a:r>
              <a:rPr lang="zh-CN" altLang="en-US" b="1" dirty="0" smtClean="0">
                <a:solidFill>
                  <a:srgbClr val="0070C0"/>
                </a:solidFill>
              </a:rPr>
              <a:t>（班渭博、</a:t>
            </a:r>
            <a:r>
              <a:rPr lang="zh-CN" altLang="en-US" b="1" dirty="0">
                <a:solidFill>
                  <a:srgbClr val="0070C0"/>
                </a:solidFill>
              </a:rPr>
              <a:t>张浩、</a:t>
            </a:r>
            <a:r>
              <a:rPr lang="zh-CN" altLang="en-US" b="1" dirty="0" smtClean="0">
                <a:solidFill>
                  <a:srgbClr val="0070C0"/>
                </a:solidFill>
              </a:rPr>
              <a:t>张子良、霍嘉 </a:t>
            </a:r>
            <a:r>
              <a:rPr lang="zh-CN" altLang="en-US" b="1" dirty="0">
                <a:solidFill>
                  <a:srgbClr val="0070C0"/>
                </a:solidFill>
              </a:rPr>
              <a:t>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295896" y="2837255"/>
            <a:ext cx="235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1. </a:t>
            </a:r>
            <a:r>
              <a:rPr lang="zh-CN" altLang="en-US" b="1" dirty="0" smtClean="0">
                <a:solidFill>
                  <a:srgbClr val="0070C0"/>
                </a:solidFill>
              </a:rPr>
              <a:t>接口调试验证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25" name="矩形 24"/>
          <p:cNvSpPr/>
          <p:nvPr>
            <p:custDataLst>
              <p:tags r:id="rId3"/>
            </p:custDataLst>
          </p:nvPr>
        </p:nvSpPr>
        <p:spPr>
          <a:xfrm>
            <a:off x="332419" y="4202345"/>
            <a:ext cx="43105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2.  </a:t>
            </a:r>
            <a:r>
              <a:rPr lang="zh-CN" altLang="en-US" b="1" dirty="0" smtClean="0">
                <a:solidFill>
                  <a:srgbClr val="0070C0"/>
                </a:solidFill>
              </a:rPr>
              <a:t>电性件电装前准备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26" name="矩形 25"/>
          <p:cNvSpPr/>
          <p:nvPr>
            <p:custDataLst>
              <p:tags r:id="rId4"/>
            </p:custDataLst>
          </p:nvPr>
        </p:nvSpPr>
        <p:spPr>
          <a:xfrm>
            <a:off x="571114" y="4581247"/>
            <a:ext cx="8143657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L1</a:t>
            </a:r>
            <a:r>
              <a:rPr lang="zh-CN" altLang="en-US" b="1" dirty="0" smtClean="0"/>
              <a:t>板的电装元器件整理完成、整理焊接</a:t>
            </a:r>
            <a:r>
              <a:rPr lang="en-US" altLang="zh-CN" b="1" dirty="0" smtClean="0"/>
              <a:t>BOM</a:t>
            </a:r>
            <a:r>
              <a:rPr lang="zh-CN" altLang="en-US" b="1" dirty="0" smtClean="0"/>
              <a:t>单、提交</a:t>
            </a:r>
            <a:r>
              <a:rPr lang="en-US" altLang="zh-CN" b="1" dirty="0" smtClean="0"/>
              <a:t>529</a:t>
            </a:r>
            <a:r>
              <a:rPr lang="zh-CN" altLang="en-US" b="1" dirty="0" smtClean="0"/>
              <a:t>。</a:t>
            </a:r>
            <a:r>
              <a:rPr lang="zh-CN" altLang="en-US" b="1" dirty="0" smtClean="0">
                <a:solidFill>
                  <a:srgbClr val="0070C0"/>
                </a:solidFill>
                <a:sym typeface="+mn-ea"/>
              </a:rPr>
              <a:t>（车永娥、霍嘉）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32356" y="5301358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3.  Baby</a:t>
            </a:r>
            <a:r>
              <a:rPr lang="zh-CN" altLang="en-US" b="1" dirty="0" smtClean="0">
                <a:solidFill>
                  <a:srgbClr val="0070C0"/>
                </a:solidFill>
              </a:rPr>
              <a:t>硅的测试板</a:t>
            </a:r>
            <a:r>
              <a:rPr lang="en-US" altLang="zh-CN" b="1" dirty="0" smtClean="0">
                <a:solidFill>
                  <a:srgbClr val="0070C0"/>
                </a:solidFill>
              </a:rPr>
              <a:t> 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2581" y="5804863"/>
            <a:ext cx="8143657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PCB</a:t>
            </a:r>
            <a:r>
              <a:rPr lang="zh-CN" altLang="en-US" b="1" dirty="0" smtClean="0"/>
              <a:t>设计。</a:t>
            </a:r>
            <a:r>
              <a:rPr lang="zh-CN" altLang="en-US" b="1" dirty="0" smtClean="0">
                <a:solidFill>
                  <a:srgbClr val="0070C0"/>
                </a:solidFill>
              </a:rPr>
              <a:t>（</a:t>
            </a:r>
            <a:r>
              <a:rPr lang="zh-CN" altLang="en-US" b="1" dirty="0">
                <a:solidFill>
                  <a:srgbClr val="0070C0"/>
                </a:solidFill>
              </a:rPr>
              <a:t>张子良、 </a:t>
            </a:r>
            <a:r>
              <a:rPr lang="zh-CN" altLang="en-US" b="1" dirty="0" smtClean="0">
                <a:solidFill>
                  <a:srgbClr val="0070C0"/>
                </a:solidFill>
              </a:rPr>
              <a:t>唐远平</a:t>
            </a:r>
            <a:r>
              <a:rPr lang="zh-CN" altLang="en-US" b="1" dirty="0">
                <a:solidFill>
                  <a:srgbClr val="0070C0"/>
                </a:solidFill>
                <a:sym typeface="+mn-ea"/>
              </a:rPr>
              <a:t>、车永娥</a:t>
            </a:r>
            <a:r>
              <a:rPr lang="zh-CN" altLang="en-US" b="1" dirty="0" smtClean="0">
                <a:solidFill>
                  <a:srgbClr val="0070C0"/>
                </a:solidFill>
              </a:rPr>
              <a:t>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4500" y="717123"/>
            <a:ext cx="235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上周已</a:t>
            </a:r>
            <a:r>
              <a:rPr lang="zh-CN" altLang="en-US" b="1" dirty="0" smtClean="0">
                <a:solidFill>
                  <a:srgbClr val="0070C0"/>
                </a:solidFill>
              </a:rPr>
              <a:t>完成工作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208969" y="1039937"/>
            <a:ext cx="9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1.  </a:t>
            </a:r>
            <a:r>
              <a:rPr lang="zh-CN" altLang="en-US" b="1" dirty="0" smtClean="0"/>
              <a:t>前端电子学实测功耗</a:t>
            </a:r>
            <a:r>
              <a:rPr lang="zh-CN" altLang="en-US" b="1" dirty="0">
                <a:solidFill>
                  <a:srgbClr val="0070C0"/>
                </a:solidFill>
              </a:rPr>
              <a:t>（乔锐、车永娥、霍嘉、赵义坤）</a:t>
            </a:r>
            <a:endParaRPr lang="en-US" altLang="zh-CN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/>
              <a:t>2.</a:t>
            </a:r>
            <a:r>
              <a:rPr lang="zh-CN" altLang="en-US" b="1" dirty="0" smtClean="0"/>
              <a:t>  </a:t>
            </a:r>
            <a:r>
              <a:rPr lang="en-US" altLang="zh-CN" b="1" dirty="0" smtClean="0"/>
              <a:t>L0</a:t>
            </a:r>
            <a:r>
              <a:rPr lang="zh-CN" altLang="en-US" b="1" dirty="0" smtClean="0"/>
              <a:t>板改版和投板、</a:t>
            </a:r>
            <a:r>
              <a:rPr lang="en-US" altLang="zh-CN" b="1" dirty="0" smtClean="0"/>
              <a:t>ADC128S022CIMT</a:t>
            </a:r>
            <a:r>
              <a:rPr lang="zh-CN" altLang="en-US" b="1" dirty="0" smtClean="0"/>
              <a:t>转接板</a:t>
            </a:r>
            <a:r>
              <a:rPr lang="zh-CN" altLang="en-US" b="1" dirty="0" smtClean="0">
                <a:sym typeface="+mn-ea"/>
              </a:rPr>
              <a:t>和投板</a:t>
            </a:r>
            <a:r>
              <a:rPr lang="zh-CN" altLang="en-US" b="1" dirty="0" smtClean="0"/>
              <a:t>。</a:t>
            </a:r>
            <a:r>
              <a:rPr lang="zh-CN" altLang="en-US" b="1" dirty="0">
                <a:solidFill>
                  <a:srgbClr val="0070C0"/>
                </a:solidFill>
                <a:sym typeface="+mn-ea"/>
              </a:rPr>
              <a:t>（车永娥）</a:t>
            </a:r>
            <a:endParaRPr lang="en-US" altLang="zh-CN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/>
              <a:t>3. </a:t>
            </a:r>
            <a:r>
              <a:rPr lang="zh-CN" altLang="en-US" b="1" dirty="0"/>
              <a:t>完成</a:t>
            </a:r>
            <a:r>
              <a:rPr lang="en-US" altLang="zh-CN" b="1" dirty="0"/>
              <a:t>FPGA</a:t>
            </a:r>
            <a:r>
              <a:rPr lang="zh-CN" altLang="en-US" b="1" dirty="0"/>
              <a:t>管脚定义整理。</a:t>
            </a:r>
            <a:r>
              <a:rPr lang="zh-CN" altLang="en-US" b="1" dirty="0">
                <a:solidFill>
                  <a:srgbClr val="0070C0"/>
                </a:solidFill>
                <a:sym typeface="+mn-ea"/>
              </a:rPr>
              <a:t>（车永娥、霍嘉）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4.  L2</a:t>
            </a:r>
            <a:r>
              <a:rPr lang="zh-CN" altLang="en-US" b="1" dirty="0"/>
              <a:t>板电装元器件、电装</a:t>
            </a:r>
            <a:r>
              <a:rPr lang="en-US" altLang="zh-CN" b="1" dirty="0"/>
              <a:t>bom</a:t>
            </a:r>
            <a:r>
              <a:rPr lang="zh-CN" altLang="en-US" b="1" dirty="0"/>
              <a:t>清单、</a:t>
            </a:r>
            <a:r>
              <a:rPr lang="en-US" altLang="zh-CN" b="1" dirty="0"/>
              <a:t>L2</a:t>
            </a:r>
            <a:r>
              <a:rPr lang="zh-CN" altLang="en-US" b="1" dirty="0"/>
              <a:t>的</a:t>
            </a:r>
            <a:r>
              <a:rPr lang="en-US" altLang="zh-CN" b="1" dirty="0"/>
              <a:t>PCB</a:t>
            </a:r>
            <a:r>
              <a:rPr lang="zh-CN" altLang="en-US" b="1" dirty="0"/>
              <a:t>板已交给</a:t>
            </a:r>
            <a:r>
              <a:rPr lang="en-US" altLang="zh-CN" b="1" dirty="0" smtClean="0"/>
              <a:t>529</a:t>
            </a:r>
            <a:r>
              <a:rPr lang="zh-CN" altLang="en-US" b="1" dirty="0" smtClean="0"/>
              <a:t>开始</a:t>
            </a:r>
            <a:r>
              <a:rPr lang="zh-CN" altLang="en-US" b="1" dirty="0"/>
              <a:t>电装</a:t>
            </a:r>
            <a:r>
              <a:rPr lang="zh-CN" altLang="en-US" b="1" dirty="0" smtClean="0"/>
              <a:t>。</a:t>
            </a:r>
            <a:r>
              <a:rPr lang="zh-CN" altLang="en-US" b="1" dirty="0">
                <a:solidFill>
                  <a:srgbClr val="0070C0"/>
                </a:solidFill>
                <a:sym typeface="+mn-ea"/>
              </a:rPr>
              <a:t>（车永娥、霍嘉</a:t>
            </a:r>
            <a:r>
              <a:rPr lang="zh-CN" altLang="en-US" b="1" dirty="0" smtClean="0">
                <a:solidFill>
                  <a:srgbClr val="0070C0"/>
                </a:solidFill>
                <a:sym typeface="+mn-ea"/>
              </a:rPr>
              <a:t>）</a:t>
            </a:r>
            <a:endParaRPr lang="zh-CN" altLang="en-US" b="1" dirty="0">
              <a:solidFill>
                <a:srgbClr val="0070C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64*325"/>
  <p:tag name="TABLE_ENDDRAG_RECT" val="185*172*464*3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852</Words>
  <Application>Microsoft Office PowerPoint</Application>
  <PresentationFormat>全屏显示(4:3)</PresentationFormat>
  <Paragraphs>257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huojia</dc:creator>
  <cp:lastModifiedBy>unknown</cp:lastModifiedBy>
  <cp:revision>1115</cp:revision>
  <dcterms:created xsi:type="dcterms:W3CDTF">2025-07-21T00:30:00Z</dcterms:created>
  <dcterms:modified xsi:type="dcterms:W3CDTF">2026-09-21T00:51:09Z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CBFB5674C5FF4B6CA9663C71548EE16F_12</vt:lpwstr>
  </property>
  <property fmtid="{D5CDD505-2E9C-101B-9397-08002B2CF9AE}" pid="3" name="KSOProductBuildVer">
    <vt:lpwstr>2052-12.1.0.22175</vt:lpwstr>
  </property>
</Properties>
</file>