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B6D64C-1282-45B8-AF29-0BC81A6C2158}" v="3" dt="2026-09-27T00:56:08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64" y="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aomiao zeng" userId="cdb9bfbe3c6d9b19" providerId="LiveId" clId="{7356916D-64D1-4175-B07D-B8F4879B7B54}"/>
    <pc:docChg chg="undo custSel modSld">
      <pc:chgData name="miaomiao zeng" userId="cdb9bfbe3c6d9b19" providerId="LiveId" clId="{7356916D-64D1-4175-B07D-B8F4879B7B54}" dt="2026-09-27T00:57:19.359" v="59" actId="478"/>
      <pc:docMkLst>
        <pc:docMk/>
      </pc:docMkLst>
      <pc:sldChg chg="addSp delSp modSp mod">
        <pc:chgData name="miaomiao zeng" userId="cdb9bfbe3c6d9b19" providerId="LiveId" clId="{7356916D-64D1-4175-B07D-B8F4879B7B54}" dt="2026-09-27T00:55:29.301" v="15"/>
        <pc:sldMkLst>
          <pc:docMk/>
          <pc:sldMk cId="0" sldId="256"/>
        </pc:sldMkLst>
        <pc:spChg chg="add del mod">
          <ac:chgData name="miaomiao zeng" userId="cdb9bfbe3c6d9b19" providerId="LiveId" clId="{7356916D-64D1-4175-B07D-B8F4879B7B54}" dt="2026-09-27T00:55:29.301" v="15"/>
          <ac:spMkLst>
            <pc:docMk/>
            <pc:sldMk cId="0" sldId="256"/>
            <ac:spMk id="4" creationId="{00000000-0000-0000-0000-000000000000}"/>
          </ac:spMkLst>
        </pc:spChg>
      </pc:sldChg>
      <pc:sldChg chg="delSp modSp mod">
        <pc:chgData name="miaomiao zeng" userId="cdb9bfbe3c6d9b19" providerId="LiveId" clId="{7356916D-64D1-4175-B07D-B8F4879B7B54}" dt="2026-09-27T00:56:30.693" v="45" actId="478"/>
        <pc:sldMkLst>
          <pc:docMk/>
          <pc:sldMk cId="0" sldId="257"/>
        </pc:sldMkLst>
        <pc:spChg chg="del mod">
          <ac:chgData name="miaomiao zeng" userId="cdb9bfbe3c6d9b19" providerId="LiveId" clId="{7356916D-64D1-4175-B07D-B8F4879B7B54}" dt="2026-09-27T00:56:30.693" v="45" actId="478"/>
          <ac:spMkLst>
            <pc:docMk/>
            <pc:sldMk cId="0" sldId="257"/>
            <ac:spMk id="51" creationId="{00000000-0000-0000-0000-000000000000}"/>
          </ac:spMkLst>
        </pc:spChg>
      </pc:sldChg>
      <pc:sldChg chg="delSp modSp mod">
        <pc:chgData name="miaomiao zeng" userId="cdb9bfbe3c6d9b19" providerId="LiveId" clId="{7356916D-64D1-4175-B07D-B8F4879B7B54}" dt="2026-09-27T00:56:33.479" v="46" actId="478"/>
        <pc:sldMkLst>
          <pc:docMk/>
          <pc:sldMk cId="0" sldId="258"/>
        </pc:sldMkLst>
        <pc:spChg chg="del mod">
          <ac:chgData name="miaomiao zeng" userId="cdb9bfbe3c6d9b19" providerId="LiveId" clId="{7356916D-64D1-4175-B07D-B8F4879B7B54}" dt="2026-09-27T00:56:33.479" v="46" actId="478"/>
          <ac:spMkLst>
            <pc:docMk/>
            <pc:sldMk cId="0" sldId="258"/>
            <ac:spMk id="48" creationId="{00000000-0000-0000-0000-000000000000}"/>
          </ac:spMkLst>
        </pc:spChg>
      </pc:sldChg>
      <pc:sldChg chg="addSp delSp modSp mod">
        <pc:chgData name="miaomiao zeng" userId="cdb9bfbe3c6d9b19" providerId="LiveId" clId="{7356916D-64D1-4175-B07D-B8F4879B7B54}" dt="2026-09-27T00:56:42.136" v="49" actId="478"/>
        <pc:sldMkLst>
          <pc:docMk/>
          <pc:sldMk cId="0" sldId="259"/>
        </pc:sldMkLst>
        <pc:spChg chg="add del">
          <ac:chgData name="miaomiao zeng" userId="cdb9bfbe3c6d9b19" providerId="LiveId" clId="{7356916D-64D1-4175-B07D-B8F4879B7B54}" dt="2026-09-27T00:56:37.909" v="48" actId="478"/>
          <ac:spMkLst>
            <pc:docMk/>
            <pc:sldMk cId="0" sldId="259"/>
            <ac:spMk id="11" creationId="{00000000-0000-0000-0000-000000000000}"/>
          </ac:spMkLst>
        </pc:spChg>
        <pc:spChg chg="del mod">
          <ac:chgData name="miaomiao zeng" userId="cdb9bfbe3c6d9b19" providerId="LiveId" clId="{7356916D-64D1-4175-B07D-B8F4879B7B54}" dt="2026-09-27T00:56:42.136" v="49" actId="478"/>
          <ac:spMkLst>
            <pc:docMk/>
            <pc:sldMk cId="0" sldId="259"/>
            <ac:spMk id="44" creationId="{00000000-0000-0000-0000-000000000000}"/>
          </ac:spMkLst>
        </pc:spChg>
      </pc:sldChg>
      <pc:sldChg chg="delSp mod">
        <pc:chgData name="miaomiao zeng" userId="cdb9bfbe3c6d9b19" providerId="LiveId" clId="{7356916D-64D1-4175-B07D-B8F4879B7B54}" dt="2026-09-27T00:56:45.064" v="50" actId="478"/>
        <pc:sldMkLst>
          <pc:docMk/>
          <pc:sldMk cId="0" sldId="260"/>
        </pc:sldMkLst>
        <pc:spChg chg="del">
          <ac:chgData name="miaomiao zeng" userId="cdb9bfbe3c6d9b19" providerId="LiveId" clId="{7356916D-64D1-4175-B07D-B8F4879B7B54}" dt="2026-09-27T00:56:45.064" v="50" actId="478"/>
          <ac:spMkLst>
            <pc:docMk/>
            <pc:sldMk cId="0" sldId="260"/>
            <ac:spMk id="55" creationId="{00000000-0000-0000-0000-000000000000}"/>
          </ac:spMkLst>
        </pc:spChg>
      </pc:sldChg>
      <pc:sldChg chg="delSp modSp mod">
        <pc:chgData name="miaomiao zeng" userId="cdb9bfbe3c6d9b19" providerId="LiveId" clId="{7356916D-64D1-4175-B07D-B8F4879B7B54}" dt="2026-09-27T00:56:50.297" v="52" actId="478"/>
        <pc:sldMkLst>
          <pc:docMk/>
          <pc:sldMk cId="0" sldId="261"/>
        </pc:sldMkLst>
        <pc:spChg chg="del mod">
          <ac:chgData name="miaomiao zeng" userId="cdb9bfbe3c6d9b19" providerId="LiveId" clId="{7356916D-64D1-4175-B07D-B8F4879B7B54}" dt="2026-09-27T00:56:50.297" v="52" actId="478"/>
          <ac:spMkLst>
            <pc:docMk/>
            <pc:sldMk cId="0" sldId="261"/>
            <ac:spMk id="84" creationId="{00000000-0000-0000-0000-000000000000}"/>
          </ac:spMkLst>
        </pc:spChg>
      </pc:sldChg>
      <pc:sldChg chg="delSp mod">
        <pc:chgData name="miaomiao zeng" userId="cdb9bfbe3c6d9b19" providerId="LiveId" clId="{7356916D-64D1-4175-B07D-B8F4879B7B54}" dt="2026-09-27T00:56:53.867" v="53" actId="478"/>
        <pc:sldMkLst>
          <pc:docMk/>
          <pc:sldMk cId="0" sldId="262"/>
        </pc:sldMkLst>
        <pc:spChg chg="del">
          <ac:chgData name="miaomiao zeng" userId="cdb9bfbe3c6d9b19" providerId="LiveId" clId="{7356916D-64D1-4175-B07D-B8F4879B7B54}" dt="2026-09-27T00:56:53.867" v="53" actId="478"/>
          <ac:spMkLst>
            <pc:docMk/>
            <pc:sldMk cId="0" sldId="262"/>
            <ac:spMk id="99" creationId="{00000000-0000-0000-0000-000000000000}"/>
          </ac:spMkLst>
        </pc:spChg>
      </pc:sldChg>
      <pc:sldChg chg="delSp mod">
        <pc:chgData name="miaomiao zeng" userId="cdb9bfbe3c6d9b19" providerId="LiveId" clId="{7356916D-64D1-4175-B07D-B8F4879B7B54}" dt="2026-09-27T00:56:57.627" v="54" actId="478"/>
        <pc:sldMkLst>
          <pc:docMk/>
          <pc:sldMk cId="0" sldId="263"/>
        </pc:sldMkLst>
        <pc:spChg chg="del">
          <ac:chgData name="miaomiao zeng" userId="cdb9bfbe3c6d9b19" providerId="LiveId" clId="{7356916D-64D1-4175-B07D-B8F4879B7B54}" dt="2026-09-27T00:56:57.627" v="54" actId="478"/>
          <ac:spMkLst>
            <pc:docMk/>
            <pc:sldMk cId="0" sldId="263"/>
            <ac:spMk id="63" creationId="{00000000-0000-0000-0000-000000000000}"/>
          </ac:spMkLst>
        </pc:spChg>
      </pc:sldChg>
      <pc:sldChg chg="delSp mod">
        <pc:chgData name="miaomiao zeng" userId="cdb9bfbe3c6d9b19" providerId="LiveId" clId="{7356916D-64D1-4175-B07D-B8F4879B7B54}" dt="2026-09-27T00:57:00.811" v="55" actId="478"/>
        <pc:sldMkLst>
          <pc:docMk/>
          <pc:sldMk cId="0" sldId="264"/>
        </pc:sldMkLst>
        <pc:spChg chg="del">
          <ac:chgData name="miaomiao zeng" userId="cdb9bfbe3c6d9b19" providerId="LiveId" clId="{7356916D-64D1-4175-B07D-B8F4879B7B54}" dt="2026-09-27T00:57:00.811" v="55" actId="478"/>
          <ac:spMkLst>
            <pc:docMk/>
            <pc:sldMk cId="0" sldId="264"/>
            <ac:spMk id="59" creationId="{00000000-0000-0000-0000-000000000000}"/>
          </ac:spMkLst>
        </pc:spChg>
      </pc:sldChg>
      <pc:sldChg chg="delSp mod">
        <pc:chgData name="miaomiao zeng" userId="cdb9bfbe3c6d9b19" providerId="LiveId" clId="{7356916D-64D1-4175-B07D-B8F4879B7B54}" dt="2026-09-27T00:57:05.015" v="56" actId="478"/>
        <pc:sldMkLst>
          <pc:docMk/>
          <pc:sldMk cId="0" sldId="265"/>
        </pc:sldMkLst>
        <pc:spChg chg="del">
          <ac:chgData name="miaomiao zeng" userId="cdb9bfbe3c6d9b19" providerId="LiveId" clId="{7356916D-64D1-4175-B07D-B8F4879B7B54}" dt="2026-09-27T00:57:05.015" v="56" actId="478"/>
          <ac:spMkLst>
            <pc:docMk/>
            <pc:sldMk cId="0" sldId="265"/>
            <ac:spMk id="32" creationId="{00000000-0000-0000-0000-000000000000}"/>
          </ac:spMkLst>
        </pc:spChg>
      </pc:sldChg>
      <pc:sldChg chg="delSp mod">
        <pc:chgData name="miaomiao zeng" userId="cdb9bfbe3c6d9b19" providerId="LiveId" clId="{7356916D-64D1-4175-B07D-B8F4879B7B54}" dt="2026-09-27T00:57:07.863" v="57" actId="478"/>
        <pc:sldMkLst>
          <pc:docMk/>
          <pc:sldMk cId="0" sldId="266"/>
        </pc:sldMkLst>
        <pc:spChg chg="del">
          <ac:chgData name="miaomiao zeng" userId="cdb9bfbe3c6d9b19" providerId="LiveId" clId="{7356916D-64D1-4175-B07D-B8F4879B7B54}" dt="2026-09-27T00:57:07.863" v="57" actId="478"/>
          <ac:spMkLst>
            <pc:docMk/>
            <pc:sldMk cId="0" sldId="266"/>
            <ac:spMk id="32" creationId="{00000000-0000-0000-0000-000000000000}"/>
          </ac:spMkLst>
        </pc:spChg>
      </pc:sldChg>
      <pc:sldChg chg="delSp mod">
        <pc:chgData name="miaomiao zeng" userId="cdb9bfbe3c6d9b19" providerId="LiveId" clId="{7356916D-64D1-4175-B07D-B8F4879B7B54}" dt="2026-09-27T00:57:15.510" v="58" actId="478"/>
        <pc:sldMkLst>
          <pc:docMk/>
          <pc:sldMk cId="0" sldId="267"/>
        </pc:sldMkLst>
        <pc:spChg chg="del">
          <ac:chgData name="miaomiao zeng" userId="cdb9bfbe3c6d9b19" providerId="LiveId" clId="{7356916D-64D1-4175-B07D-B8F4879B7B54}" dt="2026-09-27T00:57:15.510" v="58" actId="478"/>
          <ac:spMkLst>
            <pc:docMk/>
            <pc:sldMk cId="0" sldId="267"/>
            <ac:spMk id="44" creationId="{00000000-0000-0000-0000-000000000000}"/>
          </ac:spMkLst>
        </pc:spChg>
      </pc:sldChg>
      <pc:sldChg chg="delSp mod">
        <pc:chgData name="miaomiao zeng" userId="cdb9bfbe3c6d9b19" providerId="LiveId" clId="{7356916D-64D1-4175-B07D-B8F4879B7B54}" dt="2026-09-27T00:57:19.359" v="59" actId="478"/>
        <pc:sldMkLst>
          <pc:docMk/>
          <pc:sldMk cId="0" sldId="268"/>
        </pc:sldMkLst>
        <pc:spChg chg="del">
          <ac:chgData name="miaomiao zeng" userId="cdb9bfbe3c6d9b19" providerId="LiveId" clId="{7356916D-64D1-4175-B07D-B8F4879B7B54}" dt="2026-09-27T00:57:19.359" v="59" actId="478"/>
          <ac:spMkLst>
            <pc:docMk/>
            <pc:sldMk cId="0" sldId="268"/>
            <ac:spMk id="9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F42C3-EB32-4049-B5A9-0881BC4E34A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DC1B7-67CE-4285-8492-662074CF93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095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DC1B7-67CE-4285-8492-662074CF931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607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DC1B7-67CE-4285-8492-662074CF931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538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658368"/>
            <a:ext cx="256032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b="1" dirty="0">
                <a:solidFill>
                  <a:srgbClr val="E8F1FB"/>
                </a:solidFill>
                <a:latin typeface="Microsoft YaHei"/>
                <a:ea typeface="Microsoft YaHei"/>
              </a:rPr>
              <a:t>需求方案设计｜</a:t>
            </a:r>
            <a:r>
              <a:rPr lang="en-US" altLang="zh-CN" sz="1200" b="1" dirty="0">
                <a:solidFill>
                  <a:srgbClr val="E8F1FB"/>
                </a:solidFill>
                <a:latin typeface="Microsoft YaHei"/>
                <a:ea typeface="Microsoft YaHei"/>
              </a:rPr>
              <a:t>15</a:t>
            </a:r>
            <a:r>
              <a:rPr lang="zh-CN" altLang="en-US" sz="1200" b="1" dirty="0">
                <a:solidFill>
                  <a:srgbClr val="E8F1FB"/>
                </a:solidFill>
                <a:latin typeface="Microsoft YaHei"/>
                <a:ea typeface="Microsoft YaHei"/>
              </a:rPr>
              <a:t>分钟汇报</a:t>
            </a:r>
            <a:endParaRPr sz="1200" b="1" dirty="0">
              <a:solidFill>
                <a:srgbClr val="E8F1FB"/>
              </a:solidFill>
              <a:latin typeface="Microsoft YaHei"/>
              <a:ea typeface="Microsoft YaHe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1248" y="1481328"/>
            <a:ext cx="10515600" cy="10789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触发监测系统DAQ</a:t>
            </a:r>
            <a:endParaRPr sz="3300" b="1" dirty="0">
              <a:solidFill>
                <a:srgbClr val="FFFFFF"/>
              </a:solidFill>
              <a:latin typeface="Microsoft YaHei"/>
              <a:ea typeface="Microsoft YaHe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需求分析及方案设计</a:t>
            </a:r>
            <a:endParaRPr sz="3300" b="1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cxnSp>
        <p:nvCxnSpPr>
          <p:cNvPr id="6" name="Connector 5"/>
          <p:cNvCxnSpPr/>
          <p:nvPr/>
        </p:nvCxnSpPr>
        <p:spPr>
          <a:xfrm>
            <a:off x="1920240" y="2980944"/>
            <a:ext cx="8339328" cy="0"/>
          </a:xfrm>
          <a:prstGeom prst="line">
            <a:avLst/>
          </a:prstGeom>
          <a:ln w="1905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41248" y="3255264"/>
            <a:ext cx="10515600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0" dirty="0" err="1">
                <a:solidFill>
                  <a:srgbClr val="E8F1FB"/>
                </a:solidFill>
                <a:latin typeface="Microsoft YaHei"/>
                <a:ea typeface="Microsoft YaHei"/>
              </a:rPr>
              <a:t>高速读出｜分布式事例组装｜在线处理｜异步存储｜运行监测</a:t>
            </a:r>
            <a:endParaRPr sz="1420" b="0" dirty="0">
              <a:solidFill>
                <a:srgbClr val="E8F1FB"/>
              </a:solidFill>
              <a:latin typeface="Microsoft YaHei"/>
              <a:ea typeface="Microsoft Ya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8720" y="3931920"/>
            <a:ext cx="9820656" cy="25237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80" b="0" dirty="0" err="1">
                <a:solidFill>
                  <a:srgbClr val="FFFFFF"/>
                </a:solidFill>
                <a:latin typeface="Microsoft YaHei"/>
                <a:ea typeface="Microsoft YaHei"/>
              </a:rPr>
              <a:t>面向触发核心板升级的DAQ需求分析与总体方案设计</a:t>
            </a:r>
            <a:endParaRPr sz="1280" b="0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22191" y="4645152"/>
            <a:ext cx="4535424" cy="54864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8" y="5742432"/>
            <a:ext cx="5029200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Microsoft YaHei"/>
                <a:ea typeface="Microsoft YaHei"/>
              </a:rPr>
              <a:t>评审日期：2026年9月28日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6108192"/>
            <a:ext cx="50292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E8F1FB"/>
                </a:solidFill>
                <a:latin typeface="Microsoft YaHei"/>
                <a:ea typeface="Microsoft YaHei"/>
              </a:rPr>
              <a:t>汇报人：曾婷轩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00032" y="6035040"/>
            <a:ext cx="1874519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评审草案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190D07F-10F6-95BB-CFAD-92D6AA093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877" y="1556802"/>
            <a:ext cx="1645920" cy="9405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01｜背景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现状与升级目标：触发核心板数字化改造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69264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依据《北京正负电子对撞机项目-初设》3.3.4：在保留现有系统运行能力的基础上，升级触发核心板和数据读出链路，支撑高亮度运行、算法研究与系统状态评估。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1554480"/>
            <a:ext cx="11155680" cy="530352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1682963"/>
            <a:ext cx="10716768" cy="21852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60" b="1" dirty="0">
                <a:solidFill>
                  <a:srgbClr val="C77521"/>
                </a:solidFill>
                <a:latin typeface="Microsoft YaHei"/>
                <a:ea typeface="Microsoft YaHei"/>
              </a:rPr>
              <a:t>现状：2008年投运；初设记载截至202</a:t>
            </a:r>
            <a:r>
              <a:rPr lang="en-US" altLang="zh-CN" sz="1060" b="1" dirty="0">
                <a:solidFill>
                  <a:srgbClr val="C77521"/>
                </a:solidFill>
                <a:latin typeface="Microsoft YaHei"/>
                <a:ea typeface="Microsoft YaHei"/>
              </a:rPr>
              <a:t>6</a:t>
            </a:r>
            <a:r>
              <a:rPr sz="1060" b="1" dirty="0">
                <a:solidFill>
                  <a:srgbClr val="C77521"/>
                </a:solidFill>
                <a:latin typeface="Microsoft YaHei"/>
                <a:ea typeface="Microsoft YaHei"/>
              </a:rPr>
              <a:t>年已稳定运行1</a:t>
            </a:r>
            <a:r>
              <a:rPr lang="en-US" altLang="zh-CN" sz="1060" b="1" dirty="0">
                <a:solidFill>
                  <a:srgbClr val="C77521"/>
                </a:solidFill>
                <a:latin typeface="Microsoft YaHei"/>
                <a:ea typeface="Microsoft YaHei"/>
              </a:rPr>
              <a:t>9</a:t>
            </a:r>
            <a:r>
              <a:rPr sz="1060" b="1" dirty="0">
                <a:solidFill>
                  <a:srgbClr val="C77521"/>
                </a:solidFill>
                <a:latin typeface="Microsoft YaHei"/>
                <a:ea typeface="Microsoft YaHei"/>
              </a:rPr>
              <a:t>年。原VME架构受带宽限制，触发原始数据无法实时全量读出，只能按L1关联读出。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0352" y="2322576"/>
            <a:ext cx="4041648" cy="351129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30352" y="2322576"/>
            <a:ext cx="4041648" cy="91440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9808" y="2523744"/>
            <a:ext cx="3602736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142B45"/>
                </a:solidFill>
                <a:latin typeface="Microsoft YaHei"/>
                <a:ea typeface="Microsoft YaHei"/>
              </a:rPr>
              <a:t>现有触发系统：多子探测器输入→触发判选</a:t>
            </a:r>
          </a:p>
        </p:txBody>
      </p:sp>
      <p:pic>
        <p:nvPicPr>
          <p:cNvPr id="14" name="Picture 13" descr="BESIII触发系统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2852928"/>
            <a:ext cx="3675887" cy="23957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49808" y="5431536"/>
            <a:ext cx="3602736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6788A"/>
                </a:solidFill>
                <a:latin typeface="Microsoft YaHei"/>
                <a:ea typeface="Microsoft YaHei"/>
              </a:rPr>
              <a:t>触发系统直接关联前端电子学、各子探测器和BESIII DAQ。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73168" y="2322576"/>
            <a:ext cx="2907792" cy="3511296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773168" y="2322576"/>
            <a:ext cx="2907792" cy="91440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992624" y="2523744"/>
            <a:ext cx="246888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142B45"/>
                </a:solidFill>
                <a:latin typeface="Microsoft YaHei"/>
                <a:ea typeface="Microsoft YaHei"/>
              </a:rPr>
              <a:t>升级对象：触发核心板+接口板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02352" y="2907792"/>
            <a:ext cx="2249424" cy="566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248656" y="3035808"/>
            <a:ext cx="1956816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0" b="1">
                <a:solidFill>
                  <a:srgbClr val="7654A6"/>
                </a:solidFill>
                <a:latin typeface="Microsoft YaHei"/>
                <a:ea typeface="Microsoft YaHei"/>
              </a:rPr>
              <a:t>新触发核心板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0" b="1">
                <a:solidFill>
                  <a:srgbClr val="7654A6"/>
                </a:solidFill>
                <a:latin typeface="Microsoft YaHei"/>
                <a:ea typeface="Microsoft YaHei"/>
              </a:rPr>
              <a:t>FPGA + 高速光纤 + VME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6217920" y="3602736"/>
            <a:ext cx="201168" cy="219456"/>
          </a:xfrm>
          <a:prstGeom prst="rightArrow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102352" y="3913632"/>
            <a:ext cx="224942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42B45"/>
                </a:solidFill>
                <a:latin typeface="Microsoft YaHei"/>
                <a:ea typeface="Microsoft YaHei"/>
              </a:rPr>
              <a:t>重点提升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212080" y="4187952"/>
            <a:ext cx="2029968" cy="21945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321808" y="4233672"/>
            <a:ext cx="1810512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26384A"/>
                </a:solidFill>
                <a:latin typeface="Microsoft YaHei"/>
                <a:ea typeface="Microsoft YaHei"/>
              </a:rPr>
              <a:t>计算能力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212080" y="4498848"/>
            <a:ext cx="2029968" cy="21945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321808" y="4544568"/>
            <a:ext cx="1810512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26384A"/>
                </a:solidFill>
                <a:latin typeface="Microsoft YaHei"/>
                <a:ea typeface="Microsoft YaHei"/>
              </a:rPr>
              <a:t>数据缓存能力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212080" y="4809744"/>
            <a:ext cx="2029968" cy="21945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321808" y="4855464"/>
            <a:ext cx="1810512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26384A"/>
                </a:solidFill>
                <a:latin typeface="Microsoft YaHei"/>
                <a:ea typeface="Microsoft YaHei"/>
              </a:rPr>
              <a:t>数据传输带宽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212080" y="5120640"/>
            <a:ext cx="2029968" cy="21945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321808" y="5166359"/>
            <a:ext cx="1810512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26384A"/>
                </a:solidFill>
                <a:latin typeface="Microsoft YaHei"/>
                <a:ea typeface="Microsoft YaHei"/>
              </a:rPr>
              <a:t>接口兼容能力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47488" y="5340096"/>
            <a:ext cx="2359152" cy="402336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138928" y="5398148"/>
            <a:ext cx="2176272" cy="2862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 dirty="0" err="1">
                <a:solidFill>
                  <a:srgbClr val="C77521"/>
                </a:solidFill>
                <a:latin typeface="Microsoft YaHei"/>
                <a:ea typeface="Microsoft YaHei"/>
              </a:rPr>
              <a:t>第一阶段验收目标</a:t>
            </a:r>
            <a:r>
              <a:rPr sz="750" b="1" dirty="0">
                <a:solidFill>
                  <a:srgbClr val="C77521"/>
                </a:solidFill>
                <a:latin typeface="Microsoft YaHei"/>
                <a:ea typeface="Microsoft YaHei"/>
              </a:rPr>
              <a:t>：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 dirty="0" err="1">
                <a:solidFill>
                  <a:srgbClr val="C77521"/>
                </a:solidFill>
                <a:latin typeface="Microsoft YaHei"/>
                <a:ea typeface="Microsoft YaHei"/>
              </a:rPr>
              <a:t>完成MDC</a:t>
            </a:r>
            <a:r>
              <a:rPr sz="750" b="1" dirty="0">
                <a:solidFill>
                  <a:srgbClr val="C77521"/>
                </a:solidFill>
                <a:latin typeface="Microsoft YaHei"/>
                <a:ea typeface="Microsoft YaHei"/>
              </a:rPr>
              <a:t> 8块</a:t>
            </a:r>
            <a:r>
              <a:rPr lang="zh-CN" altLang="en-US" sz="750" b="1" dirty="0">
                <a:solidFill>
                  <a:srgbClr val="C77521"/>
                </a:solidFill>
                <a:latin typeface="Microsoft YaHei"/>
                <a:ea typeface="Microsoft YaHei"/>
              </a:rPr>
              <a:t>新</a:t>
            </a:r>
            <a:r>
              <a:rPr sz="750" b="1" dirty="0">
                <a:solidFill>
                  <a:srgbClr val="C77521"/>
                </a:solidFill>
                <a:latin typeface="Microsoft YaHei"/>
                <a:ea typeface="Microsoft YaHei"/>
              </a:rPr>
              <a:t>TKF</a:t>
            </a:r>
            <a:r>
              <a:rPr lang="zh-CN" altLang="en-US" sz="750" b="1" dirty="0">
                <a:solidFill>
                  <a:srgbClr val="C77521"/>
                </a:solidFill>
                <a:latin typeface="Microsoft YaHei"/>
                <a:ea typeface="Microsoft YaHei"/>
              </a:rPr>
              <a:t>的集成安装</a:t>
            </a:r>
            <a:endParaRPr sz="750" b="1" dirty="0">
              <a:solidFill>
                <a:srgbClr val="C77521"/>
              </a:solidFill>
              <a:latin typeface="Microsoft YaHei"/>
              <a:ea typeface="Microsoft YaHei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882127" y="2322576"/>
            <a:ext cx="3803904" cy="3511296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7882127" y="2322576"/>
            <a:ext cx="3803904" cy="91440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101583" y="2523744"/>
            <a:ext cx="3364992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42B45"/>
                </a:solidFill>
                <a:latin typeface="Microsoft YaHei"/>
                <a:ea typeface="Microsoft YaHei"/>
              </a:rPr>
              <a:t>升级目标：高速读出 + 兼容接入 + 运行评估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42832" y="2907792"/>
            <a:ext cx="1682496" cy="4389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052560" y="3026664"/>
            <a:ext cx="1463040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142B45"/>
                </a:solidFill>
                <a:latin typeface="Microsoft YaHei"/>
                <a:ea typeface="Microsoft YaHei"/>
              </a:rPr>
              <a:t>触发核心板</a:t>
            </a:r>
          </a:p>
        </p:txBody>
      </p:sp>
      <p:cxnSp>
        <p:nvCxnSpPr>
          <p:cNvPr id="38" name="Connector 37"/>
          <p:cNvCxnSpPr/>
          <p:nvPr/>
        </p:nvCxnSpPr>
        <p:spPr>
          <a:xfrm flipH="1">
            <a:off x="8613648" y="3346704"/>
            <a:ext cx="713232" cy="347472"/>
          </a:xfrm>
          <a:prstGeom prst="line">
            <a:avLst/>
          </a:prstGeom>
          <a:ln w="1270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10241280" y="3346704"/>
            <a:ext cx="694944" cy="347472"/>
          </a:xfrm>
          <a:prstGeom prst="line">
            <a:avLst/>
          </a:prstGeom>
          <a:ln w="12700">
            <a:solidFill>
              <a:srgbClr val="7654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8138160" y="3730752"/>
            <a:ext cx="1938528" cy="640080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247888" y="3822191"/>
            <a:ext cx="1719072" cy="40233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>
                <a:solidFill>
                  <a:srgbClr val="2468B4"/>
                </a:solidFill>
                <a:latin typeface="Microsoft YaHei"/>
                <a:ea typeface="Microsoft YaHei"/>
              </a:rPr>
              <a:t>40 Gb/s RDMA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>
                <a:solidFill>
                  <a:srgbClr val="2468B4"/>
                </a:solidFill>
                <a:latin typeface="Microsoft YaHei"/>
                <a:ea typeface="Microsoft YaHei"/>
              </a:rPr>
              <a:t>高速读出→组装→处理→存储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168128" y="3730752"/>
            <a:ext cx="1261872" cy="640080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0259568" y="3858768"/>
            <a:ext cx="1078992" cy="32918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30" b="1">
                <a:solidFill>
                  <a:srgbClr val="7654A6"/>
                </a:solidFill>
                <a:latin typeface="Microsoft YaHei"/>
                <a:ea typeface="Microsoft YaHei"/>
              </a:rPr>
              <a:t>VME读出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30" b="1">
                <a:solidFill>
                  <a:srgbClr val="7654A6"/>
                </a:solidFill>
                <a:latin typeface="Microsoft YaHei"/>
                <a:ea typeface="Microsoft YaHei"/>
              </a:rPr>
              <a:t>兼容老DAQ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38160" y="4590288"/>
            <a:ext cx="1938528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" b="1">
                <a:solidFill>
                  <a:srgbClr val="2468B4"/>
                </a:solidFill>
                <a:latin typeface="Microsoft YaHei"/>
                <a:ea typeface="Microsoft YaHei"/>
              </a:rPr>
              <a:t>主数据链路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68128" y="4590288"/>
            <a:ext cx="126187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" b="1">
                <a:solidFill>
                  <a:srgbClr val="7654A6"/>
                </a:solidFill>
                <a:latin typeface="Microsoft YaHei"/>
                <a:ea typeface="Microsoft YaHei"/>
              </a:rPr>
              <a:t>兼容旁路</a:t>
            </a:r>
          </a:p>
        </p:txBody>
      </p:sp>
      <p:pic>
        <p:nvPicPr>
          <p:cNvPr id="46" name="Picture 45" descr="初设-触发定标器LabVIEW监测界面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4882896"/>
            <a:ext cx="1353312" cy="89611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637776" y="4919472"/>
            <a:ext cx="1773936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1">
                <a:solidFill>
                  <a:srgbClr val="23845B"/>
                </a:solidFill>
                <a:latin typeface="Microsoft YaHei"/>
                <a:ea typeface="Microsoft YaHei"/>
              </a:rPr>
              <a:t>定标器监测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1">
                <a:solidFill>
                  <a:srgbClr val="23845B"/>
                </a:solidFill>
                <a:latin typeface="Microsoft YaHei"/>
                <a:ea typeface="Microsoft YaHei"/>
              </a:rPr>
              <a:t>SiTCP采集L1/通道/条件率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1">
                <a:solidFill>
                  <a:srgbClr val="23845B"/>
                </a:solidFill>
                <a:latin typeface="Microsoft YaHei"/>
                <a:ea typeface="Microsoft YaHei"/>
              </a:rPr>
              <a:t>计算死时间、活时间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1">
                <a:solidFill>
                  <a:srgbClr val="23845B"/>
                </a:solidFill>
                <a:latin typeface="Microsoft YaHei"/>
                <a:ea typeface="Microsoft YaHei"/>
              </a:rPr>
              <a:t>评估升级后运行是否正常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30352" y="6016752"/>
            <a:ext cx="11155680" cy="274320"/>
          </a:xfrm>
          <a:prstGeom prst="round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749808" y="6080760"/>
            <a:ext cx="1071676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dirty="0">
                <a:solidFill>
                  <a:srgbClr val="FFFFFF"/>
                </a:solidFill>
                <a:latin typeface="Microsoft YaHei"/>
                <a:ea typeface="Microsoft YaHei"/>
              </a:rPr>
              <a:t>升级路径：不拆除老系统→新老系统同时接收并比对→40 Gb/s </a:t>
            </a:r>
            <a:r>
              <a:rPr sz="84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RDMA承担原始数据研究与存储→VME保证无缝接入→定标器持续评估运行状态</a:t>
            </a:r>
            <a:r>
              <a:rPr sz="840" b="1" dirty="0">
                <a:solidFill>
                  <a:srgbClr val="FFFFFF"/>
                </a:solidFill>
                <a:latin typeface="Microsoft YaHei"/>
                <a:ea typeface="Microsoft YaHei"/>
              </a:rPr>
              <a:t>。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03｜总体业务架构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总体业务架构：三条相对独立的业务线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78607"/>
            <a:ext cx="10844784" cy="27392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按业务目标划分系统：高速原始数据采集与存储、兼容老DAQ的VME事例读出、独立的定标器监测采集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1755648"/>
            <a:ext cx="3547872" cy="396849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30352" y="1755648"/>
            <a:ext cx="3547872" cy="109728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13232" y="2011680"/>
            <a:ext cx="457200" cy="265176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3232" y="2025396"/>
            <a:ext cx="4572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2468B4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1993392"/>
            <a:ext cx="259689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42B45"/>
                </a:solidFill>
                <a:latin typeface="Microsoft YaHei"/>
                <a:ea typeface="Microsoft YaHei"/>
              </a:rPr>
              <a:t>RDMA高速数据获取与存储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19" y="2670048"/>
            <a:ext cx="310896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468B4"/>
                </a:solidFill>
                <a:latin typeface="Microsoft YaHei"/>
                <a:ea typeface="Microsoft YaHei"/>
              </a:rPr>
              <a:t>核心目标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19" y="2962656"/>
            <a:ext cx="3127248" cy="2092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dirty="0">
                <a:solidFill>
                  <a:srgbClr val="26384A"/>
                </a:solidFill>
                <a:latin typeface="Microsoft YaHei"/>
                <a:ea typeface="Microsoft YaHei"/>
              </a:rPr>
              <a:t>读出并存储最高</a:t>
            </a:r>
            <a:r>
              <a:rPr lang="en-US" altLang="zh-CN" sz="1000" dirty="0">
                <a:solidFill>
                  <a:srgbClr val="26384A"/>
                </a:solidFill>
                <a:latin typeface="Microsoft YaHei"/>
                <a:ea typeface="Microsoft YaHei"/>
              </a:rPr>
              <a:t>13.3 </a:t>
            </a:r>
            <a:r>
              <a:rPr sz="1000" b="0" dirty="0">
                <a:solidFill>
                  <a:srgbClr val="26384A"/>
                </a:solidFill>
                <a:latin typeface="Microsoft YaHei"/>
                <a:ea typeface="Microsoft YaHei"/>
              </a:rPr>
              <a:t>GB/</a:t>
            </a:r>
            <a:r>
              <a:rPr sz="10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s的原始触发数据</a:t>
            </a:r>
            <a:r>
              <a:rPr sz="1000" b="0" dirty="0">
                <a:solidFill>
                  <a:srgbClr val="26384A"/>
                </a:solidFill>
                <a:latin typeface="Microsoft YaHei"/>
                <a:ea typeface="Microsoft YaHei"/>
              </a:rPr>
              <a:t>。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31519" y="3675887"/>
            <a:ext cx="3145537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1519" y="3822191"/>
            <a:ext cx="310896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468B4"/>
                </a:solidFill>
                <a:latin typeface="Microsoft YaHei"/>
                <a:ea typeface="Microsoft YaHei"/>
              </a:rPr>
              <a:t>数据路径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19" y="4114800"/>
            <a:ext cx="3127248" cy="7498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触发数据源</a:t>
            </a:r>
            <a:r>
              <a:rPr sz="960" b="0" dirty="0">
                <a:solidFill>
                  <a:srgbClr val="26384A"/>
                </a:solidFill>
                <a:latin typeface="Microsoft YaHei"/>
                <a:ea typeface="Microsoft YaHei"/>
              </a:rPr>
              <a:t> → </a:t>
            </a:r>
            <a:r>
              <a:rPr sz="96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RDMA接收</a:t>
            </a:r>
            <a:r>
              <a:rPr sz="960" b="0" dirty="0">
                <a:solidFill>
                  <a:srgbClr val="26384A"/>
                </a:solidFill>
                <a:latin typeface="Microsoft YaHei"/>
                <a:ea typeface="Microsoft YaHei"/>
              </a:rPr>
              <a:t> → </a:t>
            </a:r>
            <a:r>
              <a:rPr sz="96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组装</a:t>
            </a:r>
            <a:r>
              <a:rPr sz="960" b="0" dirty="0">
                <a:solidFill>
                  <a:srgbClr val="26384A"/>
                </a:solidFill>
                <a:latin typeface="Microsoft YaHei"/>
                <a:ea typeface="Microsoft YaHei"/>
              </a:rPr>
              <a:t>/</a:t>
            </a:r>
            <a:r>
              <a:rPr sz="96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处理</a:t>
            </a:r>
            <a:r>
              <a:rPr sz="960" b="0" dirty="0">
                <a:solidFill>
                  <a:srgbClr val="26384A"/>
                </a:solidFill>
                <a:latin typeface="Microsoft YaHei"/>
                <a:ea typeface="Microsoft YaHei"/>
              </a:rPr>
              <a:t> → </a:t>
            </a:r>
            <a:r>
              <a:rPr sz="96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本地缓存与XRootD存储</a:t>
            </a:r>
            <a:endParaRPr sz="960" b="0" dirty="0">
              <a:solidFill>
                <a:srgbClr val="26384A"/>
              </a:solidFill>
              <a:latin typeface="Microsoft YaHei"/>
              <a:ea typeface="Microsoft YaHei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94944" y="5029200"/>
            <a:ext cx="3218688" cy="512064"/>
          </a:xfrm>
          <a:prstGeom prst="roundRect">
            <a:avLst/>
          </a:prstGeom>
          <a:solidFill>
            <a:srgbClr val="EA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59" y="5122110"/>
            <a:ext cx="2962656" cy="326243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dirty="0">
                <a:solidFill>
                  <a:srgbClr val="66788A"/>
                </a:solidFill>
                <a:latin typeface="Microsoft YaHei"/>
                <a:ea typeface="Microsoft YaHei"/>
              </a:rPr>
              <a:t>定位：系统主数据链路；</a:t>
            </a:r>
            <a:r>
              <a:rPr lang="en-US" altLang="zh-CN" sz="880" b="0" dirty="0">
                <a:solidFill>
                  <a:srgbClr val="66788A"/>
                </a:solidFill>
                <a:latin typeface="Microsoft YaHei"/>
                <a:ea typeface="Microsoft YaHei"/>
              </a:rPr>
              <a:t>13.3</a:t>
            </a:r>
            <a:r>
              <a:rPr sz="880" b="0" dirty="0">
                <a:solidFill>
                  <a:srgbClr val="66788A"/>
                </a:solidFill>
                <a:latin typeface="Microsoft YaHei"/>
                <a:ea typeface="Microsoft YaHei"/>
              </a:rPr>
              <a:t> GB/</a:t>
            </a:r>
            <a:r>
              <a:rPr sz="88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s为目标，需通过端到端测试验证</a:t>
            </a:r>
            <a:r>
              <a:rPr sz="880" b="0" dirty="0">
                <a:solidFill>
                  <a:srgbClr val="66788A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15968" y="1755648"/>
            <a:ext cx="3547872" cy="396849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315968" y="1755648"/>
            <a:ext cx="3547872" cy="109728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98848" y="2011680"/>
            <a:ext cx="457200" cy="265176"/>
          </a:xfrm>
          <a:prstGeom prst="roundRect">
            <a:avLst/>
          </a:prstGeom>
          <a:solidFill>
            <a:srgbClr val="F0E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98848" y="2025396"/>
            <a:ext cx="4572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7654A6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5776" y="1993392"/>
            <a:ext cx="259689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42B45"/>
                </a:solidFill>
                <a:latin typeface="Microsoft YaHei"/>
                <a:ea typeface="Microsoft YaHei"/>
              </a:rPr>
              <a:t>VME兼容事例读出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17136" y="2670048"/>
            <a:ext cx="310896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654A6"/>
                </a:solidFill>
                <a:latin typeface="Microsoft YaHei"/>
                <a:ea typeface="Microsoft YaHei"/>
              </a:rPr>
              <a:t>核心目标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17136" y="2962656"/>
            <a:ext cx="3127248" cy="6400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6384A"/>
                </a:solidFill>
                <a:latin typeface="Microsoft YaHei"/>
                <a:ea typeface="Microsoft YaHei"/>
              </a:rPr>
              <a:t>兼容既有BESIII DAQ，在读出原始触发数据的同时，读出触发后的事例数据。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4517136" y="3675887"/>
            <a:ext cx="3145535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17136" y="3822191"/>
            <a:ext cx="310896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654A6"/>
                </a:solidFill>
                <a:latin typeface="Microsoft YaHei"/>
                <a:ea typeface="Microsoft YaHei"/>
              </a:rPr>
              <a:t>建设意义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17136" y="4114800"/>
            <a:ext cx="3127248" cy="7498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>
                <a:solidFill>
                  <a:srgbClr val="26384A"/>
                </a:solidFill>
                <a:latin typeface="Microsoft YaHei"/>
                <a:ea typeface="Microsoft YaHei"/>
              </a:rPr>
              <a:t>为今后参与BESIII DAQ取数，并行采集原始触发数据开展算法研究打基础。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80559" y="5029200"/>
            <a:ext cx="3218688" cy="512064"/>
          </a:xfrm>
          <a:prstGeom prst="roundRect">
            <a:avLst/>
          </a:prstGeom>
          <a:solidFill>
            <a:srgbClr val="EA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608576" y="5111496"/>
            <a:ext cx="2962656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66788A"/>
                </a:solidFill>
                <a:latin typeface="Microsoft YaHei"/>
                <a:ea typeface="Microsoft YaHei"/>
              </a:rPr>
              <a:t>定位：兼容既有系统的读出路径，与RDMA高速采集形成互补。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01583" y="1755648"/>
            <a:ext cx="3547872" cy="396849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8101583" y="1755648"/>
            <a:ext cx="3547872" cy="109728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8284463" y="2011680"/>
            <a:ext cx="457200" cy="265176"/>
          </a:xfrm>
          <a:prstGeom prst="roundRect">
            <a:avLst/>
          </a:prstGeom>
          <a:solidFill>
            <a:srgbClr val="E6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284463" y="2025396"/>
            <a:ext cx="4572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23845B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51392" y="1993392"/>
            <a:ext cx="259689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42B45"/>
                </a:solidFill>
                <a:latin typeface="Microsoft YaHei"/>
                <a:ea typeface="Microsoft YaHei"/>
              </a:rPr>
              <a:t>定标器独立监测采集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02752" y="2670048"/>
            <a:ext cx="310896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3845B"/>
                </a:solidFill>
                <a:latin typeface="Microsoft YaHei"/>
                <a:ea typeface="Microsoft YaHei"/>
              </a:rPr>
              <a:t>核心目标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02752" y="2962656"/>
            <a:ext cx="3127248" cy="36317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将原LabVIEW定标器采集替换为基于SiTCP的千兆网采集方式</a:t>
            </a:r>
            <a:r>
              <a:rPr sz="1000" b="0" dirty="0">
                <a:solidFill>
                  <a:srgbClr val="26384A"/>
                </a:solidFill>
                <a:latin typeface="Microsoft YaHei"/>
                <a:ea typeface="Microsoft YaHei"/>
              </a:rPr>
              <a:t>。</a:t>
            </a:r>
            <a:r>
              <a:rPr lang="zh-CN" altLang="en-US" sz="1000" b="0" dirty="0">
                <a:solidFill>
                  <a:srgbClr val="26384A"/>
                </a:solidFill>
                <a:latin typeface="Microsoft YaHei"/>
                <a:ea typeface="Microsoft YaHei"/>
              </a:rPr>
              <a:t>短期目标新老定标器并行运行。</a:t>
            </a:r>
            <a:endParaRPr sz="1000" b="0" dirty="0">
              <a:solidFill>
                <a:srgbClr val="26384A"/>
              </a:solidFill>
              <a:latin typeface="Microsoft YaHei"/>
              <a:ea typeface="Microsoft YaHei"/>
            </a:endParaRPr>
          </a:p>
        </p:txBody>
      </p:sp>
      <p:cxnSp>
        <p:nvCxnSpPr>
          <p:cNvPr id="40" name="Connector 39"/>
          <p:cNvCxnSpPr/>
          <p:nvPr/>
        </p:nvCxnSpPr>
        <p:spPr>
          <a:xfrm>
            <a:off x="8302752" y="3675887"/>
            <a:ext cx="3145536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302752" y="3822191"/>
            <a:ext cx="310896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3845B"/>
                </a:solidFill>
                <a:latin typeface="Microsoft YaHei"/>
                <a:ea typeface="Microsoft YaHei"/>
              </a:rPr>
              <a:t>数据用途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02752" y="4114800"/>
            <a:ext cx="3127248" cy="7498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>
                <a:solidFill>
                  <a:srgbClr val="26384A"/>
                </a:solidFill>
                <a:latin typeface="Microsoft YaHei"/>
                <a:ea typeface="Microsoft YaHei"/>
              </a:rPr>
              <a:t>采集定标器数据，计算并展示运行指标，用于评估新触发系统是否正常工作。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266175" y="5029200"/>
            <a:ext cx="3218688" cy="512064"/>
          </a:xfrm>
          <a:prstGeom prst="roundRect">
            <a:avLst/>
          </a:prstGeom>
          <a:solidFill>
            <a:srgbClr val="EA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394192" y="5189821"/>
            <a:ext cx="2962656" cy="19082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dirty="0">
                <a:solidFill>
                  <a:srgbClr val="66788A"/>
                </a:solidFill>
                <a:latin typeface="Microsoft YaHei"/>
                <a:ea typeface="Microsoft YaHei"/>
              </a:rPr>
              <a:t>定位：独立低速监测链路，不承载</a:t>
            </a:r>
            <a:r>
              <a:rPr lang="en-US" altLang="zh-CN" sz="880" dirty="0">
                <a:solidFill>
                  <a:srgbClr val="66788A"/>
                </a:solidFill>
                <a:latin typeface="Microsoft YaHei"/>
                <a:ea typeface="Microsoft YaHei"/>
              </a:rPr>
              <a:t>13.3</a:t>
            </a:r>
            <a:r>
              <a:rPr sz="880" b="0" dirty="0">
                <a:solidFill>
                  <a:srgbClr val="66788A"/>
                </a:solidFill>
                <a:latin typeface="Microsoft YaHei"/>
                <a:ea typeface="Microsoft YaHei"/>
              </a:rPr>
              <a:t>GB/</a:t>
            </a:r>
            <a:r>
              <a:rPr sz="88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s主数据</a:t>
            </a:r>
            <a:r>
              <a:rPr sz="880" b="0" dirty="0">
                <a:solidFill>
                  <a:srgbClr val="66788A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30352" y="5870448"/>
            <a:ext cx="11119104" cy="310896"/>
          </a:xfrm>
          <a:prstGeom prst="round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13232" y="5934456"/>
            <a:ext cx="1075334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0" b="1">
                <a:solidFill>
                  <a:srgbClr val="FFFFFF"/>
                </a:solidFill>
                <a:latin typeface="Microsoft YaHei"/>
                <a:ea typeface="Microsoft YaHei"/>
              </a:rPr>
              <a:t>三条业务线各有边界、协同运行：RDMA承担高速原始数据主链路，VME保障BESIII DAQ兼容与事例读出，SiTCP定标器用于独立运行监测。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04｜第一阶段数据量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第一阶段数据量估算：MDC</a:t>
            </a:r>
            <a:r>
              <a:rPr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 8块</a:t>
            </a:r>
            <a:r>
              <a:rPr lang="zh-CN" altLang="en-US"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新</a:t>
            </a:r>
            <a:r>
              <a:rPr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TKF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1137086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02336" y="1125805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1132911"/>
            <a:ext cx="10844784" cy="492443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第一阶段首先</a:t>
            </a:r>
            <a:r>
              <a:rPr lang="zh-CN" altLang="en-US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完成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MDC外室8个扇区对应的8块</a:t>
            </a:r>
            <a:r>
              <a:rPr lang="zh-CN" altLang="en-US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新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TKF</a:t>
            </a:r>
            <a:r>
              <a:rPr lang="zh-CN" altLang="en-US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的集成安装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；本页按当前数据包定义估算原始数据规模，并明确后续带宽、缓存和存储的验收基线。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0352" y="2267712"/>
            <a:ext cx="6711696" cy="37307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30352" y="2267712"/>
            <a:ext cx="6711696" cy="91440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8096" y="2487168"/>
            <a:ext cx="6236208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142B45"/>
                </a:solidFill>
                <a:latin typeface="Microsoft YaHei"/>
                <a:ea typeface="Microsoft YaHei"/>
              </a:rPr>
              <a:t>MDC外室数据输入与单板数据量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" y="2944368"/>
            <a:ext cx="1627632" cy="676656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96112" y="3054096"/>
            <a:ext cx="1444752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2468B4"/>
                </a:solidFill>
                <a:latin typeface="Microsoft YaHei"/>
                <a:ea typeface="Microsoft YaHei"/>
              </a:rPr>
              <a:t>80块MFT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" y="3346704"/>
            <a:ext cx="1444752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MDC外室8个扇区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2928" y="3054096"/>
            <a:ext cx="1444752" cy="39395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dirty="0">
                <a:solidFill>
                  <a:srgbClr val="7654A6"/>
                </a:solidFill>
                <a:latin typeface="Microsoft YaHei"/>
                <a:ea typeface="Microsoft YaHei"/>
              </a:rPr>
              <a:t>10</a:t>
            </a:r>
            <a:r>
              <a:rPr lang="zh-CN" altLang="en-US" sz="1100" b="1" dirty="0">
                <a:solidFill>
                  <a:srgbClr val="7654A6"/>
                </a:solidFill>
                <a:latin typeface="Microsoft YaHei"/>
                <a:ea typeface="Microsoft YaHei"/>
              </a:rPr>
              <a:t>路</a:t>
            </a:r>
            <a:r>
              <a:rPr lang="en-US" altLang="zh-CN" sz="1100" b="1" dirty="0">
                <a:solidFill>
                  <a:srgbClr val="7654A6"/>
                </a:solidFill>
                <a:latin typeface="Microsoft YaHei"/>
                <a:ea typeface="Microsoft YaHei"/>
              </a:rPr>
              <a:t>MFT</a:t>
            </a:r>
            <a:r>
              <a:rPr lang="zh-CN" altLang="en-US" sz="1100" b="1" dirty="0">
                <a:solidFill>
                  <a:srgbClr val="7654A6"/>
                </a:solidFill>
                <a:latin typeface="Microsoft YaHei"/>
                <a:ea typeface="Microsoft YaHei"/>
              </a:rPr>
              <a:t>汇聚到一块</a:t>
            </a:r>
            <a:r>
              <a:rPr lang="en-US" altLang="zh-CN" sz="1100" b="1" dirty="0">
                <a:solidFill>
                  <a:srgbClr val="7654A6"/>
                </a:solidFill>
                <a:latin typeface="Microsoft YaHei"/>
                <a:ea typeface="Microsoft YaHei"/>
              </a:rPr>
              <a:t>TKF</a:t>
            </a:r>
            <a:endParaRPr sz="1100" b="1" dirty="0">
              <a:solidFill>
                <a:srgbClr val="7654A6"/>
              </a:solidFill>
              <a:latin typeface="Microsoft YaHei"/>
              <a:ea typeface="Microsoft YaHei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718304" y="2944368"/>
            <a:ext cx="1627632" cy="676656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238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809744" y="3054096"/>
            <a:ext cx="1444752" cy="22467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dirty="0">
                <a:solidFill>
                  <a:srgbClr val="23845B"/>
                </a:solidFill>
                <a:latin typeface="Microsoft YaHei"/>
                <a:ea typeface="Microsoft YaHei"/>
              </a:rPr>
              <a:t>8块</a:t>
            </a:r>
            <a:r>
              <a:rPr lang="zh-CN" altLang="en-US" sz="1100" b="1" dirty="0">
                <a:solidFill>
                  <a:srgbClr val="23845B"/>
                </a:solidFill>
                <a:latin typeface="Microsoft YaHei"/>
                <a:ea typeface="Microsoft YaHei"/>
              </a:rPr>
              <a:t>新</a:t>
            </a:r>
            <a:r>
              <a:rPr sz="1100" b="1" dirty="0">
                <a:solidFill>
                  <a:srgbClr val="23845B"/>
                </a:solidFill>
                <a:latin typeface="Microsoft YaHei"/>
                <a:ea typeface="Microsoft YaHei"/>
              </a:rPr>
              <a:t>TKF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9744" y="3346704"/>
            <a:ext cx="1444752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每块接收10路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2468880" y="3154680"/>
            <a:ext cx="219456" cy="201168"/>
          </a:xfrm>
          <a:prstGeom prst="rightArrow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ight Arrow 23"/>
          <p:cNvSpPr/>
          <p:nvPr/>
        </p:nvSpPr>
        <p:spPr>
          <a:xfrm>
            <a:off x="4425696" y="3154680"/>
            <a:ext cx="219456" cy="201168"/>
          </a:xfrm>
          <a:prstGeom prst="rightArrow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04672" y="3877056"/>
            <a:ext cx="6163056" cy="566928"/>
          </a:xfrm>
          <a:prstGeom prst="roundRect">
            <a:avLst/>
          </a:prstGeom>
          <a:solidFill>
            <a:srgbClr val="EA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87552" y="3986784"/>
            <a:ext cx="5797296" cy="21390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每块</a:t>
            </a:r>
            <a:r>
              <a:rPr lang="zh-CN" altLang="en-US" sz="1030" b="1" dirty="0">
                <a:solidFill>
                  <a:srgbClr val="142B45"/>
                </a:solidFill>
                <a:latin typeface="Microsoft YaHei"/>
                <a:ea typeface="Microsoft YaHei"/>
              </a:rPr>
              <a:t>新</a:t>
            </a:r>
            <a:r>
              <a:rPr sz="1030" b="1" dirty="0">
                <a:solidFill>
                  <a:srgbClr val="142B45"/>
                </a:solidFill>
                <a:latin typeface="Microsoft YaHei"/>
                <a:ea typeface="Microsoft YaHei"/>
              </a:rPr>
              <a:t>TKF：10路MFT × 32 bit hit = 320 bit / </a:t>
            </a:r>
            <a:r>
              <a:rPr sz="103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时钟周期</a:t>
            </a:r>
            <a:endParaRPr sz="103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87552" y="4224528"/>
            <a:ext cx="5797296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0">
                <a:solidFill>
                  <a:srgbClr val="66788A"/>
                </a:solidFill>
                <a:latin typeface="Microsoft YaHei"/>
                <a:ea typeface="Microsoft YaHei"/>
              </a:rPr>
              <a:t>当前定义：每个数据包包含100个时钟周期的hit信息，包长4096 Byte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" y="4663440"/>
            <a:ext cx="6163056" cy="786384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87552" y="4773168"/>
            <a:ext cx="5797296" cy="21223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dirty="0">
                <a:solidFill>
                  <a:srgbClr val="2468B4"/>
                </a:solidFill>
                <a:latin typeface="Microsoft YaHei"/>
                <a:ea typeface="Microsoft YaHei"/>
              </a:rPr>
              <a:t>单板：4096 Byte × 4</a:t>
            </a:r>
            <a:r>
              <a:rPr lang="en-US" altLang="zh-CN" sz="1019" b="1" dirty="0">
                <a:solidFill>
                  <a:srgbClr val="2468B4"/>
                </a:solidFill>
                <a:latin typeface="Microsoft YaHei"/>
                <a:ea typeface="Microsoft YaHei"/>
              </a:rPr>
              <a:t>1.65</a:t>
            </a:r>
            <a:r>
              <a:rPr sz="1019" b="1" dirty="0">
                <a:solidFill>
                  <a:srgbClr val="2468B4"/>
                </a:solidFill>
                <a:latin typeface="Microsoft YaHei"/>
                <a:ea typeface="Microsoft YaHei"/>
              </a:rPr>
              <a:t> MHz ÷ 100 = 1.6</a:t>
            </a:r>
            <a:r>
              <a:rPr lang="en-US" altLang="zh-CN" sz="1019" b="1" dirty="0">
                <a:solidFill>
                  <a:srgbClr val="2468B4"/>
                </a:solidFill>
                <a:latin typeface="Microsoft YaHei"/>
                <a:ea typeface="Microsoft YaHei"/>
              </a:rPr>
              <a:t>7</a:t>
            </a:r>
            <a:r>
              <a:rPr sz="1019" b="1" dirty="0">
                <a:solidFill>
                  <a:srgbClr val="2468B4"/>
                </a:solidFill>
                <a:latin typeface="Microsoft YaHei"/>
                <a:ea typeface="Microsoft YaHei"/>
              </a:rPr>
              <a:t> GB/s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7552" y="5065776"/>
            <a:ext cx="5797296" cy="21223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dirty="0">
                <a:solidFill>
                  <a:srgbClr val="7654A6"/>
                </a:solidFill>
                <a:latin typeface="Microsoft YaHei"/>
                <a:ea typeface="Microsoft YaHei"/>
              </a:rPr>
              <a:t>8块</a:t>
            </a:r>
            <a:r>
              <a:rPr lang="zh-CN" altLang="en-US" sz="1019" b="1" dirty="0">
                <a:solidFill>
                  <a:srgbClr val="7654A6"/>
                </a:solidFill>
                <a:latin typeface="Microsoft YaHei"/>
                <a:ea typeface="Microsoft YaHei"/>
              </a:rPr>
              <a:t>新</a:t>
            </a:r>
            <a:r>
              <a:rPr sz="1019" b="1" dirty="0">
                <a:solidFill>
                  <a:srgbClr val="7654A6"/>
                </a:solidFill>
                <a:latin typeface="Microsoft YaHei"/>
                <a:ea typeface="Microsoft YaHei"/>
              </a:rPr>
              <a:t>TKF：1.6</a:t>
            </a:r>
            <a:r>
              <a:rPr lang="en-US" altLang="zh-CN" sz="1019" b="1" dirty="0">
                <a:solidFill>
                  <a:srgbClr val="7654A6"/>
                </a:solidFill>
                <a:latin typeface="Microsoft YaHei"/>
                <a:ea typeface="Microsoft YaHei"/>
              </a:rPr>
              <a:t>7</a:t>
            </a:r>
            <a:r>
              <a:rPr sz="1019" b="1" dirty="0">
                <a:solidFill>
                  <a:srgbClr val="7654A6"/>
                </a:solidFill>
                <a:latin typeface="Microsoft YaHei"/>
                <a:ea typeface="Microsoft YaHei"/>
              </a:rPr>
              <a:t> GB/s × 8 ≈ 1</a:t>
            </a:r>
            <a:r>
              <a:rPr lang="en-US" altLang="zh-CN" sz="1019" b="1" dirty="0">
                <a:solidFill>
                  <a:srgbClr val="7654A6"/>
                </a:solidFill>
                <a:latin typeface="Microsoft YaHei"/>
                <a:ea typeface="Microsoft YaHei"/>
              </a:rPr>
              <a:t>3.3</a:t>
            </a:r>
            <a:r>
              <a:rPr sz="1019" b="1" dirty="0">
                <a:solidFill>
                  <a:srgbClr val="7654A6"/>
                </a:solidFill>
                <a:latin typeface="Microsoft YaHei"/>
                <a:ea typeface="Microsoft YaHei"/>
              </a:rPr>
              <a:t> GB/</a:t>
            </a:r>
            <a:r>
              <a:rPr sz="1019" b="1" dirty="0" err="1">
                <a:solidFill>
                  <a:srgbClr val="7654A6"/>
                </a:solidFill>
                <a:latin typeface="Microsoft YaHei"/>
                <a:ea typeface="Microsoft YaHei"/>
              </a:rPr>
              <a:t>s（需求口径</a:t>
            </a:r>
            <a:r>
              <a:rPr sz="1019" b="1" dirty="0">
                <a:solidFill>
                  <a:srgbClr val="7654A6"/>
                </a:solidFill>
                <a:latin typeface="Microsoft YaHei"/>
                <a:ea typeface="Microsoft YaHei"/>
              </a:rPr>
              <a:t>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4672" y="5614416"/>
            <a:ext cx="6163056" cy="237744"/>
          </a:xfrm>
          <a:prstGeom prst="roundRect">
            <a:avLst/>
          </a:prstGeom>
          <a:solidFill>
            <a:srgbClr val="FB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32688" y="5669280"/>
            <a:ext cx="5907024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C77521"/>
                </a:solidFill>
                <a:latin typeface="Microsoft YaHei"/>
                <a:ea typeface="Microsoft YaHei"/>
              </a:rPr>
              <a:t>该规模决定RDMA接收、组装、算法处理和XRootD存储的端到端设计余量。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43216" y="2267712"/>
            <a:ext cx="4242816" cy="3730752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7443216" y="2267712"/>
            <a:ext cx="4242816" cy="91440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680960" y="2487168"/>
            <a:ext cx="3767328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142B45"/>
                </a:solidFill>
                <a:latin typeface="Microsoft YaHei"/>
                <a:ea typeface="Microsoft YaHei"/>
              </a:rPr>
              <a:t>新TKF数据包格式</a:t>
            </a:r>
          </a:p>
        </p:txBody>
      </p:sp>
      <p:pic>
        <p:nvPicPr>
          <p:cNvPr id="36" name="Picture 35" descr="新TKF数据格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6096" y="2907792"/>
            <a:ext cx="3877056" cy="996696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7680960" y="4169663"/>
            <a:ext cx="3767328" cy="6400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845552" y="4297680"/>
            <a:ext cx="3438144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3845B"/>
                </a:solidFill>
                <a:latin typeface="Microsoft YaHei"/>
                <a:ea typeface="Microsoft YaHei"/>
              </a:rPr>
              <a:t>数据包长度：4096 Byte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45552" y="4572000"/>
            <a:ext cx="3438144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6788A"/>
                </a:solidFill>
                <a:latin typeface="Microsoft YaHei"/>
                <a:ea typeface="Microsoft YaHei"/>
              </a:rPr>
              <a:t>数据内容：100个时钟周期的hit信息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80960" y="5065776"/>
            <a:ext cx="3767328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数据格式需作为RDMA</a:t>
            </a:r>
            <a:r>
              <a:rPr sz="800" b="0" dirty="0">
                <a:solidFill>
                  <a:srgbClr val="26384A"/>
                </a:solidFill>
                <a:latin typeface="Microsoft YaHei"/>
                <a:ea typeface="Microsoft YaHei"/>
              </a:rPr>
              <a:t> </a:t>
            </a:r>
            <a:r>
              <a:rPr sz="8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Receiver的解析和校验依据</a:t>
            </a:r>
            <a:r>
              <a:rPr sz="800" b="0" dirty="0">
                <a:solidFill>
                  <a:srgbClr val="26384A"/>
                </a:solidFill>
                <a:latin typeface="Microsoft YaHei"/>
                <a:ea typeface="Microsoft YaHei"/>
              </a:rPr>
              <a:t>：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帧头、字段长度、通道</a:t>
            </a:r>
            <a:r>
              <a:rPr sz="800" b="0" dirty="0">
                <a:solidFill>
                  <a:srgbClr val="26384A"/>
                </a:solidFill>
                <a:latin typeface="Microsoft YaHei"/>
                <a:ea typeface="Microsoft YaHei"/>
              </a:rPr>
              <a:t>/</a:t>
            </a:r>
            <a:r>
              <a:rPr sz="8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板卡标识及payload边界</a:t>
            </a:r>
            <a:r>
              <a:rPr sz="800" b="0" dirty="0">
                <a:solidFill>
                  <a:srgbClr val="26384A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80960" y="5614416"/>
            <a:ext cx="3767328" cy="237744"/>
          </a:xfrm>
          <a:prstGeom prst="roundRect">
            <a:avLst/>
          </a:prstGeom>
          <a:solidFill>
            <a:srgbClr val="FB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808975" y="5669280"/>
            <a:ext cx="3511296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1">
                <a:solidFill>
                  <a:srgbClr val="C77521"/>
                </a:solidFill>
                <a:latin typeface="Microsoft YaHei"/>
                <a:ea typeface="Microsoft YaHei"/>
              </a:rPr>
              <a:t>第一阶段按8块TKF完成端到端验收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05｜模块一需求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1. </a:t>
            </a:r>
            <a:r>
              <a:rPr sz="2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RDMA高速数据获取与存储需求分析</a:t>
            </a:r>
            <a:endParaRPr sz="2300" b="1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78607"/>
            <a:ext cx="10844784" cy="27392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目标是稳定获得可用于触发算法研究的原始数据；1</a:t>
            </a:r>
            <a:r>
              <a:rPr lang="en-US" altLang="zh-CN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3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.</a:t>
            </a:r>
            <a:r>
              <a:rPr lang="en-US" altLang="zh-CN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3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 GB/</a:t>
            </a:r>
            <a:r>
              <a:rPr sz="142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s为当前端到端需求目标，读出、处理、存储和运行指标需共同验收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572768"/>
            <a:ext cx="2670048" cy="6035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Rounded Rectangle 9"/>
          <p:cNvSpPr/>
          <p:nvPr/>
        </p:nvSpPr>
        <p:spPr>
          <a:xfrm>
            <a:off x="566928" y="1572768"/>
            <a:ext cx="54864" cy="603504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1" name="TextBox 10"/>
          <p:cNvSpPr txBox="1"/>
          <p:nvPr/>
        </p:nvSpPr>
        <p:spPr>
          <a:xfrm>
            <a:off x="713232" y="1777165"/>
            <a:ext cx="111556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66788A"/>
                </a:solidFill>
                <a:latin typeface="Microsoft YaHei"/>
                <a:ea typeface="Microsoft YaHei"/>
              </a:rPr>
              <a:t>并发板卡</a:t>
            </a:r>
            <a:endParaRPr sz="1600" b="1" dirty="0">
              <a:solidFill>
                <a:srgbClr val="66788A"/>
              </a:solidFill>
              <a:latin typeface="Microsoft YaHei"/>
              <a:ea typeface="Microsoft YaHe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00784" y="1768021"/>
            <a:ext cx="1353312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468B4"/>
                </a:solidFill>
                <a:latin typeface="Microsoft YaHei"/>
                <a:ea typeface="Microsoft YaHei"/>
              </a:rPr>
              <a:t>≥ 8块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46704" y="1572768"/>
            <a:ext cx="2670048" cy="6035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5" name="Rounded Rectangle 14"/>
          <p:cNvSpPr/>
          <p:nvPr/>
        </p:nvSpPr>
        <p:spPr>
          <a:xfrm>
            <a:off x="3346704" y="1572768"/>
            <a:ext cx="54864" cy="603504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TextBox 15"/>
          <p:cNvSpPr txBox="1"/>
          <p:nvPr/>
        </p:nvSpPr>
        <p:spPr>
          <a:xfrm>
            <a:off x="3493008" y="1777165"/>
            <a:ext cx="111556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6788A"/>
                </a:solidFill>
                <a:latin typeface="Microsoft YaHei"/>
                <a:ea typeface="Microsoft YaHei"/>
              </a:rPr>
              <a:t>单板读出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0" y="1768021"/>
            <a:ext cx="1353312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2468B4"/>
                </a:solidFill>
                <a:latin typeface="Microsoft YaHei"/>
                <a:ea typeface="Microsoft YaHei"/>
              </a:rPr>
              <a:t>≥ 1.6</a:t>
            </a:r>
            <a:r>
              <a:rPr lang="en-US" altLang="zh-CN" sz="1600" b="1" dirty="0">
                <a:solidFill>
                  <a:srgbClr val="2468B4"/>
                </a:solidFill>
                <a:latin typeface="Microsoft YaHei"/>
                <a:ea typeface="Microsoft YaHei"/>
              </a:rPr>
              <a:t>7</a:t>
            </a:r>
            <a:r>
              <a:rPr sz="1600" b="1" dirty="0">
                <a:solidFill>
                  <a:srgbClr val="2468B4"/>
                </a:solidFill>
                <a:latin typeface="Microsoft YaHei"/>
                <a:ea typeface="Microsoft YaHei"/>
              </a:rPr>
              <a:t> GB/s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1572768"/>
            <a:ext cx="2670048" cy="6035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Rounded Rectangle 19"/>
          <p:cNvSpPr/>
          <p:nvPr/>
        </p:nvSpPr>
        <p:spPr>
          <a:xfrm>
            <a:off x="6126480" y="1572768"/>
            <a:ext cx="54864" cy="603504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1" name="TextBox 20"/>
          <p:cNvSpPr txBox="1"/>
          <p:nvPr/>
        </p:nvSpPr>
        <p:spPr>
          <a:xfrm>
            <a:off x="6272784" y="1777165"/>
            <a:ext cx="111556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solidFill>
                  <a:srgbClr val="66788A"/>
                </a:solidFill>
                <a:latin typeface="Microsoft YaHei"/>
                <a:ea typeface="Microsoft YaHei"/>
              </a:rPr>
              <a:t>总</a:t>
            </a:r>
            <a:r>
              <a:rPr sz="1600" b="1" dirty="0" err="1">
                <a:solidFill>
                  <a:srgbClr val="66788A"/>
                </a:solidFill>
                <a:latin typeface="Microsoft YaHei"/>
                <a:ea typeface="Microsoft YaHei"/>
              </a:rPr>
              <a:t>吞吐</a:t>
            </a:r>
            <a:endParaRPr sz="1600" b="1" dirty="0">
              <a:solidFill>
                <a:srgbClr val="66788A"/>
              </a:solidFill>
              <a:latin typeface="Microsoft YaHei"/>
              <a:ea typeface="Microsoft YaHe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60336" y="1768021"/>
            <a:ext cx="1353312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7654A6"/>
                </a:solidFill>
                <a:latin typeface="Microsoft YaHei"/>
                <a:ea typeface="Microsoft YaHei"/>
              </a:rPr>
              <a:t>≥ 1</a:t>
            </a:r>
            <a:r>
              <a:rPr lang="en-US" altLang="zh-CN" sz="1600" b="1" dirty="0">
                <a:solidFill>
                  <a:srgbClr val="7654A6"/>
                </a:solidFill>
                <a:latin typeface="Microsoft YaHei"/>
                <a:ea typeface="Microsoft YaHei"/>
              </a:rPr>
              <a:t>3</a:t>
            </a:r>
            <a:r>
              <a:rPr sz="1600" b="1" dirty="0">
                <a:solidFill>
                  <a:srgbClr val="7654A6"/>
                </a:solidFill>
                <a:latin typeface="Microsoft YaHei"/>
                <a:ea typeface="Microsoft YaHei"/>
              </a:rPr>
              <a:t>.</a:t>
            </a:r>
            <a:r>
              <a:rPr lang="en-US" altLang="zh-CN" sz="1600" b="1" dirty="0">
                <a:solidFill>
                  <a:srgbClr val="7654A6"/>
                </a:solidFill>
                <a:latin typeface="Microsoft YaHei"/>
                <a:ea typeface="Microsoft YaHei"/>
              </a:rPr>
              <a:t>3</a:t>
            </a:r>
            <a:r>
              <a:rPr sz="1600" b="1" dirty="0">
                <a:solidFill>
                  <a:srgbClr val="7654A6"/>
                </a:solidFill>
                <a:latin typeface="Microsoft YaHei"/>
                <a:ea typeface="Microsoft YaHei"/>
              </a:rPr>
              <a:t> GB/s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06256" y="1572768"/>
            <a:ext cx="2670048" cy="6035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5" name="Rounded Rectangle 24"/>
          <p:cNvSpPr/>
          <p:nvPr/>
        </p:nvSpPr>
        <p:spPr>
          <a:xfrm>
            <a:off x="8906256" y="1572768"/>
            <a:ext cx="54864" cy="603504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6" name="TextBox 25"/>
          <p:cNvSpPr txBox="1"/>
          <p:nvPr/>
        </p:nvSpPr>
        <p:spPr>
          <a:xfrm>
            <a:off x="9052560" y="1777165"/>
            <a:ext cx="111556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6788A"/>
                </a:solidFill>
                <a:latin typeface="Microsoft YaHei"/>
                <a:ea typeface="Microsoft YaHei"/>
              </a:rPr>
              <a:t>输入时钟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40112" y="1768021"/>
            <a:ext cx="1353312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7654A6"/>
                </a:solidFill>
                <a:latin typeface="Microsoft YaHei"/>
                <a:ea typeface="Microsoft YaHei"/>
              </a:rPr>
              <a:t>4</a:t>
            </a:r>
            <a:r>
              <a:rPr lang="en-US" altLang="zh-CN" sz="1600" b="1" dirty="0">
                <a:solidFill>
                  <a:srgbClr val="7654A6"/>
                </a:solidFill>
                <a:latin typeface="Microsoft YaHei"/>
                <a:ea typeface="Microsoft YaHei"/>
              </a:rPr>
              <a:t>1.65</a:t>
            </a:r>
            <a:r>
              <a:rPr sz="1600" b="1" dirty="0">
                <a:solidFill>
                  <a:srgbClr val="7654A6"/>
                </a:solidFill>
                <a:latin typeface="Microsoft YaHei"/>
                <a:ea typeface="Microsoft YaHei"/>
              </a:rPr>
              <a:t> MHz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2432304"/>
            <a:ext cx="3456432" cy="15727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566928" y="2432304"/>
            <a:ext cx="3456432" cy="82296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31520" y="2596896"/>
            <a:ext cx="312724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142B45"/>
                </a:solidFill>
                <a:latin typeface="Microsoft YaHei"/>
                <a:ea typeface="Microsoft YaHei"/>
              </a:rPr>
              <a:t>01｜高速读出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2907792"/>
            <a:ext cx="3127248" cy="6093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• ≥8块触发板同时读出，单板≥1.6</a:t>
            </a:r>
            <a:r>
              <a:rPr lang="en-US" altLang="zh-CN"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7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 GB/s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• 每块板数据保序；总吞吐目标≥1</a:t>
            </a:r>
            <a:r>
              <a:rPr lang="en-US" altLang="zh-CN"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3.3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 GB/s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• 触发输入时钟4</a:t>
            </a:r>
            <a:r>
              <a:rPr lang="en-US" altLang="zh-CN"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1.65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 MHz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42816" y="2432304"/>
            <a:ext cx="3456432" cy="15727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4242816" y="2432304"/>
            <a:ext cx="3456432" cy="82296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407407" y="2596896"/>
            <a:ext cx="312724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B45"/>
                </a:solidFill>
                <a:latin typeface="Microsoft YaHei"/>
                <a:ea typeface="Microsoft YaHei"/>
              </a:rPr>
              <a:t>02｜在线检查与组装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07407" y="2907792"/>
            <a:ext cx="3127248" cy="6093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• 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帧头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/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版本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/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板号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/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长度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/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校验检查</a:t>
            </a:r>
            <a:endParaRPr sz="1200" b="0" dirty="0">
              <a:solidFill>
                <a:srgbClr val="26384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• 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按timestamp完成跨板对齐和K片组装</a:t>
            </a:r>
            <a:endParaRPr sz="1200" b="0" dirty="0">
              <a:solidFill>
                <a:srgbClr val="26384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• 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异常片段分类计数并可追溯</a:t>
            </a:r>
            <a:endParaRPr sz="1200" b="0" dirty="0">
              <a:solidFill>
                <a:srgbClr val="26384A"/>
              </a:solidFill>
              <a:latin typeface="Microsoft YaHei"/>
              <a:ea typeface="Microsoft YaHe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918704" y="2432304"/>
            <a:ext cx="3767328" cy="15727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7918704" y="2432304"/>
            <a:ext cx="3767328" cy="82296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083296" y="2596896"/>
            <a:ext cx="3438144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B45"/>
                </a:solidFill>
                <a:latin typeface="Microsoft YaHei"/>
                <a:ea typeface="Microsoft YaHei"/>
              </a:rPr>
              <a:t>03｜在线算法接口与存储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36992" y="2952918"/>
            <a:ext cx="3767328" cy="7940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• 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统一</a:t>
            </a:r>
            <a:r>
              <a:rPr lang="zh-CN" altLang="en-US"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时间片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输入和</a:t>
            </a:r>
            <a:r>
              <a:rPr lang="zh-CN" altLang="en-US"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算法结果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输出</a:t>
            </a:r>
            <a:endParaRPr sz="1200" b="0" dirty="0">
              <a:solidFill>
                <a:srgbClr val="26384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• 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算法可按配置加载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/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切换，独立进程隔离</a:t>
            </a:r>
            <a:endParaRPr sz="1200" b="0" dirty="0">
              <a:solidFill>
                <a:srgbClr val="26384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• 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结果驱动KEEP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/SAMPLE/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DROP，再通过XRootD写入</a:t>
            </a:r>
            <a:endParaRPr sz="1200" b="0" dirty="0">
              <a:solidFill>
                <a:srgbClr val="26384A"/>
              </a:solidFill>
              <a:latin typeface="Microsoft YaHei"/>
              <a:ea typeface="Microsoft YaHei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566928" y="4261104"/>
            <a:ext cx="11119104" cy="133502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566928" y="4261104"/>
            <a:ext cx="54864" cy="1335024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768096" y="4425696"/>
            <a:ext cx="1071676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B45"/>
                </a:solidFill>
                <a:latin typeface="Microsoft YaHei"/>
                <a:ea typeface="Microsoft YaHei"/>
              </a:rPr>
              <a:t>04｜运行控制与在线监测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8096" y="4727448"/>
            <a:ext cx="10716768" cy="4247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运行模式：随BESIII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 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DAQ同步运行或独立运行；维护RunInfo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在线指标：吞吐、片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/</a:t>
            </a:r>
            <a:r>
              <a:rPr sz="120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包率、buffer深度、队列水位、运行时间、数据量、异常计数</a:t>
            </a:r>
            <a:r>
              <a:rPr sz="1200" b="0" dirty="0">
                <a:solidFill>
                  <a:srgbClr val="26384A"/>
                </a:solidFill>
                <a:latin typeface="Microsoft YaHei"/>
                <a:ea typeface="Microsoft YaHei"/>
              </a:rPr>
              <a:t>。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06｜总体架构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1.1 </a:t>
            </a:r>
            <a:r>
              <a:rPr sz="2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总体软件架构与数据流</a:t>
            </a:r>
            <a:endParaRPr sz="2300" b="1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69264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142B45"/>
                </a:solidFill>
                <a:latin typeface="Microsoft YaHei"/>
                <a:ea typeface="Microsoft YaHei"/>
              </a:rPr>
              <a:t>借鉴JUNO DAQ的模块化、插件化思路：读出、组装、在线处理和存储由通用分布式框架连接，板卡接口与算法均可扩展。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572768"/>
            <a:ext cx="7827264" cy="4443984"/>
          </a:xfrm>
          <a:prstGeom prst="round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2" y="1773936"/>
            <a:ext cx="7351775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142B45"/>
                </a:solidFill>
                <a:latin typeface="Microsoft YaHei"/>
                <a:ea typeface="Microsoft YaHei"/>
              </a:rPr>
              <a:t>数据流框架｜Data Flow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" y="2084831"/>
            <a:ext cx="3255264" cy="566928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2185416"/>
            <a:ext cx="29260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142B45"/>
                </a:solidFill>
                <a:latin typeface="Microsoft YaHei"/>
                <a:ea typeface="Microsoft YaHei"/>
              </a:rPr>
              <a:t>读出插件  |  Readout Plugins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414016"/>
            <a:ext cx="2926080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8块触发核心板 · RDMA Receiver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28032" y="2084831"/>
            <a:ext cx="3255264" cy="566928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992624" y="2185416"/>
            <a:ext cx="29260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142B45"/>
                </a:solidFill>
                <a:latin typeface="Microsoft YaHei"/>
                <a:ea typeface="Microsoft YaHei"/>
              </a:rPr>
              <a:t>处理插件  |  Process Plugins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92624" y="2414016"/>
            <a:ext cx="2926080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MDC算法 · 多算法加载与切换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1248" y="3054096"/>
            <a:ext cx="1024128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41248" y="3054096"/>
            <a:ext cx="1024128" cy="7315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3255264"/>
            <a:ext cx="877824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90" b="1">
                <a:solidFill>
                  <a:srgbClr val="142B45"/>
                </a:solidFill>
                <a:latin typeface="Microsoft YaHei"/>
                <a:ea typeface="Microsoft YaHei"/>
              </a:rPr>
              <a:t>RDMA接收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575304"/>
            <a:ext cx="87782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0">
                <a:solidFill>
                  <a:srgbClr val="66788A"/>
                </a:solidFill>
                <a:latin typeface="Microsoft YaHei"/>
                <a:ea typeface="Microsoft YaHei"/>
              </a:rPr>
              <a:t>帧校验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1892807" y="3355848"/>
            <a:ext cx="109728" cy="164592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2029968" y="3054096"/>
            <a:ext cx="1024128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2029968" y="3054096"/>
            <a:ext cx="1024128" cy="7315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103120" y="3255264"/>
            <a:ext cx="877824" cy="1769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90" b="1" dirty="0">
                <a:solidFill>
                  <a:srgbClr val="142B45"/>
                </a:solidFill>
                <a:latin typeface="Microsoft YaHei"/>
                <a:ea typeface="Microsoft YaHei"/>
              </a:rPr>
              <a:t>K</a:t>
            </a:r>
            <a:r>
              <a:rPr lang="zh-CN" altLang="en-US" sz="790" b="1" dirty="0">
                <a:solidFill>
                  <a:srgbClr val="142B45"/>
                </a:solidFill>
                <a:latin typeface="Microsoft YaHei"/>
                <a:ea typeface="Microsoft YaHei"/>
              </a:rPr>
              <a:t>个时间</a:t>
            </a:r>
            <a:r>
              <a:rPr sz="79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片分组</a:t>
            </a:r>
            <a:endParaRPr sz="79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03120" y="3575304"/>
            <a:ext cx="87782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0">
                <a:solidFill>
                  <a:srgbClr val="66788A"/>
                </a:solidFill>
                <a:latin typeface="Microsoft YaHei"/>
                <a:ea typeface="Microsoft YaHei"/>
              </a:rPr>
              <a:t>组边界Overlap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3081528" y="3355848"/>
            <a:ext cx="109728" cy="164592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218688" y="3054096"/>
            <a:ext cx="1024128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3218688" y="3054096"/>
            <a:ext cx="1024128" cy="73152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291840" y="3255264"/>
            <a:ext cx="877824" cy="1769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790" b="1" dirty="0">
                <a:solidFill>
                  <a:srgbClr val="142B45"/>
                </a:solidFill>
                <a:latin typeface="Microsoft YaHei"/>
                <a:ea typeface="Microsoft YaHei"/>
              </a:rPr>
              <a:t>规则</a:t>
            </a:r>
            <a:r>
              <a:rPr sz="79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路由</a:t>
            </a:r>
            <a:endParaRPr sz="79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91840" y="3575304"/>
            <a:ext cx="87782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0">
                <a:solidFill>
                  <a:srgbClr val="66788A"/>
                </a:solidFill>
                <a:latin typeface="Microsoft YaHei"/>
                <a:ea typeface="Microsoft YaHei"/>
              </a:rPr>
              <a:t>目标Node/Builder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4270248" y="3355848"/>
            <a:ext cx="109728" cy="164592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4407408" y="3054096"/>
            <a:ext cx="1024128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4407408" y="3054096"/>
            <a:ext cx="1024128" cy="73152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480560" y="3255264"/>
            <a:ext cx="877824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90" b="1">
                <a:solidFill>
                  <a:srgbClr val="142B45"/>
                </a:solidFill>
                <a:latin typeface="Microsoft YaHei"/>
                <a:ea typeface="Microsoft YaHei"/>
              </a:rPr>
              <a:t>Builder组装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80560" y="3575304"/>
            <a:ext cx="87782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0">
                <a:solidFill>
                  <a:srgbClr val="66788A"/>
                </a:solidFill>
                <a:latin typeface="Microsoft YaHei"/>
                <a:ea typeface="Microsoft YaHei"/>
              </a:rPr>
              <a:t>跨板对齐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5458968" y="3355848"/>
            <a:ext cx="109728" cy="164592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5596128" y="3054096"/>
            <a:ext cx="1024128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5596128" y="3054096"/>
            <a:ext cx="1024128" cy="73152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669280" y="3255264"/>
            <a:ext cx="877824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90" b="1">
                <a:solidFill>
                  <a:srgbClr val="142B45"/>
                </a:solidFill>
                <a:latin typeface="Microsoft YaHei"/>
                <a:ea typeface="Microsoft YaHei"/>
              </a:rPr>
              <a:t>算法插件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0" y="3575304"/>
            <a:ext cx="87782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0">
                <a:solidFill>
                  <a:srgbClr val="66788A"/>
                </a:solidFill>
                <a:latin typeface="Microsoft YaHei"/>
                <a:ea typeface="Microsoft YaHei"/>
              </a:rPr>
              <a:t>判决/特征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6647688" y="3355848"/>
            <a:ext cx="109728" cy="164592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6784848" y="3054096"/>
            <a:ext cx="1024128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6784848" y="3054096"/>
            <a:ext cx="1024128" cy="73152"/>
          </a:xfrm>
          <a:prstGeom prst="roundRect">
            <a:avLst/>
          </a:prstGeom>
          <a:solidFill>
            <a:srgbClr val="C77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858000" y="3255264"/>
            <a:ext cx="877824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90" b="1">
                <a:solidFill>
                  <a:srgbClr val="142B45"/>
                </a:solidFill>
                <a:latin typeface="Microsoft YaHei"/>
                <a:ea typeface="Microsoft YaHei"/>
              </a:rPr>
              <a:t>XRootD存储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0" y="3575304"/>
            <a:ext cx="87782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0">
                <a:solidFill>
                  <a:srgbClr val="66788A"/>
                </a:solidFill>
                <a:latin typeface="Microsoft YaHei"/>
                <a:ea typeface="Microsoft YaHei"/>
              </a:rPr>
              <a:t>KEEP/SAMPLE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1248" y="4096512"/>
            <a:ext cx="7242048" cy="18620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dirty="0">
                <a:solidFill>
                  <a:srgbClr val="7654A6"/>
                </a:solidFill>
                <a:latin typeface="Microsoft YaHei"/>
                <a:ea typeface="Microsoft YaHei"/>
              </a:rPr>
              <a:t>统一数据单元：K×100</a:t>
            </a:r>
            <a:r>
              <a:rPr lang="zh-CN" altLang="en-US" sz="850" b="1" dirty="0">
                <a:solidFill>
                  <a:srgbClr val="7654A6"/>
                </a:solidFill>
                <a:latin typeface="Microsoft YaHei"/>
                <a:ea typeface="Microsoft YaHei"/>
              </a:rPr>
              <a:t>时钟</a:t>
            </a:r>
            <a:r>
              <a:rPr sz="850" b="1" dirty="0">
                <a:solidFill>
                  <a:srgbClr val="7654A6"/>
                </a:solidFill>
                <a:latin typeface="Microsoft YaHei"/>
                <a:ea typeface="Microsoft YaHei"/>
              </a:rPr>
              <a:t>周期数据；从第二组起携带上一组末尾20</a:t>
            </a:r>
            <a:r>
              <a:rPr lang="zh-CN" altLang="en-US" sz="850" b="1" dirty="0">
                <a:solidFill>
                  <a:srgbClr val="7654A6"/>
                </a:solidFill>
                <a:latin typeface="Microsoft YaHei"/>
                <a:ea typeface="Microsoft YaHei"/>
              </a:rPr>
              <a:t>个时钟</a:t>
            </a:r>
            <a:r>
              <a:rPr sz="850" b="1" dirty="0" err="1">
                <a:solidFill>
                  <a:srgbClr val="7654A6"/>
                </a:solidFill>
                <a:latin typeface="Microsoft YaHei"/>
                <a:ea typeface="Microsoft YaHei"/>
              </a:rPr>
              <a:t>周期</a:t>
            </a:r>
            <a:r>
              <a:rPr lang="zh-CN" altLang="en-US" sz="850" b="1" dirty="0">
                <a:solidFill>
                  <a:srgbClr val="7654A6"/>
                </a:solidFill>
                <a:latin typeface="Microsoft YaHei"/>
                <a:ea typeface="Microsoft YaHei"/>
              </a:rPr>
              <a:t>数据</a:t>
            </a:r>
            <a:endParaRPr sz="850" b="1" dirty="0">
              <a:solidFill>
                <a:srgbClr val="7654A6"/>
              </a:solidFill>
              <a:latin typeface="Microsoft YaHei"/>
              <a:ea typeface="Microsoft YaHei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41248" y="4443984"/>
            <a:ext cx="7242048" cy="512064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024128" y="4590288"/>
            <a:ext cx="6876288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42B45"/>
                </a:solidFill>
                <a:latin typeface="Microsoft YaHei"/>
                <a:ea typeface="Microsoft YaHei"/>
              </a:rPr>
              <a:t>分布式数据框架  |  传输、共享Ring、队列背压、插件生命周期与指标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41248" y="5175504"/>
            <a:ext cx="2139696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841248" y="5175504"/>
            <a:ext cx="45720" cy="53035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969264" y="5285232"/>
            <a:ext cx="188366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可扩展读出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69264" y="5504688"/>
            <a:ext cx="1883664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66788A"/>
                </a:solidFill>
                <a:latin typeface="Microsoft YaHei"/>
                <a:ea typeface="Microsoft YaHei"/>
              </a:rPr>
              <a:t>新增板卡/Receiver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236976" y="5175504"/>
            <a:ext cx="2139696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3236976" y="5175504"/>
            <a:ext cx="45720" cy="530352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3364992" y="5285232"/>
            <a:ext cx="188366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可替换算法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64992" y="5504688"/>
            <a:ext cx="1883664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66788A"/>
                </a:solidFill>
                <a:latin typeface="Microsoft YaHei"/>
                <a:ea typeface="Microsoft YaHei"/>
              </a:rPr>
              <a:t>插件不改主链路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632704" y="5175504"/>
            <a:ext cx="2139696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5632704" y="5175504"/>
            <a:ext cx="45720" cy="530352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5760720" y="5285232"/>
            <a:ext cx="1883664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并行存储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760720" y="5504688"/>
            <a:ext cx="1883664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66788A"/>
                </a:solidFill>
                <a:latin typeface="Microsoft YaHei"/>
                <a:ea typeface="Microsoft YaHei"/>
              </a:rPr>
              <a:t>Writer按节点扩展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668512" y="1572768"/>
            <a:ext cx="3017520" cy="4443984"/>
          </a:xfrm>
          <a:prstGeom prst="round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8924544" y="1773936"/>
            <a:ext cx="2505456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42B45"/>
                </a:solidFill>
                <a:latin typeface="Microsoft YaHei"/>
                <a:ea typeface="Microsoft YaHei"/>
              </a:rPr>
              <a:t>运行控制与在线服务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24544" y="2029968"/>
            <a:ext cx="250545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6788A"/>
                </a:solidFill>
                <a:latin typeface="Microsoft YaHei"/>
                <a:ea typeface="Microsoft YaHei"/>
              </a:rPr>
              <a:t>Control Plane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8942832" y="2468880"/>
            <a:ext cx="2468880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ounded Rectangle 64"/>
          <p:cNvSpPr/>
          <p:nvPr/>
        </p:nvSpPr>
        <p:spPr>
          <a:xfrm>
            <a:off x="8942832" y="2468880"/>
            <a:ext cx="45720" cy="53035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9070848" y="2569464"/>
            <a:ext cx="2212848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142B45"/>
                </a:solidFill>
                <a:latin typeface="Microsoft YaHei"/>
                <a:ea typeface="Microsoft YaHei"/>
              </a:rPr>
              <a:t>BESIII新partition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070848" y="2779776"/>
            <a:ext cx="2212848" cy="1188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" b="0">
                <a:solidFill>
                  <a:srgbClr val="66788A"/>
                </a:solidFill>
                <a:latin typeface="Microsoft YaHei"/>
                <a:ea typeface="Microsoft YaHei"/>
              </a:rPr>
              <a:t>统一配置与启动/停止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942832" y="3246120"/>
            <a:ext cx="2468880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ounded Rectangle 68"/>
          <p:cNvSpPr/>
          <p:nvPr/>
        </p:nvSpPr>
        <p:spPr>
          <a:xfrm>
            <a:off x="8942832" y="3246120"/>
            <a:ext cx="45720" cy="530352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9070848" y="3346703"/>
            <a:ext cx="2212848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142B45"/>
                </a:solidFill>
                <a:latin typeface="Microsoft YaHei"/>
                <a:ea typeface="Microsoft YaHei"/>
              </a:rPr>
              <a:t>状态与监控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070848" y="3557015"/>
            <a:ext cx="2212848" cy="1188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" b="0">
                <a:solidFill>
                  <a:srgbClr val="66788A"/>
                </a:solidFill>
                <a:latin typeface="Microsoft YaHei"/>
                <a:ea typeface="Microsoft YaHei"/>
              </a:rPr>
              <a:t>队列水位、吞吐、告警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942832" y="4023360"/>
            <a:ext cx="2468880" cy="5303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3" name="Rounded Rectangle 72"/>
          <p:cNvSpPr/>
          <p:nvPr/>
        </p:nvSpPr>
        <p:spPr>
          <a:xfrm>
            <a:off x="8942832" y="4023360"/>
            <a:ext cx="45720" cy="530352"/>
          </a:xfrm>
          <a:prstGeom prst="roundRect">
            <a:avLst/>
          </a:prstGeom>
          <a:solidFill>
            <a:srgbClr val="C77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9070848" y="4123944"/>
            <a:ext cx="2212848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 dirty="0" err="1">
                <a:solidFill>
                  <a:srgbClr val="142B45"/>
                </a:solidFill>
                <a:latin typeface="Microsoft YaHei"/>
                <a:ea typeface="Microsoft YaHei"/>
              </a:rPr>
              <a:t>故障恢复</a:t>
            </a:r>
            <a:endParaRPr sz="819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070848" y="4334256"/>
            <a:ext cx="2212848" cy="1188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" b="0">
                <a:solidFill>
                  <a:srgbClr val="66788A"/>
                </a:solidFill>
                <a:latin typeface="Microsoft YaHei"/>
                <a:ea typeface="Microsoft YaHei"/>
              </a:rPr>
              <a:t>重启插件、排空、归档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8942832" y="4828032"/>
            <a:ext cx="2468880" cy="603504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9089136" y="4956048"/>
            <a:ext cx="2176272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 dirty="0" err="1">
                <a:solidFill>
                  <a:srgbClr val="23845B"/>
                </a:solidFill>
                <a:latin typeface="Microsoft YaHei"/>
                <a:ea typeface="Microsoft YaHei"/>
              </a:rPr>
              <a:t>数据热路径</a:t>
            </a:r>
            <a:endParaRPr sz="819" b="1" dirty="0">
              <a:solidFill>
                <a:srgbClr val="23845B"/>
              </a:solidFill>
              <a:latin typeface="Microsoft YaHei"/>
              <a:ea typeface="Microsoft YaHe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 dirty="0" err="1">
                <a:solidFill>
                  <a:srgbClr val="23845B"/>
                </a:solidFill>
                <a:latin typeface="Microsoft YaHei"/>
                <a:ea typeface="Microsoft YaHei"/>
              </a:rPr>
              <a:t>不经中央调度</a:t>
            </a:r>
            <a:endParaRPr sz="819" b="1" dirty="0">
              <a:solidFill>
                <a:srgbClr val="23845B"/>
              </a:solidFill>
              <a:latin typeface="Microsoft YaHei"/>
              <a:ea typeface="Microsoft YaHei"/>
            </a:endParaRPr>
          </a:p>
        </p:txBody>
      </p:sp>
      <p:cxnSp>
        <p:nvCxnSpPr>
          <p:cNvPr id="78" name="Connector 77"/>
          <p:cNvCxnSpPr/>
          <p:nvPr/>
        </p:nvCxnSpPr>
        <p:spPr>
          <a:xfrm flipH="1">
            <a:off x="8394192" y="3383280"/>
            <a:ext cx="274320" cy="0"/>
          </a:xfrm>
          <a:prstGeom prst="line">
            <a:avLst/>
          </a:prstGeom>
          <a:ln w="12700">
            <a:solidFill>
              <a:srgbClr val="7654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8028431" y="3163824"/>
            <a:ext cx="585216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1">
                <a:solidFill>
                  <a:srgbClr val="7654A6"/>
                </a:solidFill>
                <a:latin typeface="Microsoft YaHei"/>
                <a:ea typeface="Microsoft YaHei"/>
              </a:rPr>
              <a:t>配置/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1">
                <a:solidFill>
                  <a:srgbClr val="7654A6"/>
                </a:solidFill>
                <a:latin typeface="Microsoft YaHei"/>
                <a:ea typeface="Microsoft YaHei"/>
              </a:rPr>
              <a:t>状态</a:t>
            </a:r>
          </a:p>
        </p:txBody>
      </p:sp>
      <p:cxnSp>
        <p:nvCxnSpPr>
          <p:cNvPr id="80" name="Connector 79"/>
          <p:cNvCxnSpPr/>
          <p:nvPr/>
        </p:nvCxnSpPr>
        <p:spPr>
          <a:xfrm flipH="1">
            <a:off x="8083296" y="3401568"/>
            <a:ext cx="585216" cy="1298448"/>
          </a:xfrm>
          <a:prstGeom prst="line">
            <a:avLst/>
          </a:prstGeom>
          <a:ln w="10160">
            <a:solidFill>
              <a:srgbClr val="7654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ounded Rectangle 80"/>
          <p:cNvSpPr/>
          <p:nvPr/>
        </p:nvSpPr>
        <p:spPr>
          <a:xfrm>
            <a:off x="566928" y="6144768"/>
            <a:ext cx="11119104" cy="256032"/>
          </a:xfrm>
          <a:prstGeom prst="roundRect">
            <a:avLst/>
          </a:prstGeom>
          <a:solidFill>
            <a:srgbClr val="FB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768096" y="6190488"/>
            <a:ext cx="1071676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C77521"/>
                </a:solidFill>
                <a:latin typeface="Microsoft YaHei"/>
                <a:ea typeface="Microsoft YaHei"/>
              </a:rPr>
              <a:t>设计原则：数据流模块与插件解耦；新增板卡、算法或存储Writer时，优先扩展插件/节点，不修改主数据链路。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07｜读出与组装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1.2 </a:t>
            </a:r>
            <a:r>
              <a:rPr sz="2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RDMA读出与一级时间分片</a:t>
            </a:r>
            <a:endParaRPr sz="2300" b="1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69264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参考JUNO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 timed fragment思路：Receiver先在读出节点把连续原始流汇聚成带时间范围和L1ID的时间分片，先降低下游片段率；分片边界显式携带20周期Overlap，形成统一的Timed </a:t>
            </a:r>
            <a:r>
              <a:rPr sz="142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Fragment输入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572768"/>
            <a:ext cx="2907792" cy="4498848"/>
          </a:xfrm>
          <a:prstGeom prst="round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639312" y="1572768"/>
            <a:ext cx="3730752" cy="4498848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552944" y="1572768"/>
            <a:ext cx="4133087" cy="4498848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384" y="1773936"/>
            <a:ext cx="246888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142B45"/>
                </a:solidFill>
                <a:latin typeface="Microsoft YaHei"/>
                <a:ea typeface="Microsoft YaHei"/>
              </a:rPr>
              <a:t>原始数据流｜4</a:t>
            </a:r>
            <a:r>
              <a:rPr lang="en-US" altLang="zh-CN" sz="1200" b="1" dirty="0">
                <a:solidFill>
                  <a:srgbClr val="142B45"/>
                </a:solidFill>
                <a:latin typeface="Microsoft YaHei"/>
                <a:ea typeface="Microsoft YaHei"/>
              </a:rPr>
              <a:t>1.65</a:t>
            </a:r>
            <a:r>
              <a:rPr sz="1200" b="1" dirty="0">
                <a:solidFill>
                  <a:srgbClr val="142B45"/>
                </a:solidFill>
                <a:latin typeface="Microsoft YaHei"/>
                <a:ea typeface="Microsoft YaHei"/>
              </a:rPr>
              <a:t> MHz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2029968"/>
            <a:ext cx="246888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0">
                <a:solidFill>
                  <a:srgbClr val="66788A"/>
                </a:solidFill>
                <a:latin typeface="Microsoft YaHei"/>
                <a:ea typeface="Microsoft YaHei"/>
              </a:rPr>
              <a:t>每块板由固定Receiver保序接收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77056" y="1773936"/>
            <a:ext cx="3255264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468B4"/>
                </a:solidFill>
                <a:latin typeface="Microsoft YaHei"/>
                <a:ea typeface="Microsoft YaHei"/>
              </a:rPr>
              <a:t>一级汇聚｜Timed Fragment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77056" y="2029968"/>
            <a:ext cx="3255264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0">
                <a:solidFill>
                  <a:srgbClr val="66788A"/>
                </a:solidFill>
                <a:latin typeface="Microsoft YaHei"/>
                <a:ea typeface="Microsoft YaHei"/>
              </a:rPr>
              <a:t>在读出节点按连续时间范围降采样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0688" y="1773936"/>
            <a:ext cx="36576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3845B"/>
                </a:solidFill>
                <a:latin typeface="Microsoft YaHei"/>
                <a:ea typeface="Microsoft YaHei"/>
              </a:rPr>
              <a:t>时间分片输出｜Timed Fragment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0688" y="2029968"/>
            <a:ext cx="36576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0">
                <a:solidFill>
                  <a:srgbClr val="66788A"/>
                </a:solidFill>
                <a:latin typeface="Microsoft YaHei"/>
                <a:ea typeface="Microsoft YaHei"/>
              </a:rPr>
              <a:t>携带L1ID、时间范围与Overlap元数据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596896"/>
            <a:ext cx="71323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1">
                <a:solidFill>
                  <a:srgbClr val="2468B4"/>
                </a:solidFill>
                <a:latin typeface="Microsoft YaHei"/>
                <a:ea typeface="Microsoft YaHei"/>
              </a:rPr>
              <a:t>Board 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499616" y="2487168"/>
            <a:ext cx="338328" cy="402336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99616" y="2596896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2468B4"/>
                </a:solidFill>
                <a:latin typeface="Microsoft YaHei"/>
                <a:ea typeface="Microsoft YaHei"/>
              </a:rPr>
              <a:t>S0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92807" y="2487168"/>
            <a:ext cx="338328" cy="402336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892807" y="2596896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2468B4"/>
                </a:solidFill>
                <a:latin typeface="Microsoft YaHei"/>
                <a:ea typeface="Microsoft YaHei"/>
              </a:rPr>
              <a:t>S1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286000" y="2487168"/>
            <a:ext cx="338328" cy="402336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7654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286000" y="2596896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7654A6"/>
                </a:solidFill>
                <a:latin typeface="Microsoft YaHei"/>
                <a:ea typeface="Microsoft YaHei"/>
              </a:rPr>
              <a:t>S2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79191" y="2487168"/>
            <a:ext cx="338328" cy="402336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238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679191" y="2596896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23845B"/>
                </a:solidFill>
                <a:latin typeface="Microsoft YaHei"/>
                <a:ea typeface="Microsoft YaHei"/>
              </a:rPr>
              <a:t>S3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90672" y="2596896"/>
            <a:ext cx="21945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6788A"/>
                </a:solidFill>
                <a:latin typeface="Microsoft YaHei"/>
                <a:ea typeface="Microsoft YaHei"/>
              </a:rPr>
              <a:t>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" y="3401568"/>
            <a:ext cx="71323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1">
                <a:solidFill>
                  <a:srgbClr val="7654A6"/>
                </a:solidFill>
                <a:latin typeface="Microsoft YaHei"/>
                <a:ea typeface="Microsoft YaHei"/>
              </a:rPr>
              <a:t>Board B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499616" y="3291840"/>
            <a:ext cx="338328" cy="402336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499616" y="3401568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2468B4"/>
                </a:solidFill>
                <a:latin typeface="Microsoft YaHei"/>
                <a:ea typeface="Microsoft YaHei"/>
              </a:rPr>
              <a:t>S0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892807" y="3291840"/>
            <a:ext cx="338328" cy="402336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892807" y="3401568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2468B4"/>
                </a:solidFill>
                <a:latin typeface="Microsoft YaHei"/>
                <a:ea typeface="Microsoft YaHei"/>
              </a:rPr>
              <a:t>S1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286000" y="3291840"/>
            <a:ext cx="338328" cy="402336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7654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286000" y="3401568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7654A6"/>
                </a:solidFill>
                <a:latin typeface="Microsoft YaHei"/>
                <a:ea typeface="Microsoft YaHei"/>
              </a:rPr>
              <a:t>S2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679191" y="3291840"/>
            <a:ext cx="338328" cy="402336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238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2679191" y="3401568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23845B"/>
                </a:solidFill>
                <a:latin typeface="Microsoft YaHei"/>
                <a:ea typeface="Microsoft YaHei"/>
              </a:rPr>
              <a:t>S3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90672" y="3401568"/>
            <a:ext cx="21945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6788A"/>
                </a:solidFill>
                <a:latin typeface="Microsoft YaHei"/>
                <a:ea typeface="Microsoft YaHei"/>
              </a:rPr>
              <a:t>…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8096" y="4206240"/>
            <a:ext cx="71323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1">
                <a:solidFill>
                  <a:srgbClr val="23845B"/>
                </a:solidFill>
                <a:latin typeface="Microsoft YaHei"/>
                <a:ea typeface="Microsoft YaHei"/>
              </a:rPr>
              <a:t>Board C…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499616" y="4096512"/>
            <a:ext cx="338328" cy="402336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499616" y="4206240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2468B4"/>
                </a:solidFill>
                <a:latin typeface="Microsoft YaHei"/>
                <a:ea typeface="Microsoft YaHei"/>
              </a:rPr>
              <a:t>S0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892807" y="4096512"/>
            <a:ext cx="338328" cy="402336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892807" y="4206240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2468B4"/>
                </a:solidFill>
                <a:latin typeface="Microsoft YaHei"/>
                <a:ea typeface="Microsoft YaHei"/>
              </a:rPr>
              <a:t>S1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286000" y="4096512"/>
            <a:ext cx="338328" cy="402336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7654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2286000" y="4206240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7654A6"/>
                </a:solidFill>
                <a:latin typeface="Microsoft YaHei"/>
                <a:ea typeface="Microsoft YaHei"/>
              </a:rPr>
              <a:t>S2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679191" y="4096512"/>
            <a:ext cx="338328" cy="402336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238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2679191" y="4206240"/>
            <a:ext cx="33832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1">
                <a:solidFill>
                  <a:srgbClr val="23845B"/>
                </a:solidFill>
                <a:latin typeface="Microsoft YaHei"/>
                <a:ea typeface="Microsoft YaHei"/>
              </a:rPr>
              <a:t>S3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090672" y="4206240"/>
            <a:ext cx="21945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6788A"/>
                </a:solidFill>
                <a:latin typeface="Microsoft YaHei"/>
                <a:ea typeface="Microsoft YaHei"/>
              </a:rPr>
              <a:t>…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6384" y="5102352"/>
            <a:ext cx="246888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6788A"/>
                </a:solidFill>
                <a:latin typeface="Microsoft YaHei"/>
                <a:ea typeface="Microsoft YaHei"/>
              </a:rPr>
              <a:t>S = 100周期基础片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6788A"/>
                </a:solidFill>
                <a:latin typeface="Microsoft YaHei"/>
                <a:ea typeface="Microsoft YaHei"/>
              </a:rPr>
              <a:t>Receiver完成帧校验、字段提取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86384" y="5559552"/>
            <a:ext cx="2468880" cy="310896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914400" y="5632704"/>
            <a:ext cx="2212848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>
                <a:solidFill>
                  <a:srgbClr val="C77521"/>
                </a:solidFill>
                <a:latin typeface="Microsoft YaHei"/>
                <a:ea typeface="Microsoft YaHei"/>
              </a:rPr>
              <a:t>timestamp48｜Board ID｜L1ID</a:t>
            </a:r>
          </a:p>
        </p:txBody>
      </p:sp>
      <p:sp>
        <p:nvSpPr>
          <p:cNvPr id="51" name="Right Arrow 50"/>
          <p:cNvSpPr/>
          <p:nvPr/>
        </p:nvSpPr>
        <p:spPr>
          <a:xfrm>
            <a:off x="3310128" y="2688336"/>
            <a:ext cx="274320" cy="182880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ight Arrow 51"/>
          <p:cNvSpPr/>
          <p:nvPr/>
        </p:nvSpPr>
        <p:spPr>
          <a:xfrm>
            <a:off x="3310128" y="3493008"/>
            <a:ext cx="274320" cy="182880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ight Arrow 52"/>
          <p:cNvSpPr/>
          <p:nvPr/>
        </p:nvSpPr>
        <p:spPr>
          <a:xfrm>
            <a:off x="3310128" y="4297680"/>
            <a:ext cx="274320" cy="182880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3968496" y="2487168"/>
            <a:ext cx="3072384" cy="85953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3968496" y="2487168"/>
            <a:ext cx="3072384" cy="7315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133087" y="2615184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>
                <a:solidFill>
                  <a:srgbClr val="142B45"/>
                </a:solidFill>
                <a:latin typeface="Microsoft YaHei"/>
                <a:ea typeface="Microsoft YaHei"/>
              </a:rPr>
              <a:t>Timed Fragment F0｜一级汇聚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224528" y="2926080"/>
            <a:ext cx="420624" cy="201168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4224528" y="2962656"/>
            <a:ext cx="420624" cy="1097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2468B4"/>
                </a:solidFill>
                <a:latin typeface="Microsoft YaHei"/>
                <a:ea typeface="Microsoft YaHei"/>
              </a:rPr>
              <a:t>S0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718304" y="2926080"/>
            <a:ext cx="420624" cy="201168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4718304" y="2962656"/>
            <a:ext cx="420624" cy="1097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2468B4"/>
                </a:solidFill>
                <a:latin typeface="Microsoft YaHei"/>
                <a:ea typeface="Microsoft YaHei"/>
              </a:rPr>
              <a:t>S1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212080" y="2926080"/>
            <a:ext cx="420624" cy="201168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5212080" y="2962656"/>
            <a:ext cx="420624" cy="1097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2468B4"/>
                </a:solidFill>
                <a:latin typeface="Microsoft YaHei"/>
                <a:ea typeface="Microsoft YaHei"/>
              </a:rPr>
              <a:t>S2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705856" y="2926080"/>
            <a:ext cx="420624" cy="201168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705856" y="2962656"/>
            <a:ext cx="420624" cy="1097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2468B4"/>
                </a:solidFill>
                <a:latin typeface="Microsoft YaHei"/>
                <a:ea typeface="Microsoft YaHei"/>
              </a:rPr>
              <a:t>S3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72784" y="2953512"/>
            <a:ext cx="493776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66788A"/>
                </a:solidFill>
                <a:latin typeface="Microsoft YaHei"/>
                <a:ea typeface="Microsoft YaHei"/>
              </a:rPr>
              <a:t>… K片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33087" y="3182112"/>
            <a:ext cx="274320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1">
                <a:solidFill>
                  <a:srgbClr val="2468B4"/>
                </a:solidFill>
                <a:latin typeface="Microsoft YaHei"/>
                <a:ea typeface="Microsoft YaHei"/>
              </a:rPr>
              <a:t>core=[T0,T1)｜L1ID=1000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3968496" y="3675887"/>
            <a:ext cx="3072384" cy="10789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ounded Rectangle 67"/>
          <p:cNvSpPr/>
          <p:nvPr/>
        </p:nvSpPr>
        <p:spPr>
          <a:xfrm>
            <a:off x="3968496" y="3675887"/>
            <a:ext cx="3072384" cy="73152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4133087" y="3803904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>
                <a:solidFill>
                  <a:srgbClr val="142B45"/>
                </a:solidFill>
                <a:latin typeface="Microsoft YaHei"/>
                <a:ea typeface="Microsoft YaHei"/>
              </a:rPr>
              <a:t>Timed Fragment F1｜边界分片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224528" y="4133087"/>
            <a:ext cx="676656" cy="219456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C775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4224528" y="4169663"/>
            <a:ext cx="676656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1">
                <a:solidFill>
                  <a:srgbClr val="C77521"/>
                </a:solidFill>
                <a:latin typeface="Microsoft YaHei"/>
                <a:ea typeface="Microsoft YaHei"/>
              </a:rPr>
              <a:t>尾20周期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956048" y="4133087"/>
            <a:ext cx="365760" cy="219456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7654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4956048" y="4169663"/>
            <a:ext cx="3657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30" b="1">
                <a:solidFill>
                  <a:srgbClr val="7654A6"/>
                </a:solidFill>
                <a:latin typeface="Microsoft YaHei"/>
                <a:ea typeface="Microsoft YaHei"/>
              </a:rPr>
              <a:t>S4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394960" y="4133087"/>
            <a:ext cx="365760" cy="219456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7654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5394960" y="4169663"/>
            <a:ext cx="3657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30" b="1">
                <a:solidFill>
                  <a:srgbClr val="7654A6"/>
                </a:solidFill>
                <a:latin typeface="Microsoft YaHei"/>
                <a:ea typeface="Microsoft YaHei"/>
              </a:rPr>
              <a:t>S5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5833872" y="4133087"/>
            <a:ext cx="365760" cy="219456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7654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5833872" y="4169663"/>
            <a:ext cx="3657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30" b="1">
                <a:solidFill>
                  <a:srgbClr val="7654A6"/>
                </a:solidFill>
                <a:latin typeface="Microsoft YaHei"/>
                <a:ea typeface="Microsoft YaHei"/>
              </a:rPr>
              <a:t>S6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6272783" y="4133087"/>
            <a:ext cx="365760" cy="219456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7654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6272783" y="4169663"/>
            <a:ext cx="3657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30" b="1">
                <a:solidFill>
                  <a:srgbClr val="7654A6"/>
                </a:solidFill>
                <a:latin typeface="Microsoft YaHei"/>
                <a:ea typeface="Microsoft YaHei"/>
              </a:rPr>
              <a:t>S7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133087" y="4462272"/>
            <a:ext cx="274320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1">
                <a:solidFill>
                  <a:srgbClr val="7654A6"/>
                </a:solidFill>
                <a:latin typeface="Microsoft YaHei"/>
                <a:ea typeface="Microsoft YaHei"/>
              </a:rPr>
              <a:t>core=[T1,T2)｜L1ID=1001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133087" y="4937760"/>
            <a:ext cx="27432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C77521"/>
                </a:solidFill>
                <a:latin typeface="Microsoft YaHei"/>
                <a:ea typeface="Microsoft YaHei"/>
              </a:rPr>
              <a:t>overlap只在组边界复制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C77521"/>
                </a:solidFill>
                <a:latin typeface="Microsoft YaHei"/>
                <a:ea typeface="Microsoft YaHei"/>
              </a:rPr>
              <a:t>不是跨节点回读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3968496" y="5321808"/>
            <a:ext cx="3072384" cy="4937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4114800" y="5431536"/>
            <a:ext cx="2779776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 dirty="0">
                <a:solidFill>
                  <a:srgbClr val="2468B4"/>
                </a:solidFill>
                <a:latin typeface="Microsoft YaHei"/>
                <a:ea typeface="Microsoft YaHei"/>
              </a:rPr>
              <a:t>Fragment头：timestamp范围｜L1ID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 dirty="0" err="1">
                <a:solidFill>
                  <a:srgbClr val="2468B4"/>
                </a:solidFill>
                <a:latin typeface="Microsoft YaHei"/>
                <a:ea typeface="Microsoft YaHei"/>
              </a:rPr>
              <a:t>board_id｜K｜overlap｜完整性</a:t>
            </a:r>
            <a:endParaRPr sz="720" b="1" dirty="0">
              <a:solidFill>
                <a:srgbClr val="2468B4"/>
              </a:solidFill>
              <a:latin typeface="Microsoft YaHei"/>
              <a:ea typeface="Microsoft YaHei"/>
            </a:endParaRPr>
          </a:p>
        </p:txBody>
      </p:sp>
      <p:sp>
        <p:nvSpPr>
          <p:cNvPr id="84" name="Right Arrow 83"/>
          <p:cNvSpPr/>
          <p:nvPr/>
        </p:nvSpPr>
        <p:spPr>
          <a:xfrm>
            <a:off x="7114032" y="2889504"/>
            <a:ext cx="310896" cy="182880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ight Arrow 84"/>
          <p:cNvSpPr/>
          <p:nvPr/>
        </p:nvSpPr>
        <p:spPr>
          <a:xfrm>
            <a:off x="7114032" y="4187952"/>
            <a:ext cx="310896" cy="182880"/>
          </a:xfrm>
          <a:prstGeom prst="rightArrow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7059168" y="2523744"/>
            <a:ext cx="43891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80" b="1">
                <a:solidFill>
                  <a:srgbClr val="2468B4"/>
                </a:solidFill>
                <a:latin typeface="Microsoft YaHei"/>
                <a:ea typeface="Microsoft YaHei"/>
              </a:rPr>
              <a:t>带元数据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7882127" y="2487168"/>
            <a:ext cx="3474720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ounded Rectangle 87"/>
          <p:cNvSpPr/>
          <p:nvPr/>
        </p:nvSpPr>
        <p:spPr>
          <a:xfrm>
            <a:off x="7882127" y="2487168"/>
            <a:ext cx="3474720" cy="73152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8065008" y="2615184"/>
            <a:ext cx="310896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42B45"/>
                </a:solidFill>
                <a:latin typeface="Microsoft YaHei"/>
                <a:ea typeface="Microsoft YaHei"/>
              </a:rPr>
              <a:t>Timed Fragment元数据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065008" y="2926080"/>
            <a:ext cx="310896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3845B"/>
                </a:solidFill>
                <a:latin typeface="Microsoft YaHei"/>
                <a:ea typeface="Microsoft YaHei"/>
              </a:rPr>
              <a:t>L1ID + [timestamp_start, timestamp_end)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3845B"/>
                </a:solidFill>
                <a:latin typeface="Microsoft YaHei"/>
                <a:ea typeface="Microsoft YaHei"/>
              </a:rPr>
              <a:t>作为Builder后续跨板组装依据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7882127" y="3675887"/>
            <a:ext cx="3474720" cy="1060704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8065008" y="3822191"/>
            <a:ext cx="310896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42B45"/>
                </a:solidFill>
                <a:latin typeface="Microsoft YaHei"/>
                <a:ea typeface="Microsoft YaHei"/>
              </a:rPr>
              <a:t>输出：Timed Fragment队列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065008" y="4114800"/>
            <a:ext cx="310896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3845B"/>
                </a:solidFill>
                <a:latin typeface="Microsoft YaHei"/>
                <a:ea typeface="Microsoft YaHei"/>
              </a:rPr>
              <a:t>带Board ID与完整性信息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3845B"/>
                </a:solidFill>
                <a:latin typeface="Microsoft YaHei"/>
                <a:ea typeface="Microsoft YaHei"/>
              </a:rPr>
              <a:t>送往确定性路由和Builder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7882127" y="5047488"/>
            <a:ext cx="3474720" cy="694944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TextBox 94"/>
          <p:cNvSpPr txBox="1"/>
          <p:nvPr/>
        </p:nvSpPr>
        <p:spPr>
          <a:xfrm>
            <a:off x="8065008" y="5225861"/>
            <a:ext cx="3108960" cy="30162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dirty="0">
                <a:solidFill>
                  <a:srgbClr val="C77521"/>
                </a:solidFill>
                <a:latin typeface="Microsoft YaHei"/>
                <a:ea typeface="Microsoft YaHei"/>
              </a:rPr>
              <a:t>↓ 片段率降低：4</a:t>
            </a:r>
            <a:r>
              <a:rPr lang="en-US" altLang="zh-CN" sz="800" b="1" dirty="0">
                <a:solidFill>
                  <a:srgbClr val="C77521"/>
                </a:solidFill>
                <a:latin typeface="Microsoft YaHei"/>
                <a:ea typeface="Microsoft YaHei"/>
              </a:rPr>
              <a:t>16.5</a:t>
            </a:r>
            <a:r>
              <a:rPr sz="800" b="1" dirty="0">
                <a:solidFill>
                  <a:srgbClr val="C77521"/>
                </a:solidFill>
                <a:latin typeface="Microsoft YaHei"/>
                <a:ea typeface="Microsoft YaHei"/>
              </a:rPr>
              <a:t> </a:t>
            </a:r>
            <a:r>
              <a:rPr sz="800" b="1" dirty="0" err="1">
                <a:solidFill>
                  <a:srgbClr val="C77521"/>
                </a:solidFill>
                <a:latin typeface="Microsoft YaHei"/>
                <a:ea typeface="Microsoft YaHei"/>
              </a:rPr>
              <a:t>k片</a:t>
            </a:r>
            <a:r>
              <a:rPr sz="800" b="1" dirty="0">
                <a:solidFill>
                  <a:srgbClr val="C77521"/>
                </a:solidFill>
                <a:latin typeface="Microsoft YaHei"/>
                <a:ea typeface="Microsoft YaHei"/>
              </a:rPr>
              <a:t>/s ÷ K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dirty="0" err="1">
                <a:solidFill>
                  <a:srgbClr val="C77521"/>
                </a:solidFill>
                <a:latin typeface="Microsoft YaHei"/>
                <a:ea typeface="Microsoft YaHei"/>
              </a:rPr>
              <a:t>Builder二级组装见下一页</a:t>
            </a:r>
            <a:endParaRPr sz="800" b="1" dirty="0">
              <a:solidFill>
                <a:srgbClr val="C77521"/>
              </a:solidFill>
              <a:latin typeface="Microsoft YaHei"/>
              <a:ea typeface="Microsoft YaHei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566928" y="6144768"/>
            <a:ext cx="11119104" cy="219456"/>
          </a:xfrm>
          <a:prstGeom prst="round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749808" y="6181344"/>
            <a:ext cx="10753344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" b="1">
                <a:solidFill>
                  <a:srgbClr val="FFFFFF"/>
                </a:solidFill>
                <a:latin typeface="Microsoft YaHei"/>
                <a:ea typeface="Microsoft YaHei"/>
              </a:rPr>
              <a:t>设计要点：一级时间分片负责降片段率、携带L1ID和边界上下文；Builder跨板二级组装与超时处理见下一页。</a:t>
            </a:r>
          </a:p>
        </p:txBody>
      </p:sp>
      <p:cxnSp>
        <p:nvCxnSpPr>
          <p:cNvPr id="98" name="Connector 97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08｜Builder组装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1.3 </a:t>
            </a:r>
            <a:r>
              <a:rPr sz="2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Builder二级组装：跨板对齐与超时处理</a:t>
            </a:r>
            <a:endParaRPr sz="2300" b="1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869347"/>
            <a:ext cx="10844784" cy="492443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Timed Fragment已经在各读出节点完成一级时间汇聚；Builder只负责把相同</a:t>
            </a:r>
            <a:r>
              <a:rPr lang="en-US" altLang="zh-CN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L1ID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的多板片段对齐合并，并对完整、缺片和迟到情况给出可追踪结果。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1" y="1490472"/>
            <a:ext cx="7370064" cy="4480560"/>
          </a:xfrm>
          <a:prstGeom prst="round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156448" y="1572768"/>
            <a:ext cx="3529584" cy="4480560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1773936"/>
            <a:ext cx="6894576" cy="21698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dirty="0">
                <a:solidFill>
                  <a:srgbClr val="142B45"/>
                </a:solidFill>
                <a:latin typeface="Microsoft YaHei"/>
                <a:ea typeface="Microsoft YaHei"/>
              </a:rPr>
              <a:t>同一</a:t>
            </a:r>
            <a:r>
              <a:rPr lang="en-US" altLang="zh-CN" sz="1050" b="1" dirty="0">
                <a:solidFill>
                  <a:srgbClr val="142B45"/>
                </a:solidFill>
                <a:latin typeface="Microsoft YaHei"/>
                <a:ea typeface="Microsoft YaHei"/>
              </a:rPr>
              <a:t>L1ID</a:t>
            </a:r>
            <a:r>
              <a:rPr sz="1050" b="1" dirty="0">
                <a:solidFill>
                  <a:srgbClr val="142B45"/>
                </a:solidFill>
                <a:latin typeface="Microsoft YaHei"/>
                <a:ea typeface="Microsoft YaHei"/>
              </a:rPr>
              <a:t>的Timed Fragment</a:t>
            </a:r>
            <a:r>
              <a:rPr lang="zh-CN" altLang="en-US" sz="1050" b="1" dirty="0">
                <a:solidFill>
                  <a:srgbClr val="142B45"/>
                </a:solidFill>
                <a:latin typeface="Microsoft YaHei"/>
                <a:ea typeface="Microsoft YaHei"/>
              </a:rPr>
              <a:t>进入同一个</a:t>
            </a:r>
            <a:r>
              <a:rPr lang="en-US" sz="1050" b="1" dirty="0">
                <a:solidFill>
                  <a:srgbClr val="142B45"/>
                </a:solidFill>
                <a:latin typeface="Microsoft YaHei"/>
                <a:ea typeface="Microsoft YaHei"/>
              </a:rPr>
              <a:t>Builder</a:t>
            </a:r>
            <a:r>
              <a:rPr lang="zh-CN" altLang="en-US" sz="1050" b="1" dirty="0">
                <a:solidFill>
                  <a:srgbClr val="142B45"/>
                </a:solidFill>
                <a:latin typeface="Microsoft YaHei"/>
                <a:ea typeface="Microsoft YaHei"/>
              </a:rPr>
              <a:t>桶</a:t>
            </a:r>
            <a:endParaRPr sz="105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4672" y="2029968"/>
            <a:ext cx="6894576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9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组装键</a:t>
            </a:r>
            <a:r>
              <a:rPr sz="790" b="0" dirty="0">
                <a:solidFill>
                  <a:srgbClr val="66788A"/>
                </a:solidFill>
                <a:latin typeface="Microsoft YaHei"/>
                <a:ea typeface="Microsoft YaHei"/>
              </a:rPr>
              <a:t> = L1ID + [</a:t>
            </a:r>
            <a:r>
              <a:rPr sz="79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timestamp_start</a:t>
            </a:r>
            <a:r>
              <a:rPr sz="790" b="0" dirty="0">
                <a:solidFill>
                  <a:srgbClr val="66788A"/>
                </a:solidFill>
                <a:latin typeface="Microsoft YaHei"/>
                <a:ea typeface="Microsoft YaHei"/>
              </a:rPr>
              <a:t>, </a:t>
            </a:r>
            <a:r>
              <a:rPr sz="79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timestamp_end</a:t>
            </a:r>
            <a:r>
              <a:rPr sz="790" b="0" dirty="0">
                <a:solidFill>
                  <a:srgbClr val="66788A"/>
                </a:solidFill>
                <a:latin typeface="Microsoft YaHei"/>
                <a:ea typeface="Microsoft YaHei"/>
              </a:rPr>
              <a:t>)；Board </a:t>
            </a:r>
            <a:r>
              <a:rPr sz="79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ID只用于来源与完整性位图</a:t>
            </a:r>
            <a:endParaRPr sz="790" b="0" dirty="0">
              <a:solidFill>
                <a:srgbClr val="66788A"/>
              </a:solidFill>
              <a:latin typeface="Microsoft YaHei"/>
              <a:ea typeface="Microsoft YaHe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59536" y="2395728"/>
            <a:ext cx="2395728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59536" y="2395728"/>
            <a:ext cx="54864" cy="365760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24128" y="2487168"/>
            <a:ext cx="2066543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>
                <a:solidFill>
                  <a:srgbClr val="142B45"/>
                </a:solidFill>
                <a:latin typeface="Microsoft YaHei"/>
                <a:ea typeface="Microsoft YaHei"/>
              </a:rPr>
              <a:t>Board A｜L1ID=1000｜[T0,T1)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3310128" y="2487168"/>
            <a:ext cx="310896" cy="182880"/>
          </a:xfrm>
          <a:prstGeom prst="rightArrow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59536" y="2944368"/>
            <a:ext cx="2395728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59536" y="2944368"/>
            <a:ext cx="54864" cy="365760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24128" y="3035808"/>
            <a:ext cx="2066543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>
                <a:solidFill>
                  <a:srgbClr val="142B45"/>
                </a:solidFill>
                <a:latin typeface="Microsoft YaHei"/>
                <a:ea typeface="Microsoft YaHei"/>
              </a:rPr>
              <a:t>Board B｜L1ID=1000｜[T0,T1)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3310128" y="3035808"/>
            <a:ext cx="310896" cy="182880"/>
          </a:xfrm>
          <a:prstGeom prst="rightArrow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59536" y="3493008"/>
            <a:ext cx="2395728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59536" y="3493008"/>
            <a:ext cx="54864" cy="365760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24128" y="3584448"/>
            <a:ext cx="2066543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>
                <a:solidFill>
                  <a:srgbClr val="142B45"/>
                </a:solidFill>
                <a:latin typeface="Microsoft YaHei"/>
                <a:ea typeface="Microsoft YaHei"/>
              </a:rPr>
              <a:t>Board C…｜L1ID=1000｜[T0,T1)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3310128" y="3584448"/>
            <a:ext cx="310896" cy="182880"/>
          </a:xfrm>
          <a:prstGeom prst="rightArrow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3675887" y="2523744"/>
            <a:ext cx="2633472" cy="12984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3675887" y="2523744"/>
            <a:ext cx="2633472" cy="82296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858768" y="2706624"/>
            <a:ext cx="2267712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142B45"/>
                </a:solidFill>
                <a:latin typeface="Microsoft YaHei"/>
                <a:ea typeface="Microsoft YaHei"/>
              </a:rPr>
              <a:t>Builder assembly bucket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58768" y="2999232"/>
            <a:ext cx="2267712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3845B"/>
                </a:solidFill>
                <a:latin typeface="Microsoft YaHei"/>
                <a:ea typeface="Microsoft YaHei"/>
              </a:rPr>
              <a:t>expected_mask = A|B|C|…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58768" y="3328416"/>
            <a:ext cx="2267712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0">
                <a:solidFill>
                  <a:srgbClr val="66788A"/>
                </a:solidFill>
                <a:latin typeface="Microsoft YaHei"/>
                <a:ea typeface="Microsoft YaHei"/>
              </a:rPr>
              <a:t>按L1ID和时间范围聚合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0">
                <a:solidFill>
                  <a:srgbClr val="66788A"/>
                </a:solidFill>
                <a:latin typeface="Microsoft YaHei"/>
                <a:ea typeface="Microsoft YaHei"/>
              </a:rPr>
              <a:t>检查时间戳偏差、重复和缺片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6345936" y="2926080"/>
            <a:ext cx="310896" cy="182880"/>
          </a:xfrm>
          <a:prstGeom prst="rightArrow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711696" y="2651760"/>
            <a:ext cx="932688" cy="841248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03136" y="2816352"/>
            <a:ext cx="749808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3845B"/>
                </a:solidFill>
                <a:latin typeface="Microsoft YaHei"/>
                <a:ea typeface="Microsoft YaHei"/>
              </a:rPr>
              <a:t>完整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3845B"/>
                </a:solidFill>
                <a:latin typeface="Microsoft YaHei"/>
                <a:ea typeface="Microsoft YaHei"/>
              </a:rPr>
              <a:t>Packet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94192" y="1773936"/>
            <a:ext cx="3054096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142B45"/>
                </a:solidFill>
                <a:latin typeface="Microsoft YaHei"/>
                <a:ea typeface="Microsoft YaHei"/>
              </a:rPr>
              <a:t>Builder输入/输出头设计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412480" y="2103120"/>
            <a:ext cx="3017520" cy="16276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577072" y="2221992"/>
            <a:ext cx="268833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26384A"/>
                </a:solidFill>
                <a:latin typeface="Microsoft YaHei"/>
                <a:ea typeface="Microsoft YaHei"/>
              </a:rPr>
              <a:t>magic / version / header_len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77072" y="2487168"/>
            <a:ext cx="268833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23845B"/>
                </a:solidFill>
                <a:latin typeface="Microsoft YaHei"/>
                <a:ea typeface="Microsoft YaHei"/>
              </a:rPr>
              <a:t>L1ID + timestamp_start/end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77072" y="2752344"/>
            <a:ext cx="268833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board_id</a:t>
            </a:r>
            <a:r>
              <a:rPr sz="750" b="0" dirty="0">
                <a:solidFill>
                  <a:srgbClr val="26384A"/>
                </a:solidFill>
                <a:latin typeface="Microsoft YaHei"/>
                <a:ea typeface="Microsoft YaHei"/>
              </a:rPr>
              <a:t> + expected/</a:t>
            </a:r>
            <a:r>
              <a:rPr sz="75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received_mask</a:t>
            </a:r>
            <a:endParaRPr sz="750" b="0" dirty="0">
              <a:solidFill>
                <a:srgbClr val="26384A"/>
              </a:solidFill>
              <a:latin typeface="Microsoft YaHei"/>
              <a:ea typeface="Microsoft YaHe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77072" y="3017520"/>
            <a:ext cx="268833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dirty="0" err="1">
                <a:solidFill>
                  <a:srgbClr val="26384A"/>
                </a:solidFill>
                <a:latin typeface="Microsoft YaHei"/>
                <a:ea typeface="Microsoft YaHei"/>
              </a:rPr>
              <a:t>core_range</a:t>
            </a:r>
            <a:r>
              <a:rPr sz="750" b="0" dirty="0">
                <a:solidFill>
                  <a:srgbClr val="26384A"/>
                </a:solidFill>
                <a:latin typeface="Microsoft YaHei"/>
                <a:ea typeface="Microsoft YaHei"/>
              </a:rPr>
              <a:t> + overlap + flags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77072" y="3282696"/>
            <a:ext cx="268833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26384A"/>
                </a:solidFill>
                <a:latin typeface="Microsoft YaHei"/>
                <a:ea typeface="Microsoft YaHei"/>
              </a:rPr>
              <a:t>payload_len + checksum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94192" y="3931920"/>
            <a:ext cx="3054096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C77521"/>
                </a:solidFill>
                <a:latin typeface="Microsoft YaHei"/>
                <a:ea typeface="Microsoft YaHei"/>
              </a:rPr>
              <a:t>两个“窗口”不要混淆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412480" y="4187952"/>
            <a:ext cx="3017520" cy="914400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577072" y="4315968"/>
            <a:ext cx="2688336" cy="6400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30" b="0">
                <a:solidFill>
                  <a:srgbClr val="C77521"/>
                </a:solidFill>
                <a:latin typeface="Microsoft YaHei"/>
                <a:ea typeface="Microsoft YaHei"/>
              </a:rPr>
              <a:t>数据时间窗 [T0,T1)：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30" b="0">
                <a:solidFill>
                  <a:srgbClr val="C77521"/>
                </a:solidFill>
                <a:latin typeface="Microsoft YaHei"/>
                <a:ea typeface="Microsoft YaHei"/>
              </a:rPr>
              <a:t>该Timed Fragment覆盖的物理时间范围。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730" b="0">
              <a:solidFill>
                <a:srgbClr val="C77521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30" b="0">
                <a:solidFill>
                  <a:srgbClr val="C77521"/>
                </a:solidFill>
                <a:latin typeface="Microsoft YaHei"/>
                <a:ea typeface="Microsoft YaHei"/>
              </a:rPr>
              <a:t>等待超时 Δwait：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30" b="0">
                <a:solidFill>
                  <a:srgbClr val="C77521"/>
                </a:solidFill>
                <a:latin typeface="Microsoft YaHei"/>
                <a:ea typeface="Microsoft YaHei"/>
              </a:rPr>
              <a:t>Builder收到首片段后等待其余板片段的最大墙钟时间。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4672" y="4206240"/>
            <a:ext cx="6894576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组装结果状态机：不静默丢数，所有异常都有状态和计数</a:t>
            </a:r>
            <a:endParaRPr sz="96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896112" y="4626864"/>
            <a:ext cx="1078992" cy="42062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987552" y="4754880"/>
            <a:ext cx="89611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142B45"/>
                </a:solidFill>
                <a:latin typeface="Microsoft YaHei"/>
                <a:ea typeface="Microsoft YaHei"/>
              </a:rPr>
              <a:t>WAIT</a:t>
            </a:r>
          </a:p>
        </p:txBody>
      </p:sp>
      <p:sp>
        <p:nvSpPr>
          <p:cNvPr id="46" name="Right Arrow 45"/>
          <p:cNvSpPr/>
          <p:nvPr/>
        </p:nvSpPr>
        <p:spPr>
          <a:xfrm>
            <a:off x="2011680" y="4736592"/>
            <a:ext cx="237744" cy="164592"/>
          </a:xfrm>
          <a:prstGeom prst="rightArrow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2304288" y="4425696"/>
            <a:ext cx="1188720" cy="420624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395728" y="4553712"/>
            <a:ext cx="10058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23845B"/>
                </a:solidFill>
                <a:latin typeface="Microsoft YaHei"/>
                <a:ea typeface="Microsoft YaHei"/>
              </a:rPr>
              <a:t>COMPLETE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12848" y="4895805"/>
            <a:ext cx="1371600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" b="1" dirty="0" err="1">
                <a:solidFill>
                  <a:srgbClr val="23845B"/>
                </a:solidFill>
                <a:latin typeface="Microsoft YaHei"/>
                <a:ea typeface="Microsoft YaHei"/>
              </a:rPr>
              <a:t>mask齐全→发布</a:t>
            </a:r>
            <a:endParaRPr sz="690" b="1" dirty="0">
              <a:solidFill>
                <a:srgbClr val="23845B"/>
              </a:solidFill>
              <a:latin typeface="Microsoft YaHei"/>
              <a:ea typeface="Microsoft YaHei"/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2011680" y="4937760"/>
            <a:ext cx="237744" cy="164592"/>
          </a:xfrm>
          <a:prstGeom prst="rightArrow">
            <a:avLst/>
          </a:prstGeom>
          <a:solidFill>
            <a:srgbClr val="C77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2304288" y="5114187"/>
            <a:ext cx="1188720" cy="420624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2395728" y="5193792"/>
            <a:ext cx="10058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C77521"/>
                </a:solidFill>
                <a:latin typeface="Microsoft YaHei"/>
                <a:ea typeface="Microsoft YaHei"/>
              </a:rPr>
              <a:t>TIMEOUT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39312" y="5102352"/>
            <a:ext cx="1499616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C77521"/>
                </a:solidFill>
                <a:latin typeface="Microsoft YaHei"/>
                <a:ea typeface="Microsoft YaHei"/>
              </a:rPr>
              <a:t>INCOMPLETE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C77521"/>
                </a:solidFill>
                <a:latin typeface="Microsoft YaHei"/>
                <a:ea typeface="Microsoft YaHei"/>
              </a:rPr>
              <a:t>缺片计数+原因码</a:t>
            </a:r>
          </a:p>
        </p:txBody>
      </p:sp>
      <p:sp>
        <p:nvSpPr>
          <p:cNvPr id="54" name="Right Arrow 53"/>
          <p:cNvSpPr/>
          <p:nvPr/>
        </p:nvSpPr>
        <p:spPr>
          <a:xfrm>
            <a:off x="3511296" y="5266944"/>
            <a:ext cx="164592" cy="164592"/>
          </a:xfrm>
          <a:prstGeom prst="rightArrow">
            <a:avLst/>
          </a:prstGeom>
          <a:solidFill>
            <a:srgbClr val="C77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5303520" y="4681728"/>
            <a:ext cx="1993392" cy="5669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0">
                <a:solidFill>
                  <a:srgbClr val="66788A"/>
                </a:solidFill>
                <a:latin typeface="Microsoft YaHei"/>
                <a:ea typeface="Microsoft YaHei"/>
              </a:rPr>
              <a:t>按Run配置：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0">
                <a:solidFill>
                  <a:srgbClr val="66788A"/>
                </a:solidFill>
                <a:latin typeface="Microsoft YaHei"/>
                <a:ea typeface="Microsoft YaHei"/>
              </a:rPr>
              <a:t>保留不完整包/抽样保存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0">
                <a:solidFill>
                  <a:srgbClr val="66788A"/>
                </a:solidFill>
                <a:latin typeface="Microsoft YaHei"/>
                <a:ea typeface="Microsoft YaHei"/>
              </a:rPr>
              <a:t>或丢弃payload但保留元数据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596128" y="5340096"/>
            <a:ext cx="1975104" cy="329184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5705856" y="5431536"/>
            <a:ext cx="175564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7654A6"/>
                </a:solidFill>
                <a:latin typeface="Microsoft YaHei"/>
                <a:ea typeface="Microsoft YaHei"/>
              </a:rPr>
              <a:t>迟到片段→LATE计数/隔离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156448" y="5376672"/>
            <a:ext cx="3529584" cy="530352"/>
          </a:xfrm>
          <a:prstGeom prst="round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8339327" y="5504688"/>
            <a:ext cx="3163824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>
                <a:solidFill>
                  <a:srgbClr val="FFFFFF"/>
                </a:solidFill>
                <a:latin typeface="Microsoft YaHei"/>
                <a:ea typeface="Microsoft YaHei"/>
              </a:rPr>
              <a:t>验收：完整率、缺片率、迟到率、组装延迟、计数闭环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66928" y="6144768"/>
            <a:ext cx="11119104" cy="219456"/>
          </a:xfrm>
          <a:prstGeom prst="round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749808" y="6181344"/>
            <a:ext cx="10753344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" b="1">
                <a:solidFill>
                  <a:srgbClr val="FFFFFF"/>
                </a:solidFill>
                <a:latin typeface="Microsoft YaHei"/>
                <a:ea typeface="Microsoft YaHei"/>
              </a:rPr>
              <a:t>Builder不按到达顺序盲目拼接：先按组装键归桶，再按预期板位图检查；超过等待超时后关闭该桶，迟到数据不重新打开已关闭事例。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09｜处理与存储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1.4 </a:t>
            </a:r>
            <a:r>
              <a:rPr sz="2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在线算法接口与结果驱动存储</a:t>
            </a:r>
            <a:endParaRPr sz="2300" b="1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69264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142B45"/>
                </a:solidFill>
                <a:latin typeface="Microsoft YaHei"/>
                <a:ea typeface="Microsoft YaHei"/>
              </a:rPr>
              <a:t>Builder输出经在线算法判决后，由策略层完成筛选和可选无损压缩，再写入计算中心。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664208"/>
            <a:ext cx="11119104" cy="438912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13232" y="1746504"/>
            <a:ext cx="10826496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0" b="1">
                <a:solidFill>
                  <a:srgbClr val="23845B"/>
                </a:solidFill>
                <a:latin typeface="Microsoft YaHei"/>
                <a:ea typeface="Microsoft YaHei"/>
              </a:rPr>
              <a:t>主路径：Builder → Ring → Algorithm Worker → DecisionBatch → 策略/压缩 → 存储队列 → XRootD；Builder不直接写盘。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2450592"/>
            <a:ext cx="1554480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03504" y="2450592"/>
            <a:ext cx="54864" cy="89611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4672" y="2633472"/>
            <a:ext cx="1170432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Builder输出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376" y="2937361"/>
            <a:ext cx="1682496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BuilderOutputPacket</a:t>
            </a:r>
            <a:endParaRPr sz="1150" b="0" dirty="0">
              <a:solidFill>
                <a:srgbClr val="66788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原始包+包头</a:t>
            </a:r>
            <a:endParaRPr sz="1150" b="0" dirty="0">
              <a:solidFill>
                <a:srgbClr val="66788A"/>
              </a:solidFill>
              <a:latin typeface="Microsoft YaHei"/>
              <a:ea typeface="Microsoft YaHei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212848" y="2724912"/>
            <a:ext cx="256032" cy="201168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2523744" y="2359152"/>
            <a:ext cx="1847088" cy="987552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670048" y="2487168"/>
            <a:ext cx="155448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42B45"/>
                </a:solidFill>
                <a:latin typeface="Microsoft YaHei"/>
                <a:ea typeface="Microsoft YaHei"/>
              </a:rPr>
              <a:t>共享内存有界Ring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70048" y="2816352"/>
            <a:ext cx="155448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保留待判决原始包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固定容量 + 生命周期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425696" y="2724912"/>
            <a:ext cx="256032" cy="201168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736592" y="2359152"/>
            <a:ext cx="1883664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882896" y="2487168"/>
            <a:ext cx="1591056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42B45"/>
                </a:solidFill>
                <a:latin typeface="Microsoft YaHei"/>
                <a:ea typeface="Microsoft YaHei"/>
              </a:rPr>
              <a:t>Algorithm Worker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2816352"/>
            <a:ext cx="1591056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加载算法插件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读取一个或多个包分析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919472" y="3419856"/>
            <a:ext cx="1517904" cy="265176"/>
          </a:xfrm>
          <a:prstGeom prst="roundRect">
            <a:avLst/>
          </a:prstGeom>
          <a:solidFill>
            <a:srgbClr val="F0E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19472" y="3433572"/>
            <a:ext cx="1517904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7654A6"/>
                </a:solidFill>
                <a:latin typeface="Microsoft YaHei"/>
                <a:ea typeface="Microsoft YaHei"/>
              </a:rPr>
              <a:t>Supervisor管理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6675120" y="2724912"/>
            <a:ext cx="256032" cy="201168"/>
          </a:xfrm>
          <a:prstGeom prst="rightArrow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986016" y="2359152"/>
            <a:ext cx="1865376" cy="987552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132320" y="2487168"/>
            <a:ext cx="1572768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7654A6"/>
                </a:solidFill>
                <a:latin typeface="Microsoft YaHei"/>
                <a:ea typeface="Microsoft YaHei"/>
              </a:rPr>
              <a:t>DecisionBatch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0" y="2798064"/>
            <a:ext cx="1572768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0">
                <a:solidFill>
                  <a:srgbClr val="142B45"/>
                </a:solidFill>
                <a:latin typeface="Microsoft YaHei"/>
                <a:ea typeface="Microsoft YaHei"/>
              </a:rPr>
              <a:t>KEEP / SAMPLE / DROP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0">
                <a:solidFill>
                  <a:srgbClr val="142B45"/>
                </a:solidFill>
                <a:latin typeface="Microsoft YaHei"/>
                <a:ea typeface="Microsoft YaHei"/>
              </a:rPr>
              <a:t>特征、候选L1ID、质量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3447288" y="3346704"/>
            <a:ext cx="0" cy="804672"/>
          </a:xfrm>
          <a:prstGeom prst="line">
            <a:avLst/>
          </a:prstGeom>
          <a:ln w="13970">
            <a:solidFill>
              <a:srgbClr val="C7752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3447288" y="4151376"/>
            <a:ext cx="777240" cy="0"/>
          </a:xfrm>
          <a:prstGeom prst="line">
            <a:avLst/>
          </a:prstGeom>
          <a:ln w="13970">
            <a:solidFill>
              <a:srgbClr val="C7752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ght Arrow 30"/>
          <p:cNvSpPr/>
          <p:nvPr/>
        </p:nvSpPr>
        <p:spPr>
          <a:xfrm>
            <a:off x="3931920" y="4041648"/>
            <a:ext cx="256032" cy="182880"/>
          </a:xfrm>
          <a:prstGeom prst="rightArrow">
            <a:avLst/>
          </a:prstGeom>
          <a:solidFill>
            <a:srgbClr val="C77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523744" y="3675887"/>
            <a:ext cx="1664208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C77521"/>
                </a:solidFill>
                <a:latin typeface="Microsoft YaHei"/>
                <a:ea typeface="Microsoft YaHei"/>
              </a:rPr>
              <a:t>待判决原始包</a:t>
            </a:r>
          </a:p>
        </p:txBody>
      </p:sp>
      <p:sp>
        <p:nvSpPr>
          <p:cNvPr id="34" name="Right Arrow 33"/>
          <p:cNvSpPr/>
          <p:nvPr/>
        </p:nvSpPr>
        <p:spPr>
          <a:xfrm rot="7453437">
            <a:off x="7690038" y="3514316"/>
            <a:ext cx="182880" cy="164592"/>
          </a:xfrm>
          <a:prstGeom prst="rightArrow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4261104" y="3803904"/>
            <a:ext cx="3675887" cy="749808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407408" y="3913632"/>
            <a:ext cx="338328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C77521"/>
                </a:solidFill>
                <a:latin typeface="Microsoft YaHei"/>
                <a:ea typeface="Microsoft YaHei"/>
              </a:rPr>
              <a:t>策略与编码层：关联 packet_id / 时间范围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07408" y="4187952"/>
            <a:ext cx="338328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按判决筛选事例</a:t>
            </a:r>
            <a:r>
              <a:rPr sz="780" b="1" dirty="0">
                <a:solidFill>
                  <a:srgbClr val="142B45"/>
                </a:solidFill>
                <a:latin typeface="Microsoft YaHei"/>
                <a:ea typeface="Microsoft YaHei"/>
              </a:rPr>
              <a:t>/</a:t>
            </a:r>
            <a:r>
              <a:rPr sz="78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字段</a:t>
            </a:r>
            <a:r>
              <a:rPr sz="780" b="1" dirty="0">
                <a:solidFill>
                  <a:srgbClr val="142B45"/>
                </a:solidFill>
                <a:latin typeface="Microsoft YaHei"/>
                <a:ea typeface="Microsoft YaHei"/>
              </a:rPr>
              <a:t> → </a:t>
            </a:r>
            <a:r>
              <a:rPr sz="78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可选无损压缩</a:t>
            </a:r>
            <a:r>
              <a:rPr sz="780" b="1" dirty="0">
                <a:solidFill>
                  <a:srgbClr val="142B45"/>
                </a:solidFill>
                <a:latin typeface="Microsoft YaHei"/>
                <a:ea typeface="Microsoft YaHei"/>
              </a:rPr>
              <a:t> → </a:t>
            </a:r>
            <a:r>
              <a:rPr sz="78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序列化</a:t>
            </a:r>
            <a:endParaRPr sz="78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7991856" y="4041648"/>
            <a:ext cx="256032" cy="201168"/>
          </a:xfrm>
          <a:prstGeom prst="rightArrow">
            <a:avLst/>
          </a:prstGeom>
          <a:solidFill>
            <a:srgbClr val="C77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8302752" y="3803904"/>
            <a:ext cx="1335024" cy="74980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394192" y="3950208"/>
            <a:ext cx="1152144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有界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存储队列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9692640" y="4041648"/>
            <a:ext cx="256032" cy="201168"/>
          </a:xfrm>
          <a:prstGeom prst="rightArrow">
            <a:avLst/>
          </a:prstGeom>
          <a:solidFill>
            <a:srgbClr val="4E8D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10003536" y="3803904"/>
            <a:ext cx="1627632" cy="749808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0113264" y="3913632"/>
            <a:ext cx="140817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23845B"/>
                </a:solidFill>
                <a:latin typeface="Microsoft YaHei"/>
                <a:ea typeface="Microsoft YaHei"/>
              </a:rPr>
              <a:t>并行XRootD Writer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23845B"/>
                </a:solidFill>
                <a:latin typeface="Microsoft YaHei"/>
                <a:ea typeface="Microsoft YaHei"/>
              </a:rPr>
              <a:t>写入计算中心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66928" y="4846320"/>
            <a:ext cx="3456432" cy="9509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566928" y="4846320"/>
            <a:ext cx="54864" cy="950976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49808" y="4937760"/>
            <a:ext cx="3072384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数据关联与生命周期</a:t>
            </a:r>
            <a:endParaRPr sz="143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6384" y="5214771"/>
            <a:ext cx="3072384" cy="2377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Ring保留原始包，等待DecisionBatch；关联完成后释放。算法超时、无结果和队列满按冻结策略处理</a:t>
            </a:r>
            <a:r>
              <a:rPr sz="1150" b="0" dirty="0">
                <a:solidFill>
                  <a:srgbClr val="66788A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242816" y="4846320"/>
            <a:ext cx="3456432" cy="9509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4242816" y="4846320"/>
            <a:ext cx="54864" cy="950976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407408" y="4922163"/>
            <a:ext cx="3072384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筛选、压缩与抽样</a:t>
            </a:r>
            <a:endParaRPr sz="143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43982" y="5234940"/>
            <a:ext cx="3255265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KEEP保存筛选数据及结果；SAMPLE按比例保存；DROP不写。无损压缩在入存储队列前完成</a:t>
            </a:r>
            <a:r>
              <a:rPr sz="1150" b="0" dirty="0">
                <a:solidFill>
                  <a:srgbClr val="66788A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918704" y="4846320"/>
            <a:ext cx="3767328" cy="9509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7918704" y="4846320"/>
            <a:ext cx="54864" cy="950976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8119872" y="4942332"/>
            <a:ext cx="338328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插件隔离与背压</a:t>
            </a:r>
            <a:endParaRPr sz="143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109114" y="5301638"/>
            <a:ext cx="3383280" cy="2377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算法独立进程运行；共享Ring和有界队列隔离慢消费者，避免算法或XRootD无限占用内存</a:t>
            </a:r>
            <a:r>
              <a:rPr sz="1150" b="0" dirty="0">
                <a:solidFill>
                  <a:srgbClr val="66788A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66928" y="5980176"/>
            <a:ext cx="11119104" cy="274320"/>
          </a:xfrm>
          <a:prstGeom prst="roundRect">
            <a:avLst/>
          </a:prstGeom>
          <a:solidFill>
            <a:srgbClr val="FB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749808" y="6035040"/>
            <a:ext cx="10753344" cy="1645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1" dirty="0">
                <a:solidFill>
                  <a:srgbClr val="C77521"/>
                </a:solidFill>
                <a:latin typeface="Microsoft YaHei"/>
                <a:ea typeface="Microsoft YaHei"/>
              </a:rPr>
              <a:t>Builder只负责输出完整组装包；正式存储由算法判决驱动，存盘对象可以是筛选后的原始数据、压缩数据和算法特征，不是默认全量直写。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13｜VME兼容读出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2. </a:t>
            </a:r>
            <a:r>
              <a:rPr sz="2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VME兼容事例读出</a:t>
            </a:r>
            <a:endParaRPr sz="2300" b="1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69264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142B45"/>
                </a:solidFill>
                <a:latin typeface="Microsoft YaHei"/>
                <a:ea typeface="Microsoft YaHei"/>
              </a:rPr>
              <a:t>新TKF触发后事例格式和触发接口与原BESIII DAQ TRG 162机箱完全一致，可直接复用既有DAQ读出体系；通过新partition与正常DAQ并行取数。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11119104" cy="676656"/>
          </a:xfrm>
          <a:prstGeom prst="roundRect">
            <a:avLst/>
          </a:prstGeom>
          <a:solidFill>
            <a:srgbClr val="F0EAF7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8096" y="1856231"/>
            <a:ext cx="10716768" cy="3108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7654A6"/>
                </a:solidFill>
                <a:latin typeface="Microsoft YaHei"/>
                <a:ea typeface="Microsoft YaHei"/>
              </a:rPr>
              <a:t>新TKF触发后事例 → TRG 162兼容VME接口 → BESIII DAQ读出程序/数据格式 → 新partition独立存储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2724912"/>
            <a:ext cx="3456432" cy="23591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66928" y="2724912"/>
            <a:ext cx="54864" cy="2359152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8096" y="2889504"/>
            <a:ext cx="1143000" cy="265176"/>
          </a:xfrm>
          <a:prstGeom prst="roundRect">
            <a:avLst/>
          </a:prstGeom>
          <a:solidFill>
            <a:srgbClr val="F0E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68096" y="2903220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7654A6"/>
                </a:solidFill>
                <a:latin typeface="Microsoft YaHei"/>
                <a:ea typeface="Microsoft YaHei"/>
              </a:rPr>
              <a:t>TRG 162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236976"/>
            <a:ext cx="3072384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接口完全兼容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3657600"/>
            <a:ext cx="3072384" cy="13167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触发后事例格式、接口与原BESIII DAQ TRG 162完全一致。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复用现有VME读出、事例解析和DAQ交接方式。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2816" y="2724912"/>
            <a:ext cx="3456432" cy="23591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242816" y="2724912"/>
            <a:ext cx="54864" cy="235915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443983" y="2889504"/>
            <a:ext cx="1143000" cy="265176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443983" y="2903220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2468B4"/>
                </a:solidFill>
                <a:latin typeface="Microsoft YaHei"/>
                <a:ea typeface="Microsoft YaHei"/>
              </a:rPr>
              <a:t>并行运行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43983" y="3236976"/>
            <a:ext cx="3072384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新partition并行取数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43983" y="3657600"/>
            <a:ext cx="3072384" cy="13167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启动面向新TKF的BESIII DAQ新partition。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与BESIII DAQ正常取数并行，独立读出新TKF事例，并关联Run和计数。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18704" y="2724912"/>
            <a:ext cx="3767328" cy="23591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918704" y="2724912"/>
            <a:ext cx="54864" cy="2359152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119872" y="2889504"/>
            <a:ext cx="1143000" cy="265176"/>
          </a:xfrm>
          <a:prstGeom prst="roundRect">
            <a:avLst/>
          </a:prstGeom>
          <a:solidFill>
            <a:srgbClr val="E6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119872" y="2903220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23845B"/>
                </a:solidFill>
                <a:latin typeface="Microsoft YaHei"/>
                <a:ea typeface="Microsoft YaHei"/>
              </a:rPr>
              <a:t>复用演进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19872" y="3236976"/>
            <a:ext cx="338328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两路数据用途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19872" y="3657600"/>
            <a:ext cx="3383280" cy="13167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既有partition：维持原BESIII DAQ物理取数。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新partition：采集并存储新TKF事例，为算法研究和新旧系统比对提供数据。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376672"/>
            <a:ext cx="11119104" cy="603504"/>
          </a:xfrm>
          <a:prstGeom prst="roundRect">
            <a:avLst/>
          </a:prstGeom>
          <a:solidFill>
            <a:srgbClr val="FB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86384" y="5504688"/>
            <a:ext cx="10680192" cy="3108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C77521"/>
                </a:solidFill>
                <a:latin typeface="Microsoft YaHei"/>
                <a:ea typeface="Microsoft YaHei"/>
              </a:rPr>
              <a:t>运行边界：新partition复用BESIII DAQ的接口和软件能力，但独立管理配置、生命周期、输出文件与计数；不影响原有DAQ正常取数。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14｜定标器监测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300" b="1" dirty="0">
                <a:solidFill>
                  <a:srgbClr val="FFFFFF"/>
                </a:solidFill>
                <a:latin typeface="Microsoft YaHei"/>
                <a:ea typeface="Microsoft YaHei"/>
              </a:rPr>
              <a:t>3. </a:t>
            </a:r>
            <a:r>
              <a:rPr sz="23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SiTCP定标器独立监测采集</a:t>
            </a:r>
            <a:endParaRPr sz="2300" b="1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69264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142B45"/>
                </a:solidFill>
                <a:latin typeface="Microsoft YaHei"/>
                <a:ea typeface="Microsoft YaHei"/>
              </a:rPr>
              <a:t>定标器采集作为相对独立的低速监测系统，由基于SiTCP的千兆网络采集替代原LabVIEW方式，主要用于评估新触发系统工作状态。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773936"/>
            <a:ext cx="11119104" cy="658368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8096" y="1938528"/>
            <a:ext cx="10716768" cy="3108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80" b="1">
                <a:solidFill>
                  <a:srgbClr val="23845B"/>
                </a:solidFill>
                <a:latin typeface="Microsoft YaHei"/>
                <a:ea typeface="Microsoft YaHei"/>
              </a:rPr>
              <a:t>定标器硬件 → SiTCP/千兆网 → 采集服务 → 指标计算与数据库 → 实时显示、曲线与历史追溯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2670048"/>
            <a:ext cx="3456432" cy="2377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66928" y="2670048"/>
            <a:ext cx="54864" cy="2377440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8096" y="2834640"/>
            <a:ext cx="1143000" cy="265176"/>
          </a:xfrm>
          <a:prstGeom prst="roundRect">
            <a:avLst/>
          </a:prstGeom>
          <a:solidFill>
            <a:srgbClr val="E6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68096" y="2848356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23845B"/>
                </a:solidFill>
                <a:latin typeface="Microsoft YaHei"/>
                <a:ea typeface="Microsoft YaHei"/>
              </a:rPr>
              <a:t>SiTCP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182112"/>
            <a:ext cx="3072384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采集端设计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3602736"/>
            <a:ext cx="3072384" cy="13350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替换原LabVIEW采集程序。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经SiTCP读取定标器数据；采集周期、寄存器/计数器映射、连接异常恢复需与硬件负责人确认。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2816" y="2670048"/>
            <a:ext cx="3456432" cy="2377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242816" y="2670048"/>
            <a:ext cx="54864" cy="2377440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443983" y="2834640"/>
            <a:ext cx="1143000" cy="265176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443983" y="2848356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2468B4"/>
                </a:solidFill>
                <a:latin typeface="Microsoft YaHei"/>
                <a:ea typeface="Microsoft YaHei"/>
              </a:rPr>
              <a:t>运行评估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43983" y="3182112"/>
            <a:ext cx="3072384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监测数据与判据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43983" y="3602736"/>
            <a:ext cx="3072384" cy="13350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提供L1、触发通道及触发条件计数，并据计数器、FULL/ERR等信号评估运行状态。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死/活时间计算公式需确认。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18704" y="2670048"/>
            <a:ext cx="3767328" cy="2377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918704" y="2670048"/>
            <a:ext cx="54864" cy="2377440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119872" y="2834640"/>
            <a:ext cx="1143000" cy="265176"/>
          </a:xfrm>
          <a:prstGeom prst="roundRect">
            <a:avLst/>
          </a:prstGeom>
          <a:solidFill>
            <a:srgbClr val="F0E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119872" y="2848356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7654A6"/>
                </a:solidFill>
                <a:latin typeface="Microsoft YaHei"/>
                <a:ea typeface="Microsoft YaHei"/>
              </a:rPr>
              <a:t>可视化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19872" y="3182112"/>
            <a:ext cx="338328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展示与留存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19872" y="3602736"/>
            <a:ext cx="3383280" cy="13350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本地及在线查看瞬时值；支持最近1小时曲线和历史追溯。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数据库字段、更新周期、保留策略与访问权限应单独冻结。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321808"/>
            <a:ext cx="11119104" cy="603504"/>
          </a:xfrm>
          <a:prstGeom prst="roundRect">
            <a:avLst/>
          </a:prstGeom>
          <a:solidFill>
            <a:srgbClr val="FB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86384" y="5492933"/>
            <a:ext cx="10680192" cy="22467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dirty="0" err="1">
                <a:solidFill>
                  <a:srgbClr val="C77521"/>
                </a:solidFill>
                <a:latin typeface="Microsoft YaHei"/>
                <a:ea typeface="Microsoft YaHei"/>
              </a:rPr>
              <a:t>边界：定标器链路只提供运行监测证据</a:t>
            </a:r>
            <a:r>
              <a:rPr sz="1100" b="1" dirty="0">
                <a:solidFill>
                  <a:srgbClr val="C77521"/>
                </a:solidFill>
                <a:latin typeface="Microsoft YaHei"/>
                <a:ea typeface="Microsoft YaHei"/>
              </a:rPr>
              <a:t>，</a:t>
            </a:r>
            <a:r>
              <a:rPr lang="zh-CN" altLang="en-US" sz="1100" b="1" dirty="0">
                <a:solidFill>
                  <a:srgbClr val="C77521"/>
                </a:solidFill>
                <a:latin typeface="Microsoft YaHei"/>
                <a:ea typeface="Microsoft YaHei"/>
              </a:rPr>
              <a:t>独立运行，</a:t>
            </a:r>
            <a:r>
              <a:rPr sz="1100" b="1" dirty="0">
                <a:solidFill>
                  <a:srgbClr val="C77521"/>
                </a:solidFill>
                <a:latin typeface="Microsoft YaHei"/>
                <a:ea typeface="Microsoft YaHei"/>
              </a:rPr>
              <a:t>不进入</a:t>
            </a:r>
            <a:r>
              <a:rPr lang="en-US" altLang="zh-CN" sz="1100" b="1" dirty="0">
                <a:solidFill>
                  <a:srgbClr val="C77521"/>
                </a:solidFill>
                <a:latin typeface="Microsoft YaHei"/>
                <a:ea typeface="Microsoft YaHei"/>
              </a:rPr>
              <a:t>13.3 </a:t>
            </a:r>
            <a:r>
              <a:rPr sz="1100" b="1" dirty="0">
                <a:solidFill>
                  <a:srgbClr val="C77521"/>
                </a:solidFill>
                <a:latin typeface="Microsoft YaHei"/>
                <a:ea typeface="Microsoft YaHei"/>
              </a:rPr>
              <a:t>GB/</a:t>
            </a:r>
            <a:r>
              <a:rPr sz="1100" b="1" dirty="0" err="1">
                <a:solidFill>
                  <a:srgbClr val="C77521"/>
                </a:solidFill>
                <a:latin typeface="Microsoft YaHei"/>
                <a:ea typeface="Microsoft YaHei"/>
              </a:rPr>
              <a:t>s数据热路径，也不替代RDMA</a:t>
            </a:r>
            <a:r>
              <a:rPr sz="1100" b="1" dirty="0">
                <a:solidFill>
                  <a:srgbClr val="C77521"/>
                </a:solidFill>
                <a:latin typeface="Microsoft YaHei"/>
                <a:ea typeface="Microsoft YaHei"/>
              </a:rPr>
              <a:t>/</a:t>
            </a:r>
            <a:r>
              <a:rPr sz="1100" b="1" dirty="0" err="1">
                <a:solidFill>
                  <a:srgbClr val="C77521"/>
                </a:solidFill>
                <a:latin typeface="Microsoft YaHei"/>
                <a:ea typeface="Microsoft YaHei"/>
              </a:rPr>
              <a:t>VME数据读出</a:t>
            </a:r>
            <a:r>
              <a:rPr sz="1100" b="1" dirty="0">
                <a:solidFill>
                  <a:srgbClr val="C77521"/>
                </a:solidFill>
                <a:latin typeface="Microsoft YaHei"/>
                <a:ea typeface="Microsoft YaHei"/>
              </a:rPr>
              <a:t>。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15｜运行控制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分域控制与独立运行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69264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142B45"/>
                </a:solidFill>
                <a:latin typeface="Microsoft YaHei"/>
                <a:ea typeface="Microsoft YaHei"/>
              </a:rPr>
              <a:t>新partition、RDMA高速读出和定标器监测分别拥有清晰的控制边界；RDMA可协同也可独立，定标器完全独立。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609344"/>
            <a:ext cx="11119104" cy="493776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8096" y="1737360"/>
            <a:ext cx="10716768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dirty="0" err="1">
                <a:solidFill>
                  <a:srgbClr val="C77521"/>
                </a:solidFill>
                <a:latin typeface="Microsoft YaHei"/>
                <a:ea typeface="Microsoft YaHei"/>
              </a:rPr>
              <a:t>控制原则：数据面相互隔离；控制面可选协同；任何RDMA或定标器故障都不能拖停新partition</a:t>
            </a:r>
            <a:r>
              <a:rPr sz="1019" b="1" dirty="0">
                <a:solidFill>
                  <a:srgbClr val="C77521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2395728"/>
            <a:ext cx="3456432" cy="21762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66928" y="2395728"/>
            <a:ext cx="54864" cy="2176272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8096" y="2560320"/>
            <a:ext cx="1143000" cy="265176"/>
          </a:xfrm>
          <a:prstGeom prst="roundRect">
            <a:avLst/>
          </a:prstGeom>
          <a:solidFill>
            <a:srgbClr val="F0E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68096" y="2574036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7654A6"/>
                </a:solidFill>
                <a:latin typeface="Microsoft YaHei"/>
                <a:ea typeface="Microsoft YaHei"/>
              </a:rPr>
              <a:t>VME路径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2907792"/>
            <a:ext cx="3072384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BESIII DAQ新partition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3328416"/>
            <a:ext cx="3072384" cy="11338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仅管理TRG 162兼容的VME事例读出。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150" b="0">
              <a:solidFill>
                <a:srgbClr val="66788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Prepare：加载映射与配置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Start/Stop：控制新TKF读出、文件和计数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独立维护Run与输出清单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2816" y="2395728"/>
            <a:ext cx="3456432" cy="21762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242816" y="2395728"/>
            <a:ext cx="54864" cy="21762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443983" y="2560320"/>
            <a:ext cx="1143000" cy="265176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443983" y="2574036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2468B4"/>
                </a:solidFill>
                <a:latin typeface="Microsoft YaHei"/>
                <a:ea typeface="Microsoft YaHei"/>
              </a:rPr>
              <a:t>可协同/可独立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43983" y="2907792"/>
            <a:ext cx="3072384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RDMA控制/监督进程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43983" y="3328416"/>
            <a:ext cx="3072384" cy="11338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仅管理RDMA高速原始数据链路。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150" b="0">
              <a:solidFill>
                <a:srgbClr val="66788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可与新partition协同启动，也可独立运行；独立配置、停止和恢复。异常只告警，不改变新partition状态。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18704" y="2395728"/>
            <a:ext cx="3767328" cy="21762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918704" y="2395728"/>
            <a:ext cx="54864" cy="2176272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119872" y="2560320"/>
            <a:ext cx="1143000" cy="265176"/>
          </a:xfrm>
          <a:prstGeom prst="roundRect">
            <a:avLst/>
          </a:prstGeom>
          <a:solidFill>
            <a:srgbClr val="E6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119872" y="2574036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23845B"/>
                </a:solidFill>
                <a:latin typeface="Microsoft YaHei"/>
                <a:ea typeface="Microsoft YaHei"/>
              </a:rPr>
              <a:t>完全独立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19872" y="2907792"/>
            <a:ext cx="338328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定标器独立服务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19872" y="3328416"/>
            <a:ext cx="3383280" cy="11338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管理SiTCP采集、指标计算、数据库和显示。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150" b="0">
              <a:solidFill>
                <a:srgbClr val="66788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6788A"/>
                </a:solidFill>
                <a:latin typeface="Microsoft YaHei"/>
                <a:ea typeface="Microsoft YaHei"/>
              </a:rPr>
              <a:t>独立启动、停止和告警；不由新partition管理，不依赖RDMA/VME，也不进入高速数据路径。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901184"/>
            <a:ext cx="11119104" cy="475488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68096" y="5029200"/>
            <a:ext cx="10716768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>
                <a:solidFill>
                  <a:srgbClr val="142B45"/>
                </a:solidFill>
                <a:latin typeface="Microsoft YaHei"/>
                <a:ea typeface="Microsoft YaHei"/>
              </a:rPr>
              <a:t>可选协同关系：RunControl/脚本只负责按配置发送启动或停止请求；各服务分别确认状态，任何一方失败均按本域策略处理。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5522976"/>
            <a:ext cx="3456432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566928" y="5522976"/>
            <a:ext cx="54864" cy="621792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49808" y="5623560"/>
            <a:ext cx="309067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42B45"/>
                </a:solidFill>
                <a:latin typeface="Microsoft YaHei"/>
                <a:ea typeface="Microsoft YaHei"/>
              </a:rPr>
              <a:t>新partition故障边界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9808" y="5870448"/>
            <a:ext cx="3090672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仅影响VME事例读出，不影响RDMA与定标器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42816" y="5522976"/>
            <a:ext cx="3456432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4242816" y="5522976"/>
            <a:ext cx="54864" cy="62179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425696" y="5623560"/>
            <a:ext cx="309067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42B45"/>
                </a:solidFill>
                <a:latin typeface="Microsoft YaHei"/>
                <a:ea typeface="Microsoft YaHei"/>
              </a:rPr>
              <a:t>RDMA故障边界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25696" y="5870448"/>
            <a:ext cx="3090672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可独立停止/恢复，不得拖停新partition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918704" y="5522976"/>
            <a:ext cx="3767328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7918704" y="5522976"/>
            <a:ext cx="54864" cy="621792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101583" y="5623560"/>
            <a:ext cx="3401568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42B45"/>
                </a:solidFill>
                <a:latin typeface="Microsoft YaHei"/>
                <a:ea typeface="Microsoft YaHei"/>
              </a:rPr>
              <a:t>定标器故障边界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101583" y="5870448"/>
            <a:ext cx="3401568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0">
                <a:solidFill>
                  <a:srgbClr val="66788A"/>
                </a:solidFill>
                <a:latin typeface="Microsoft YaHei"/>
                <a:ea typeface="Microsoft YaHei"/>
              </a:rPr>
              <a:t>独立告警，不影响两条数据读出链路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13｜硬件架构现状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硬件架构现状：网络与设备连接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69264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现有网络链路已建成，本页说明触发核心板、RDMA服务器、DAQ核心交换机与计算中心之间的硬件连接关系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" y="1554480"/>
            <a:ext cx="2395728" cy="4462272"/>
          </a:xfrm>
          <a:prstGeom prst="round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995646" y="1554480"/>
            <a:ext cx="6016752" cy="4462272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217152" y="1554480"/>
            <a:ext cx="2523744" cy="4462272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0016" y="5039420"/>
            <a:ext cx="5614416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谱仪DAQ机房</a:t>
            </a:r>
            <a:endParaRPr sz="140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18320" y="1700784"/>
            <a:ext cx="210312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42B45"/>
                </a:solidFill>
                <a:latin typeface="Microsoft YaHei"/>
                <a:ea typeface="Microsoft YaHei"/>
              </a:rPr>
              <a:t>计算中心机房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0352" y="1865376"/>
            <a:ext cx="2212848" cy="932688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1920240"/>
            <a:ext cx="1956816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42B45"/>
                </a:solidFill>
                <a:latin typeface="Microsoft YaHei"/>
                <a:ea typeface="Microsoft YaHei"/>
              </a:rPr>
              <a:t>谱仪大厅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2139696"/>
            <a:ext cx="1956816" cy="4754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58368" y="2139696"/>
            <a:ext cx="1956816" cy="64008"/>
          </a:xfrm>
          <a:prstGeom prst="roundRect">
            <a:avLst/>
          </a:prstGeom>
          <a:solidFill>
            <a:srgbClr val="486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68096" y="2240280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142B45"/>
                </a:solidFill>
                <a:latin typeface="Microsoft YaHei"/>
                <a:ea typeface="Microsoft YaHei"/>
              </a:rPr>
              <a:t>MDC电子学机箱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142B45"/>
                </a:solidFill>
                <a:latin typeface="Microsoft YaHei"/>
                <a:ea typeface="Microsoft YaHei"/>
              </a:rPr>
              <a:t>80块MFT板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0352" y="2834640"/>
            <a:ext cx="2212848" cy="2798064"/>
          </a:xfrm>
          <a:prstGeom prst="roundRect">
            <a:avLst/>
          </a:prstGeom>
          <a:solidFill>
            <a:srgbClr val="EAF0F4"/>
          </a:solidFill>
          <a:ln w="10160">
            <a:solidFill>
              <a:srgbClr val="246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2862072"/>
            <a:ext cx="71323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42B45"/>
                </a:solidFill>
                <a:latin typeface="Microsoft YaHei"/>
                <a:ea typeface="Microsoft YaHei"/>
              </a:rPr>
              <a:t>触发间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27632" y="2615184"/>
            <a:ext cx="0" cy="786384"/>
          </a:xfrm>
          <a:prstGeom prst="line">
            <a:avLst/>
          </a:prstGeom>
          <a:ln w="1905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55648" y="2852928"/>
            <a:ext cx="82296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2468B4"/>
                </a:solidFill>
                <a:latin typeface="Microsoft YaHei"/>
                <a:ea typeface="Microsoft YaHei"/>
              </a:rPr>
              <a:t>hit信息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3401568"/>
            <a:ext cx="1956816" cy="4389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58368" y="3401568"/>
            <a:ext cx="1956816" cy="64008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68096" y="3511296"/>
            <a:ext cx="1737360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42B45"/>
                </a:solidFill>
                <a:latin typeface="Microsoft YaHei"/>
                <a:ea typeface="Microsoft YaHei"/>
              </a:rPr>
              <a:t>8块触发核心板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" y="4005072"/>
            <a:ext cx="1956816" cy="3474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58368" y="4005072"/>
            <a:ext cx="1956816" cy="64008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68096" y="4087368"/>
            <a:ext cx="1737360" cy="1645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142B45"/>
                </a:solidFill>
                <a:latin typeface="Microsoft YaHei"/>
                <a:ea typeface="Microsoft YaHei"/>
              </a:rPr>
              <a:t>100 Gb/s触发读出交换机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" y="4590288"/>
            <a:ext cx="896112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13232" y="4681728"/>
            <a:ext cx="786384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7654A6"/>
                </a:solidFill>
                <a:latin typeface="Microsoft YaHei"/>
                <a:ea typeface="Microsoft YaHei"/>
              </a:rPr>
              <a:t>MVME5500 PPC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664208" y="4590288"/>
            <a:ext cx="950976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709928" y="4636008"/>
            <a:ext cx="859536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7654A6"/>
                </a:solidFill>
                <a:latin typeface="Microsoft YaHei"/>
                <a:ea typeface="Microsoft YaHei"/>
              </a:rPr>
              <a:t>定标器监测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7654A6"/>
                </a:solidFill>
                <a:latin typeface="Microsoft YaHei"/>
                <a:ea typeface="Microsoft YaHei"/>
              </a:rPr>
              <a:t>读出板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15568" y="3831336"/>
            <a:ext cx="1042415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1">
                <a:solidFill>
                  <a:srgbClr val="4E8DD1"/>
                </a:solidFill>
                <a:latin typeface="Microsoft YaHei"/>
                <a:ea typeface="Microsoft YaHei"/>
              </a:rPr>
              <a:t>↓ 8×40 Gb/s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58368" y="5230368"/>
            <a:ext cx="1956816" cy="32918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658368" y="5230368"/>
            <a:ext cx="1956816" cy="64008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68096" y="5294376"/>
            <a:ext cx="173736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142B45"/>
                </a:solidFill>
                <a:latin typeface="Microsoft YaHei"/>
                <a:ea typeface="Microsoft YaHei"/>
              </a:rPr>
              <a:t>千兆交换机｜控制/监测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142B45"/>
                </a:solidFill>
                <a:latin typeface="Microsoft YaHei"/>
                <a:ea typeface="Microsoft YaHei"/>
              </a:rPr>
              <a:t>10 Gb/s上联DAQ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1097280" y="4956048"/>
            <a:ext cx="0" cy="274320"/>
          </a:xfrm>
          <a:prstGeom prst="line">
            <a:avLst/>
          </a:prstGeom>
          <a:ln w="12700">
            <a:solidFill>
              <a:srgbClr val="7654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2139696" y="4956048"/>
            <a:ext cx="0" cy="274320"/>
          </a:xfrm>
          <a:prstGeom prst="line">
            <a:avLst/>
          </a:prstGeom>
          <a:ln w="12700">
            <a:solidFill>
              <a:srgbClr val="7654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3182112" y="1956816"/>
            <a:ext cx="1755648" cy="40233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3182112" y="1956816"/>
            <a:ext cx="1755648" cy="64008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3255264" y="2084831"/>
            <a:ext cx="1609344" cy="18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dirty="0">
                <a:solidFill>
                  <a:srgbClr val="142B45"/>
                </a:solidFill>
                <a:latin typeface="Microsoft YaHei"/>
                <a:ea typeface="Microsoft YaHei"/>
              </a:rPr>
              <a:t>100 Gb/</a:t>
            </a:r>
            <a:r>
              <a:rPr sz="86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s交换机A</a:t>
            </a:r>
            <a:endParaRPr sz="86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3182112" y="2578608"/>
            <a:ext cx="1755648" cy="40233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3182112" y="2578608"/>
            <a:ext cx="1755648" cy="64008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3255264" y="2706624"/>
            <a:ext cx="1609344" cy="18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dirty="0">
                <a:solidFill>
                  <a:srgbClr val="142B45"/>
                </a:solidFill>
                <a:latin typeface="Microsoft YaHei"/>
                <a:ea typeface="Microsoft YaHei"/>
              </a:rPr>
              <a:t>100 Gb/</a:t>
            </a:r>
            <a:r>
              <a:rPr sz="86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s交换机B</a:t>
            </a:r>
            <a:endParaRPr sz="86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cxnSp>
        <p:nvCxnSpPr>
          <p:cNvPr id="45" name="Connector 44"/>
          <p:cNvCxnSpPr/>
          <p:nvPr/>
        </p:nvCxnSpPr>
        <p:spPr>
          <a:xfrm>
            <a:off x="4059936" y="2359152"/>
            <a:ext cx="0" cy="219456"/>
          </a:xfrm>
          <a:prstGeom prst="line">
            <a:avLst/>
          </a:prstGeom>
          <a:ln w="1651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2615184" y="2029968"/>
            <a:ext cx="566928" cy="2011680"/>
          </a:xfrm>
          <a:prstGeom prst="line">
            <a:avLst/>
          </a:prstGeom>
          <a:ln w="1143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2615184" y="2176272"/>
            <a:ext cx="566928" cy="1938528"/>
          </a:xfrm>
          <a:prstGeom prst="line">
            <a:avLst/>
          </a:prstGeom>
          <a:ln w="1143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2615184" y="2651760"/>
            <a:ext cx="566928" cy="1536192"/>
          </a:xfrm>
          <a:prstGeom prst="line">
            <a:avLst/>
          </a:prstGeom>
          <a:ln w="1143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2615184" y="2798064"/>
            <a:ext cx="566928" cy="1463040"/>
          </a:xfrm>
          <a:prstGeom prst="line">
            <a:avLst/>
          </a:prstGeom>
          <a:ln w="1143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761488" y="3035808"/>
            <a:ext cx="1554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468B4"/>
                </a:solidFill>
                <a:latin typeface="Microsoft YaHei"/>
                <a:ea typeface="Microsoft YaHei"/>
              </a:rPr>
              <a:t>4×100 Gb/s接入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577840" y="1901952"/>
            <a:ext cx="1901952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5650992" y="1993392"/>
            <a:ext cx="1755648" cy="1645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Server 1｜2×100G LAG</a:t>
            </a:r>
          </a:p>
        </p:txBody>
      </p:sp>
      <p:cxnSp>
        <p:nvCxnSpPr>
          <p:cNvPr id="53" name="Connector 52"/>
          <p:cNvCxnSpPr/>
          <p:nvPr/>
        </p:nvCxnSpPr>
        <p:spPr>
          <a:xfrm flipV="1">
            <a:off x="4937760" y="2011680"/>
            <a:ext cx="640080" cy="146304"/>
          </a:xfrm>
          <a:prstGeom prst="line">
            <a:avLst/>
          </a:prstGeom>
          <a:ln w="10795">
            <a:solidFill>
              <a:srgbClr val="2468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V="1">
            <a:off x="4937760" y="2157984"/>
            <a:ext cx="640080" cy="621792"/>
          </a:xfrm>
          <a:prstGeom prst="line">
            <a:avLst/>
          </a:prstGeom>
          <a:ln w="10795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5577840" y="2596896"/>
            <a:ext cx="1901952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5650992" y="2688336"/>
            <a:ext cx="1755648" cy="1645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Server 2｜2×100G LAG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4937760" y="2157984"/>
            <a:ext cx="640080" cy="548640"/>
          </a:xfrm>
          <a:prstGeom prst="line">
            <a:avLst/>
          </a:prstGeom>
          <a:ln w="10795">
            <a:solidFill>
              <a:srgbClr val="2468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4937760" y="2779776"/>
            <a:ext cx="640080" cy="73152"/>
          </a:xfrm>
          <a:prstGeom prst="line">
            <a:avLst/>
          </a:prstGeom>
          <a:ln w="10795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5577840" y="3291840"/>
            <a:ext cx="1901952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5650992" y="3383280"/>
            <a:ext cx="1755648" cy="1645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Server 3｜2×100G LAG</a:t>
            </a:r>
          </a:p>
        </p:txBody>
      </p:sp>
      <p:cxnSp>
        <p:nvCxnSpPr>
          <p:cNvPr id="61" name="Connector 60"/>
          <p:cNvCxnSpPr/>
          <p:nvPr/>
        </p:nvCxnSpPr>
        <p:spPr>
          <a:xfrm>
            <a:off x="4937760" y="2157984"/>
            <a:ext cx="640080" cy="1243584"/>
          </a:xfrm>
          <a:prstGeom prst="line">
            <a:avLst/>
          </a:prstGeom>
          <a:ln w="10795">
            <a:solidFill>
              <a:srgbClr val="2468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4937760" y="2779776"/>
            <a:ext cx="640080" cy="768096"/>
          </a:xfrm>
          <a:prstGeom prst="line">
            <a:avLst/>
          </a:prstGeom>
          <a:ln w="10795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168896" y="2854004"/>
            <a:ext cx="1901952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三台服务器各自运行</a:t>
            </a:r>
            <a:endParaRPr sz="840" b="1" dirty="0">
              <a:solidFill>
                <a:srgbClr val="142B45"/>
              </a:solidFill>
              <a:latin typeface="Microsoft YaHei"/>
              <a:ea typeface="Microsoft YaHei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Receiver→Builder→处理→存储</a:t>
            </a:r>
            <a:endParaRPr sz="84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3621024" y="4315968"/>
            <a:ext cx="2084831" cy="4754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ounded Rectangle 64"/>
          <p:cNvSpPr/>
          <p:nvPr/>
        </p:nvSpPr>
        <p:spPr>
          <a:xfrm>
            <a:off x="3621024" y="4315968"/>
            <a:ext cx="2084831" cy="64008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3730752" y="4471416"/>
            <a:ext cx="1865376" cy="18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dirty="0">
                <a:solidFill>
                  <a:srgbClr val="142B45"/>
                </a:solidFill>
                <a:latin typeface="Microsoft YaHei"/>
                <a:ea typeface="Microsoft YaHei"/>
              </a:rPr>
              <a:t>BESIII </a:t>
            </a:r>
            <a:r>
              <a:rPr sz="86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DAQ核心交换机</a:t>
            </a:r>
            <a:endParaRPr sz="86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cxnSp>
        <p:nvCxnSpPr>
          <p:cNvPr id="67" name="Connector 66"/>
          <p:cNvCxnSpPr/>
          <p:nvPr/>
        </p:nvCxnSpPr>
        <p:spPr>
          <a:xfrm>
            <a:off x="3803904" y="2889504"/>
            <a:ext cx="0" cy="1426464"/>
          </a:xfrm>
          <a:prstGeom prst="line">
            <a:avLst/>
          </a:prstGeom>
          <a:ln w="1016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4590288" y="2889504"/>
            <a:ext cx="0" cy="1426464"/>
          </a:xfrm>
          <a:prstGeom prst="line">
            <a:avLst/>
          </a:prstGeom>
          <a:ln w="10160">
            <a:solidFill>
              <a:srgbClr val="4E8D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730752" y="4005072"/>
            <a:ext cx="1225296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468B4"/>
                </a:solidFill>
                <a:latin typeface="Microsoft YaHei"/>
                <a:ea typeface="Microsoft YaHei"/>
              </a:rPr>
              <a:t>2×100 Gb/s互联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2615184" y="5440680"/>
            <a:ext cx="438912" cy="0"/>
          </a:xfrm>
          <a:prstGeom prst="line">
            <a:avLst/>
          </a:prstGeom>
          <a:ln w="12700">
            <a:solidFill>
              <a:srgbClr val="7654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V="1">
            <a:off x="3054096" y="4553712"/>
            <a:ext cx="0" cy="886968"/>
          </a:xfrm>
          <a:prstGeom prst="line">
            <a:avLst/>
          </a:prstGeom>
          <a:ln w="12700">
            <a:solidFill>
              <a:srgbClr val="7654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3054096" y="4553712"/>
            <a:ext cx="566928" cy="0"/>
          </a:xfrm>
          <a:prstGeom prst="line">
            <a:avLst/>
          </a:prstGeom>
          <a:ln w="12700">
            <a:solidFill>
              <a:srgbClr val="7654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670048" y="5175504"/>
            <a:ext cx="932688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7654A6"/>
                </a:solidFill>
                <a:latin typeface="Microsoft YaHei"/>
                <a:ea typeface="Microsoft YaHei"/>
              </a:rPr>
              <a:t>10 Gb/s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3621024" y="4992624"/>
            <a:ext cx="2084831" cy="4754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ounded Rectangle 74"/>
          <p:cNvSpPr/>
          <p:nvPr/>
        </p:nvSpPr>
        <p:spPr>
          <a:xfrm>
            <a:off x="3621024" y="4992624"/>
            <a:ext cx="2084831" cy="64008"/>
          </a:xfrm>
          <a:prstGeom prst="roundRect">
            <a:avLst/>
          </a:prstGeom>
          <a:solidFill>
            <a:srgbClr val="486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3730752" y="5148072"/>
            <a:ext cx="1865376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142B45"/>
                </a:solidFill>
                <a:latin typeface="Microsoft YaHei"/>
                <a:ea typeface="Microsoft YaHei"/>
              </a:rPr>
              <a:t>BESIII DAQ取数集群</a:t>
            </a:r>
          </a:p>
        </p:txBody>
      </p:sp>
      <p:cxnSp>
        <p:nvCxnSpPr>
          <p:cNvPr id="77" name="Connector 76"/>
          <p:cNvCxnSpPr/>
          <p:nvPr/>
        </p:nvCxnSpPr>
        <p:spPr>
          <a:xfrm>
            <a:off x="4663440" y="4791456"/>
            <a:ext cx="0" cy="201168"/>
          </a:xfrm>
          <a:prstGeom prst="line">
            <a:avLst/>
          </a:prstGeom>
          <a:ln w="12700">
            <a:solidFill>
              <a:srgbClr val="4864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736592" y="4818888"/>
            <a:ext cx="822960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80" b="1">
                <a:solidFill>
                  <a:srgbClr val="48647D"/>
                </a:solidFill>
                <a:latin typeface="Microsoft YaHei"/>
                <a:ea typeface="Microsoft YaHei"/>
              </a:rPr>
              <a:t>N×10 Gb/s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39312" y="5504688"/>
            <a:ext cx="2048256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0" b="0">
                <a:solidFill>
                  <a:srgbClr val="66788A"/>
                </a:solidFill>
                <a:latin typeface="Microsoft YaHei"/>
                <a:ea typeface="Microsoft YaHei"/>
              </a:rPr>
              <a:t>兼容VME-based BESIII DAQ读出与存储</a:t>
            </a:r>
          </a:p>
        </p:txBody>
      </p:sp>
      <p:cxnSp>
        <p:nvCxnSpPr>
          <p:cNvPr id="80" name="Connector 79"/>
          <p:cNvCxnSpPr/>
          <p:nvPr/>
        </p:nvCxnSpPr>
        <p:spPr>
          <a:xfrm>
            <a:off x="5705856" y="4553712"/>
            <a:ext cx="3383280" cy="0"/>
          </a:xfrm>
          <a:prstGeom prst="line">
            <a:avLst/>
          </a:prstGeom>
          <a:ln w="22860">
            <a:solidFill>
              <a:srgbClr val="2384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V="1">
            <a:off x="9089136" y="3648456"/>
            <a:ext cx="0" cy="905256"/>
          </a:xfrm>
          <a:prstGeom prst="line">
            <a:avLst/>
          </a:prstGeom>
          <a:ln w="22860">
            <a:solidFill>
              <a:srgbClr val="2384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9089136" y="3648456"/>
            <a:ext cx="402336" cy="0"/>
          </a:xfrm>
          <a:prstGeom prst="line">
            <a:avLst/>
          </a:prstGeom>
          <a:ln w="22860">
            <a:solidFill>
              <a:srgbClr val="2384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6144768" y="4224528"/>
            <a:ext cx="2724912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3845B"/>
                </a:solidFill>
                <a:latin typeface="Microsoft YaHei"/>
                <a:ea typeface="Microsoft YaHei"/>
              </a:rPr>
              <a:t>2×100 Gb/s → 计算中心核心交换机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9491472" y="3401568"/>
            <a:ext cx="1956816" cy="4937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ounded Rectangle 84"/>
          <p:cNvSpPr/>
          <p:nvPr/>
        </p:nvSpPr>
        <p:spPr>
          <a:xfrm>
            <a:off x="9491472" y="3401568"/>
            <a:ext cx="1956816" cy="64008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9601200" y="3557016"/>
            <a:ext cx="1737360" cy="18312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计算中心核心交换机</a:t>
            </a:r>
            <a:endParaRPr sz="83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cxnSp>
        <p:nvCxnSpPr>
          <p:cNvPr id="87" name="Connector 86"/>
          <p:cNvCxnSpPr/>
          <p:nvPr/>
        </p:nvCxnSpPr>
        <p:spPr>
          <a:xfrm>
            <a:off x="10469880" y="3895344"/>
            <a:ext cx="0" cy="292608"/>
          </a:xfrm>
          <a:prstGeom prst="line">
            <a:avLst/>
          </a:prstGeom>
          <a:ln w="15240">
            <a:solidFill>
              <a:srgbClr val="2384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ounded Rectangle 87"/>
          <p:cNvSpPr/>
          <p:nvPr/>
        </p:nvSpPr>
        <p:spPr>
          <a:xfrm>
            <a:off x="9491472" y="4261104"/>
            <a:ext cx="1956816" cy="4937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ounded Rectangle 88"/>
          <p:cNvSpPr/>
          <p:nvPr/>
        </p:nvSpPr>
        <p:spPr>
          <a:xfrm>
            <a:off x="9491472" y="4261104"/>
            <a:ext cx="1956816" cy="64008"/>
          </a:xfrm>
          <a:prstGeom prst="roundRect">
            <a:avLst/>
          </a:prstGeom>
          <a:solidFill>
            <a:srgbClr val="C77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9601200" y="4425696"/>
            <a:ext cx="173736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计算中心闪存 / XRootD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566928" y="5687568"/>
            <a:ext cx="11119104" cy="384048"/>
          </a:xfrm>
          <a:prstGeom prst="roundRect">
            <a:avLst/>
          </a:prstGeom>
          <a:solidFill>
            <a:srgbClr val="FB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749808" y="5768177"/>
            <a:ext cx="10753344" cy="204543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 dirty="0">
                <a:solidFill>
                  <a:srgbClr val="C77521"/>
                </a:solidFill>
                <a:latin typeface="Microsoft YaHei"/>
                <a:ea typeface="Microsoft YaHei"/>
              </a:rPr>
              <a:t>主数据面：</a:t>
            </a:r>
            <a:r>
              <a:rPr lang="en-US" altLang="zh-CN" sz="969" b="1" dirty="0">
                <a:solidFill>
                  <a:srgbClr val="C77521"/>
                </a:solidFill>
                <a:latin typeface="Microsoft YaHei"/>
                <a:ea typeface="Microsoft YaHei"/>
              </a:rPr>
              <a:t>13.3 </a:t>
            </a:r>
            <a:r>
              <a:rPr sz="969" b="1" dirty="0">
                <a:solidFill>
                  <a:srgbClr val="C77521"/>
                </a:solidFill>
                <a:latin typeface="Microsoft YaHei"/>
                <a:ea typeface="Microsoft YaHei"/>
              </a:rPr>
              <a:t>GB/</a:t>
            </a:r>
            <a:r>
              <a:rPr sz="969" b="1" dirty="0" err="1">
                <a:solidFill>
                  <a:srgbClr val="C77521"/>
                </a:solidFill>
                <a:latin typeface="Microsoft YaHei"/>
                <a:ea typeface="Microsoft YaHei"/>
              </a:rPr>
              <a:t>s读出→组装→在线处理→存储；控制</a:t>
            </a:r>
            <a:r>
              <a:rPr sz="969" b="1" dirty="0">
                <a:solidFill>
                  <a:srgbClr val="C77521"/>
                </a:solidFill>
                <a:latin typeface="Microsoft YaHei"/>
                <a:ea typeface="Microsoft YaHei"/>
              </a:rPr>
              <a:t>/</a:t>
            </a:r>
            <a:r>
              <a:rPr sz="969" b="1" dirty="0" err="1">
                <a:solidFill>
                  <a:srgbClr val="C77521"/>
                </a:solidFill>
                <a:latin typeface="Microsoft YaHei"/>
                <a:ea typeface="Microsoft YaHei"/>
              </a:rPr>
              <a:t>定标面和VME兼容旁路独立运行</a:t>
            </a:r>
            <a:r>
              <a:rPr sz="969" b="1" dirty="0">
                <a:solidFill>
                  <a:srgbClr val="C77521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566928" y="6126480"/>
            <a:ext cx="11119104" cy="146304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5" name="Connector 94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14｜硬件现状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硬件到位与测试现状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78607"/>
            <a:ext cx="10844784" cy="27392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8块新TKF及PPC已到位，单板</a:t>
            </a:r>
            <a:r>
              <a:rPr lang="zh-CN" altLang="en-US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模拟性能</a:t>
            </a: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测试已达到39 Gb/s</a:t>
            </a:r>
            <a:r>
              <a:rPr lang="zh-CN" altLang="en-US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（董胜），单板实际联调读出可达</a:t>
            </a:r>
            <a:r>
              <a:rPr lang="en-US" altLang="zh-CN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13Gb/s(</a:t>
            </a:r>
            <a:r>
              <a:rPr lang="zh-CN" altLang="en-US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王浩鑫，杜晨帆</a:t>
            </a:r>
            <a:r>
              <a:rPr lang="en-US" altLang="zh-CN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)</a:t>
            </a:r>
            <a:r>
              <a:rPr lang="zh-CN" altLang="en-US"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。</a:t>
            </a:r>
            <a:endParaRPr sz="142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pic>
        <p:nvPicPr>
          <p:cNvPr id="9" name="Picture 8" descr="触发核心板机箱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664208"/>
            <a:ext cx="4663440" cy="3493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8368" y="5193792"/>
            <a:ext cx="448056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9" b="0">
                <a:solidFill>
                  <a:srgbClr val="66788A"/>
                </a:solidFill>
                <a:latin typeface="Microsoft YaHei"/>
                <a:ea typeface="Microsoft YaHei"/>
              </a:rPr>
              <a:t>新TKF触发核心板与PPC机箱（现场照片）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68112" y="1664208"/>
            <a:ext cx="6217920" cy="18653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468112" y="1664208"/>
            <a:ext cx="54864" cy="1865376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669280" y="1828800"/>
            <a:ext cx="1143000" cy="265176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669280" y="1842516"/>
            <a:ext cx="1143000" cy="21945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2468B4"/>
                </a:solidFill>
                <a:latin typeface="Microsoft YaHei"/>
                <a:ea typeface="Microsoft YaHei"/>
              </a:rPr>
              <a:t>硬件就绪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2176272"/>
            <a:ext cx="5833872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142B45"/>
                </a:solidFill>
                <a:latin typeface="Microsoft YaHei"/>
                <a:ea typeface="Microsoft YaHei"/>
              </a:rPr>
              <a:t>当前硬件与测试状态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0" y="2596896"/>
            <a:ext cx="5833872" cy="58631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dirty="0">
                <a:solidFill>
                  <a:srgbClr val="66788A"/>
                </a:solidFill>
                <a:latin typeface="Microsoft YaHei"/>
                <a:ea typeface="Microsoft YaHei"/>
              </a:rPr>
              <a:t>• 8块新TKF和PPC已到位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dirty="0">
                <a:solidFill>
                  <a:srgbClr val="66788A"/>
                </a:solidFill>
                <a:latin typeface="Microsoft YaHei"/>
                <a:ea typeface="Microsoft YaHei"/>
              </a:rPr>
              <a:t>• </a:t>
            </a:r>
            <a:r>
              <a:rPr sz="115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已完成单板</a:t>
            </a:r>
            <a:r>
              <a:rPr lang="zh-CN" altLang="en-US" sz="1150" b="0" dirty="0">
                <a:solidFill>
                  <a:srgbClr val="66788A"/>
                </a:solidFill>
                <a:latin typeface="Microsoft YaHei"/>
                <a:ea typeface="Microsoft YaHei"/>
              </a:rPr>
              <a:t>模拟</a:t>
            </a:r>
            <a:r>
              <a:rPr sz="115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读出</a:t>
            </a:r>
            <a:r>
              <a:rPr lang="zh-CN" altLang="en-US" sz="1150" b="0" dirty="0">
                <a:solidFill>
                  <a:srgbClr val="66788A"/>
                </a:solidFill>
                <a:latin typeface="Microsoft YaHei"/>
                <a:ea typeface="Microsoft YaHei"/>
              </a:rPr>
              <a:t>性能</a:t>
            </a:r>
            <a:r>
              <a:rPr sz="1150" b="0" dirty="0" err="1">
                <a:solidFill>
                  <a:srgbClr val="66788A"/>
                </a:solidFill>
                <a:latin typeface="Microsoft YaHei"/>
                <a:ea typeface="Microsoft YaHei"/>
              </a:rPr>
              <a:t>测试</a:t>
            </a:r>
            <a:r>
              <a:rPr lang="zh-CN" altLang="en-US" sz="1150" dirty="0">
                <a:solidFill>
                  <a:srgbClr val="66788A"/>
                </a:solidFill>
                <a:latin typeface="Microsoft YaHei"/>
                <a:ea typeface="Microsoft YaHei"/>
              </a:rPr>
              <a:t>及实际单板联调。</a:t>
            </a:r>
            <a:endParaRPr sz="1150" b="0" dirty="0">
              <a:solidFill>
                <a:srgbClr val="66788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dirty="0">
                <a:solidFill>
                  <a:srgbClr val="66788A"/>
                </a:solidFill>
                <a:latin typeface="Microsoft YaHei"/>
                <a:ea typeface="Microsoft YaHei"/>
              </a:rPr>
              <a:t>• 8板并行、组装、处理和存储仍需系统级验收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68112" y="3694176"/>
            <a:ext cx="6217920" cy="420624"/>
          </a:xfrm>
          <a:prstGeom prst="roundRect">
            <a:avLst/>
          </a:prstGeom>
          <a:solidFill>
            <a:srgbClr val="FBEFD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32704" y="3789251"/>
            <a:ext cx="5888736" cy="193899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C77521"/>
                </a:solidFill>
                <a:latin typeface="Microsoft YaHei"/>
                <a:ea typeface="Microsoft YaHei"/>
              </a:rPr>
              <a:t>验收目标：从单板测试推进到8块TKF端到端数据链路验收。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5779008"/>
            <a:ext cx="11119104" cy="530352"/>
          </a:xfrm>
          <a:prstGeom prst="roundRect">
            <a:avLst/>
          </a:prstGeom>
          <a:solidFill>
            <a:srgbClr val="E8F1FB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49808" y="5934456"/>
            <a:ext cx="10753344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 dirty="0" err="1">
                <a:solidFill>
                  <a:srgbClr val="2468B4"/>
                </a:solidFill>
                <a:latin typeface="Microsoft YaHei"/>
                <a:ea typeface="Microsoft YaHei"/>
              </a:rPr>
              <a:t>当前状态：硬件已到位</a:t>
            </a:r>
            <a:r>
              <a:rPr lang="zh-CN" altLang="en-US" sz="919" b="1" dirty="0">
                <a:solidFill>
                  <a:srgbClr val="2468B4"/>
                </a:solidFill>
                <a:latin typeface="Microsoft YaHei"/>
                <a:ea typeface="Microsoft YaHei"/>
              </a:rPr>
              <a:t>，</a:t>
            </a:r>
            <a:r>
              <a:rPr sz="919" b="1" dirty="0" err="1">
                <a:solidFill>
                  <a:srgbClr val="2468B4"/>
                </a:solidFill>
                <a:latin typeface="Microsoft YaHei"/>
                <a:ea typeface="Microsoft YaHei"/>
              </a:rPr>
              <a:t>下一步从分步功能开发进入全链路联调与验收</a:t>
            </a:r>
            <a:r>
              <a:rPr sz="919" b="1" dirty="0">
                <a:solidFill>
                  <a:srgbClr val="2468B4"/>
                </a:solidFill>
                <a:latin typeface="Microsoft YaHei"/>
                <a:ea typeface="Microsoft YaHei"/>
              </a:rPr>
              <a:t>。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项目时间图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实施计划：并行开发、试运行与两级验收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092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E8F1FB"/>
                </a:solidFill>
                <a:latin typeface="Microsoft YaHei"/>
                <a:ea typeface="Microsoft YaHei"/>
              </a:rPr>
              <a:t>15</a:t>
            </a:r>
            <a:endParaRPr sz="1000" b="1" dirty="0">
              <a:solidFill>
                <a:srgbClr val="E8F1FB"/>
              </a:solidFill>
              <a:latin typeface="Microsoft YaHei"/>
              <a:ea typeface="Microsoft YaHe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8912" y="899053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1027069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 dirty="0">
                <a:solidFill>
                  <a:srgbClr val="142B45"/>
                </a:solidFill>
                <a:latin typeface="Microsoft YaHei"/>
                <a:ea typeface="Microsoft YaHei"/>
              </a:rPr>
              <a:t>11/23起连续试运行4周；12/7启动DAQ软件验收，12月下旬以触发系统整体验收为目标。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71800" y="1754349"/>
            <a:ext cx="2862072" cy="283464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971800" y="1809213"/>
            <a:ext cx="2862072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2468B4"/>
                </a:solidFill>
                <a:latin typeface="Microsoft YaHei"/>
                <a:ea typeface="Microsoft YaHei"/>
              </a:rPr>
              <a:t>并行开发+分支验证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61304" y="1754349"/>
            <a:ext cx="1417320" cy="283464"/>
          </a:xfrm>
          <a:prstGeom prst="roundRect">
            <a:avLst/>
          </a:prstGeom>
          <a:solidFill>
            <a:srgbClr val="F0E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861304" y="1809213"/>
            <a:ext cx="1417320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7654A6"/>
                </a:solidFill>
                <a:latin typeface="Microsoft YaHei"/>
                <a:ea typeface="Microsoft YaHei"/>
              </a:rPr>
              <a:t>全链路联调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06056" y="1754349"/>
            <a:ext cx="2862072" cy="283464"/>
          </a:xfrm>
          <a:prstGeom prst="roundRect">
            <a:avLst/>
          </a:prstGeom>
          <a:solidFill>
            <a:srgbClr val="E6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306056" y="1809213"/>
            <a:ext cx="2862072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23845B"/>
                </a:solidFill>
                <a:latin typeface="Microsoft YaHei"/>
                <a:ea typeface="Microsoft YaHei"/>
              </a:rPr>
              <a:t>连续试运行 4 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195560" y="1754349"/>
            <a:ext cx="1417320" cy="283464"/>
          </a:xfrm>
          <a:prstGeom prst="roundRect">
            <a:avLst/>
          </a:prstGeom>
          <a:solidFill>
            <a:srgbClr val="FB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195560" y="1809213"/>
            <a:ext cx="1417320" cy="1463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C77521"/>
                </a:solidFill>
                <a:latin typeface="Microsoft YaHei"/>
                <a:ea typeface="Microsoft YaHei"/>
              </a:rPr>
              <a:t>触发系统验收目标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3504" y="2110965"/>
            <a:ext cx="2231136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142B45"/>
                </a:solidFill>
                <a:latin typeface="Microsoft YaHei"/>
                <a:ea typeface="Microsoft YaHei"/>
              </a:rPr>
              <a:t>工作包 / 责任轨道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71800" y="2092677"/>
            <a:ext cx="705916" cy="310896"/>
          </a:xfrm>
          <a:prstGeom prst="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971800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10/9–16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94176" y="2092677"/>
            <a:ext cx="705916" cy="310896"/>
          </a:xfrm>
          <a:prstGeom prst="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694176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10/19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16552" y="2092677"/>
            <a:ext cx="705916" cy="310896"/>
          </a:xfrm>
          <a:prstGeom prst="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16552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10/26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38928" y="2092677"/>
            <a:ext cx="705916" cy="310896"/>
          </a:xfrm>
          <a:prstGeom prst="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138928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11/2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61304" y="2092677"/>
            <a:ext cx="705916" cy="310896"/>
          </a:xfrm>
          <a:prstGeom prst="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861304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11/9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83680" y="2092677"/>
            <a:ext cx="705916" cy="310896"/>
          </a:xfrm>
          <a:prstGeom prst="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583680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11/16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06056" y="2092677"/>
            <a:ext cx="705916" cy="310896"/>
          </a:xfrm>
          <a:prstGeom prst="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306056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11/23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028432" y="2092677"/>
            <a:ext cx="705916" cy="310896"/>
          </a:xfrm>
          <a:prstGeom prst="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028432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11/30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750808" y="2092677"/>
            <a:ext cx="705916" cy="310896"/>
          </a:xfrm>
          <a:prstGeom prst="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750808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12/7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473184" y="2092677"/>
            <a:ext cx="705916" cy="310896"/>
          </a:xfrm>
          <a:prstGeom prst="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473184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12/14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195560" y="2092677"/>
            <a:ext cx="705916" cy="310896"/>
          </a:xfrm>
          <a:prstGeom prst="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0195560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12/21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917936" y="2092677"/>
            <a:ext cx="705916" cy="310896"/>
          </a:xfrm>
          <a:prstGeom prst="rect">
            <a:avLst/>
          </a:prstGeom>
          <a:solidFill>
            <a:srgbClr val="EAF0F4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0917936" y="2174973"/>
            <a:ext cx="705916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142B45"/>
                </a:solidFill>
                <a:latin typeface="Microsoft YaHei"/>
                <a:ea typeface="Microsoft YaHei"/>
              </a:rPr>
              <a:t>12/28–31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3504" y="2431005"/>
            <a:ext cx="11064240" cy="2569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58368" y="2490441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42B45"/>
                </a:solidFill>
                <a:latin typeface="Microsoft YaHei"/>
                <a:ea typeface="Microsoft YaHei"/>
              </a:rPr>
              <a:t>RDMA｜8板直写/存储基准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2971800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3694176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4416552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5138928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5861304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6583680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7306056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8028432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8750808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9473184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10195560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10917936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11640312" y="243100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3008376" y="2499585"/>
            <a:ext cx="640080" cy="146304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603504" y="2700752"/>
            <a:ext cx="11064240" cy="256946"/>
          </a:xfrm>
          <a:prstGeom prst="rect">
            <a:avLst/>
          </a:prstGeom>
          <a:solidFill>
            <a:srgbClr val="EA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58368" y="2760188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dirty="0" err="1">
                <a:solidFill>
                  <a:srgbClr val="142B45"/>
                </a:solidFill>
                <a:latin typeface="Microsoft YaHei"/>
                <a:ea typeface="Microsoft YaHei"/>
              </a:rPr>
              <a:t>RDMA｜接收·时间分片·组装</a:t>
            </a:r>
            <a:endParaRPr sz="850" b="1" dirty="0">
              <a:solidFill>
                <a:srgbClr val="142B45"/>
              </a:solidFill>
              <a:latin typeface="Microsoft YaHei"/>
              <a:ea typeface="Microsoft YaHei"/>
            </a:endParaRPr>
          </a:p>
        </p:txBody>
      </p:sp>
      <p:cxnSp>
        <p:nvCxnSpPr>
          <p:cNvPr id="61" name="Connector 60"/>
          <p:cNvCxnSpPr/>
          <p:nvPr/>
        </p:nvCxnSpPr>
        <p:spPr>
          <a:xfrm>
            <a:off x="2971800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3694176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4416552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5138928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5861304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6583680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7306056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8028432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8750808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9473184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10195560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10917936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11640312" y="2700752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ounded Rectangle 73"/>
          <p:cNvSpPr/>
          <p:nvPr/>
        </p:nvSpPr>
        <p:spPr>
          <a:xfrm>
            <a:off x="3008376" y="2769333"/>
            <a:ext cx="2807208" cy="146304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603504" y="2970500"/>
            <a:ext cx="11064240" cy="2569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658368" y="3029936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42B45"/>
                </a:solidFill>
                <a:latin typeface="Microsoft YaHei"/>
                <a:ea typeface="Microsoft YaHei"/>
              </a:rPr>
              <a:t>算法｜接口·插件·判决存储</a:t>
            </a:r>
          </a:p>
        </p:txBody>
      </p:sp>
      <p:cxnSp>
        <p:nvCxnSpPr>
          <p:cNvPr id="77" name="Connector 76"/>
          <p:cNvCxnSpPr/>
          <p:nvPr/>
        </p:nvCxnSpPr>
        <p:spPr>
          <a:xfrm>
            <a:off x="2971800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3694176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4416552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5138928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5861304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6583680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7306056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8028432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8750808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9473184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10195560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10917936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11640312" y="2970500"/>
            <a:ext cx="0" cy="256947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ounded Rectangle 89"/>
          <p:cNvSpPr/>
          <p:nvPr/>
        </p:nvSpPr>
        <p:spPr>
          <a:xfrm>
            <a:off x="3008376" y="3039081"/>
            <a:ext cx="2807208" cy="146304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603504" y="3240249"/>
            <a:ext cx="11064240" cy="256946"/>
          </a:xfrm>
          <a:prstGeom prst="rect">
            <a:avLst/>
          </a:prstGeom>
          <a:solidFill>
            <a:srgbClr val="EA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658368" y="3299685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42B45"/>
                </a:solidFill>
                <a:latin typeface="Microsoft YaHei"/>
                <a:ea typeface="Microsoft YaHei"/>
              </a:rPr>
              <a:t>VME｜PPC/新partition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2971800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3694176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4416552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5138928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5861304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6583680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7306056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8028432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8750808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9473184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10195560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10917936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11640312" y="324024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ounded Rectangle 105"/>
          <p:cNvSpPr/>
          <p:nvPr/>
        </p:nvSpPr>
        <p:spPr>
          <a:xfrm>
            <a:off x="3008376" y="3308829"/>
            <a:ext cx="1362456" cy="146304"/>
          </a:xfrm>
          <a:prstGeom prst="roundRect">
            <a:avLst/>
          </a:prstGeom>
          <a:solidFill>
            <a:srgbClr val="486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603504" y="3509997"/>
            <a:ext cx="11064240" cy="2569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658368" y="3569433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42B45"/>
                </a:solidFill>
                <a:latin typeface="Microsoft YaHei"/>
                <a:ea typeface="Microsoft YaHei"/>
              </a:rPr>
              <a:t>定标器｜采集·存储·可视化</a:t>
            </a:r>
          </a:p>
        </p:txBody>
      </p:sp>
      <p:cxnSp>
        <p:nvCxnSpPr>
          <p:cNvPr id="109" name="Connector 108"/>
          <p:cNvCxnSpPr/>
          <p:nvPr/>
        </p:nvCxnSpPr>
        <p:spPr>
          <a:xfrm>
            <a:off x="2971800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3694176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4416552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5138928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5861304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>
            <a:off x="6583680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7306056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8028432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8750808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9473184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10195560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>
            <a:off x="10917936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>
            <a:off x="11640312" y="350999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ounded Rectangle 121"/>
          <p:cNvSpPr/>
          <p:nvPr/>
        </p:nvSpPr>
        <p:spPr>
          <a:xfrm>
            <a:off x="3008376" y="3578577"/>
            <a:ext cx="2084832" cy="146304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Rectangle 122"/>
          <p:cNvSpPr/>
          <p:nvPr/>
        </p:nvSpPr>
        <p:spPr>
          <a:xfrm>
            <a:off x="603504" y="3779745"/>
            <a:ext cx="11064240" cy="256946"/>
          </a:xfrm>
          <a:prstGeom prst="rect">
            <a:avLst/>
          </a:prstGeom>
          <a:solidFill>
            <a:srgbClr val="EA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TextBox 123"/>
          <p:cNvSpPr txBox="1"/>
          <p:nvPr/>
        </p:nvSpPr>
        <p:spPr>
          <a:xfrm>
            <a:off x="658368" y="3839181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42B45"/>
                </a:solidFill>
                <a:latin typeface="Microsoft YaHei"/>
                <a:ea typeface="Microsoft YaHei"/>
              </a:rPr>
              <a:t>分支验证｜VME / 定标器</a:t>
            </a:r>
          </a:p>
        </p:txBody>
      </p:sp>
      <p:cxnSp>
        <p:nvCxnSpPr>
          <p:cNvPr id="125" name="Connector 124"/>
          <p:cNvCxnSpPr/>
          <p:nvPr/>
        </p:nvCxnSpPr>
        <p:spPr>
          <a:xfrm>
            <a:off x="2971800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3694176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>
            <a:off x="4416552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5138928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5861304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6583680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>
            <a:off x="7306056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8028432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>
            <a:off x="8750808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9473184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10195560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10917936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11640312" y="377974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Rounded Rectangle 137"/>
          <p:cNvSpPr/>
          <p:nvPr/>
        </p:nvSpPr>
        <p:spPr>
          <a:xfrm>
            <a:off x="4453128" y="3848325"/>
            <a:ext cx="1362456" cy="146304"/>
          </a:xfrm>
          <a:prstGeom prst="roundRect">
            <a:avLst/>
          </a:prstGeom>
          <a:solidFill>
            <a:srgbClr val="486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9" name="Rectangle 138"/>
          <p:cNvSpPr/>
          <p:nvPr/>
        </p:nvSpPr>
        <p:spPr>
          <a:xfrm>
            <a:off x="603504" y="4049493"/>
            <a:ext cx="11064240" cy="2569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39"/>
          <p:cNvSpPr txBox="1"/>
          <p:nvPr/>
        </p:nvSpPr>
        <p:spPr>
          <a:xfrm>
            <a:off x="658368" y="4108929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RDMA｜全链路联调与优化</a:t>
            </a:r>
          </a:p>
        </p:txBody>
      </p:sp>
      <p:cxnSp>
        <p:nvCxnSpPr>
          <p:cNvPr id="141" name="Connector 140"/>
          <p:cNvCxnSpPr/>
          <p:nvPr/>
        </p:nvCxnSpPr>
        <p:spPr>
          <a:xfrm>
            <a:off x="2971800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>
            <a:off x="3694176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4416552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5138928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5861304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6583680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7306056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8028432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8750808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>
            <a:off x="9473184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>
            <a:off x="10195560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10917936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>
            <a:off x="11640312" y="4049493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Rounded Rectangle 153"/>
          <p:cNvSpPr/>
          <p:nvPr/>
        </p:nvSpPr>
        <p:spPr>
          <a:xfrm>
            <a:off x="5897880" y="4118073"/>
            <a:ext cx="1362456" cy="146304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5" name="Rectangle 154"/>
          <p:cNvSpPr/>
          <p:nvPr/>
        </p:nvSpPr>
        <p:spPr>
          <a:xfrm>
            <a:off x="603504" y="4319241"/>
            <a:ext cx="11064240" cy="256946"/>
          </a:xfrm>
          <a:prstGeom prst="rect">
            <a:avLst/>
          </a:prstGeom>
          <a:solidFill>
            <a:srgbClr val="EA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TextBox 155"/>
          <p:cNvSpPr txBox="1"/>
          <p:nvPr/>
        </p:nvSpPr>
        <p:spPr>
          <a:xfrm>
            <a:off x="658368" y="4378677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三链路｜连续试运行</a:t>
            </a:r>
          </a:p>
        </p:txBody>
      </p:sp>
      <p:cxnSp>
        <p:nvCxnSpPr>
          <p:cNvPr id="157" name="Connector 156"/>
          <p:cNvCxnSpPr/>
          <p:nvPr/>
        </p:nvCxnSpPr>
        <p:spPr>
          <a:xfrm>
            <a:off x="2971800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>
            <a:off x="3694176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>
            <a:off x="4416552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>
            <a:off x="5138928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5861304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>
            <a:off x="6583680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>
            <a:off x="7306056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>
            <a:off x="8028432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>
            <a:off x="8750808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>
            <a:off x="9473184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>
            <a:off x="10195560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>
            <a:off x="10917936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>
            <a:off x="11640312" y="4319241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0" name="Rounded Rectangle 169"/>
          <p:cNvSpPr/>
          <p:nvPr/>
        </p:nvSpPr>
        <p:spPr>
          <a:xfrm>
            <a:off x="7342631" y="4387821"/>
            <a:ext cx="2807208" cy="146304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1" name="Rectangle 170"/>
          <p:cNvSpPr/>
          <p:nvPr/>
        </p:nvSpPr>
        <p:spPr>
          <a:xfrm>
            <a:off x="603504" y="4588989"/>
            <a:ext cx="11064240" cy="2569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2" name="TextBox 171"/>
          <p:cNvSpPr txBox="1"/>
          <p:nvPr/>
        </p:nvSpPr>
        <p:spPr>
          <a:xfrm>
            <a:off x="658368" y="4648425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42B45"/>
                </a:solidFill>
                <a:latin typeface="Microsoft YaHei"/>
                <a:ea typeface="Microsoft YaHei"/>
              </a:rPr>
              <a:t>文档｜设计/配置/测试/手册</a:t>
            </a:r>
          </a:p>
        </p:txBody>
      </p:sp>
      <p:cxnSp>
        <p:nvCxnSpPr>
          <p:cNvPr id="173" name="Connector 172"/>
          <p:cNvCxnSpPr/>
          <p:nvPr/>
        </p:nvCxnSpPr>
        <p:spPr>
          <a:xfrm>
            <a:off x="2971800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>
            <a:off x="3694176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>
            <a:off x="4416552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>
            <a:off x="5138928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>
            <a:off x="5861304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>
            <a:off x="6583680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>
            <a:off x="7306056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>
            <a:off x="8028432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>
            <a:off x="8750808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>
            <a:off x="9473184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>
            <a:off x="10195560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>
            <a:off x="10917936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>
            <a:off x="11640312" y="4588989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Rounded Rectangle 185"/>
          <p:cNvSpPr/>
          <p:nvPr/>
        </p:nvSpPr>
        <p:spPr>
          <a:xfrm>
            <a:off x="3008376" y="4657569"/>
            <a:ext cx="7141464" cy="146304"/>
          </a:xfrm>
          <a:prstGeom prst="roundRect">
            <a:avLst/>
          </a:prstGeom>
          <a:solidFill>
            <a:srgbClr val="486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7" name="Rectangle 186"/>
          <p:cNvSpPr/>
          <p:nvPr/>
        </p:nvSpPr>
        <p:spPr>
          <a:xfrm>
            <a:off x="603504" y="4858737"/>
            <a:ext cx="11064240" cy="256946"/>
          </a:xfrm>
          <a:prstGeom prst="rect">
            <a:avLst/>
          </a:prstGeom>
          <a:solidFill>
            <a:srgbClr val="EA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8" name="TextBox 187"/>
          <p:cNvSpPr txBox="1"/>
          <p:nvPr/>
        </p:nvSpPr>
        <p:spPr>
          <a:xfrm>
            <a:off x="658368" y="4918173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42B45"/>
                </a:solidFill>
                <a:latin typeface="Microsoft YaHei"/>
                <a:ea typeface="Microsoft YaHei"/>
              </a:rPr>
              <a:t>DAQ软件｜验收准备/评审</a:t>
            </a:r>
          </a:p>
        </p:txBody>
      </p:sp>
      <p:cxnSp>
        <p:nvCxnSpPr>
          <p:cNvPr id="189" name="Connector 188"/>
          <p:cNvCxnSpPr/>
          <p:nvPr/>
        </p:nvCxnSpPr>
        <p:spPr>
          <a:xfrm>
            <a:off x="2971800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>
            <a:off x="3694176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>
            <a:off x="4416552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>
            <a:off x="5138928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>
            <a:off x="5861304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193"/>
          <p:cNvCxnSpPr/>
          <p:nvPr/>
        </p:nvCxnSpPr>
        <p:spPr>
          <a:xfrm>
            <a:off x="6583680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194"/>
          <p:cNvCxnSpPr/>
          <p:nvPr/>
        </p:nvCxnSpPr>
        <p:spPr>
          <a:xfrm>
            <a:off x="7306056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195"/>
          <p:cNvCxnSpPr/>
          <p:nvPr/>
        </p:nvCxnSpPr>
        <p:spPr>
          <a:xfrm>
            <a:off x="8028432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196"/>
          <p:cNvCxnSpPr/>
          <p:nvPr/>
        </p:nvCxnSpPr>
        <p:spPr>
          <a:xfrm>
            <a:off x="8750808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197"/>
          <p:cNvCxnSpPr/>
          <p:nvPr/>
        </p:nvCxnSpPr>
        <p:spPr>
          <a:xfrm>
            <a:off x="9473184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198"/>
          <p:cNvCxnSpPr/>
          <p:nvPr/>
        </p:nvCxnSpPr>
        <p:spPr>
          <a:xfrm>
            <a:off x="10195560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199"/>
          <p:cNvCxnSpPr/>
          <p:nvPr/>
        </p:nvCxnSpPr>
        <p:spPr>
          <a:xfrm>
            <a:off x="10917936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200"/>
          <p:cNvCxnSpPr/>
          <p:nvPr/>
        </p:nvCxnSpPr>
        <p:spPr>
          <a:xfrm>
            <a:off x="11640312" y="4858737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2" name="Rounded Rectangle 201"/>
          <p:cNvSpPr/>
          <p:nvPr/>
        </p:nvSpPr>
        <p:spPr>
          <a:xfrm>
            <a:off x="8787384" y="4927317"/>
            <a:ext cx="1362456" cy="146304"/>
          </a:xfrm>
          <a:prstGeom prst="roundRect">
            <a:avLst/>
          </a:prstGeom>
          <a:solidFill>
            <a:srgbClr val="C77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3" name="Rectangle 202"/>
          <p:cNvSpPr/>
          <p:nvPr/>
        </p:nvSpPr>
        <p:spPr>
          <a:xfrm>
            <a:off x="603504" y="5128485"/>
            <a:ext cx="11064240" cy="2569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" name="TextBox 203"/>
          <p:cNvSpPr txBox="1"/>
          <p:nvPr/>
        </p:nvSpPr>
        <p:spPr>
          <a:xfrm>
            <a:off x="658368" y="5187921"/>
            <a:ext cx="2295144" cy="1554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42B45"/>
                </a:solidFill>
                <a:latin typeface="Microsoft YaHei"/>
                <a:ea typeface="Microsoft YaHei"/>
              </a:rPr>
              <a:t>触发系统｜整体验收（目标）</a:t>
            </a:r>
          </a:p>
        </p:txBody>
      </p:sp>
      <p:cxnSp>
        <p:nvCxnSpPr>
          <p:cNvPr id="205" name="Connector 204"/>
          <p:cNvCxnSpPr/>
          <p:nvPr/>
        </p:nvCxnSpPr>
        <p:spPr>
          <a:xfrm>
            <a:off x="2971800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205"/>
          <p:cNvCxnSpPr/>
          <p:nvPr/>
        </p:nvCxnSpPr>
        <p:spPr>
          <a:xfrm>
            <a:off x="3694176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Connector 206"/>
          <p:cNvCxnSpPr/>
          <p:nvPr/>
        </p:nvCxnSpPr>
        <p:spPr>
          <a:xfrm>
            <a:off x="4416552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 207"/>
          <p:cNvCxnSpPr/>
          <p:nvPr/>
        </p:nvCxnSpPr>
        <p:spPr>
          <a:xfrm>
            <a:off x="5138928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 208"/>
          <p:cNvCxnSpPr/>
          <p:nvPr/>
        </p:nvCxnSpPr>
        <p:spPr>
          <a:xfrm>
            <a:off x="5861304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Connector 209"/>
          <p:cNvCxnSpPr/>
          <p:nvPr/>
        </p:nvCxnSpPr>
        <p:spPr>
          <a:xfrm>
            <a:off x="6583680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 210"/>
          <p:cNvCxnSpPr/>
          <p:nvPr/>
        </p:nvCxnSpPr>
        <p:spPr>
          <a:xfrm>
            <a:off x="7306056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Connector 211"/>
          <p:cNvCxnSpPr/>
          <p:nvPr/>
        </p:nvCxnSpPr>
        <p:spPr>
          <a:xfrm>
            <a:off x="8028432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 212"/>
          <p:cNvCxnSpPr/>
          <p:nvPr/>
        </p:nvCxnSpPr>
        <p:spPr>
          <a:xfrm>
            <a:off x="8750808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Connector 213"/>
          <p:cNvCxnSpPr/>
          <p:nvPr/>
        </p:nvCxnSpPr>
        <p:spPr>
          <a:xfrm>
            <a:off x="9473184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Connector 214"/>
          <p:cNvCxnSpPr/>
          <p:nvPr/>
        </p:nvCxnSpPr>
        <p:spPr>
          <a:xfrm>
            <a:off x="10195560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" name="Connector 215"/>
          <p:cNvCxnSpPr/>
          <p:nvPr/>
        </p:nvCxnSpPr>
        <p:spPr>
          <a:xfrm>
            <a:off x="10917936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Connector 216"/>
          <p:cNvCxnSpPr/>
          <p:nvPr/>
        </p:nvCxnSpPr>
        <p:spPr>
          <a:xfrm>
            <a:off x="11640312" y="5128485"/>
            <a:ext cx="0" cy="256946"/>
          </a:xfrm>
          <a:prstGeom prst="line">
            <a:avLst/>
          </a:prstGeom>
          <a:ln w="4445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Rounded Rectangle 217"/>
          <p:cNvSpPr/>
          <p:nvPr/>
        </p:nvSpPr>
        <p:spPr>
          <a:xfrm>
            <a:off x="10232136" y="5197065"/>
            <a:ext cx="1362456" cy="146304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9" name="Rounded Rectangle 218"/>
          <p:cNvSpPr/>
          <p:nvPr/>
        </p:nvSpPr>
        <p:spPr>
          <a:xfrm>
            <a:off x="603504" y="5539965"/>
            <a:ext cx="11064240" cy="347472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0" name="TextBox 219"/>
          <p:cNvSpPr txBox="1"/>
          <p:nvPr/>
        </p:nvSpPr>
        <p:spPr>
          <a:xfrm>
            <a:off x="694944" y="5613117"/>
            <a:ext cx="10881360" cy="1737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0" b="1" dirty="0">
                <a:solidFill>
                  <a:srgbClr val="23845B"/>
                </a:solidFill>
                <a:latin typeface="Microsoft YaHei"/>
                <a:ea typeface="Microsoft YaHei"/>
              </a:rPr>
              <a:t>节点：11/20 </a:t>
            </a:r>
            <a:r>
              <a:rPr sz="910" b="1" dirty="0" err="1">
                <a:solidFill>
                  <a:srgbClr val="23845B"/>
                </a:solidFill>
                <a:latin typeface="Microsoft YaHei"/>
                <a:ea typeface="Microsoft YaHei"/>
              </a:rPr>
              <a:t>联调完成</a:t>
            </a:r>
            <a:r>
              <a:rPr sz="910" b="1" dirty="0">
                <a:solidFill>
                  <a:srgbClr val="23845B"/>
                </a:solidFill>
                <a:latin typeface="Microsoft YaHei"/>
                <a:ea typeface="Microsoft YaHei"/>
              </a:rPr>
              <a:t> → 11/23–12/18 连续试运行4周；12/7–18 </a:t>
            </a:r>
            <a:r>
              <a:rPr sz="910" b="1" dirty="0" err="1">
                <a:solidFill>
                  <a:srgbClr val="23845B"/>
                </a:solidFill>
                <a:latin typeface="Microsoft YaHei"/>
                <a:ea typeface="Microsoft YaHei"/>
              </a:rPr>
              <a:t>DAQ软件验收准备</a:t>
            </a:r>
            <a:r>
              <a:rPr sz="910" b="1" dirty="0">
                <a:solidFill>
                  <a:srgbClr val="23845B"/>
                </a:solidFill>
                <a:latin typeface="Microsoft YaHei"/>
                <a:ea typeface="Microsoft YaHei"/>
              </a:rPr>
              <a:t>/评审；12/21–31 </a:t>
            </a:r>
            <a:r>
              <a:rPr sz="910" b="1" dirty="0" err="1">
                <a:solidFill>
                  <a:srgbClr val="23845B"/>
                </a:solidFill>
                <a:latin typeface="Microsoft YaHei"/>
                <a:ea typeface="Microsoft YaHei"/>
              </a:rPr>
              <a:t>触发系统整体验收目标</a:t>
            </a:r>
            <a:r>
              <a:rPr sz="910" b="1" dirty="0">
                <a:solidFill>
                  <a:srgbClr val="23845B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221" name="Rounded Rectangle 220"/>
          <p:cNvSpPr/>
          <p:nvPr/>
        </p:nvSpPr>
        <p:spPr>
          <a:xfrm>
            <a:off x="603504" y="5942301"/>
            <a:ext cx="11064240" cy="292608"/>
          </a:xfrm>
          <a:prstGeom prst="roundRect">
            <a:avLst/>
          </a:prstGeom>
          <a:solidFill>
            <a:srgbClr val="FB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2" name="TextBox 221"/>
          <p:cNvSpPr txBox="1"/>
          <p:nvPr/>
        </p:nvSpPr>
        <p:spPr>
          <a:xfrm>
            <a:off x="694944" y="6006309"/>
            <a:ext cx="1088136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dirty="0" err="1">
                <a:solidFill>
                  <a:srgbClr val="C77521"/>
                </a:solidFill>
                <a:latin typeface="Microsoft YaHei"/>
                <a:ea typeface="Microsoft YaHei"/>
              </a:rPr>
              <a:t>两级验收：DAQ软件验收验证本项目软件功能、性能和交付物；触发系统验收还需系统级联调和外部条件，属于目标节点</a:t>
            </a:r>
            <a:r>
              <a:rPr sz="800" b="1" dirty="0">
                <a:solidFill>
                  <a:srgbClr val="C77521"/>
                </a:solidFill>
                <a:latin typeface="Microsoft YaHei"/>
                <a:ea typeface="Microsoft YaHei"/>
              </a:rPr>
              <a:t>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430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8F1FB"/>
                </a:solidFill>
                <a:latin typeface="Microsoft YaHei"/>
                <a:ea typeface="Microsoft YaHei"/>
              </a:rPr>
              <a:t>16｜总结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237744"/>
            <a:ext cx="98755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总结与评审结论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246888"/>
            <a:ext cx="10789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41248"/>
            <a:ext cx="11301984" cy="576072"/>
          </a:xfrm>
          <a:prstGeom prst="roundRect">
            <a:avLst/>
          </a:prstGeom>
          <a:solidFill>
            <a:srgbClr val="E8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8912" y="841248"/>
            <a:ext cx="73152" cy="576072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69264"/>
            <a:ext cx="10844784" cy="2926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142B45"/>
                </a:solidFill>
                <a:latin typeface="Microsoft YaHei"/>
                <a:ea typeface="Microsoft YaHei"/>
              </a:rPr>
              <a:t>需求、设计和项目基础已经具备；按计划推进，可在规定时间内满足触发核心板升级的数据读出需求。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627632"/>
            <a:ext cx="11119104" cy="530352"/>
          </a:xfrm>
          <a:prstGeom prst="roundRect">
            <a:avLst/>
          </a:prstGeom>
          <a:solidFill>
            <a:srgbClr val="E6F4EE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8096" y="1783080"/>
            <a:ext cx="10716768" cy="21945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>
                <a:solidFill>
                  <a:srgbClr val="23845B"/>
                </a:solidFill>
                <a:latin typeface="Microsoft YaHei"/>
                <a:ea typeface="Microsoft YaHei"/>
              </a:rPr>
              <a:t>总体判断：需求边界明确｜技术路线可实施｜硬件与项目基础已具备｜实施计划可执行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2542032"/>
            <a:ext cx="3456432" cy="22677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66928" y="2542032"/>
            <a:ext cx="3456432" cy="91440"/>
          </a:xfrm>
          <a:prstGeom prst="roundRect">
            <a:avLst/>
          </a:prstGeom>
          <a:solidFill>
            <a:srgbClr val="24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2798063"/>
            <a:ext cx="312724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42B45"/>
                </a:solidFill>
                <a:latin typeface="Microsoft YaHei"/>
                <a:ea typeface="Microsoft YaHei"/>
              </a:rPr>
              <a:t>需求已经明确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255263"/>
            <a:ext cx="3054096" cy="12252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26384A"/>
                </a:solidFill>
                <a:latin typeface="Microsoft YaHei"/>
                <a:ea typeface="Microsoft YaHei"/>
              </a:rPr>
              <a:t>已明确8块新TKF、RDMA读出、时间分片与组装、在线处理、存储、VME兼容取数和定标器监测范围。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880" b="0">
              <a:solidFill>
                <a:srgbClr val="26384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26384A"/>
                </a:solidFill>
                <a:latin typeface="Microsoft YaHei"/>
                <a:ea typeface="Microsoft YaHei"/>
              </a:rPr>
              <a:t>性能目标与功能验收项目已经形成可测量指标。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42816" y="2542032"/>
            <a:ext cx="3456432" cy="22677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242816" y="2542032"/>
            <a:ext cx="3456432" cy="91440"/>
          </a:xfrm>
          <a:prstGeom prst="roundRect">
            <a:avLst/>
          </a:prstGeom>
          <a:solidFill>
            <a:srgbClr val="765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407407" y="2798063"/>
            <a:ext cx="312724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42B45"/>
                </a:solidFill>
                <a:latin typeface="Microsoft YaHei"/>
                <a:ea typeface="Microsoft YaHei"/>
              </a:rPr>
              <a:t>设计已经形成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43983" y="3255263"/>
            <a:ext cx="3054096" cy="12252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26384A"/>
                </a:solidFill>
                <a:latin typeface="Microsoft YaHei"/>
                <a:ea typeface="Microsoft YaHei"/>
              </a:rPr>
              <a:t>分布式RDMA数据链路、Builder组装、算法判决驱动筛选/压缩、XRootD存储和独立控制边界已经明确。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880" b="0">
              <a:solidFill>
                <a:srgbClr val="26384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26384A"/>
                </a:solidFill>
                <a:latin typeface="Microsoft YaHei"/>
                <a:ea typeface="Microsoft YaHei"/>
              </a:rPr>
              <a:t>RDMA、VME新partition、定标器分别独立，按需协同。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18704" y="2542032"/>
            <a:ext cx="3767328" cy="22677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918704" y="2542032"/>
            <a:ext cx="3767328" cy="91440"/>
          </a:xfrm>
          <a:prstGeom prst="roundRect">
            <a:avLst/>
          </a:prstGeom>
          <a:solidFill>
            <a:srgbClr val="23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83296" y="2798063"/>
            <a:ext cx="3438144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42B45"/>
                </a:solidFill>
                <a:latin typeface="Microsoft YaHei"/>
                <a:ea typeface="Microsoft YaHei"/>
              </a:rPr>
              <a:t>项目基础已经具备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19872" y="3255263"/>
            <a:ext cx="3364992" cy="12252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26384A"/>
                </a:solidFill>
                <a:latin typeface="Microsoft YaHei"/>
                <a:ea typeface="Microsoft YaHei"/>
              </a:rPr>
              <a:t>8块新TKF和PPC已经到位，单板实测达到39 Gb/s；现有网络、三台服务器和BESIII DAQ复用条件已经具备。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880" b="0">
              <a:solidFill>
                <a:srgbClr val="26384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26384A"/>
                </a:solidFill>
                <a:latin typeface="Microsoft YaHei"/>
                <a:ea typeface="Microsoft YaHei"/>
              </a:rPr>
              <a:t>组内已有相关DAQ、RDMA和算法开发基础。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175504"/>
            <a:ext cx="11119104" cy="713232"/>
          </a:xfrm>
          <a:prstGeom prst="roundRect">
            <a:avLst/>
          </a:prstGeom>
          <a:solidFill>
            <a:srgbClr val="142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86384" y="5340096"/>
            <a:ext cx="10680192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>
                <a:solidFill>
                  <a:srgbClr val="FFFFFF"/>
                </a:solidFill>
                <a:latin typeface="Microsoft YaHei"/>
                <a:ea typeface="Microsoft YaHei"/>
              </a:rPr>
              <a:t>结论：在规定时间内，可完成触发核心板升级所需的读出、组装、在线处理、存储及BESIII DAQ兼容取数。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" y="5650992"/>
            <a:ext cx="10680192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8F1FB"/>
                </a:solidFill>
                <a:latin typeface="Microsoft YaHei"/>
                <a:ea typeface="Microsoft YaHei"/>
              </a:rPr>
              <a:t>恳请各位评委审议并指导，谢谢各位评委！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38912" y="6528816"/>
            <a:ext cx="11301984" cy="0"/>
          </a:xfrm>
          <a:prstGeom prst="line">
            <a:avLst/>
          </a:prstGeom>
          <a:ln w="8890">
            <a:solidFill>
              <a:srgbClr val="D8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881360" y="6565392"/>
            <a:ext cx="822960" cy="1280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66788A"/>
                </a:solidFill>
                <a:latin typeface="Microsoft YaHei"/>
                <a:ea typeface="Microsoft YaHei"/>
              </a:rPr>
              <a:t>16 / 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2650</TotalTime>
  <Words>2290</Words>
  <Application>Microsoft Office PowerPoint</Application>
  <PresentationFormat>宽屏</PresentationFormat>
  <Paragraphs>468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等线</vt:lpstr>
      <vt:lpstr>Microsoft YaHei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触发监测系统需求方案设计</dc:title>
  <dc:subject>16页汇报：总体业务流程、第一阶段数据量估算、高速读出、分布式组装、在线处理、DAQ兼容、硬件现状、详细实施方案与总结</dc:subject>
  <dc:creator>待填写</dc:creator>
  <cp:keywords/>
  <dc:description>generated using python-pptx</dc:description>
  <cp:lastModifiedBy>miaomiao zeng</cp:lastModifiedBy>
  <cp:revision>45</cp:revision>
  <dcterms:created xsi:type="dcterms:W3CDTF">2013-01-27T09:14:16Z</dcterms:created>
  <dcterms:modified xsi:type="dcterms:W3CDTF">2026-09-28T07:29:17Z</dcterms:modified>
  <cp:category/>
</cp:coreProperties>
</file>