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1"/>
  </p:notesMasterIdLst>
  <p:sldIdLst>
    <p:sldId id="296" r:id="rId3"/>
    <p:sldId id="295" r:id="rId4"/>
    <p:sldId id="258" r:id="rId5"/>
    <p:sldId id="307" r:id="rId6"/>
    <p:sldId id="259" r:id="rId7"/>
    <p:sldId id="261" r:id="rId8"/>
    <p:sldId id="291" r:id="rId9"/>
    <p:sldId id="308" r:id="rId10"/>
    <p:sldId id="297" r:id="rId11"/>
    <p:sldId id="264" r:id="rId12"/>
    <p:sldId id="292" r:id="rId13"/>
    <p:sldId id="298" r:id="rId14"/>
    <p:sldId id="293" r:id="rId15"/>
    <p:sldId id="301" r:id="rId16"/>
    <p:sldId id="300" r:id="rId17"/>
    <p:sldId id="306" r:id="rId18"/>
    <p:sldId id="309" r:id="rId19"/>
    <p:sldId id="266" r:id="rId20"/>
    <p:sldId id="302" r:id="rId21"/>
    <p:sldId id="303" r:id="rId22"/>
    <p:sldId id="273" r:id="rId23"/>
    <p:sldId id="304" r:id="rId24"/>
    <p:sldId id="299" r:id="rId25"/>
    <p:sldId id="305" r:id="rId26"/>
    <p:sldId id="276" r:id="rId27"/>
    <p:sldId id="256" r:id="rId28"/>
    <p:sldId id="280" r:id="rId29"/>
    <p:sldId id="281" r:id="rId30"/>
  </p:sldIdLst>
  <p:sldSz cx="12192000" cy="6858000"/>
  <p:notesSz cx="9874250" cy="6797675"/>
  <p:defaultTextStyle>
    <a:defPPr>
      <a:defRPr lang="en-US">
        <a:latin typeface="微软雅黑"/>
        <a:ea typeface="微软雅黑"/>
        <a:cs typeface="微软雅黑"/>
      </a:defRPr>
    </a:defPPr>
    <a:lvl1pPr marL="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微软雅黑"/>
        <a:ea typeface="微软雅黑"/>
        <a:cs typeface="微软雅黑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0" autoAdjust="0"/>
    <p:restoredTop sz="88290" autoAdjust="0"/>
  </p:normalViewPr>
  <p:slideViewPr>
    <p:cSldViewPr snapToGrid="0" snapToObjects="1">
      <p:cViewPr varScale="1">
        <p:scale>
          <a:sx n="84" d="100"/>
          <a:sy n="84" d="100"/>
        </p:scale>
        <p:origin x="388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80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微软雅黑"/>
        <a:ea typeface="微软雅黑"/>
        <a:cs typeface="微软雅黑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微软雅黑"/>
                <a:ea typeface="微软雅黑"/>
                <a:cs typeface="微软雅黑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448301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>
                <a:latin typeface="微软雅黑"/>
                <a:ea typeface="微软雅黑"/>
                <a:cs typeface="微软雅黑"/>
              </a:rPr>
              <a:t>业务层面，都干了些什么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578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微软雅黑"/>
                <a:ea typeface="微软雅黑"/>
                <a:cs typeface="微软雅黑"/>
              </a:defRPr>
            </a:lvl1pPr>
            <a:lvl2pPr>
              <a:defRPr sz="2400">
                <a:latin typeface="微软雅黑"/>
                <a:ea typeface="微软雅黑"/>
                <a:cs typeface="微软雅黑"/>
              </a:defRPr>
            </a:lvl2pPr>
            <a:lvl3pPr>
              <a:defRPr sz="2000">
                <a:latin typeface="微软雅黑"/>
                <a:ea typeface="微软雅黑"/>
                <a:cs typeface="微软雅黑"/>
              </a:defRPr>
            </a:lvl3pPr>
            <a:lvl4pPr>
              <a:defRPr sz="1800">
                <a:latin typeface="微软雅黑"/>
                <a:ea typeface="微软雅黑"/>
                <a:cs typeface="微软雅黑"/>
              </a:defRPr>
            </a:lvl4pPr>
            <a:lvl5pPr>
              <a:defRPr sz="1800">
                <a:latin typeface="微软雅黑"/>
                <a:ea typeface="微软雅黑"/>
                <a:cs typeface="微软雅黑"/>
              </a:defRPr>
            </a:lvl5pPr>
            <a:lvl6pPr>
              <a:defRPr sz="1800">
                <a:latin typeface="微软雅黑"/>
                <a:ea typeface="微软雅黑"/>
                <a:cs typeface="微软雅黑"/>
              </a:defRPr>
            </a:lvl6pPr>
            <a:lvl7pPr>
              <a:defRPr sz="1800">
                <a:latin typeface="微软雅黑"/>
                <a:ea typeface="微软雅黑"/>
                <a:cs typeface="微软雅黑"/>
              </a:defRPr>
            </a:lvl7pPr>
            <a:lvl8pPr>
              <a:defRPr sz="1800">
                <a:latin typeface="微软雅黑"/>
                <a:ea typeface="微软雅黑"/>
                <a:cs typeface="微软雅黑"/>
              </a:defRPr>
            </a:lvl8pPr>
            <a:lvl9pPr>
              <a:defRPr sz="1800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微软雅黑"/>
                <a:ea typeface="微软雅黑"/>
                <a:cs typeface="微软雅黑"/>
              </a:defRPr>
            </a:lvl1pPr>
            <a:lvl2pPr>
              <a:defRPr sz="2400">
                <a:latin typeface="微软雅黑"/>
                <a:ea typeface="微软雅黑"/>
                <a:cs typeface="微软雅黑"/>
              </a:defRPr>
            </a:lvl2pPr>
            <a:lvl3pPr>
              <a:defRPr sz="2000">
                <a:latin typeface="微软雅黑"/>
                <a:ea typeface="微软雅黑"/>
                <a:cs typeface="微软雅黑"/>
              </a:defRPr>
            </a:lvl3pPr>
            <a:lvl4pPr>
              <a:defRPr sz="1800">
                <a:latin typeface="微软雅黑"/>
                <a:ea typeface="微软雅黑"/>
                <a:cs typeface="微软雅黑"/>
              </a:defRPr>
            </a:lvl4pPr>
            <a:lvl5pPr>
              <a:defRPr sz="1800">
                <a:latin typeface="微软雅黑"/>
                <a:ea typeface="微软雅黑"/>
                <a:cs typeface="微软雅黑"/>
              </a:defRPr>
            </a:lvl5pPr>
            <a:lvl6pPr>
              <a:defRPr sz="1800">
                <a:latin typeface="微软雅黑"/>
                <a:ea typeface="微软雅黑"/>
                <a:cs typeface="微软雅黑"/>
              </a:defRPr>
            </a:lvl6pPr>
            <a:lvl7pPr>
              <a:defRPr sz="1800">
                <a:latin typeface="微软雅黑"/>
                <a:ea typeface="微软雅黑"/>
                <a:cs typeface="微软雅黑"/>
              </a:defRPr>
            </a:lvl7pPr>
            <a:lvl8pPr>
              <a:defRPr sz="1800">
                <a:latin typeface="微软雅黑"/>
                <a:ea typeface="微软雅黑"/>
                <a:cs typeface="微软雅黑"/>
              </a:defRPr>
            </a:lvl8pPr>
            <a:lvl9pPr>
              <a:defRPr sz="1800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2000" b="1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800" b="1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1600" b="1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1600" b="1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1600" b="1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1600" b="1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1600" b="1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1600" b="1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微软雅黑"/>
                <a:ea typeface="微软雅黑"/>
                <a:cs typeface="微软雅黑"/>
              </a:defRPr>
            </a:lvl1pPr>
            <a:lvl2pPr>
              <a:defRPr sz="2000">
                <a:latin typeface="微软雅黑"/>
                <a:ea typeface="微软雅黑"/>
                <a:cs typeface="微软雅黑"/>
              </a:defRPr>
            </a:lvl2pPr>
            <a:lvl3pPr>
              <a:defRPr sz="1800">
                <a:latin typeface="微软雅黑"/>
                <a:ea typeface="微软雅黑"/>
                <a:cs typeface="微软雅黑"/>
              </a:defRPr>
            </a:lvl3pPr>
            <a:lvl4pPr>
              <a:defRPr sz="1600">
                <a:latin typeface="微软雅黑"/>
                <a:ea typeface="微软雅黑"/>
                <a:cs typeface="微软雅黑"/>
              </a:defRPr>
            </a:lvl4pPr>
            <a:lvl5pPr>
              <a:defRPr sz="1600">
                <a:latin typeface="微软雅黑"/>
                <a:ea typeface="微软雅黑"/>
                <a:cs typeface="微软雅黑"/>
              </a:defRPr>
            </a:lvl5pPr>
            <a:lvl6pPr>
              <a:defRPr sz="1600">
                <a:latin typeface="微软雅黑"/>
                <a:ea typeface="微软雅黑"/>
                <a:cs typeface="微软雅黑"/>
              </a:defRPr>
            </a:lvl6pPr>
            <a:lvl7pPr>
              <a:defRPr sz="1600">
                <a:latin typeface="微软雅黑"/>
                <a:ea typeface="微软雅黑"/>
                <a:cs typeface="微软雅黑"/>
              </a:defRPr>
            </a:lvl7pPr>
            <a:lvl8pPr>
              <a:defRPr sz="1600">
                <a:latin typeface="微软雅黑"/>
                <a:ea typeface="微软雅黑"/>
                <a:cs typeface="微软雅黑"/>
              </a:defRPr>
            </a:lvl8pPr>
            <a:lvl9pPr>
              <a:defRPr sz="1600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2000" b="1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800" b="1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1600" b="1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1600" b="1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1600" b="1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1600" b="1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1600" b="1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1600" b="1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微软雅黑"/>
                <a:ea typeface="微软雅黑"/>
                <a:cs typeface="微软雅黑"/>
              </a:defRPr>
            </a:lvl1pPr>
            <a:lvl2pPr>
              <a:defRPr sz="2000">
                <a:latin typeface="微软雅黑"/>
                <a:ea typeface="微软雅黑"/>
                <a:cs typeface="微软雅黑"/>
              </a:defRPr>
            </a:lvl2pPr>
            <a:lvl3pPr>
              <a:defRPr sz="1800">
                <a:latin typeface="微软雅黑"/>
                <a:ea typeface="微软雅黑"/>
                <a:cs typeface="微软雅黑"/>
              </a:defRPr>
            </a:lvl3pPr>
            <a:lvl4pPr>
              <a:defRPr sz="1600">
                <a:latin typeface="微软雅黑"/>
                <a:ea typeface="微软雅黑"/>
                <a:cs typeface="微软雅黑"/>
              </a:defRPr>
            </a:lvl4pPr>
            <a:lvl5pPr>
              <a:defRPr sz="1600">
                <a:latin typeface="微软雅黑"/>
                <a:ea typeface="微软雅黑"/>
                <a:cs typeface="微软雅黑"/>
              </a:defRPr>
            </a:lvl5pPr>
            <a:lvl6pPr>
              <a:defRPr sz="1600">
                <a:latin typeface="微软雅黑"/>
                <a:ea typeface="微软雅黑"/>
                <a:cs typeface="微软雅黑"/>
              </a:defRPr>
            </a:lvl6pPr>
            <a:lvl7pPr>
              <a:defRPr sz="1600">
                <a:latin typeface="微软雅黑"/>
                <a:ea typeface="微软雅黑"/>
                <a:cs typeface="微软雅黑"/>
              </a:defRPr>
            </a:lvl7pPr>
            <a:lvl8pPr>
              <a:defRPr sz="1600">
                <a:latin typeface="微软雅黑"/>
                <a:ea typeface="微软雅黑"/>
                <a:cs typeface="微软雅黑"/>
              </a:defRPr>
            </a:lvl8pPr>
            <a:lvl9pPr>
              <a:defRPr sz="1600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微软雅黑"/>
                <a:ea typeface="微软雅黑"/>
                <a:cs typeface="微软雅黑"/>
              </a:defRPr>
            </a:lvl1pPr>
            <a:lvl2pPr>
              <a:defRPr sz="2800">
                <a:latin typeface="微软雅黑"/>
                <a:ea typeface="微软雅黑"/>
                <a:cs typeface="微软雅黑"/>
              </a:defRPr>
            </a:lvl2pPr>
            <a:lvl3pPr>
              <a:defRPr sz="2400">
                <a:latin typeface="微软雅黑"/>
                <a:ea typeface="微软雅黑"/>
                <a:cs typeface="微软雅黑"/>
              </a:defRPr>
            </a:lvl3pPr>
            <a:lvl4pPr>
              <a:defRPr sz="2000">
                <a:latin typeface="微软雅黑"/>
                <a:ea typeface="微软雅黑"/>
                <a:cs typeface="微软雅黑"/>
              </a:defRPr>
            </a:lvl4pPr>
            <a:lvl5pPr>
              <a:defRPr sz="2000">
                <a:latin typeface="微软雅黑"/>
                <a:ea typeface="微软雅黑"/>
                <a:cs typeface="微软雅黑"/>
              </a:defRPr>
            </a:lvl5pPr>
            <a:lvl6pPr>
              <a:defRPr sz="2000">
                <a:latin typeface="微软雅黑"/>
                <a:ea typeface="微软雅黑"/>
                <a:cs typeface="微软雅黑"/>
              </a:defRPr>
            </a:lvl6pPr>
            <a:lvl7pPr>
              <a:defRPr sz="2000">
                <a:latin typeface="微软雅黑"/>
                <a:ea typeface="微软雅黑"/>
                <a:cs typeface="微软雅黑"/>
              </a:defRPr>
            </a:lvl7pPr>
            <a:lvl8pPr>
              <a:defRPr sz="2000">
                <a:latin typeface="微软雅黑"/>
                <a:ea typeface="微软雅黑"/>
                <a:cs typeface="微软雅黑"/>
              </a:defRPr>
            </a:lvl8pPr>
            <a:lvl9pPr>
              <a:defRPr sz="2000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1200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000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900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900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900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900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900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900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2800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2400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2000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2000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2000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2000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2000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2000">
                <a:latin typeface="微软雅黑"/>
                <a:ea typeface="微软雅黑"/>
                <a:cs typeface="微软雅黑"/>
              </a:defRPr>
            </a:lvl9pPr>
          </a:lstStyle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1200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000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900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900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900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900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900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900">
                <a:latin typeface="微软雅黑"/>
                <a:ea typeface="微软雅黑"/>
                <a:cs typeface="微软雅黑"/>
              </a:defRPr>
            </a:lvl9pPr>
          </a:lstStyle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B733-A4F2-42ED-BD92-58EBBC9ED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D0E61D-0E9B-4FDD-8021-C254A79E5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r>
              <a:rPr>
                <a:latin typeface="微软雅黑"/>
                <a:ea typeface="微软雅黑"/>
                <a:cs typeface="微软雅黑"/>
              </a:rP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C0E00-4DAE-46F3-A7B5-0E128C21428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FC42E-DBD9-4310-8E4D-56DF6082B6A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CCA21F-DF6F-4E11-AE6C-976A479E1CF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12051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52E7A-2BC0-47CB-ABF7-982AD9E6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63DD7-FEA3-4AC2-9C7B-498646901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2A061-47A0-4F12-84CD-7D1A2B46E47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6D39D-3B75-488E-840B-02085FE534F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BBCE3-40C4-40F6-8CA5-97814B926B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82235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3125-7944-4483-B4B2-E2DC1407B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>
                <a:latin typeface="微软雅黑"/>
                <a:ea typeface="微软雅黑"/>
                <a:cs typeface="微软雅黑"/>
              </a:defRPr>
            </a:lvl1pPr>
          </a:lstStyle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2AAF2-93C6-49A8-8ACD-18C3D73CF2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DA47F-25BA-4FF4-A1CD-F97F476087D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3D15C-F345-452D-895A-F9C029525AD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7B9FB-EA88-4251-B39A-A907C9351E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39878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3D99-491B-4801-9EFC-C193C55A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16004-642C-4A24-BB87-F36CA38B3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>
                <a:latin typeface="微软雅黑"/>
                <a:ea typeface="微软雅黑"/>
                <a:cs typeface="微软雅黑"/>
              </a:defRPr>
            </a:lvl1pPr>
            <a:lvl2pPr>
              <a:buNone/>
              <a:defRPr sz="2400">
                <a:latin typeface="微软雅黑"/>
                <a:ea typeface="微软雅黑"/>
                <a:cs typeface="微软雅黑"/>
              </a:defRPr>
            </a:lvl2pPr>
            <a:lvl3pPr>
              <a:buNone/>
              <a:defRPr sz="2000">
                <a:latin typeface="微软雅黑"/>
                <a:ea typeface="微软雅黑"/>
                <a:cs typeface="微软雅黑"/>
              </a:defRPr>
            </a:lvl3pPr>
            <a:lvl4pPr>
              <a:buNone/>
              <a:defRPr sz="1800">
                <a:latin typeface="微软雅黑"/>
                <a:ea typeface="微软雅黑"/>
                <a:cs typeface="微软雅黑"/>
              </a:defRPr>
            </a:lvl4pPr>
            <a:lvl5pPr>
              <a:buNone/>
              <a:defRPr sz="1800">
                <a:latin typeface="微软雅黑"/>
                <a:ea typeface="微软雅黑"/>
                <a:cs typeface="微软雅黑"/>
              </a:defRPr>
            </a:lvl5pPr>
            <a:lvl6pPr>
              <a:buNone/>
              <a:defRPr sz="1800">
                <a:latin typeface="微软雅黑"/>
                <a:ea typeface="微软雅黑"/>
                <a:cs typeface="微软雅黑"/>
              </a:defRPr>
            </a:lvl6pPr>
            <a:lvl7pPr>
              <a:buNone/>
              <a:defRPr sz="1800">
                <a:latin typeface="微软雅黑"/>
                <a:ea typeface="微软雅黑"/>
                <a:cs typeface="微软雅黑"/>
              </a:defRPr>
            </a:lvl7pPr>
            <a:lvl8pPr>
              <a:buNone/>
              <a:defRPr sz="1800">
                <a:latin typeface="微软雅黑"/>
                <a:ea typeface="微软雅黑"/>
                <a:cs typeface="微软雅黑"/>
              </a:defRPr>
            </a:lvl8pPr>
            <a:lvl9pPr>
              <a:buNone/>
              <a:defRPr sz="1800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86A1F-5B68-4D16-A04A-E9B33AFA2AA7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>
                <a:latin typeface="微软雅黑"/>
                <a:ea typeface="微软雅黑"/>
                <a:cs typeface="微软雅黑"/>
              </a:defRPr>
            </a:lvl1pPr>
            <a:lvl2pPr>
              <a:buNone/>
              <a:defRPr sz="2400">
                <a:latin typeface="微软雅黑"/>
                <a:ea typeface="微软雅黑"/>
                <a:cs typeface="微软雅黑"/>
              </a:defRPr>
            </a:lvl2pPr>
            <a:lvl3pPr>
              <a:buNone/>
              <a:defRPr sz="2000">
                <a:latin typeface="微软雅黑"/>
                <a:ea typeface="微软雅黑"/>
                <a:cs typeface="微软雅黑"/>
              </a:defRPr>
            </a:lvl3pPr>
            <a:lvl4pPr>
              <a:buNone/>
              <a:defRPr sz="1800">
                <a:latin typeface="微软雅黑"/>
                <a:ea typeface="微软雅黑"/>
                <a:cs typeface="微软雅黑"/>
              </a:defRPr>
            </a:lvl4pPr>
            <a:lvl5pPr>
              <a:buNone/>
              <a:defRPr sz="1800">
                <a:latin typeface="微软雅黑"/>
                <a:ea typeface="微软雅黑"/>
                <a:cs typeface="微软雅黑"/>
              </a:defRPr>
            </a:lvl5pPr>
            <a:lvl6pPr>
              <a:buNone/>
              <a:defRPr sz="1800">
                <a:latin typeface="微软雅黑"/>
                <a:ea typeface="微软雅黑"/>
                <a:cs typeface="微软雅黑"/>
              </a:defRPr>
            </a:lvl6pPr>
            <a:lvl7pPr>
              <a:buNone/>
              <a:defRPr sz="1800">
                <a:latin typeface="微软雅黑"/>
                <a:ea typeface="微软雅黑"/>
                <a:cs typeface="微软雅黑"/>
              </a:defRPr>
            </a:lvl7pPr>
            <a:lvl8pPr>
              <a:buNone/>
              <a:defRPr sz="1800">
                <a:latin typeface="微软雅黑"/>
                <a:ea typeface="微软雅黑"/>
                <a:cs typeface="微软雅黑"/>
              </a:defRPr>
            </a:lvl8pPr>
            <a:lvl9pPr>
              <a:buNone/>
              <a:defRPr sz="1800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90013-9988-4826-9344-56D7172E57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5C297-0B1F-42D8-AEFB-B883C32B14B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3D1B9E-322C-4ADC-806C-0ECCA0C258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025628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C410F-8060-43A9-8959-19D4C96A9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>
                <a:latin typeface="微软雅黑"/>
                <a:ea typeface="微软雅黑"/>
                <a:cs typeface="微软雅黑"/>
              </a:defRPr>
            </a:lvl1pPr>
          </a:lstStyle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CA4A1-AEB0-4E61-82DC-BA0A5E2F73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2000" b="1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800" b="1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1600" b="1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1600" b="1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1600" b="1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1600" b="1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1600" b="1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1600" b="1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646BC9-533D-4AB5-974A-CF865430E7D6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>
                <a:latin typeface="微软雅黑"/>
                <a:ea typeface="微软雅黑"/>
                <a:cs typeface="微软雅黑"/>
              </a:defRPr>
            </a:lvl1pPr>
            <a:lvl2pPr>
              <a:buNone/>
              <a:defRPr sz="2000">
                <a:latin typeface="微软雅黑"/>
                <a:ea typeface="微软雅黑"/>
                <a:cs typeface="微软雅黑"/>
              </a:defRPr>
            </a:lvl2pPr>
            <a:lvl3pPr>
              <a:buNone/>
              <a:defRPr sz="1800">
                <a:latin typeface="微软雅黑"/>
                <a:ea typeface="微软雅黑"/>
                <a:cs typeface="微软雅黑"/>
              </a:defRPr>
            </a:lvl3pPr>
            <a:lvl4pPr>
              <a:buNone/>
              <a:defRPr sz="1600">
                <a:latin typeface="微软雅黑"/>
                <a:ea typeface="微软雅黑"/>
                <a:cs typeface="微软雅黑"/>
              </a:defRPr>
            </a:lvl4pPr>
            <a:lvl5pPr>
              <a:buNone/>
              <a:defRPr sz="1600">
                <a:latin typeface="微软雅黑"/>
                <a:ea typeface="微软雅黑"/>
                <a:cs typeface="微软雅黑"/>
              </a:defRPr>
            </a:lvl5pPr>
            <a:lvl6pPr>
              <a:buNone/>
              <a:defRPr sz="1600">
                <a:latin typeface="微软雅黑"/>
                <a:ea typeface="微软雅黑"/>
                <a:cs typeface="微软雅黑"/>
              </a:defRPr>
            </a:lvl6pPr>
            <a:lvl7pPr>
              <a:buNone/>
              <a:defRPr sz="1600">
                <a:latin typeface="微软雅黑"/>
                <a:ea typeface="微软雅黑"/>
                <a:cs typeface="微软雅黑"/>
              </a:defRPr>
            </a:lvl7pPr>
            <a:lvl8pPr>
              <a:buNone/>
              <a:defRPr sz="1600">
                <a:latin typeface="微软雅黑"/>
                <a:ea typeface="微软雅黑"/>
                <a:cs typeface="微软雅黑"/>
              </a:defRPr>
            </a:lvl8pPr>
            <a:lvl9pPr>
              <a:buNone/>
              <a:defRPr sz="1600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1EDBD9-0AEF-44C1-B193-F770CAC49897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2000" b="1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800" b="1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1600" b="1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1600" b="1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1600" b="1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1600" b="1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1600" b="1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1600" b="1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1ECBFE-7E02-4FC8-921A-8146420812F5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>
                <a:latin typeface="微软雅黑"/>
                <a:ea typeface="微软雅黑"/>
                <a:cs typeface="微软雅黑"/>
              </a:defRPr>
            </a:lvl1pPr>
            <a:lvl2pPr>
              <a:buNone/>
              <a:defRPr sz="2000">
                <a:latin typeface="微软雅黑"/>
                <a:ea typeface="微软雅黑"/>
                <a:cs typeface="微软雅黑"/>
              </a:defRPr>
            </a:lvl2pPr>
            <a:lvl3pPr>
              <a:buNone/>
              <a:defRPr sz="1800">
                <a:latin typeface="微软雅黑"/>
                <a:ea typeface="微软雅黑"/>
                <a:cs typeface="微软雅黑"/>
              </a:defRPr>
            </a:lvl3pPr>
            <a:lvl4pPr>
              <a:buNone/>
              <a:defRPr sz="1600">
                <a:latin typeface="微软雅黑"/>
                <a:ea typeface="微软雅黑"/>
                <a:cs typeface="微软雅黑"/>
              </a:defRPr>
            </a:lvl4pPr>
            <a:lvl5pPr>
              <a:buNone/>
              <a:defRPr sz="1600">
                <a:latin typeface="微软雅黑"/>
                <a:ea typeface="微软雅黑"/>
                <a:cs typeface="微软雅黑"/>
              </a:defRPr>
            </a:lvl5pPr>
            <a:lvl6pPr>
              <a:buNone/>
              <a:defRPr sz="1600">
                <a:latin typeface="微软雅黑"/>
                <a:ea typeface="微软雅黑"/>
                <a:cs typeface="微软雅黑"/>
              </a:defRPr>
            </a:lvl6pPr>
            <a:lvl7pPr>
              <a:buNone/>
              <a:defRPr sz="1600">
                <a:latin typeface="微软雅黑"/>
                <a:ea typeface="微软雅黑"/>
                <a:cs typeface="微软雅黑"/>
              </a:defRPr>
            </a:lvl7pPr>
            <a:lvl8pPr>
              <a:buNone/>
              <a:defRPr sz="1600">
                <a:latin typeface="微软雅黑"/>
                <a:ea typeface="微软雅黑"/>
                <a:cs typeface="微软雅黑"/>
              </a:defRPr>
            </a:lvl8pPr>
            <a:lvl9pPr>
              <a:buNone/>
              <a:defRPr sz="1600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75052-5A1A-4490-BF42-922E1085A5A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AA1951-2AE9-4EAF-9C25-6CE8A8866C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84BC24-008B-4C29-A223-700AA9E13D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655612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C65A7-C893-48AD-A5B9-D54FB4DCA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743C8F-11BB-4CDE-9EA9-CA267396B7C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2CC1E-9BE6-4433-8CE9-C5E5230E942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B38BB2-0A1C-4FCA-B051-928F852489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0951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3F57E2-C59D-4CF5-8069-F735E1D3964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4A3F19-1828-4731-8C35-B36CE1FF46D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30CA9-A13F-416B-ABA8-3CDF0B53292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52880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0A7F7-8407-4835-8ADA-4F1B2BD34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>
                <a:latin typeface="微软雅黑"/>
                <a:ea typeface="微软雅黑"/>
                <a:cs typeface="微软雅黑"/>
              </a:defRPr>
            </a:lvl1pPr>
          </a:lstStyle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B270E-A5A8-4540-A979-7E1039F3A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>
                <a:latin typeface="微软雅黑"/>
                <a:ea typeface="微软雅黑"/>
                <a:cs typeface="微软雅黑"/>
              </a:defRPr>
            </a:lvl1pPr>
            <a:lvl2pPr>
              <a:buNone/>
              <a:defRPr sz="2800">
                <a:latin typeface="微软雅黑"/>
                <a:ea typeface="微软雅黑"/>
                <a:cs typeface="微软雅黑"/>
              </a:defRPr>
            </a:lvl2pPr>
            <a:lvl3pPr>
              <a:buNone/>
              <a:defRPr sz="2400">
                <a:latin typeface="微软雅黑"/>
                <a:ea typeface="微软雅黑"/>
                <a:cs typeface="微软雅黑"/>
              </a:defRPr>
            </a:lvl3pPr>
            <a:lvl4pPr>
              <a:buNone/>
              <a:defRPr sz="2000">
                <a:latin typeface="微软雅黑"/>
                <a:ea typeface="微软雅黑"/>
                <a:cs typeface="微软雅黑"/>
              </a:defRPr>
            </a:lvl4pPr>
            <a:lvl5pPr>
              <a:buNone/>
              <a:defRPr sz="2000">
                <a:latin typeface="微软雅黑"/>
                <a:ea typeface="微软雅黑"/>
                <a:cs typeface="微软雅黑"/>
              </a:defRPr>
            </a:lvl5pPr>
            <a:lvl6pPr>
              <a:buNone/>
              <a:defRPr sz="2000">
                <a:latin typeface="微软雅黑"/>
                <a:ea typeface="微软雅黑"/>
                <a:cs typeface="微软雅黑"/>
              </a:defRPr>
            </a:lvl6pPr>
            <a:lvl7pPr>
              <a:buNone/>
              <a:defRPr sz="2000">
                <a:latin typeface="微软雅黑"/>
                <a:ea typeface="微软雅黑"/>
                <a:cs typeface="微软雅黑"/>
              </a:defRPr>
            </a:lvl7pPr>
            <a:lvl8pPr>
              <a:buNone/>
              <a:defRPr sz="2000">
                <a:latin typeface="微软雅黑"/>
                <a:ea typeface="微软雅黑"/>
                <a:cs typeface="微软雅黑"/>
              </a:defRPr>
            </a:lvl8pPr>
            <a:lvl9pPr>
              <a:buNone/>
              <a:defRPr sz="2000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E1E26-6B60-46AB-810F-5EC3A65F5A5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1200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000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900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900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900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900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900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900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8870D-A903-4895-BF0C-6FBC66A98E9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2D2BE-D2BA-4D57-872E-7F8C459591F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A38F4-4DAA-4569-99C6-9086B07A0C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30020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86075-F2C1-4A5D-91C6-C77CCA6D7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>
                <a:latin typeface="微软雅黑"/>
                <a:ea typeface="微软雅黑"/>
                <a:cs typeface="微软雅黑"/>
              </a:defRPr>
            </a:lvl1pPr>
          </a:lstStyle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A4C9A2-C884-49CA-96DB-D72C0CFEDA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2800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2400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2000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2000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2000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2000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2000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2000">
                <a:latin typeface="微软雅黑"/>
                <a:ea typeface="微软雅黑"/>
                <a:cs typeface="微软雅黑"/>
              </a:defRPr>
            </a:lvl9pPr>
          </a:lstStyle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450D4-B835-485D-B04D-E512B8A19DA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微软雅黑"/>
                <a:ea typeface="微软雅黑"/>
                <a:cs typeface="微软雅黑"/>
              </a:defRPr>
            </a:lvl1pPr>
            <a:lvl2pPr marL="457200" indent="0">
              <a:buNone/>
              <a:defRPr sz="1200">
                <a:latin typeface="微软雅黑"/>
                <a:ea typeface="微软雅黑"/>
                <a:cs typeface="微软雅黑"/>
              </a:defRPr>
            </a:lvl2pPr>
            <a:lvl3pPr marL="914400" indent="0">
              <a:buNone/>
              <a:defRPr sz="1000">
                <a:latin typeface="微软雅黑"/>
                <a:ea typeface="微软雅黑"/>
                <a:cs typeface="微软雅黑"/>
              </a:defRPr>
            </a:lvl3pPr>
            <a:lvl4pPr marL="1371600" indent="0">
              <a:buNone/>
              <a:defRPr sz="900">
                <a:latin typeface="微软雅黑"/>
                <a:ea typeface="微软雅黑"/>
                <a:cs typeface="微软雅黑"/>
              </a:defRPr>
            </a:lvl4pPr>
            <a:lvl5pPr marL="1828800" indent="0">
              <a:buNone/>
              <a:defRPr sz="900">
                <a:latin typeface="微软雅黑"/>
                <a:ea typeface="微软雅黑"/>
                <a:cs typeface="微软雅黑"/>
              </a:defRPr>
            </a:lvl5pPr>
            <a:lvl6pPr marL="2286000" indent="0">
              <a:buNone/>
              <a:defRPr sz="900">
                <a:latin typeface="微软雅黑"/>
                <a:ea typeface="微软雅黑"/>
                <a:cs typeface="微软雅黑"/>
              </a:defRPr>
            </a:lvl6pPr>
            <a:lvl7pPr marL="2743200" indent="0">
              <a:buNone/>
              <a:defRPr sz="900">
                <a:latin typeface="微软雅黑"/>
                <a:ea typeface="微软雅黑"/>
                <a:cs typeface="微软雅黑"/>
              </a:defRPr>
            </a:lvl7pPr>
            <a:lvl8pPr marL="3200400" indent="0">
              <a:buNone/>
              <a:defRPr sz="900">
                <a:latin typeface="微软雅黑"/>
                <a:ea typeface="微软雅黑"/>
                <a:cs typeface="微软雅黑"/>
              </a:defRPr>
            </a:lvl8pPr>
            <a:lvl9pPr marL="3657600" indent="0">
              <a:buNone/>
              <a:defRPr sz="900">
                <a:latin typeface="微软雅黑"/>
                <a:ea typeface="微软雅黑"/>
                <a:cs typeface="微软雅黑"/>
              </a:defRPr>
            </a:lvl9pPr>
          </a:lstStyle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0F3AC-48E7-4D47-943F-90D9A9A1ED6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1770D4-8386-4C9E-BF25-706C0CED2B5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E9AFD-7FEC-40B4-9FE1-F2ACF3CCF0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20682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E5B1D-3327-488A-AB41-D8DC04BA1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96471-3252-4BBD-83C3-FCB468672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20DE0-AAE0-4D74-92DD-11A22E4A13D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49CE1-8B31-49AB-AC17-99948B717E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66A36-728A-45DA-B5E3-A15C1B207E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11929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34D8C5-9F96-4F0E-96DC-FB7E51CDC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569FEF-B5C6-488A-8DFF-59969B225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F3267-B93E-408E-B5BE-7C471D250C7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ECF5-6A67-4F2E-8C8C-4F7225F5751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02035-6FC2-41A5-9D1D-BE681978A2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71121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/>
            <a:r>
              <a:rPr lang="en-US"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/>
            <a:r>
              <a:rPr lang="en-US"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/>
            <a:r>
              <a:rPr lang="en-US"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/>
            <a:r>
              <a:rPr lang="en-US"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fld id="{5BCAD085-E8A6-8845-BD4E-CB4CCA059FC4}" type="datetimeFigureOut">
              <a:rPr lang="en-US" smtClean="0">
                <a:latin typeface="微软雅黑"/>
                <a:ea typeface="微软雅黑"/>
                <a:cs typeface="微软雅黑"/>
              </a:rPr>
              <a:t>9/27/2026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endParaRPr 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fld id="{C1FF6DA9-008F-8B48-92A6-B652298478BF}" type="slidenum">
              <a:rPr lang="en-US" smtClean="0">
                <a:latin typeface="微软雅黑"/>
                <a:ea typeface="微软雅黑"/>
                <a:cs typeface="微软雅黑"/>
              </a:rPr>
              <a:t>‹#›</a:t>
            </a:fld>
            <a:endParaRPr lang="en-US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微软雅黑"/>
          <a:ea typeface="微软雅黑"/>
          <a:cs typeface="微软雅黑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微软雅黑"/>
        <a:buChar char="•"/>
        <a:defRPr sz="3200" kern="1200">
          <a:solidFill>
            <a:schemeClr val="tx1"/>
          </a:solidFill>
          <a:latin typeface="微软雅黑"/>
          <a:ea typeface="微软雅黑"/>
          <a:cs typeface="微软雅黑"/>
        </a:defRPr>
      </a:lvl1pPr>
      <a:lvl2pPr marL="742950" indent="-285750" algn="l" defTabSz="457200" rtl="0" eaLnBrk="1" latinLnBrk="0" hangingPunct="1">
        <a:spcBef>
          <a:spcPct val="20000"/>
        </a:spcBef>
        <a:buFont typeface="微软雅黑"/>
        <a:buChar char="–"/>
        <a:defRPr sz="2800" kern="1200">
          <a:solidFill>
            <a:schemeClr val="tx1"/>
          </a:solidFill>
          <a:latin typeface="微软雅黑"/>
          <a:ea typeface="微软雅黑"/>
          <a:cs typeface="微软雅黑"/>
        </a:defRPr>
      </a:lvl2pPr>
      <a:lvl3pPr marL="1143000" indent="-228600" algn="l" defTabSz="457200" rtl="0" eaLnBrk="1" latinLnBrk="0" hangingPunct="1">
        <a:spcBef>
          <a:spcPct val="20000"/>
        </a:spcBef>
        <a:buFont typeface="微软雅黑"/>
        <a:buChar char="•"/>
        <a:defRPr sz="2400" kern="1200">
          <a:solidFill>
            <a:schemeClr val="tx1"/>
          </a:solidFill>
          <a:latin typeface="微软雅黑"/>
          <a:ea typeface="微软雅黑"/>
          <a:cs typeface="微软雅黑"/>
        </a:defRPr>
      </a:lvl3pPr>
      <a:lvl4pPr marL="1600200" indent="-228600" algn="l" defTabSz="457200" rtl="0" eaLnBrk="1" latinLnBrk="0" hangingPunct="1">
        <a:spcBef>
          <a:spcPct val="20000"/>
        </a:spcBef>
        <a:buFont typeface="微软雅黑"/>
        <a:buChar char="–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4pPr>
      <a:lvl5pPr marL="2057400" indent="-228600" algn="l" defTabSz="457200" rtl="0" eaLnBrk="1" latinLnBrk="0" hangingPunct="1">
        <a:spcBef>
          <a:spcPct val="20000"/>
        </a:spcBef>
        <a:buFont typeface="微软雅黑"/>
        <a:buChar char="»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5pPr>
      <a:lvl6pPr marL="2514600" indent="-228600" algn="l" defTabSz="457200" rtl="0" eaLnBrk="1" latinLnBrk="0" hangingPunct="1">
        <a:spcBef>
          <a:spcPct val="200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6pPr>
      <a:lvl7pPr marL="2971800" indent="-228600" algn="l" defTabSz="457200" rtl="0" eaLnBrk="1" latinLnBrk="0" hangingPunct="1">
        <a:spcBef>
          <a:spcPct val="200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7pPr>
      <a:lvl8pPr marL="3429000" indent="-228600" algn="l" defTabSz="457200" rtl="0" eaLnBrk="1" latinLnBrk="0" hangingPunct="1">
        <a:spcBef>
          <a:spcPct val="200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8pPr>
      <a:lvl9pPr marL="3886200" indent="-228600" algn="l" defTabSz="457200" rtl="0" eaLnBrk="1" latinLnBrk="0" hangingPunct="1">
        <a:spcBef>
          <a:spcPct val="200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9pPr>
    </p:bodyStyle>
    <p:otherStyle>
      <a:defPPr>
        <a:defRPr lang="en-US">
          <a:latin typeface="微软雅黑"/>
          <a:ea typeface="微软雅黑"/>
          <a:cs typeface="微软雅黑"/>
        </a:defRPr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E062A8-F8CE-4FD5-AAB5-2FD352DC3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>
                <a:latin typeface="微软雅黑"/>
                <a:ea typeface="微软雅黑"/>
                <a:cs typeface="微软雅黑"/>
              </a:rP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FEEA6-6824-46CF-9333-7F819E30F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rPr>
                <a:latin typeface="微软雅黑"/>
                <a:ea typeface="微软雅黑"/>
                <a:cs typeface="微软雅黑"/>
              </a:rPr>
              <a:t>Click to edit Master text styles</a:t>
            </a:r>
          </a:p>
          <a:p>
            <a:pPr lvl="1">
              <a:buNone/>
            </a:pPr>
            <a:r>
              <a:rPr>
                <a:latin typeface="微软雅黑"/>
                <a:ea typeface="微软雅黑"/>
                <a:cs typeface="微软雅黑"/>
              </a:rPr>
              <a:t>Second level</a:t>
            </a:r>
          </a:p>
          <a:p>
            <a:pPr lvl="2">
              <a:buNone/>
            </a:pPr>
            <a:r>
              <a:rPr>
                <a:latin typeface="微软雅黑"/>
                <a:ea typeface="微软雅黑"/>
                <a:cs typeface="微软雅黑"/>
              </a:rPr>
              <a:t>Third level</a:t>
            </a:r>
          </a:p>
          <a:p>
            <a:pPr lvl="3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Fourth level</a:t>
            </a:r>
          </a:p>
          <a:p>
            <a:pPr lvl="4">
              <a:buNone/>
            </a:pPr>
            <a:r>
              <a:rPr>
                <a:latin typeface="微软雅黑"/>
                <a:ea typeface="微软雅黑"/>
                <a:cs typeface="微软雅黑"/>
              </a:rP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73951-C75F-4772-AFFD-E916E3F55184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fld id="{5BCAD085-E8A6-8845-BD4E-CB4CCA059FC4}" type="datetimeFigureOut">
              <a:rPr lang="zh-CN" altLang="en-US">
                <a:latin typeface="微软雅黑"/>
                <a:ea typeface="微软雅黑"/>
                <a:cs typeface="微软雅黑"/>
              </a:rPr>
              <a:t>2026/9/27</a:t>
            </a:fld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C78EE-C771-441E-92C1-62E836600957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516BE-727E-4ECF-8441-C29581F533E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fld id="{C1FF6DA9-008F-8B48-92A6-B652298478BF}" type="slidenum">
              <a:rPr>
                <a:latin typeface="微软雅黑"/>
                <a:ea typeface="微软雅黑"/>
                <a:cs typeface="微软雅黑"/>
              </a:rPr>
              <a:t>‹#›</a:t>
            </a:fld>
            <a:endParaRPr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884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微软雅黑"/>
          <a:ea typeface="微软雅黑"/>
          <a:cs typeface="微软雅黑"/>
        </a:defRPr>
      </a:lvl1pPr>
    </p:titleStyle>
    <p:bodyStyle>
      <a:lvl1pPr marL="342900" indent="-342900" algn="l" defTabSz="457200">
        <a:spcBef>
          <a:spcPct val="20000"/>
        </a:spcBef>
        <a:buFont typeface="微软雅黑"/>
        <a:buChar char="•"/>
        <a:defRPr sz="3200" kern="1200">
          <a:solidFill>
            <a:schemeClr val="tx1"/>
          </a:solidFill>
          <a:latin typeface="微软雅黑"/>
          <a:ea typeface="微软雅黑"/>
          <a:cs typeface="微软雅黑"/>
        </a:defRPr>
      </a:lvl1pPr>
      <a:lvl2pPr marL="742950" indent="-285750" algn="l" defTabSz="457200">
        <a:spcBef>
          <a:spcPct val="20000"/>
        </a:spcBef>
        <a:buFont typeface="微软雅黑"/>
        <a:buChar char="–"/>
        <a:defRPr sz="2800" kern="1200">
          <a:solidFill>
            <a:schemeClr val="tx1"/>
          </a:solidFill>
          <a:latin typeface="微软雅黑"/>
          <a:ea typeface="微软雅黑"/>
          <a:cs typeface="微软雅黑"/>
        </a:defRPr>
      </a:lvl2pPr>
      <a:lvl3pPr marL="1143000" indent="-228600" algn="l" defTabSz="457200">
        <a:spcBef>
          <a:spcPct val="20000"/>
        </a:spcBef>
        <a:buFont typeface="微软雅黑"/>
        <a:buChar char="•"/>
        <a:defRPr sz="2400" kern="1200">
          <a:solidFill>
            <a:schemeClr val="tx1"/>
          </a:solidFill>
          <a:latin typeface="微软雅黑"/>
          <a:ea typeface="微软雅黑"/>
          <a:cs typeface="微软雅黑"/>
        </a:defRPr>
      </a:lvl3pPr>
      <a:lvl4pPr marL="1600200" indent="-228600" algn="l" defTabSz="457200">
        <a:spcBef>
          <a:spcPct val="20000"/>
        </a:spcBef>
        <a:buFont typeface="微软雅黑"/>
        <a:buChar char="–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4pPr>
      <a:lvl5pPr marL="2057400" indent="-228600" algn="l" defTabSz="457200">
        <a:spcBef>
          <a:spcPct val="20000"/>
        </a:spcBef>
        <a:buFont typeface="微软雅黑"/>
        <a:buChar char="»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5pPr>
      <a:lvl6pPr marL="2514600" indent="-228600" algn="l" defTabSz="457200">
        <a:spcBef>
          <a:spcPct val="200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6pPr>
      <a:lvl7pPr marL="2971800" indent="-228600" algn="l" defTabSz="457200">
        <a:spcBef>
          <a:spcPct val="200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7pPr>
      <a:lvl8pPr marL="3429000" indent="-228600" algn="l" defTabSz="457200">
        <a:spcBef>
          <a:spcPct val="200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8pPr>
      <a:lvl9pPr marL="3886200" indent="-228600" algn="l" defTabSz="457200">
        <a:spcBef>
          <a:spcPct val="20000"/>
        </a:spcBef>
        <a:buFont typeface="微软雅黑"/>
        <a:buChar char="•"/>
        <a:defRPr sz="2000" kern="1200">
          <a:solidFill>
            <a:schemeClr val="tx1"/>
          </a:solidFill>
          <a:latin typeface="微软雅黑"/>
          <a:ea typeface="微软雅黑"/>
          <a:cs typeface="微软雅黑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1pPr>
      <a:lvl2pPr marL="45720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2pPr>
      <a:lvl3pPr marL="91440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3pPr>
      <a:lvl4pPr marL="137160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4pPr>
      <a:lvl5pPr marL="182880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5pPr>
      <a:lvl6pPr marL="228600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6pPr>
      <a:lvl7pPr marL="274320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7pPr>
      <a:lvl8pPr marL="320040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8pPr>
      <a:lvl9pPr marL="3657600" algn="l" defTabSz="457200">
        <a:buNone/>
        <a:defRPr sz="1800" kern="1200">
          <a:solidFill>
            <a:schemeClr val="tx1"/>
          </a:solidFill>
          <a:latin typeface="微软雅黑"/>
          <a:ea typeface="微软雅黑"/>
          <a:cs typeface="微软雅黑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00959E-4ADB-4EF2-8D0F-D9F4162AAE4D}"/>
              </a:ext>
            </a:extLst>
          </p:cNvPr>
          <p:cNvSpPr>
            <a:spLocks noGrp="1"/>
          </p:cNvSpPr>
          <p:nvPr/>
        </p:nvSpPr>
        <p:spPr>
          <a:xfrm>
            <a:off x="558800" y="698500"/>
            <a:ext cx="76200" cy="927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微软雅黑"/>
                <a:ea typeface="微软雅黑"/>
                <a:cs typeface="微软雅黑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59432B-5A55-4D22-8D57-235E17D58ED9}"/>
              </a:ext>
            </a:extLst>
          </p:cNvPr>
          <p:cNvSpPr>
            <a:spLocks noGrp="1"/>
          </p:cNvSpPr>
          <p:nvPr/>
        </p:nvSpPr>
        <p:spPr>
          <a:xfrm>
            <a:off x="876300" y="828435"/>
            <a:ext cx="4051558" cy="28578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BESIII  /  INTELLIGENT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 EMS System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3D78AF-410F-4C87-A04E-744DDCDD88F6}"/>
              </a:ext>
            </a:extLst>
          </p:cNvPr>
          <p:cNvSpPr>
            <a:spLocks noGrp="1"/>
          </p:cNvSpPr>
          <p:nvPr/>
        </p:nvSpPr>
        <p:spPr>
          <a:xfrm>
            <a:off x="825500" y="1943100"/>
            <a:ext cx="7232749" cy="130843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2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sz="3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BESIII </a:t>
            </a:r>
            <a:r>
              <a:rPr kumimoji="0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数智化运控软件</a:t>
            </a:r>
            <a:r>
              <a:rPr lang="zh-CN" altLang="en-US" sz="3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需求设计 </a:t>
            </a:r>
            <a:endParaRPr lang="en-US" altLang="zh-CN" sz="39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  <a:p>
            <a:pPr marL="0" marR="0" lvl="0" indent="0" algn="l" defTabSz="914400" rtl="0" eaLnBrk="1" fontAlgn="auto" latinLnBrk="0" hangingPunct="1">
              <a:lnSpc>
                <a:spcPts val="52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sz="39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&amp; </a:t>
            </a:r>
            <a:r>
              <a:rPr kumimoji="0" sz="3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中期进展</a:t>
            </a:r>
            <a:endParaRPr kumimoji="0" sz="3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68D91C-0141-4976-B989-96C9EA832427}"/>
              </a:ext>
            </a:extLst>
          </p:cNvPr>
          <p:cNvSpPr>
            <a:spLocks noGrp="1"/>
          </p:cNvSpPr>
          <p:nvPr/>
        </p:nvSpPr>
        <p:spPr>
          <a:xfrm>
            <a:off x="876300" y="3987800"/>
            <a:ext cx="6270947" cy="33336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sz="2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统一监测  ·  可解释检测  ·  智能诊断  ·  专家经验积累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3675DF-A36E-4F8C-8011-F7BA7A4A7A8A}"/>
              </a:ext>
            </a:extLst>
          </p:cNvPr>
          <p:cNvSpPr>
            <a:spLocks noGrp="1"/>
          </p:cNvSpPr>
          <p:nvPr/>
        </p:nvSpPr>
        <p:spPr>
          <a:xfrm>
            <a:off x="876300" y="5118099"/>
            <a:ext cx="6388100" cy="45719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微软雅黑"/>
                <a:ea typeface="微软雅黑"/>
                <a:cs typeface="微软雅黑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212026-9F93-4DB6-85D0-EB3A14939300}"/>
              </a:ext>
            </a:extLst>
          </p:cNvPr>
          <p:cNvSpPr>
            <a:spLocks noGrp="1"/>
          </p:cNvSpPr>
          <p:nvPr/>
        </p:nvSpPr>
        <p:spPr>
          <a:xfrm>
            <a:off x="876300" y="5511800"/>
            <a:ext cx="1978106" cy="2381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张水涵  |  2026 年 9 月</a:t>
            </a:r>
          </a:p>
        </p:txBody>
      </p:sp>
    </p:spTree>
    <p:extLst>
      <p:ext uri="{BB962C8B-B14F-4D97-AF65-F5344CB8AC3E}">
        <p14:creationId xmlns:p14="http://schemas.microsoft.com/office/powerpoint/2010/main" val="19734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BESIII / 数智化运控软件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目录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16D556D4-6B1E-4718-B3FF-2C3392400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57200" y="1600200"/>
            <a:ext cx="11277600" cy="8128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" y="1739900"/>
            <a:ext cx="7620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51000" y="1701800"/>
            <a:ext cx="8115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背景与系统需求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651000" y="2070100"/>
            <a:ext cx="8115300" cy="1936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旧系统现状</a:t>
            </a:r>
            <a:r>
              <a:rPr dirty="0">
                <a:latin typeface="微软雅黑"/>
                <a:ea typeface="微软雅黑"/>
                <a:cs typeface="微软雅黑"/>
              </a:rPr>
              <a:t>、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运行</a:t>
            </a:r>
            <a:r>
              <a:rPr dirty="0" err="1">
                <a:latin typeface="微软雅黑"/>
                <a:ea typeface="微软雅黑"/>
                <a:cs typeface="微软雅黑"/>
              </a:rPr>
              <a:t>痛点与系统需求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57200" y="2527300"/>
            <a:ext cx="11277600" cy="8128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7700" y="2667000"/>
            <a:ext cx="7620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651000" y="2628900"/>
            <a:ext cx="8115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总体设计与系统架构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51000" y="2997200"/>
            <a:ext cx="8115300" cy="279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总体方案、业务架构与整体技术架构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3454400"/>
            <a:ext cx="11277600" cy="8128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7700" y="3594100"/>
            <a:ext cx="7620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651000" y="3556000"/>
            <a:ext cx="8115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Axon 智能平台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51000" y="3924300"/>
            <a:ext cx="8115300" cy="279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平台定位与核心组成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57200" y="4381500"/>
            <a:ext cx="11277600" cy="8128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7700" y="4521200"/>
            <a:ext cx="7620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651000" y="4483100"/>
            <a:ext cx="8115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模块方案与实际进展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651000" y="4851400"/>
            <a:ext cx="8115300" cy="279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数据接入、监测诊断、智能助手与专家审核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" y="5308600"/>
            <a:ext cx="11277600" cy="8128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7700" y="5448300"/>
            <a:ext cx="7620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651000" y="5410200"/>
            <a:ext cx="8115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34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阶段总结与下一步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651000" y="5778500"/>
            <a:ext cx="8115300" cy="279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当前进展与后续验证、优化计划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 / 28</a:t>
            </a:r>
          </a:p>
        </p:txBody>
      </p:sp>
    </p:spTree>
    <p:extLst>
      <p:ext uri="{BB962C8B-B14F-4D97-AF65-F5344CB8AC3E}">
        <p14:creationId xmlns:p14="http://schemas.microsoft.com/office/powerpoint/2010/main" val="67021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 / 背景与系统需求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原</a:t>
            </a:r>
            <a:r>
              <a:rPr dirty="0" err="1">
                <a:latin typeface="微软雅黑"/>
                <a:ea typeface="微软雅黑"/>
                <a:cs typeface="微软雅黑"/>
              </a:rPr>
              <a:t>系统现状：要看的页面多，要填的表也多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269729B6-EBFA-43E5-80AB-5BB92697D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6255" y="1779617"/>
            <a:ext cx="6234723" cy="230832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16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多处查看｜远程运行总览与现场子系统监控</a:t>
            </a:r>
            <a:endParaRPr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17001" y="2042772"/>
            <a:ext cx="3302972" cy="1888887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56237" y="3835054"/>
            <a:ext cx="3132889" cy="17113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b="1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远程运行总览</a:t>
            </a:r>
            <a:endParaRPr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570947" y="2076896"/>
            <a:ext cx="2920220" cy="1957959"/>
          </a:xfrm>
          <a:prstGeom prst="rect">
            <a:avLst/>
          </a:prstGeom>
        </p:spPr>
      </p:pic>
      <p:pic>
        <p:nvPicPr>
          <p:cNvPr id="55" name="Picture 54" descr="imag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4231" y="4035694"/>
            <a:ext cx="3173649" cy="1899145"/>
          </a:xfrm>
          <a:prstGeom prst="rect">
            <a:avLst/>
          </a:prstGeom>
        </p:spPr>
      </p:pic>
      <p:pic>
        <p:nvPicPr>
          <p:cNvPr id="58" name="Picture 57" descr="image.jpg"/>
          <p:cNvPicPr>
            <a:picLocks noChangeAspect="1"/>
          </p:cNvPicPr>
          <p:nvPr/>
        </p:nvPicPr>
        <p:blipFill rotWithShape="1">
          <a:blip r:embed="rId7"/>
          <a:srcRect t="-1" b="-24033"/>
          <a:stretch/>
        </p:blipFill>
        <p:spPr>
          <a:xfrm>
            <a:off x="3535391" y="4049923"/>
            <a:ext cx="2955776" cy="2337933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6730512" y="1794031"/>
            <a:ext cx="5359888" cy="230832"/>
          </a:xfrm>
          <a:prstGeom prst="rect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 sz="16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多处记录｜纸质值班记录、Run</a:t>
            </a:r>
            <a:r>
              <a:rPr sz="1600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sz="1600"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表、值班小结与网页录入</a:t>
            </a:r>
            <a:endParaRPr sz="1600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62" name="Picture 61" descr="image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763371" y="2375135"/>
            <a:ext cx="1848572" cy="2784415"/>
          </a:xfrm>
          <a:prstGeom prst="rect">
            <a:avLst/>
          </a:prstGeom>
        </p:spPr>
      </p:pic>
      <p:pic>
        <p:nvPicPr>
          <p:cNvPr id="65" name="Picture 64" descr="image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269503" y="2379006"/>
            <a:ext cx="1795708" cy="2780544"/>
          </a:xfrm>
          <a:prstGeom prst="rect">
            <a:avLst/>
          </a:prstGeom>
        </p:spPr>
      </p:pic>
      <p:pic>
        <p:nvPicPr>
          <p:cNvPr id="68" name="Picture 67" descr="p03_21_正向.pn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8629514" y="2362929"/>
            <a:ext cx="1622418" cy="2796621"/>
          </a:xfrm>
          <a:prstGeom prst="rect">
            <a:avLst/>
          </a:prstGeom>
        </p:spPr>
      </p:pic>
      <p:sp>
        <p:nvSpPr>
          <p:cNvPr id="73" name="Rectangle 72"/>
          <p:cNvSpPr/>
          <p:nvPr/>
        </p:nvSpPr>
        <p:spPr>
          <a:xfrm>
            <a:off x="223166" y="6133246"/>
            <a:ext cx="11867234" cy="458053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56237" y="6246890"/>
            <a:ext cx="11546498" cy="205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600" dirty="0" err="1">
                <a:latin typeface="微软雅黑"/>
                <a:ea typeface="微软雅黑"/>
                <a:cs typeface="微软雅黑"/>
              </a:rPr>
              <a:t>一次值班需要跨页面看状态、从多处取数，再完成纸质与网页记录</a:t>
            </a:r>
            <a:r>
              <a:rPr lang="en-US" altLang="zh-CN" sz="1600" dirty="0">
                <a:latin typeface="微软雅黑"/>
                <a:ea typeface="微软雅黑"/>
                <a:cs typeface="微软雅黑"/>
              </a:rPr>
              <a:t>-&gt;</a:t>
            </a:r>
            <a:r>
              <a:rPr lang="zh-CN" altLang="en-US" sz="1600" dirty="0"/>
              <a:t>重复的查看和记录工作自动组织生成</a:t>
            </a:r>
            <a:endParaRPr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 / 28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ECA42A99-9EEC-4C04-AB93-9FD524D612BB}"/>
              </a:ext>
            </a:extLst>
          </p:cNvPr>
          <p:cNvSpPr/>
          <p:nvPr/>
        </p:nvSpPr>
        <p:spPr>
          <a:xfrm>
            <a:off x="234389" y="1739900"/>
            <a:ext cx="6298845" cy="4259310"/>
          </a:xfrm>
          <a:prstGeom prst="roundRect">
            <a:avLst>
              <a:gd name="adj" fmla="val 3235"/>
            </a:avLst>
          </a:prstGeom>
          <a:noFill/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576C28D3-5930-443E-8E73-200E069B7FF5}"/>
              </a:ext>
            </a:extLst>
          </p:cNvPr>
          <p:cNvSpPr/>
          <p:nvPr/>
        </p:nvSpPr>
        <p:spPr>
          <a:xfrm>
            <a:off x="6685634" y="1739900"/>
            <a:ext cx="5404766" cy="4259310"/>
          </a:xfrm>
          <a:prstGeom prst="roundRect">
            <a:avLst>
              <a:gd name="adj" fmla="val 3235"/>
            </a:avLst>
          </a:prstGeom>
          <a:noFill/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Box 49">
            <a:extLst>
              <a:ext uri="{FF2B5EF4-FFF2-40B4-BE49-F238E27FC236}">
                <a16:creationId xmlns:a16="http://schemas.microsoft.com/office/drawing/2014/main" id="{56E75A0A-A53D-4826-8D3A-50869C5892D2}"/>
              </a:ext>
            </a:extLst>
          </p:cNvPr>
          <p:cNvSpPr txBox="1"/>
          <p:nvPr/>
        </p:nvSpPr>
        <p:spPr>
          <a:xfrm>
            <a:off x="3570947" y="3839107"/>
            <a:ext cx="2920220" cy="17113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DCS/GCS</a:t>
            </a: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总控</a:t>
            </a:r>
            <a:endParaRPr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TextBox 49">
            <a:extLst>
              <a:ext uri="{FF2B5EF4-FFF2-40B4-BE49-F238E27FC236}">
                <a16:creationId xmlns:a16="http://schemas.microsoft.com/office/drawing/2014/main" id="{F722B27A-34C9-47A9-8C1F-C04A5331DD84}"/>
              </a:ext>
            </a:extLst>
          </p:cNvPr>
          <p:cNvSpPr txBox="1"/>
          <p:nvPr/>
        </p:nvSpPr>
        <p:spPr>
          <a:xfrm>
            <a:off x="317001" y="5763702"/>
            <a:ext cx="3180879" cy="17113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DAQ</a:t>
            </a: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运行控制</a:t>
            </a:r>
            <a:endParaRPr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Box 49">
            <a:extLst>
              <a:ext uri="{FF2B5EF4-FFF2-40B4-BE49-F238E27FC236}">
                <a16:creationId xmlns:a16="http://schemas.microsoft.com/office/drawing/2014/main" id="{598DDA26-EB60-464C-A607-65709FE2E746}"/>
              </a:ext>
            </a:extLst>
          </p:cNvPr>
          <p:cNvSpPr txBox="1"/>
          <p:nvPr/>
        </p:nvSpPr>
        <p:spPr>
          <a:xfrm>
            <a:off x="3530156" y="5758666"/>
            <a:ext cx="2961012" cy="17113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高压监控</a:t>
            </a:r>
            <a:endParaRPr b="1"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43748F8-69F2-4E7F-A806-8D27198D1E73}"/>
              </a:ext>
            </a:extLst>
          </p:cNvPr>
          <p:cNvSpPr/>
          <p:nvPr/>
        </p:nvSpPr>
        <p:spPr>
          <a:xfrm>
            <a:off x="6751826" y="5195346"/>
            <a:ext cx="1859573" cy="32629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/>
                <a:ea typeface="微软雅黑"/>
                <a:cs typeface="微软雅黑"/>
              </a:rPr>
              <a:t>值班记录表</a:t>
            </a: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2DAAB9AC-8610-4166-8597-5E0E9FDF6333}"/>
              </a:ext>
            </a:extLst>
          </p:cNvPr>
          <p:cNvSpPr/>
          <p:nvPr/>
        </p:nvSpPr>
        <p:spPr>
          <a:xfrm>
            <a:off x="8629515" y="5174006"/>
            <a:ext cx="1622418" cy="3476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/>
                <a:ea typeface="微软雅黑"/>
                <a:cs typeface="微软雅黑"/>
              </a:rPr>
              <a:t>值班小结表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6FCBFC27-13AB-42C6-998E-A2BC46F4DD56}"/>
              </a:ext>
            </a:extLst>
          </p:cNvPr>
          <p:cNvSpPr/>
          <p:nvPr/>
        </p:nvSpPr>
        <p:spPr>
          <a:xfrm>
            <a:off x="10288065" y="5174006"/>
            <a:ext cx="1777146" cy="3476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latin typeface="微软雅黑"/>
                <a:ea typeface="微软雅黑"/>
                <a:cs typeface="微软雅黑"/>
              </a:rPr>
              <a:t>Run</a:t>
            </a:r>
            <a:r>
              <a:rPr lang="zh-CN" altLang="en-US" b="1" dirty="0">
                <a:latin typeface="微软雅黑"/>
                <a:ea typeface="微软雅黑"/>
                <a:cs typeface="微软雅黑"/>
              </a:rPr>
              <a:t>表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01928AC-5C7C-4442-B99A-17FFF760377F}"/>
              </a:ext>
            </a:extLst>
          </p:cNvPr>
          <p:cNvSpPr/>
          <p:nvPr/>
        </p:nvSpPr>
        <p:spPr>
          <a:xfrm>
            <a:off x="227479" y="1237236"/>
            <a:ext cx="11837732" cy="33756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/>
                <a:ea typeface="微软雅黑"/>
                <a:cs typeface="微软雅黑"/>
              </a:rPr>
              <a:t>运行状态、子系统监控和交接记录分散在不同入口，值班员需要反复切换、核对与填写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 / 背景与系统需求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53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当前痛点：信息、记录与经验分散在不同入口</a:t>
            </a: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269729B6-EBFA-43E5-80AB-5BB92697D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93700" y="1675789"/>
            <a:ext cx="112776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8800" y="1802789"/>
            <a:ext cx="533400" cy="393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95400" y="1853589"/>
            <a:ext cx="2146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跨系统查找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08400" y="1853589"/>
            <a:ext cx="774700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dirty="0" err="1">
                <a:latin typeface="微软雅黑"/>
                <a:ea typeface="微软雅黑"/>
                <a:cs typeface="微软雅黑"/>
              </a:rPr>
              <a:t>DCS</a:t>
            </a:r>
            <a:r>
              <a:rPr dirty="0" err="1">
                <a:latin typeface="微软雅黑"/>
                <a:ea typeface="微软雅黑"/>
                <a:cs typeface="微软雅黑"/>
              </a:rPr>
              <a:t>、DAQ、束流、Run</a:t>
            </a:r>
            <a:r>
              <a:rPr dirty="0">
                <a:latin typeface="微软雅黑"/>
                <a:ea typeface="微软雅黑"/>
                <a:cs typeface="微软雅黑"/>
              </a:rPr>
              <a:t> </a:t>
            </a:r>
            <a:r>
              <a:rPr dirty="0" err="1">
                <a:latin typeface="微软雅黑"/>
                <a:ea typeface="微软雅黑"/>
                <a:cs typeface="微软雅黑"/>
              </a:rPr>
              <a:t>信息分处不同页面，需要人工核对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93700" y="2450489"/>
            <a:ext cx="11277600" cy="673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8800" y="2577489"/>
            <a:ext cx="533400" cy="393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95400" y="2628289"/>
            <a:ext cx="2146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重复取数填表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08400" y="2628289"/>
            <a:ext cx="774700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从不同网站摘取时间、Run、亮度等信息，再填写值班表和</a:t>
            </a:r>
            <a:r>
              <a:rPr dirty="0">
                <a:latin typeface="微软雅黑"/>
                <a:ea typeface="微软雅黑"/>
                <a:cs typeface="微软雅黑"/>
              </a:rPr>
              <a:t> Run 表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3700" y="3225189"/>
            <a:ext cx="112776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8800" y="3352189"/>
            <a:ext cx="533400" cy="393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295400" y="3402989"/>
            <a:ext cx="2146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人眼持续判图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708400" y="3402989"/>
            <a:ext cx="774700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靠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定期</a:t>
            </a:r>
            <a:r>
              <a:rPr dirty="0" err="1">
                <a:latin typeface="微软雅黑"/>
                <a:ea typeface="微软雅黑"/>
                <a:cs typeface="微软雅黑"/>
              </a:rPr>
              <a:t>观察曲线和直方图发现异常；轻微变化容易错过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93700" y="3999889"/>
            <a:ext cx="11277600" cy="673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8800" y="4126889"/>
            <a:ext cx="533400" cy="393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95400" y="4177689"/>
            <a:ext cx="2146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经验依赖口述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708400" y="4177689"/>
            <a:ext cx="774700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基本流程常需询问运行负责人；专家新经验难以及时传达给值班员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93700" y="4774589"/>
            <a:ext cx="112776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58800" y="4901589"/>
            <a:ext cx="533400" cy="393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295400" y="4952389"/>
            <a:ext cx="21463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现场与远程割裂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08400" y="4952389"/>
            <a:ext cx="774700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部分信息只能在现场查看；交接和远程诊断缺少统一的证据入口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93700" y="5841389"/>
            <a:ext cx="11277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46100" y="5930289"/>
            <a:ext cx="109728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建设方向：把分散的信息和专家经验，组织成值班员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和专家</a:t>
            </a:r>
            <a:r>
              <a:rPr dirty="0" err="1">
                <a:latin typeface="微软雅黑"/>
                <a:ea typeface="微软雅黑"/>
                <a:cs typeface="微软雅黑"/>
              </a:rPr>
              <a:t>能直接使用的监测与辅助流程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28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:a16="http://schemas.microsoft.com/office/drawing/2014/main" id="{3B1683A4-A4A8-47E9-9788-98E08F585AA1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</p:spTree>
    <p:extLst>
      <p:ext uri="{BB962C8B-B14F-4D97-AF65-F5344CB8AC3E}">
        <p14:creationId xmlns:p14="http://schemas.microsoft.com/office/powerpoint/2010/main" val="3618118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 / 背景与系统需求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 err="1">
                <a:latin typeface="微软雅黑"/>
                <a:ea typeface="微软雅黑"/>
                <a:cs typeface="微软雅黑"/>
              </a:rPr>
              <a:t>系统需求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90F5E9E6-F114-4A47-AF43-2D238B70C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57200" y="1708150"/>
            <a:ext cx="24130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9600" y="1771650"/>
            <a:ext cx="21082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需求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70200" y="1708150"/>
            <a:ext cx="4546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22600" y="1771650"/>
            <a:ext cx="42418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设计方案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16800" y="1708150"/>
            <a:ext cx="43180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69200" y="1771650"/>
            <a:ext cx="40132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专家可以看到的交付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101850"/>
            <a:ext cx="24130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9600" y="2266950"/>
            <a:ext cx="2108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统一运行视图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870200" y="2101850"/>
            <a:ext cx="45466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22600" y="2266950"/>
            <a:ext cx="42418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统一接入 DAQ / DCS、设备、Run 与直方图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16800" y="2101850"/>
            <a:ext cx="43180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69200" y="2266950"/>
            <a:ext cx="4013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同一入口查看状态与证据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2800350"/>
            <a:ext cx="2413000" cy="6858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9600" y="2965450"/>
            <a:ext cx="2108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自动记录与报表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870200" y="2800350"/>
            <a:ext cx="4546600" cy="6858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22600" y="2965450"/>
            <a:ext cx="42418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保存 Run 过程；按班次、周度汇总统计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16800" y="2800350"/>
            <a:ext cx="4318000" cy="6858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569200" y="2965450"/>
            <a:ext cx="4013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运行过程表、班报与周报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57200" y="3498850"/>
            <a:ext cx="24130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9600" y="3663950"/>
            <a:ext cx="2108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异常检测与解释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870200" y="3498850"/>
            <a:ext cx="45466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22600" y="3663950"/>
            <a:ext cx="42418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规则与模型判图；日志关联 Run / 阶段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16800" y="3498850"/>
            <a:ext cx="43180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569200" y="3663950"/>
            <a:ext cx="4013200" cy="2031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异常触发原因与排查建议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57200" y="4197350"/>
            <a:ext cx="2413000" cy="6858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9600" y="4362450"/>
            <a:ext cx="2108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流程与经验查询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870200" y="4197350"/>
            <a:ext cx="4546600" cy="6858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022600" y="4362450"/>
            <a:ext cx="42418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值班助手结合实时数据、手册与知识库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416800" y="4197350"/>
            <a:ext cx="4318000" cy="6858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69200" y="4362450"/>
            <a:ext cx="4013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能提问、能回答、能查看依据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" y="4895850"/>
            <a:ext cx="24130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9600" y="5060950"/>
            <a:ext cx="2108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专家参与持续改进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870200" y="4895850"/>
            <a:ext cx="45466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22600" y="5060950"/>
            <a:ext cx="42418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人工标记、专家复核、反馈任务和案例归档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416800" y="4895850"/>
            <a:ext cx="4318000" cy="685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569200" y="5060950"/>
            <a:ext cx="4013200" cy="495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可追溯标签、候选修订与审核记录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873750"/>
            <a:ext cx="11277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09600" y="5962650"/>
            <a:ext cx="109728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核心</a:t>
            </a:r>
            <a:r>
              <a:rPr dirty="0" err="1">
                <a:latin typeface="微软雅黑"/>
                <a:ea typeface="微软雅黑"/>
                <a:cs typeface="微软雅黑"/>
              </a:rPr>
              <a:t>关注：功能是否可用、证据是否可追溯，以及在真实值班问题上能否帮助判断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05 / 28</a:t>
            </a:r>
          </a:p>
        </p:txBody>
      </p:sp>
      <p:sp>
        <p:nvSpPr>
          <p:cNvPr id="63" name="TextBox 7">
            <a:extLst>
              <a:ext uri="{FF2B5EF4-FFF2-40B4-BE49-F238E27FC236}">
                <a16:creationId xmlns:a16="http://schemas.microsoft.com/office/drawing/2014/main" id="{22BFD32E-E1D9-4BEB-A237-40EDB56FEB55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1300"/>
            <a:ext cx="10795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 / 整体设计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5000"/>
            <a:ext cx="11239500" cy="647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总体方案：业务核心与智能平台分层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22400"/>
            <a:ext cx="112649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5854700"/>
            <a:ext cx="11264900" cy="5461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999" y="5968999"/>
            <a:ext cx="10557609" cy="241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25"/>
              </a:lnSpc>
              <a:defRPr sz="1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600" dirty="0">
                <a:latin typeface="微软雅黑"/>
                <a:ea typeface="微软雅黑"/>
                <a:cs typeface="微软雅黑"/>
              </a:rPr>
              <a:t>解决模型迭代与稳定采集相互牵连的问题：</a:t>
            </a:r>
            <a:r>
              <a:rPr sz="1600" dirty="0" err="1">
                <a:latin typeface="微软雅黑"/>
                <a:ea typeface="微软雅黑"/>
                <a:cs typeface="微软雅黑"/>
              </a:rPr>
              <a:t>确定性处理留在业务服务；Axon</a:t>
            </a:r>
            <a:r>
              <a:rPr sz="1600" dirty="0">
                <a:latin typeface="微软雅黑"/>
                <a:ea typeface="微软雅黑"/>
                <a:cs typeface="微软雅黑"/>
              </a:rPr>
              <a:t> </a:t>
            </a:r>
            <a:r>
              <a:rPr sz="1600" dirty="0" err="1">
                <a:latin typeface="微软雅黑"/>
                <a:ea typeface="微软雅黑"/>
                <a:cs typeface="微软雅黑"/>
              </a:rPr>
              <a:t>编排这些能力，形成面向人的智能交互</a:t>
            </a:r>
            <a:endParaRPr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0" y="6553200"/>
            <a:ext cx="10541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06 / 28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841500"/>
            <a:ext cx="5181600" cy="328930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" y="1841500"/>
            <a:ext cx="50800" cy="32893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100" y="2019300"/>
            <a:ext cx="4775200" cy="546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核心业务系统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3100" y="2667000"/>
            <a:ext cx="4749800" cy="2349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接入与标准化</a:t>
            </a:r>
          </a:p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规则 / 模型检测</a:t>
            </a:r>
          </a:p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状态、事件、报告持久化</a:t>
            </a:r>
          </a:p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前端监测与业务接口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40500" y="1841500"/>
            <a:ext cx="5181600" cy="3289300"/>
          </a:xfrm>
          <a:prstGeom prst="round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40500" y="1841500"/>
            <a:ext cx="50800" cy="32893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56400" y="2019300"/>
            <a:ext cx="4775200" cy="546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2563A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Axon </a:t>
            </a:r>
            <a:r>
              <a:rPr dirty="0" err="1">
                <a:latin typeface="微软雅黑"/>
                <a:ea typeface="微软雅黑"/>
                <a:cs typeface="微软雅黑"/>
              </a:rPr>
              <a:t>智能平台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56400" y="2667000"/>
            <a:ext cx="4749800" cy="2349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理解用户与诊断任务</a:t>
            </a:r>
          </a:p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选择工作流与工具</a:t>
            </a:r>
          </a:p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综合实时证据和领域知识</a:t>
            </a:r>
          </a:p>
          <a:p>
            <a:pPr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生成解释、建议与摘要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854700" y="3175000"/>
            <a:ext cx="444500" cy="203200"/>
          </a:xfrm>
          <a:prstGeom prst="rightArrow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25774" y="5295900"/>
            <a:ext cx="2696251" cy="2645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通过标准</a:t>
            </a:r>
            <a:r>
              <a:rPr dirty="0">
                <a:latin typeface="微软雅黑"/>
                <a:ea typeface="微软雅黑"/>
                <a:cs typeface="微软雅黑"/>
              </a:rPr>
              <a:t> API / MCP / </a:t>
            </a:r>
            <a:r>
              <a:rPr dirty="0" err="1">
                <a:latin typeface="微软雅黑"/>
                <a:ea typeface="微软雅黑"/>
                <a:cs typeface="微软雅黑"/>
              </a:rPr>
              <a:t>插件连接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5E7C9AD-E64F-40C6-BBC7-2C65750F9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 / 整体设计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dirty="0">
                <a:latin typeface="微软雅黑"/>
                <a:ea typeface="微软雅黑"/>
                <a:cs typeface="微软雅黑"/>
              </a:rPr>
              <a:t>BESIII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智能化运控软件</a:t>
            </a:r>
            <a:r>
              <a:rPr dirty="0" err="1">
                <a:latin typeface="微软雅黑"/>
                <a:ea typeface="微软雅黑"/>
                <a:cs typeface="微软雅黑"/>
              </a:rPr>
              <a:t>业务架构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5F8D5031-B279-43A6-936C-AF4BFE5E2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93599"/>
            <a:ext cx="1677277" cy="765714"/>
          </a:xfrm>
          <a:prstGeom prst="rect">
            <a:avLst/>
          </a:prstGeom>
        </p:spPr>
      </p:pic>
      <p:sp>
        <p:nvSpPr>
          <p:cNvPr id="78" name="Rectangle 77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57200" y="1460500"/>
            <a:ext cx="1127760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统一采集与组织证据，面向值班员、运行负责人和维护人员提供六类业务能力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57200" y="1917700"/>
            <a:ext cx="11277600" cy="6096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09600" y="2072005"/>
            <a:ext cx="10972800" cy="32639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47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统一工作台   ｜   看状态 · 找异常 · 查过程 · 问流程 · 做交接 · 留经验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57200" y="2794000"/>
            <a:ext cx="3606800" cy="1066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57200" y="2794000"/>
            <a:ext cx="38100" cy="1066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22300" y="2921000"/>
            <a:ext cx="3276600" cy="355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运行总览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22300" y="3352800"/>
            <a:ext cx="32766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DAQ / DCS、束流与设备</a:t>
            </a:r>
          </a:p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当前状态集中查看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292600" y="2794000"/>
            <a:ext cx="3606800" cy="1066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4292600" y="2794000"/>
            <a:ext cx="38100" cy="1066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457700" y="2921000"/>
            <a:ext cx="3276600" cy="355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数据质量监测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457700" y="3352800"/>
            <a:ext cx="32766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实时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参考图比较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异常提示与人工标记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8128000" y="2794000"/>
            <a:ext cx="3606800" cy="1066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8128000" y="2794000"/>
            <a:ext cx="38100" cy="1066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293100" y="2921000"/>
            <a:ext cx="3276600" cy="355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运行记录与报表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293100" y="3352800"/>
            <a:ext cx="32766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Run 过程留存</a:t>
            </a:r>
          </a:p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班次 / 周度统计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57200" y="3949700"/>
            <a:ext cx="3606800" cy="1066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457200" y="3949700"/>
            <a:ext cx="38100" cy="1066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22300" y="4076700"/>
            <a:ext cx="3276600" cy="355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日志异常诊断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22300" y="4508500"/>
            <a:ext cx="32766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结合运行阶段解释错误</a:t>
            </a:r>
          </a:p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给出原因判断与检查建议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292600" y="3949700"/>
            <a:ext cx="3606800" cy="1066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4292600" y="3949700"/>
            <a:ext cx="38100" cy="1066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457700" y="4076700"/>
            <a:ext cx="3276600" cy="355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智能值班助手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457700" y="4508500"/>
            <a:ext cx="32766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实时状态问询与流程查询</a:t>
            </a:r>
          </a:p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回答关联数据与知识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8128000" y="3949700"/>
            <a:ext cx="3606800" cy="10668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128000" y="3949700"/>
            <a:ext cx="38100" cy="1066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8293100" y="4076700"/>
            <a:ext cx="3276600" cy="355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专家经验与改进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8293100" y="4508500"/>
            <a:ext cx="32766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反馈处理、案例归并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专家复核与知识维护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457200" y="5219700"/>
            <a:ext cx="11277600" cy="482600"/>
          </a:xfrm>
          <a:prstGeom prst="rect">
            <a:avLst/>
          </a:prstGeom>
          <a:solidFill>
            <a:srgbClr val="E5F2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609600" y="5356225"/>
            <a:ext cx="10972800" cy="2381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统一数据与证据组织：按</a:t>
            </a:r>
            <a:r>
              <a:rPr dirty="0">
                <a:latin typeface="微软雅黑"/>
                <a:ea typeface="微软雅黑"/>
                <a:cs typeface="微软雅黑"/>
              </a:rPr>
              <a:t> Run / </a:t>
            </a:r>
            <a:r>
              <a:rPr dirty="0" err="1">
                <a:latin typeface="微软雅黑"/>
                <a:ea typeface="微软雅黑"/>
                <a:cs typeface="微软雅黑"/>
              </a:rPr>
              <a:t>时间关联状态</a:t>
            </a:r>
            <a:r>
              <a:rPr dirty="0">
                <a:latin typeface="微软雅黑"/>
                <a:ea typeface="微软雅黑"/>
                <a:cs typeface="微软雅黑"/>
              </a:rPr>
              <a:t>、</a:t>
            </a:r>
            <a:r>
              <a:rPr lang="zh-CN" altLang="en-US" dirty="0"/>
              <a:t>直方图</a:t>
            </a:r>
            <a:r>
              <a:rPr dirty="0">
                <a:latin typeface="微软雅黑"/>
                <a:ea typeface="微软雅黑"/>
                <a:cs typeface="微软雅黑"/>
              </a:rPr>
              <a:t>、</a:t>
            </a:r>
            <a:r>
              <a:rPr dirty="0" err="1">
                <a:latin typeface="微软雅黑"/>
                <a:ea typeface="微软雅黑"/>
                <a:cs typeface="微软雅黑"/>
              </a:rPr>
              <a:t>日志、统计和知识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08" name="Connector 107"/>
          <p:cNvCxnSpPr/>
          <p:nvPr/>
        </p:nvCxnSpPr>
        <p:spPr>
          <a:xfrm flipV="1">
            <a:off x="6096000" y="4965700"/>
            <a:ext cx="0" cy="254000"/>
          </a:xfrm>
          <a:prstGeom prst="line">
            <a:avLst/>
          </a:prstGeom>
          <a:ln w="16510">
            <a:solidFill>
              <a:srgbClr val="78909F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Rectangle 108"/>
          <p:cNvSpPr/>
          <p:nvPr/>
        </p:nvSpPr>
        <p:spPr>
          <a:xfrm>
            <a:off x="457200" y="5880100"/>
            <a:ext cx="11277600" cy="482600"/>
          </a:xfrm>
          <a:prstGeom prst="rect">
            <a:avLst/>
          </a:prstGeom>
          <a:solidFill>
            <a:srgbClr val="F1F5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09600" y="6035357"/>
            <a:ext cx="10972800" cy="2355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755"/>
              </a:lnSpc>
              <a:spcBef>
                <a:spcPts val="0"/>
              </a:spcBef>
              <a:spcAft>
                <a:spcPts val="0"/>
              </a:spcAft>
              <a:defRPr sz="135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数据来源：DAQ / DCS · 束流与控制设备 · 直方图 · MRS 日志 · 手册与专家经验</a:t>
            </a:r>
          </a:p>
        </p:txBody>
      </p:sp>
      <p:cxnSp>
        <p:nvCxnSpPr>
          <p:cNvPr id="111" name="Connector 110"/>
          <p:cNvCxnSpPr/>
          <p:nvPr/>
        </p:nvCxnSpPr>
        <p:spPr>
          <a:xfrm flipV="1">
            <a:off x="6096000" y="5702300"/>
            <a:ext cx="0" cy="177800"/>
          </a:xfrm>
          <a:prstGeom prst="line">
            <a:avLst/>
          </a:prstGeom>
          <a:ln w="16510">
            <a:solidFill>
              <a:srgbClr val="78909F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7040" y="484007"/>
            <a:ext cx="4094391" cy="38465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3155"/>
              </a:lnSpc>
              <a:defRPr sz="2900" b="1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2320" dirty="0">
                <a:latin typeface="微软雅黑"/>
                <a:ea typeface="微软雅黑"/>
                <a:cs typeface="微软雅黑"/>
              </a:rPr>
              <a:t>BESIII </a:t>
            </a:r>
            <a:r>
              <a:rPr sz="2320" dirty="0" err="1">
                <a:latin typeface="微软雅黑"/>
                <a:ea typeface="微软雅黑"/>
                <a:cs typeface="微软雅黑"/>
              </a:rPr>
              <a:t>智能化运控软件</a:t>
            </a:r>
            <a:r>
              <a:rPr lang="zh-CN" altLang="en-US" sz="2320" dirty="0">
                <a:latin typeface="微软雅黑"/>
                <a:ea typeface="微软雅黑"/>
                <a:cs typeface="微软雅黑"/>
              </a:rPr>
              <a:t>技术</a:t>
            </a:r>
            <a:r>
              <a:rPr sz="2320" dirty="0" err="1">
                <a:latin typeface="微软雅黑"/>
                <a:ea typeface="微软雅黑"/>
                <a:cs typeface="微软雅黑"/>
              </a:rPr>
              <a:t>架构</a:t>
            </a:r>
            <a:endParaRPr sz="232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304800" y="1066800"/>
            <a:ext cx="11582400" cy="0"/>
          </a:xfrm>
          <a:prstGeom prst="line">
            <a:avLst/>
          </a:prstGeom>
          <a:ln w="12700">
            <a:solidFill>
              <a:srgbClr val="D6E1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04800" y="1229360"/>
            <a:ext cx="11582400" cy="84328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12700">
            <a:solidFill>
              <a:srgbClr val="D6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040" y="1330961"/>
            <a:ext cx="3728585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50"/>
              </a:lnSpc>
              <a:defRPr sz="17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360" dirty="0" err="1">
                <a:latin typeface="微软雅黑"/>
                <a:ea typeface="微软雅黑"/>
                <a:cs typeface="微软雅黑"/>
              </a:rPr>
              <a:t>统一用户工作台</a:t>
            </a:r>
            <a:r>
              <a:rPr sz="1360" dirty="0">
                <a:latin typeface="微软雅黑"/>
                <a:ea typeface="微软雅黑"/>
                <a:cs typeface="微软雅黑"/>
              </a:rPr>
              <a:t> / </a:t>
            </a:r>
            <a:r>
              <a:rPr sz="1360" dirty="0" err="1">
                <a:latin typeface="微软雅黑"/>
                <a:ea typeface="微软雅黑"/>
                <a:cs typeface="微软雅黑"/>
              </a:rPr>
              <a:t>值班员</a:t>
            </a:r>
            <a:r>
              <a:rPr sz="1360" dirty="0">
                <a:latin typeface="微软雅黑"/>
                <a:ea typeface="微软雅黑"/>
                <a:cs typeface="微软雅黑"/>
              </a:rPr>
              <a:t> · </a:t>
            </a:r>
            <a:r>
              <a:rPr sz="1360" dirty="0" err="1">
                <a:latin typeface="微软雅黑"/>
                <a:ea typeface="微软雅黑"/>
                <a:cs typeface="微软雅黑"/>
              </a:rPr>
              <a:t>运行</a:t>
            </a:r>
            <a:r>
              <a:rPr lang="zh-CN" altLang="en-US" sz="1360" dirty="0">
                <a:latin typeface="微软雅黑"/>
                <a:ea typeface="微软雅黑"/>
                <a:cs typeface="微软雅黑"/>
              </a:rPr>
              <a:t>负责人</a:t>
            </a:r>
            <a:r>
              <a:rPr sz="1360" dirty="0">
                <a:latin typeface="微软雅黑"/>
                <a:ea typeface="微软雅黑"/>
                <a:cs typeface="微软雅黑"/>
              </a:rPr>
              <a:t> · </a:t>
            </a:r>
            <a:r>
              <a:rPr sz="1360" dirty="0" err="1">
                <a:latin typeface="微软雅黑"/>
                <a:ea typeface="微软雅黑"/>
                <a:cs typeface="微软雅黑"/>
              </a:rPr>
              <a:t>维护人员</a:t>
            </a:r>
            <a:endParaRPr sz="136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6610" y="1615440"/>
            <a:ext cx="7019102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运行总览 / DAQ · DCS     直方图 / 标注     Run 诊断 / 报告     智能问答     知识 / 案例 / 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4800" y="2540000"/>
            <a:ext cx="7172960" cy="308864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12700">
            <a:solidFill>
              <a:srgbClr val="D6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7040" y="2641601"/>
            <a:ext cx="1048364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50"/>
              </a:lnSpc>
              <a:defRPr sz="17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核心业务系统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26400" y="2540000"/>
            <a:ext cx="3860800" cy="3088640"/>
          </a:xfrm>
          <a:prstGeom prst="roundRect">
            <a:avLst>
              <a:gd name="adj" fmla="val 8000"/>
            </a:avLst>
          </a:prstGeom>
          <a:solidFill>
            <a:srgbClr val="F5F0FA"/>
          </a:solidFill>
          <a:ln w="12700">
            <a:solidFill>
              <a:srgbClr val="D6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68640" y="2641601"/>
            <a:ext cx="1572546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50"/>
              </a:lnSpc>
              <a:defRPr sz="17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智能平台与业务接入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7840" y="3048000"/>
            <a:ext cx="2164080" cy="883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05130" y="3149600"/>
            <a:ext cx="749501" cy="26571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176"/>
              </a:lnSpc>
              <a:defRPr sz="20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600" dirty="0" err="1">
                <a:latin typeface="微软雅黑"/>
                <a:ea typeface="微软雅黑"/>
                <a:cs typeface="微软雅黑"/>
              </a:rPr>
              <a:t>DataHub</a:t>
            </a:r>
            <a:endParaRPr sz="16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8529" y="3476752"/>
            <a:ext cx="1442703" cy="37375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 dirty="0" err="1">
                <a:latin typeface="微软雅黑"/>
                <a:ea typeface="微软雅黑"/>
                <a:cs typeface="微软雅黑"/>
              </a:rPr>
              <a:t>状态</a:t>
            </a:r>
            <a:r>
              <a:rPr sz="1120" dirty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120" dirty="0">
                <a:latin typeface="微软雅黑"/>
                <a:ea typeface="微软雅黑"/>
                <a:cs typeface="微软雅黑"/>
              </a:rPr>
              <a:t>/</a:t>
            </a:r>
            <a:r>
              <a:rPr lang="zh-CN" altLang="en-US" sz="1120" dirty="0">
                <a:latin typeface="微软雅黑"/>
                <a:ea typeface="微软雅黑"/>
                <a:cs typeface="微软雅黑"/>
              </a:rPr>
              <a:t> 时序</a:t>
            </a:r>
            <a:r>
              <a:rPr sz="1120" dirty="0">
                <a:latin typeface="微软雅黑"/>
                <a:ea typeface="微软雅黑"/>
                <a:cs typeface="微软雅黑"/>
              </a:rPr>
              <a:t> / </a:t>
            </a:r>
            <a:r>
              <a:rPr lang="zh-CN" altLang="en-US" sz="1120" dirty="0">
                <a:latin typeface="微软雅黑"/>
                <a:ea typeface="微软雅黑"/>
                <a:cs typeface="微软雅黑"/>
              </a:rPr>
              <a:t>异常</a:t>
            </a:r>
            <a:endParaRPr sz="112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 dirty="0" err="1">
                <a:latin typeface="微软雅黑"/>
                <a:ea typeface="微软雅黑"/>
                <a:cs typeface="微软雅黑"/>
              </a:rPr>
              <a:t>日志、报告与已有分析</a:t>
            </a:r>
            <a:endParaRPr sz="112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936240" y="3048000"/>
            <a:ext cx="2103120" cy="883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03318" y="3149601"/>
            <a:ext cx="1368965" cy="252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067"/>
              </a:lnSpc>
              <a:defRPr sz="19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520">
                <a:latin typeface="微软雅黑"/>
                <a:ea typeface="微软雅黑"/>
                <a:cs typeface="微软雅黑"/>
              </a:rPr>
              <a:t>直方图异常检测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34764" y="3462935"/>
            <a:ext cx="1106072" cy="37375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>
                <a:latin typeface="微软雅黑"/>
                <a:ea typeface="微软雅黑"/>
                <a:cs typeface="微软雅黑"/>
              </a:rPr>
              <a:t>规则 + 模型评分</a:t>
            </a:r>
          </a:p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>
                <a:latin typeface="微软雅黑"/>
                <a:ea typeface="微软雅黑"/>
                <a:cs typeface="微软雅黑"/>
              </a:rPr>
              <a:t>状态 / 事件 / 快照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13680" y="3048000"/>
            <a:ext cx="1971040" cy="883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62997" y="3149600"/>
            <a:ext cx="1072408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 dirty="0">
                <a:latin typeface="微软雅黑"/>
                <a:ea typeface="微软雅黑"/>
                <a:cs typeface="微软雅黑"/>
              </a:rPr>
              <a:t>PPC </a:t>
            </a:r>
            <a:r>
              <a:rPr lang="zh-CN" altLang="en-US" sz="1440" dirty="0">
                <a:latin typeface="微软雅黑"/>
                <a:ea typeface="微软雅黑"/>
                <a:cs typeface="微软雅黑"/>
              </a:rPr>
              <a:t>监控</a:t>
            </a:r>
            <a:r>
              <a:rPr sz="1440" dirty="0" err="1">
                <a:latin typeface="微软雅黑"/>
                <a:ea typeface="微软雅黑"/>
                <a:cs typeface="微软雅黑"/>
              </a:rPr>
              <a:t>服务</a:t>
            </a:r>
            <a:endParaRPr sz="144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3954" y="3449117"/>
            <a:ext cx="1330492" cy="34868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>
                <a:latin typeface="微软雅黑"/>
                <a:ea typeface="微软雅黑"/>
                <a:cs typeface="微软雅黑"/>
              </a:rPr>
              <a:t>Telnet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采集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重连</a:t>
            </a:r>
            <a:endParaRPr sz="104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 err="1">
                <a:latin typeface="微软雅黑"/>
                <a:ea typeface="微软雅黑"/>
                <a:cs typeface="微软雅黑"/>
              </a:rPr>
              <a:t>状态、实时日志与指标</a:t>
            </a:r>
            <a:endParaRPr sz="104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7840" y="4687974"/>
            <a:ext cx="2164080" cy="762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12846" y="4785361"/>
            <a:ext cx="1534073" cy="252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067"/>
              </a:lnSpc>
              <a:defRPr sz="19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520" dirty="0">
                <a:latin typeface="微软雅黑"/>
                <a:ea typeface="微软雅黑"/>
                <a:cs typeface="微软雅黑"/>
              </a:rPr>
              <a:t>Run </a:t>
            </a:r>
            <a:r>
              <a:rPr lang="zh-CN" altLang="en-US" sz="1520" dirty="0">
                <a:latin typeface="微软雅黑"/>
                <a:ea typeface="微软雅黑"/>
                <a:cs typeface="微软雅黑"/>
              </a:rPr>
              <a:t>状态</a:t>
            </a:r>
            <a:r>
              <a:rPr sz="1520" dirty="0" err="1">
                <a:latin typeface="微软雅黑"/>
                <a:ea typeface="微软雅黑"/>
                <a:cs typeface="微软雅黑"/>
              </a:rPr>
              <a:t>监测服务</a:t>
            </a:r>
            <a:endParaRPr sz="152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3757" y="5098695"/>
            <a:ext cx="1412246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>
                <a:latin typeface="微软雅黑"/>
                <a:ea typeface="微软雅黑"/>
                <a:cs typeface="微软雅黑"/>
              </a:rPr>
              <a:t>IS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状态流</a:t>
            </a:r>
            <a:r>
              <a:rPr sz="1040" dirty="0">
                <a:latin typeface="微软雅黑"/>
                <a:ea typeface="微软雅黑"/>
                <a:cs typeface="微软雅黑"/>
              </a:rPr>
              <a:t> / Run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生命周期</a:t>
            </a:r>
            <a:endParaRPr sz="104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891280" y="4683760"/>
            <a:ext cx="3393440" cy="762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07953" y="4785361"/>
            <a:ext cx="1760097" cy="252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067"/>
              </a:lnSpc>
              <a:defRPr sz="19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520" dirty="0">
                <a:latin typeface="微软雅黑"/>
                <a:ea typeface="微软雅黑"/>
                <a:cs typeface="微软雅黑"/>
              </a:rPr>
              <a:t>日志</a:t>
            </a:r>
            <a:r>
              <a:rPr sz="1520" dirty="0" err="1">
                <a:latin typeface="微软雅黑"/>
                <a:ea typeface="微软雅黑"/>
                <a:cs typeface="微软雅黑"/>
              </a:rPr>
              <a:t>诊断与报告服务</a:t>
            </a:r>
            <a:endParaRPr sz="152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13988" y="5098695"/>
            <a:ext cx="2148025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错误聚合 / Axon 分析请求与结果回传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09280" y="2997200"/>
            <a:ext cx="3495040" cy="650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7956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064345" y="3098800"/>
            <a:ext cx="1784912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440" dirty="0">
                <a:latin typeface="微软雅黑"/>
                <a:ea typeface="微软雅黑"/>
                <a:cs typeface="微软雅黑"/>
              </a:rPr>
              <a:t>Bridge / DAQ </a:t>
            </a:r>
            <a:r>
              <a:rPr sz="1440" dirty="0" err="1">
                <a:latin typeface="微软雅黑"/>
                <a:ea typeface="微软雅黑"/>
                <a:cs typeface="微软雅黑"/>
              </a:rPr>
              <a:t>渠道插件</a:t>
            </a:r>
            <a:endParaRPr sz="144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91980" y="3398317"/>
            <a:ext cx="1729641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会话、问答、反馈与维护任务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09280" y="3942080"/>
            <a:ext cx="3495040" cy="690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7956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14807" y="4043680"/>
            <a:ext cx="1683987" cy="2645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176"/>
              </a:lnSpc>
              <a:defRPr sz="20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600">
                <a:latin typeface="微软雅黑"/>
                <a:ea typeface="微软雅黑"/>
                <a:cs typeface="微软雅黑"/>
              </a:rPr>
              <a:t>Axon：Agent + Skill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70954" y="4370832"/>
            <a:ext cx="1971694" cy="181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>
                <a:latin typeface="微软雅黑"/>
                <a:ea typeface="微软雅黑"/>
                <a:cs typeface="微软雅黑"/>
              </a:rPr>
              <a:t>值班助手 / 后台诊断 / 维护改进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09280" y="4998720"/>
            <a:ext cx="1849120" cy="447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7956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95231" y="5100321"/>
            <a:ext cx="1077219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业务只读 MCP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0251440" y="4998720"/>
            <a:ext cx="1452880" cy="447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7956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628426" y="5100321"/>
            <a:ext cx="698909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知识检索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32829" y="2214881"/>
            <a:ext cx="2276264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HTTP 查询 / 结果返回 / WebSocket 推送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595120" y="2072640"/>
            <a:ext cx="0" cy="14224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1595120" y="2438400"/>
            <a:ext cx="0" cy="60960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3992880" y="2072640"/>
            <a:ext cx="0" cy="14224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3992880" y="2438400"/>
            <a:ext cx="0" cy="60960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6299200" y="2072640"/>
            <a:ext cx="0" cy="14224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299200" y="2438400"/>
            <a:ext cx="0" cy="60960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9956800" y="2072640"/>
            <a:ext cx="0" cy="92456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129520" y="2245361"/>
            <a:ext cx="644407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14"/>
              </a:lnSpc>
              <a:defRPr sz="1300" b="0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问答 / 反馈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2661920" y="3515360"/>
            <a:ext cx="27432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661920" y="5069840"/>
            <a:ext cx="122936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009971" y="4673600"/>
            <a:ext cx="543418" cy="32355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306"/>
              </a:lnSpc>
              <a:defRPr sz="1200" b="0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960">
                <a:latin typeface="微软雅黑"/>
                <a:ea typeface="微软雅黑"/>
                <a:cs typeface="微软雅黑"/>
              </a:rPr>
              <a:t>状态变更</a:t>
            </a:r>
          </a:p>
          <a:p>
            <a:pPr algn="ctr">
              <a:lnSpc>
                <a:spcPts val="1306"/>
              </a:lnSpc>
              <a:defRPr sz="1200" b="0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960">
                <a:latin typeface="微软雅黑"/>
                <a:ea typeface="微软雅黑"/>
                <a:cs typeface="微软雅黑"/>
              </a:rPr>
              <a:t>Redis 事件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9956800" y="3647440"/>
            <a:ext cx="0" cy="29464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0078721" y="3677920"/>
            <a:ext cx="767839" cy="14459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197"/>
              </a:lnSpc>
              <a:defRPr sz="1100" b="0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880">
                <a:latin typeface="微软雅黑"/>
                <a:ea typeface="微软雅黑"/>
                <a:cs typeface="微软雅黑"/>
              </a:rPr>
              <a:t>任务路由 / 回传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9133840" y="4632960"/>
            <a:ext cx="0" cy="36576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0972800" y="4632960"/>
            <a:ext cx="0" cy="36576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H="1">
            <a:off x="7680960" y="5222240"/>
            <a:ext cx="528320" cy="0"/>
          </a:xfrm>
          <a:prstGeom prst="line">
            <a:avLst/>
          </a:prstGeom>
          <a:ln w="20320">
            <a:solidFill>
              <a:srgbClr val="7956A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7680960" y="4277360"/>
            <a:ext cx="0" cy="944880"/>
          </a:xfrm>
          <a:prstGeom prst="line">
            <a:avLst/>
          </a:prstGeom>
          <a:ln w="20320">
            <a:solidFill>
              <a:srgbClr val="7956A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H="1">
            <a:off x="1595120" y="4277360"/>
            <a:ext cx="6085840" cy="0"/>
          </a:xfrm>
          <a:prstGeom prst="line">
            <a:avLst/>
          </a:prstGeom>
          <a:ln w="20320">
            <a:solidFill>
              <a:srgbClr val="7956A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1595120" y="3931920"/>
            <a:ext cx="0" cy="34544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3992880" y="3931920"/>
            <a:ext cx="0" cy="34544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739515" y="4378960"/>
            <a:ext cx="2396490" cy="1568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306"/>
              </a:lnSpc>
              <a:defRPr sz="1200" b="0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960">
                <a:latin typeface="微软雅黑"/>
                <a:ea typeface="微软雅黑"/>
                <a:cs typeface="微软雅黑"/>
              </a:rPr>
              <a:t>标准查询工具：DataHub / Histogram Anomaly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7284720" y="5069840"/>
            <a:ext cx="568960" cy="0"/>
          </a:xfrm>
          <a:prstGeom prst="line">
            <a:avLst/>
          </a:prstGeom>
          <a:ln w="20320">
            <a:solidFill>
              <a:srgbClr val="7956A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7853680" y="4287520"/>
            <a:ext cx="0" cy="782320"/>
          </a:xfrm>
          <a:prstGeom prst="line">
            <a:avLst/>
          </a:prstGeom>
          <a:ln w="20320">
            <a:solidFill>
              <a:srgbClr val="7956A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7853680" y="4287520"/>
            <a:ext cx="355600" cy="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5862320" y="5669280"/>
            <a:ext cx="897682" cy="14459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197"/>
              </a:lnSpc>
              <a:defRPr sz="1100" b="0">
                <a:solidFill>
                  <a:srgbClr val="65788A"/>
                </a:solidFill>
                <a:latin typeface="微软雅黑"/>
                <a:ea typeface="微软雅黑"/>
                <a:cs typeface="微软雅黑"/>
              </a:defRPr>
            </a:pPr>
            <a:r>
              <a:rPr sz="880">
                <a:latin typeface="微软雅黑"/>
                <a:ea typeface="微软雅黑"/>
                <a:cs typeface="微软雅黑"/>
              </a:rPr>
              <a:t>各服务独立持久化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304800" y="5913120"/>
            <a:ext cx="7172960" cy="436880"/>
          </a:xfrm>
          <a:prstGeom prst="roundRect">
            <a:avLst>
              <a:gd name="adj" fmla="val 8000"/>
            </a:avLst>
          </a:prstGeom>
          <a:solidFill>
            <a:srgbClr val="EDF8F8"/>
          </a:solidFill>
          <a:ln w="12700">
            <a:solidFill>
              <a:srgbClr val="D6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939624" y="6024881"/>
            <a:ext cx="3903313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运行数据源：业务数据库  /  IS · ROOT  /  RC · MRS 日志  /  PPC Telnet</a:t>
            </a:r>
          </a:p>
        </p:txBody>
      </p:sp>
      <p:cxnSp>
        <p:nvCxnSpPr>
          <p:cNvPr id="66" name="Connector 65"/>
          <p:cNvCxnSpPr/>
          <p:nvPr/>
        </p:nvCxnSpPr>
        <p:spPr>
          <a:xfrm flipV="1">
            <a:off x="3434080" y="5628640"/>
            <a:ext cx="0" cy="28448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8026400" y="5913120"/>
            <a:ext cx="2062480" cy="436880"/>
          </a:xfrm>
          <a:prstGeom prst="roundRect">
            <a:avLst>
              <a:gd name="adj" fmla="val 8000"/>
            </a:avLst>
          </a:prstGeom>
          <a:solidFill>
            <a:srgbClr val="F5F0FA"/>
          </a:solidFill>
          <a:ln w="12700">
            <a:solidFill>
              <a:srgbClr val="7956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341098" y="6014720"/>
            <a:ext cx="1433085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280">
                <a:latin typeface="微软雅黑"/>
                <a:ea typeface="微软雅黑"/>
                <a:cs typeface="微软雅黑"/>
              </a:rPr>
              <a:t>案例 / 反馈 / 版本库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251440" y="5913120"/>
            <a:ext cx="1635760" cy="436880"/>
          </a:xfrm>
          <a:prstGeom prst="roundRect">
            <a:avLst>
              <a:gd name="adj" fmla="val 8000"/>
            </a:avLst>
          </a:prstGeom>
          <a:solidFill>
            <a:srgbClr val="F5F0FA"/>
          </a:solidFill>
          <a:ln w="12700">
            <a:solidFill>
              <a:srgbClr val="7956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437738" y="6014720"/>
            <a:ext cx="1263166" cy="181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523"/>
              </a:lnSpc>
              <a:defRPr sz="14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120">
                <a:latin typeface="微软雅黑"/>
                <a:ea typeface="微软雅黑"/>
                <a:cs typeface="微软雅黑"/>
              </a:rPr>
              <a:t>正式知识 Markdown</a:t>
            </a:r>
          </a:p>
        </p:txBody>
      </p:sp>
      <p:cxnSp>
        <p:nvCxnSpPr>
          <p:cNvPr id="71" name="Connector 70"/>
          <p:cNvCxnSpPr/>
          <p:nvPr/>
        </p:nvCxnSpPr>
        <p:spPr>
          <a:xfrm flipV="1">
            <a:off x="10972800" y="5445760"/>
            <a:ext cx="0" cy="46736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138160" y="5669280"/>
            <a:ext cx="2192908" cy="14459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197"/>
              </a:lnSpc>
              <a:defRPr sz="1100" b="0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880">
                <a:latin typeface="微软雅黑"/>
                <a:ea typeface="微软雅黑"/>
                <a:cs typeface="微软雅黑"/>
              </a:rPr>
              <a:t>Bridge 管理：人工编辑 / 案例确认 / 版本历史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14960" y="6553200"/>
            <a:ext cx="3148298" cy="14459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197"/>
              </a:lnSpc>
              <a:defRPr sz="1100" b="0">
                <a:solidFill>
                  <a:srgbClr val="65788A"/>
                </a:solidFill>
                <a:latin typeface="微软雅黑"/>
                <a:ea typeface="微软雅黑"/>
                <a:cs typeface="微软雅黑"/>
              </a:defRPr>
            </a:pPr>
            <a:r>
              <a:rPr sz="880" dirty="0" err="1">
                <a:latin typeface="微软雅黑"/>
                <a:ea typeface="微软雅黑"/>
                <a:cs typeface="微软雅黑"/>
              </a:rPr>
              <a:t>运行保障：Watchdog</a:t>
            </a:r>
            <a:r>
              <a:rPr sz="880" dirty="0">
                <a:latin typeface="微软雅黑"/>
                <a:ea typeface="微软雅黑"/>
                <a:cs typeface="微软雅黑"/>
              </a:rPr>
              <a:t> </a:t>
            </a:r>
            <a:r>
              <a:rPr sz="880" dirty="0" err="1">
                <a:latin typeface="微软雅黑"/>
                <a:ea typeface="微软雅黑"/>
                <a:cs typeface="微软雅黑"/>
              </a:rPr>
              <a:t>健康</a:t>
            </a:r>
            <a:r>
              <a:rPr sz="880" dirty="0">
                <a:latin typeface="微软雅黑"/>
                <a:ea typeface="微软雅黑"/>
                <a:cs typeface="微软雅黑"/>
              </a:rPr>
              <a:t> / </a:t>
            </a:r>
            <a:r>
              <a:rPr sz="880" dirty="0" err="1">
                <a:latin typeface="微软雅黑"/>
                <a:ea typeface="微软雅黑"/>
                <a:cs typeface="微软雅黑"/>
              </a:rPr>
              <a:t>就绪</a:t>
            </a:r>
            <a:r>
              <a:rPr sz="880" dirty="0">
                <a:latin typeface="微软雅黑"/>
                <a:ea typeface="微软雅黑"/>
                <a:cs typeface="微软雅黑"/>
              </a:rPr>
              <a:t> / </a:t>
            </a:r>
            <a:r>
              <a:rPr sz="880" dirty="0" err="1">
                <a:latin typeface="微软雅黑"/>
                <a:ea typeface="微软雅黑"/>
                <a:cs typeface="微软雅黑"/>
              </a:rPr>
              <a:t>数据新鲜度</a:t>
            </a:r>
            <a:r>
              <a:rPr sz="880" dirty="0">
                <a:latin typeface="微软雅黑"/>
                <a:ea typeface="微软雅黑"/>
                <a:cs typeface="微软雅黑"/>
              </a:rPr>
              <a:t> · Auth </a:t>
            </a:r>
            <a:r>
              <a:rPr sz="880" dirty="0" err="1">
                <a:latin typeface="微软雅黑"/>
                <a:ea typeface="微软雅黑"/>
                <a:cs typeface="微软雅黑"/>
              </a:rPr>
              <a:t>身份与角色</a:t>
            </a:r>
            <a:endParaRPr sz="88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TextBox 8">
            <a:extLst>
              <a:ext uri="{FF2B5EF4-FFF2-40B4-BE49-F238E27FC236}">
                <a16:creationId xmlns:a16="http://schemas.microsoft.com/office/drawing/2014/main" id="{7CA06E9B-FD36-4C47-8AAC-BE49131F7C1E}"/>
              </a:ext>
            </a:extLst>
          </p:cNvPr>
          <p:cNvSpPr txBox="1"/>
          <p:nvPr/>
        </p:nvSpPr>
        <p:spPr>
          <a:xfrm>
            <a:off x="11395086" y="6553200"/>
            <a:ext cx="327014" cy="14587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08 / 28</a:t>
            </a:r>
          </a:p>
        </p:txBody>
      </p:sp>
      <p:sp>
        <p:nvSpPr>
          <p:cNvPr id="75" name="Rectangle 1">
            <a:extLst>
              <a:ext uri="{FF2B5EF4-FFF2-40B4-BE49-F238E27FC236}">
                <a16:creationId xmlns:a16="http://schemas.microsoft.com/office/drawing/2014/main" id="{A46B78BE-23D2-4885-83E8-C48E87C87244}"/>
              </a:ext>
            </a:extLst>
          </p:cNvPr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6" name="TextBox 2">
            <a:extLst>
              <a:ext uri="{FF2B5EF4-FFF2-40B4-BE49-F238E27FC236}">
                <a16:creationId xmlns:a16="http://schemas.microsoft.com/office/drawing/2014/main" id="{A5336DC5-50BB-470C-AEED-CB9C6B8E3CA5}"/>
              </a:ext>
            </a:extLst>
          </p:cNvPr>
          <p:cNvSpPr txBox="1"/>
          <p:nvPr/>
        </p:nvSpPr>
        <p:spPr>
          <a:xfrm>
            <a:off x="457200" y="241300"/>
            <a:ext cx="10795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 / 整体设计</a:t>
            </a: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5F8D5031-B279-43A6-936C-AF4BFE5E2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93599"/>
            <a:ext cx="1677277" cy="7657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457200" y="241300"/>
            <a:ext cx="10795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 / AXON 平台</a:t>
            </a: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457200" y="635000"/>
            <a:ext cx="11239500" cy="647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Axon 的定位：可复用的智能应用平台</a:t>
            </a: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457200" y="1422400"/>
            <a:ext cx="112649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457200" y="5854700"/>
            <a:ext cx="11264900" cy="5461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>
            <a:spLocks noGrp="1"/>
          </p:cNvSpPr>
          <p:nvPr/>
        </p:nvSpPr>
        <p:spPr>
          <a:xfrm>
            <a:off x="635000" y="5969000"/>
            <a:ext cx="6083204" cy="2381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025"/>
              </a:lnSpc>
              <a:defRPr sz="1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/>
              <a:t>引入</a:t>
            </a:r>
            <a:r>
              <a:rPr lang="en-US" altLang="zh-CN" dirty="0"/>
              <a:t>Axon</a:t>
            </a:r>
            <a:r>
              <a:rPr lang="zh-CN" altLang="en-US" dirty="0"/>
              <a:t>平台，让不同应用复用任务组织、工具调用和结果返回的能力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>
            <a:spLocks noGrp="1"/>
          </p:cNvSpPr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  <p:sp>
        <p:nvSpPr>
          <p:cNvPr id="9" name="TextBox 8"/>
          <p:cNvSpPr>
            <a:spLocks noGrp="1"/>
          </p:cNvSpPr>
          <p:nvPr/>
        </p:nvSpPr>
        <p:spPr>
          <a:xfrm>
            <a:off x="10668000" y="6553200"/>
            <a:ext cx="10541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09 / 28</a:t>
            </a:r>
          </a:p>
        </p:txBody>
      </p:sp>
      <p:sp>
        <p:nvSpPr>
          <p:cNvPr id="10" name="Application layer"/>
          <p:cNvSpPr>
            <a:spLocks noGrp="1"/>
          </p:cNvSpPr>
          <p:nvPr/>
        </p:nvSpPr>
        <p:spPr>
          <a:xfrm>
            <a:off x="457200" y="1914525"/>
            <a:ext cx="1657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02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业务应用</a:t>
            </a:r>
          </a:p>
        </p:txBody>
      </p:sp>
      <p:sp>
        <p:nvSpPr>
          <p:cNvPr id="11" name="Application role"/>
          <p:cNvSpPr>
            <a:spLocks noGrp="1"/>
          </p:cNvSpPr>
          <p:nvPr/>
        </p:nvSpPr>
        <p:spPr>
          <a:xfrm>
            <a:off x="457200" y="2276475"/>
            <a:ext cx="1657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rPr>
              <a:t>向上承载应用</a:t>
            </a:r>
          </a:p>
        </p:txBody>
      </p:sp>
      <p:sp>
        <p:nvSpPr>
          <p:cNvPr id="12" name="Platform layer"/>
          <p:cNvSpPr>
            <a:spLocks noGrp="1"/>
          </p:cNvSpPr>
          <p:nvPr/>
        </p:nvSpPr>
        <p:spPr>
          <a:xfrm>
            <a:off x="457200" y="3371850"/>
            <a:ext cx="17335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2025" b="1">
                <a:solidFill>
                  <a:srgbClr val="2563A6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1">
                <a:solidFill>
                  <a:srgbClr val="2563A6"/>
                </a:solidFill>
                <a:latin typeface="微软雅黑"/>
                <a:ea typeface="微软雅黑"/>
                <a:cs typeface="微软雅黑"/>
              </a:rPr>
              <a:t>Axon 平台</a:t>
            </a:r>
          </a:p>
        </p:txBody>
      </p:sp>
      <p:sp>
        <p:nvSpPr>
          <p:cNvPr id="13" name="Platform role"/>
          <p:cNvSpPr>
            <a:spLocks noGrp="1"/>
          </p:cNvSpPr>
          <p:nvPr/>
        </p:nvSpPr>
        <p:spPr>
          <a:xfrm>
            <a:off x="457200" y="3752850"/>
            <a:ext cx="16573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rPr>
              <a:t>组织智能能力</a:t>
            </a:r>
          </a:p>
        </p:txBody>
      </p:sp>
      <p:sp>
        <p:nvSpPr>
          <p:cNvPr id="14" name="Domain layer"/>
          <p:cNvSpPr>
            <a:spLocks noGrp="1"/>
          </p:cNvSpPr>
          <p:nvPr/>
        </p:nvSpPr>
        <p:spPr>
          <a:xfrm>
            <a:off x="457200" y="5124450"/>
            <a:ext cx="1752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875" b="1">
                <a:solidFill>
                  <a:srgbClr val="B77522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B77522"/>
                </a:solidFill>
                <a:latin typeface="微软雅黑"/>
                <a:ea typeface="微软雅黑"/>
                <a:cs typeface="微软雅黑"/>
              </a:rPr>
              <a:t>BESIII 服务</a:t>
            </a:r>
          </a:p>
        </p:txBody>
      </p:sp>
      <p:sp>
        <p:nvSpPr>
          <p:cNvPr id="15" name="Domain role"/>
          <p:cNvSpPr>
            <a:spLocks noGrp="1"/>
          </p:cNvSpPr>
          <p:nvPr/>
        </p:nvSpPr>
        <p:spPr>
          <a:xfrm>
            <a:off x="457200" y="5467350"/>
            <a:ext cx="1771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200" b="0">
                <a:solidFill>
                  <a:srgbClr val="41566B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41566B"/>
                </a:solidFill>
                <a:latin typeface="微软雅黑"/>
                <a:ea typeface="微软雅黑"/>
                <a:cs typeface="微软雅黑"/>
              </a:rPr>
              <a:t>向下复用领域服务</a:t>
            </a:r>
          </a:p>
        </p:txBody>
      </p:sp>
      <p:sp>
        <p:nvSpPr>
          <p:cNvPr id="16" name="Applications layer"/>
          <p:cNvSpPr>
            <a:spLocks noGrp="1"/>
          </p:cNvSpPr>
          <p:nvPr/>
        </p:nvSpPr>
        <p:spPr>
          <a:xfrm>
            <a:off x="2381250" y="1800225"/>
            <a:ext cx="9334500" cy="742950"/>
          </a:xfrm>
          <a:prstGeom prst="roundRect">
            <a:avLst>
              <a:gd name="adj" fmla="val 7692"/>
            </a:avLst>
          </a:prstGeom>
          <a:solidFill>
            <a:srgbClr val="ECF7F7"/>
          </a:solidFill>
          <a:ln w="9525">
            <a:solidFill>
              <a:srgbClr val="B8DCDD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Application 1"/>
          <p:cNvSpPr>
            <a:spLocks noGrp="1"/>
          </p:cNvSpPr>
          <p:nvPr/>
        </p:nvSpPr>
        <p:spPr>
          <a:xfrm>
            <a:off x="2381250" y="1800225"/>
            <a:ext cx="3111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95250" tIns="0" rIns="95250" bIns="0" anchor="ctr">
            <a:noAutofit/>
          </a:bodyPr>
          <a:lstStyle/>
          <a:p>
            <a:pPr algn="ctr">
              <a:defRPr sz="172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值班问答</a:t>
            </a:r>
          </a:p>
        </p:txBody>
      </p:sp>
      <p:sp>
        <p:nvSpPr>
          <p:cNvPr id="18" name="Application 2"/>
          <p:cNvSpPr>
            <a:spLocks noGrp="1"/>
          </p:cNvSpPr>
          <p:nvPr/>
        </p:nvSpPr>
        <p:spPr>
          <a:xfrm>
            <a:off x="5492750" y="1800225"/>
            <a:ext cx="3111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95250" tIns="0" rIns="95250" bIns="0" anchor="ctr">
            <a:noAutofit/>
          </a:bodyPr>
          <a:lstStyle/>
          <a:p>
            <a:pPr algn="ctr">
              <a:defRPr sz="172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后台异常诊断</a:t>
            </a:r>
          </a:p>
        </p:txBody>
      </p:sp>
      <p:sp>
        <p:nvSpPr>
          <p:cNvPr id="19" name="Application separator 1"/>
          <p:cNvSpPr>
            <a:spLocks noGrp="1"/>
          </p:cNvSpPr>
          <p:nvPr/>
        </p:nvSpPr>
        <p:spPr>
          <a:xfrm>
            <a:off x="5492750" y="2019300"/>
            <a:ext cx="9525" cy="304800"/>
          </a:xfrm>
          <a:prstGeom prst="rect">
            <a:avLst/>
          </a:prstGeom>
          <a:solidFill>
            <a:srgbClr val="BCDCDD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Application 3"/>
          <p:cNvSpPr>
            <a:spLocks noGrp="1"/>
          </p:cNvSpPr>
          <p:nvPr/>
        </p:nvSpPr>
        <p:spPr>
          <a:xfrm>
            <a:off x="8604250" y="1800225"/>
            <a:ext cx="3111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95250" tIns="0" rIns="95250" bIns="0" anchor="ctr">
            <a:noAutofit/>
          </a:bodyPr>
          <a:lstStyle/>
          <a:p>
            <a:pPr algn="ctr">
              <a:defRPr sz="172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运行报告辅助生成</a:t>
            </a:r>
          </a:p>
        </p:txBody>
      </p:sp>
      <p:sp>
        <p:nvSpPr>
          <p:cNvPr id="21" name="Application separator 2"/>
          <p:cNvSpPr>
            <a:spLocks noGrp="1"/>
          </p:cNvSpPr>
          <p:nvPr/>
        </p:nvSpPr>
        <p:spPr>
          <a:xfrm>
            <a:off x="8604250" y="2019300"/>
            <a:ext cx="9525" cy="304800"/>
          </a:xfrm>
          <a:prstGeom prst="rect">
            <a:avLst/>
          </a:prstGeom>
          <a:solidFill>
            <a:srgbClr val="BCDCDD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Axon shared orchestration framework"/>
          <p:cNvSpPr>
            <a:spLocks noGrp="1"/>
          </p:cNvSpPr>
          <p:nvPr/>
        </p:nvSpPr>
        <p:spPr>
          <a:xfrm>
            <a:off x="2381250" y="3086100"/>
            <a:ext cx="9334500" cy="1362075"/>
          </a:xfrm>
          <a:prstGeom prst="roundRect">
            <a:avLst>
              <a:gd name="adj" fmla="val 4895"/>
            </a:avLst>
          </a:prstGeom>
          <a:solidFill>
            <a:srgbClr val="142E4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Framework title"/>
          <p:cNvSpPr>
            <a:spLocks noGrp="1"/>
          </p:cNvSpPr>
          <p:nvPr/>
        </p:nvSpPr>
        <p:spPr>
          <a:xfrm>
            <a:off x="2609850" y="3200400"/>
            <a:ext cx="88773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可复用的智能编排框架</a:t>
            </a:r>
          </a:p>
        </p:txBody>
      </p:sp>
      <p:sp>
        <p:nvSpPr>
          <p:cNvPr id="24" name="Capability name 1"/>
          <p:cNvSpPr>
            <a:spLocks noGrp="1"/>
          </p:cNvSpPr>
          <p:nvPr/>
        </p:nvSpPr>
        <p:spPr>
          <a:xfrm>
            <a:off x="2514600" y="3638550"/>
            <a:ext cx="20669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25" name="Capability role 1"/>
          <p:cNvSpPr>
            <a:spLocks noGrp="1"/>
          </p:cNvSpPr>
          <p:nvPr/>
        </p:nvSpPr>
        <p:spPr>
          <a:xfrm>
            <a:off x="2514600" y="4010025"/>
            <a:ext cx="20669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425" b="0">
                <a:solidFill>
                  <a:srgbClr val="D5E6F2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D5E6F2"/>
                </a:solidFill>
                <a:latin typeface="微软雅黑"/>
                <a:ea typeface="微软雅黑"/>
                <a:cs typeface="微软雅黑"/>
              </a:rPr>
              <a:t>承接任务</a:t>
            </a:r>
          </a:p>
        </p:txBody>
      </p:sp>
      <p:sp>
        <p:nvSpPr>
          <p:cNvPr id="26" name="Capability name 2"/>
          <p:cNvSpPr>
            <a:spLocks noGrp="1"/>
          </p:cNvSpPr>
          <p:nvPr/>
        </p:nvSpPr>
        <p:spPr>
          <a:xfrm>
            <a:off x="4848225" y="3638550"/>
            <a:ext cx="20669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Skill</a:t>
            </a:r>
          </a:p>
        </p:txBody>
      </p:sp>
      <p:sp>
        <p:nvSpPr>
          <p:cNvPr id="27" name="Capability role 2"/>
          <p:cNvSpPr>
            <a:spLocks noGrp="1"/>
          </p:cNvSpPr>
          <p:nvPr/>
        </p:nvSpPr>
        <p:spPr>
          <a:xfrm>
            <a:off x="4848225" y="4010025"/>
            <a:ext cx="20669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425" b="0">
                <a:solidFill>
                  <a:srgbClr val="D5E6F2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D5E6F2"/>
                </a:solidFill>
                <a:latin typeface="微软雅黑"/>
                <a:ea typeface="微软雅黑"/>
                <a:cs typeface="微软雅黑"/>
              </a:rPr>
              <a:t>约束工作流程</a:t>
            </a:r>
          </a:p>
        </p:txBody>
      </p:sp>
      <p:sp>
        <p:nvSpPr>
          <p:cNvPr id="28" name="Capability separator 1"/>
          <p:cNvSpPr>
            <a:spLocks noGrp="1"/>
          </p:cNvSpPr>
          <p:nvPr/>
        </p:nvSpPr>
        <p:spPr>
          <a:xfrm>
            <a:off x="4714875" y="3667125"/>
            <a:ext cx="9525" cy="542925"/>
          </a:xfrm>
          <a:prstGeom prst="rect">
            <a:avLst/>
          </a:prstGeom>
          <a:solidFill>
            <a:srgbClr val="4A647C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Capability name 3"/>
          <p:cNvSpPr>
            <a:spLocks noGrp="1"/>
          </p:cNvSpPr>
          <p:nvPr/>
        </p:nvSpPr>
        <p:spPr>
          <a:xfrm>
            <a:off x="7181850" y="3638550"/>
            <a:ext cx="20669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9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工具</a:t>
            </a:r>
          </a:p>
        </p:txBody>
      </p:sp>
      <p:sp>
        <p:nvSpPr>
          <p:cNvPr id="30" name="Capability role 3"/>
          <p:cNvSpPr>
            <a:spLocks noGrp="1"/>
          </p:cNvSpPr>
          <p:nvPr/>
        </p:nvSpPr>
        <p:spPr>
          <a:xfrm>
            <a:off x="7181850" y="4010025"/>
            <a:ext cx="20669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425" b="0">
                <a:solidFill>
                  <a:srgbClr val="D5E6F2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D5E6F2"/>
                </a:solidFill>
                <a:latin typeface="微软雅黑"/>
                <a:ea typeface="微软雅黑"/>
                <a:cs typeface="微软雅黑"/>
              </a:rPr>
              <a:t>获取外部证据</a:t>
            </a:r>
          </a:p>
        </p:txBody>
      </p:sp>
      <p:sp>
        <p:nvSpPr>
          <p:cNvPr id="31" name="Capability separator 2"/>
          <p:cNvSpPr>
            <a:spLocks noGrp="1"/>
          </p:cNvSpPr>
          <p:nvPr/>
        </p:nvSpPr>
        <p:spPr>
          <a:xfrm>
            <a:off x="7048500" y="3667125"/>
            <a:ext cx="9525" cy="542925"/>
          </a:xfrm>
          <a:prstGeom prst="rect">
            <a:avLst/>
          </a:prstGeom>
          <a:solidFill>
            <a:srgbClr val="4A647C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Capability name 4"/>
          <p:cNvSpPr>
            <a:spLocks noGrp="1"/>
          </p:cNvSpPr>
          <p:nvPr/>
        </p:nvSpPr>
        <p:spPr>
          <a:xfrm>
            <a:off x="9515475" y="3638550"/>
            <a:ext cx="206692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95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插件</a:t>
            </a:r>
            <a:endParaRPr sz="1950" b="1" dirty="0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Capability role 4"/>
          <p:cNvSpPr>
            <a:spLocks noGrp="1"/>
          </p:cNvSpPr>
          <p:nvPr/>
        </p:nvSpPr>
        <p:spPr>
          <a:xfrm>
            <a:off x="9515475" y="4010025"/>
            <a:ext cx="20669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425" b="0">
                <a:solidFill>
                  <a:srgbClr val="D5E6F2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D5E6F2"/>
                </a:solidFill>
                <a:latin typeface="微软雅黑"/>
                <a:ea typeface="微软雅黑"/>
                <a:cs typeface="微软雅黑"/>
              </a:rPr>
              <a:t>连接业务系统</a:t>
            </a:r>
          </a:p>
        </p:txBody>
      </p:sp>
      <p:sp>
        <p:nvSpPr>
          <p:cNvPr id="34" name="Capability separator 3"/>
          <p:cNvSpPr>
            <a:spLocks noGrp="1"/>
          </p:cNvSpPr>
          <p:nvPr/>
        </p:nvSpPr>
        <p:spPr>
          <a:xfrm>
            <a:off x="9382125" y="3667125"/>
            <a:ext cx="9525" cy="542925"/>
          </a:xfrm>
          <a:prstGeom prst="rect">
            <a:avLst/>
          </a:prstGeom>
          <a:solidFill>
            <a:srgbClr val="4A647C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BESIII domain services layer"/>
          <p:cNvSpPr>
            <a:spLocks noGrp="1"/>
          </p:cNvSpPr>
          <p:nvPr/>
        </p:nvSpPr>
        <p:spPr>
          <a:xfrm>
            <a:off x="2381250" y="5000625"/>
            <a:ext cx="9334500" cy="742950"/>
          </a:xfrm>
          <a:prstGeom prst="roundRect">
            <a:avLst>
              <a:gd name="adj" fmla="val 7692"/>
            </a:avLst>
          </a:prstGeom>
          <a:solidFill>
            <a:srgbClr val="FCF6EC"/>
          </a:solidFill>
          <a:ln w="9525">
            <a:solidFill>
              <a:srgbClr val="E8D8BC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Domain service 1"/>
          <p:cNvSpPr>
            <a:spLocks noGrp="1"/>
          </p:cNvSpPr>
          <p:nvPr/>
        </p:nvSpPr>
        <p:spPr>
          <a:xfrm>
            <a:off x="2381250" y="5000625"/>
            <a:ext cx="2333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38100" tIns="0" rIns="38100" bIns="0" anchor="ctr">
            <a:noAutofit/>
          </a:bodyPr>
          <a:lstStyle/>
          <a:p>
            <a:pPr algn="ctr">
              <a:defRPr sz="1500" b="1">
                <a:solidFill>
                  <a:srgbClr val="855418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855418"/>
                </a:solidFill>
                <a:latin typeface="微软雅黑"/>
                <a:ea typeface="微软雅黑"/>
                <a:cs typeface="微软雅黑"/>
              </a:rPr>
              <a:t>实时状态与历史查询</a:t>
            </a:r>
          </a:p>
        </p:txBody>
      </p:sp>
      <p:sp>
        <p:nvSpPr>
          <p:cNvPr id="37" name="Domain service 2"/>
          <p:cNvSpPr>
            <a:spLocks noGrp="1"/>
          </p:cNvSpPr>
          <p:nvPr/>
        </p:nvSpPr>
        <p:spPr>
          <a:xfrm>
            <a:off x="4714875" y="5000625"/>
            <a:ext cx="2333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38100" tIns="0" rIns="38100" bIns="0" anchor="ctr">
            <a:noAutofit/>
          </a:bodyPr>
          <a:lstStyle/>
          <a:p>
            <a:pPr algn="ctr">
              <a:defRPr sz="1500" b="1">
                <a:solidFill>
                  <a:srgbClr val="855418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855418"/>
                </a:solidFill>
                <a:latin typeface="微软雅黑"/>
                <a:ea typeface="微软雅黑"/>
                <a:cs typeface="微软雅黑"/>
              </a:rPr>
              <a:t>直方图检测结果</a:t>
            </a:r>
          </a:p>
        </p:txBody>
      </p:sp>
      <p:sp>
        <p:nvSpPr>
          <p:cNvPr id="38" name="Domain separator 1"/>
          <p:cNvSpPr>
            <a:spLocks noGrp="1"/>
          </p:cNvSpPr>
          <p:nvPr/>
        </p:nvSpPr>
        <p:spPr>
          <a:xfrm>
            <a:off x="4714875" y="5219700"/>
            <a:ext cx="9525" cy="304800"/>
          </a:xfrm>
          <a:prstGeom prst="rect">
            <a:avLst/>
          </a:prstGeom>
          <a:solidFill>
            <a:srgbClr val="E3CFAD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Domain service 3"/>
          <p:cNvSpPr>
            <a:spLocks noGrp="1"/>
          </p:cNvSpPr>
          <p:nvPr/>
        </p:nvSpPr>
        <p:spPr>
          <a:xfrm>
            <a:off x="7048500" y="5000625"/>
            <a:ext cx="2333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38100" tIns="0" rIns="38100" bIns="0" anchor="ctr">
            <a:noAutofit/>
          </a:bodyPr>
          <a:lstStyle/>
          <a:p>
            <a:pPr algn="ctr">
              <a:defRPr sz="1500" b="1">
                <a:solidFill>
                  <a:srgbClr val="855418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855418"/>
                </a:solidFill>
                <a:latin typeface="微软雅黑"/>
                <a:ea typeface="微软雅黑"/>
                <a:cs typeface="微软雅黑"/>
              </a:rPr>
              <a:t>日志分析记录</a:t>
            </a:r>
          </a:p>
        </p:txBody>
      </p:sp>
      <p:sp>
        <p:nvSpPr>
          <p:cNvPr id="40" name="Domain separator 2"/>
          <p:cNvSpPr>
            <a:spLocks noGrp="1"/>
          </p:cNvSpPr>
          <p:nvPr/>
        </p:nvSpPr>
        <p:spPr>
          <a:xfrm>
            <a:off x="7048500" y="5219700"/>
            <a:ext cx="9525" cy="304800"/>
          </a:xfrm>
          <a:prstGeom prst="rect">
            <a:avLst/>
          </a:prstGeom>
          <a:solidFill>
            <a:srgbClr val="E3CFAD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Domain service 4"/>
          <p:cNvSpPr>
            <a:spLocks noGrp="1"/>
          </p:cNvSpPr>
          <p:nvPr/>
        </p:nvSpPr>
        <p:spPr>
          <a:xfrm>
            <a:off x="9382125" y="5000625"/>
            <a:ext cx="2333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38100" tIns="0" rIns="38100" bIns="0" anchor="ctr">
            <a:noAutofit/>
          </a:bodyPr>
          <a:lstStyle/>
          <a:p>
            <a:pPr algn="ctr">
              <a:defRPr sz="1500" b="1">
                <a:solidFill>
                  <a:srgbClr val="855418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855418"/>
                </a:solidFill>
                <a:latin typeface="微软雅黑"/>
                <a:ea typeface="微软雅黑"/>
                <a:cs typeface="微软雅黑"/>
              </a:rPr>
              <a:t>值班知识和异常案例</a:t>
            </a:r>
          </a:p>
        </p:txBody>
      </p:sp>
      <p:sp>
        <p:nvSpPr>
          <p:cNvPr id="42" name="Domain separator 3"/>
          <p:cNvSpPr>
            <a:spLocks noGrp="1"/>
          </p:cNvSpPr>
          <p:nvPr/>
        </p:nvSpPr>
        <p:spPr>
          <a:xfrm>
            <a:off x="9382125" y="5219700"/>
            <a:ext cx="9525" cy="304800"/>
          </a:xfrm>
          <a:prstGeom prst="rect">
            <a:avLst/>
          </a:prstGeom>
          <a:solidFill>
            <a:srgbClr val="E3CFAD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90" name="直接箭头连接符 89"/>
          <p:cNvCxnSpPr>
            <a:stCxn id="16" idx="2"/>
            <a:endCxn id="22" idx="0"/>
          </p:cNvCxnSpPr>
          <p:nvPr/>
        </p:nvCxnSpPr>
        <p:spPr>
          <a:xfrm>
            <a:off x="7048500" y="2543175"/>
            <a:ext cx="0" cy="542925"/>
          </a:xfrm>
          <a:prstGeom prst="straightConnector1">
            <a:avLst/>
          </a:prstGeom>
          <a:ln w="23813">
            <a:solidFill>
              <a:srgbClr val="008C95"/>
            </a:solidFill>
            <a:prstDash val="solid"/>
            <a:headEnd type="triangle" w="med" len="med"/>
            <a:tailEnd type="triangle" w="med" len="med"/>
          </a:ln>
        </p:spPr>
      </p:cxnSp>
      <p:cxnSp>
        <p:nvCxnSpPr>
          <p:cNvPr id="91" name="直接箭头连接符 90"/>
          <p:cNvCxnSpPr>
            <a:stCxn id="22" idx="2"/>
            <a:endCxn id="35" idx="0"/>
          </p:cNvCxnSpPr>
          <p:nvPr/>
        </p:nvCxnSpPr>
        <p:spPr>
          <a:xfrm>
            <a:off x="7048500" y="4448175"/>
            <a:ext cx="0" cy="552450"/>
          </a:xfrm>
          <a:prstGeom prst="straightConnector1">
            <a:avLst/>
          </a:prstGeom>
          <a:ln w="23813">
            <a:solidFill>
              <a:srgbClr val="B77522"/>
            </a:solidFill>
            <a:prstDash val="solid"/>
            <a:headEnd type="triangle" w="med" len="med"/>
            <a:tailEnd type="triangle" w="med" len="med"/>
          </a:ln>
        </p:spPr>
      </p:cxnSp>
      <p:sp>
        <p:nvSpPr>
          <p:cNvPr id="45" name="Task submission label"/>
          <p:cNvSpPr>
            <a:spLocks noGrp="1"/>
          </p:cNvSpPr>
          <p:nvPr/>
        </p:nvSpPr>
        <p:spPr>
          <a:xfrm>
            <a:off x="4933950" y="2676525"/>
            <a:ext cx="1733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rPr>
              <a:t>任务提交</a:t>
            </a:r>
          </a:p>
        </p:txBody>
      </p:sp>
      <p:sp>
        <p:nvSpPr>
          <p:cNvPr id="46" name="Result return label"/>
          <p:cNvSpPr>
            <a:spLocks noGrp="1"/>
          </p:cNvSpPr>
          <p:nvPr/>
        </p:nvSpPr>
        <p:spPr>
          <a:xfrm>
            <a:off x="7429500" y="2676525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rPr>
              <a:t>结果返回</a:t>
            </a:r>
          </a:p>
        </p:txBody>
      </p:sp>
      <p:sp>
        <p:nvSpPr>
          <p:cNvPr id="47" name="Service call label"/>
          <p:cNvSpPr>
            <a:spLocks noGrp="1"/>
          </p:cNvSpPr>
          <p:nvPr/>
        </p:nvSpPr>
        <p:spPr>
          <a:xfrm>
            <a:off x="4743450" y="4600575"/>
            <a:ext cx="19240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rPr>
              <a:t>调用领域服务</a:t>
            </a:r>
          </a:p>
        </p:txBody>
      </p:sp>
      <p:sp>
        <p:nvSpPr>
          <p:cNvPr id="48" name="Evidence return label"/>
          <p:cNvSpPr>
            <a:spLocks noGrp="1"/>
          </p:cNvSpPr>
          <p:nvPr/>
        </p:nvSpPr>
        <p:spPr>
          <a:xfrm>
            <a:off x="7429500" y="4600575"/>
            <a:ext cx="23050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>
                <a:solidFill>
                  <a:srgbClr val="41566B"/>
                </a:solidFill>
                <a:latin typeface="微软雅黑"/>
                <a:ea typeface="微软雅黑"/>
                <a:cs typeface="微软雅黑"/>
              </a:rPr>
              <a:t>返回数据与证据</a:t>
            </a: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BD30031A-F333-43DE-8DD4-A0C000C1F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1300"/>
            <a:ext cx="10795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 / AXON 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5000"/>
            <a:ext cx="11239500" cy="647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Axon 由哪些部分组成？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22400"/>
            <a:ext cx="112649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5854700"/>
            <a:ext cx="11264900" cy="5461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000" y="5969000"/>
            <a:ext cx="6155531" cy="2381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/>
              <a:t>既能利用模型的理解能力，也能让回答建立在可检查的事实和专业依据上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BESIII 数智化运控软件  ·  中期进展报告  ·  2026.09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0" y="6553200"/>
            <a:ext cx="10541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10 / 28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727200"/>
            <a:ext cx="2870200" cy="4445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4200" y="1816100"/>
            <a:ext cx="2616200" cy="317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组成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27400" y="1727200"/>
            <a:ext cx="3302000" cy="4445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54400" y="1816100"/>
            <a:ext cx="3048000" cy="317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解决的问题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29400" y="1727200"/>
            <a:ext cx="5092700" cy="4445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56400" y="1816100"/>
            <a:ext cx="4838700" cy="317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BESIII 中的对应实例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2171700"/>
            <a:ext cx="28702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4200" y="2286000"/>
            <a:ext cx="26162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Agent · 智能体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27400" y="2171700"/>
            <a:ext cx="33020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54400" y="2286000"/>
            <a:ext cx="30480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谁负责这项任务？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29400" y="2171700"/>
            <a:ext cx="50927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56400" y="2286000"/>
            <a:ext cx="1846659" cy="2645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值班助手</a:t>
            </a:r>
            <a:r>
              <a:rPr dirty="0">
                <a:latin typeface="微软雅黑"/>
                <a:ea typeface="微软雅黑"/>
                <a:cs typeface="微软雅黑"/>
              </a:rPr>
              <a:t>、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运维</a:t>
            </a:r>
            <a:r>
              <a:rPr dirty="0" err="1">
                <a:latin typeface="微软雅黑"/>
                <a:ea typeface="微软雅黑"/>
                <a:cs typeface="微软雅黑"/>
              </a:rPr>
              <a:t>助手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57200" y="2819400"/>
            <a:ext cx="11264900" cy="762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7200" y="2819400"/>
            <a:ext cx="2870200" cy="6477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4200" y="2933700"/>
            <a:ext cx="26162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Skill · 工作流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327400" y="2819400"/>
            <a:ext cx="3302000" cy="6477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54400" y="2933700"/>
            <a:ext cx="30480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按什么步骤查证和回答？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629400" y="2819400"/>
            <a:ext cx="5092700" cy="6477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56400" y="2933700"/>
            <a:ext cx="48387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状态查询、直方图分析、班次总结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" y="3467100"/>
            <a:ext cx="11264900" cy="762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7200" y="3467100"/>
            <a:ext cx="28702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4200" y="3581400"/>
            <a:ext cx="26162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Tool / MCP · </a:t>
            </a:r>
            <a:r>
              <a:rPr dirty="0" err="1">
                <a:latin typeface="微软雅黑"/>
                <a:ea typeface="微软雅黑"/>
                <a:cs typeface="微软雅黑"/>
              </a:rPr>
              <a:t>工具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327400" y="3467100"/>
            <a:ext cx="33020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54400" y="3581400"/>
            <a:ext cx="30480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如何访问业务能力？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29400" y="3467100"/>
            <a:ext cx="50927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56400" y="3581400"/>
            <a:ext cx="48387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DataHub、Anomaly、知识检索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4114800"/>
            <a:ext cx="11264900" cy="762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57200" y="4114800"/>
            <a:ext cx="2870200" cy="6477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4200" y="4229100"/>
            <a:ext cx="1064394" cy="2645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lang="en-US" altLang="zh-CN" dirty="0">
                <a:latin typeface="微软雅黑"/>
                <a:ea typeface="微软雅黑"/>
                <a:cs typeface="微软雅黑"/>
              </a:rPr>
              <a:t>Plugin</a:t>
            </a:r>
            <a:r>
              <a:rPr dirty="0">
                <a:latin typeface="微软雅黑"/>
                <a:ea typeface="微软雅黑"/>
                <a:cs typeface="微软雅黑"/>
              </a:rPr>
              <a:t> ·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插件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327400" y="4114800"/>
            <a:ext cx="3302000" cy="6477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54400" y="4229100"/>
            <a:ext cx="30480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如何接收请求、返回结果？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629400" y="4114800"/>
            <a:ext cx="5092700" cy="6477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56400" y="4229100"/>
            <a:ext cx="48387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网页</a:t>
            </a:r>
            <a:r>
              <a:rPr dirty="0">
                <a:latin typeface="微软雅黑"/>
                <a:ea typeface="微软雅黑"/>
                <a:cs typeface="微软雅黑"/>
              </a:rPr>
              <a:t> </a:t>
            </a:r>
            <a:r>
              <a:rPr dirty="0" err="1">
                <a:latin typeface="微软雅黑"/>
                <a:ea typeface="微软雅黑"/>
                <a:cs typeface="微软雅黑"/>
              </a:rPr>
              <a:t>Bridge、DAQ</a:t>
            </a:r>
            <a:r>
              <a:rPr dirty="0">
                <a:latin typeface="微软雅黑"/>
                <a:ea typeface="微软雅黑"/>
                <a:cs typeface="微软雅黑"/>
              </a:rPr>
              <a:t> </a:t>
            </a:r>
            <a:r>
              <a:rPr dirty="0" err="1">
                <a:latin typeface="微软雅黑"/>
                <a:ea typeface="微软雅黑"/>
                <a:cs typeface="微软雅黑"/>
              </a:rPr>
              <a:t>消息插件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57200" y="4762500"/>
            <a:ext cx="11264900" cy="762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57200" y="4762500"/>
            <a:ext cx="28702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4200" y="4876800"/>
            <a:ext cx="26162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Knowledge · </a:t>
            </a:r>
            <a:r>
              <a:rPr dirty="0" err="1">
                <a:latin typeface="微软雅黑"/>
                <a:ea typeface="微软雅黑"/>
                <a:cs typeface="微软雅黑"/>
              </a:rPr>
              <a:t>知识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327400" y="4762500"/>
            <a:ext cx="33020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54400" y="4876800"/>
            <a:ext cx="30480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有哪些可复用的专业依据？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629400" y="4762500"/>
            <a:ext cx="5092700" cy="64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56400" y="4876800"/>
            <a:ext cx="4838700" cy="482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值班流程、异常检查、历史案例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57200" y="5410200"/>
            <a:ext cx="11264900" cy="762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CC4AA0F7-D746-4912-95DD-942A01C60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or 4"/>
          <p:cNvCxnSpPr/>
          <p:nvPr/>
        </p:nvCxnSpPr>
        <p:spPr>
          <a:xfrm>
            <a:off x="304800" y="1066800"/>
            <a:ext cx="11582400" cy="0"/>
          </a:xfrm>
          <a:prstGeom prst="line">
            <a:avLst/>
          </a:prstGeom>
          <a:ln w="12700">
            <a:solidFill>
              <a:srgbClr val="D6E1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672080" y="1249680"/>
            <a:ext cx="6878320" cy="5019234"/>
          </a:xfrm>
          <a:prstGeom prst="roundRect">
            <a:avLst>
              <a:gd name="adj" fmla="val 4847"/>
            </a:avLst>
          </a:prstGeom>
          <a:solidFill>
            <a:srgbClr val="F3F7FA"/>
          </a:solidFill>
          <a:ln w="12700">
            <a:solidFill>
              <a:srgbClr val="D6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14320" y="1351281"/>
            <a:ext cx="2067425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50"/>
              </a:lnSpc>
              <a:defRPr sz="17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DataHub / FastAPI 服务边界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6266" y="1290321"/>
            <a:ext cx="698909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65788A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数据来源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1934" y="1686561"/>
            <a:ext cx="1223092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65788A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接入与资源适配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94614" y="1686561"/>
            <a:ext cx="1223092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65788A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业务服务与聚合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44306" y="1686561"/>
            <a:ext cx="698909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65788A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对外接口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4989" y="1290321"/>
            <a:ext cx="524182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65788A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调用方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4800" y="2082800"/>
            <a:ext cx="202184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4813" y="2184400"/>
            <a:ext cx="541815" cy="24109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MySQL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474" y="2483917"/>
            <a:ext cx="1330492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Run / DAQ / 束流 / 亮度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4800" y="2997200"/>
            <a:ext cx="202184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82429" y="3098800"/>
            <a:ext cx="866584" cy="24109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PostgreSQL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2378" y="3398317"/>
            <a:ext cx="1006686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DCS / HV / MRS 等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4800" y="3911600"/>
            <a:ext cx="202184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4123" y="4013200"/>
            <a:ext cx="1363195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直方图上游 HTTP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6961" y="4312717"/>
            <a:ext cx="1237518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ISMonitor 实时直方图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04800" y="4826000"/>
            <a:ext cx="202184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90636" y="4927600"/>
            <a:ext cx="850168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 dirty="0">
                <a:latin typeface="微软雅黑"/>
                <a:ea typeface="微软雅黑"/>
                <a:cs typeface="微软雅黑"/>
              </a:rPr>
              <a:t>ROOT </a:t>
            </a:r>
            <a:r>
              <a:rPr sz="1440" dirty="0" err="1">
                <a:latin typeface="微软雅黑"/>
                <a:ea typeface="微软雅黑"/>
                <a:cs typeface="微软雅黑"/>
              </a:rPr>
              <a:t>文件</a:t>
            </a:r>
            <a:endParaRPr sz="144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6466" y="5227117"/>
            <a:ext cx="1338508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历史 Run 与参考直方图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54960" y="2082800"/>
            <a:ext cx="171704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97928" y="2184401"/>
            <a:ext cx="1231106" cy="1936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632"/>
              </a:lnSpc>
              <a:defRPr sz="15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>
                <a:latin typeface="微软雅黑"/>
                <a:ea typeface="微软雅黑"/>
                <a:cs typeface="微软雅黑"/>
              </a:rPr>
              <a:t>数据库连接与查询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27395" y="2442464"/>
            <a:ext cx="1372171" cy="1568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306"/>
              </a:lnSpc>
              <a:defRPr sz="12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960">
                <a:latin typeface="微软雅黑"/>
                <a:ea typeface="微软雅黑"/>
                <a:cs typeface="微软雅黑"/>
              </a:rPr>
              <a:t>连接池 / ORM / Repository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854960" y="2997200"/>
            <a:ext cx="171704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74871" y="3098801"/>
            <a:ext cx="1077219" cy="1936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632"/>
              </a:lnSpc>
              <a:defRPr sz="15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>
                <a:latin typeface="微软雅黑"/>
                <a:ea typeface="微软雅黑"/>
                <a:cs typeface="微软雅黑"/>
              </a:rPr>
              <a:t>缓存与状态适配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20181" y="3356864"/>
            <a:ext cx="1386598" cy="1568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306"/>
              </a:lnSpc>
              <a:defRPr sz="12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960">
                <a:latin typeface="微软雅黑"/>
                <a:ea typeface="微软雅黑"/>
                <a:cs typeface="微软雅黑"/>
              </a:rPr>
              <a:t>内存缓存 / Redis 辅助状态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854960" y="3911600"/>
            <a:ext cx="171704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43484" y="4013201"/>
            <a:ext cx="1139992" cy="1936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632"/>
              </a:lnSpc>
              <a:defRPr sz="15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>
                <a:latin typeface="微软雅黑"/>
                <a:ea typeface="微软雅黑"/>
                <a:cs typeface="微软雅黑"/>
              </a:rPr>
              <a:t>HTTP 取数与解析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68459" y="4271264"/>
            <a:ext cx="1090043" cy="1568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306"/>
              </a:lnSpc>
              <a:defRPr sz="12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960">
                <a:latin typeface="微软雅黑"/>
                <a:ea typeface="微软雅黑"/>
                <a:cs typeface="微软雅黑"/>
              </a:rPr>
              <a:t>实时图 / 维度与坐标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854960" y="4826000"/>
            <a:ext cx="171704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27615" y="4927601"/>
            <a:ext cx="1171731" cy="1936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632"/>
              </a:lnSpc>
              <a:defRPr sz="15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200">
                <a:latin typeface="微软雅黑"/>
                <a:ea typeface="微软雅黑"/>
                <a:cs typeface="微软雅黑"/>
              </a:rPr>
              <a:t>ROOT 读取与缓存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17964" y="5185664"/>
            <a:ext cx="1191032" cy="1568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306"/>
              </a:lnSpc>
              <a:defRPr sz="12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960">
                <a:latin typeface="微软雅黑"/>
                <a:ea typeface="微软雅黑"/>
                <a:cs typeface="微软雅黑"/>
              </a:rPr>
              <a:t>uproot / 参考 Run 版本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2326640" y="2428240"/>
            <a:ext cx="52832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2326640" y="3342640"/>
            <a:ext cx="19304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2519680" y="2560320"/>
            <a:ext cx="0" cy="78232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2519680" y="2560320"/>
            <a:ext cx="33528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2326640" y="4257040"/>
            <a:ext cx="52832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2326640" y="5171440"/>
            <a:ext cx="52832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4765040" y="2438400"/>
            <a:ext cx="0" cy="274320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4572000" y="2428240"/>
            <a:ext cx="19304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4572000" y="3342640"/>
            <a:ext cx="19304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4572000" y="4257040"/>
            <a:ext cx="19304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4572000" y="5171440"/>
            <a:ext cx="19304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5008880" y="2082800"/>
            <a:ext cx="219456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82052" y="2184400"/>
            <a:ext cx="1448217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280">
                <a:latin typeface="微软雅黑"/>
                <a:ea typeface="微软雅黑"/>
                <a:cs typeface="微软雅黑"/>
              </a:rPr>
              <a:t>运行状态 / Overview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493813" y="2456282"/>
            <a:ext cx="1224695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Run · DAQ · DCS · 束流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765040" y="2428240"/>
            <a:ext cx="24384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5008880" y="2997200"/>
            <a:ext cx="219456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97394" y="3098800"/>
            <a:ext cx="817533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280">
                <a:latin typeface="微软雅黑"/>
                <a:ea typeface="微软雅黑"/>
                <a:cs typeface="微软雅黑"/>
              </a:rPr>
              <a:t>直方图服务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61753" y="3370682"/>
            <a:ext cx="1288815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实时 / 参考 / 多维结构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4765040" y="3342640"/>
            <a:ext cx="24384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5008880" y="3911600"/>
            <a:ext cx="219456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452135" y="4013200"/>
            <a:ext cx="1308050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280">
                <a:latin typeface="微软雅黑"/>
                <a:ea typeface="微软雅黑"/>
                <a:cs typeface="微软雅黑"/>
              </a:rPr>
              <a:t>时序与运行上下文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84809" y="4285082"/>
            <a:ext cx="1442703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 err="1">
                <a:latin typeface="微软雅黑"/>
                <a:ea typeface="微软雅黑"/>
                <a:cs typeface="微软雅黑"/>
              </a:rPr>
              <a:t>信号白名单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时间窗查询</a:t>
            </a:r>
            <a:endParaRPr sz="104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9" name="Connector 58"/>
          <p:cNvCxnSpPr/>
          <p:nvPr/>
        </p:nvCxnSpPr>
        <p:spPr>
          <a:xfrm>
            <a:off x="4765040" y="4257040"/>
            <a:ext cx="24384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/>
          <p:cNvSpPr/>
          <p:nvPr/>
        </p:nvSpPr>
        <p:spPr>
          <a:xfrm>
            <a:off x="5008880" y="4826000"/>
            <a:ext cx="2194560" cy="701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88629" y="4927600"/>
            <a:ext cx="1635063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280" dirty="0" err="1">
                <a:latin typeface="微软雅黑"/>
                <a:ea typeface="微软雅黑"/>
                <a:cs typeface="微软雅黑"/>
              </a:rPr>
              <a:t>日志、分析与报告查询</a:t>
            </a:r>
            <a:endParaRPr sz="128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338322" y="5199482"/>
            <a:ext cx="1535677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>
                <a:latin typeface="微软雅黑"/>
                <a:ea typeface="微软雅黑"/>
                <a:cs typeface="微软雅黑"/>
              </a:rPr>
              <a:t>MRS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已有分析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班次周报</a:t>
            </a:r>
            <a:endParaRPr sz="104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63" name="Connector 62"/>
          <p:cNvCxnSpPr/>
          <p:nvPr/>
        </p:nvCxnSpPr>
        <p:spPr>
          <a:xfrm>
            <a:off x="4765040" y="5171440"/>
            <a:ext cx="24384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7416800" y="2428240"/>
            <a:ext cx="0" cy="274320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7203440" y="2428240"/>
            <a:ext cx="21336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7203440" y="3342640"/>
            <a:ext cx="21336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7203440" y="4257040"/>
            <a:ext cx="21336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7203440" y="5171440"/>
            <a:ext cx="21336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7630160" y="2377440"/>
            <a:ext cx="1727200" cy="995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43184" y="2479040"/>
            <a:ext cx="701154" cy="24109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HTTP API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828514" y="2778557"/>
            <a:ext cx="1330492" cy="34868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参数校验 / 统一响应</a:t>
            </a:r>
          </a:p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状态、图形与历史查询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630160" y="4033520"/>
            <a:ext cx="1727200" cy="853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932933" y="4135120"/>
            <a:ext cx="1121654" cy="22878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WebSocket /ws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955953" y="4420820"/>
            <a:ext cx="1075615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Overview 状态推送</a:t>
            </a:r>
          </a:p>
        </p:txBody>
      </p:sp>
      <p:cxnSp>
        <p:nvCxnSpPr>
          <p:cNvPr id="75" name="Connector 74"/>
          <p:cNvCxnSpPr/>
          <p:nvPr/>
        </p:nvCxnSpPr>
        <p:spPr>
          <a:xfrm>
            <a:off x="7416800" y="2875280"/>
            <a:ext cx="21336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7416800" y="4460240"/>
            <a:ext cx="21336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9966960" y="2052320"/>
            <a:ext cx="1920240" cy="84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558390" y="2153920"/>
            <a:ext cx="737381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监测前端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226568" y="2453437"/>
            <a:ext cx="1401025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 err="1">
                <a:latin typeface="微软雅黑"/>
                <a:ea typeface="微软雅黑"/>
                <a:cs typeface="微软雅黑"/>
              </a:rPr>
              <a:t>总览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图形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历史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报告</a:t>
            </a:r>
            <a:endParaRPr sz="104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9966960" y="3566160"/>
            <a:ext cx="1920240" cy="84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558390" y="3667760"/>
            <a:ext cx="737381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业务服务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0338783" y="3967277"/>
            <a:ext cx="1176604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 err="1">
                <a:latin typeface="微软雅黑"/>
                <a:ea typeface="微软雅黑"/>
                <a:cs typeface="微软雅黑"/>
              </a:rPr>
              <a:t>异常检测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lang="zh-CN" altLang="en-US" sz="1040" dirty="0">
                <a:latin typeface="微软雅黑"/>
                <a:ea typeface="微软雅黑"/>
                <a:cs typeface="微软雅黑"/>
              </a:rPr>
              <a:t>日志诊断</a:t>
            </a:r>
            <a:endParaRPr sz="104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9966960" y="5090160"/>
            <a:ext cx="1920240" cy="843280"/>
          </a:xfrm>
          <a:prstGeom prst="roundRect">
            <a:avLst>
              <a:gd name="adj" fmla="val 8000"/>
            </a:avLst>
          </a:prstGeom>
          <a:solidFill>
            <a:srgbClr val="F5F0FA"/>
          </a:solidFill>
          <a:ln w="12700">
            <a:solidFill>
              <a:srgbClr val="7956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260616" y="5191761"/>
            <a:ext cx="1332929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只读 MCP → Axon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0338778" y="5477460"/>
            <a:ext cx="1176605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查询工具 / 智能取证</a:t>
            </a:r>
          </a:p>
        </p:txBody>
      </p:sp>
      <p:cxnSp>
        <p:nvCxnSpPr>
          <p:cNvPr id="86" name="Connector 85"/>
          <p:cNvCxnSpPr/>
          <p:nvPr/>
        </p:nvCxnSpPr>
        <p:spPr>
          <a:xfrm>
            <a:off x="9692640" y="2479040"/>
            <a:ext cx="0" cy="302768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9357360" y="2794000"/>
            <a:ext cx="33528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9357360" y="4460240"/>
            <a:ext cx="20320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9560560" y="3139440"/>
            <a:ext cx="0" cy="132080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9560560" y="3139440"/>
            <a:ext cx="29464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9855200" y="2682240"/>
            <a:ext cx="0" cy="45720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9855200" y="2682240"/>
            <a:ext cx="11176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9692640" y="2479040"/>
            <a:ext cx="27432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9692640" y="3982720"/>
            <a:ext cx="27432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9692640" y="5506720"/>
            <a:ext cx="27432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ounded Rectangle 95"/>
          <p:cNvSpPr/>
          <p:nvPr/>
        </p:nvSpPr>
        <p:spPr>
          <a:xfrm>
            <a:off x="2854960" y="5730240"/>
            <a:ext cx="6502400" cy="447040"/>
          </a:xfrm>
          <a:prstGeom prst="roundRect">
            <a:avLst>
              <a:gd name="adj" fmla="val 8000"/>
            </a:avLst>
          </a:prstGeom>
          <a:solidFill>
            <a:srgbClr val="ED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987040" y="5842001"/>
            <a:ext cx="4429098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14"/>
              </a:lnSpc>
              <a:defRPr sz="13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 err="1">
                <a:latin typeface="微软雅黑"/>
                <a:ea typeface="微软雅黑"/>
                <a:cs typeface="微软雅黑"/>
              </a:rPr>
              <a:t>后台任务：Overview</a:t>
            </a:r>
            <a:r>
              <a:rPr sz="1040" dirty="0">
                <a:latin typeface="微软雅黑"/>
                <a:ea typeface="微软雅黑"/>
                <a:cs typeface="微软雅黑"/>
              </a:rPr>
              <a:t>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周期聚合与推送</a:t>
            </a:r>
            <a:r>
              <a:rPr sz="1040" dirty="0">
                <a:latin typeface="微软雅黑"/>
                <a:ea typeface="微软雅黑"/>
                <a:cs typeface="微软雅黑"/>
              </a:rPr>
              <a:t>  / 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直方图上游探测</a:t>
            </a:r>
            <a:r>
              <a:rPr sz="1040" dirty="0">
                <a:latin typeface="微软雅黑"/>
                <a:ea typeface="微软雅黑"/>
                <a:cs typeface="微软雅黑"/>
              </a:rPr>
              <a:t>  /  health · readiness</a:t>
            </a:r>
          </a:p>
        </p:txBody>
      </p:sp>
      <p:sp>
        <p:nvSpPr>
          <p:cNvPr id="99" name="TextBox 2">
            <a:extLst>
              <a:ext uri="{FF2B5EF4-FFF2-40B4-BE49-F238E27FC236}">
                <a16:creationId xmlns:a16="http://schemas.microsoft.com/office/drawing/2014/main" id="{AD572918-FBD9-4272-BB6E-27A81DE416BE}"/>
              </a:ext>
            </a:extLst>
          </p:cNvPr>
          <p:cNvSpPr txBox="1"/>
          <p:nvPr/>
        </p:nvSpPr>
        <p:spPr>
          <a:xfrm>
            <a:off x="275883" y="127068"/>
            <a:ext cx="10795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04 / </a:t>
            </a:r>
            <a:r>
              <a:rPr dirty="0" err="1">
                <a:latin typeface="微软雅黑"/>
                <a:ea typeface="微软雅黑"/>
                <a:cs typeface="微软雅黑"/>
              </a:rPr>
              <a:t>数据底座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" name="TextBox 3">
            <a:extLst>
              <a:ext uri="{FF2B5EF4-FFF2-40B4-BE49-F238E27FC236}">
                <a16:creationId xmlns:a16="http://schemas.microsoft.com/office/drawing/2014/main" id="{97761D55-E35E-4DA4-B9AA-751894C6350D}"/>
              </a:ext>
            </a:extLst>
          </p:cNvPr>
          <p:cNvSpPr txBox="1"/>
          <p:nvPr/>
        </p:nvSpPr>
        <p:spPr>
          <a:xfrm>
            <a:off x="275883" y="520768"/>
            <a:ext cx="11239500" cy="647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DataHub：统一查询与运行上下文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" name="Rectangle 1">
            <a:extLst>
              <a:ext uri="{FF2B5EF4-FFF2-40B4-BE49-F238E27FC236}">
                <a16:creationId xmlns:a16="http://schemas.microsoft.com/office/drawing/2014/main" id="{92D8A8CE-C01E-46D7-B7B5-BB2E74C24C2C}"/>
              </a:ext>
            </a:extLst>
          </p:cNvPr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47676FC2-22DF-415A-BFFF-5815FD8EE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11 / 28</a:t>
            </a:r>
          </a:p>
        </p:txBody>
      </p:sp>
      <p:sp>
        <p:nvSpPr>
          <p:cNvPr id="104" name="TextBox 7">
            <a:extLst>
              <a:ext uri="{FF2B5EF4-FFF2-40B4-BE49-F238E27FC236}">
                <a16:creationId xmlns:a16="http://schemas.microsoft.com/office/drawing/2014/main" id="{F333A1D3-E5BB-4222-B70D-2F45D7B7FA0A}"/>
              </a:ext>
            </a:extLst>
          </p:cNvPr>
          <p:cNvSpPr>
            <a:spLocks noGrp="1"/>
          </p:cNvSpPr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  <p:sp>
        <p:nvSpPr>
          <p:cNvPr id="105" name="Rectangle 81">
            <a:extLst>
              <a:ext uri="{FF2B5EF4-FFF2-40B4-BE49-F238E27FC236}">
                <a16:creationId xmlns:a16="http://schemas.microsoft.com/office/drawing/2014/main" id="{B67FB557-5C80-41E8-BE5C-DCB9418F289C}"/>
              </a:ext>
            </a:extLst>
          </p:cNvPr>
          <p:cNvSpPr/>
          <p:nvPr/>
        </p:nvSpPr>
        <p:spPr>
          <a:xfrm>
            <a:off x="237783" y="6336030"/>
            <a:ext cx="9548054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" name="TextBox 82">
            <a:extLst>
              <a:ext uri="{FF2B5EF4-FFF2-40B4-BE49-F238E27FC236}">
                <a16:creationId xmlns:a16="http://schemas.microsoft.com/office/drawing/2014/main" id="{9018A866-97C4-4CEB-B9BE-3F01F66C9A40}"/>
              </a:ext>
            </a:extLst>
          </p:cNvPr>
          <p:cNvSpPr txBox="1"/>
          <p:nvPr/>
        </p:nvSpPr>
        <p:spPr>
          <a:xfrm>
            <a:off x="390183" y="6424930"/>
            <a:ext cx="9289998" cy="1795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39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设计目的：统一多源数据接口与时间口径，减少重复对接，为监测、诊断和报告提供一致证据</a:t>
            </a:r>
            <a:endParaRPr lang="zh-CN" altLang="en-US" dirty="0"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数据底座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DataHub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进展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：</a:t>
            </a: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统一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运行参数</a:t>
            </a: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，</a:t>
            </a:r>
            <a:r>
              <a:rPr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集中展示运行与束流状态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00816183-6C50-45E3-A41C-663AEA3C8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57200" y="1744099"/>
            <a:ext cx="3606800" cy="5080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9600" y="1782199"/>
            <a:ext cx="10541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99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14500" y="1883799"/>
            <a:ext cx="22225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个已对接数据库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292600" y="1744099"/>
            <a:ext cx="3606800" cy="5080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445000" y="1782199"/>
            <a:ext cx="10541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99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58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49900" y="1883799"/>
            <a:ext cx="222250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项业务数据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实时获取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128000" y="1744099"/>
            <a:ext cx="3606800" cy="5080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280400" y="1782199"/>
            <a:ext cx="1054100" cy="419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99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643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85300" y="1883799"/>
            <a:ext cx="222250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张直方图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实时展示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7200" y="2429899"/>
            <a:ext cx="548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BESIII 运行总览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48400" y="2429899"/>
            <a:ext cx="548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BEPCII 束流状态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3191899"/>
            <a:ext cx="5486400" cy="24130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7" name="Picture 46" descr="imag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2096" y="3217299"/>
            <a:ext cx="4756606" cy="2362200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6248400" y="3191899"/>
            <a:ext cx="5486400" cy="24130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49" name="Picture 48" descr="image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695885" y="3217299"/>
            <a:ext cx="4591428" cy="236220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457200" y="2798199"/>
            <a:ext cx="1841500" cy="304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20700" y="2878844"/>
            <a:ext cx="1714500" cy="194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DAQ / Run / 采集指标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413000" y="2798199"/>
            <a:ext cx="1612900" cy="304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76500" y="2878844"/>
            <a:ext cx="1485900" cy="194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各子探测器高压状态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1371600" y="3102999"/>
            <a:ext cx="0" cy="1651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1371600" y="3268099"/>
            <a:ext cx="1739900" cy="12700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3213100" y="3102999"/>
            <a:ext cx="0" cy="1651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3213100" y="3268099"/>
            <a:ext cx="1422400" cy="46990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4140200" y="2798199"/>
            <a:ext cx="1803400" cy="304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203700" y="2878844"/>
            <a:ext cx="1676400" cy="194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亮度 / Tracks 时序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5041900" y="3102999"/>
            <a:ext cx="7874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5829300" y="3102999"/>
            <a:ext cx="0" cy="15494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H="1">
            <a:off x="5359400" y="4652399"/>
            <a:ext cx="469900" cy="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6248400" y="2798199"/>
            <a:ext cx="1739900" cy="3048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311900" y="2878844"/>
            <a:ext cx="1612900" cy="194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能量 / 流强 / 寿命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102600" y="2798199"/>
            <a:ext cx="1739900" cy="3048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166100" y="2878844"/>
            <a:ext cx="1612900" cy="194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正负电子流强时序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956800" y="2798199"/>
            <a:ext cx="1778000" cy="3048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0020300" y="2878844"/>
            <a:ext cx="1651000" cy="194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束流寿命时序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7112000" y="3102999"/>
            <a:ext cx="0" cy="20320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7112000" y="3306199"/>
            <a:ext cx="1244600" cy="21590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8966200" y="3102999"/>
            <a:ext cx="9017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9867900" y="3102999"/>
            <a:ext cx="0" cy="120650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10845800" y="3102999"/>
            <a:ext cx="10287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11874500" y="3102999"/>
            <a:ext cx="0" cy="201930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H="1">
            <a:off x="11404600" y="5122299"/>
            <a:ext cx="469900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1219200" y="3293499"/>
            <a:ext cx="4305300" cy="254000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219200" y="3661799"/>
            <a:ext cx="4305300" cy="203200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219200" y="3915799"/>
            <a:ext cx="4305300" cy="1562100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718300" y="3268099"/>
            <a:ext cx="4559300" cy="622300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718300" y="3991999"/>
            <a:ext cx="4559300" cy="685800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718300" y="4842899"/>
            <a:ext cx="4559300" cy="647700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57200" y="5926649"/>
            <a:ext cx="11277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9600" y="6015549"/>
            <a:ext cx="109728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数据底座已支撑状态总览、趋势回查和上下文查询，为异常检测、报告与助手提供统一数据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来源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12 / 28</a:t>
            </a:r>
          </a:p>
        </p:txBody>
      </p:sp>
      <p:sp>
        <p:nvSpPr>
          <p:cNvPr id="86" name="TextBox 7">
            <a:extLst>
              <a:ext uri="{FF2B5EF4-FFF2-40B4-BE49-F238E27FC236}">
                <a16:creationId xmlns:a16="http://schemas.microsoft.com/office/drawing/2014/main" id="{BB4BDE75-0234-4778-BFF2-F0F4DE4CC43E}"/>
              </a:ext>
            </a:extLst>
          </p:cNvPr>
          <p:cNvSpPr>
            <a:spLocks noGrp="1"/>
          </p:cNvSpPr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  <p:sp>
        <p:nvSpPr>
          <p:cNvPr id="84" name="TextBox 86">
            <a:extLst>
              <a:ext uri="{FF2B5EF4-FFF2-40B4-BE49-F238E27FC236}">
                <a16:creationId xmlns:a16="http://schemas.microsoft.com/office/drawing/2014/main" id="{97A6E77B-ECC9-4758-A686-379449B90C42}"/>
              </a:ext>
            </a:extLst>
          </p:cNvPr>
          <p:cNvSpPr txBox="1"/>
          <p:nvPr/>
        </p:nvSpPr>
        <p:spPr>
          <a:xfrm>
            <a:off x="457200" y="1409700"/>
            <a:ext cx="2463816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1200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验收目标：覆盖</a:t>
            </a:r>
            <a:r>
              <a:rPr dirty="0">
                <a:latin typeface="微软雅黑"/>
                <a:ea typeface="微软雅黑"/>
                <a:cs typeface="微软雅黑"/>
              </a:rPr>
              <a:t> 35000 </a:t>
            </a:r>
            <a:r>
              <a:rPr dirty="0" err="1">
                <a:latin typeface="微软雅黑"/>
                <a:ea typeface="微软雅黑"/>
                <a:cs typeface="微软雅黑"/>
              </a:rPr>
              <a:t>个监测参数</a:t>
            </a:r>
            <a:r>
              <a:rPr dirty="0">
                <a:latin typeface="微软雅黑"/>
                <a:ea typeface="微软雅黑"/>
                <a:cs typeface="微软雅黑"/>
              </a:rPr>
              <a:t>；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5713" y="539903"/>
            <a:ext cx="2683427" cy="38465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3155"/>
              </a:lnSpc>
              <a:defRPr sz="2900" b="1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2320" dirty="0" err="1">
                <a:latin typeface="微软雅黑"/>
                <a:ea typeface="微软雅黑"/>
                <a:cs typeface="微软雅黑"/>
              </a:rPr>
              <a:t>直方图异常检测服务</a:t>
            </a:r>
            <a:endParaRPr sz="232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304800" y="1066800"/>
            <a:ext cx="11582400" cy="0"/>
          </a:xfrm>
          <a:prstGeom prst="line">
            <a:avLst/>
          </a:prstGeom>
          <a:ln w="12700">
            <a:solidFill>
              <a:srgbClr val="D6E1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04800" y="1249680"/>
            <a:ext cx="2590800" cy="721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31510" y="1351280"/>
            <a:ext cx="737381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检测触发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51546" y="1650796"/>
            <a:ext cx="697307" cy="181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 dirty="0" err="1">
                <a:latin typeface="微软雅黑"/>
                <a:ea typeface="微软雅黑"/>
                <a:cs typeface="微软雅黑"/>
              </a:rPr>
              <a:t>周期</a:t>
            </a:r>
            <a:r>
              <a:rPr sz="1120" dirty="0">
                <a:latin typeface="微软雅黑"/>
                <a:ea typeface="微软雅黑"/>
                <a:cs typeface="微软雅黑"/>
              </a:rPr>
              <a:t> / </a:t>
            </a:r>
            <a:r>
              <a:rPr sz="1120" dirty="0" err="1">
                <a:latin typeface="微软雅黑"/>
                <a:ea typeface="微软雅黑"/>
                <a:cs typeface="微软雅黑"/>
              </a:rPr>
              <a:t>手工</a:t>
            </a:r>
            <a:endParaRPr sz="112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22320" y="1249680"/>
            <a:ext cx="4653280" cy="721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8618" y="1351281"/>
            <a:ext cx="3200684" cy="252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067"/>
              </a:lnSpc>
              <a:defRPr sz="19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520">
                <a:latin typeface="微软雅黑"/>
                <a:ea typeface="微软雅黑"/>
                <a:cs typeface="微软雅黑"/>
              </a:rPr>
              <a:t>DataHub：当前图 + 参考图 + Run 信息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6070" y="1664615"/>
            <a:ext cx="3085781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HTTP 查询；保留维度、entries、来源时间与参考版本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02320" y="1249680"/>
            <a:ext cx="3484880" cy="721360"/>
          </a:xfrm>
          <a:prstGeom prst="roundRect">
            <a:avLst>
              <a:gd name="adj" fmla="val 8000"/>
            </a:avLst>
          </a:prstGeom>
          <a:solidFill>
            <a:srgbClr val="FCF6EB"/>
          </a:solidFill>
          <a:ln w="12700">
            <a:solidFill>
              <a:srgbClr val="AE79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55844" y="1351281"/>
            <a:ext cx="977833" cy="252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067"/>
              </a:lnSpc>
              <a:defRPr sz="1900" b="1">
                <a:solidFill>
                  <a:srgbClr val="AE792C"/>
                </a:solidFill>
                <a:latin typeface="微软雅黑"/>
                <a:ea typeface="微软雅黑"/>
                <a:cs typeface="微软雅黑"/>
              </a:defRPr>
            </a:pPr>
            <a:r>
              <a:rPr sz="1520">
                <a:latin typeface="微软雅黑"/>
                <a:ea typeface="微软雅黑"/>
                <a:cs typeface="微软雅黑"/>
              </a:rPr>
              <a:t>运行期配置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26052" y="1664615"/>
            <a:ext cx="2037417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参考 Run / 模式 / 规则开关 / catalog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4800" y="2275840"/>
            <a:ext cx="11582400" cy="356616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12700">
            <a:solidFill>
              <a:srgbClr val="D6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7040" y="2377440"/>
            <a:ext cx="65" cy="22878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50"/>
              </a:lnSpc>
              <a:defRPr sz="17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endParaRPr sz="136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55563" y="2377440"/>
            <a:ext cx="2106475" cy="24109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Histogram Anomaly Service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8160" y="2926080"/>
            <a:ext cx="171704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7764" y="3027681"/>
            <a:ext cx="977833" cy="25231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2067"/>
              </a:lnSpc>
              <a:defRPr sz="19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520">
                <a:latin typeface="微软雅黑"/>
                <a:ea typeface="微软雅黑"/>
                <a:cs typeface="微软雅黑"/>
              </a:rPr>
              <a:t>实时流水线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0633" y="3341014"/>
            <a:ext cx="1332096" cy="60401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632"/>
              </a:lnSpc>
              <a:defRPr sz="15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200" dirty="0" err="1">
                <a:latin typeface="微软雅黑"/>
                <a:ea typeface="微软雅黑"/>
                <a:cs typeface="微软雅黑"/>
              </a:rPr>
              <a:t>扫描图集</a:t>
            </a:r>
            <a:r>
              <a:rPr sz="1200" dirty="0">
                <a:latin typeface="微软雅黑"/>
                <a:ea typeface="微软雅黑"/>
                <a:cs typeface="微软雅黑"/>
              </a:rPr>
              <a:t> / Run </a:t>
            </a:r>
            <a:r>
              <a:rPr sz="1200" dirty="0" err="1">
                <a:latin typeface="微软雅黑"/>
                <a:ea typeface="微软雅黑"/>
                <a:cs typeface="微软雅黑"/>
              </a:rPr>
              <a:t>关联</a:t>
            </a:r>
            <a:endParaRPr sz="12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ts val="1632"/>
              </a:lnSpc>
              <a:defRPr sz="15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200" dirty="0" err="1">
                <a:latin typeface="微软雅黑"/>
                <a:ea typeface="微软雅黑"/>
                <a:cs typeface="微软雅黑"/>
              </a:rPr>
              <a:t>DataHub</a:t>
            </a:r>
            <a:r>
              <a:rPr sz="1200" dirty="0">
                <a:latin typeface="微软雅黑"/>
                <a:ea typeface="微软雅黑"/>
                <a:cs typeface="微软雅黑"/>
              </a:rPr>
              <a:t> Client</a:t>
            </a:r>
          </a:p>
          <a:p>
            <a:pPr algn="ctr">
              <a:lnSpc>
                <a:spcPts val="1632"/>
              </a:lnSpc>
              <a:defRPr sz="15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200" dirty="0" err="1">
                <a:latin typeface="微软雅黑"/>
                <a:ea typeface="微软雅黑"/>
                <a:cs typeface="微软雅黑"/>
              </a:rPr>
              <a:t>参考选择与缓存</a:t>
            </a:r>
            <a:endParaRPr sz="120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621280" y="2926080"/>
            <a:ext cx="182880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90471" y="3027680"/>
            <a:ext cx="1290418" cy="2400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958"/>
              </a:lnSpc>
              <a:defRPr sz="18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440">
                <a:latin typeface="微软雅黑"/>
                <a:ea typeface="微软雅黑"/>
                <a:cs typeface="微软雅黑"/>
              </a:rPr>
              <a:t>数据质量与门控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86464" y="3327197"/>
            <a:ext cx="1298432" cy="56611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 dirty="0" err="1">
                <a:latin typeface="微软雅黑"/>
                <a:ea typeface="微软雅黑"/>
                <a:cs typeface="微软雅黑"/>
              </a:rPr>
              <a:t>数据</a:t>
            </a:r>
            <a:r>
              <a:rPr sz="1120" dirty="0">
                <a:latin typeface="微软雅黑"/>
                <a:ea typeface="微软雅黑"/>
                <a:cs typeface="微软雅黑"/>
              </a:rPr>
              <a:t> / </a:t>
            </a:r>
            <a:r>
              <a:rPr sz="1120" dirty="0" err="1">
                <a:latin typeface="微软雅黑"/>
                <a:ea typeface="微软雅黑"/>
                <a:cs typeface="微软雅黑"/>
              </a:rPr>
              <a:t>参考是否可用</a:t>
            </a:r>
            <a:endParaRPr sz="112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 dirty="0" err="1">
                <a:latin typeface="微软雅黑"/>
                <a:ea typeface="微软雅黑"/>
                <a:cs typeface="微软雅黑"/>
              </a:rPr>
              <a:t>结构、维度与统计量</a:t>
            </a:r>
            <a:endParaRPr sz="112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ts val="1523"/>
              </a:lnSpc>
              <a:defRPr sz="14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120" dirty="0" err="1">
                <a:latin typeface="微软雅黑"/>
                <a:ea typeface="微软雅黑"/>
                <a:cs typeface="微软雅黑"/>
              </a:rPr>
              <a:t>按模式进入判定路径</a:t>
            </a:r>
            <a:endParaRPr sz="112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815840" y="2753360"/>
            <a:ext cx="413512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6E1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58080" y="2854961"/>
            <a:ext cx="2223237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50"/>
              </a:lnSpc>
              <a:defRPr sz="1700" b="1">
                <a:solidFill>
                  <a:srgbClr val="306EB0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DetectionEngine / 检测与融合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978400" y="3220720"/>
            <a:ext cx="1767840" cy="76200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12700">
            <a:solidFill>
              <a:srgbClr val="306E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94056" y="3322320"/>
            <a:ext cx="1136530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306EB0"/>
                </a:solidFill>
                <a:latin typeface="微软雅黑"/>
                <a:ea typeface="微软雅黑"/>
                <a:cs typeface="微软雅黑"/>
              </a:defRPr>
            </a:pPr>
            <a:r>
              <a:rPr sz="1280" dirty="0" err="1">
                <a:latin typeface="微软雅黑"/>
                <a:ea typeface="微软雅黑"/>
                <a:cs typeface="微软雅黑"/>
              </a:rPr>
              <a:t>传统规则</a:t>
            </a:r>
            <a:r>
              <a:rPr sz="1280" dirty="0">
                <a:latin typeface="微软雅黑"/>
                <a:ea typeface="微软雅黑"/>
                <a:cs typeface="微软雅黑"/>
              </a:rPr>
              <a:t> + </a:t>
            </a:r>
            <a:r>
              <a:rPr sz="1280" dirty="0" err="1">
                <a:latin typeface="微软雅黑"/>
                <a:ea typeface="微软雅黑"/>
                <a:cs typeface="微软雅黑"/>
              </a:rPr>
              <a:t>卡方</a:t>
            </a:r>
            <a:endParaRPr sz="128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63599" y="3594202"/>
            <a:ext cx="1197444" cy="1568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306"/>
              </a:lnSpc>
              <a:defRPr sz="12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960" dirty="0">
                <a:latin typeface="微软雅黑"/>
                <a:ea typeface="微软雅黑"/>
                <a:cs typeface="微软雅黑"/>
              </a:rPr>
              <a:t>legacy </a:t>
            </a:r>
            <a:r>
              <a:rPr sz="960" dirty="0" err="1">
                <a:latin typeface="微软雅黑"/>
                <a:ea typeface="微软雅黑"/>
                <a:cs typeface="微软雅黑"/>
              </a:rPr>
              <a:t>规则</a:t>
            </a:r>
            <a:r>
              <a:rPr sz="960" dirty="0">
                <a:latin typeface="微软雅黑"/>
                <a:ea typeface="微软雅黑"/>
                <a:cs typeface="微软雅黑"/>
              </a:rPr>
              <a:t> / </a:t>
            </a:r>
            <a:r>
              <a:rPr sz="960" dirty="0" err="1">
                <a:latin typeface="微软雅黑"/>
                <a:ea typeface="微软雅黑"/>
                <a:cs typeface="微软雅黑"/>
              </a:rPr>
              <a:t>ChiSquare</a:t>
            </a:r>
            <a:endParaRPr sz="96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020560" y="3220720"/>
            <a:ext cx="1767840" cy="76200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12700">
            <a:solidFill>
              <a:srgbClr val="306E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3961" y="3322320"/>
            <a:ext cx="981039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306EB0"/>
                </a:solidFill>
                <a:latin typeface="微软雅黑"/>
                <a:ea typeface="微软雅黑"/>
                <a:cs typeface="微软雅黑"/>
              </a:defRPr>
            </a:pPr>
            <a:r>
              <a:rPr sz="1280">
                <a:latin typeface="微软雅黑"/>
                <a:ea typeface="微软雅黑"/>
                <a:cs typeface="微软雅黑"/>
              </a:rPr>
              <a:t>物理语义规则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39234" y="3594202"/>
            <a:ext cx="1330492" cy="15683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306"/>
              </a:lnSpc>
              <a:defRPr sz="12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960" dirty="0" err="1">
                <a:latin typeface="微软雅黑"/>
                <a:ea typeface="微软雅黑"/>
                <a:cs typeface="微软雅黑"/>
              </a:rPr>
              <a:t>类型模板</a:t>
            </a:r>
            <a:r>
              <a:rPr sz="960" dirty="0">
                <a:latin typeface="微软雅黑"/>
                <a:ea typeface="微软雅黑"/>
                <a:cs typeface="微软雅黑"/>
              </a:rPr>
              <a:t> / </a:t>
            </a:r>
            <a:r>
              <a:rPr sz="960" dirty="0" err="1">
                <a:latin typeface="微软雅黑"/>
                <a:ea typeface="微软雅黑"/>
                <a:cs typeface="微软雅黑"/>
              </a:rPr>
              <a:t>单图覆盖</a:t>
            </a:r>
            <a:r>
              <a:rPr sz="960" dirty="0">
                <a:latin typeface="微软雅黑"/>
                <a:ea typeface="微软雅黑"/>
                <a:cs typeface="微软雅黑"/>
              </a:rPr>
              <a:t> / 2D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978400" y="4287520"/>
            <a:ext cx="3810000" cy="589280"/>
          </a:xfrm>
          <a:prstGeom prst="roundRect">
            <a:avLst>
              <a:gd name="adj" fmla="val 8000"/>
            </a:avLst>
          </a:prstGeom>
          <a:solidFill>
            <a:srgbClr val="F3F7FA"/>
          </a:solidFill>
          <a:ln w="12700">
            <a:solidFill>
              <a:srgbClr val="306E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075486" y="4389120"/>
            <a:ext cx="1615828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306EB0"/>
                </a:solidFill>
                <a:latin typeface="微软雅黑"/>
                <a:ea typeface="微软雅黑"/>
                <a:cs typeface="微软雅黑"/>
              </a:defRPr>
            </a:pPr>
            <a:r>
              <a:rPr sz="1280" dirty="0" err="1">
                <a:latin typeface="微软雅黑"/>
                <a:ea typeface="微软雅黑"/>
                <a:cs typeface="微软雅黑"/>
              </a:rPr>
              <a:t>结果融合</a:t>
            </a:r>
            <a:r>
              <a:rPr sz="1280" dirty="0">
                <a:latin typeface="微软雅黑"/>
                <a:ea typeface="微软雅黑"/>
                <a:cs typeface="微软雅黑"/>
              </a:rPr>
              <a:t> / </a:t>
            </a:r>
            <a:r>
              <a:rPr sz="1280" dirty="0" err="1">
                <a:latin typeface="微软雅黑"/>
                <a:ea typeface="微软雅黑"/>
                <a:cs typeface="微软雅黑"/>
              </a:rPr>
              <a:t>确认与恢复</a:t>
            </a:r>
            <a:endParaRPr sz="128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89538" y="4661002"/>
            <a:ext cx="1987725" cy="16991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414"/>
              </a:lnSpc>
              <a:defRPr sz="13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040">
                <a:latin typeface="微软雅黑"/>
                <a:ea typeface="微软雅黑"/>
                <a:cs typeface="微软雅黑"/>
              </a:rPr>
              <a:t>legacy  /  shadow  /  semantic_active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347200" y="2926080"/>
            <a:ext cx="2326640" cy="1534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44289" y="3027681"/>
            <a:ext cx="1732462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状态处理与 PostgreSQL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30046" y="3313379"/>
            <a:ext cx="1360950" cy="8091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632"/>
              </a:lnSpc>
              <a:defRPr sz="15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200">
                <a:latin typeface="微软雅黑"/>
                <a:ea typeface="微软雅黑"/>
                <a:cs typeface="微软雅黑"/>
              </a:rPr>
              <a:t>当前状态 / 最新快照</a:t>
            </a:r>
          </a:p>
          <a:p>
            <a:pPr algn="ctr">
              <a:lnSpc>
                <a:spcPts val="1632"/>
              </a:lnSpc>
              <a:defRPr sz="15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200">
                <a:latin typeface="微软雅黑"/>
                <a:ea typeface="微软雅黑"/>
                <a:cs typeface="微软雅黑"/>
              </a:rPr>
              <a:t>异常事件 / 检测历史</a:t>
            </a:r>
          </a:p>
          <a:p>
            <a:pPr algn="ctr">
              <a:lnSpc>
                <a:spcPts val="1632"/>
              </a:lnSpc>
              <a:defRPr sz="15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200">
                <a:latin typeface="微软雅黑"/>
                <a:ea typeface="微软雅黑"/>
                <a:cs typeface="微软雅黑"/>
              </a:rPr>
              <a:t>Run 汇总 / 标注样本</a:t>
            </a:r>
          </a:p>
          <a:p>
            <a:pPr algn="ctr">
              <a:lnSpc>
                <a:spcPts val="1632"/>
              </a:lnSpc>
              <a:defRPr sz="1500" b="0">
                <a:solidFill>
                  <a:srgbClr val="19354D"/>
                </a:solidFill>
                <a:latin typeface="微软雅黑"/>
                <a:ea typeface="微软雅黑"/>
                <a:cs typeface="微软雅黑"/>
              </a:defRPr>
            </a:pPr>
            <a:r>
              <a:rPr sz="1200">
                <a:latin typeface="微软雅黑"/>
                <a:ea typeface="微软雅黑"/>
                <a:cs typeface="微软雅黑"/>
              </a:rPr>
              <a:t>重复事件抑制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1595120" y="1971040"/>
            <a:ext cx="0" cy="95504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4043680" y="1971040"/>
            <a:ext cx="0" cy="15240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H="1">
            <a:off x="2428240" y="2123440"/>
            <a:ext cx="1615440" cy="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2428240" y="2123440"/>
            <a:ext cx="0" cy="104648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H="1">
            <a:off x="2235200" y="3169920"/>
            <a:ext cx="19304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10139680" y="1971040"/>
            <a:ext cx="0" cy="568960"/>
          </a:xfrm>
          <a:prstGeom prst="line">
            <a:avLst/>
          </a:prstGeom>
          <a:ln w="20320">
            <a:solidFill>
              <a:srgbClr val="AE792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H="1">
            <a:off x="9062720" y="2540000"/>
            <a:ext cx="1076960" cy="0"/>
          </a:xfrm>
          <a:prstGeom prst="line">
            <a:avLst/>
          </a:prstGeom>
          <a:ln w="20320">
            <a:solidFill>
              <a:srgbClr val="AE792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9062720" y="2540000"/>
            <a:ext cx="0" cy="345440"/>
          </a:xfrm>
          <a:prstGeom prst="line">
            <a:avLst/>
          </a:prstGeom>
          <a:ln w="20320">
            <a:solidFill>
              <a:srgbClr val="AE792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H="1">
            <a:off x="8950960" y="2885440"/>
            <a:ext cx="111760" cy="0"/>
          </a:xfrm>
          <a:prstGeom prst="line">
            <a:avLst/>
          </a:prstGeom>
          <a:ln w="20320">
            <a:solidFill>
              <a:srgbClr val="AE792C"/>
            </a:solidFill>
            <a:prstDash val="dash"/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235200" y="3606800"/>
            <a:ext cx="38608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4450080" y="3606800"/>
            <a:ext cx="528320" cy="0"/>
          </a:xfrm>
          <a:prstGeom prst="line">
            <a:avLst/>
          </a:prstGeom>
          <a:ln w="20320">
            <a:solidFill>
              <a:srgbClr val="306EB0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4622800" y="3119120"/>
            <a:ext cx="0" cy="487680"/>
          </a:xfrm>
          <a:prstGeom prst="line">
            <a:avLst/>
          </a:prstGeom>
          <a:ln w="20320">
            <a:solidFill>
              <a:srgbClr val="30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4622800" y="3119120"/>
            <a:ext cx="3281680" cy="0"/>
          </a:xfrm>
          <a:prstGeom prst="line">
            <a:avLst/>
          </a:prstGeom>
          <a:ln w="20320">
            <a:solidFill>
              <a:srgbClr val="30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7904480" y="3119120"/>
            <a:ext cx="0" cy="101600"/>
          </a:xfrm>
          <a:prstGeom prst="line">
            <a:avLst/>
          </a:prstGeom>
          <a:ln w="20320">
            <a:solidFill>
              <a:srgbClr val="306EB0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5862320" y="3982720"/>
            <a:ext cx="0" cy="304800"/>
          </a:xfrm>
          <a:prstGeom prst="line">
            <a:avLst/>
          </a:prstGeom>
          <a:ln w="20320">
            <a:solidFill>
              <a:srgbClr val="306EB0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7904480" y="3982720"/>
            <a:ext cx="0" cy="304800"/>
          </a:xfrm>
          <a:prstGeom prst="line">
            <a:avLst/>
          </a:prstGeom>
          <a:ln w="20320">
            <a:solidFill>
              <a:srgbClr val="306EB0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8788400" y="4582160"/>
            <a:ext cx="365760" cy="0"/>
          </a:xfrm>
          <a:prstGeom prst="line">
            <a:avLst/>
          </a:prstGeom>
          <a:ln w="20320">
            <a:solidFill>
              <a:srgbClr val="30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9154160" y="3657600"/>
            <a:ext cx="0" cy="924560"/>
          </a:xfrm>
          <a:prstGeom prst="line">
            <a:avLst/>
          </a:prstGeom>
          <a:ln w="20320">
            <a:solidFill>
              <a:srgbClr val="306E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9154160" y="3657600"/>
            <a:ext cx="193040" cy="0"/>
          </a:xfrm>
          <a:prstGeom prst="line">
            <a:avLst/>
          </a:prstGeom>
          <a:ln w="20320">
            <a:solidFill>
              <a:srgbClr val="306EB0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518160" y="5354320"/>
            <a:ext cx="8290560" cy="325120"/>
          </a:xfrm>
          <a:prstGeom prst="roundRect">
            <a:avLst>
              <a:gd name="adj" fmla="val 8000"/>
            </a:avLst>
          </a:prstGeom>
          <a:solidFill>
            <a:srgbClr val="ED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40080" y="5425441"/>
            <a:ext cx="4924425" cy="1691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14"/>
              </a:lnSpc>
              <a:defRPr sz="13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040" dirty="0" err="1">
                <a:latin typeface="微软雅黑"/>
                <a:ea typeface="微软雅黑"/>
                <a:cs typeface="微软雅黑"/>
              </a:rPr>
              <a:t>查询</a:t>
            </a:r>
            <a:r>
              <a:rPr sz="1040" dirty="0">
                <a:latin typeface="微软雅黑"/>
                <a:ea typeface="微软雅黑"/>
                <a:cs typeface="微软雅黑"/>
              </a:rPr>
              <a:t>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API：总览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单图对比</a:t>
            </a:r>
            <a:r>
              <a:rPr sz="1040" dirty="0">
                <a:latin typeface="微软雅黑"/>
                <a:ea typeface="微软雅黑"/>
                <a:cs typeface="微软雅黑"/>
              </a:rPr>
              <a:t> /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时间线</a:t>
            </a:r>
            <a:r>
              <a:rPr sz="1040" dirty="0">
                <a:latin typeface="微软雅黑"/>
                <a:ea typeface="微软雅黑"/>
                <a:cs typeface="微软雅黑"/>
              </a:rPr>
              <a:t> / Run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异常汇总</a:t>
            </a:r>
            <a:r>
              <a:rPr sz="1040" dirty="0">
                <a:latin typeface="微软雅黑"/>
                <a:ea typeface="微软雅黑"/>
                <a:cs typeface="微软雅黑"/>
              </a:rPr>
              <a:t>    ｜    </a:t>
            </a:r>
            <a:r>
              <a:rPr sz="1040" dirty="0" err="1">
                <a:latin typeface="微软雅黑"/>
                <a:ea typeface="微软雅黑"/>
                <a:cs typeface="微软雅黑"/>
              </a:rPr>
              <a:t>标注与设置通过独立写接口</a:t>
            </a:r>
            <a:endParaRPr sz="1040"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9" name="Connector 58"/>
          <p:cNvCxnSpPr/>
          <p:nvPr/>
        </p:nvCxnSpPr>
        <p:spPr>
          <a:xfrm>
            <a:off x="10505440" y="4460240"/>
            <a:ext cx="0" cy="1056640"/>
          </a:xfrm>
          <a:prstGeom prst="line">
            <a:avLst/>
          </a:prstGeom>
          <a:ln w="20320">
            <a:solidFill>
              <a:srgbClr val="008B9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H="1">
            <a:off x="8808720" y="5516880"/>
            <a:ext cx="1696720" cy="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304800" y="6075680"/>
            <a:ext cx="3596640" cy="39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229483" y="6177281"/>
            <a:ext cx="1747274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前端：展示与人工标注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297680" y="6075680"/>
            <a:ext cx="3596640" cy="396240"/>
          </a:xfrm>
          <a:prstGeom prst="roundRect">
            <a:avLst>
              <a:gd name="adj" fmla="val 8000"/>
            </a:avLst>
          </a:prstGeom>
          <a:solidFill>
            <a:srgbClr val="F5F0FA"/>
          </a:solidFill>
          <a:ln w="12700">
            <a:solidFill>
              <a:srgbClr val="7956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61940" y="6177280"/>
            <a:ext cx="2268121" cy="2059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741"/>
              </a:lnSpc>
              <a:defRPr sz="1600" b="1">
                <a:solidFill>
                  <a:srgbClr val="7956A7"/>
                </a:solidFill>
                <a:latin typeface="微软雅黑"/>
                <a:ea typeface="微软雅黑"/>
                <a:cs typeface="微软雅黑"/>
              </a:defRPr>
            </a:pPr>
            <a:r>
              <a:rPr sz="1280">
                <a:latin typeface="微软雅黑"/>
                <a:ea typeface="微软雅黑"/>
                <a:cs typeface="微软雅黑"/>
              </a:rPr>
              <a:t>只读 MCP：Agent 查询检测证据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290560" y="6075680"/>
            <a:ext cx="3596640" cy="39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08B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4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040516" y="6177281"/>
            <a:ext cx="2096728" cy="22781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1850"/>
              </a:lnSpc>
              <a:defRPr sz="1700" b="1">
                <a:solidFill>
                  <a:srgbClr val="008B93"/>
                </a:solidFill>
                <a:latin typeface="微软雅黑"/>
                <a:ea typeface="微软雅黑"/>
                <a:cs typeface="微软雅黑"/>
              </a:defRPr>
            </a:pPr>
            <a:r>
              <a:rPr sz="1360">
                <a:latin typeface="微软雅黑"/>
                <a:ea typeface="微软雅黑"/>
                <a:cs typeface="微软雅黑"/>
              </a:rPr>
              <a:t>运维：周期心跳与服务健康</a:t>
            </a:r>
          </a:p>
        </p:txBody>
      </p:sp>
      <p:cxnSp>
        <p:nvCxnSpPr>
          <p:cNvPr id="67" name="Connector 66"/>
          <p:cNvCxnSpPr/>
          <p:nvPr/>
        </p:nvCxnSpPr>
        <p:spPr>
          <a:xfrm>
            <a:off x="2082800" y="5679440"/>
            <a:ext cx="0" cy="396240"/>
          </a:xfrm>
          <a:prstGeom prst="line">
            <a:avLst/>
          </a:prstGeom>
          <a:ln w="20320">
            <a:solidFill>
              <a:srgbClr val="008B9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6096000" y="5679440"/>
            <a:ext cx="0" cy="396240"/>
          </a:xfrm>
          <a:prstGeom prst="line">
            <a:avLst/>
          </a:prstGeom>
          <a:ln w="20320">
            <a:solidFill>
              <a:srgbClr val="7956A7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11358880" y="5842000"/>
            <a:ext cx="0" cy="233680"/>
          </a:xfrm>
          <a:prstGeom prst="line">
            <a:avLst/>
          </a:prstGeom>
          <a:ln w="20320">
            <a:solidFill>
              <a:srgbClr val="65788A"/>
            </a:solidFill>
            <a:prstDash val="dash"/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14960" y="6553200"/>
            <a:ext cx="4853893" cy="14459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197"/>
              </a:lnSpc>
              <a:defRPr sz="1100" b="0">
                <a:solidFill>
                  <a:srgbClr val="65788A"/>
                </a:solidFill>
                <a:latin typeface="微软雅黑"/>
                <a:ea typeface="微软雅黑"/>
                <a:cs typeface="微软雅黑"/>
              </a:defRPr>
            </a:pPr>
            <a:r>
              <a:rPr sz="880" dirty="0" err="1">
                <a:latin typeface="微软雅黑"/>
                <a:ea typeface="微软雅黑"/>
                <a:cs typeface="微软雅黑"/>
              </a:rPr>
              <a:t>实线：数据</a:t>
            </a:r>
            <a:r>
              <a:rPr sz="880" dirty="0">
                <a:latin typeface="微软雅黑"/>
                <a:ea typeface="微软雅黑"/>
                <a:cs typeface="微软雅黑"/>
              </a:rPr>
              <a:t> / </a:t>
            </a:r>
            <a:r>
              <a:rPr sz="880" dirty="0" err="1">
                <a:latin typeface="微软雅黑"/>
                <a:ea typeface="微软雅黑"/>
                <a:cs typeface="微软雅黑"/>
              </a:rPr>
              <a:t>结果流；虚线：配置或健康信息。shadow</a:t>
            </a:r>
            <a:r>
              <a:rPr sz="880" dirty="0">
                <a:latin typeface="微软雅黑"/>
                <a:ea typeface="微软雅黑"/>
                <a:cs typeface="微软雅黑"/>
              </a:rPr>
              <a:t> </a:t>
            </a:r>
            <a:r>
              <a:rPr sz="880" dirty="0" err="1">
                <a:latin typeface="微软雅黑"/>
                <a:ea typeface="微软雅黑"/>
                <a:cs typeface="微软雅黑"/>
              </a:rPr>
              <a:t>为语义旁路对照；训练发布闭环仍待完善</a:t>
            </a:r>
            <a:endParaRPr sz="880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Rectangle 1">
            <a:extLst>
              <a:ext uri="{FF2B5EF4-FFF2-40B4-BE49-F238E27FC236}">
                <a16:creationId xmlns:a16="http://schemas.microsoft.com/office/drawing/2014/main" id="{E7FDEB77-009B-483A-92A2-90C7F1569834}"/>
              </a:ext>
            </a:extLst>
          </p:cNvPr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TextBox 2">
            <a:extLst>
              <a:ext uri="{FF2B5EF4-FFF2-40B4-BE49-F238E27FC236}">
                <a16:creationId xmlns:a16="http://schemas.microsoft.com/office/drawing/2014/main" id="{D4E5E926-4D46-4537-B7F5-822638B1870D}"/>
              </a:ext>
            </a:extLst>
          </p:cNvPr>
          <p:cNvSpPr txBox="1"/>
          <p:nvPr/>
        </p:nvSpPr>
        <p:spPr>
          <a:xfrm>
            <a:off x="457200" y="241300"/>
            <a:ext cx="10795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04 / </a:t>
            </a:r>
            <a:r>
              <a:rPr dirty="0" err="1">
                <a:latin typeface="微软雅黑"/>
                <a:ea typeface="微软雅黑"/>
                <a:cs typeface="微软雅黑"/>
              </a:rPr>
              <a:t>异常检测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C5B0D2BD-9900-459F-8CDA-EBA94BFF2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90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457200" y="241300"/>
            <a:ext cx="11176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直方图异常检测</a:t>
            </a: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457200" y="635000"/>
            <a:ext cx="8258671" cy="4486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3725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直方图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异常检测算法</a:t>
            </a:r>
            <a:r>
              <a:rPr dirty="0">
                <a:latin typeface="微软雅黑"/>
                <a:ea typeface="微软雅黑"/>
                <a:cs typeface="微软雅黑"/>
              </a:rPr>
              <a:t>：</a:t>
            </a:r>
            <a:r>
              <a:rPr dirty="0" err="1">
                <a:latin typeface="微软雅黑"/>
                <a:ea typeface="微软雅黑"/>
                <a:cs typeface="微软雅黑"/>
              </a:rPr>
              <a:t>从统一阈值到按物理语义判定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457200" y="13335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Box 5"/>
          <p:cNvSpPr>
            <a:spLocks noGrp="1"/>
          </p:cNvSpPr>
          <p:nvPr/>
        </p:nvSpPr>
        <p:spPr>
          <a:xfrm>
            <a:off x="457200" y="1485900"/>
            <a:ext cx="5193729" cy="24205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目标：让判定符合图的物理含义，并为专家复核提供具体证据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Rectangle 30"/>
          <p:cNvSpPr>
            <a:spLocks noGrp="1"/>
          </p:cNvSpPr>
          <p:nvPr/>
        </p:nvSpPr>
        <p:spPr>
          <a:xfrm>
            <a:off x="457200" y="5829300"/>
            <a:ext cx="11277600" cy="5334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Box 33"/>
          <p:cNvSpPr>
            <a:spLocks noGrp="1"/>
          </p:cNvSpPr>
          <p:nvPr/>
        </p:nvSpPr>
        <p:spPr>
          <a:xfrm>
            <a:off x="11036300" y="6565900"/>
            <a:ext cx="698500" cy="203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19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14 / 28</a:t>
            </a:r>
          </a:p>
        </p:txBody>
      </p:sp>
      <p:sp>
        <p:nvSpPr>
          <p:cNvPr id="35" name="Legacy baseline band"/>
          <p:cNvSpPr>
            <a:spLocks noGrp="1"/>
          </p:cNvSpPr>
          <p:nvPr/>
        </p:nvSpPr>
        <p:spPr>
          <a:xfrm>
            <a:off x="457200" y="1905000"/>
            <a:ext cx="11277600" cy="419100"/>
          </a:xfrm>
          <a:prstGeom prst="rect">
            <a:avLst/>
          </a:prstGeom>
          <a:solidFill>
            <a:srgbClr val="F1F5F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Legacy baseline label"/>
          <p:cNvSpPr>
            <a:spLocks noGrp="1"/>
          </p:cNvSpPr>
          <p:nvPr/>
        </p:nvSpPr>
        <p:spPr>
          <a:xfrm>
            <a:off x="600075" y="1981200"/>
            <a:ext cx="16668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575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旧规则基线</a:t>
            </a:r>
          </a:p>
        </p:txBody>
      </p:sp>
      <p:sp>
        <p:nvSpPr>
          <p:cNvPr id="37" name="Legacy metrics"/>
          <p:cNvSpPr>
            <a:spLocks noGrp="1"/>
          </p:cNvSpPr>
          <p:nvPr/>
        </p:nvSpPr>
        <p:spPr>
          <a:xfrm>
            <a:off x="3457575" y="2014538"/>
            <a:ext cx="33528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42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 dirty="0" err="1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所有图共用</a:t>
            </a:r>
            <a:r>
              <a:rPr lang="zh-CN" altLang="en-US" sz="1425" b="0" dirty="0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算法</a:t>
            </a:r>
            <a:r>
              <a:rPr sz="1425" b="0" dirty="0" err="1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和阈值</a:t>
            </a:r>
            <a:endParaRPr sz="1425" b="0" dirty="0">
              <a:solidFill>
                <a:srgbClr val="4158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9" name="Legacy chi square"/>
          <p:cNvSpPr>
            <a:spLocks noGrp="1"/>
          </p:cNvSpPr>
          <p:nvPr/>
        </p:nvSpPr>
        <p:spPr>
          <a:xfrm>
            <a:off x="9153525" y="200025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42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结合卡方分数判定</a:t>
            </a:r>
          </a:p>
        </p:txBody>
      </p:sp>
      <p:sp>
        <p:nvSpPr>
          <p:cNvPr id="40" name="Step 1"/>
          <p:cNvSpPr>
            <a:spLocks noGrp="1"/>
          </p:cNvSpPr>
          <p:nvPr/>
        </p:nvSpPr>
        <p:spPr>
          <a:xfrm>
            <a:off x="457200" y="2495550"/>
            <a:ext cx="2590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87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01  可比性检查</a:t>
            </a:r>
          </a:p>
        </p:txBody>
      </p:sp>
      <p:sp>
        <p:nvSpPr>
          <p:cNvPr id="41" name="Step 2"/>
          <p:cNvSpPr>
            <a:spLocks noGrp="1"/>
          </p:cNvSpPr>
          <p:nvPr/>
        </p:nvSpPr>
        <p:spPr>
          <a:xfrm>
            <a:off x="3629025" y="2495550"/>
            <a:ext cx="27717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87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 dirty="0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02  </a:t>
            </a:r>
            <a:r>
              <a:rPr sz="1875" b="1" dirty="0" err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分图型判定</a:t>
            </a:r>
            <a:endParaRPr sz="1875" b="1" dirty="0">
              <a:solidFill>
                <a:srgbClr val="008C9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Configuration"/>
          <p:cNvSpPr>
            <a:spLocks noGrp="1"/>
          </p:cNvSpPr>
          <p:nvPr/>
        </p:nvSpPr>
        <p:spPr>
          <a:xfrm>
            <a:off x="5305425" y="5381625"/>
            <a:ext cx="28003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275" b="0">
                <a:solidFill>
                  <a:srgbClr val="667C90"/>
                </a:solidFill>
                <a:latin typeface="微软雅黑"/>
                <a:ea typeface="微软雅黑"/>
                <a:cs typeface="微软雅黑"/>
              </a:defRPr>
            </a:pPr>
            <a:r>
              <a:rPr sz="1275" b="0" dirty="0" err="1">
                <a:solidFill>
                  <a:srgbClr val="667C90"/>
                </a:solidFill>
                <a:latin typeface="微软雅黑"/>
                <a:ea typeface="微软雅黑"/>
                <a:cs typeface="微软雅黑"/>
              </a:rPr>
              <a:t>规则可按图型与单图配置</a:t>
            </a:r>
            <a:endParaRPr sz="1275" b="0" dirty="0">
              <a:solidFill>
                <a:srgbClr val="667C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Step 3"/>
          <p:cNvSpPr>
            <a:spLocks noGrp="1"/>
          </p:cNvSpPr>
          <p:nvPr/>
        </p:nvSpPr>
        <p:spPr>
          <a:xfrm>
            <a:off x="10039350" y="2495550"/>
            <a:ext cx="16954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87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1875" b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03  判定证据</a:t>
            </a:r>
          </a:p>
        </p:txBody>
      </p:sp>
      <p:sp>
        <p:nvSpPr>
          <p:cNvPr id="44" name="Comparability decision"/>
          <p:cNvSpPr>
            <a:spLocks noGrp="1"/>
          </p:cNvSpPr>
          <p:nvPr/>
        </p:nvSpPr>
        <p:spPr>
          <a:xfrm>
            <a:off x="542925" y="3200400"/>
            <a:ext cx="2257425" cy="819150"/>
          </a:xfrm>
          <a:prstGeom prst="rect">
            <a:avLst/>
          </a:prstGeom>
          <a:solidFill>
            <a:srgbClr val="EDF7F7"/>
          </a:solidFill>
          <a:ln w="14288">
            <a:solidFill>
              <a:srgbClr val="008C95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Current and reference"/>
          <p:cNvSpPr>
            <a:spLocks noGrp="1"/>
          </p:cNvSpPr>
          <p:nvPr/>
        </p:nvSpPr>
        <p:spPr>
          <a:xfrm>
            <a:off x="638175" y="3286125"/>
            <a:ext cx="20669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725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1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当前图与参考图</a:t>
            </a:r>
          </a:p>
        </p:txBody>
      </p:sp>
      <p:sp>
        <p:nvSpPr>
          <p:cNvPr id="46" name="Comparability conditions"/>
          <p:cNvSpPr>
            <a:spLocks noGrp="1"/>
          </p:cNvSpPr>
          <p:nvPr/>
        </p:nvSpPr>
        <p:spPr>
          <a:xfrm>
            <a:off x="638175" y="3590925"/>
            <a:ext cx="2066925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31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31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存在、结构兼容</a:t>
            </a:r>
          </a:p>
          <a:p>
            <a:pPr algn="ctr">
              <a:defRPr sz="131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31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统计量充分</a:t>
            </a:r>
          </a:p>
        </p:txBody>
      </p:sp>
      <p:sp>
        <p:nvSpPr>
          <p:cNvPr id="47" name="Gate failure branch from"/>
          <p:cNvSpPr>
            <a:spLocks noGrp="1"/>
          </p:cNvSpPr>
          <p:nvPr/>
        </p:nvSpPr>
        <p:spPr>
          <a:xfrm>
            <a:off x="1666875" y="40243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Gate failure branch to"/>
          <p:cNvSpPr>
            <a:spLocks noGrp="1"/>
          </p:cNvSpPr>
          <p:nvPr/>
        </p:nvSpPr>
        <p:spPr>
          <a:xfrm>
            <a:off x="1666875" y="4529138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88" name="直接箭头连接符 187"/>
          <p:cNvCxnSpPr>
            <a:stCxn id="47" idx="2"/>
            <a:endCxn id="48" idx="0"/>
          </p:cNvCxnSpPr>
          <p:nvPr/>
        </p:nvCxnSpPr>
        <p:spPr>
          <a:xfrm>
            <a:off x="1671638" y="4033838"/>
            <a:ext cx="0" cy="495300"/>
          </a:xfrm>
          <a:prstGeom prst="straightConnector1">
            <a:avLst/>
          </a:prstGeom>
          <a:ln w="19050">
            <a:solidFill>
              <a:srgbClr val="B77721"/>
            </a:solidFill>
            <a:prstDash val="solid"/>
            <a:tailEnd type="triangle" w="med" len="med"/>
          </a:ln>
        </p:spPr>
      </p:cxnSp>
      <p:sp>
        <p:nvSpPr>
          <p:cNvPr id="50" name="Not comparable label"/>
          <p:cNvSpPr>
            <a:spLocks noGrp="1"/>
          </p:cNvSpPr>
          <p:nvPr/>
        </p:nvSpPr>
        <p:spPr>
          <a:xfrm>
            <a:off x="1828800" y="4191000"/>
            <a:ext cx="857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350" b="0">
                <a:solidFill>
                  <a:srgbClr val="B77721"/>
                </a:solidFill>
                <a:latin typeface="微软雅黑"/>
                <a:ea typeface="微软雅黑"/>
                <a:cs typeface="微软雅黑"/>
              </a:defRPr>
            </a:pPr>
            <a:r>
              <a:rPr sz="1350" b="0">
                <a:solidFill>
                  <a:srgbClr val="B77721"/>
                </a:solidFill>
                <a:latin typeface="微软雅黑"/>
                <a:ea typeface="微软雅黑"/>
                <a:cs typeface="微软雅黑"/>
              </a:rPr>
              <a:t>不满足</a:t>
            </a:r>
          </a:p>
        </p:txBody>
      </p:sp>
      <p:sp>
        <p:nvSpPr>
          <p:cNvPr id="51" name="Data issue outcome"/>
          <p:cNvSpPr>
            <a:spLocks noGrp="1"/>
          </p:cNvSpPr>
          <p:nvPr/>
        </p:nvSpPr>
        <p:spPr>
          <a:xfrm>
            <a:off x="542925" y="4543425"/>
            <a:ext cx="2257425" cy="904875"/>
          </a:xfrm>
          <a:prstGeom prst="rect">
            <a:avLst/>
          </a:prstGeom>
          <a:solidFill>
            <a:srgbClr val="FCF5E9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Data issues"/>
          <p:cNvSpPr>
            <a:spLocks noGrp="1"/>
          </p:cNvSpPr>
          <p:nvPr/>
        </p:nvSpPr>
        <p:spPr>
          <a:xfrm>
            <a:off x="628650" y="4629150"/>
            <a:ext cx="20764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425" b="1">
                <a:solidFill>
                  <a:srgbClr val="B77721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B77721"/>
                </a:solidFill>
                <a:latin typeface="微软雅黑"/>
                <a:ea typeface="微软雅黑"/>
                <a:cs typeface="微软雅黑"/>
              </a:rPr>
              <a:t>缺图、结构不符</a:t>
            </a:r>
          </a:p>
          <a:p>
            <a:pPr algn="ctr">
              <a:defRPr sz="1425" b="1">
                <a:solidFill>
                  <a:srgbClr val="B77721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B77721"/>
                </a:solidFill>
                <a:latin typeface="微软雅黑"/>
                <a:ea typeface="微软雅黑"/>
                <a:cs typeface="微软雅黑"/>
              </a:rPr>
              <a:t>或低统计量</a:t>
            </a:r>
          </a:p>
        </p:txBody>
      </p:sp>
      <p:sp>
        <p:nvSpPr>
          <p:cNvPr id="53" name="Data issue action"/>
          <p:cNvSpPr>
            <a:spLocks noGrp="1"/>
          </p:cNvSpPr>
          <p:nvPr/>
        </p:nvSpPr>
        <p:spPr>
          <a:xfrm>
            <a:off x="628650" y="5124450"/>
            <a:ext cx="20764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31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31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分开处理，暂缓异常判定</a:t>
            </a:r>
          </a:p>
        </p:txBody>
      </p:sp>
      <p:sp>
        <p:nvSpPr>
          <p:cNvPr id="54" name="Data issue meaning"/>
          <p:cNvSpPr>
            <a:spLocks noGrp="1"/>
          </p:cNvSpPr>
          <p:nvPr/>
        </p:nvSpPr>
        <p:spPr>
          <a:xfrm>
            <a:off x="514350" y="5534025"/>
            <a:ext cx="2533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200" b="0">
                <a:solidFill>
                  <a:srgbClr val="667C90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 dirty="0" err="1">
                <a:solidFill>
                  <a:srgbClr val="667C90"/>
                </a:solidFill>
                <a:latin typeface="微软雅黑"/>
                <a:ea typeface="微软雅黑"/>
                <a:cs typeface="微软雅黑"/>
              </a:rPr>
              <a:t>区分数据问题与运行问题</a:t>
            </a:r>
            <a:endParaRPr sz="1200" b="0" dirty="0">
              <a:solidFill>
                <a:srgbClr val="667C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Gate pass trunk"/>
          <p:cNvSpPr>
            <a:spLocks noGrp="1"/>
          </p:cNvSpPr>
          <p:nvPr/>
        </p:nvSpPr>
        <p:spPr>
          <a:xfrm>
            <a:off x="2809875" y="3609975"/>
            <a:ext cx="361950" cy="0"/>
          </a:xfrm>
          <a:prstGeom prst="line">
            <a:avLst/>
          </a:prstGeom>
          <a:noFill/>
          <a:ln w="20955">
            <a:solidFill>
              <a:srgbClr val="008C95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Typed branch vertical"/>
          <p:cNvSpPr>
            <a:spLocks noGrp="1"/>
          </p:cNvSpPr>
          <p:nvPr/>
        </p:nvSpPr>
        <p:spPr>
          <a:xfrm>
            <a:off x="3171825" y="3371850"/>
            <a:ext cx="0" cy="1562100"/>
          </a:xfrm>
          <a:prstGeom prst="line">
            <a:avLst/>
          </a:prstGeom>
          <a:noFill/>
          <a:ln w="20955">
            <a:solidFill>
              <a:srgbClr val="008C95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Hitmap branch from"/>
          <p:cNvSpPr>
            <a:spLocks noGrp="1"/>
          </p:cNvSpPr>
          <p:nvPr/>
        </p:nvSpPr>
        <p:spPr>
          <a:xfrm>
            <a:off x="3167063" y="3367088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Hitmap branch to"/>
          <p:cNvSpPr>
            <a:spLocks noGrp="1"/>
          </p:cNvSpPr>
          <p:nvPr/>
        </p:nvSpPr>
        <p:spPr>
          <a:xfrm>
            <a:off x="3548063" y="3367088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98" name="直接箭头连接符 197"/>
          <p:cNvCxnSpPr>
            <a:stCxn id="57" idx="3"/>
            <a:endCxn id="58" idx="1"/>
          </p:cNvCxnSpPr>
          <p:nvPr/>
        </p:nvCxnSpPr>
        <p:spPr>
          <a:xfrm>
            <a:off x="3176588" y="3371851"/>
            <a:ext cx="371475" cy="0"/>
          </a:xfrm>
          <a:prstGeom prst="straightConnector1">
            <a:avLst/>
          </a:prstGeom>
          <a:ln w="20955">
            <a:solidFill>
              <a:srgbClr val="008C95"/>
            </a:solidFill>
            <a:prstDash val="solid"/>
            <a:tailEnd type="triangle" w="med" len="med"/>
          </a:ln>
        </p:spPr>
      </p:cxnSp>
      <p:sp>
        <p:nvSpPr>
          <p:cNvPr id="60" name="Spectrum branch from"/>
          <p:cNvSpPr>
            <a:spLocks noGrp="1"/>
          </p:cNvSpPr>
          <p:nvPr/>
        </p:nvSpPr>
        <p:spPr>
          <a:xfrm>
            <a:off x="3167063" y="4929188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Spectrum branch to"/>
          <p:cNvSpPr>
            <a:spLocks noGrp="1"/>
          </p:cNvSpPr>
          <p:nvPr/>
        </p:nvSpPr>
        <p:spPr>
          <a:xfrm>
            <a:off x="3548063" y="4929188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01" name="直接箭头连接符 200"/>
          <p:cNvCxnSpPr>
            <a:stCxn id="60" idx="3"/>
            <a:endCxn id="61" idx="1"/>
          </p:cNvCxnSpPr>
          <p:nvPr/>
        </p:nvCxnSpPr>
        <p:spPr>
          <a:xfrm>
            <a:off x="3176588" y="4933951"/>
            <a:ext cx="371475" cy="0"/>
          </a:xfrm>
          <a:prstGeom prst="straightConnector1">
            <a:avLst/>
          </a:prstGeom>
          <a:ln w="20955">
            <a:solidFill>
              <a:srgbClr val="008C95"/>
            </a:solidFill>
            <a:prstDash val="solid"/>
            <a:tailEnd type="triangle" w="med" len="med"/>
          </a:ln>
        </p:spPr>
      </p:cxnSp>
      <p:sp>
        <p:nvSpPr>
          <p:cNvPr id="63" name="Comparable label"/>
          <p:cNvSpPr>
            <a:spLocks noGrp="1"/>
          </p:cNvSpPr>
          <p:nvPr/>
        </p:nvSpPr>
        <p:spPr>
          <a:xfrm>
            <a:off x="2838450" y="3314700"/>
            <a:ext cx="3429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200" b="0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可比</a:t>
            </a:r>
          </a:p>
        </p:txBody>
      </p:sp>
      <p:sp>
        <p:nvSpPr>
          <p:cNvPr id="64" name="Hitmap caption"/>
          <p:cNvSpPr>
            <a:spLocks noGrp="1"/>
          </p:cNvSpPr>
          <p:nvPr/>
        </p:nvSpPr>
        <p:spPr>
          <a:xfrm>
            <a:off x="3638550" y="2924175"/>
            <a:ext cx="1190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575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Hitmap</a:t>
            </a:r>
          </a:p>
        </p:txBody>
      </p:sp>
      <p:sp>
        <p:nvSpPr>
          <p:cNvPr id="65" name="Reference map label"/>
          <p:cNvSpPr>
            <a:spLocks noGrp="1"/>
          </p:cNvSpPr>
          <p:nvPr/>
        </p:nvSpPr>
        <p:spPr>
          <a:xfrm>
            <a:off x="3819525" y="3181350"/>
            <a:ext cx="7143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200" b="0">
                <a:solidFill>
                  <a:srgbClr val="667C90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667C90"/>
                </a:solidFill>
                <a:latin typeface="微软雅黑"/>
                <a:ea typeface="微软雅黑"/>
                <a:cs typeface="微软雅黑"/>
              </a:rPr>
              <a:t>参考</a:t>
            </a:r>
          </a:p>
        </p:txBody>
      </p:sp>
      <p:sp>
        <p:nvSpPr>
          <p:cNvPr id="66" name="Current map label"/>
          <p:cNvSpPr>
            <a:spLocks noGrp="1"/>
          </p:cNvSpPr>
          <p:nvPr/>
        </p:nvSpPr>
        <p:spPr>
          <a:xfrm>
            <a:off x="5029200" y="3181350"/>
            <a:ext cx="7143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200" b="0">
                <a:solidFill>
                  <a:srgbClr val="667C90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667C90"/>
                </a:solidFill>
                <a:latin typeface="微软雅黑"/>
                <a:ea typeface="微软雅黑"/>
                <a:cs typeface="微软雅黑"/>
              </a:rPr>
              <a:t>当前</a:t>
            </a:r>
          </a:p>
        </p:txBody>
      </p:sp>
      <p:sp>
        <p:nvSpPr>
          <p:cNvPr id="67" name="Reference hitmap cell 0-0"/>
          <p:cNvSpPr>
            <a:spLocks noGrp="1"/>
          </p:cNvSpPr>
          <p:nvPr/>
        </p:nvSpPr>
        <p:spPr>
          <a:xfrm>
            <a:off x="3724275" y="3438525"/>
            <a:ext cx="133350" cy="133350"/>
          </a:xfrm>
          <a:prstGeom prst="rect">
            <a:avLst/>
          </a:prstGeom>
          <a:solidFill>
            <a:srgbClr val="91C4CB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Current hitmap cell 0-0"/>
          <p:cNvSpPr>
            <a:spLocks noGrp="1"/>
          </p:cNvSpPr>
          <p:nvPr/>
        </p:nvSpPr>
        <p:spPr>
          <a:xfrm>
            <a:off x="4943475" y="3438525"/>
            <a:ext cx="133350" cy="133350"/>
          </a:xfrm>
          <a:prstGeom prst="rect">
            <a:avLst/>
          </a:prstGeom>
          <a:solidFill>
            <a:srgbClr val="91C4CB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9" name="Reference hitmap cell 0-1"/>
          <p:cNvSpPr>
            <a:spLocks noGrp="1"/>
          </p:cNvSpPr>
          <p:nvPr/>
        </p:nvSpPr>
        <p:spPr>
          <a:xfrm>
            <a:off x="3871913" y="3438525"/>
            <a:ext cx="133350" cy="133350"/>
          </a:xfrm>
          <a:prstGeom prst="rect">
            <a:avLst/>
          </a:prstGeom>
          <a:solidFill>
            <a:srgbClr val="70B1BB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Current hitmap cell 0-1"/>
          <p:cNvSpPr>
            <a:spLocks noGrp="1"/>
          </p:cNvSpPr>
          <p:nvPr/>
        </p:nvSpPr>
        <p:spPr>
          <a:xfrm>
            <a:off x="5091113" y="3438525"/>
            <a:ext cx="133350" cy="133350"/>
          </a:xfrm>
          <a:prstGeom prst="rect">
            <a:avLst/>
          </a:prstGeom>
          <a:solidFill>
            <a:srgbClr val="70B1BB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Reference hitmap cell 0-2"/>
          <p:cNvSpPr>
            <a:spLocks noGrp="1"/>
          </p:cNvSpPr>
          <p:nvPr/>
        </p:nvSpPr>
        <p:spPr>
          <a:xfrm>
            <a:off x="4019550" y="3438525"/>
            <a:ext cx="133350" cy="133350"/>
          </a:xfrm>
          <a:prstGeom prst="rect">
            <a:avLst/>
          </a:prstGeom>
          <a:solidFill>
            <a:srgbClr val="80BCC5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Current hitmap cell 0-2"/>
          <p:cNvSpPr>
            <a:spLocks noGrp="1"/>
          </p:cNvSpPr>
          <p:nvPr/>
        </p:nvSpPr>
        <p:spPr>
          <a:xfrm>
            <a:off x="5238750" y="3438525"/>
            <a:ext cx="133350" cy="133350"/>
          </a:xfrm>
          <a:prstGeom prst="rect">
            <a:avLst/>
          </a:prstGeom>
          <a:solidFill>
            <a:srgbClr val="80BCC5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3" name="Reference hitmap cell 0-3"/>
          <p:cNvSpPr>
            <a:spLocks noGrp="1"/>
          </p:cNvSpPr>
          <p:nvPr/>
        </p:nvSpPr>
        <p:spPr>
          <a:xfrm>
            <a:off x="4167188" y="3438525"/>
            <a:ext cx="133350" cy="133350"/>
          </a:xfrm>
          <a:prstGeom prst="rect">
            <a:avLst/>
          </a:prstGeom>
          <a:solidFill>
            <a:srgbClr val="67ABB7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Current hitmap cell 0-3"/>
          <p:cNvSpPr>
            <a:spLocks noGrp="1"/>
          </p:cNvSpPr>
          <p:nvPr/>
        </p:nvSpPr>
        <p:spPr>
          <a:xfrm>
            <a:off x="5386388" y="3438525"/>
            <a:ext cx="133350" cy="133350"/>
          </a:xfrm>
          <a:prstGeom prst="rect">
            <a:avLst/>
          </a:prstGeom>
          <a:solidFill>
            <a:srgbClr val="67ABB7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5" name="Reference hitmap cell 0-4"/>
          <p:cNvSpPr>
            <a:spLocks noGrp="1"/>
          </p:cNvSpPr>
          <p:nvPr/>
        </p:nvSpPr>
        <p:spPr>
          <a:xfrm>
            <a:off x="4314825" y="3438525"/>
            <a:ext cx="133350" cy="133350"/>
          </a:xfrm>
          <a:prstGeom prst="rect">
            <a:avLst/>
          </a:prstGeom>
          <a:solidFill>
            <a:srgbClr val="9CCBD1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6" name="Current hitmap cell 0-4"/>
          <p:cNvSpPr>
            <a:spLocks noGrp="1"/>
          </p:cNvSpPr>
          <p:nvPr/>
        </p:nvSpPr>
        <p:spPr>
          <a:xfrm>
            <a:off x="5534025" y="3438525"/>
            <a:ext cx="133350" cy="133350"/>
          </a:xfrm>
          <a:prstGeom prst="rect">
            <a:avLst/>
          </a:prstGeom>
          <a:solidFill>
            <a:srgbClr val="9CCBD1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Reference hitmap cell 0-5"/>
          <p:cNvSpPr>
            <a:spLocks noGrp="1"/>
          </p:cNvSpPr>
          <p:nvPr/>
        </p:nvSpPr>
        <p:spPr>
          <a:xfrm>
            <a:off x="4462463" y="3438525"/>
            <a:ext cx="133350" cy="133350"/>
          </a:xfrm>
          <a:prstGeom prst="rect">
            <a:avLst/>
          </a:prstGeom>
          <a:solidFill>
            <a:srgbClr val="CFE5E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Current hitmap cell 0-5"/>
          <p:cNvSpPr>
            <a:spLocks noGrp="1"/>
          </p:cNvSpPr>
          <p:nvPr/>
        </p:nvSpPr>
        <p:spPr>
          <a:xfrm>
            <a:off x="5681663" y="3438525"/>
            <a:ext cx="133350" cy="133350"/>
          </a:xfrm>
          <a:prstGeom prst="rect">
            <a:avLst/>
          </a:prstGeom>
          <a:solidFill>
            <a:srgbClr val="CFE5E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9" name="Reference hitmap cell 1-0"/>
          <p:cNvSpPr>
            <a:spLocks noGrp="1"/>
          </p:cNvSpPr>
          <p:nvPr/>
        </p:nvSpPr>
        <p:spPr>
          <a:xfrm>
            <a:off x="3724275" y="3586163"/>
            <a:ext cx="133350" cy="133350"/>
          </a:xfrm>
          <a:prstGeom prst="rect">
            <a:avLst/>
          </a:prstGeom>
          <a:solidFill>
            <a:srgbClr val="81BBC5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0" name="Current hitmap cell 1-0"/>
          <p:cNvSpPr>
            <a:spLocks noGrp="1"/>
          </p:cNvSpPr>
          <p:nvPr/>
        </p:nvSpPr>
        <p:spPr>
          <a:xfrm>
            <a:off x="4943475" y="3586163"/>
            <a:ext cx="133350" cy="133350"/>
          </a:xfrm>
          <a:prstGeom prst="rect">
            <a:avLst/>
          </a:prstGeom>
          <a:solidFill>
            <a:srgbClr val="81BBC5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Reference hitmap cell 1-1"/>
          <p:cNvSpPr>
            <a:spLocks noGrp="1"/>
          </p:cNvSpPr>
          <p:nvPr/>
        </p:nvSpPr>
        <p:spPr>
          <a:xfrm>
            <a:off x="3871913" y="3586163"/>
            <a:ext cx="133350" cy="133350"/>
          </a:xfrm>
          <a:prstGeom prst="rect">
            <a:avLst/>
          </a:prstGeom>
          <a:solidFill>
            <a:srgbClr val="4B99A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2" name="Current hitmap cell 1-1"/>
          <p:cNvSpPr>
            <a:spLocks noGrp="1"/>
          </p:cNvSpPr>
          <p:nvPr/>
        </p:nvSpPr>
        <p:spPr>
          <a:xfrm>
            <a:off x="5091113" y="3586163"/>
            <a:ext cx="133350" cy="133350"/>
          </a:xfrm>
          <a:prstGeom prst="rect">
            <a:avLst/>
          </a:prstGeom>
          <a:solidFill>
            <a:srgbClr val="C8DFF3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Reference hitmap cell 1-2"/>
          <p:cNvSpPr>
            <a:spLocks noGrp="1"/>
          </p:cNvSpPr>
          <p:nvPr/>
        </p:nvSpPr>
        <p:spPr>
          <a:xfrm>
            <a:off x="4019550" y="3586163"/>
            <a:ext cx="133350" cy="133350"/>
          </a:xfrm>
          <a:prstGeom prst="rect">
            <a:avLst/>
          </a:prstGeom>
          <a:solidFill>
            <a:srgbClr val="559EAC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Current hitmap cell 1-2"/>
          <p:cNvSpPr>
            <a:spLocks noGrp="1"/>
          </p:cNvSpPr>
          <p:nvPr/>
        </p:nvSpPr>
        <p:spPr>
          <a:xfrm>
            <a:off x="5238750" y="3586163"/>
            <a:ext cx="133350" cy="133350"/>
          </a:xfrm>
          <a:prstGeom prst="rect">
            <a:avLst/>
          </a:prstGeom>
          <a:solidFill>
            <a:srgbClr val="C8DFF3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5" name="Reference hitmap cell 1-3"/>
          <p:cNvSpPr>
            <a:spLocks noGrp="1"/>
          </p:cNvSpPr>
          <p:nvPr/>
        </p:nvSpPr>
        <p:spPr>
          <a:xfrm>
            <a:off x="4167188" y="3586163"/>
            <a:ext cx="133350" cy="133350"/>
          </a:xfrm>
          <a:prstGeom prst="rect">
            <a:avLst/>
          </a:prstGeom>
          <a:solidFill>
            <a:srgbClr val="6DAEBA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6" name="Current hitmap cell 1-3"/>
          <p:cNvSpPr>
            <a:spLocks noGrp="1"/>
          </p:cNvSpPr>
          <p:nvPr/>
        </p:nvSpPr>
        <p:spPr>
          <a:xfrm>
            <a:off x="5386388" y="3586163"/>
            <a:ext cx="133350" cy="133350"/>
          </a:xfrm>
          <a:prstGeom prst="rect">
            <a:avLst/>
          </a:prstGeom>
          <a:solidFill>
            <a:srgbClr val="6DAEBA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7" name="Reference hitmap cell 1-4"/>
          <p:cNvSpPr>
            <a:spLocks noGrp="1"/>
          </p:cNvSpPr>
          <p:nvPr/>
        </p:nvSpPr>
        <p:spPr>
          <a:xfrm>
            <a:off x="4314825" y="3586163"/>
            <a:ext cx="133350" cy="133350"/>
          </a:xfrm>
          <a:prstGeom prst="rect">
            <a:avLst/>
          </a:prstGeom>
          <a:solidFill>
            <a:srgbClr val="AFD6DB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Current hitmap cell 1-4"/>
          <p:cNvSpPr>
            <a:spLocks noGrp="1"/>
          </p:cNvSpPr>
          <p:nvPr/>
        </p:nvSpPr>
        <p:spPr>
          <a:xfrm>
            <a:off x="5534025" y="3586163"/>
            <a:ext cx="133350" cy="133350"/>
          </a:xfrm>
          <a:prstGeom prst="rect">
            <a:avLst/>
          </a:prstGeom>
          <a:solidFill>
            <a:srgbClr val="AFD6DB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9" name="Reference hitmap cell 1-5"/>
          <p:cNvSpPr>
            <a:spLocks noGrp="1"/>
          </p:cNvSpPr>
          <p:nvPr/>
        </p:nvSpPr>
        <p:spPr>
          <a:xfrm>
            <a:off x="4462463" y="3586163"/>
            <a:ext cx="133350" cy="133350"/>
          </a:xfrm>
          <a:prstGeom prst="rect">
            <a:avLst/>
          </a:prstGeom>
          <a:solidFill>
            <a:srgbClr val="DDECEF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0" name="Current hitmap cell 1-5"/>
          <p:cNvSpPr>
            <a:spLocks noGrp="1"/>
          </p:cNvSpPr>
          <p:nvPr/>
        </p:nvSpPr>
        <p:spPr>
          <a:xfrm>
            <a:off x="5681663" y="3586163"/>
            <a:ext cx="133350" cy="133350"/>
          </a:xfrm>
          <a:prstGeom prst="rect">
            <a:avLst/>
          </a:prstGeom>
          <a:solidFill>
            <a:srgbClr val="DDECEF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1" name="Reference hitmap cell 2-0"/>
          <p:cNvSpPr>
            <a:spLocks noGrp="1"/>
          </p:cNvSpPr>
          <p:nvPr/>
        </p:nvSpPr>
        <p:spPr>
          <a:xfrm>
            <a:off x="3724275" y="3733800"/>
            <a:ext cx="133350" cy="133350"/>
          </a:xfrm>
          <a:prstGeom prst="rect">
            <a:avLst/>
          </a:prstGeom>
          <a:solidFill>
            <a:srgbClr val="9ECBD2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2" name="Current hitmap cell 2-0"/>
          <p:cNvSpPr>
            <a:spLocks noGrp="1"/>
          </p:cNvSpPr>
          <p:nvPr/>
        </p:nvSpPr>
        <p:spPr>
          <a:xfrm>
            <a:off x="4943475" y="3733800"/>
            <a:ext cx="133350" cy="133350"/>
          </a:xfrm>
          <a:prstGeom prst="rect">
            <a:avLst/>
          </a:prstGeom>
          <a:solidFill>
            <a:srgbClr val="9ECBD2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3" name="Reference hitmap cell 2-1"/>
          <p:cNvSpPr>
            <a:spLocks noGrp="1"/>
          </p:cNvSpPr>
          <p:nvPr/>
        </p:nvSpPr>
        <p:spPr>
          <a:xfrm>
            <a:off x="3871913" y="3733800"/>
            <a:ext cx="133350" cy="133350"/>
          </a:xfrm>
          <a:prstGeom prst="rect">
            <a:avLst/>
          </a:prstGeom>
          <a:solidFill>
            <a:srgbClr val="83BAC6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4" name="Current hitmap cell 2-1"/>
          <p:cNvSpPr>
            <a:spLocks noGrp="1"/>
          </p:cNvSpPr>
          <p:nvPr/>
        </p:nvSpPr>
        <p:spPr>
          <a:xfrm>
            <a:off x="5091113" y="3733800"/>
            <a:ext cx="133350" cy="133350"/>
          </a:xfrm>
          <a:prstGeom prst="rect">
            <a:avLst/>
          </a:prstGeom>
          <a:solidFill>
            <a:srgbClr val="C8DFF3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5" name="Reference hitmap cell 2-2"/>
          <p:cNvSpPr>
            <a:spLocks noGrp="1"/>
          </p:cNvSpPr>
          <p:nvPr/>
        </p:nvSpPr>
        <p:spPr>
          <a:xfrm>
            <a:off x="4019550" y="3733800"/>
            <a:ext cx="133350" cy="133350"/>
          </a:xfrm>
          <a:prstGeom prst="rect">
            <a:avLst/>
          </a:prstGeom>
          <a:solidFill>
            <a:srgbClr val="6AACB9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6" name="Current hitmap cell 2-2"/>
          <p:cNvSpPr>
            <a:spLocks noGrp="1"/>
          </p:cNvSpPr>
          <p:nvPr/>
        </p:nvSpPr>
        <p:spPr>
          <a:xfrm>
            <a:off x="5238750" y="3733800"/>
            <a:ext cx="133350" cy="133350"/>
          </a:xfrm>
          <a:prstGeom prst="rect">
            <a:avLst/>
          </a:prstGeom>
          <a:solidFill>
            <a:srgbClr val="C8DFF3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7" name="Reference hitmap cell 2-3"/>
          <p:cNvSpPr>
            <a:spLocks noGrp="1"/>
          </p:cNvSpPr>
          <p:nvPr/>
        </p:nvSpPr>
        <p:spPr>
          <a:xfrm>
            <a:off x="4167188" y="3733800"/>
            <a:ext cx="133350" cy="133350"/>
          </a:xfrm>
          <a:prstGeom prst="rect">
            <a:avLst/>
          </a:prstGeom>
          <a:solidFill>
            <a:srgbClr val="87BEC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8" name="Current hitmap cell 2-3"/>
          <p:cNvSpPr>
            <a:spLocks noGrp="1"/>
          </p:cNvSpPr>
          <p:nvPr/>
        </p:nvSpPr>
        <p:spPr>
          <a:xfrm>
            <a:off x="5386388" y="3733800"/>
            <a:ext cx="133350" cy="133350"/>
          </a:xfrm>
          <a:prstGeom prst="rect">
            <a:avLst/>
          </a:prstGeom>
          <a:solidFill>
            <a:srgbClr val="87BEC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9" name="Reference hitmap cell 2-4"/>
          <p:cNvSpPr>
            <a:spLocks noGrp="1"/>
          </p:cNvSpPr>
          <p:nvPr/>
        </p:nvSpPr>
        <p:spPr>
          <a:xfrm>
            <a:off x="4314825" y="3733800"/>
            <a:ext cx="133350" cy="133350"/>
          </a:xfrm>
          <a:prstGeom prst="rect">
            <a:avLst/>
          </a:prstGeom>
          <a:solidFill>
            <a:srgbClr val="BCDDE1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" name="Current hitmap cell 2-4"/>
          <p:cNvSpPr>
            <a:spLocks noGrp="1"/>
          </p:cNvSpPr>
          <p:nvPr/>
        </p:nvSpPr>
        <p:spPr>
          <a:xfrm>
            <a:off x="5534025" y="3733800"/>
            <a:ext cx="133350" cy="133350"/>
          </a:xfrm>
          <a:prstGeom prst="rect">
            <a:avLst/>
          </a:prstGeom>
          <a:solidFill>
            <a:srgbClr val="BCDDE1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" name="Reference hitmap cell 2-5"/>
          <p:cNvSpPr>
            <a:spLocks noGrp="1"/>
          </p:cNvSpPr>
          <p:nvPr/>
        </p:nvSpPr>
        <p:spPr>
          <a:xfrm>
            <a:off x="4462463" y="3733800"/>
            <a:ext cx="133350" cy="133350"/>
          </a:xfrm>
          <a:prstGeom prst="rect">
            <a:avLst/>
          </a:prstGeom>
          <a:solidFill>
            <a:srgbClr val="E5F0F2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2" name="Current hitmap cell 2-5"/>
          <p:cNvSpPr>
            <a:spLocks noGrp="1"/>
          </p:cNvSpPr>
          <p:nvPr/>
        </p:nvSpPr>
        <p:spPr>
          <a:xfrm>
            <a:off x="5681663" y="3733800"/>
            <a:ext cx="133350" cy="133350"/>
          </a:xfrm>
          <a:prstGeom prst="rect">
            <a:avLst/>
          </a:prstGeom>
          <a:solidFill>
            <a:srgbClr val="E5F0F2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3" name="Reference hitmap cell 3-0"/>
          <p:cNvSpPr>
            <a:spLocks noGrp="1"/>
          </p:cNvSpPr>
          <p:nvPr/>
        </p:nvSpPr>
        <p:spPr>
          <a:xfrm>
            <a:off x="3724275" y="3881438"/>
            <a:ext cx="133350" cy="133350"/>
          </a:xfrm>
          <a:prstGeom prst="rect">
            <a:avLst/>
          </a:prstGeom>
          <a:solidFill>
            <a:srgbClr val="C3DFE3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4" name="Current hitmap cell 3-0"/>
          <p:cNvSpPr>
            <a:spLocks noGrp="1"/>
          </p:cNvSpPr>
          <p:nvPr/>
        </p:nvSpPr>
        <p:spPr>
          <a:xfrm>
            <a:off x="4943475" y="3881438"/>
            <a:ext cx="133350" cy="133350"/>
          </a:xfrm>
          <a:prstGeom prst="rect">
            <a:avLst/>
          </a:prstGeom>
          <a:solidFill>
            <a:srgbClr val="C3DFE3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5" name="Reference hitmap cell 3-1"/>
          <p:cNvSpPr>
            <a:spLocks noGrp="1"/>
          </p:cNvSpPr>
          <p:nvPr/>
        </p:nvSpPr>
        <p:spPr>
          <a:xfrm>
            <a:off x="3871913" y="3881438"/>
            <a:ext cx="133350" cy="133350"/>
          </a:xfrm>
          <a:prstGeom prst="rect">
            <a:avLst/>
          </a:prstGeom>
          <a:solidFill>
            <a:srgbClr val="A6CFD7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" name="Current hitmap cell 3-1"/>
          <p:cNvSpPr>
            <a:spLocks noGrp="1"/>
          </p:cNvSpPr>
          <p:nvPr/>
        </p:nvSpPr>
        <p:spPr>
          <a:xfrm>
            <a:off x="5091113" y="3881438"/>
            <a:ext cx="133350" cy="133350"/>
          </a:xfrm>
          <a:prstGeom prst="rect">
            <a:avLst/>
          </a:prstGeom>
          <a:solidFill>
            <a:srgbClr val="A6CFD7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" name="Reference hitmap cell 3-2"/>
          <p:cNvSpPr>
            <a:spLocks noGrp="1"/>
          </p:cNvSpPr>
          <p:nvPr/>
        </p:nvSpPr>
        <p:spPr>
          <a:xfrm>
            <a:off x="4019550" y="3881438"/>
            <a:ext cx="133350" cy="133350"/>
          </a:xfrm>
          <a:prstGeom prst="rect">
            <a:avLst/>
          </a:prstGeom>
          <a:solidFill>
            <a:srgbClr val="B5D8DE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" name="Current hitmap cell 3-2"/>
          <p:cNvSpPr>
            <a:spLocks noGrp="1"/>
          </p:cNvSpPr>
          <p:nvPr/>
        </p:nvSpPr>
        <p:spPr>
          <a:xfrm>
            <a:off x="5238750" y="3881438"/>
            <a:ext cx="133350" cy="133350"/>
          </a:xfrm>
          <a:prstGeom prst="rect">
            <a:avLst/>
          </a:prstGeom>
          <a:solidFill>
            <a:srgbClr val="B5D8DE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" name="Reference hitmap cell 3-3"/>
          <p:cNvSpPr>
            <a:spLocks noGrp="1"/>
          </p:cNvSpPr>
          <p:nvPr/>
        </p:nvSpPr>
        <p:spPr>
          <a:xfrm>
            <a:off x="4167188" y="3881438"/>
            <a:ext cx="133350" cy="133350"/>
          </a:xfrm>
          <a:prstGeom prst="rect">
            <a:avLst/>
          </a:prstGeom>
          <a:solidFill>
            <a:srgbClr val="CFE6E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0" name="Current hitmap cell 3-3"/>
          <p:cNvSpPr>
            <a:spLocks noGrp="1"/>
          </p:cNvSpPr>
          <p:nvPr/>
        </p:nvSpPr>
        <p:spPr>
          <a:xfrm>
            <a:off x="5386388" y="3881438"/>
            <a:ext cx="133350" cy="133350"/>
          </a:xfrm>
          <a:prstGeom prst="rect">
            <a:avLst/>
          </a:prstGeom>
          <a:solidFill>
            <a:srgbClr val="CFE6E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1" name="Reference hitmap cell 3-4"/>
          <p:cNvSpPr>
            <a:spLocks noGrp="1"/>
          </p:cNvSpPr>
          <p:nvPr/>
        </p:nvSpPr>
        <p:spPr>
          <a:xfrm>
            <a:off x="4314825" y="3881438"/>
            <a:ext cx="133350" cy="133350"/>
          </a:xfrm>
          <a:prstGeom prst="rect">
            <a:avLst/>
          </a:prstGeom>
          <a:solidFill>
            <a:srgbClr val="DFEDEF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2" name="Current hitmap cell 3-4"/>
          <p:cNvSpPr>
            <a:spLocks noGrp="1"/>
          </p:cNvSpPr>
          <p:nvPr/>
        </p:nvSpPr>
        <p:spPr>
          <a:xfrm>
            <a:off x="5534025" y="3881438"/>
            <a:ext cx="133350" cy="133350"/>
          </a:xfrm>
          <a:prstGeom prst="rect">
            <a:avLst/>
          </a:prstGeom>
          <a:solidFill>
            <a:srgbClr val="DFEDEF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3" name="Reference hitmap cell 3-5"/>
          <p:cNvSpPr>
            <a:spLocks noGrp="1"/>
          </p:cNvSpPr>
          <p:nvPr/>
        </p:nvSpPr>
        <p:spPr>
          <a:xfrm>
            <a:off x="4462463" y="3881438"/>
            <a:ext cx="133350" cy="133350"/>
          </a:xfrm>
          <a:prstGeom prst="rect">
            <a:avLst/>
          </a:prstGeom>
          <a:solidFill>
            <a:srgbClr val="EDF5F6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Current hitmap cell 3-5"/>
          <p:cNvSpPr>
            <a:spLocks noGrp="1"/>
          </p:cNvSpPr>
          <p:nvPr/>
        </p:nvSpPr>
        <p:spPr>
          <a:xfrm>
            <a:off x="5681663" y="3881438"/>
            <a:ext cx="133350" cy="133350"/>
          </a:xfrm>
          <a:prstGeom prst="rect">
            <a:avLst/>
          </a:prstGeom>
          <a:solidFill>
            <a:srgbClr val="DF8B2E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5" name="Local drop region"/>
          <p:cNvSpPr>
            <a:spLocks noGrp="1"/>
          </p:cNvSpPr>
          <p:nvPr/>
        </p:nvSpPr>
        <p:spPr>
          <a:xfrm>
            <a:off x="5081588" y="3576638"/>
            <a:ext cx="304800" cy="304800"/>
          </a:xfrm>
          <a:prstGeom prst="rect">
            <a:avLst/>
          </a:prstGeom>
          <a:noFill/>
          <a:ln w="19050">
            <a:solidFill>
              <a:srgbClr val="2F6DAB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6" name="New hotspot region"/>
          <p:cNvSpPr>
            <a:spLocks noGrp="1"/>
          </p:cNvSpPr>
          <p:nvPr/>
        </p:nvSpPr>
        <p:spPr>
          <a:xfrm>
            <a:off x="5667375" y="3867150"/>
            <a:ext cx="171450" cy="171450"/>
          </a:xfrm>
          <a:prstGeom prst="rect">
            <a:avLst/>
          </a:prstGeom>
          <a:noFill/>
          <a:ln w="19050">
            <a:solidFill>
              <a:srgbClr val="DF8B2E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7" name="Compare maps from"/>
          <p:cNvSpPr>
            <a:spLocks noGrp="1"/>
          </p:cNvSpPr>
          <p:nvPr/>
        </p:nvSpPr>
        <p:spPr>
          <a:xfrm>
            <a:off x="4652963" y="37195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Compare maps to"/>
          <p:cNvSpPr>
            <a:spLocks noGrp="1"/>
          </p:cNvSpPr>
          <p:nvPr/>
        </p:nvSpPr>
        <p:spPr>
          <a:xfrm>
            <a:off x="4872038" y="37195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58" name="直接箭头连接符 257"/>
          <p:cNvCxnSpPr>
            <a:stCxn id="117" idx="3"/>
            <a:endCxn id="118" idx="1"/>
          </p:cNvCxnSpPr>
          <p:nvPr/>
        </p:nvCxnSpPr>
        <p:spPr>
          <a:xfrm>
            <a:off x="4662488" y="3724276"/>
            <a:ext cx="209550" cy="0"/>
          </a:xfrm>
          <a:prstGeom prst="straightConnector1">
            <a:avLst/>
          </a:prstGeom>
          <a:ln w="16193">
            <a:solidFill>
              <a:srgbClr val="667C90"/>
            </a:solidFill>
            <a:prstDash val="solid"/>
            <a:tailEnd type="triangle" w="med" len="med"/>
          </a:ln>
        </p:spPr>
      </p:cxnSp>
      <p:sp>
        <p:nvSpPr>
          <p:cNvPr id="120" name="Hitmap color key"/>
          <p:cNvSpPr>
            <a:spLocks noGrp="1"/>
          </p:cNvSpPr>
          <p:nvPr/>
        </p:nvSpPr>
        <p:spPr>
          <a:xfrm>
            <a:off x="3648075" y="4095750"/>
            <a:ext cx="25146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01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01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蓝框：局部下降   橙框：新热点</a:t>
            </a:r>
          </a:p>
        </p:txBody>
      </p:sp>
      <p:sp>
        <p:nvSpPr>
          <p:cNvPr id="121" name="Hitmap retained rules"/>
          <p:cNvSpPr>
            <a:spLocks noGrp="1"/>
          </p:cNvSpPr>
          <p:nvPr/>
        </p:nvSpPr>
        <p:spPr>
          <a:xfrm>
            <a:off x="6191250" y="29527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6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1" dirty="0" err="1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保留死道</a:t>
            </a:r>
            <a:r>
              <a:rPr sz="1650" b="1" dirty="0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 / </a:t>
            </a:r>
            <a:r>
              <a:rPr lang="zh-CN" altLang="en-US" sz="1650" b="1" dirty="0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冒</a:t>
            </a:r>
            <a:r>
              <a:rPr sz="1650" b="1" dirty="0" err="1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道规则</a:t>
            </a:r>
            <a:endParaRPr sz="1650" b="1" dirty="0">
              <a:solidFill>
                <a:srgbClr val="142E4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2" name="Hitmap new rules"/>
          <p:cNvSpPr>
            <a:spLocks noGrp="1"/>
          </p:cNvSpPr>
          <p:nvPr/>
        </p:nvSpPr>
        <p:spPr>
          <a:xfrm>
            <a:off x="6191250" y="3286125"/>
            <a:ext cx="33337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650" b="1">
                <a:solidFill>
                  <a:srgbClr val="B77721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1" dirty="0" err="1">
                <a:solidFill>
                  <a:srgbClr val="B77721"/>
                </a:solidFill>
                <a:latin typeface="微软雅黑"/>
                <a:ea typeface="微软雅黑"/>
                <a:cs typeface="微软雅黑"/>
              </a:rPr>
              <a:t>新增局部下降、新热点</a:t>
            </a:r>
            <a:endParaRPr sz="1650" b="1" dirty="0">
              <a:solidFill>
                <a:srgbClr val="B7772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3" name="Hitmap filtering"/>
          <p:cNvSpPr>
            <a:spLocks noGrp="1"/>
          </p:cNvSpPr>
          <p:nvPr/>
        </p:nvSpPr>
        <p:spPr>
          <a:xfrm>
            <a:off x="6191250" y="3648075"/>
            <a:ext cx="3333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42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 dirty="0" err="1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显著性与多重检验筛选</a:t>
            </a:r>
            <a:endParaRPr sz="1425" b="0" dirty="0">
              <a:solidFill>
                <a:srgbClr val="4158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4" name="Hitmap meaning"/>
          <p:cNvSpPr>
            <a:spLocks noGrp="1"/>
          </p:cNvSpPr>
          <p:nvPr/>
        </p:nvSpPr>
        <p:spPr>
          <a:xfrm>
            <a:off x="6191250" y="3943350"/>
            <a:ext cx="34099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315" b="0">
                <a:solidFill>
                  <a:srgbClr val="667C90"/>
                </a:solidFill>
                <a:latin typeface="微软雅黑"/>
                <a:ea typeface="微软雅黑"/>
                <a:cs typeface="微软雅黑"/>
              </a:defRPr>
            </a:pPr>
            <a:r>
              <a:rPr sz="1315" b="0" dirty="0" err="1">
                <a:solidFill>
                  <a:srgbClr val="667C90"/>
                </a:solidFill>
                <a:latin typeface="微软雅黑"/>
                <a:ea typeface="微软雅黑"/>
                <a:cs typeface="微软雅黑"/>
              </a:rPr>
              <a:t>下降未归零、低基线热点也需识别</a:t>
            </a:r>
            <a:endParaRPr sz="1315" b="0" dirty="0">
              <a:solidFill>
                <a:srgbClr val="667C90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5" name="Typed lanes separator"/>
          <p:cNvSpPr>
            <a:spLocks noGrp="1"/>
          </p:cNvSpPr>
          <p:nvPr/>
        </p:nvSpPr>
        <p:spPr>
          <a:xfrm>
            <a:off x="3629025" y="4352925"/>
            <a:ext cx="5981700" cy="0"/>
          </a:xfrm>
          <a:prstGeom prst="line">
            <a:avLst/>
          </a:prstGeom>
          <a:noFill/>
          <a:ln w="11430">
            <a:solidFill>
              <a:srgbClr val="D6E2EA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6" name="Spectrum caption"/>
          <p:cNvSpPr>
            <a:spLocks noGrp="1"/>
          </p:cNvSpPr>
          <p:nvPr/>
        </p:nvSpPr>
        <p:spPr>
          <a:xfrm>
            <a:off x="3638550" y="4448175"/>
            <a:ext cx="10001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575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连续谱</a:t>
            </a:r>
          </a:p>
        </p:txBody>
      </p:sp>
      <p:sp>
        <p:nvSpPr>
          <p:cNvPr id="127" name="Reference spectrum key"/>
          <p:cNvSpPr>
            <a:spLocks noGrp="1"/>
          </p:cNvSpPr>
          <p:nvPr/>
        </p:nvSpPr>
        <p:spPr>
          <a:xfrm>
            <a:off x="4629150" y="4581525"/>
            <a:ext cx="219075" cy="0"/>
          </a:xfrm>
          <a:prstGeom prst="line">
            <a:avLst/>
          </a:prstGeom>
          <a:noFill/>
          <a:ln w="19050">
            <a:solidFill>
              <a:srgbClr val="667C90"/>
            </a:solidFill>
            <a:prstDash val="dash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8" name="Reference spectrum label"/>
          <p:cNvSpPr>
            <a:spLocks noGrp="1"/>
          </p:cNvSpPr>
          <p:nvPr/>
        </p:nvSpPr>
        <p:spPr>
          <a:xfrm>
            <a:off x="4895850" y="4476750"/>
            <a:ext cx="4572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050" b="0">
                <a:solidFill>
                  <a:srgbClr val="667C90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667C90"/>
                </a:solidFill>
                <a:latin typeface="微软雅黑"/>
                <a:ea typeface="微软雅黑"/>
                <a:cs typeface="微软雅黑"/>
              </a:rPr>
              <a:t>参考</a:t>
            </a:r>
          </a:p>
        </p:txBody>
      </p:sp>
      <p:sp>
        <p:nvSpPr>
          <p:cNvPr id="129" name="Current spectrum key"/>
          <p:cNvSpPr>
            <a:spLocks noGrp="1"/>
          </p:cNvSpPr>
          <p:nvPr/>
        </p:nvSpPr>
        <p:spPr>
          <a:xfrm>
            <a:off x="5334000" y="4581525"/>
            <a:ext cx="219075" cy="0"/>
          </a:xfrm>
          <a:prstGeom prst="line">
            <a:avLst/>
          </a:prstGeom>
          <a:noFill/>
          <a:ln w="23813">
            <a:solidFill>
              <a:srgbClr val="DF8B2E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0" name="Current spectrum label"/>
          <p:cNvSpPr>
            <a:spLocks noGrp="1"/>
          </p:cNvSpPr>
          <p:nvPr/>
        </p:nvSpPr>
        <p:spPr>
          <a:xfrm>
            <a:off x="5600700" y="4476750"/>
            <a:ext cx="466725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050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050" b="0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当前</a:t>
            </a:r>
          </a:p>
        </p:txBody>
      </p:sp>
      <p:sp>
        <p:nvSpPr>
          <p:cNvPr id="131" name="Spectrum horizontal axis"/>
          <p:cNvSpPr>
            <a:spLocks noGrp="1"/>
          </p:cNvSpPr>
          <p:nvPr/>
        </p:nvSpPr>
        <p:spPr>
          <a:xfrm>
            <a:off x="3724275" y="5486400"/>
            <a:ext cx="2162175" cy="0"/>
          </a:xfrm>
          <a:prstGeom prst="line">
            <a:avLst/>
          </a:prstGeom>
          <a:noFill/>
          <a:ln w="11430">
            <a:solidFill>
              <a:srgbClr val="A7BAC8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2" name="Spectrum vertical axis"/>
          <p:cNvSpPr>
            <a:spLocks noGrp="1"/>
          </p:cNvSpPr>
          <p:nvPr/>
        </p:nvSpPr>
        <p:spPr>
          <a:xfrm>
            <a:off x="3724275" y="4876800"/>
            <a:ext cx="0" cy="609600"/>
          </a:xfrm>
          <a:prstGeom prst="line">
            <a:avLst/>
          </a:prstGeom>
          <a:noFill/>
          <a:ln w="11430">
            <a:solidFill>
              <a:srgbClr val="A7BAC8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3" name="Reference spectrum schematic"/>
          <p:cNvSpPr>
            <a:spLocks noGrp="1"/>
          </p:cNvSpPr>
          <p:nvPr/>
        </p:nvSpPr>
        <p:spPr>
          <a:xfrm>
            <a:off x="3724275" y="4932529"/>
            <a:ext cx="2162175" cy="523391"/>
          </a:xfrm>
          <a:custGeom>
            <a:avLst/>
            <a:gdLst/>
            <a:ahLst/>
            <a:cxnLst/>
            <a:rect l="0" t="0" r="0" b="0"/>
            <a:pathLst>
              <a:path w="2162175" h="523391">
                <a:moveTo>
                  <a:pt x="0" y="523189"/>
                </a:moveTo>
                <a:lnTo>
                  <a:pt x="18018" y="523038"/>
                </a:lnTo>
                <a:lnTo>
                  <a:pt x="36036" y="522786"/>
                </a:lnTo>
                <a:lnTo>
                  <a:pt x="54054" y="522375"/>
                </a:lnTo>
                <a:lnTo>
                  <a:pt x="72072" y="521720"/>
                </a:lnTo>
                <a:lnTo>
                  <a:pt x="90091" y="520700"/>
                </a:lnTo>
                <a:lnTo>
                  <a:pt x="108109" y="519144"/>
                </a:lnTo>
                <a:lnTo>
                  <a:pt x="126127" y="516825"/>
                </a:lnTo>
                <a:lnTo>
                  <a:pt x="144145" y="513449"/>
                </a:lnTo>
                <a:lnTo>
                  <a:pt x="162163" y="508643"/>
                </a:lnTo>
                <a:lnTo>
                  <a:pt x="180181" y="501962"/>
                </a:lnTo>
                <a:lnTo>
                  <a:pt x="198199" y="492891"/>
                </a:lnTo>
                <a:lnTo>
                  <a:pt x="216217" y="480866"/>
                </a:lnTo>
                <a:lnTo>
                  <a:pt x="234236" y="465312"/>
                </a:lnTo>
                <a:lnTo>
                  <a:pt x="252254" y="445689"/>
                </a:lnTo>
                <a:lnTo>
                  <a:pt x="270272" y="421561"/>
                </a:lnTo>
                <a:lnTo>
                  <a:pt x="288290" y="392667"/>
                </a:lnTo>
                <a:lnTo>
                  <a:pt x="306308" y="359002"/>
                </a:lnTo>
                <a:lnTo>
                  <a:pt x="324326" y="320893"/>
                </a:lnTo>
                <a:lnTo>
                  <a:pt x="342344" y="279045"/>
                </a:lnTo>
                <a:lnTo>
                  <a:pt x="360362" y="234572"/>
                </a:lnTo>
                <a:lnTo>
                  <a:pt x="378381" y="188981"/>
                </a:lnTo>
                <a:lnTo>
                  <a:pt x="396399" y="144105"/>
                </a:lnTo>
                <a:lnTo>
                  <a:pt x="414417" y="101995"/>
                </a:lnTo>
                <a:lnTo>
                  <a:pt x="432435" y="64776"/>
                </a:lnTo>
                <a:lnTo>
                  <a:pt x="450453" y="34468"/>
                </a:lnTo>
                <a:lnTo>
                  <a:pt x="468471" y="12806"/>
                </a:lnTo>
                <a:lnTo>
                  <a:pt x="486489" y="1079"/>
                </a:lnTo>
                <a:lnTo>
                  <a:pt x="504508" y="0"/>
                </a:lnTo>
                <a:lnTo>
                  <a:pt x="522526" y="9634"/>
                </a:lnTo>
                <a:lnTo>
                  <a:pt x="540544" y="29395"/>
                </a:lnTo>
                <a:lnTo>
                  <a:pt x="558562" y="58101"/>
                </a:lnTo>
                <a:lnTo>
                  <a:pt x="576580" y="94093"/>
                </a:lnTo>
                <a:lnTo>
                  <a:pt x="594598" y="135393"/>
                </a:lnTo>
                <a:lnTo>
                  <a:pt x="612616" y="179885"/>
                </a:lnTo>
                <a:lnTo>
                  <a:pt x="630634" y="225489"/>
                </a:lnTo>
                <a:lnTo>
                  <a:pt x="648653" y="270317"/>
                </a:lnTo>
                <a:lnTo>
                  <a:pt x="666671" y="312792"/>
                </a:lnTo>
                <a:lnTo>
                  <a:pt x="684689" y="351718"/>
                </a:lnTo>
                <a:lnTo>
                  <a:pt x="702707" y="386308"/>
                </a:lnTo>
                <a:lnTo>
                  <a:pt x="720725" y="416163"/>
                </a:lnTo>
                <a:lnTo>
                  <a:pt x="738743" y="441227"/>
                </a:lnTo>
                <a:lnTo>
                  <a:pt x="756761" y="461713"/>
                </a:lnTo>
                <a:lnTo>
                  <a:pt x="774779" y="478026"/>
                </a:lnTo>
                <a:lnTo>
                  <a:pt x="792798" y="490687"/>
                </a:lnTo>
                <a:lnTo>
                  <a:pt x="810816" y="500262"/>
                </a:lnTo>
                <a:lnTo>
                  <a:pt x="828834" y="507307"/>
                </a:lnTo>
                <a:lnTo>
                  <a:pt x="846852" y="512331"/>
                </a:lnTo>
                <a:lnTo>
                  <a:pt x="864870" y="515768"/>
                </a:lnTo>
                <a:lnTo>
                  <a:pt x="882888" y="517963"/>
                </a:lnTo>
                <a:lnTo>
                  <a:pt x="900906" y="519167"/>
                </a:lnTo>
                <a:lnTo>
                  <a:pt x="918924" y="519535"/>
                </a:lnTo>
                <a:lnTo>
                  <a:pt x="936943" y="519132"/>
                </a:lnTo>
                <a:lnTo>
                  <a:pt x="954961" y="517936"/>
                </a:lnTo>
                <a:lnTo>
                  <a:pt x="972979" y="515840"/>
                </a:lnTo>
                <a:lnTo>
                  <a:pt x="990997" y="512658"/>
                </a:lnTo>
                <a:lnTo>
                  <a:pt x="1009015" y="508135"/>
                </a:lnTo>
                <a:lnTo>
                  <a:pt x="1027033" y="501953"/>
                </a:lnTo>
                <a:lnTo>
                  <a:pt x="1045051" y="493750"/>
                </a:lnTo>
                <a:lnTo>
                  <a:pt x="1063069" y="483142"/>
                </a:lnTo>
                <a:lnTo>
                  <a:pt x="1081088" y="469755"/>
                </a:lnTo>
                <a:lnTo>
                  <a:pt x="1099106" y="453270"/>
                </a:lnTo>
                <a:lnTo>
                  <a:pt x="1117124" y="433462"/>
                </a:lnTo>
                <a:lnTo>
                  <a:pt x="1135142" y="410258"/>
                </a:lnTo>
                <a:lnTo>
                  <a:pt x="1153160" y="383786"/>
                </a:lnTo>
                <a:lnTo>
                  <a:pt x="1171178" y="354410"/>
                </a:lnTo>
                <a:lnTo>
                  <a:pt x="1189196" y="322760"/>
                </a:lnTo>
                <a:lnTo>
                  <a:pt x="1207214" y="289733"/>
                </a:lnTo>
                <a:lnTo>
                  <a:pt x="1225233" y="256468"/>
                </a:lnTo>
                <a:lnTo>
                  <a:pt x="1243251" y="224293"/>
                </a:lnTo>
                <a:lnTo>
                  <a:pt x="1261269" y="194643"/>
                </a:lnTo>
                <a:lnTo>
                  <a:pt x="1279287" y="168957"/>
                </a:lnTo>
                <a:lnTo>
                  <a:pt x="1297305" y="148564"/>
                </a:lnTo>
                <a:lnTo>
                  <a:pt x="1315323" y="134571"/>
                </a:lnTo>
                <a:lnTo>
                  <a:pt x="1333341" y="127762"/>
                </a:lnTo>
                <a:lnTo>
                  <a:pt x="1351359" y="128524"/>
                </a:lnTo>
                <a:lnTo>
                  <a:pt x="1369377" y="136815"/>
                </a:lnTo>
                <a:lnTo>
                  <a:pt x="1387396" y="152162"/>
                </a:lnTo>
                <a:lnTo>
                  <a:pt x="1405414" y="173710"/>
                </a:lnTo>
                <a:lnTo>
                  <a:pt x="1423432" y="200301"/>
                </a:lnTo>
                <a:lnTo>
                  <a:pt x="1441450" y="230573"/>
                </a:lnTo>
                <a:lnTo>
                  <a:pt x="1459468" y="263079"/>
                </a:lnTo>
                <a:lnTo>
                  <a:pt x="1477486" y="296397"/>
                </a:lnTo>
                <a:lnTo>
                  <a:pt x="1495504" y="329233"/>
                </a:lnTo>
                <a:lnTo>
                  <a:pt x="1513522" y="360492"/>
                </a:lnTo>
                <a:lnTo>
                  <a:pt x="1531541" y="389329"/>
                </a:lnTo>
                <a:lnTo>
                  <a:pt x="1549559" y="415169"/>
                </a:lnTo>
                <a:lnTo>
                  <a:pt x="1567577" y="437698"/>
                </a:lnTo>
                <a:lnTo>
                  <a:pt x="1585595" y="456833"/>
                </a:lnTo>
                <a:lnTo>
                  <a:pt x="1603613" y="472683"/>
                </a:lnTo>
                <a:lnTo>
                  <a:pt x="1621631" y="485497"/>
                </a:lnTo>
                <a:lnTo>
                  <a:pt x="1639649" y="495613"/>
                </a:lnTo>
                <a:lnTo>
                  <a:pt x="1657667" y="503418"/>
                </a:lnTo>
                <a:lnTo>
                  <a:pt x="1675686" y="509304"/>
                </a:lnTo>
                <a:lnTo>
                  <a:pt x="1693704" y="513646"/>
                </a:lnTo>
                <a:lnTo>
                  <a:pt x="1711722" y="516778"/>
                </a:lnTo>
                <a:lnTo>
                  <a:pt x="1729740" y="518989"/>
                </a:lnTo>
                <a:lnTo>
                  <a:pt x="1747758" y="520517"/>
                </a:lnTo>
                <a:lnTo>
                  <a:pt x="1765776" y="521550"/>
                </a:lnTo>
                <a:lnTo>
                  <a:pt x="1783794" y="522235"/>
                </a:lnTo>
                <a:lnTo>
                  <a:pt x="1801813" y="522678"/>
                </a:lnTo>
                <a:lnTo>
                  <a:pt x="1819831" y="522960"/>
                </a:lnTo>
                <a:lnTo>
                  <a:pt x="1837849" y="523136"/>
                </a:lnTo>
                <a:lnTo>
                  <a:pt x="1855867" y="523242"/>
                </a:lnTo>
                <a:lnTo>
                  <a:pt x="1873885" y="523306"/>
                </a:lnTo>
                <a:lnTo>
                  <a:pt x="1891903" y="523344"/>
                </a:lnTo>
                <a:lnTo>
                  <a:pt x="1909921" y="523365"/>
                </a:lnTo>
                <a:lnTo>
                  <a:pt x="1927939" y="523377"/>
                </a:lnTo>
                <a:lnTo>
                  <a:pt x="1945957" y="523384"/>
                </a:lnTo>
                <a:lnTo>
                  <a:pt x="1963976" y="523387"/>
                </a:lnTo>
                <a:lnTo>
                  <a:pt x="1981994" y="523389"/>
                </a:lnTo>
                <a:lnTo>
                  <a:pt x="2000012" y="523390"/>
                </a:lnTo>
                <a:lnTo>
                  <a:pt x="2018030" y="523390"/>
                </a:lnTo>
                <a:lnTo>
                  <a:pt x="2036048" y="523391"/>
                </a:lnTo>
                <a:lnTo>
                  <a:pt x="2054066" y="523391"/>
                </a:lnTo>
                <a:lnTo>
                  <a:pt x="2072084" y="523391"/>
                </a:lnTo>
                <a:lnTo>
                  <a:pt x="2090103" y="523391"/>
                </a:lnTo>
                <a:lnTo>
                  <a:pt x="2108121" y="523391"/>
                </a:lnTo>
                <a:lnTo>
                  <a:pt x="2126139" y="523391"/>
                </a:lnTo>
                <a:lnTo>
                  <a:pt x="2144157" y="523391"/>
                </a:lnTo>
                <a:lnTo>
                  <a:pt x="2162175" y="523391"/>
                </a:lnTo>
              </a:path>
            </a:pathLst>
          </a:custGeom>
          <a:noFill/>
          <a:ln w="19050">
            <a:solidFill>
              <a:srgbClr val="667C90"/>
            </a:solidFill>
            <a:prstDash val="dash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4" name="Current spectrum schematic"/>
          <p:cNvSpPr>
            <a:spLocks noGrp="1"/>
          </p:cNvSpPr>
          <p:nvPr/>
        </p:nvSpPr>
        <p:spPr>
          <a:xfrm>
            <a:off x="3724275" y="4931880"/>
            <a:ext cx="2162175" cy="524040"/>
          </a:xfrm>
          <a:custGeom>
            <a:avLst/>
            <a:gdLst/>
            <a:ahLst/>
            <a:cxnLst/>
            <a:rect l="0" t="0" r="0" b="0"/>
            <a:pathLst>
              <a:path w="2162175" h="524040">
                <a:moveTo>
                  <a:pt x="0" y="524040"/>
                </a:moveTo>
                <a:lnTo>
                  <a:pt x="18018" y="524040"/>
                </a:lnTo>
                <a:lnTo>
                  <a:pt x="36036" y="524040"/>
                </a:lnTo>
                <a:lnTo>
                  <a:pt x="54054" y="524039"/>
                </a:lnTo>
                <a:lnTo>
                  <a:pt x="72072" y="524039"/>
                </a:lnTo>
                <a:lnTo>
                  <a:pt x="90091" y="524039"/>
                </a:lnTo>
                <a:lnTo>
                  <a:pt x="108109" y="524038"/>
                </a:lnTo>
                <a:lnTo>
                  <a:pt x="126127" y="524036"/>
                </a:lnTo>
                <a:lnTo>
                  <a:pt x="144145" y="524032"/>
                </a:lnTo>
                <a:lnTo>
                  <a:pt x="162163" y="524024"/>
                </a:lnTo>
                <a:lnTo>
                  <a:pt x="180181" y="524010"/>
                </a:lnTo>
                <a:lnTo>
                  <a:pt x="198199" y="523985"/>
                </a:lnTo>
                <a:lnTo>
                  <a:pt x="216217" y="523939"/>
                </a:lnTo>
                <a:lnTo>
                  <a:pt x="234236" y="523860"/>
                </a:lnTo>
                <a:lnTo>
                  <a:pt x="252254" y="523723"/>
                </a:lnTo>
                <a:lnTo>
                  <a:pt x="270272" y="523495"/>
                </a:lnTo>
                <a:lnTo>
                  <a:pt x="288290" y="523122"/>
                </a:lnTo>
                <a:lnTo>
                  <a:pt x="306308" y="522525"/>
                </a:lnTo>
                <a:lnTo>
                  <a:pt x="324326" y="521589"/>
                </a:lnTo>
                <a:lnTo>
                  <a:pt x="342344" y="520156"/>
                </a:lnTo>
                <a:lnTo>
                  <a:pt x="360362" y="518012"/>
                </a:lnTo>
                <a:lnTo>
                  <a:pt x="378381" y="514874"/>
                </a:lnTo>
                <a:lnTo>
                  <a:pt x="396399" y="510388"/>
                </a:lnTo>
                <a:lnTo>
                  <a:pt x="414417" y="504121"/>
                </a:lnTo>
                <a:lnTo>
                  <a:pt x="432435" y="495572"/>
                </a:lnTo>
                <a:lnTo>
                  <a:pt x="450453" y="484184"/>
                </a:lnTo>
                <a:lnTo>
                  <a:pt x="468471" y="469381"/>
                </a:lnTo>
                <a:lnTo>
                  <a:pt x="486489" y="450611"/>
                </a:lnTo>
                <a:lnTo>
                  <a:pt x="504508" y="427411"/>
                </a:lnTo>
                <a:lnTo>
                  <a:pt x="522526" y="399480"/>
                </a:lnTo>
                <a:lnTo>
                  <a:pt x="540544" y="366755"/>
                </a:lnTo>
                <a:lnTo>
                  <a:pt x="558562" y="329491"/>
                </a:lnTo>
                <a:lnTo>
                  <a:pt x="576580" y="288314"/>
                </a:lnTo>
                <a:lnTo>
                  <a:pt x="594598" y="244259"/>
                </a:lnTo>
                <a:lnTo>
                  <a:pt x="612616" y="198754"/>
                </a:lnTo>
                <a:lnTo>
                  <a:pt x="630634" y="153575"/>
                </a:lnTo>
                <a:lnTo>
                  <a:pt x="648653" y="110742"/>
                </a:lnTo>
                <a:lnTo>
                  <a:pt x="666671" y="72377"/>
                </a:lnTo>
                <a:lnTo>
                  <a:pt x="684689" y="40536"/>
                </a:lnTo>
                <a:lnTo>
                  <a:pt x="702707" y="17026"/>
                </a:lnTo>
                <a:lnTo>
                  <a:pt x="720725" y="3235"/>
                </a:lnTo>
                <a:lnTo>
                  <a:pt x="738743" y="0"/>
                </a:lnTo>
                <a:lnTo>
                  <a:pt x="756761" y="7518"/>
                </a:lnTo>
                <a:lnTo>
                  <a:pt x="774779" y="25330"/>
                </a:lnTo>
                <a:lnTo>
                  <a:pt x="792798" y="52367"/>
                </a:lnTo>
                <a:lnTo>
                  <a:pt x="810816" y="87052"/>
                </a:lnTo>
                <a:lnTo>
                  <a:pt x="828834" y="127458"/>
                </a:lnTo>
                <a:lnTo>
                  <a:pt x="846852" y="171482"/>
                </a:lnTo>
                <a:lnTo>
                  <a:pt x="864870" y="217023"/>
                </a:lnTo>
                <a:lnTo>
                  <a:pt x="882888" y="262143"/>
                </a:lnTo>
                <a:lnTo>
                  <a:pt x="900906" y="305197"/>
                </a:lnTo>
                <a:lnTo>
                  <a:pt x="918924" y="344910"/>
                </a:lnTo>
                <a:lnTo>
                  <a:pt x="936943" y="380412"/>
                </a:lnTo>
                <a:lnTo>
                  <a:pt x="954961" y="411230"/>
                </a:lnTo>
                <a:lnTo>
                  <a:pt x="972979" y="437247"/>
                </a:lnTo>
                <a:lnTo>
                  <a:pt x="990997" y="458627"/>
                </a:lnTo>
                <a:lnTo>
                  <a:pt x="1009015" y="475748"/>
                </a:lnTo>
                <a:lnTo>
                  <a:pt x="1027033" y="489116"/>
                </a:lnTo>
                <a:lnTo>
                  <a:pt x="1045051" y="499300"/>
                </a:lnTo>
                <a:lnTo>
                  <a:pt x="1063069" y="506872"/>
                </a:lnTo>
                <a:lnTo>
                  <a:pt x="1081088" y="512370"/>
                </a:lnTo>
                <a:lnTo>
                  <a:pt x="1099106" y="516269"/>
                </a:lnTo>
                <a:lnTo>
                  <a:pt x="1117124" y="518971"/>
                </a:lnTo>
                <a:lnTo>
                  <a:pt x="1135142" y="520801"/>
                </a:lnTo>
                <a:lnTo>
                  <a:pt x="1153160" y="522013"/>
                </a:lnTo>
                <a:lnTo>
                  <a:pt x="1171178" y="522797"/>
                </a:lnTo>
                <a:lnTo>
                  <a:pt x="1189196" y="523293"/>
                </a:lnTo>
                <a:lnTo>
                  <a:pt x="1207214" y="523601"/>
                </a:lnTo>
                <a:lnTo>
                  <a:pt x="1225233" y="523787"/>
                </a:lnTo>
                <a:lnTo>
                  <a:pt x="1243251" y="523897"/>
                </a:lnTo>
                <a:lnTo>
                  <a:pt x="1261269" y="523961"/>
                </a:lnTo>
                <a:lnTo>
                  <a:pt x="1279287" y="523997"/>
                </a:lnTo>
                <a:lnTo>
                  <a:pt x="1297305" y="524016"/>
                </a:lnTo>
                <a:lnTo>
                  <a:pt x="1315323" y="524027"/>
                </a:lnTo>
                <a:lnTo>
                  <a:pt x="1333341" y="524031"/>
                </a:lnTo>
                <a:lnTo>
                  <a:pt x="1351359" y="524030"/>
                </a:lnTo>
                <a:lnTo>
                  <a:pt x="1369377" y="524024"/>
                </a:lnTo>
                <a:lnTo>
                  <a:pt x="1387396" y="524010"/>
                </a:lnTo>
                <a:lnTo>
                  <a:pt x="1405414" y="523981"/>
                </a:lnTo>
                <a:lnTo>
                  <a:pt x="1423432" y="523923"/>
                </a:lnTo>
                <a:lnTo>
                  <a:pt x="1441450" y="523815"/>
                </a:lnTo>
                <a:lnTo>
                  <a:pt x="1459468" y="523618"/>
                </a:lnTo>
                <a:lnTo>
                  <a:pt x="1477486" y="523269"/>
                </a:lnTo>
                <a:lnTo>
                  <a:pt x="1495504" y="522670"/>
                </a:lnTo>
                <a:lnTo>
                  <a:pt x="1513522" y="521672"/>
                </a:lnTo>
                <a:lnTo>
                  <a:pt x="1531541" y="520059"/>
                </a:lnTo>
                <a:lnTo>
                  <a:pt x="1549559" y="517531"/>
                </a:lnTo>
                <a:lnTo>
                  <a:pt x="1567577" y="513689"/>
                </a:lnTo>
                <a:lnTo>
                  <a:pt x="1585595" y="508031"/>
                </a:lnTo>
                <a:lnTo>
                  <a:pt x="1603613" y="499958"/>
                </a:lnTo>
                <a:lnTo>
                  <a:pt x="1621631" y="488805"/>
                </a:lnTo>
                <a:lnTo>
                  <a:pt x="1639649" y="473901"/>
                </a:lnTo>
                <a:lnTo>
                  <a:pt x="1657667" y="454646"/>
                </a:lnTo>
                <a:lnTo>
                  <a:pt x="1675686" y="430628"/>
                </a:lnTo>
                <a:lnTo>
                  <a:pt x="1693704" y="401741"/>
                </a:lnTo>
                <a:lnTo>
                  <a:pt x="1711722" y="368308"/>
                </a:lnTo>
                <a:lnTo>
                  <a:pt x="1729740" y="331169"/>
                </a:lnTo>
                <a:lnTo>
                  <a:pt x="1747758" y="291716"/>
                </a:lnTo>
                <a:lnTo>
                  <a:pt x="1765776" y="251859"/>
                </a:lnTo>
                <a:lnTo>
                  <a:pt x="1783794" y="213901"/>
                </a:lnTo>
                <a:lnTo>
                  <a:pt x="1801813" y="180330"/>
                </a:lnTo>
                <a:lnTo>
                  <a:pt x="1819831" y="153560"/>
                </a:lnTo>
                <a:lnTo>
                  <a:pt x="1837849" y="135646"/>
                </a:lnTo>
                <a:lnTo>
                  <a:pt x="1855867" y="128020"/>
                </a:lnTo>
                <a:lnTo>
                  <a:pt x="1873885" y="131306"/>
                </a:lnTo>
                <a:lnTo>
                  <a:pt x="1891903" y="145235"/>
                </a:lnTo>
                <a:lnTo>
                  <a:pt x="1909921" y="168680"/>
                </a:lnTo>
                <a:lnTo>
                  <a:pt x="1927939" y="199806"/>
                </a:lnTo>
                <a:lnTo>
                  <a:pt x="1945957" y="236310"/>
                </a:lnTo>
                <a:lnTo>
                  <a:pt x="1963976" y="275700"/>
                </a:lnTo>
                <a:lnTo>
                  <a:pt x="1981994" y="315569"/>
                </a:lnTo>
                <a:lnTo>
                  <a:pt x="2000012" y="353832"/>
                </a:lnTo>
                <a:lnTo>
                  <a:pt x="2018030" y="388879"/>
                </a:lnTo>
                <a:lnTo>
                  <a:pt x="2036048" y="419650"/>
                </a:lnTo>
                <a:lnTo>
                  <a:pt x="2054066" y="445624"/>
                </a:lnTo>
                <a:lnTo>
                  <a:pt x="2072084" y="466749"/>
                </a:lnTo>
                <a:lnTo>
                  <a:pt x="2090103" y="483330"/>
                </a:lnTo>
                <a:lnTo>
                  <a:pt x="2108121" y="495904"/>
                </a:lnTo>
                <a:lnTo>
                  <a:pt x="2126139" y="505128"/>
                </a:lnTo>
                <a:lnTo>
                  <a:pt x="2144157" y="511675"/>
                </a:lnTo>
                <a:lnTo>
                  <a:pt x="2162175" y="516178"/>
                </a:lnTo>
              </a:path>
            </a:pathLst>
          </a:custGeom>
          <a:noFill/>
          <a:ln w="23813">
            <a:solidFill>
              <a:srgbClr val="DF8B2E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5" name="Shifted peak label"/>
          <p:cNvSpPr>
            <a:spLocks noGrp="1"/>
          </p:cNvSpPr>
          <p:nvPr/>
        </p:nvSpPr>
        <p:spPr>
          <a:xfrm>
            <a:off x="4114800" y="4695825"/>
            <a:ext cx="56197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125" b="0">
                <a:solidFill>
                  <a:srgbClr val="B77721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B77721"/>
                </a:solidFill>
                <a:latin typeface="微软雅黑"/>
                <a:ea typeface="微软雅黑"/>
                <a:cs typeface="微软雅黑"/>
              </a:rPr>
              <a:t>峰移</a:t>
            </a:r>
          </a:p>
        </p:txBody>
      </p:sp>
      <p:sp>
        <p:nvSpPr>
          <p:cNvPr id="136" name="Missing peak label"/>
          <p:cNvSpPr>
            <a:spLocks noGrp="1"/>
          </p:cNvSpPr>
          <p:nvPr/>
        </p:nvSpPr>
        <p:spPr>
          <a:xfrm>
            <a:off x="4829175" y="4810125"/>
            <a:ext cx="5048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125" b="0">
                <a:solidFill>
                  <a:srgbClr val="667C90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667C90"/>
                </a:solidFill>
                <a:latin typeface="微软雅黑"/>
                <a:ea typeface="微软雅黑"/>
                <a:cs typeface="微软雅黑"/>
              </a:rPr>
              <a:t>缺峰</a:t>
            </a:r>
          </a:p>
        </p:txBody>
      </p:sp>
      <p:sp>
        <p:nvSpPr>
          <p:cNvPr id="137" name="New peak label"/>
          <p:cNvSpPr>
            <a:spLocks noGrp="1"/>
          </p:cNvSpPr>
          <p:nvPr/>
        </p:nvSpPr>
        <p:spPr>
          <a:xfrm>
            <a:off x="5505450" y="4810125"/>
            <a:ext cx="5048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125" b="0">
                <a:solidFill>
                  <a:srgbClr val="B77721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B77721"/>
                </a:solidFill>
                <a:latin typeface="微软雅黑"/>
                <a:ea typeface="微软雅黑"/>
                <a:cs typeface="微软雅黑"/>
              </a:rPr>
              <a:t>新峰</a:t>
            </a:r>
          </a:p>
        </p:txBody>
      </p:sp>
      <p:sp>
        <p:nvSpPr>
          <p:cNvPr id="138" name="Spectrum rules"/>
          <p:cNvSpPr>
            <a:spLocks noGrp="1"/>
          </p:cNvSpPr>
          <p:nvPr/>
        </p:nvSpPr>
        <p:spPr>
          <a:xfrm>
            <a:off x="6191250" y="4495800"/>
            <a:ext cx="33813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6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sz="16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峰位漂移 / 新峰 / 缺峰</a:t>
            </a:r>
          </a:p>
        </p:txBody>
      </p:sp>
      <p:sp>
        <p:nvSpPr>
          <p:cNvPr id="140" name="Spectrum evidence"/>
          <p:cNvSpPr>
            <a:spLocks noGrp="1"/>
          </p:cNvSpPr>
          <p:nvPr/>
        </p:nvSpPr>
        <p:spPr>
          <a:xfrm>
            <a:off x="6157912" y="4985657"/>
            <a:ext cx="338137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425" b="0">
                <a:solidFill>
                  <a:srgbClr val="41586D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0" dirty="0" err="1">
                <a:solidFill>
                  <a:srgbClr val="41586D"/>
                </a:solidFill>
                <a:latin typeface="微软雅黑"/>
                <a:ea typeface="微软雅黑"/>
                <a:cs typeface="微软雅黑"/>
              </a:rPr>
              <a:t>用峰结构提供位置与类型证据</a:t>
            </a:r>
            <a:endParaRPr sz="1425" b="0" dirty="0">
              <a:solidFill>
                <a:srgbClr val="41586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1" name="Hitmap output"/>
          <p:cNvSpPr>
            <a:spLocks noGrp="1"/>
          </p:cNvSpPr>
          <p:nvPr/>
        </p:nvSpPr>
        <p:spPr>
          <a:xfrm>
            <a:off x="9610725" y="3486150"/>
            <a:ext cx="209550" cy="0"/>
          </a:xfrm>
          <a:prstGeom prst="line">
            <a:avLst/>
          </a:prstGeom>
          <a:noFill/>
          <a:ln w="19050">
            <a:solidFill>
              <a:srgbClr val="008C95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2" name="Spectrum output"/>
          <p:cNvSpPr>
            <a:spLocks noGrp="1"/>
          </p:cNvSpPr>
          <p:nvPr/>
        </p:nvSpPr>
        <p:spPr>
          <a:xfrm>
            <a:off x="9610725" y="5057775"/>
            <a:ext cx="209550" cy="0"/>
          </a:xfrm>
          <a:prstGeom prst="line">
            <a:avLst/>
          </a:prstGeom>
          <a:noFill/>
          <a:ln w="19050">
            <a:solidFill>
              <a:srgbClr val="008C95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3" name="Output merge"/>
          <p:cNvSpPr>
            <a:spLocks noGrp="1"/>
          </p:cNvSpPr>
          <p:nvPr/>
        </p:nvSpPr>
        <p:spPr>
          <a:xfrm>
            <a:off x="9820275" y="3486150"/>
            <a:ext cx="0" cy="1571625"/>
          </a:xfrm>
          <a:prstGeom prst="line">
            <a:avLst/>
          </a:prstGeom>
          <a:noFill/>
          <a:ln w="19050">
            <a:solidFill>
              <a:srgbClr val="008C95"/>
            </a:solidFill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4" name="Evidence output arrow from"/>
          <p:cNvSpPr>
            <a:spLocks noGrp="1"/>
          </p:cNvSpPr>
          <p:nvPr/>
        </p:nvSpPr>
        <p:spPr>
          <a:xfrm>
            <a:off x="9815513" y="3976688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5" name="Evidence output arrow to"/>
          <p:cNvSpPr>
            <a:spLocks noGrp="1"/>
          </p:cNvSpPr>
          <p:nvPr/>
        </p:nvSpPr>
        <p:spPr>
          <a:xfrm>
            <a:off x="10025063" y="3976688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85" name="直接箭头连接符 284"/>
          <p:cNvCxnSpPr>
            <a:stCxn id="144" idx="3"/>
            <a:endCxn id="145" idx="1"/>
          </p:cNvCxnSpPr>
          <p:nvPr/>
        </p:nvCxnSpPr>
        <p:spPr>
          <a:xfrm>
            <a:off x="9825038" y="3981451"/>
            <a:ext cx="200025" cy="0"/>
          </a:xfrm>
          <a:prstGeom prst="straightConnector1">
            <a:avLst/>
          </a:prstGeom>
          <a:ln w="19050">
            <a:solidFill>
              <a:srgbClr val="008C95"/>
            </a:solidFill>
            <a:prstDash val="solid"/>
            <a:tailEnd type="triangle" w="med" len="med"/>
          </a:ln>
        </p:spPr>
      </p:cxnSp>
      <p:sp>
        <p:nvSpPr>
          <p:cNvPr id="147" name="Evidence output"/>
          <p:cNvSpPr>
            <a:spLocks noGrp="1"/>
          </p:cNvSpPr>
          <p:nvPr/>
        </p:nvSpPr>
        <p:spPr>
          <a:xfrm>
            <a:off x="10039350" y="3276600"/>
            <a:ext cx="1695450" cy="1409700"/>
          </a:xfrm>
          <a:prstGeom prst="rect">
            <a:avLst/>
          </a:prstGeom>
          <a:solidFill>
            <a:srgbClr val="142E48"/>
          </a:solidFill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8" name="Evidence type"/>
          <p:cNvSpPr>
            <a:spLocks noGrp="1"/>
          </p:cNvSpPr>
          <p:nvPr/>
        </p:nvSpPr>
        <p:spPr>
          <a:xfrm>
            <a:off x="10134600" y="3409950"/>
            <a:ext cx="150495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异常位置与类型</a:t>
            </a:r>
          </a:p>
        </p:txBody>
      </p:sp>
      <p:sp>
        <p:nvSpPr>
          <p:cNvPr id="149" name="Evidence figure"/>
          <p:cNvSpPr>
            <a:spLocks noGrp="1"/>
          </p:cNvSpPr>
          <p:nvPr/>
        </p:nvSpPr>
        <p:spPr>
          <a:xfrm>
            <a:off x="10134600" y="3838575"/>
            <a:ext cx="15049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500" b="0">
                <a:solidFill>
                  <a:srgbClr val="DCE8F2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 dirty="0" err="1">
                <a:solidFill>
                  <a:srgbClr val="DCE8F2"/>
                </a:solidFill>
                <a:latin typeface="微软雅黑"/>
                <a:ea typeface="微软雅黑"/>
                <a:cs typeface="微软雅黑"/>
              </a:rPr>
              <a:t>具体图形证据</a:t>
            </a:r>
            <a:endParaRPr sz="1500" b="0" dirty="0">
              <a:solidFill>
                <a:srgbClr val="DCE8F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0" name="Expert review"/>
          <p:cNvSpPr>
            <a:spLocks noGrp="1"/>
          </p:cNvSpPr>
          <p:nvPr/>
        </p:nvSpPr>
        <p:spPr>
          <a:xfrm>
            <a:off x="10134600" y="4276725"/>
            <a:ext cx="15049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供专家复核</a:t>
            </a:r>
          </a:p>
        </p:txBody>
      </p:sp>
      <p:sp>
        <p:nvSpPr>
          <p:cNvPr id="152" name="Validation route label"/>
          <p:cNvSpPr>
            <a:spLocks noGrp="1"/>
          </p:cNvSpPr>
          <p:nvPr/>
        </p:nvSpPr>
        <p:spPr>
          <a:xfrm>
            <a:off x="619125" y="5943600"/>
            <a:ext cx="1047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425" b="1">
                <a:solidFill>
                  <a:srgbClr val="CFE3EF"/>
                </a:solidFill>
                <a:latin typeface="微软雅黑"/>
                <a:ea typeface="微软雅黑"/>
                <a:cs typeface="微软雅黑"/>
              </a:defRPr>
            </a:pPr>
            <a:r>
              <a:rPr sz="1425" b="1">
                <a:solidFill>
                  <a:srgbClr val="CFE3EF"/>
                </a:solidFill>
                <a:latin typeface="微软雅黑"/>
                <a:ea typeface="微软雅黑"/>
                <a:cs typeface="微软雅黑"/>
              </a:rPr>
              <a:t>验证路径</a:t>
            </a:r>
          </a:p>
        </p:txBody>
      </p:sp>
      <p:sp>
        <p:nvSpPr>
          <p:cNvPr id="153" name="Legacy validation phase"/>
          <p:cNvSpPr>
            <a:spLocks noGrp="1"/>
          </p:cNvSpPr>
          <p:nvPr/>
        </p:nvSpPr>
        <p:spPr>
          <a:xfrm>
            <a:off x="1905000" y="5943600"/>
            <a:ext cx="1371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旧规则基线</a:t>
            </a:r>
          </a:p>
        </p:txBody>
      </p:sp>
      <p:sp>
        <p:nvSpPr>
          <p:cNvPr id="154" name="Validation arrow 1 from"/>
          <p:cNvSpPr>
            <a:spLocks noGrp="1"/>
          </p:cNvSpPr>
          <p:nvPr/>
        </p:nvSpPr>
        <p:spPr>
          <a:xfrm>
            <a:off x="3290888" y="60817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5" name="Validation arrow 1 to"/>
          <p:cNvSpPr>
            <a:spLocks noGrp="1"/>
          </p:cNvSpPr>
          <p:nvPr/>
        </p:nvSpPr>
        <p:spPr>
          <a:xfrm>
            <a:off x="3614738" y="60817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95" name="直接箭头连接符 294"/>
          <p:cNvCxnSpPr>
            <a:stCxn id="154" idx="3"/>
            <a:endCxn id="155" idx="1"/>
          </p:cNvCxnSpPr>
          <p:nvPr/>
        </p:nvCxnSpPr>
        <p:spPr>
          <a:xfrm>
            <a:off x="3300413" y="6086476"/>
            <a:ext cx="314325" cy="0"/>
          </a:xfrm>
          <a:prstGeom prst="straightConnector1">
            <a:avLst/>
          </a:prstGeom>
          <a:ln w="17145">
            <a:solidFill>
              <a:srgbClr val="D7E7EF"/>
            </a:solidFill>
            <a:prstDash val="solid"/>
            <a:tailEnd type="triangle" w="med" len="med"/>
          </a:ln>
        </p:spPr>
      </p:cxnSp>
      <p:sp>
        <p:nvSpPr>
          <p:cNvPr id="157" name="Shadow validation phase"/>
          <p:cNvSpPr>
            <a:spLocks noGrp="1"/>
          </p:cNvSpPr>
          <p:nvPr/>
        </p:nvSpPr>
        <p:spPr>
          <a:xfrm>
            <a:off x="3762375" y="5943600"/>
            <a:ext cx="20288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shadow 并行对照</a:t>
            </a:r>
          </a:p>
        </p:txBody>
      </p:sp>
      <p:sp>
        <p:nvSpPr>
          <p:cNvPr id="158" name="Validation arrow 2 from"/>
          <p:cNvSpPr>
            <a:spLocks noGrp="1"/>
          </p:cNvSpPr>
          <p:nvPr/>
        </p:nvSpPr>
        <p:spPr>
          <a:xfrm>
            <a:off x="5805488" y="60817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9" name="Validation arrow 2 to"/>
          <p:cNvSpPr>
            <a:spLocks noGrp="1"/>
          </p:cNvSpPr>
          <p:nvPr/>
        </p:nvSpPr>
        <p:spPr>
          <a:xfrm>
            <a:off x="6129338" y="60817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299" name="直接箭头连接符 298"/>
          <p:cNvCxnSpPr>
            <a:stCxn id="158" idx="3"/>
            <a:endCxn id="159" idx="1"/>
          </p:cNvCxnSpPr>
          <p:nvPr/>
        </p:nvCxnSpPr>
        <p:spPr>
          <a:xfrm>
            <a:off x="5815013" y="6086476"/>
            <a:ext cx="314325" cy="0"/>
          </a:xfrm>
          <a:prstGeom prst="straightConnector1">
            <a:avLst/>
          </a:prstGeom>
          <a:ln w="17145">
            <a:solidFill>
              <a:srgbClr val="D7E7EF"/>
            </a:solidFill>
            <a:prstDash val="solid"/>
            <a:tailEnd type="triangle" w="med" len="med"/>
          </a:ln>
        </p:spPr>
      </p:cxnSp>
      <p:sp>
        <p:nvSpPr>
          <p:cNvPr id="161" name="Expert switching phase"/>
          <p:cNvSpPr>
            <a:spLocks noGrp="1"/>
          </p:cNvSpPr>
          <p:nvPr/>
        </p:nvSpPr>
        <p:spPr>
          <a:xfrm>
            <a:off x="6286500" y="5943600"/>
            <a:ext cx="20669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专家复核后切换</a:t>
            </a:r>
          </a:p>
        </p:txBody>
      </p:sp>
      <p:sp>
        <p:nvSpPr>
          <p:cNvPr id="162" name="Validation arrow 3 from"/>
          <p:cNvSpPr>
            <a:spLocks noGrp="1"/>
          </p:cNvSpPr>
          <p:nvPr/>
        </p:nvSpPr>
        <p:spPr>
          <a:xfrm>
            <a:off x="8358188" y="60817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3" name="Validation arrow 3 to"/>
          <p:cNvSpPr>
            <a:spLocks noGrp="1"/>
          </p:cNvSpPr>
          <p:nvPr/>
        </p:nvSpPr>
        <p:spPr>
          <a:xfrm>
            <a:off x="8682038" y="6081713"/>
            <a:ext cx="9525" cy="9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03" name="直接箭头连接符 302"/>
          <p:cNvCxnSpPr>
            <a:stCxn id="162" idx="3"/>
            <a:endCxn id="163" idx="1"/>
          </p:cNvCxnSpPr>
          <p:nvPr/>
        </p:nvCxnSpPr>
        <p:spPr>
          <a:xfrm>
            <a:off x="8367713" y="6086476"/>
            <a:ext cx="314325" cy="0"/>
          </a:xfrm>
          <a:prstGeom prst="straightConnector1">
            <a:avLst/>
          </a:prstGeom>
          <a:ln w="17145">
            <a:solidFill>
              <a:srgbClr val="D7E7EF"/>
            </a:solidFill>
            <a:prstDash val="solid"/>
            <a:tailEnd type="triangle" w="med" len="med"/>
          </a:ln>
        </p:spPr>
      </p:cxnSp>
      <p:sp>
        <p:nvSpPr>
          <p:cNvPr id="165" name="Confirmation recovery phase"/>
          <p:cNvSpPr>
            <a:spLocks noGrp="1"/>
          </p:cNvSpPr>
          <p:nvPr/>
        </p:nvSpPr>
        <p:spPr>
          <a:xfrm>
            <a:off x="8839200" y="5943600"/>
            <a:ext cx="25336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连续确认与恢复</a:t>
            </a:r>
          </a:p>
        </p:txBody>
      </p:sp>
      <p:pic>
        <p:nvPicPr>
          <p:cNvPr id="139" name="图片 138">
            <a:extLst>
              <a:ext uri="{FF2B5EF4-FFF2-40B4-BE49-F238E27FC236}">
                <a16:creationId xmlns:a16="http://schemas.microsoft.com/office/drawing/2014/main" id="{2802784A-B19B-41E9-B65F-857D048D3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146" name="TextBox 7">
            <a:extLst>
              <a:ext uri="{FF2B5EF4-FFF2-40B4-BE49-F238E27FC236}">
                <a16:creationId xmlns:a16="http://schemas.microsoft.com/office/drawing/2014/main" id="{8D6757DB-E03C-4085-827E-59FD44D7A8F5}"/>
              </a:ext>
            </a:extLst>
          </p:cNvPr>
          <p:cNvSpPr>
            <a:spLocks noGrp="1"/>
          </p:cNvSpPr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直方图异常检测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直方图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进展</a:t>
            </a:r>
            <a:r>
              <a:rPr dirty="0">
                <a:latin typeface="微软雅黑"/>
                <a:ea typeface="微软雅黑"/>
                <a:cs typeface="微软雅黑"/>
              </a:rPr>
              <a:t>：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在线判读与人工专注流程已形成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61DCA090-160B-459E-B9D0-97888905E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3697" y="6417408"/>
            <a:ext cx="10972800" cy="279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样本积累：值班员标记 / 修改 → 专家复核 → 保存快照与标签 → 用于后续训练和评估。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15 / 28</a:t>
            </a:r>
          </a:p>
        </p:txBody>
      </p:sp>
      <p:sp>
        <p:nvSpPr>
          <p:cNvPr id="104" name="Rectangle 5">
            <a:extLst>
              <a:ext uri="{FF2B5EF4-FFF2-40B4-BE49-F238E27FC236}">
                <a16:creationId xmlns:a16="http://schemas.microsoft.com/office/drawing/2014/main" id="{E9D0DE25-DB9C-4415-A8CF-8BD08162ABBD}"/>
              </a:ext>
            </a:extLst>
          </p:cNvPr>
          <p:cNvSpPr/>
          <p:nvPr/>
        </p:nvSpPr>
        <p:spPr>
          <a:xfrm>
            <a:off x="431800" y="6402663"/>
            <a:ext cx="8386098" cy="356354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5" name="TextBox 6">
            <a:extLst>
              <a:ext uri="{FF2B5EF4-FFF2-40B4-BE49-F238E27FC236}">
                <a16:creationId xmlns:a16="http://schemas.microsoft.com/office/drawing/2014/main" id="{DDFDF196-E20D-4F03-B06B-9CEED5E19EB2}"/>
              </a:ext>
            </a:extLst>
          </p:cNvPr>
          <p:cNvSpPr txBox="1"/>
          <p:nvPr/>
        </p:nvSpPr>
        <p:spPr>
          <a:xfrm>
            <a:off x="688730" y="6454754"/>
            <a:ext cx="8176109" cy="2420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实现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&gt;100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张直方图秒量级实时查询和异常检测，提供专家审核机制用于模型训练评估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" name="Rectangle 14">
            <a:extLst>
              <a:ext uri="{FF2B5EF4-FFF2-40B4-BE49-F238E27FC236}">
                <a16:creationId xmlns:a16="http://schemas.microsoft.com/office/drawing/2014/main" id="{2F40A4B8-D03B-4ECD-9438-E024B44FB657}"/>
              </a:ext>
            </a:extLst>
          </p:cNvPr>
          <p:cNvSpPr/>
          <p:nvPr/>
        </p:nvSpPr>
        <p:spPr>
          <a:xfrm>
            <a:off x="461297" y="5617308"/>
            <a:ext cx="2514600" cy="7239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" name="TextBox 15">
            <a:extLst>
              <a:ext uri="{FF2B5EF4-FFF2-40B4-BE49-F238E27FC236}">
                <a16:creationId xmlns:a16="http://schemas.microsoft.com/office/drawing/2014/main" id="{1774B143-C0E7-4BC1-94B2-376E9D25C29B}"/>
              </a:ext>
            </a:extLst>
          </p:cNvPr>
          <p:cNvSpPr txBox="1"/>
          <p:nvPr/>
        </p:nvSpPr>
        <p:spPr>
          <a:xfrm>
            <a:off x="588297" y="5706208"/>
            <a:ext cx="1333698" cy="22910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值班员标记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/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修改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" name="TextBox 16">
            <a:extLst>
              <a:ext uri="{FF2B5EF4-FFF2-40B4-BE49-F238E27FC236}">
                <a16:creationId xmlns:a16="http://schemas.microsoft.com/office/drawing/2014/main" id="{F52E33A5-DD70-48CD-8D78-1387CA029970}"/>
              </a:ext>
            </a:extLst>
          </p:cNvPr>
          <p:cNvSpPr txBox="1"/>
          <p:nvPr/>
        </p:nvSpPr>
        <p:spPr>
          <a:xfrm>
            <a:off x="588297" y="6023708"/>
            <a:ext cx="681277" cy="16940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正常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异常</a:t>
            </a:r>
            <a:r>
              <a:rPr dirty="0">
                <a:latin typeface="微软雅黑"/>
                <a:ea typeface="微软雅黑"/>
                <a:cs typeface="微软雅黑"/>
              </a:rPr>
              <a:t> </a:t>
            </a:r>
          </a:p>
        </p:txBody>
      </p:sp>
      <p:sp>
        <p:nvSpPr>
          <p:cNvPr id="110" name="TextBox 17">
            <a:extLst>
              <a:ext uri="{FF2B5EF4-FFF2-40B4-BE49-F238E27FC236}">
                <a16:creationId xmlns:a16="http://schemas.microsoft.com/office/drawing/2014/main" id="{EAC23DFD-21BA-45DB-973E-F656B86DCF6E}"/>
              </a:ext>
            </a:extLst>
          </p:cNvPr>
          <p:cNvSpPr txBox="1"/>
          <p:nvPr/>
        </p:nvSpPr>
        <p:spPr>
          <a:xfrm>
            <a:off x="3064797" y="5807808"/>
            <a:ext cx="279400" cy="3429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66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11" name="Rectangle 18">
            <a:extLst>
              <a:ext uri="{FF2B5EF4-FFF2-40B4-BE49-F238E27FC236}">
                <a16:creationId xmlns:a16="http://schemas.microsoft.com/office/drawing/2014/main" id="{82149384-6ED3-4244-B3C2-AD0DF155F58E}"/>
              </a:ext>
            </a:extLst>
          </p:cNvPr>
          <p:cNvSpPr/>
          <p:nvPr/>
        </p:nvSpPr>
        <p:spPr>
          <a:xfrm>
            <a:off x="3382297" y="5617308"/>
            <a:ext cx="2514600" cy="7239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2" name="TextBox 19">
            <a:extLst>
              <a:ext uri="{FF2B5EF4-FFF2-40B4-BE49-F238E27FC236}">
                <a16:creationId xmlns:a16="http://schemas.microsoft.com/office/drawing/2014/main" id="{282911D2-2D90-4D76-97D2-687A84289DC4}"/>
              </a:ext>
            </a:extLst>
          </p:cNvPr>
          <p:cNvSpPr txBox="1"/>
          <p:nvPr/>
        </p:nvSpPr>
        <p:spPr>
          <a:xfrm>
            <a:off x="3509297" y="5706208"/>
            <a:ext cx="2260600" cy="292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专家复核</a:t>
            </a:r>
          </a:p>
        </p:txBody>
      </p:sp>
      <p:sp>
        <p:nvSpPr>
          <p:cNvPr id="113" name="TextBox 20">
            <a:extLst>
              <a:ext uri="{FF2B5EF4-FFF2-40B4-BE49-F238E27FC236}">
                <a16:creationId xmlns:a16="http://schemas.microsoft.com/office/drawing/2014/main" id="{ECCC3672-032C-4D5F-A74E-FB8716035154}"/>
              </a:ext>
            </a:extLst>
          </p:cNvPr>
          <p:cNvSpPr txBox="1"/>
          <p:nvPr/>
        </p:nvSpPr>
        <p:spPr>
          <a:xfrm>
            <a:off x="3509297" y="6023708"/>
            <a:ext cx="2260600" cy="254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确认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纠正</a:t>
            </a:r>
            <a:r>
              <a:rPr dirty="0">
                <a:latin typeface="微软雅黑"/>
                <a:ea typeface="微软雅黑"/>
                <a:cs typeface="微软雅黑"/>
              </a:rPr>
              <a:t> · </a:t>
            </a:r>
            <a:r>
              <a:rPr dirty="0" err="1">
                <a:latin typeface="微软雅黑"/>
                <a:ea typeface="微软雅黑"/>
                <a:cs typeface="微软雅黑"/>
              </a:rPr>
              <a:t>决定训练准入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TextBox 21">
            <a:extLst>
              <a:ext uri="{FF2B5EF4-FFF2-40B4-BE49-F238E27FC236}">
                <a16:creationId xmlns:a16="http://schemas.microsoft.com/office/drawing/2014/main" id="{93D54658-D8FE-4F85-B6E0-C5A0F2A3CFC5}"/>
              </a:ext>
            </a:extLst>
          </p:cNvPr>
          <p:cNvSpPr txBox="1"/>
          <p:nvPr/>
        </p:nvSpPr>
        <p:spPr>
          <a:xfrm>
            <a:off x="5985797" y="5807808"/>
            <a:ext cx="279400" cy="3429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66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15" name="Rectangle 22">
            <a:extLst>
              <a:ext uri="{FF2B5EF4-FFF2-40B4-BE49-F238E27FC236}">
                <a16:creationId xmlns:a16="http://schemas.microsoft.com/office/drawing/2014/main" id="{F5C3C405-7E83-46F9-8EFE-319842972AEB}"/>
              </a:ext>
            </a:extLst>
          </p:cNvPr>
          <p:cNvSpPr/>
          <p:nvPr/>
        </p:nvSpPr>
        <p:spPr>
          <a:xfrm>
            <a:off x="6303297" y="5617308"/>
            <a:ext cx="2514600" cy="7239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6" name="TextBox 23">
            <a:extLst>
              <a:ext uri="{FF2B5EF4-FFF2-40B4-BE49-F238E27FC236}">
                <a16:creationId xmlns:a16="http://schemas.microsoft.com/office/drawing/2014/main" id="{2E3022C8-471C-4866-A52D-4253ABE7AC03}"/>
              </a:ext>
            </a:extLst>
          </p:cNvPr>
          <p:cNvSpPr txBox="1"/>
          <p:nvPr/>
        </p:nvSpPr>
        <p:spPr>
          <a:xfrm>
            <a:off x="6430297" y="5706208"/>
            <a:ext cx="2260600" cy="292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审核通过的样本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7" name="TextBox 24">
            <a:extLst>
              <a:ext uri="{FF2B5EF4-FFF2-40B4-BE49-F238E27FC236}">
                <a16:creationId xmlns:a16="http://schemas.microsoft.com/office/drawing/2014/main" id="{B9F555F9-5905-4EC0-B457-3229C085E0D1}"/>
              </a:ext>
            </a:extLst>
          </p:cNvPr>
          <p:cNvSpPr txBox="1"/>
          <p:nvPr/>
        </p:nvSpPr>
        <p:spPr>
          <a:xfrm>
            <a:off x="6430297" y="6023708"/>
            <a:ext cx="2260600" cy="254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数据快照</a:t>
            </a:r>
            <a:r>
              <a:rPr dirty="0">
                <a:latin typeface="微软雅黑"/>
                <a:ea typeface="微软雅黑"/>
                <a:cs typeface="微软雅黑"/>
              </a:rPr>
              <a:t> + </a:t>
            </a:r>
            <a:r>
              <a:rPr dirty="0" err="1">
                <a:latin typeface="微软雅黑"/>
                <a:ea typeface="微软雅黑"/>
                <a:cs typeface="微软雅黑"/>
              </a:rPr>
              <a:t>参考</a:t>
            </a:r>
            <a:r>
              <a:rPr dirty="0">
                <a:latin typeface="微软雅黑"/>
                <a:ea typeface="微软雅黑"/>
                <a:cs typeface="微软雅黑"/>
              </a:rPr>
              <a:t> + </a:t>
            </a:r>
            <a:r>
              <a:rPr dirty="0" err="1">
                <a:latin typeface="微软雅黑"/>
                <a:ea typeface="微软雅黑"/>
                <a:cs typeface="微软雅黑"/>
              </a:rPr>
              <a:t>标签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TextBox 25">
            <a:extLst>
              <a:ext uri="{FF2B5EF4-FFF2-40B4-BE49-F238E27FC236}">
                <a16:creationId xmlns:a16="http://schemas.microsoft.com/office/drawing/2014/main" id="{304CA497-D376-4EB3-A218-D1D651AEE8AE}"/>
              </a:ext>
            </a:extLst>
          </p:cNvPr>
          <p:cNvSpPr txBox="1"/>
          <p:nvPr/>
        </p:nvSpPr>
        <p:spPr>
          <a:xfrm>
            <a:off x="8906797" y="5807808"/>
            <a:ext cx="279400" cy="3429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66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19" name="Rectangle 26">
            <a:extLst>
              <a:ext uri="{FF2B5EF4-FFF2-40B4-BE49-F238E27FC236}">
                <a16:creationId xmlns:a16="http://schemas.microsoft.com/office/drawing/2014/main" id="{74A7F53C-4D11-431F-A4F1-84FC7A5F3A48}"/>
              </a:ext>
            </a:extLst>
          </p:cNvPr>
          <p:cNvSpPr/>
          <p:nvPr/>
        </p:nvSpPr>
        <p:spPr>
          <a:xfrm>
            <a:off x="9224297" y="5617308"/>
            <a:ext cx="2514600" cy="723900"/>
          </a:xfrm>
          <a:prstGeom prst="rect">
            <a:avLst/>
          </a:prstGeom>
          <a:solidFill>
            <a:srgbClr val="FFF7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0" name="TextBox 27">
            <a:extLst>
              <a:ext uri="{FF2B5EF4-FFF2-40B4-BE49-F238E27FC236}">
                <a16:creationId xmlns:a16="http://schemas.microsoft.com/office/drawing/2014/main" id="{2C9E5730-8EC0-48B6-8B66-6C7B83B4FAE1}"/>
              </a:ext>
            </a:extLst>
          </p:cNvPr>
          <p:cNvSpPr txBox="1"/>
          <p:nvPr/>
        </p:nvSpPr>
        <p:spPr>
          <a:xfrm>
            <a:off x="9351297" y="5706208"/>
            <a:ext cx="2260600" cy="292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AD7823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后续模型训练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评估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1" name="TextBox 28">
            <a:extLst>
              <a:ext uri="{FF2B5EF4-FFF2-40B4-BE49-F238E27FC236}">
                <a16:creationId xmlns:a16="http://schemas.microsoft.com/office/drawing/2014/main" id="{0775B3F8-E0C8-4D0B-A7B6-C3D36A7F4534}"/>
              </a:ext>
            </a:extLst>
          </p:cNvPr>
          <p:cNvSpPr txBox="1"/>
          <p:nvPr/>
        </p:nvSpPr>
        <p:spPr>
          <a:xfrm>
            <a:off x="9351297" y="6023708"/>
            <a:ext cx="2260600" cy="254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按 Run </a:t>
            </a:r>
            <a:r>
              <a:rPr dirty="0" err="1">
                <a:latin typeface="微软雅黑"/>
                <a:ea typeface="微软雅黑"/>
                <a:cs typeface="微软雅黑"/>
              </a:rPr>
              <a:t>划分数据并验证效果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8967464-3845-4504-8918-8297924E1CDF}"/>
              </a:ext>
            </a:extLst>
          </p:cNvPr>
          <p:cNvSpPr/>
          <p:nvPr/>
        </p:nvSpPr>
        <p:spPr>
          <a:xfrm>
            <a:off x="410796" y="1197644"/>
            <a:ext cx="11324003" cy="4547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/>
              </a:rPr>
              <a:t>解决人眼持续判图负担和可靠标签不足的问题：自动提示异常，人工标记与专家复核积累训练样本</a:t>
            </a:r>
          </a:p>
        </p:txBody>
      </p:sp>
      <p:sp>
        <p:nvSpPr>
          <p:cNvPr id="134" name="TextBox 36">
            <a:extLst>
              <a:ext uri="{FF2B5EF4-FFF2-40B4-BE49-F238E27FC236}">
                <a16:creationId xmlns:a16="http://schemas.microsoft.com/office/drawing/2014/main" id="{7ADE8590-C9A1-46BA-9D73-B4F974352BB4}"/>
              </a:ext>
            </a:extLst>
          </p:cNvPr>
          <p:cNvSpPr txBox="1"/>
          <p:nvPr/>
        </p:nvSpPr>
        <p:spPr>
          <a:xfrm>
            <a:off x="453103" y="1740796"/>
            <a:ext cx="34798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  实时图总览</a:t>
            </a:r>
          </a:p>
        </p:txBody>
      </p:sp>
      <p:sp>
        <p:nvSpPr>
          <p:cNvPr id="135" name="TextBox 37">
            <a:extLst>
              <a:ext uri="{FF2B5EF4-FFF2-40B4-BE49-F238E27FC236}">
                <a16:creationId xmlns:a16="http://schemas.microsoft.com/office/drawing/2014/main" id="{D62CAB91-7D37-4983-8ED9-CB60856B544E}"/>
              </a:ext>
            </a:extLst>
          </p:cNvPr>
          <p:cNvSpPr txBox="1"/>
          <p:nvPr/>
        </p:nvSpPr>
        <p:spPr>
          <a:xfrm>
            <a:off x="4352003" y="1740796"/>
            <a:ext cx="34798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02  </a:t>
            </a:r>
            <a:r>
              <a:rPr dirty="0" err="1">
                <a:latin typeface="微软雅黑"/>
                <a:ea typeface="微软雅黑"/>
                <a:cs typeface="微软雅黑"/>
              </a:rPr>
              <a:t>历史</a:t>
            </a:r>
            <a:r>
              <a:rPr dirty="0">
                <a:latin typeface="微软雅黑"/>
                <a:ea typeface="微软雅黑"/>
                <a:cs typeface="微软雅黑"/>
              </a:rPr>
              <a:t> ROOT </a:t>
            </a:r>
            <a:r>
              <a:rPr dirty="0" err="1">
                <a:latin typeface="微软雅黑"/>
                <a:ea typeface="微软雅黑"/>
                <a:cs typeface="微软雅黑"/>
              </a:rPr>
              <a:t>总览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36" name="TextBox 38">
            <a:extLst>
              <a:ext uri="{FF2B5EF4-FFF2-40B4-BE49-F238E27FC236}">
                <a16:creationId xmlns:a16="http://schemas.microsoft.com/office/drawing/2014/main" id="{01DBBB6E-4A58-4BA0-9CFB-36AC3EF55C65}"/>
              </a:ext>
            </a:extLst>
          </p:cNvPr>
          <p:cNvSpPr txBox="1"/>
          <p:nvPr/>
        </p:nvSpPr>
        <p:spPr>
          <a:xfrm>
            <a:off x="8250903" y="1740796"/>
            <a:ext cx="34798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  异常详情与人工判读</a:t>
            </a:r>
          </a:p>
        </p:txBody>
      </p:sp>
      <p:sp>
        <p:nvSpPr>
          <p:cNvPr id="137" name="Rectangle 39">
            <a:extLst>
              <a:ext uri="{FF2B5EF4-FFF2-40B4-BE49-F238E27FC236}">
                <a16:creationId xmlns:a16="http://schemas.microsoft.com/office/drawing/2014/main" id="{A1A4019B-BE31-4564-8043-4D38A50958CD}"/>
              </a:ext>
            </a:extLst>
          </p:cNvPr>
          <p:cNvSpPr/>
          <p:nvPr/>
        </p:nvSpPr>
        <p:spPr>
          <a:xfrm>
            <a:off x="453103" y="2528196"/>
            <a:ext cx="3479800" cy="22987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38" name="Picture 40" descr="image.png">
            <a:extLst>
              <a:ext uri="{FF2B5EF4-FFF2-40B4-BE49-F238E27FC236}">
                <a16:creationId xmlns:a16="http://schemas.microsoft.com/office/drawing/2014/main" id="{E60047CF-141B-4F39-99A0-1A8AD849F2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63402" y="2553596"/>
            <a:ext cx="3059201" cy="2247900"/>
          </a:xfrm>
          <a:prstGeom prst="rect">
            <a:avLst/>
          </a:prstGeom>
        </p:spPr>
      </p:pic>
      <p:sp>
        <p:nvSpPr>
          <p:cNvPr id="139" name="Rectangle 41">
            <a:extLst>
              <a:ext uri="{FF2B5EF4-FFF2-40B4-BE49-F238E27FC236}">
                <a16:creationId xmlns:a16="http://schemas.microsoft.com/office/drawing/2014/main" id="{670FB452-8775-4AD9-BD77-AA992417221C}"/>
              </a:ext>
            </a:extLst>
          </p:cNvPr>
          <p:cNvSpPr/>
          <p:nvPr/>
        </p:nvSpPr>
        <p:spPr>
          <a:xfrm>
            <a:off x="4352003" y="2528196"/>
            <a:ext cx="3479800" cy="22987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40" name="Picture 42" descr="image.png">
            <a:extLst>
              <a:ext uri="{FF2B5EF4-FFF2-40B4-BE49-F238E27FC236}">
                <a16:creationId xmlns:a16="http://schemas.microsoft.com/office/drawing/2014/main" id="{EA89C027-117A-4EC3-AE41-24E92C778F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377403" y="2590445"/>
            <a:ext cx="3429000" cy="2174200"/>
          </a:xfrm>
          <a:prstGeom prst="rect">
            <a:avLst/>
          </a:prstGeom>
        </p:spPr>
      </p:pic>
      <p:sp>
        <p:nvSpPr>
          <p:cNvPr id="141" name="Rectangle 43">
            <a:extLst>
              <a:ext uri="{FF2B5EF4-FFF2-40B4-BE49-F238E27FC236}">
                <a16:creationId xmlns:a16="http://schemas.microsoft.com/office/drawing/2014/main" id="{8C970FBC-813C-4C5B-9F96-15D6080569CF}"/>
              </a:ext>
            </a:extLst>
          </p:cNvPr>
          <p:cNvSpPr/>
          <p:nvPr/>
        </p:nvSpPr>
        <p:spPr>
          <a:xfrm>
            <a:off x="8250903" y="2528196"/>
            <a:ext cx="3479800" cy="22987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42" name="Picture 44" descr="image.png">
            <a:extLst>
              <a:ext uri="{FF2B5EF4-FFF2-40B4-BE49-F238E27FC236}">
                <a16:creationId xmlns:a16="http://schemas.microsoft.com/office/drawing/2014/main" id="{786AB792-468E-4AF2-92BA-2A5DFC10173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570676" y="2553596"/>
            <a:ext cx="2840252" cy="2247900"/>
          </a:xfrm>
          <a:prstGeom prst="rect">
            <a:avLst/>
          </a:prstGeom>
        </p:spPr>
      </p:pic>
      <p:sp>
        <p:nvSpPr>
          <p:cNvPr id="143" name="Rectangle 45">
            <a:extLst>
              <a:ext uri="{FF2B5EF4-FFF2-40B4-BE49-F238E27FC236}">
                <a16:creationId xmlns:a16="http://schemas.microsoft.com/office/drawing/2014/main" id="{383EF8A8-15BA-4069-B634-9911B12FEECE}"/>
              </a:ext>
            </a:extLst>
          </p:cNvPr>
          <p:cNvSpPr/>
          <p:nvPr/>
        </p:nvSpPr>
        <p:spPr>
          <a:xfrm>
            <a:off x="678698" y="2693296"/>
            <a:ext cx="3028609" cy="584551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4" name="Rectangle 46">
            <a:extLst>
              <a:ext uri="{FF2B5EF4-FFF2-40B4-BE49-F238E27FC236}">
                <a16:creationId xmlns:a16="http://schemas.microsoft.com/office/drawing/2014/main" id="{9D08266D-F1AA-4067-89D3-CFE077515CF8}"/>
              </a:ext>
            </a:extLst>
          </p:cNvPr>
          <p:cNvSpPr/>
          <p:nvPr/>
        </p:nvSpPr>
        <p:spPr>
          <a:xfrm>
            <a:off x="709290" y="3362839"/>
            <a:ext cx="688320" cy="719328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5" name="Rectangle 47">
            <a:extLst>
              <a:ext uri="{FF2B5EF4-FFF2-40B4-BE49-F238E27FC236}">
                <a16:creationId xmlns:a16="http://schemas.microsoft.com/office/drawing/2014/main" id="{BBD52F29-53EC-45E0-B919-2C6E76817890}"/>
              </a:ext>
            </a:extLst>
          </p:cNvPr>
          <p:cNvSpPr/>
          <p:nvPr/>
        </p:nvSpPr>
        <p:spPr>
          <a:xfrm>
            <a:off x="4391119" y="2981801"/>
            <a:ext cx="2160270" cy="209807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6" name="Rectangle 48">
            <a:extLst>
              <a:ext uri="{FF2B5EF4-FFF2-40B4-BE49-F238E27FC236}">
                <a16:creationId xmlns:a16="http://schemas.microsoft.com/office/drawing/2014/main" id="{38EB58C5-5C01-4C75-A65D-1AB2F06206B5}"/>
              </a:ext>
            </a:extLst>
          </p:cNvPr>
          <p:cNvSpPr/>
          <p:nvPr/>
        </p:nvSpPr>
        <p:spPr>
          <a:xfrm>
            <a:off x="4411693" y="3340544"/>
            <a:ext cx="3360419" cy="1380617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7" name="Rectangle 49">
            <a:extLst>
              <a:ext uri="{FF2B5EF4-FFF2-40B4-BE49-F238E27FC236}">
                <a16:creationId xmlns:a16="http://schemas.microsoft.com/office/drawing/2014/main" id="{983D6284-D4D1-4BAC-BF6D-18CD9B5E8690}"/>
              </a:ext>
            </a:extLst>
          </p:cNvPr>
          <p:cNvSpPr/>
          <p:nvPr/>
        </p:nvSpPr>
        <p:spPr>
          <a:xfrm>
            <a:off x="10450289" y="2744667"/>
            <a:ext cx="918035" cy="1157668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8" name="Rectangle 50">
            <a:extLst>
              <a:ext uri="{FF2B5EF4-FFF2-40B4-BE49-F238E27FC236}">
                <a16:creationId xmlns:a16="http://schemas.microsoft.com/office/drawing/2014/main" id="{6CC31394-D10C-478E-9588-AF1BA1C0D93D}"/>
              </a:ext>
            </a:extLst>
          </p:cNvPr>
          <p:cNvSpPr/>
          <p:nvPr/>
        </p:nvSpPr>
        <p:spPr>
          <a:xfrm>
            <a:off x="8593399" y="3963789"/>
            <a:ext cx="2769245" cy="702831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9" name="Rectangle 51">
            <a:extLst>
              <a:ext uri="{FF2B5EF4-FFF2-40B4-BE49-F238E27FC236}">
                <a16:creationId xmlns:a16="http://schemas.microsoft.com/office/drawing/2014/main" id="{AEA94902-06F5-4C98-A030-0DF77F664E0F}"/>
              </a:ext>
            </a:extLst>
          </p:cNvPr>
          <p:cNvSpPr/>
          <p:nvPr/>
        </p:nvSpPr>
        <p:spPr>
          <a:xfrm>
            <a:off x="453103" y="2109096"/>
            <a:ext cx="34798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0" name="Rectangle 52">
            <a:extLst>
              <a:ext uri="{FF2B5EF4-FFF2-40B4-BE49-F238E27FC236}">
                <a16:creationId xmlns:a16="http://schemas.microsoft.com/office/drawing/2014/main" id="{4C41C6D7-6694-45D9-88CD-91D44433541B}"/>
              </a:ext>
            </a:extLst>
          </p:cNvPr>
          <p:cNvSpPr/>
          <p:nvPr/>
        </p:nvSpPr>
        <p:spPr>
          <a:xfrm>
            <a:off x="453103" y="2109096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1" name="TextBox 53">
            <a:extLst>
              <a:ext uri="{FF2B5EF4-FFF2-40B4-BE49-F238E27FC236}">
                <a16:creationId xmlns:a16="http://schemas.microsoft.com/office/drawing/2014/main" id="{ABBC7334-C0A2-4578-B7D9-59D6D62C9778}"/>
              </a:ext>
            </a:extLst>
          </p:cNvPr>
          <p:cNvSpPr txBox="1"/>
          <p:nvPr/>
        </p:nvSpPr>
        <p:spPr>
          <a:xfrm>
            <a:off x="554703" y="2172596"/>
            <a:ext cx="3276600" cy="1823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状态统计、筛选与参考设置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52" name="Rectangle 54">
            <a:extLst>
              <a:ext uri="{FF2B5EF4-FFF2-40B4-BE49-F238E27FC236}">
                <a16:creationId xmlns:a16="http://schemas.microsoft.com/office/drawing/2014/main" id="{80034444-B2CE-4C2C-8F4F-178BD611557F}"/>
              </a:ext>
            </a:extLst>
          </p:cNvPr>
          <p:cNvSpPr/>
          <p:nvPr/>
        </p:nvSpPr>
        <p:spPr>
          <a:xfrm>
            <a:off x="4352003" y="2109096"/>
            <a:ext cx="34798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3" name="Rectangle 55">
            <a:extLst>
              <a:ext uri="{FF2B5EF4-FFF2-40B4-BE49-F238E27FC236}">
                <a16:creationId xmlns:a16="http://schemas.microsoft.com/office/drawing/2014/main" id="{E7744B2A-BC3A-4B58-A33A-B5F5061309FB}"/>
              </a:ext>
            </a:extLst>
          </p:cNvPr>
          <p:cNvSpPr/>
          <p:nvPr/>
        </p:nvSpPr>
        <p:spPr>
          <a:xfrm>
            <a:off x="4352003" y="2109096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4" name="TextBox 56">
            <a:extLst>
              <a:ext uri="{FF2B5EF4-FFF2-40B4-BE49-F238E27FC236}">
                <a16:creationId xmlns:a16="http://schemas.microsoft.com/office/drawing/2014/main" id="{4FA43C35-F96A-4610-85B8-81A374DB68F4}"/>
              </a:ext>
            </a:extLst>
          </p:cNvPr>
          <p:cNvSpPr txBox="1"/>
          <p:nvPr/>
        </p:nvSpPr>
        <p:spPr>
          <a:xfrm>
            <a:off x="4453603" y="2172596"/>
            <a:ext cx="32766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输入</a:t>
            </a:r>
            <a:r>
              <a:rPr dirty="0">
                <a:latin typeface="微软雅黑"/>
                <a:ea typeface="微软雅黑"/>
                <a:cs typeface="微软雅黑"/>
              </a:rPr>
              <a:t> </a:t>
            </a:r>
            <a:r>
              <a:rPr dirty="0" err="1">
                <a:latin typeface="微软雅黑"/>
                <a:ea typeface="微软雅黑"/>
                <a:cs typeface="微软雅黑"/>
              </a:rPr>
              <a:t>Run，加载历史</a:t>
            </a:r>
            <a:r>
              <a:rPr dirty="0">
                <a:latin typeface="微软雅黑"/>
                <a:ea typeface="微软雅黑"/>
                <a:cs typeface="微软雅黑"/>
              </a:rPr>
              <a:t> ROOT</a:t>
            </a:r>
          </a:p>
        </p:txBody>
      </p:sp>
      <p:sp>
        <p:nvSpPr>
          <p:cNvPr id="155" name="Rectangle 57">
            <a:extLst>
              <a:ext uri="{FF2B5EF4-FFF2-40B4-BE49-F238E27FC236}">
                <a16:creationId xmlns:a16="http://schemas.microsoft.com/office/drawing/2014/main" id="{D3973071-3932-4836-8B45-EBD875A0EB6E}"/>
              </a:ext>
            </a:extLst>
          </p:cNvPr>
          <p:cNvSpPr/>
          <p:nvPr/>
        </p:nvSpPr>
        <p:spPr>
          <a:xfrm>
            <a:off x="8250903" y="2109096"/>
            <a:ext cx="34798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6" name="Rectangle 58">
            <a:extLst>
              <a:ext uri="{FF2B5EF4-FFF2-40B4-BE49-F238E27FC236}">
                <a16:creationId xmlns:a16="http://schemas.microsoft.com/office/drawing/2014/main" id="{38A18CAF-1ADF-466B-AB66-538D5646EA25}"/>
              </a:ext>
            </a:extLst>
          </p:cNvPr>
          <p:cNvSpPr/>
          <p:nvPr/>
        </p:nvSpPr>
        <p:spPr>
          <a:xfrm>
            <a:off x="8250903" y="2109096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7" name="TextBox 59">
            <a:extLst>
              <a:ext uri="{FF2B5EF4-FFF2-40B4-BE49-F238E27FC236}">
                <a16:creationId xmlns:a16="http://schemas.microsoft.com/office/drawing/2014/main" id="{A4F5D4FF-3448-447A-825B-523C227975AB}"/>
              </a:ext>
            </a:extLst>
          </p:cNvPr>
          <p:cNvSpPr txBox="1"/>
          <p:nvPr/>
        </p:nvSpPr>
        <p:spPr>
          <a:xfrm>
            <a:off x="8352503" y="2172596"/>
            <a:ext cx="32766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命中规则、数值与判定依据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58" name="Connector 60">
            <a:extLst>
              <a:ext uri="{FF2B5EF4-FFF2-40B4-BE49-F238E27FC236}">
                <a16:creationId xmlns:a16="http://schemas.microsoft.com/office/drawing/2014/main" id="{CF4FBF1C-9D6B-43F8-A488-CB77854B0D10}"/>
              </a:ext>
            </a:extLst>
          </p:cNvPr>
          <p:cNvCxnSpPr/>
          <p:nvPr/>
        </p:nvCxnSpPr>
        <p:spPr>
          <a:xfrm>
            <a:off x="2193003" y="2426596"/>
            <a:ext cx="30592" cy="419227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61">
            <a:extLst>
              <a:ext uri="{FF2B5EF4-FFF2-40B4-BE49-F238E27FC236}">
                <a16:creationId xmlns:a16="http://schemas.microsoft.com/office/drawing/2014/main" id="{EFFB24C2-7947-4962-B7BA-B60A2D5A4578}"/>
              </a:ext>
            </a:extLst>
          </p:cNvPr>
          <p:cNvCxnSpPr/>
          <p:nvPr/>
        </p:nvCxnSpPr>
        <p:spPr>
          <a:xfrm flipH="1">
            <a:off x="4788883" y="2426596"/>
            <a:ext cx="1303020" cy="663915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62">
            <a:extLst>
              <a:ext uri="{FF2B5EF4-FFF2-40B4-BE49-F238E27FC236}">
                <a16:creationId xmlns:a16="http://schemas.microsoft.com/office/drawing/2014/main" id="{2CDEBDC9-CF8B-4663-8C0B-2AD834D300E4}"/>
              </a:ext>
            </a:extLst>
          </p:cNvPr>
          <p:cNvCxnSpPr/>
          <p:nvPr/>
        </p:nvCxnSpPr>
        <p:spPr>
          <a:xfrm>
            <a:off x="9990803" y="2426596"/>
            <a:ext cx="994088" cy="35179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Rectangle 63">
            <a:extLst>
              <a:ext uri="{FF2B5EF4-FFF2-40B4-BE49-F238E27FC236}">
                <a16:creationId xmlns:a16="http://schemas.microsoft.com/office/drawing/2014/main" id="{F2D8F445-CA59-4118-959F-3CCB1C67DD2C}"/>
              </a:ext>
            </a:extLst>
          </p:cNvPr>
          <p:cNvSpPr/>
          <p:nvPr/>
        </p:nvSpPr>
        <p:spPr>
          <a:xfrm>
            <a:off x="453103" y="4928496"/>
            <a:ext cx="34798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2" name="Rectangle 64">
            <a:extLst>
              <a:ext uri="{FF2B5EF4-FFF2-40B4-BE49-F238E27FC236}">
                <a16:creationId xmlns:a16="http://schemas.microsoft.com/office/drawing/2014/main" id="{55A7ABFD-2586-4B69-9C1D-B8F93BC87612}"/>
              </a:ext>
            </a:extLst>
          </p:cNvPr>
          <p:cNvSpPr/>
          <p:nvPr/>
        </p:nvSpPr>
        <p:spPr>
          <a:xfrm>
            <a:off x="453103" y="4928496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3" name="TextBox 65">
            <a:extLst>
              <a:ext uri="{FF2B5EF4-FFF2-40B4-BE49-F238E27FC236}">
                <a16:creationId xmlns:a16="http://schemas.microsoft.com/office/drawing/2014/main" id="{5D0D2A8D-08E2-425E-91BE-DB8DFC3033DB}"/>
              </a:ext>
            </a:extLst>
          </p:cNvPr>
          <p:cNvSpPr txBox="1"/>
          <p:nvPr/>
        </p:nvSpPr>
        <p:spPr>
          <a:xfrm>
            <a:off x="554703" y="4991996"/>
            <a:ext cx="32766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参考叠加与人工标记入口</a:t>
            </a:r>
          </a:p>
        </p:txBody>
      </p:sp>
      <p:sp>
        <p:nvSpPr>
          <p:cNvPr id="164" name="Rectangle 66">
            <a:extLst>
              <a:ext uri="{FF2B5EF4-FFF2-40B4-BE49-F238E27FC236}">
                <a16:creationId xmlns:a16="http://schemas.microsoft.com/office/drawing/2014/main" id="{64D39058-3DE0-40E9-8B7E-D7D6CB7BBFF2}"/>
              </a:ext>
            </a:extLst>
          </p:cNvPr>
          <p:cNvSpPr/>
          <p:nvPr/>
        </p:nvSpPr>
        <p:spPr>
          <a:xfrm>
            <a:off x="4352003" y="4928496"/>
            <a:ext cx="34798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5" name="Rectangle 67">
            <a:extLst>
              <a:ext uri="{FF2B5EF4-FFF2-40B4-BE49-F238E27FC236}">
                <a16:creationId xmlns:a16="http://schemas.microsoft.com/office/drawing/2014/main" id="{4BAD5273-6222-4E2D-BBA8-7A9C9472E4E4}"/>
              </a:ext>
            </a:extLst>
          </p:cNvPr>
          <p:cNvSpPr/>
          <p:nvPr/>
        </p:nvSpPr>
        <p:spPr>
          <a:xfrm>
            <a:off x="4352003" y="4928496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6" name="TextBox 68">
            <a:extLst>
              <a:ext uri="{FF2B5EF4-FFF2-40B4-BE49-F238E27FC236}">
                <a16:creationId xmlns:a16="http://schemas.microsoft.com/office/drawing/2014/main" id="{1D258D2A-8291-4049-94E2-B303F41DAD25}"/>
              </a:ext>
            </a:extLst>
          </p:cNvPr>
          <p:cNvSpPr txBox="1"/>
          <p:nvPr/>
        </p:nvSpPr>
        <p:spPr>
          <a:xfrm>
            <a:off x="4453603" y="4991996"/>
            <a:ext cx="32766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按分类回看历史谱图</a:t>
            </a:r>
          </a:p>
        </p:txBody>
      </p:sp>
      <p:sp>
        <p:nvSpPr>
          <p:cNvPr id="167" name="Rectangle 69">
            <a:extLst>
              <a:ext uri="{FF2B5EF4-FFF2-40B4-BE49-F238E27FC236}">
                <a16:creationId xmlns:a16="http://schemas.microsoft.com/office/drawing/2014/main" id="{7C40A338-8C33-43A7-B123-5C6DF833CF99}"/>
              </a:ext>
            </a:extLst>
          </p:cNvPr>
          <p:cNvSpPr/>
          <p:nvPr/>
        </p:nvSpPr>
        <p:spPr>
          <a:xfrm>
            <a:off x="8250903" y="4928496"/>
            <a:ext cx="34798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8" name="Rectangle 70">
            <a:extLst>
              <a:ext uri="{FF2B5EF4-FFF2-40B4-BE49-F238E27FC236}">
                <a16:creationId xmlns:a16="http://schemas.microsoft.com/office/drawing/2014/main" id="{F2FAECAA-459C-421F-BDC5-F16A745251A4}"/>
              </a:ext>
            </a:extLst>
          </p:cNvPr>
          <p:cNvSpPr/>
          <p:nvPr/>
        </p:nvSpPr>
        <p:spPr>
          <a:xfrm>
            <a:off x="8250903" y="4928496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9" name="TextBox 71">
            <a:extLst>
              <a:ext uri="{FF2B5EF4-FFF2-40B4-BE49-F238E27FC236}">
                <a16:creationId xmlns:a16="http://schemas.microsoft.com/office/drawing/2014/main" id="{22133BE0-30F1-4CD8-A007-90E3DC280F0D}"/>
              </a:ext>
            </a:extLst>
          </p:cNvPr>
          <p:cNvSpPr txBox="1"/>
          <p:nvPr/>
        </p:nvSpPr>
        <p:spPr>
          <a:xfrm>
            <a:off x="8352503" y="4991996"/>
            <a:ext cx="32766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趋势变化与异常事件记录</a:t>
            </a:r>
          </a:p>
        </p:txBody>
      </p:sp>
      <p:cxnSp>
        <p:nvCxnSpPr>
          <p:cNvPr id="170" name="Connector 72">
            <a:extLst>
              <a:ext uri="{FF2B5EF4-FFF2-40B4-BE49-F238E27FC236}">
                <a16:creationId xmlns:a16="http://schemas.microsoft.com/office/drawing/2014/main" id="{D899E8CA-9F95-43DA-B384-B03A770EE4EC}"/>
              </a:ext>
            </a:extLst>
          </p:cNvPr>
          <p:cNvCxnSpPr/>
          <p:nvPr/>
        </p:nvCxnSpPr>
        <p:spPr>
          <a:xfrm flipH="1" flipV="1">
            <a:off x="1045802" y="4082168"/>
            <a:ext cx="1147201" cy="846328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73">
            <a:extLst>
              <a:ext uri="{FF2B5EF4-FFF2-40B4-BE49-F238E27FC236}">
                <a16:creationId xmlns:a16="http://schemas.microsoft.com/office/drawing/2014/main" id="{249135C5-81FC-4E5E-9DA1-06FB1A7C42B4}"/>
              </a:ext>
            </a:extLst>
          </p:cNvPr>
          <p:cNvCxnSpPr/>
          <p:nvPr/>
        </p:nvCxnSpPr>
        <p:spPr>
          <a:xfrm flipV="1">
            <a:off x="6091903" y="4590710"/>
            <a:ext cx="240030" cy="337786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74">
            <a:extLst>
              <a:ext uri="{FF2B5EF4-FFF2-40B4-BE49-F238E27FC236}">
                <a16:creationId xmlns:a16="http://schemas.microsoft.com/office/drawing/2014/main" id="{DBCD8AB8-3005-4761-A2B2-EBD4E1AF07F0}"/>
              </a:ext>
            </a:extLst>
          </p:cNvPr>
          <p:cNvCxnSpPr/>
          <p:nvPr/>
        </p:nvCxnSpPr>
        <p:spPr>
          <a:xfrm flipV="1">
            <a:off x="9990803" y="4531748"/>
            <a:ext cx="908880" cy="396748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3" name="TextBox 75">
            <a:extLst>
              <a:ext uri="{FF2B5EF4-FFF2-40B4-BE49-F238E27FC236}">
                <a16:creationId xmlns:a16="http://schemas.microsoft.com/office/drawing/2014/main" id="{C1825386-EE29-41A5-AFEF-7A48E7B6B6EC}"/>
              </a:ext>
            </a:extLst>
          </p:cNvPr>
          <p:cNvSpPr txBox="1"/>
          <p:nvPr/>
        </p:nvSpPr>
        <p:spPr>
          <a:xfrm>
            <a:off x="453103" y="5385696"/>
            <a:ext cx="11277600" cy="266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样本积累：把现场判断转化为可追溯、可复核的标签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矩形: 圆角 149">
            <a:extLst>
              <a:ext uri="{FF2B5EF4-FFF2-40B4-BE49-F238E27FC236}">
                <a16:creationId xmlns:a16="http://schemas.microsoft.com/office/drawing/2014/main" id="{B49B557C-13E3-4C03-88C2-59AC63C915DF}"/>
              </a:ext>
            </a:extLst>
          </p:cNvPr>
          <p:cNvSpPr/>
          <p:nvPr/>
        </p:nvSpPr>
        <p:spPr>
          <a:xfrm>
            <a:off x="6078086" y="2781080"/>
            <a:ext cx="5692546" cy="3578928"/>
          </a:xfrm>
          <a:prstGeom prst="roundRect">
            <a:avLst>
              <a:gd name="adj" fmla="val 223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9909AEC-4E7E-4288-9859-B7B5AFD8E476}"/>
              </a:ext>
            </a:extLst>
          </p:cNvPr>
          <p:cNvSpPr/>
          <p:nvPr/>
        </p:nvSpPr>
        <p:spPr>
          <a:xfrm>
            <a:off x="367596" y="2804570"/>
            <a:ext cx="5596190" cy="3572772"/>
          </a:xfrm>
          <a:prstGeom prst="roundRect">
            <a:avLst>
              <a:gd name="adj" fmla="val 223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设备监控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PPC </a:t>
            </a:r>
            <a:r>
              <a:rPr dirty="0" err="1">
                <a:latin typeface="微软雅黑"/>
                <a:ea typeface="微软雅黑"/>
                <a:cs typeface="微软雅黑"/>
              </a:rPr>
              <a:t>监控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服务</a:t>
            </a:r>
            <a:r>
              <a:rPr dirty="0">
                <a:latin typeface="微软雅黑"/>
                <a:ea typeface="微软雅黑"/>
                <a:cs typeface="微软雅黑"/>
              </a:rPr>
              <a:t>：42 </a:t>
            </a:r>
            <a:r>
              <a:rPr dirty="0" err="1">
                <a:latin typeface="微软雅黑"/>
                <a:ea typeface="微软雅黑"/>
                <a:cs typeface="微软雅黑"/>
              </a:rPr>
              <a:t>台设备的统一连接、状态与日志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id="{66E0D54B-B18F-4F4F-8FB2-9EDFDDAC3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100" name="Rectangle 99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93032" y="1940970"/>
            <a:ext cx="2647950" cy="754109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493032" y="194097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07332" y="2055270"/>
            <a:ext cx="241935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设备清单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07332" y="2372770"/>
            <a:ext cx="2419350" cy="1694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加载 42 台设备配置</a:t>
            </a:r>
          </a:p>
        </p:txBody>
      </p:sp>
      <p:cxnSp>
        <p:nvCxnSpPr>
          <p:cNvPr id="106" name="Connector 105"/>
          <p:cNvCxnSpPr>
            <a:cxnSpLocks/>
          </p:cNvCxnSpPr>
          <p:nvPr/>
        </p:nvCxnSpPr>
        <p:spPr>
          <a:xfrm>
            <a:off x="3140982" y="237277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3369582" y="1940970"/>
            <a:ext cx="2647950" cy="754107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3369582" y="194097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483882" y="2055270"/>
            <a:ext cx="241935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连接与恢复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483882" y="2372770"/>
            <a:ext cx="2419350" cy="1694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保持长连接；异常重连</a:t>
            </a:r>
          </a:p>
        </p:txBody>
      </p:sp>
      <p:cxnSp>
        <p:nvCxnSpPr>
          <p:cNvPr id="111" name="Connector 110"/>
          <p:cNvCxnSpPr>
            <a:cxnSpLocks/>
          </p:cNvCxnSpPr>
          <p:nvPr/>
        </p:nvCxnSpPr>
        <p:spPr>
          <a:xfrm>
            <a:off x="6017532" y="237277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ectangle 111"/>
          <p:cNvSpPr/>
          <p:nvPr/>
        </p:nvSpPr>
        <p:spPr>
          <a:xfrm>
            <a:off x="6246132" y="1940970"/>
            <a:ext cx="2647950" cy="754109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246132" y="194097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360432" y="2055270"/>
            <a:ext cx="2419350" cy="2065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解析与留存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360432" y="2372770"/>
            <a:ext cx="2419350" cy="1694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状态解析；按设备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日期存日志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16" name="Connector 115"/>
          <p:cNvCxnSpPr>
            <a:cxnSpLocks/>
          </p:cNvCxnSpPr>
          <p:nvPr/>
        </p:nvCxnSpPr>
        <p:spPr>
          <a:xfrm>
            <a:off x="8894082" y="237277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9122682" y="1940970"/>
            <a:ext cx="2647950" cy="754109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9122682" y="194097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9236982" y="205527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页面与接口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9236982" y="2372770"/>
            <a:ext cx="2419350" cy="393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状态推送；实时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历史查询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21" name="Connector 120"/>
          <p:cNvCxnSpPr>
            <a:cxnSpLocks/>
          </p:cNvCxnSpPr>
          <p:nvPr/>
        </p:nvCxnSpPr>
        <p:spPr>
          <a:xfrm flipV="1">
            <a:off x="5293632" y="1775870"/>
            <a:ext cx="0" cy="165100"/>
          </a:xfrm>
          <a:prstGeom prst="line">
            <a:avLst/>
          </a:prstGeom>
          <a:ln w="13970">
            <a:solidFill>
              <a:srgbClr val="AD78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>
            <a:cxnSpLocks/>
          </p:cNvCxnSpPr>
          <p:nvPr/>
        </p:nvCxnSpPr>
        <p:spPr>
          <a:xfrm flipH="1">
            <a:off x="3883932" y="1775870"/>
            <a:ext cx="1409700" cy="0"/>
          </a:xfrm>
          <a:prstGeom prst="line">
            <a:avLst/>
          </a:prstGeom>
          <a:ln w="13970">
            <a:solidFill>
              <a:srgbClr val="AD78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>
            <a:cxnSpLocks/>
          </p:cNvCxnSpPr>
          <p:nvPr/>
        </p:nvCxnSpPr>
        <p:spPr>
          <a:xfrm>
            <a:off x="3883932" y="1775870"/>
            <a:ext cx="0" cy="165100"/>
          </a:xfrm>
          <a:prstGeom prst="line">
            <a:avLst/>
          </a:prstGeom>
          <a:ln w="13970">
            <a:solidFill>
              <a:srgbClr val="AD7823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Rectangle 123"/>
          <p:cNvSpPr/>
          <p:nvPr/>
        </p:nvSpPr>
        <p:spPr>
          <a:xfrm>
            <a:off x="3871232" y="1674270"/>
            <a:ext cx="1473200" cy="16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3909332" y="1661570"/>
            <a:ext cx="1397000" cy="1452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AD7823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异常 → 退避重连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1938704" y="6404838"/>
            <a:ext cx="6956512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237336" y="6493738"/>
            <a:ext cx="6432881" cy="192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250" b="1" dirty="0"/>
              <a:t>方便专家</a:t>
            </a:r>
            <a:r>
              <a:rPr lang="zh-CN" altLang="zh-CN" sz="1250" b="1" dirty="0"/>
              <a:t>集中看设备状态，</a:t>
            </a:r>
            <a:r>
              <a:rPr lang="zh-CN" altLang="en-US" sz="1250" b="1" dirty="0"/>
              <a:t>支持</a:t>
            </a:r>
            <a:r>
              <a:rPr lang="zh-CN" altLang="zh-CN" sz="1250" b="1" dirty="0"/>
              <a:t>沿着时间和原始输出追溯问题，减少逐台连接设备排查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16 / 28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D19E0F8-01FB-4A9B-B4CE-740A55F01E7C}"/>
              </a:ext>
            </a:extLst>
          </p:cNvPr>
          <p:cNvSpPr/>
          <p:nvPr/>
        </p:nvSpPr>
        <p:spPr>
          <a:xfrm>
            <a:off x="457200" y="1208942"/>
            <a:ext cx="11277600" cy="391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ea typeface="微软雅黑"/>
              </a:rPr>
              <a:t>现有系统问题：设备主要通过 </a:t>
            </a:r>
            <a:r>
              <a:rPr lang="en-US" altLang="zh-CN" sz="1600" b="1" dirty="0">
                <a:solidFill>
                  <a:schemeClr val="bg1"/>
                </a:solidFill>
                <a:ea typeface="微软雅黑"/>
              </a:rPr>
              <a:t>Telnet </a:t>
            </a:r>
            <a:r>
              <a:rPr lang="zh-CN" altLang="en-US" sz="1600" b="1" dirty="0">
                <a:solidFill>
                  <a:schemeClr val="bg1"/>
                </a:solidFill>
                <a:ea typeface="微软雅黑"/>
              </a:rPr>
              <a:t>输出信息，连接可能中断，日志分散</a:t>
            </a:r>
            <a:endParaRPr lang="zh-CN" altLang="en-US" sz="16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Rectangle 121">
            <a:extLst>
              <a:ext uri="{FF2B5EF4-FFF2-40B4-BE49-F238E27FC236}">
                <a16:creationId xmlns:a16="http://schemas.microsoft.com/office/drawing/2014/main" id="{7E8D161C-16A4-4E45-AB8B-3838A590506A}"/>
              </a:ext>
            </a:extLst>
          </p:cNvPr>
          <p:cNvSpPr/>
          <p:nvPr/>
        </p:nvSpPr>
        <p:spPr>
          <a:xfrm>
            <a:off x="437016" y="3756508"/>
            <a:ext cx="5461000" cy="26035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82" name="Picture 122" descr="image.png">
            <a:extLst>
              <a:ext uri="{FF2B5EF4-FFF2-40B4-BE49-F238E27FC236}">
                <a16:creationId xmlns:a16="http://schemas.microsoft.com/office/drawing/2014/main" id="{88F7BC90-CAB6-470C-BAA4-3B3B83C53D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4547" y="3781908"/>
            <a:ext cx="5045936" cy="2552700"/>
          </a:xfrm>
          <a:prstGeom prst="rect">
            <a:avLst/>
          </a:prstGeom>
        </p:spPr>
      </p:pic>
      <p:sp>
        <p:nvSpPr>
          <p:cNvPr id="83" name="Rectangle 123">
            <a:extLst>
              <a:ext uri="{FF2B5EF4-FFF2-40B4-BE49-F238E27FC236}">
                <a16:creationId xmlns:a16="http://schemas.microsoft.com/office/drawing/2014/main" id="{B22D84DB-5F8F-4034-96DF-73D647F13B83}"/>
              </a:ext>
            </a:extLst>
          </p:cNvPr>
          <p:cNvSpPr/>
          <p:nvPr/>
        </p:nvSpPr>
        <p:spPr>
          <a:xfrm>
            <a:off x="6228216" y="3756508"/>
            <a:ext cx="5486400" cy="26035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84" name="Picture 124" descr="image.png">
            <a:extLst>
              <a:ext uri="{FF2B5EF4-FFF2-40B4-BE49-F238E27FC236}">
                <a16:creationId xmlns:a16="http://schemas.microsoft.com/office/drawing/2014/main" id="{5C9B3A14-889D-4ECD-8784-05F6B07684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401314" y="3781908"/>
            <a:ext cx="5140203" cy="2552700"/>
          </a:xfrm>
          <a:prstGeom prst="rect">
            <a:avLst/>
          </a:prstGeom>
        </p:spPr>
      </p:pic>
      <p:sp>
        <p:nvSpPr>
          <p:cNvPr id="85" name="Rectangle 125">
            <a:extLst>
              <a:ext uri="{FF2B5EF4-FFF2-40B4-BE49-F238E27FC236}">
                <a16:creationId xmlns:a16="http://schemas.microsoft.com/office/drawing/2014/main" id="{DA2AC385-32B3-4BBB-BB99-1CC63221BF0D}"/>
              </a:ext>
            </a:extLst>
          </p:cNvPr>
          <p:cNvSpPr/>
          <p:nvPr/>
        </p:nvSpPr>
        <p:spPr>
          <a:xfrm>
            <a:off x="5105155" y="3781908"/>
            <a:ext cx="580282" cy="76581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6" name="Rectangle 126">
            <a:extLst>
              <a:ext uri="{FF2B5EF4-FFF2-40B4-BE49-F238E27FC236}">
                <a16:creationId xmlns:a16="http://schemas.microsoft.com/office/drawing/2014/main" id="{119FE945-F173-4956-AD3D-3357172F1CC0}"/>
              </a:ext>
            </a:extLst>
          </p:cNvPr>
          <p:cNvSpPr/>
          <p:nvPr/>
        </p:nvSpPr>
        <p:spPr>
          <a:xfrm>
            <a:off x="659685" y="3871252"/>
            <a:ext cx="2487646" cy="1620964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Rectangle 128">
            <a:extLst>
              <a:ext uri="{FF2B5EF4-FFF2-40B4-BE49-F238E27FC236}">
                <a16:creationId xmlns:a16="http://schemas.microsoft.com/office/drawing/2014/main" id="{7BFA1102-9451-4FA1-A49F-0115ABF89BDA}"/>
              </a:ext>
            </a:extLst>
          </p:cNvPr>
          <p:cNvSpPr/>
          <p:nvPr/>
        </p:nvSpPr>
        <p:spPr>
          <a:xfrm>
            <a:off x="6534959" y="3998887"/>
            <a:ext cx="503739" cy="663702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9" name="Rectangle 129">
            <a:extLst>
              <a:ext uri="{FF2B5EF4-FFF2-40B4-BE49-F238E27FC236}">
                <a16:creationId xmlns:a16="http://schemas.microsoft.com/office/drawing/2014/main" id="{79E1E3A8-EE2E-4261-95E3-204D4E719213}"/>
              </a:ext>
            </a:extLst>
          </p:cNvPr>
          <p:cNvSpPr/>
          <p:nvPr/>
        </p:nvSpPr>
        <p:spPr>
          <a:xfrm>
            <a:off x="7084961" y="4014203"/>
            <a:ext cx="1105143" cy="109766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0" name="Rectangle 130">
            <a:extLst>
              <a:ext uri="{FF2B5EF4-FFF2-40B4-BE49-F238E27FC236}">
                <a16:creationId xmlns:a16="http://schemas.microsoft.com/office/drawing/2014/main" id="{A378A9E4-4D7F-44F2-AB11-8C275A814CF1}"/>
              </a:ext>
            </a:extLst>
          </p:cNvPr>
          <p:cNvSpPr/>
          <p:nvPr/>
        </p:nvSpPr>
        <p:spPr>
          <a:xfrm>
            <a:off x="7115802" y="4139286"/>
            <a:ext cx="1362153" cy="2042160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1" name="Rectangle 131">
            <a:extLst>
              <a:ext uri="{FF2B5EF4-FFF2-40B4-BE49-F238E27FC236}">
                <a16:creationId xmlns:a16="http://schemas.microsoft.com/office/drawing/2014/main" id="{71E942BF-AE3A-43DD-9D46-288BF9099F99}"/>
              </a:ext>
            </a:extLst>
          </p:cNvPr>
          <p:cNvSpPr/>
          <p:nvPr/>
        </p:nvSpPr>
        <p:spPr>
          <a:xfrm>
            <a:off x="11027497" y="4019309"/>
            <a:ext cx="339253" cy="86791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2" name="Rectangle 132">
            <a:extLst>
              <a:ext uri="{FF2B5EF4-FFF2-40B4-BE49-F238E27FC236}">
                <a16:creationId xmlns:a16="http://schemas.microsoft.com/office/drawing/2014/main" id="{C81B7C52-5F5A-4F19-B3BF-A58695D5E851}"/>
              </a:ext>
            </a:extLst>
          </p:cNvPr>
          <p:cNvSpPr/>
          <p:nvPr/>
        </p:nvSpPr>
        <p:spPr>
          <a:xfrm>
            <a:off x="3205616" y="3337408"/>
            <a:ext cx="26924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3" name="Rectangle 133">
            <a:extLst>
              <a:ext uri="{FF2B5EF4-FFF2-40B4-BE49-F238E27FC236}">
                <a16:creationId xmlns:a16="http://schemas.microsoft.com/office/drawing/2014/main" id="{2110B287-E176-43A8-907B-3BFF8F9550F1}"/>
              </a:ext>
            </a:extLst>
          </p:cNvPr>
          <p:cNvSpPr/>
          <p:nvPr/>
        </p:nvSpPr>
        <p:spPr>
          <a:xfrm>
            <a:off x="3205616" y="3337408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4" name="TextBox 134">
            <a:extLst>
              <a:ext uri="{FF2B5EF4-FFF2-40B4-BE49-F238E27FC236}">
                <a16:creationId xmlns:a16="http://schemas.microsoft.com/office/drawing/2014/main" id="{1E1D956D-F506-450C-B795-2F742C882BB9}"/>
              </a:ext>
            </a:extLst>
          </p:cNvPr>
          <p:cNvSpPr txBox="1"/>
          <p:nvPr/>
        </p:nvSpPr>
        <p:spPr>
          <a:xfrm>
            <a:off x="3307216" y="3400908"/>
            <a:ext cx="2489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在线数量与连接控制</a:t>
            </a:r>
          </a:p>
        </p:txBody>
      </p:sp>
      <p:cxnSp>
        <p:nvCxnSpPr>
          <p:cNvPr id="95" name="Connector 135">
            <a:extLst>
              <a:ext uri="{FF2B5EF4-FFF2-40B4-BE49-F238E27FC236}">
                <a16:creationId xmlns:a16="http://schemas.microsoft.com/office/drawing/2014/main" id="{1085FDFA-ABA5-4C26-A98B-342547E53B25}"/>
              </a:ext>
            </a:extLst>
          </p:cNvPr>
          <p:cNvCxnSpPr/>
          <p:nvPr/>
        </p:nvCxnSpPr>
        <p:spPr>
          <a:xfrm>
            <a:off x="4551816" y="3654908"/>
            <a:ext cx="835911" cy="167843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ectangle 136">
            <a:extLst>
              <a:ext uri="{FF2B5EF4-FFF2-40B4-BE49-F238E27FC236}">
                <a16:creationId xmlns:a16="http://schemas.microsoft.com/office/drawing/2014/main" id="{4279D33F-5F8C-46DA-B861-D5FBDBA9A682}"/>
              </a:ext>
            </a:extLst>
          </p:cNvPr>
          <p:cNvSpPr/>
          <p:nvPr/>
        </p:nvSpPr>
        <p:spPr>
          <a:xfrm>
            <a:off x="437016" y="3337408"/>
            <a:ext cx="26924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7" name="Rectangle 137">
            <a:extLst>
              <a:ext uri="{FF2B5EF4-FFF2-40B4-BE49-F238E27FC236}">
                <a16:creationId xmlns:a16="http://schemas.microsoft.com/office/drawing/2014/main" id="{8FF9F777-3BE0-46D8-A16E-CF43C3499E26}"/>
              </a:ext>
            </a:extLst>
          </p:cNvPr>
          <p:cNvSpPr/>
          <p:nvPr/>
        </p:nvSpPr>
        <p:spPr>
          <a:xfrm>
            <a:off x="437016" y="3337408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8" name="TextBox 138">
            <a:extLst>
              <a:ext uri="{FF2B5EF4-FFF2-40B4-BE49-F238E27FC236}">
                <a16:creationId xmlns:a16="http://schemas.microsoft.com/office/drawing/2014/main" id="{F9D28926-9D82-4B89-8134-448EB5E92AD2}"/>
              </a:ext>
            </a:extLst>
          </p:cNvPr>
          <p:cNvSpPr txBox="1"/>
          <p:nvPr/>
        </p:nvSpPr>
        <p:spPr>
          <a:xfrm>
            <a:off x="538616" y="3400908"/>
            <a:ext cx="2489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按子系统分组查看设备</a:t>
            </a:r>
          </a:p>
        </p:txBody>
      </p:sp>
      <p:cxnSp>
        <p:nvCxnSpPr>
          <p:cNvPr id="101" name="Connector 139">
            <a:extLst>
              <a:ext uri="{FF2B5EF4-FFF2-40B4-BE49-F238E27FC236}">
                <a16:creationId xmlns:a16="http://schemas.microsoft.com/office/drawing/2014/main" id="{96F0494B-F489-4D1C-99D0-5786B83C0F9D}"/>
              </a:ext>
            </a:extLst>
          </p:cNvPr>
          <p:cNvCxnSpPr/>
          <p:nvPr/>
        </p:nvCxnSpPr>
        <p:spPr>
          <a:xfrm>
            <a:off x="1783216" y="3654908"/>
            <a:ext cx="476031" cy="254635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Rectangle 140">
            <a:extLst>
              <a:ext uri="{FF2B5EF4-FFF2-40B4-BE49-F238E27FC236}">
                <a16:creationId xmlns:a16="http://schemas.microsoft.com/office/drawing/2014/main" id="{77088D72-758F-42F6-B544-C12B6488201C}"/>
              </a:ext>
            </a:extLst>
          </p:cNvPr>
          <p:cNvSpPr/>
          <p:nvPr/>
        </p:nvSpPr>
        <p:spPr>
          <a:xfrm>
            <a:off x="6228216" y="3337408"/>
            <a:ext cx="26670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4" name="Rectangle 141">
            <a:extLst>
              <a:ext uri="{FF2B5EF4-FFF2-40B4-BE49-F238E27FC236}">
                <a16:creationId xmlns:a16="http://schemas.microsoft.com/office/drawing/2014/main" id="{774910B1-19D5-41D0-B792-6BDC57948363}"/>
              </a:ext>
            </a:extLst>
          </p:cNvPr>
          <p:cNvSpPr/>
          <p:nvPr/>
        </p:nvSpPr>
        <p:spPr>
          <a:xfrm>
            <a:off x="6228216" y="3337408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6" name="TextBox 142">
            <a:extLst>
              <a:ext uri="{FF2B5EF4-FFF2-40B4-BE49-F238E27FC236}">
                <a16:creationId xmlns:a16="http://schemas.microsoft.com/office/drawing/2014/main" id="{FF1197E6-D465-48E7-8254-1A9FD39AEF67}"/>
              </a:ext>
            </a:extLst>
          </p:cNvPr>
          <p:cNvSpPr txBox="1"/>
          <p:nvPr/>
        </p:nvSpPr>
        <p:spPr>
          <a:xfrm>
            <a:off x="6329816" y="3400908"/>
            <a:ext cx="24638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选择设备 / 日志来源</a:t>
            </a:r>
          </a:p>
        </p:txBody>
      </p:sp>
      <p:cxnSp>
        <p:nvCxnSpPr>
          <p:cNvPr id="137" name="Connector 143">
            <a:extLst>
              <a:ext uri="{FF2B5EF4-FFF2-40B4-BE49-F238E27FC236}">
                <a16:creationId xmlns:a16="http://schemas.microsoft.com/office/drawing/2014/main" id="{F416637A-1F50-4B3E-914E-4478F6CF11A9}"/>
              </a:ext>
            </a:extLst>
          </p:cNvPr>
          <p:cNvCxnSpPr/>
          <p:nvPr/>
        </p:nvCxnSpPr>
        <p:spPr>
          <a:xfrm flipH="1">
            <a:off x="6786829" y="3654908"/>
            <a:ext cx="774887" cy="688594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Rectangle 144">
            <a:extLst>
              <a:ext uri="{FF2B5EF4-FFF2-40B4-BE49-F238E27FC236}">
                <a16:creationId xmlns:a16="http://schemas.microsoft.com/office/drawing/2014/main" id="{001EE8E4-D97C-4CC9-8427-EE3C8651B6D5}"/>
              </a:ext>
            </a:extLst>
          </p:cNvPr>
          <p:cNvSpPr/>
          <p:nvPr/>
        </p:nvSpPr>
        <p:spPr>
          <a:xfrm>
            <a:off x="9009516" y="3337408"/>
            <a:ext cx="2705100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9" name="Rectangle 145">
            <a:extLst>
              <a:ext uri="{FF2B5EF4-FFF2-40B4-BE49-F238E27FC236}">
                <a16:creationId xmlns:a16="http://schemas.microsoft.com/office/drawing/2014/main" id="{A138F497-07A4-4C33-A4F4-840FD46786D4}"/>
              </a:ext>
            </a:extLst>
          </p:cNvPr>
          <p:cNvSpPr/>
          <p:nvPr/>
        </p:nvSpPr>
        <p:spPr>
          <a:xfrm>
            <a:off x="9009516" y="3337408"/>
            <a:ext cx="38100" cy="317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0" name="TextBox 146">
            <a:extLst>
              <a:ext uri="{FF2B5EF4-FFF2-40B4-BE49-F238E27FC236}">
                <a16:creationId xmlns:a16="http://schemas.microsoft.com/office/drawing/2014/main" id="{AA4DDC9E-DB3F-43BF-8454-42AB10A2FC0D}"/>
              </a:ext>
            </a:extLst>
          </p:cNvPr>
          <p:cNvSpPr txBox="1"/>
          <p:nvPr/>
        </p:nvSpPr>
        <p:spPr>
          <a:xfrm>
            <a:off x="9111116" y="3400908"/>
            <a:ext cx="25019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选择日期回看历史</a:t>
            </a:r>
          </a:p>
        </p:txBody>
      </p:sp>
      <p:cxnSp>
        <p:nvCxnSpPr>
          <p:cNvPr id="141" name="Connector 147">
            <a:extLst>
              <a:ext uri="{FF2B5EF4-FFF2-40B4-BE49-F238E27FC236}">
                <a16:creationId xmlns:a16="http://schemas.microsoft.com/office/drawing/2014/main" id="{E9CAC188-9E46-4E21-8066-486FAD36C492}"/>
              </a:ext>
            </a:extLst>
          </p:cNvPr>
          <p:cNvCxnSpPr/>
          <p:nvPr/>
        </p:nvCxnSpPr>
        <p:spPr>
          <a:xfrm>
            <a:off x="10362066" y="3654908"/>
            <a:ext cx="840198" cy="38227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6" name="Rectangle 152">
            <a:extLst>
              <a:ext uri="{FF2B5EF4-FFF2-40B4-BE49-F238E27FC236}">
                <a16:creationId xmlns:a16="http://schemas.microsoft.com/office/drawing/2014/main" id="{DE741A17-1727-4911-8C0E-C735328CDA1A}"/>
              </a:ext>
            </a:extLst>
          </p:cNvPr>
          <p:cNvSpPr/>
          <p:nvPr/>
        </p:nvSpPr>
        <p:spPr>
          <a:xfrm>
            <a:off x="8743950" y="4895139"/>
            <a:ext cx="2894466" cy="317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48" name="TextBox 154">
            <a:extLst>
              <a:ext uri="{FF2B5EF4-FFF2-40B4-BE49-F238E27FC236}">
                <a16:creationId xmlns:a16="http://schemas.microsoft.com/office/drawing/2014/main" id="{4CA8813C-B450-4FF7-BF7B-017FE5220D76}"/>
              </a:ext>
            </a:extLst>
          </p:cNvPr>
          <p:cNvSpPr txBox="1"/>
          <p:nvPr/>
        </p:nvSpPr>
        <p:spPr>
          <a:xfrm>
            <a:off x="8749552" y="4958639"/>
            <a:ext cx="2787264" cy="1823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原始输出：时间戳、命令与设备日志</a:t>
            </a:r>
          </a:p>
        </p:txBody>
      </p:sp>
      <p:cxnSp>
        <p:nvCxnSpPr>
          <p:cNvPr id="149" name="Connector 155">
            <a:extLst>
              <a:ext uri="{FF2B5EF4-FFF2-40B4-BE49-F238E27FC236}">
                <a16:creationId xmlns:a16="http://schemas.microsoft.com/office/drawing/2014/main" id="{1796CCDE-6429-42B5-BA6A-01604FC2453B}"/>
              </a:ext>
            </a:extLst>
          </p:cNvPr>
          <p:cNvCxnSpPr>
            <a:cxnSpLocks/>
            <a:stCxn id="148" idx="1"/>
          </p:cNvCxnSpPr>
          <p:nvPr/>
        </p:nvCxnSpPr>
        <p:spPr>
          <a:xfrm flipH="1">
            <a:off x="7840572" y="5049818"/>
            <a:ext cx="908980" cy="646616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F4BE8C8-84A3-4EEB-AC63-EC37CE162840}"/>
              </a:ext>
            </a:extLst>
          </p:cNvPr>
          <p:cNvSpPr/>
          <p:nvPr/>
        </p:nvSpPr>
        <p:spPr>
          <a:xfrm>
            <a:off x="367596" y="2821912"/>
            <a:ext cx="5596190" cy="340089"/>
          </a:xfrm>
          <a:prstGeom prst="roundRect">
            <a:avLst>
              <a:gd name="adj" fmla="val 24423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42</a:t>
            </a:r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台设备的统一状态总览</a:t>
            </a:r>
          </a:p>
        </p:txBody>
      </p:sp>
      <p:sp>
        <p:nvSpPr>
          <p:cNvPr id="151" name="矩形: 圆顶角 150">
            <a:extLst>
              <a:ext uri="{FF2B5EF4-FFF2-40B4-BE49-F238E27FC236}">
                <a16:creationId xmlns:a16="http://schemas.microsoft.com/office/drawing/2014/main" id="{E7D9388B-2042-4899-B1FC-6CEAECFFF82D}"/>
              </a:ext>
            </a:extLst>
          </p:cNvPr>
          <p:cNvSpPr/>
          <p:nvPr/>
        </p:nvSpPr>
        <p:spPr>
          <a:xfrm>
            <a:off x="6078086" y="2790113"/>
            <a:ext cx="5692546" cy="340089"/>
          </a:xfrm>
          <a:prstGeom prst="round2SameRect">
            <a:avLst>
              <a:gd name="adj1" fmla="val 16667"/>
              <a:gd name="adj2" fmla="val 29731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按设备与日期追溯原始日志</a:t>
            </a:r>
          </a:p>
        </p:txBody>
      </p:sp>
    </p:spTree>
    <p:extLst>
      <p:ext uri="{BB962C8B-B14F-4D97-AF65-F5344CB8AC3E}">
        <p14:creationId xmlns:p14="http://schemas.microsoft.com/office/powerpoint/2010/main" val="1817562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运行记录与报告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运行状态监测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服务</a:t>
            </a:r>
            <a:r>
              <a:rPr dirty="0">
                <a:latin typeface="微软雅黑"/>
                <a:ea typeface="微软雅黑"/>
                <a:cs typeface="微软雅黑"/>
              </a:rPr>
              <a:t>：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记录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Run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生命周期，支撑诊断与报表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99" name="图片 98">
            <a:extLst>
              <a:ext uri="{FF2B5EF4-FFF2-40B4-BE49-F238E27FC236}">
                <a16:creationId xmlns:a16="http://schemas.microsoft.com/office/drawing/2014/main" id="{66E0D54B-B18F-4F4F-8FB2-9EDFDDAC3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431800" y="1283188"/>
            <a:ext cx="1127760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85"/>
              </a:lnSpc>
              <a:spcBef>
                <a:spcPts val="0"/>
              </a:spcBef>
              <a:spcAft>
                <a:spcPts val="0"/>
              </a:spcAft>
              <a:defRPr sz="14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01  </a:t>
            </a:r>
            <a:r>
              <a:rPr dirty="0" err="1">
                <a:latin typeface="微软雅黑"/>
                <a:ea typeface="微软雅黑"/>
                <a:cs typeface="微软雅黑"/>
              </a:rPr>
              <a:t>流程方案｜持续感知</a:t>
            </a:r>
            <a:r>
              <a:rPr dirty="0">
                <a:latin typeface="微软雅黑"/>
                <a:ea typeface="微软雅黑"/>
                <a:cs typeface="微软雅黑"/>
              </a:rPr>
              <a:t> DAQ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状态与命令</a:t>
            </a:r>
            <a:r>
              <a:rPr dirty="0" err="1">
                <a:latin typeface="微软雅黑"/>
                <a:ea typeface="微软雅黑"/>
                <a:cs typeface="微软雅黑"/>
              </a:rPr>
              <a:t>变化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31800" y="1638788"/>
            <a:ext cx="2647950" cy="6731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431800" y="1638788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46100" y="1753088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DAQ 审计 / IS 事件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46100" y="2070588"/>
            <a:ext cx="2419350" cy="20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按需重建监听，持续接收</a:t>
            </a:r>
          </a:p>
        </p:txBody>
      </p:sp>
      <p:cxnSp>
        <p:nvCxnSpPr>
          <p:cNvPr id="106" name="Connector 105"/>
          <p:cNvCxnSpPr/>
          <p:nvPr/>
        </p:nvCxnSpPr>
        <p:spPr>
          <a:xfrm>
            <a:off x="3079750" y="1975338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Rectangle 106"/>
          <p:cNvSpPr/>
          <p:nvPr/>
        </p:nvSpPr>
        <p:spPr>
          <a:xfrm>
            <a:off x="3308350" y="1638788"/>
            <a:ext cx="2647950" cy="6731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3308350" y="1638788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422650" y="1753088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识别命令与状态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422650" y="2070588"/>
            <a:ext cx="2419350" cy="20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区分运行阶段与周期</a:t>
            </a:r>
          </a:p>
        </p:txBody>
      </p:sp>
      <p:cxnSp>
        <p:nvCxnSpPr>
          <p:cNvPr id="111" name="Connector 110"/>
          <p:cNvCxnSpPr/>
          <p:nvPr/>
        </p:nvCxnSpPr>
        <p:spPr>
          <a:xfrm>
            <a:off x="5956300" y="1975338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ectangle 111"/>
          <p:cNvSpPr/>
          <p:nvPr/>
        </p:nvSpPr>
        <p:spPr>
          <a:xfrm>
            <a:off x="6184900" y="1638788"/>
            <a:ext cx="2647950" cy="6731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184900" y="1638788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6299200" y="1753088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同步并保存过程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299200" y="2070588"/>
            <a:ext cx="2419350" cy="20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Run 号、时间与起止快照</a:t>
            </a:r>
          </a:p>
        </p:txBody>
      </p:sp>
      <p:cxnSp>
        <p:nvCxnSpPr>
          <p:cNvPr id="116" name="Connector 115"/>
          <p:cNvCxnSpPr/>
          <p:nvPr/>
        </p:nvCxnSpPr>
        <p:spPr>
          <a:xfrm>
            <a:off x="8832850" y="1975338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Rectangle 116"/>
          <p:cNvSpPr/>
          <p:nvPr/>
        </p:nvSpPr>
        <p:spPr>
          <a:xfrm>
            <a:off x="9061450" y="1638788"/>
            <a:ext cx="2647950" cy="6731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9061450" y="1638788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9175750" y="1753088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联动诊断与报告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9175750" y="2070588"/>
            <a:ext cx="2419350" cy="203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状态通知；班次 / 周度统计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31800" y="2502388"/>
            <a:ext cx="11277600" cy="2194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02  </a:t>
            </a:r>
            <a:r>
              <a:rPr dirty="0" err="1">
                <a:latin typeface="微软雅黑"/>
                <a:ea typeface="微软雅黑"/>
                <a:cs typeface="微软雅黑"/>
              </a:rPr>
              <a:t>实现难点</a:t>
            </a:r>
            <a:r>
              <a:rPr dirty="0">
                <a:latin typeface="微软雅黑"/>
                <a:ea typeface="微软雅黑"/>
                <a:cs typeface="微软雅黑"/>
              </a:rPr>
              <a:t>｜</a:t>
            </a:r>
            <a:r>
              <a:rPr lang="zh-CN" altLang="zh-CN" sz="1400" b="1" dirty="0"/>
              <a:t>状态流转和数据落库不同步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431800" y="2870688"/>
            <a:ext cx="3606800" cy="990600"/>
          </a:xfrm>
          <a:prstGeom prst="rect">
            <a:avLst/>
          </a:prstGeom>
          <a:solidFill>
            <a:srgbClr val="F2F5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3" name="Rectangle 122"/>
          <p:cNvSpPr/>
          <p:nvPr/>
        </p:nvSpPr>
        <p:spPr>
          <a:xfrm>
            <a:off x="431800" y="2870688"/>
            <a:ext cx="3606800" cy="38100"/>
          </a:xfrm>
          <a:prstGeom prst="rect">
            <a:avLst/>
          </a:prstGeom>
          <a:solidFill>
            <a:srgbClr val="6174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71500" y="3010388"/>
            <a:ext cx="33274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即时同步：读取为空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71500" y="3391388"/>
            <a:ext cx="3327400" cy="3499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04"/>
              </a:lnSpc>
              <a:spcBef>
                <a:spcPts val="0"/>
              </a:spcBef>
              <a:spcAft>
                <a:spcPts val="0"/>
              </a:spcAft>
              <a:defRPr sz="10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事件已到，旧库数据尚未持久化</a:t>
            </a:r>
            <a:r>
              <a:rPr dirty="0">
                <a:latin typeface="微软雅黑"/>
                <a:ea typeface="微软雅黑"/>
                <a:cs typeface="微软雅黑"/>
              </a:rPr>
              <a:t>；</a:t>
            </a:r>
          </a:p>
          <a:p>
            <a:pPr>
              <a:lnSpc>
                <a:spcPts val="1404"/>
              </a:lnSpc>
              <a:spcBef>
                <a:spcPts val="0"/>
              </a:spcBef>
              <a:spcAft>
                <a:spcPts val="0"/>
              </a:spcAft>
              <a:defRPr sz="10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立即读取时数据未就绪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26" name="Connector 125"/>
          <p:cNvCxnSpPr/>
          <p:nvPr/>
        </p:nvCxnSpPr>
        <p:spPr>
          <a:xfrm>
            <a:off x="4038600" y="3353288"/>
            <a:ext cx="215900" cy="0"/>
          </a:xfrm>
          <a:prstGeom prst="line">
            <a:avLst/>
          </a:prstGeom>
          <a:ln w="1651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Rectangle 126"/>
          <p:cNvSpPr/>
          <p:nvPr/>
        </p:nvSpPr>
        <p:spPr>
          <a:xfrm>
            <a:off x="4267200" y="2870688"/>
            <a:ext cx="3606800" cy="990600"/>
          </a:xfrm>
          <a:prstGeom prst="rect">
            <a:avLst/>
          </a:prstGeom>
          <a:solidFill>
            <a:srgbClr val="FFF5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4267200" y="2870688"/>
            <a:ext cx="3606800" cy="38100"/>
          </a:xfrm>
          <a:prstGeom prst="rect">
            <a:avLst/>
          </a:prstGeom>
          <a:solidFill>
            <a:srgbClr val="AD78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4406900" y="3010388"/>
            <a:ext cx="33274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AD7823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延迟同步：启动问题解决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406900" y="3391388"/>
            <a:ext cx="3327400" cy="3499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04"/>
              </a:lnSpc>
              <a:spcBef>
                <a:spcPts val="0"/>
              </a:spcBef>
              <a:spcAft>
                <a:spcPts val="0"/>
              </a:spcAft>
              <a:defRPr sz="10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等待落库后可获取启动数据</a:t>
            </a:r>
            <a:r>
              <a:rPr dirty="0">
                <a:latin typeface="微软雅黑"/>
                <a:ea typeface="微软雅黑"/>
                <a:cs typeface="微软雅黑"/>
              </a:rPr>
              <a:t>；</a:t>
            </a:r>
          </a:p>
          <a:p>
            <a:pPr>
              <a:lnSpc>
                <a:spcPts val="1404"/>
              </a:lnSpc>
              <a:spcBef>
                <a:spcPts val="0"/>
              </a:spcBef>
              <a:spcAft>
                <a:spcPts val="0"/>
              </a:spcAft>
              <a:defRPr sz="10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结束阶段仍因旧系统异常滞留而不一致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31" name="Connector 130"/>
          <p:cNvCxnSpPr/>
          <p:nvPr/>
        </p:nvCxnSpPr>
        <p:spPr>
          <a:xfrm>
            <a:off x="7874000" y="3353288"/>
            <a:ext cx="215900" cy="0"/>
          </a:xfrm>
          <a:prstGeom prst="line">
            <a:avLst/>
          </a:prstGeom>
          <a:ln w="1651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Rectangle 131"/>
          <p:cNvSpPr/>
          <p:nvPr/>
        </p:nvSpPr>
        <p:spPr>
          <a:xfrm>
            <a:off x="8102600" y="2870688"/>
            <a:ext cx="3606800" cy="990600"/>
          </a:xfrm>
          <a:prstGeom prst="rect">
            <a:avLst/>
          </a:prstGeom>
          <a:solidFill>
            <a:srgbClr val="E8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8102600" y="2870688"/>
            <a:ext cx="360680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8242300" y="3010388"/>
            <a:ext cx="33274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最终：延迟 + 命令序列校验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8242300" y="3391388"/>
            <a:ext cx="3327400" cy="3499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04"/>
              </a:lnSpc>
              <a:spcBef>
                <a:spcPts val="0"/>
              </a:spcBef>
              <a:spcAft>
                <a:spcPts val="0"/>
              </a:spcAft>
              <a:defRPr sz="10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综合研判</a:t>
            </a:r>
            <a:r>
              <a:rPr dirty="0">
                <a:latin typeface="微软雅黑"/>
                <a:ea typeface="微软雅黑"/>
                <a:cs typeface="微软雅黑"/>
              </a:rPr>
              <a:t> Run </a:t>
            </a:r>
            <a:r>
              <a:rPr dirty="0" err="1">
                <a:latin typeface="微软雅黑"/>
                <a:ea typeface="微软雅黑"/>
                <a:cs typeface="微软雅黑"/>
              </a:rPr>
              <a:t>状态，补齐结束判断</a:t>
            </a:r>
            <a:r>
              <a:rPr dirty="0">
                <a:latin typeface="微软雅黑"/>
                <a:ea typeface="微软雅黑"/>
                <a:cs typeface="微软雅黑"/>
              </a:rPr>
              <a:t>；</a:t>
            </a:r>
          </a:p>
          <a:p>
            <a:pPr>
              <a:lnSpc>
                <a:spcPts val="1404"/>
              </a:lnSpc>
              <a:spcBef>
                <a:spcPts val="0"/>
              </a:spcBef>
              <a:spcAft>
                <a:spcPts val="0"/>
              </a:spcAft>
              <a:defRPr sz="10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实现新老系统</a:t>
            </a:r>
            <a:r>
              <a:rPr dirty="0">
                <a:latin typeface="微软雅黑"/>
                <a:ea typeface="微软雅黑"/>
                <a:cs typeface="微软雅黑"/>
              </a:rPr>
              <a:t> Run </a:t>
            </a:r>
            <a:r>
              <a:rPr dirty="0" err="1">
                <a:latin typeface="微软雅黑"/>
                <a:ea typeface="微软雅黑"/>
                <a:cs typeface="微软雅黑"/>
              </a:rPr>
              <a:t>数据最终一致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31800" y="4039088"/>
            <a:ext cx="112776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85"/>
              </a:lnSpc>
              <a:spcBef>
                <a:spcPts val="0"/>
              </a:spcBef>
              <a:spcAft>
                <a:spcPts val="0"/>
              </a:spcAft>
              <a:defRPr sz="14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03  </a:t>
            </a:r>
            <a:r>
              <a:rPr dirty="0" err="1">
                <a:latin typeface="微软雅黑"/>
                <a:ea typeface="微软雅黑"/>
                <a:cs typeface="微软雅黑"/>
              </a:rPr>
              <a:t>实现界面｜按</a:t>
            </a:r>
            <a:r>
              <a:rPr dirty="0">
                <a:latin typeface="微软雅黑"/>
                <a:ea typeface="微软雅黑"/>
                <a:cs typeface="微软雅黑"/>
              </a:rPr>
              <a:t> Run </a:t>
            </a:r>
            <a:r>
              <a:rPr dirty="0" err="1">
                <a:latin typeface="微软雅黑"/>
                <a:ea typeface="微软雅黑"/>
                <a:cs typeface="微软雅黑"/>
              </a:rPr>
              <a:t>回查生命周期、命令序列与状态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10997712" y="6503629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17 / 28</a:t>
            </a:r>
          </a:p>
        </p:txBody>
      </p:sp>
      <p:sp>
        <p:nvSpPr>
          <p:cNvPr id="52" name="Rectangle 136">
            <a:extLst>
              <a:ext uri="{FF2B5EF4-FFF2-40B4-BE49-F238E27FC236}">
                <a16:creationId xmlns:a16="http://schemas.microsoft.com/office/drawing/2014/main" id="{45170B2E-DD92-4D75-83C8-AD4EABB3AA87}"/>
              </a:ext>
            </a:extLst>
          </p:cNvPr>
          <p:cNvSpPr/>
          <p:nvPr/>
        </p:nvSpPr>
        <p:spPr>
          <a:xfrm>
            <a:off x="2247900" y="4242053"/>
            <a:ext cx="7721600" cy="23241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3" name="Picture 137" descr="image.png">
            <a:extLst>
              <a:ext uri="{FF2B5EF4-FFF2-40B4-BE49-F238E27FC236}">
                <a16:creationId xmlns:a16="http://schemas.microsoft.com/office/drawing/2014/main" id="{0A663B2F-CCEE-426F-B563-0F01201C47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7656"/>
          <a:stretch>
            <a:fillRect/>
          </a:stretch>
        </p:blipFill>
        <p:spPr>
          <a:xfrm>
            <a:off x="2273300" y="4267688"/>
            <a:ext cx="7670800" cy="2272829"/>
          </a:xfrm>
          <a:prstGeom prst="rect">
            <a:avLst/>
          </a:prstGeom>
        </p:spPr>
      </p:pic>
      <p:sp>
        <p:nvSpPr>
          <p:cNvPr id="54" name="Rectangle 138">
            <a:extLst>
              <a:ext uri="{FF2B5EF4-FFF2-40B4-BE49-F238E27FC236}">
                <a16:creationId xmlns:a16="http://schemas.microsoft.com/office/drawing/2014/main" id="{C7C57E8B-51AF-4B1E-BB20-809F850A9C15}"/>
              </a:ext>
            </a:extLst>
          </p:cNvPr>
          <p:cNvSpPr/>
          <p:nvPr/>
        </p:nvSpPr>
        <p:spPr>
          <a:xfrm>
            <a:off x="2273300" y="4267453"/>
            <a:ext cx="1329605" cy="2272829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Rectangle 139">
            <a:extLst>
              <a:ext uri="{FF2B5EF4-FFF2-40B4-BE49-F238E27FC236}">
                <a16:creationId xmlns:a16="http://schemas.microsoft.com/office/drawing/2014/main" id="{06966BA0-6496-4B10-8223-71E1B2BE701F}"/>
              </a:ext>
            </a:extLst>
          </p:cNvPr>
          <p:cNvSpPr/>
          <p:nvPr/>
        </p:nvSpPr>
        <p:spPr>
          <a:xfrm>
            <a:off x="3796095" y="4347002"/>
            <a:ext cx="6011634" cy="493204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Rectangle 140">
            <a:extLst>
              <a:ext uri="{FF2B5EF4-FFF2-40B4-BE49-F238E27FC236}">
                <a16:creationId xmlns:a16="http://schemas.microsoft.com/office/drawing/2014/main" id="{173B888A-CB03-49BC-B6CE-F593AA01D2FB}"/>
              </a:ext>
            </a:extLst>
          </p:cNvPr>
          <p:cNvSpPr/>
          <p:nvPr/>
        </p:nvSpPr>
        <p:spPr>
          <a:xfrm>
            <a:off x="3796095" y="4937937"/>
            <a:ext cx="4682029" cy="1602344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Rectangle 141">
            <a:extLst>
              <a:ext uri="{FF2B5EF4-FFF2-40B4-BE49-F238E27FC236}">
                <a16:creationId xmlns:a16="http://schemas.microsoft.com/office/drawing/2014/main" id="{85A68177-BB37-4F52-B3A9-A5DCE72FB08F}"/>
              </a:ext>
            </a:extLst>
          </p:cNvPr>
          <p:cNvSpPr/>
          <p:nvPr/>
        </p:nvSpPr>
        <p:spPr>
          <a:xfrm>
            <a:off x="8591766" y="4937937"/>
            <a:ext cx="1250056" cy="1602344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Rectangle 142">
            <a:extLst>
              <a:ext uri="{FF2B5EF4-FFF2-40B4-BE49-F238E27FC236}">
                <a16:creationId xmlns:a16="http://schemas.microsoft.com/office/drawing/2014/main" id="{278E4438-3052-45BB-BA8A-D285687317C2}"/>
              </a:ext>
            </a:extLst>
          </p:cNvPr>
          <p:cNvSpPr/>
          <p:nvPr/>
        </p:nvSpPr>
        <p:spPr>
          <a:xfrm>
            <a:off x="406400" y="4343653"/>
            <a:ext cx="1625600" cy="7493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Rectangle 143">
            <a:extLst>
              <a:ext uri="{FF2B5EF4-FFF2-40B4-BE49-F238E27FC236}">
                <a16:creationId xmlns:a16="http://schemas.microsoft.com/office/drawing/2014/main" id="{8BD822B1-0E93-496C-9CDE-A02CF1531FE4}"/>
              </a:ext>
            </a:extLst>
          </p:cNvPr>
          <p:cNvSpPr/>
          <p:nvPr/>
        </p:nvSpPr>
        <p:spPr>
          <a:xfrm>
            <a:off x="406400" y="4343653"/>
            <a:ext cx="38100" cy="7493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TextBox 144">
            <a:extLst>
              <a:ext uri="{FF2B5EF4-FFF2-40B4-BE49-F238E27FC236}">
                <a16:creationId xmlns:a16="http://schemas.microsoft.com/office/drawing/2014/main" id="{5E8C211C-6F6F-4C59-A442-507ACCAC1F86}"/>
              </a:ext>
            </a:extLst>
          </p:cNvPr>
          <p:cNvSpPr txBox="1"/>
          <p:nvPr/>
        </p:nvSpPr>
        <p:spPr>
          <a:xfrm>
            <a:off x="520700" y="4432553"/>
            <a:ext cx="13970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① 周期列表</a:t>
            </a:r>
          </a:p>
        </p:txBody>
      </p:sp>
      <p:sp>
        <p:nvSpPr>
          <p:cNvPr id="61" name="TextBox 145">
            <a:extLst>
              <a:ext uri="{FF2B5EF4-FFF2-40B4-BE49-F238E27FC236}">
                <a16:creationId xmlns:a16="http://schemas.microsoft.com/office/drawing/2014/main" id="{D0296881-CA78-4FA6-A36E-899DE9832FE3}"/>
              </a:ext>
            </a:extLst>
          </p:cNvPr>
          <p:cNvSpPr txBox="1"/>
          <p:nvPr/>
        </p:nvSpPr>
        <p:spPr>
          <a:xfrm>
            <a:off x="520700" y="4737353"/>
            <a:ext cx="13970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74"/>
              </a:lnSpc>
              <a:spcBef>
                <a:spcPts val="0"/>
              </a:spcBef>
              <a:spcAft>
                <a:spcPts val="0"/>
              </a:spcAft>
              <a:defRPr sz="9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区分运行 / 恢复周期</a:t>
            </a:r>
          </a:p>
          <a:p>
            <a:pPr>
              <a:lnSpc>
                <a:spcPts val="1274"/>
              </a:lnSpc>
              <a:spcBef>
                <a:spcPts val="0"/>
              </a:spcBef>
              <a:spcAft>
                <a:spcPts val="0"/>
              </a:spcAft>
              <a:defRPr sz="9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按 Run 选择记录</a:t>
            </a:r>
          </a:p>
        </p:txBody>
      </p:sp>
      <p:sp>
        <p:nvSpPr>
          <p:cNvPr id="62" name="Rectangle 146">
            <a:extLst>
              <a:ext uri="{FF2B5EF4-FFF2-40B4-BE49-F238E27FC236}">
                <a16:creationId xmlns:a16="http://schemas.microsoft.com/office/drawing/2014/main" id="{EA835BCF-BA2A-46AB-9888-A1C3466C0058}"/>
              </a:ext>
            </a:extLst>
          </p:cNvPr>
          <p:cNvSpPr/>
          <p:nvPr/>
        </p:nvSpPr>
        <p:spPr>
          <a:xfrm>
            <a:off x="10172700" y="4343653"/>
            <a:ext cx="1511300" cy="7493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Rectangle 147">
            <a:extLst>
              <a:ext uri="{FF2B5EF4-FFF2-40B4-BE49-F238E27FC236}">
                <a16:creationId xmlns:a16="http://schemas.microsoft.com/office/drawing/2014/main" id="{8CFEFEE3-46DA-407E-9C26-2B71DBFF54C1}"/>
              </a:ext>
            </a:extLst>
          </p:cNvPr>
          <p:cNvSpPr/>
          <p:nvPr/>
        </p:nvSpPr>
        <p:spPr>
          <a:xfrm>
            <a:off x="10172700" y="4343653"/>
            <a:ext cx="38100" cy="7493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TextBox 148">
            <a:extLst>
              <a:ext uri="{FF2B5EF4-FFF2-40B4-BE49-F238E27FC236}">
                <a16:creationId xmlns:a16="http://schemas.microsoft.com/office/drawing/2014/main" id="{5A1DF72B-0BFB-47FE-8074-9EAE70A26D67}"/>
              </a:ext>
            </a:extLst>
          </p:cNvPr>
          <p:cNvSpPr txBox="1"/>
          <p:nvPr/>
        </p:nvSpPr>
        <p:spPr>
          <a:xfrm>
            <a:off x="10287000" y="4432553"/>
            <a:ext cx="12827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② 运行摘要</a:t>
            </a:r>
          </a:p>
        </p:txBody>
      </p:sp>
      <p:sp>
        <p:nvSpPr>
          <p:cNvPr id="65" name="TextBox 149">
            <a:extLst>
              <a:ext uri="{FF2B5EF4-FFF2-40B4-BE49-F238E27FC236}">
                <a16:creationId xmlns:a16="http://schemas.microsoft.com/office/drawing/2014/main" id="{D7FBEA8A-DC82-4819-8D89-3FD15311A900}"/>
              </a:ext>
            </a:extLst>
          </p:cNvPr>
          <p:cNvSpPr txBox="1"/>
          <p:nvPr/>
        </p:nvSpPr>
        <p:spPr>
          <a:xfrm>
            <a:off x="10287000" y="4737353"/>
            <a:ext cx="12827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74"/>
              </a:lnSpc>
              <a:spcBef>
                <a:spcPts val="0"/>
              </a:spcBef>
              <a:spcAft>
                <a:spcPts val="0"/>
              </a:spcAft>
              <a:defRPr sz="9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Run 起止时间、时长</a:t>
            </a:r>
          </a:p>
          <a:p>
            <a:pPr>
              <a:lnSpc>
                <a:spcPts val="1274"/>
              </a:lnSpc>
              <a:spcBef>
                <a:spcPts val="0"/>
              </a:spcBef>
              <a:spcAft>
                <a:spcPts val="0"/>
              </a:spcAft>
              <a:defRPr sz="9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生命周期内 RC 步骤数</a:t>
            </a:r>
          </a:p>
        </p:txBody>
      </p:sp>
      <p:sp>
        <p:nvSpPr>
          <p:cNvPr id="66" name="Rectangle 150">
            <a:extLst>
              <a:ext uri="{FF2B5EF4-FFF2-40B4-BE49-F238E27FC236}">
                <a16:creationId xmlns:a16="http://schemas.microsoft.com/office/drawing/2014/main" id="{88CD5C4D-5C61-4733-9612-0F5C548DA6E1}"/>
              </a:ext>
            </a:extLst>
          </p:cNvPr>
          <p:cNvSpPr/>
          <p:nvPr/>
        </p:nvSpPr>
        <p:spPr>
          <a:xfrm>
            <a:off x="406400" y="5677153"/>
            <a:ext cx="1625600" cy="7493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7" name="Rectangle 151">
            <a:extLst>
              <a:ext uri="{FF2B5EF4-FFF2-40B4-BE49-F238E27FC236}">
                <a16:creationId xmlns:a16="http://schemas.microsoft.com/office/drawing/2014/main" id="{50EE825C-DC09-4B61-9E42-9A6B5CE9BB54}"/>
              </a:ext>
            </a:extLst>
          </p:cNvPr>
          <p:cNvSpPr/>
          <p:nvPr/>
        </p:nvSpPr>
        <p:spPr>
          <a:xfrm>
            <a:off x="406400" y="5677153"/>
            <a:ext cx="38100" cy="7493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TextBox 152">
            <a:extLst>
              <a:ext uri="{FF2B5EF4-FFF2-40B4-BE49-F238E27FC236}">
                <a16:creationId xmlns:a16="http://schemas.microsoft.com/office/drawing/2014/main" id="{D07A8C64-E18C-4A5B-A4F2-C3B112A59BF9}"/>
              </a:ext>
            </a:extLst>
          </p:cNvPr>
          <p:cNvSpPr txBox="1"/>
          <p:nvPr/>
        </p:nvSpPr>
        <p:spPr>
          <a:xfrm>
            <a:off x="520700" y="5766053"/>
            <a:ext cx="13970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③ 生命周期轨迹</a:t>
            </a:r>
          </a:p>
        </p:txBody>
      </p:sp>
      <p:sp>
        <p:nvSpPr>
          <p:cNvPr id="69" name="TextBox 153">
            <a:extLst>
              <a:ext uri="{FF2B5EF4-FFF2-40B4-BE49-F238E27FC236}">
                <a16:creationId xmlns:a16="http://schemas.microsoft.com/office/drawing/2014/main" id="{B9D9FC79-CB80-4029-B438-1248BD7F2931}"/>
              </a:ext>
            </a:extLst>
          </p:cNvPr>
          <p:cNvSpPr txBox="1"/>
          <p:nvPr/>
        </p:nvSpPr>
        <p:spPr>
          <a:xfrm>
            <a:off x="520700" y="6070853"/>
            <a:ext cx="13970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74"/>
              </a:lnSpc>
              <a:spcBef>
                <a:spcPts val="0"/>
              </a:spcBef>
              <a:spcAft>
                <a:spcPts val="0"/>
              </a:spcAft>
              <a:defRPr sz="9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按记录顺序串联</a:t>
            </a:r>
          </a:p>
          <a:p>
            <a:pPr>
              <a:lnSpc>
                <a:spcPts val="1274"/>
              </a:lnSpc>
              <a:spcBef>
                <a:spcPts val="0"/>
              </a:spcBef>
              <a:spcAft>
                <a:spcPts val="0"/>
              </a:spcAft>
              <a:defRPr sz="9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状态与命令</a:t>
            </a:r>
          </a:p>
        </p:txBody>
      </p:sp>
      <p:sp>
        <p:nvSpPr>
          <p:cNvPr id="70" name="Rectangle 154">
            <a:extLst>
              <a:ext uri="{FF2B5EF4-FFF2-40B4-BE49-F238E27FC236}">
                <a16:creationId xmlns:a16="http://schemas.microsoft.com/office/drawing/2014/main" id="{65E534EA-4282-4158-86EB-3F3D1EF502AA}"/>
              </a:ext>
            </a:extLst>
          </p:cNvPr>
          <p:cNvSpPr/>
          <p:nvPr/>
        </p:nvSpPr>
        <p:spPr>
          <a:xfrm>
            <a:off x="10172700" y="5677153"/>
            <a:ext cx="1511300" cy="7493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Rectangle 155">
            <a:extLst>
              <a:ext uri="{FF2B5EF4-FFF2-40B4-BE49-F238E27FC236}">
                <a16:creationId xmlns:a16="http://schemas.microsoft.com/office/drawing/2014/main" id="{6D8B2097-4232-433A-A81D-5FEFBC3646A8}"/>
              </a:ext>
            </a:extLst>
          </p:cNvPr>
          <p:cNvSpPr/>
          <p:nvPr/>
        </p:nvSpPr>
        <p:spPr>
          <a:xfrm>
            <a:off x="10172700" y="5677153"/>
            <a:ext cx="38100" cy="7493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TextBox 156">
            <a:extLst>
              <a:ext uri="{FF2B5EF4-FFF2-40B4-BE49-F238E27FC236}">
                <a16:creationId xmlns:a16="http://schemas.microsoft.com/office/drawing/2014/main" id="{7ECDB9E1-A9C7-4A16-8CCA-8B68FCB72FA5}"/>
              </a:ext>
            </a:extLst>
          </p:cNvPr>
          <p:cNvSpPr txBox="1"/>
          <p:nvPr/>
        </p:nvSpPr>
        <p:spPr>
          <a:xfrm>
            <a:off x="10287000" y="5766053"/>
            <a:ext cx="12827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④ 命令详情</a:t>
            </a:r>
          </a:p>
        </p:txBody>
      </p:sp>
      <p:sp>
        <p:nvSpPr>
          <p:cNvPr id="73" name="TextBox 157">
            <a:extLst>
              <a:ext uri="{FF2B5EF4-FFF2-40B4-BE49-F238E27FC236}">
                <a16:creationId xmlns:a16="http://schemas.microsoft.com/office/drawing/2014/main" id="{5C6A2827-EB2C-44F5-99C7-19EFF9AADE28}"/>
              </a:ext>
            </a:extLst>
          </p:cNvPr>
          <p:cNvSpPr txBox="1"/>
          <p:nvPr/>
        </p:nvSpPr>
        <p:spPr>
          <a:xfrm>
            <a:off x="10287000" y="6070853"/>
            <a:ext cx="1282700" cy="342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74"/>
              </a:lnSpc>
              <a:spcBef>
                <a:spcPts val="0"/>
              </a:spcBef>
              <a:spcAft>
                <a:spcPts val="0"/>
              </a:spcAft>
              <a:defRPr sz="9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查看记录时间</a:t>
            </a:r>
          </a:p>
          <a:p>
            <a:pPr>
              <a:lnSpc>
                <a:spcPts val="1274"/>
              </a:lnSpc>
              <a:spcBef>
                <a:spcPts val="0"/>
              </a:spcBef>
              <a:spcAft>
                <a:spcPts val="0"/>
              </a:spcAft>
              <a:defRPr sz="98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命令前后状态</a:t>
            </a:r>
          </a:p>
        </p:txBody>
      </p:sp>
      <p:cxnSp>
        <p:nvCxnSpPr>
          <p:cNvPr id="74" name="Connector 158">
            <a:extLst>
              <a:ext uri="{FF2B5EF4-FFF2-40B4-BE49-F238E27FC236}">
                <a16:creationId xmlns:a16="http://schemas.microsoft.com/office/drawing/2014/main" id="{D7BF5BF4-736A-4756-AB60-555E673894A8}"/>
              </a:ext>
            </a:extLst>
          </p:cNvPr>
          <p:cNvCxnSpPr/>
          <p:nvPr/>
        </p:nvCxnSpPr>
        <p:spPr>
          <a:xfrm>
            <a:off x="2032000" y="4686553"/>
            <a:ext cx="1143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159">
            <a:extLst>
              <a:ext uri="{FF2B5EF4-FFF2-40B4-BE49-F238E27FC236}">
                <a16:creationId xmlns:a16="http://schemas.microsoft.com/office/drawing/2014/main" id="{A333FBDA-2BF2-4A39-A8A7-E4AF74BF2E48}"/>
              </a:ext>
            </a:extLst>
          </p:cNvPr>
          <p:cNvCxnSpPr/>
          <p:nvPr/>
        </p:nvCxnSpPr>
        <p:spPr>
          <a:xfrm>
            <a:off x="2146300" y="4686553"/>
            <a:ext cx="0" cy="3683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160">
            <a:extLst>
              <a:ext uri="{FF2B5EF4-FFF2-40B4-BE49-F238E27FC236}">
                <a16:creationId xmlns:a16="http://schemas.microsoft.com/office/drawing/2014/main" id="{38C41E39-0186-480B-8043-CF8754B09714}"/>
              </a:ext>
            </a:extLst>
          </p:cNvPr>
          <p:cNvCxnSpPr/>
          <p:nvPr/>
        </p:nvCxnSpPr>
        <p:spPr>
          <a:xfrm>
            <a:off x="2146300" y="5054853"/>
            <a:ext cx="139700" cy="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161">
            <a:extLst>
              <a:ext uri="{FF2B5EF4-FFF2-40B4-BE49-F238E27FC236}">
                <a16:creationId xmlns:a16="http://schemas.microsoft.com/office/drawing/2014/main" id="{EA25C6A6-5F42-45F0-9B62-161F75D3C2F9}"/>
              </a:ext>
            </a:extLst>
          </p:cNvPr>
          <p:cNvCxnSpPr/>
          <p:nvPr/>
        </p:nvCxnSpPr>
        <p:spPr>
          <a:xfrm flipH="1">
            <a:off x="10033000" y="4686553"/>
            <a:ext cx="1397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162">
            <a:extLst>
              <a:ext uri="{FF2B5EF4-FFF2-40B4-BE49-F238E27FC236}">
                <a16:creationId xmlns:a16="http://schemas.microsoft.com/office/drawing/2014/main" id="{F264FAFC-8B80-40FC-BB1C-75CE39554A11}"/>
              </a:ext>
            </a:extLst>
          </p:cNvPr>
          <p:cNvCxnSpPr/>
          <p:nvPr/>
        </p:nvCxnSpPr>
        <p:spPr>
          <a:xfrm flipV="1">
            <a:off x="10033000" y="4572253"/>
            <a:ext cx="0" cy="11430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163">
            <a:extLst>
              <a:ext uri="{FF2B5EF4-FFF2-40B4-BE49-F238E27FC236}">
                <a16:creationId xmlns:a16="http://schemas.microsoft.com/office/drawing/2014/main" id="{494BE4D1-C44B-43AC-BCC9-85CE31B1E83B}"/>
              </a:ext>
            </a:extLst>
          </p:cNvPr>
          <p:cNvCxnSpPr/>
          <p:nvPr/>
        </p:nvCxnSpPr>
        <p:spPr>
          <a:xfrm flipH="1">
            <a:off x="9817100" y="4572253"/>
            <a:ext cx="215900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164">
            <a:extLst>
              <a:ext uri="{FF2B5EF4-FFF2-40B4-BE49-F238E27FC236}">
                <a16:creationId xmlns:a16="http://schemas.microsoft.com/office/drawing/2014/main" id="{AFAD13EC-8842-4E86-9822-4CA6251A00A5}"/>
              </a:ext>
            </a:extLst>
          </p:cNvPr>
          <p:cNvCxnSpPr/>
          <p:nvPr/>
        </p:nvCxnSpPr>
        <p:spPr>
          <a:xfrm>
            <a:off x="2032000" y="6020053"/>
            <a:ext cx="889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165">
            <a:extLst>
              <a:ext uri="{FF2B5EF4-FFF2-40B4-BE49-F238E27FC236}">
                <a16:creationId xmlns:a16="http://schemas.microsoft.com/office/drawing/2014/main" id="{A870BAAC-563A-40D5-B6D7-722BC98BC043}"/>
              </a:ext>
            </a:extLst>
          </p:cNvPr>
          <p:cNvCxnSpPr/>
          <p:nvPr/>
        </p:nvCxnSpPr>
        <p:spPr>
          <a:xfrm flipV="1">
            <a:off x="2120900" y="5397753"/>
            <a:ext cx="0" cy="6223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166">
            <a:extLst>
              <a:ext uri="{FF2B5EF4-FFF2-40B4-BE49-F238E27FC236}">
                <a16:creationId xmlns:a16="http://schemas.microsoft.com/office/drawing/2014/main" id="{A4F6529F-9495-47CD-B111-4DD883C4BF28}"/>
              </a:ext>
            </a:extLst>
          </p:cNvPr>
          <p:cNvCxnSpPr/>
          <p:nvPr/>
        </p:nvCxnSpPr>
        <p:spPr>
          <a:xfrm>
            <a:off x="2120900" y="5397753"/>
            <a:ext cx="16002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167">
            <a:extLst>
              <a:ext uri="{FF2B5EF4-FFF2-40B4-BE49-F238E27FC236}">
                <a16:creationId xmlns:a16="http://schemas.microsoft.com/office/drawing/2014/main" id="{9A6AC37E-101E-4B88-9C1F-2938BE2C8582}"/>
              </a:ext>
            </a:extLst>
          </p:cNvPr>
          <p:cNvCxnSpPr/>
          <p:nvPr/>
        </p:nvCxnSpPr>
        <p:spPr>
          <a:xfrm>
            <a:off x="3721100" y="5397753"/>
            <a:ext cx="0" cy="2159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168">
            <a:extLst>
              <a:ext uri="{FF2B5EF4-FFF2-40B4-BE49-F238E27FC236}">
                <a16:creationId xmlns:a16="http://schemas.microsoft.com/office/drawing/2014/main" id="{746E6CAD-B7A2-4612-AC40-8E4358431436}"/>
              </a:ext>
            </a:extLst>
          </p:cNvPr>
          <p:cNvCxnSpPr/>
          <p:nvPr/>
        </p:nvCxnSpPr>
        <p:spPr>
          <a:xfrm>
            <a:off x="3721100" y="5613653"/>
            <a:ext cx="101600" cy="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169">
            <a:extLst>
              <a:ext uri="{FF2B5EF4-FFF2-40B4-BE49-F238E27FC236}">
                <a16:creationId xmlns:a16="http://schemas.microsoft.com/office/drawing/2014/main" id="{CB32D75D-9491-4234-AD2D-09B0841860F3}"/>
              </a:ext>
            </a:extLst>
          </p:cNvPr>
          <p:cNvCxnSpPr/>
          <p:nvPr/>
        </p:nvCxnSpPr>
        <p:spPr>
          <a:xfrm flipH="1">
            <a:off x="10045700" y="6020053"/>
            <a:ext cx="1270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170">
            <a:extLst>
              <a:ext uri="{FF2B5EF4-FFF2-40B4-BE49-F238E27FC236}">
                <a16:creationId xmlns:a16="http://schemas.microsoft.com/office/drawing/2014/main" id="{58EEEAC2-8A70-4A1A-84CA-17186E8CFDFE}"/>
              </a:ext>
            </a:extLst>
          </p:cNvPr>
          <p:cNvCxnSpPr/>
          <p:nvPr/>
        </p:nvCxnSpPr>
        <p:spPr>
          <a:xfrm flipV="1">
            <a:off x="10045700" y="5512053"/>
            <a:ext cx="0" cy="50800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171">
            <a:extLst>
              <a:ext uri="{FF2B5EF4-FFF2-40B4-BE49-F238E27FC236}">
                <a16:creationId xmlns:a16="http://schemas.microsoft.com/office/drawing/2014/main" id="{013026AB-151C-4239-A4E0-C07627FA9EA6}"/>
              </a:ext>
            </a:extLst>
          </p:cNvPr>
          <p:cNvCxnSpPr/>
          <p:nvPr/>
        </p:nvCxnSpPr>
        <p:spPr>
          <a:xfrm flipH="1">
            <a:off x="9855200" y="5512053"/>
            <a:ext cx="190500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:a16="http://schemas.microsoft.com/office/drawing/2014/main" id="{18B4C465-DC9C-4A91-AF76-DDA04BE704D2}"/>
              </a:ext>
            </a:extLst>
          </p:cNvPr>
          <p:cNvSpPr/>
          <p:nvPr/>
        </p:nvSpPr>
        <p:spPr>
          <a:xfrm>
            <a:off x="4637942" y="1175043"/>
            <a:ext cx="7121770" cy="391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ea typeface="微软雅黑"/>
              </a:rPr>
              <a:t>为 </a:t>
            </a:r>
            <a:r>
              <a:rPr lang="en-US" altLang="zh-CN" sz="1600" b="1" dirty="0">
                <a:solidFill>
                  <a:schemeClr val="bg1"/>
                </a:solidFill>
                <a:ea typeface="微软雅黑"/>
              </a:rPr>
              <a:t>Run </a:t>
            </a:r>
            <a:r>
              <a:rPr lang="zh-CN" altLang="en-US" sz="1600" b="1" dirty="0">
                <a:solidFill>
                  <a:schemeClr val="bg1"/>
                </a:solidFill>
                <a:ea typeface="微软雅黑"/>
              </a:rPr>
              <a:t>表、班次报告和周报提供基础，方便后续核对过程完整性及统计结果</a:t>
            </a:r>
            <a:endParaRPr lang="zh-CN" altLang="en-US" sz="16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1300"/>
            <a:ext cx="833562" cy="1807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4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智能值班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35000"/>
            <a:ext cx="11239500" cy="647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Axon 在 BESIII 中形成三条应用链路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22400"/>
            <a:ext cx="112649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5854700"/>
            <a:ext cx="11264900" cy="5461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5000" y="5969000"/>
            <a:ext cx="6325450" cy="2381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025"/>
              </a:lnSpc>
              <a:defRPr sz="1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同一平台服务多个业务入口</a:t>
            </a:r>
            <a:r>
              <a:rPr lang="zh-CN" altLang="en-US" dirty="0"/>
              <a:t>，</a:t>
            </a:r>
            <a:r>
              <a:rPr lang="zh-CN" altLang="zh-CN" sz="1500" b="1" dirty="0"/>
              <a:t>但职责和权限不同</a:t>
            </a:r>
            <a:r>
              <a:rPr lang="zh-CN" altLang="en-US" sz="1500" b="1" dirty="0"/>
              <a:t>，以不影响核心取数业务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BESIII 数智化运控软件  ·  中期进展报告  ·  2026.09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0" y="6553200"/>
            <a:ext cx="10541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18 / 28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727200"/>
            <a:ext cx="2857500" cy="4445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4200" y="1816100"/>
            <a:ext cx="2603500" cy="317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路径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14700" y="1727200"/>
            <a:ext cx="3822700" cy="4445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41700" y="1816100"/>
            <a:ext cx="3568700" cy="317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输入与触发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37400" y="1727200"/>
            <a:ext cx="4584700" cy="4445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64400" y="1816100"/>
            <a:ext cx="4330700" cy="317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输出及当前边界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2171700"/>
            <a:ext cx="2857500" cy="109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4200" y="2286000"/>
            <a:ext cx="2603500" cy="927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值班助手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14700" y="2171700"/>
            <a:ext cx="3822700" cy="109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1700" y="2286000"/>
            <a:ext cx="3568700" cy="927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用户问题 + 运行上下文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37400" y="2171700"/>
            <a:ext cx="4584700" cy="109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64400" y="2286000"/>
            <a:ext cx="4330700" cy="927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解释与检查建议；查询工具只读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263900"/>
            <a:ext cx="11264900" cy="762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57200" y="3263900"/>
            <a:ext cx="2857500" cy="10922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4200" y="3378200"/>
            <a:ext cx="1569340" cy="2904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日志</a:t>
            </a:r>
            <a:r>
              <a:rPr dirty="0" err="1">
                <a:latin typeface="微软雅黑"/>
                <a:ea typeface="微软雅黑"/>
                <a:cs typeface="微软雅黑"/>
              </a:rPr>
              <a:t>诊断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报告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14700" y="3263900"/>
            <a:ext cx="3822700" cy="10922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41700" y="3378200"/>
            <a:ext cx="3568700" cy="927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错误批次、状态切换、报告任务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37400" y="3263900"/>
            <a:ext cx="4584700" cy="1092200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64400" y="3378200"/>
            <a:ext cx="4330700" cy="927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分析结果回传与存储；根因需复核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4356100"/>
            <a:ext cx="11264900" cy="762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57200" y="4356100"/>
            <a:ext cx="2857500" cy="109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4200" y="4470400"/>
            <a:ext cx="2603500" cy="927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维护改进助手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314700" y="4356100"/>
            <a:ext cx="3822700" cy="109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41700" y="4470400"/>
            <a:ext cx="3568700" cy="927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专家复核后的反馈与改进任务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137400" y="4356100"/>
            <a:ext cx="4584700" cy="1092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64400" y="4470400"/>
            <a:ext cx="4330700" cy="927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243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返回候选修改；停在待专家确认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5448300"/>
            <a:ext cx="11264900" cy="762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880A8581-E329-4BAA-92D1-1B06B49A2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智能值班助手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3936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值班助手：支持正常问询、回答与反馈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0EC96C55-C83A-46E0-BEAB-438A872F2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68" name="Rectangle 67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7200" y="1917700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57200" y="19177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71500" y="20320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用户 / 网页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71500" y="2349500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问题与上下文</a:t>
            </a:r>
          </a:p>
        </p:txBody>
      </p:sp>
      <p:cxnSp>
        <p:nvCxnSpPr>
          <p:cNvPr id="74" name="Connector 73"/>
          <p:cNvCxnSpPr/>
          <p:nvPr/>
        </p:nvCxnSpPr>
        <p:spPr>
          <a:xfrm>
            <a:off x="3105150" y="227330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3333750" y="1917700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333750" y="19177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448050" y="20320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Bridge 服务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448050" y="2349500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关联会话；请求与回复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5981700" y="227330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6210300" y="1917700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210300" y="19177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324600" y="20320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渠道插件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324600" y="2349500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协议转换；路由 Agent</a:t>
            </a:r>
          </a:p>
        </p:txBody>
      </p:sp>
      <p:cxnSp>
        <p:nvCxnSpPr>
          <p:cNvPr id="84" name="Connector 83"/>
          <p:cNvCxnSpPr/>
          <p:nvPr/>
        </p:nvCxnSpPr>
        <p:spPr>
          <a:xfrm>
            <a:off x="8858250" y="227330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9086850" y="1917700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9086850" y="19177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201150" y="20320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Axon Agent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201150" y="2349500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Skill 组织；MCP 取证</a:t>
            </a:r>
          </a:p>
        </p:txBody>
      </p:sp>
      <p:cxnSp>
        <p:nvCxnSpPr>
          <p:cNvPr id="89" name="Connector 88"/>
          <p:cNvCxnSpPr/>
          <p:nvPr/>
        </p:nvCxnSpPr>
        <p:spPr>
          <a:xfrm>
            <a:off x="10401300" y="2628900"/>
            <a:ext cx="0" cy="190500"/>
          </a:xfrm>
          <a:prstGeom prst="line">
            <a:avLst/>
          </a:prstGeom>
          <a:ln w="1397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H="1">
            <a:off x="1803400" y="2819400"/>
            <a:ext cx="8597900" cy="0"/>
          </a:xfrm>
          <a:prstGeom prst="line">
            <a:avLst/>
          </a:prstGeom>
          <a:ln w="1397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1803400" y="2628900"/>
            <a:ext cx="0" cy="190500"/>
          </a:xfrm>
          <a:prstGeom prst="line">
            <a:avLst/>
          </a:prstGeom>
          <a:ln w="1397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4318000" y="2705100"/>
            <a:ext cx="35814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381500" y="2736850"/>
            <a:ext cx="3454400" cy="177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回答沿原会话返回；可追问、可反馈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455127" y="3071993"/>
            <a:ext cx="36068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01  Run </a:t>
            </a:r>
            <a:r>
              <a:rPr dirty="0" err="1">
                <a:latin typeface="微软雅黑"/>
                <a:ea typeface="微软雅黑"/>
                <a:cs typeface="微软雅黑"/>
              </a:rPr>
              <a:t>号问询与实际回复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172689" y="3111618"/>
            <a:ext cx="36068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02  </a:t>
            </a:r>
            <a:r>
              <a:rPr dirty="0" err="1">
                <a:latin typeface="微软雅黑"/>
                <a:ea typeface="微软雅黑"/>
                <a:cs typeface="微软雅黑"/>
              </a:rPr>
              <a:t>状态回答与反馈入口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1455127" y="3439597"/>
            <a:ext cx="3606800" cy="682549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455127" y="4087993"/>
            <a:ext cx="3606800" cy="16764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00" name="Picture 99" descr="image.png"/>
          <p:cNvPicPr>
            <a:picLocks noChangeAspect="1"/>
          </p:cNvPicPr>
          <p:nvPr/>
        </p:nvPicPr>
        <p:blipFill>
          <a:blip r:embed="rId4"/>
          <a:srcRect l="1956" t="47570" r="71527"/>
          <a:stretch>
            <a:fillRect/>
          </a:stretch>
        </p:blipFill>
        <p:spPr>
          <a:xfrm>
            <a:off x="1480527" y="4135542"/>
            <a:ext cx="3556000" cy="1581301"/>
          </a:xfrm>
          <a:prstGeom prst="rect">
            <a:avLst/>
          </a:prstGeom>
        </p:spPr>
      </p:pic>
      <p:pic>
        <p:nvPicPr>
          <p:cNvPr id="106" name="Picture 105" descr="image.png"/>
          <p:cNvPicPr>
            <a:picLocks noChangeAspect="1"/>
          </p:cNvPicPr>
          <p:nvPr/>
        </p:nvPicPr>
        <p:blipFill>
          <a:blip r:embed="rId5"/>
          <a:srcRect l="6380" t="8571" r="11328" b="10794"/>
          <a:stretch>
            <a:fillRect/>
          </a:stretch>
        </p:blipFill>
        <p:spPr>
          <a:xfrm>
            <a:off x="6172689" y="3444240"/>
            <a:ext cx="2844000" cy="2286000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457200" y="6070600"/>
            <a:ext cx="11277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609600" y="6159500"/>
            <a:ext cx="109728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实际页面已能完成“提问</a:t>
            </a:r>
            <a:r>
              <a:rPr dirty="0">
                <a:latin typeface="微软雅黑"/>
                <a:ea typeface="微软雅黑"/>
                <a:cs typeface="微软雅黑"/>
              </a:rPr>
              <a:t>—</a:t>
            </a:r>
            <a:r>
              <a:rPr dirty="0" err="1">
                <a:latin typeface="微软雅黑"/>
                <a:ea typeface="微软雅黑"/>
                <a:cs typeface="微软雅黑"/>
              </a:rPr>
              <a:t>回复</a:t>
            </a:r>
            <a:r>
              <a:rPr dirty="0">
                <a:latin typeface="微软雅黑"/>
                <a:ea typeface="微软雅黑"/>
                <a:cs typeface="微软雅黑"/>
              </a:rPr>
              <a:t>—</a:t>
            </a:r>
            <a:r>
              <a:rPr dirty="0" err="1">
                <a:latin typeface="微软雅黑"/>
                <a:ea typeface="微软雅黑"/>
                <a:cs typeface="微软雅黑"/>
              </a:rPr>
              <a:t>回答级反馈</a:t>
            </a:r>
            <a:r>
              <a:rPr dirty="0">
                <a:latin typeface="微软雅黑"/>
                <a:ea typeface="微软雅黑"/>
                <a:cs typeface="微软雅黑"/>
              </a:rPr>
              <a:t>”；</a:t>
            </a:r>
            <a:r>
              <a:rPr dirty="0" err="1">
                <a:latin typeface="微软雅黑"/>
                <a:ea typeface="微软雅黑"/>
                <a:cs typeface="微软雅黑"/>
              </a:rPr>
              <a:t>反馈与原问题、原回答关联，进入后续专家复核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19 / 28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6334FE0D-1E9C-4A7F-BF62-7C7F4131F5DD}"/>
              </a:ext>
            </a:extLst>
          </p:cNvPr>
          <p:cNvSpPr/>
          <p:nvPr/>
        </p:nvSpPr>
        <p:spPr>
          <a:xfrm>
            <a:off x="413237" y="1249362"/>
            <a:ext cx="11365523" cy="4857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/>
                <a:ea typeface="微软雅黑"/>
                <a:cs typeface="微软雅黑"/>
              </a:rPr>
              <a:t>用户在网页提问，</a:t>
            </a:r>
            <a:r>
              <a:rPr lang="en-US" altLang="zh-CN" b="1" dirty="0">
                <a:latin typeface="微软雅黑"/>
                <a:ea typeface="微软雅黑"/>
                <a:cs typeface="微软雅黑"/>
              </a:rPr>
              <a:t>Bridge </a:t>
            </a:r>
            <a:r>
              <a:rPr lang="zh-CN" altLang="en-US" b="1" dirty="0">
                <a:latin typeface="微软雅黑"/>
                <a:ea typeface="微软雅黑"/>
                <a:cs typeface="微软雅黑"/>
              </a:rPr>
              <a:t>与渠道插件接入 </a:t>
            </a:r>
            <a:r>
              <a:rPr lang="en-US" altLang="zh-CN" b="1" dirty="0">
                <a:latin typeface="微软雅黑"/>
                <a:ea typeface="微软雅黑"/>
                <a:cs typeface="微软雅黑"/>
              </a:rPr>
              <a:t>Axon</a:t>
            </a:r>
            <a:r>
              <a:rPr lang="zh-CN" altLang="en-US" b="1" dirty="0">
                <a:latin typeface="微软雅黑"/>
                <a:ea typeface="微软雅黑"/>
                <a:cs typeface="微软雅黑"/>
              </a:rPr>
              <a:t>；回答可继续追问，也可直接提交反馈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34DAC60-B0D5-4077-9747-1A926A28565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1094"/>
          <a:stretch/>
        </p:blipFill>
        <p:spPr>
          <a:xfrm>
            <a:off x="1512277" y="3619290"/>
            <a:ext cx="3524250" cy="414068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6B24D82B-B6EB-45E1-8290-B194495F3B7C}"/>
              </a:ext>
            </a:extLst>
          </p:cNvPr>
          <p:cNvSpPr/>
          <p:nvPr/>
        </p:nvSpPr>
        <p:spPr>
          <a:xfrm>
            <a:off x="1480527" y="5535096"/>
            <a:ext cx="3556000" cy="181747"/>
          </a:xfrm>
          <a:prstGeom prst="wedgeRoundRectCallout">
            <a:avLst>
              <a:gd name="adj1" fmla="val 79181"/>
              <a:gd name="adj2" fmla="val -423685"/>
              <a:gd name="adj3" fmla="val 16667"/>
            </a:avLst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TextBox 7">
            <a:extLst>
              <a:ext uri="{FF2B5EF4-FFF2-40B4-BE49-F238E27FC236}">
                <a16:creationId xmlns:a16="http://schemas.microsoft.com/office/drawing/2014/main" id="{0A21F5E4-B503-4607-9EBD-5F090F23890B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1701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04 /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智能值班助手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53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反馈审核：专家核对原问答，分类后推进改进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86" name="图片 85">
            <a:extLst>
              <a:ext uri="{FF2B5EF4-FFF2-40B4-BE49-F238E27FC236}">
                <a16:creationId xmlns:a16="http://schemas.microsoft.com/office/drawing/2014/main" id="{BC6D0EF2-295E-4662-9476-AF541135B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87" name="Rectangle 86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19100" y="1704003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19100" y="1704003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33400" y="1818303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查看原问答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33400" y="2135803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结合用户补充反馈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3067050" y="2059603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3295650" y="1704003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3295650" y="1704003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409950" y="1818303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专家复核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409950" y="2135803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状态、分类、优先级</a:t>
            </a:r>
          </a:p>
        </p:txBody>
      </p:sp>
      <p:cxnSp>
        <p:nvCxnSpPr>
          <p:cNvPr id="98" name="Connector 97"/>
          <p:cNvCxnSpPr/>
          <p:nvPr/>
        </p:nvCxnSpPr>
        <p:spPr>
          <a:xfrm>
            <a:off x="5943600" y="2059603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6172200" y="1704003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6172200" y="1704003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286500" y="1818303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记录处理意见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286500" y="2135803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复核人、负责人、结论</a:t>
            </a:r>
          </a:p>
        </p:txBody>
      </p:sp>
      <p:cxnSp>
        <p:nvCxnSpPr>
          <p:cNvPr id="103" name="Connector 102"/>
          <p:cNvCxnSpPr/>
          <p:nvPr/>
        </p:nvCxnSpPr>
        <p:spPr>
          <a:xfrm>
            <a:off x="8820150" y="2059603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9048750" y="1704003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9048750" y="1704003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9163050" y="1818303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派发与后续验证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9163050" y="2135803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候选修订；验证后发布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39704" y="2713653"/>
            <a:ext cx="3033458" cy="2194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01  </a:t>
            </a:r>
            <a:r>
              <a:rPr dirty="0" err="1">
                <a:solidFill>
                  <a:schemeClr val="tx1"/>
                </a:solidFill>
                <a:latin typeface="微软雅黑"/>
                <a:ea typeface="微软雅黑"/>
                <a:cs typeface="微软雅黑"/>
              </a:rPr>
              <a:t>原问题、回答与用户反馈</a:t>
            </a:r>
            <a:endParaRPr dirty="0">
              <a:solidFill>
                <a:schemeClr val="tx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664318" y="2730743"/>
            <a:ext cx="3126959" cy="2194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en-US">
                <a:latin typeface="微软雅黑"/>
                <a:ea typeface="微软雅黑"/>
                <a:cs typeface="微软雅黑"/>
              </a:defRPr>
            </a:defPPr>
            <a:lvl1pPr algn="ctr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latin typeface="微软雅黑"/>
                <a:ea typeface="微软雅黑"/>
                <a:cs typeface="微软雅黑"/>
              </a:defRPr>
            </a:lvl1pPr>
            <a:lvl2pPr>
              <a:defRPr>
                <a:solidFill>
                  <a:schemeClr val="dk1"/>
                </a:solidFill>
                <a:latin typeface="微软雅黑"/>
                <a:ea typeface="微软雅黑"/>
                <a:cs typeface="微软雅黑"/>
              </a:defRPr>
            </a:lvl2pPr>
            <a:lvl3pPr>
              <a:defRPr>
                <a:solidFill>
                  <a:schemeClr val="dk1"/>
                </a:solidFill>
                <a:latin typeface="微软雅黑"/>
                <a:ea typeface="微软雅黑"/>
                <a:cs typeface="微软雅黑"/>
              </a:defRPr>
            </a:lvl3pPr>
            <a:lvl4pPr>
              <a:defRPr>
                <a:solidFill>
                  <a:schemeClr val="dk1"/>
                </a:solidFill>
                <a:latin typeface="微软雅黑"/>
                <a:ea typeface="微软雅黑"/>
                <a:cs typeface="微软雅黑"/>
              </a:defRPr>
            </a:lvl4pPr>
            <a:lvl5pPr>
              <a:defRPr>
                <a:solidFill>
                  <a:schemeClr val="dk1"/>
                </a:solidFill>
                <a:latin typeface="微软雅黑"/>
                <a:ea typeface="微软雅黑"/>
                <a:cs typeface="微软雅黑"/>
              </a:defRPr>
            </a:lvl5pPr>
            <a:lvl6pPr>
              <a:defRPr>
                <a:solidFill>
                  <a:schemeClr val="dk1"/>
                </a:solidFill>
                <a:latin typeface="微软雅黑"/>
                <a:ea typeface="微软雅黑"/>
                <a:cs typeface="微软雅黑"/>
              </a:defRPr>
            </a:lvl6pPr>
            <a:lvl7pPr>
              <a:defRPr>
                <a:solidFill>
                  <a:schemeClr val="dk1"/>
                </a:solidFill>
                <a:latin typeface="微软雅黑"/>
                <a:ea typeface="微软雅黑"/>
                <a:cs typeface="微软雅黑"/>
              </a:defRPr>
            </a:lvl7pPr>
            <a:lvl8pPr>
              <a:defRPr>
                <a:solidFill>
                  <a:schemeClr val="dk1"/>
                </a:solidFill>
                <a:latin typeface="微软雅黑"/>
                <a:ea typeface="微软雅黑"/>
                <a:cs typeface="微软雅黑"/>
              </a:defRPr>
            </a:lvl8pPr>
            <a:lvl9pPr>
              <a:defRPr>
                <a:solidFill>
                  <a:schemeClr val="dk1"/>
                </a:solidFill>
                <a:latin typeface="微软雅黑"/>
                <a:ea typeface="微软雅黑"/>
                <a:cs typeface="微软雅黑"/>
              </a:defRPr>
            </a:lvl9pPr>
          </a:lstStyle>
          <a:p>
            <a:r>
              <a:rPr dirty="0">
                <a:latin typeface="微软雅黑"/>
                <a:ea typeface="微软雅黑"/>
                <a:cs typeface="微软雅黑"/>
              </a:rPr>
              <a:t>02  </a:t>
            </a:r>
            <a:r>
              <a:rPr dirty="0" err="1">
                <a:latin typeface="微软雅黑"/>
                <a:ea typeface="微软雅黑"/>
                <a:cs typeface="微软雅黑"/>
              </a:rPr>
              <a:t>专家审核表单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11" name="Picture 110" descr="image.png"/>
          <p:cNvPicPr>
            <a:picLocks noChangeAspect="1"/>
          </p:cNvPicPr>
          <p:nvPr/>
        </p:nvPicPr>
        <p:blipFill>
          <a:blip r:embed="rId4"/>
          <a:srcRect b="50213"/>
          <a:stretch>
            <a:fillRect/>
          </a:stretch>
        </p:blipFill>
        <p:spPr>
          <a:xfrm>
            <a:off x="839704" y="3001362"/>
            <a:ext cx="3033458" cy="2858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3" name="Picture 112" descr="image.png"/>
          <p:cNvPicPr>
            <a:picLocks noChangeAspect="1"/>
          </p:cNvPicPr>
          <p:nvPr/>
        </p:nvPicPr>
        <p:blipFill>
          <a:blip r:embed="rId4"/>
          <a:srcRect t="51188"/>
          <a:stretch>
            <a:fillRect/>
          </a:stretch>
        </p:blipFill>
        <p:spPr>
          <a:xfrm>
            <a:off x="4657725" y="3008203"/>
            <a:ext cx="3079240" cy="2844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4" name="Rectangle 113"/>
          <p:cNvSpPr/>
          <p:nvPr/>
        </p:nvSpPr>
        <p:spPr>
          <a:xfrm>
            <a:off x="9220200" y="2730743"/>
            <a:ext cx="2514600" cy="2997200"/>
          </a:xfrm>
          <a:prstGeom prst="rect">
            <a:avLst/>
          </a:prstGeom>
          <a:solidFill>
            <a:srgbClr val="F0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385300" y="2895843"/>
            <a:ext cx="21844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专家如何处理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9398000" y="3454643"/>
            <a:ext cx="2667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766300" y="3467343"/>
            <a:ext cx="1803400" cy="431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核对原问答与反馈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9398000" y="3949943"/>
            <a:ext cx="2667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9766300" y="3962643"/>
            <a:ext cx="1803400" cy="431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选择问题分类与优先级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9398000" y="4445243"/>
            <a:ext cx="2667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9766300" y="4457943"/>
            <a:ext cx="1803400" cy="431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填写负责人及复核结论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9398000" y="4940543"/>
            <a:ext cx="26670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766300" y="4953243"/>
            <a:ext cx="1803400" cy="431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按需交给维护助手处理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457200" y="6070600"/>
            <a:ext cx="11277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09600" y="6159500"/>
            <a:ext cx="109728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zh-CN" sz="1250" b="1" dirty="0"/>
              <a:t>当前已有反馈记录和审核入口，下一阶段重点是把原题复测、版本发布和发布后回归完整连接起来，形成可以检查的改进闭环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20 / 28</a:t>
            </a: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16D7C729-3A94-4110-BEF4-C04D6B19DF33}"/>
              </a:ext>
            </a:extLst>
          </p:cNvPr>
          <p:cNvSpPr/>
          <p:nvPr/>
        </p:nvSpPr>
        <p:spPr>
          <a:xfrm>
            <a:off x="457200" y="2629142"/>
            <a:ext cx="8401050" cy="3331957"/>
          </a:xfrm>
          <a:prstGeom prst="roundRect">
            <a:avLst>
              <a:gd name="adj" fmla="val 3235"/>
            </a:avLst>
          </a:prstGeom>
          <a:noFill/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65135B23-3D2F-4354-B5D5-DC2595010475}"/>
              </a:ext>
            </a:extLst>
          </p:cNvPr>
          <p:cNvSpPr/>
          <p:nvPr/>
        </p:nvSpPr>
        <p:spPr>
          <a:xfrm>
            <a:off x="4037698" y="4191243"/>
            <a:ext cx="516153" cy="2032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TextBox 7">
            <a:extLst>
              <a:ext uri="{FF2B5EF4-FFF2-40B4-BE49-F238E27FC236}">
                <a16:creationId xmlns:a16="http://schemas.microsoft.com/office/drawing/2014/main" id="{4722A0F9-8B7F-4800-869D-AA345DE81F9E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7BF33ABB-933C-4970-A6C5-C370D0D0B8E2}"/>
              </a:ext>
            </a:extLst>
          </p:cNvPr>
          <p:cNvSpPr/>
          <p:nvPr/>
        </p:nvSpPr>
        <p:spPr>
          <a:xfrm>
            <a:off x="413237" y="1205827"/>
            <a:ext cx="11283463" cy="32892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/>
                <a:ea typeface="微软雅黑"/>
                <a:cs typeface="微软雅黑"/>
              </a:rPr>
              <a:t>设计目的：解决反馈难复现、修改效果难确认的问题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日志诊断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MRS </a:t>
            </a:r>
            <a:r>
              <a:rPr dirty="0" err="1">
                <a:latin typeface="微软雅黑"/>
                <a:ea typeface="微软雅黑"/>
                <a:cs typeface="微软雅黑"/>
              </a:rPr>
              <a:t>日志诊断：从运行阶段取证到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智能</a:t>
            </a:r>
            <a:r>
              <a:rPr dirty="0" err="1">
                <a:latin typeface="微软雅黑"/>
                <a:ea typeface="微软雅黑"/>
                <a:cs typeface="微软雅黑"/>
              </a:rPr>
              <a:t>分析结果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产生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CF2567B0-35DA-402C-8E65-1C8A9A5A9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19100" y="6374101"/>
            <a:ext cx="11277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1500" y="6463001"/>
            <a:ext cx="10972800" cy="205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孤立错误缺少上下文难以定位问题 </a:t>
            </a:r>
            <a:r>
              <a:rPr lang="en-US" altLang="zh-CN" sz="1400" dirty="0">
                <a:latin typeface="微软雅黑"/>
                <a:ea typeface="微软雅黑"/>
                <a:cs typeface="微软雅黑"/>
              </a:rPr>
              <a:t>-&gt; </a:t>
            </a: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按 </a:t>
            </a:r>
            <a:r>
              <a:rPr lang="en-US" altLang="zh-CN" sz="1400" dirty="0">
                <a:latin typeface="微软雅黑"/>
                <a:ea typeface="微软雅黑"/>
                <a:cs typeface="微软雅黑"/>
              </a:rPr>
              <a:t>Run / </a:t>
            </a: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运行阶段组织日志，关联原文与分析，为根因复核提供依据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21 / 28</a:t>
            </a:r>
          </a:p>
        </p:txBody>
      </p:sp>
      <p:sp>
        <p:nvSpPr>
          <p:cNvPr id="71" name="Rectangle 34">
            <a:extLst>
              <a:ext uri="{FF2B5EF4-FFF2-40B4-BE49-F238E27FC236}">
                <a16:creationId xmlns:a16="http://schemas.microsoft.com/office/drawing/2014/main" id="{C37E44E4-BDA2-46FB-80AF-FC4D00082576}"/>
              </a:ext>
            </a:extLst>
          </p:cNvPr>
          <p:cNvSpPr/>
          <p:nvPr/>
        </p:nvSpPr>
        <p:spPr>
          <a:xfrm>
            <a:off x="456982" y="1308100"/>
            <a:ext cx="2647950" cy="698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Rectangle 35">
            <a:extLst>
              <a:ext uri="{FF2B5EF4-FFF2-40B4-BE49-F238E27FC236}">
                <a16:creationId xmlns:a16="http://schemas.microsoft.com/office/drawing/2014/main" id="{507753D4-48D2-4331-8651-B3D7C4DB490E}"/>
              </a:ext>
            </a:extLst>
          </p:cNvPr>
          <p:cNvSpPr/>
          <p:nvPr/>
        </p:nvSpPr>
        <p:spPr>
          <a:xfrm>
            <a:off x="456982" y="13081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3" name="TextBox 36">
            <a:extLst>
              <a:ext uri="{FF2B5EF4-FFF2-40B4-BE49-F238E27FC236}">
                <a16:creationId xmlns:a16="http://schemas.microsoft.com/office/drawing/2014/main" id="{9E7BCB61-3900-4534-B66B-1FDEA2B04CC4}"/>
              </a:ext>
            </a:extLst>
          </p:cNvPr>
          <p:cNvSpPr txBox="1"/>
          <p:nvPr/>
        </p:nvSpPr>
        <p:spPr>
          <a:xfrm>
            <a:off x="571282" y="14224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采集与解析</a:t>
            </a:r>
          </a:p>
        </p:txBody>
      </p:sp>
      <p:sp>
        <p:nvSpPr>
          <p:cNvPr id="74" name="TextBox 37">
            <a:extLst>
              <a:ext uri="{FF2B5EF4-FFF2-40B4-BE49-F238E27FC236}">
                <a16:creationId xmlns:a16="http://schemas.microsoft.com/office/drawing/2014/main" id="{146A4C89-58CF-4611-BF90-41FC4CE19E24}"/>
              </a:ext>
            </a:extLst>
          </p:cNvPr>
          <p:cNvSpPr txBox="1"/>
          <p:nvPr/>
        </p:nvSpPr>
        <p:spPr>
          <a:xfrm>
            <a:off x="571282" y="1739900"/>
            <a:ext cx="241935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提取错误码、组件和原文</a:t>
            </a:r>
          </a:p>
        </p:txBody>
      </p:sp>
      <p:cxnSp>
        <p:nvCxnSpPr>
          <p:cNvPr id="75" name="Connector 38">
            <a:extLst>
              <a:ext uri="{FF2B5EF4-FFF2-40B4-BE49-F238E27FC236}">
                <a16:creationId xmlns:a16="http://schemas.microsoft.com/office/drawing/2014/main" id="{51957B04-1B22-4570-B1D0-5771C43B65DD}"/>
              </a:ext>
            </a:extLst>
          </p:cNvPr>
          <p:cNvCxnSpPr/>
          <p:nvPr/>
        </p:nvCxnSpPr>
        <p:spPr>
          <a:xfrm>
            <a:off x="3104932" y="165735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39">
            <a:extLst>
              <a:ext uri="{FF2B5EF4-FFF2-40B4-BE49-F238E27FC236}">
                <a16:creationId xmlns:a16="http://schemas.microsoft.com/office/drawing/2014/main" id="{6F80F56C-D719-415D-BE89-F0112BD5270F}"/>
              </a:ext>
            </a:extLst>
          </p:cNvPr>
          <p:cNvSpPr/>
          <p:nvPr/>
        </p:nvSpPr>
        <p:spPr>
          <a:xfrm>
            <a:off x="3333532" y="1308100"/>
            <a:ext cx="2647950" cy="698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Rectangle 40">
            <a:extLst>
              <a:ext uri="{FF2B5EF4-FFF2-40B4-BE49-F238E27FC236}">
                <a16:creationId xmlns:a16="http://schemas.microsoft.com/office/drawing/2014/main" id="{748FCFA5-8168-4C4F-8F04-EF16C8B25D42}"/>
              </a:ext>
            </a:extLst>
          </p:cNvPr>
          <p:cNvSpPr/>
          <p:nvPr/>
        </p:nvSpPr>
        <p:spPr>
          <a:xfrm>
            <a:off x="3333532" y="13081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TextBox 41">
            <a:extLst>
              <a:ext uri="{FF2B5EF4-FFF2-40B4-BE49-F238E27FC236}">
                <a16:creationId xmlns:a16="http://schemas.microsoft.com/office/drawing/2014/main" id="{F62FFE31-7A8F-48E4-8E7A-8702E4E8C6BF}"/>
              </a:ext>
            </a:extLst>
          </p:cNvPr>
          <p:cNvSpPr txBox="1"/>
          <p:nvPr/>
        </p:nvSpPr>
        <p:spPr>
          <a:xfrm>
            <a:off x="3447832" y="14224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分批组织上下文</a:t>
            </a:r>
          </a:p>
        </p:txBody>
      </p:sp>
      <p:sp>
        <p:nvSpPr>
          <p:cNvPr id="79" name="TextBox 42">
            <a:extLst>
              <a:ext uri="{FF2B5EF4-FFF2-40B4-BE49-F238E27FC236}">
                <a16:creationId xmlns:a16="http://schemas.microsoft.com/office/drawing/2014/main" id="{695375BA-129E-4F69-8BAB-F9EFB2E96CD9}"/>
              </a:ext>
            </a:extLst>
          </p:cNvPr>
          <p:cNvSpPr txBox="1"/>
          <p:nvPr/>
        </p:nvSpPr>
        <p:spPr>
          <a:xfrm>
            <a:off x="3447832" y="1739900"/>
            <a:ext cx="241935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每记录最多 10 条；关联阶段</a:t>
            </a:r>
          </a:p>
        </p:txBody>
      </p:sp>
      <p:cxnSp>
        <p:nvCxnSpPr>
          <p:cNvPr id="80" name="Connector 43">
            <a:extLst>
              <a:ext uri="{FF2B5EF4-FFF2-40B4-BE49-F238E27FC236}">
                <a16:creationId xmlns:a16="http://schemas.microsoft.com/office/drawing/2014/main" id="{2F2D72B2-B424-4AB0-A1EB-543C0477BCDF}"/>
              </a:ext>
            </a:extLst>
          </p:cNvPr>
          <p:cNvCxnSpPr/>
          <p:nvPr/>
        </p:nvCxnSpPr>
        <p:spPr>
          <a:xfrm>
            <a:off x="5981482" y="165735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Rectangle 44">
            <a:extLst>
              <a:ext uri="{FF2B5EF4-FFF2-40B4-BE49-F238E27FC236}">
                <a16:creationId xmlns:a16="http://schemas.microsoft.com/office/drawing/2014/main" id="{83347568-500E-4447-8DB8-350551C1EA20}"/>
              </a:ext>
            </a:extLst>
          </p:cNvPr>
          <p:cNvSpPr/>
          <p:nvPr/>
        </p:nvSpPr>
        <p:spPr>
          <a:xfrm>
            <a:off x="6210082" y="1308100"/>
            <a:ext cx="2647950" cy="698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2" name="Rectangle 45">
            <a:extLst>
              <a:ext uri="{FF2B5EF4-FFF2-40B4-BE49-F238E27FC236}">
                <a16:creationId xmlns:a16="http://schemas.microsoft.com/office/drawing/2014/main" id="{6DB129D3-2655-43AD-825F-33426179148B}"/>
              </a:ext>
            </a:extLst>
          </p:cNvPr>
          <p:cNvSpPr/>
          <p:nvPr/>
        </p:nvSpPr>
        <p:spPr>
          <a:xfrm>
            <a:off x="6210082" y="13081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TextBox 46">
            <a:extLst>
              <a:ext uri="{FF2B5EF4-FFF2-40B4-BE49-F238E27FC236}">
                <a16:creationId xmlns:a16="http://schemas.microsoft.com/office/drawing/2014/main" id="{CA2C231D-46D1-4E93-9543-294A9E0E6BEB}"/>
              </a:ext>
            </a:extLst>
          </p:cNvPr>
          <p:cNvSpPr txBox="1"/>
          <p:nvPr/>
        </p:nvSpPr>
        <p:spPr>
          <a:xfrm>
            <a:off x="6324382" y="14224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事件触发 Axon 分析</a:t>
            </a:r>
          </a:p>
        </p:txBody>
      </p:sp>
      <p:sp>
        <p:nvSpPr>
          <p:cNvPr id="84" name="TextBox 47">
            <a:extLst>
              <a:ext uri="{FF2B5EF4-FFF2-40B4-BE49-F238E27FC236}">
                <a16:creationId xmlns:a16="http://schemas.microsoft.com/office/drawing/2014/main" id="{98C1277F-3139-47EB-8CBE-13CA598C8D66}"/>
              </a:ext>
            </a:extLst>
          </p:cNvPr>
          <p:cNvSpPr txBox="1"/>
          <p:nvPr/>
        </p:nvSpPr>
        <p:spPr>
          <a:xfrm>
            <a:off x="6324382" y="1739900"/>
            <a:ext cx="241935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状态变化等事件触发提交</a:t>
            </a:r>
          </a:p>
        </p:txBody>
      </p:sp>
      <p:cxnSp>
        <p:nvCxnSpPr>
          <p:cNvPr id="85" name="Connector 48">
            <a:extLst>
              <a:ext uri="{FF2B5EF4-FFF2-40B4-BE49-F238E27FC236}">
                <a16:creationId xmlns:a16="http://schemas.microsoft.com/office/drawing/2014/main" id="{5121B811-A617-4E54-A574-1590323F1C6C}"/>
              </a:ext>
            </a:extLst>
          </p:cNvPr>
          <p:cNvCxnSpPr/>
          <p:nvPr/>
        </p:nvCxnSpPr>
        <p:spPr>
          <a:xfrm>
            <a:off x="8858032" y="165735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ctangle 49">
            <a:extLst>
              <a:ext uri="{FF2B5EF4-FFF2-40B4-BE49-F238E27FC236}">
                <a16:creationId xmlns:a16="http://schemas.microsoft.com/office/drawing/2014/main" id="{32586526-D112-4CA1-9B79-65580F07C433}"/>
              </a:ext>
            </a:extLst>
          </p:cNvPr>
          <p:cNvSpPr/>
          <p:nvPr/>
        </p:nvSpPr>
        <p:spPr>
          <a:xfrm>
            <a:off x="9086632" y="1308100"/>
            <a:ext cx="2647950" cy="6985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7" name="Rectangle 50">
            <a:extLst>
              <a:ext uri="{FF2B5EF4-FFF2-40B4-BE49-F238E27FC236}">
                <a16:creationId xmlns:a16="http://schemas.microsoft.com/office/drawing/2014/main" id="{7EB363BE-77A4-41B0-935B-937F3F928A1F}"/>
              </a:ext>
            </a:extLst>
          </p:cNvPr>
          <p:cNvSpPr/>
          <p:nvPr/>
        </p:nvSpPr>
        <p:spPr>
          <a:xfrm>
            <a:off x="9086632" y="13081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TextBox 51">
            <a:extLst>
              <a:ext uri="{FF2B5EF4-FFF2-40B4-BE49-F238E27FC236}">
                <a16:creationId xmlns:a16="http://schemas.microsoft.com/office/drawing/2014/main" id="{39FC5741-33E9-458B-B290-1745534EA4D9}"/>
              </a:ext>
            </a:extLst>
          </p:cNvPr>
          <p:cNvSpPr txBox="1"/>
          <p:nvPr/>
        </p:nvSpPr>
        <p:spPr>
          <a:xfrm>
            <a:off x="9200932" y="14224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保存并展示结果</a:t>
            </a:r>
          </a:p>
        </p:txBody>
      </p:sp>
      <p:sp>
        <p:nvSpPr>
          <p:cNvPr id="89" name="TextBox 52">
            <a:extLst>
              <a:ext uri="{FF2B5EF4-FFF2-40B4-BE49-F238E27FC236}">
                <a16:creationId xmlns:a16="http://schemas.microsoft.com/office/drawing/2014/main" id="{4B4F18E0-714A-4CDB-B594-6C7AE8C556ED}"/>
              </a:ext>
            </a:extLst>
          </p:cNvPr>
          <p:cNvSpPr txBox="1"/>
          <p:nvPr/>
        </p:nvSpPr>
        <p:spPr>
          <a:xfrm>
            <a:off x="9200932" y="1739900"/>
            <a:ext cx="241935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原文、分析、建议与专家备注</a:t>
            </a:r>
          </a:p>
        </p:txBody>
      </p:sp>
      <p:sp>
        <p:nvSpPr>
          <p:cNvPr id="90" name="TextBox 53">
            <a:extLst>
              <a:ext uri="{FF2B5EF4-FFF2-40B4-BE49-F238E27FC236}">
                <a16:creationId xmlns:a16="http://schemas.microsoft.com/office/drawing/2014/main" id="{7F81AC62-AAC4-4922-BA07-FD5C95801692}"/>
              </a:ext>
            </a:extLst>
          </p:cNvPr>
          <p:cNvSpPr txBox="1"/>
          <p:nvPr/>
        </p:nvSpPr>
        <p:spPr>
          <a:xfrm>
            <a:off x="456982" y="2108200"/>
            <a:ext cx="11277600" cy="1936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实际网页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展示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1" name="Rectangle 54">
            <a:extLst>
              <a:ext uri="{FF2B5EF4-FFF2-40B4-BE49-F238E27FC236}">
                <a16:creationId xmlns:a16="http://schemas.microsoft.com/office/drawing/2014/main" id="{6F34CE53-F149-4393-BB1A-FD6421BCF93B}"/>
              </a:ext>
            </a:extLst>
          </p:cNvPr>
          <p:cNvSpPr/>
          <p:nvPr/>
        </p:nvSpPr>
        <p:spPr>
          <a:xfrm>
            <a:off x="2298482" y="2387600"/>
            <a:ext cx="7721600" cy="38608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92" name="Picture 55" descr="image.png">
            <a:extLst>
              <a:ext uri="{FF2B5EF4-FFF2-40B4-BE49-F238E27FC236}">
                <a16:creationId xmlns:a16="http://schemas.microsoft.com/office/drawing/2014/main" id="{6ADB652D-1AA0-4FC2-BF98-09C996F91D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355850" y="2413000"/>
            <a:ext cx="7606862" cy="3810000"/>
          </a:xfrm>
          <a:prstGeom prst="rect">
            <a:avLst/>
          </a:prstGeom>
        </p:spPr>
      </p:pic>
      <p:sp>
        <p:nvSpPr>
          <p:cNvPr id="93" name="Rectangle 56">
            <a:extLst>
              <a:ext uri="{FF2B5EF4-FFF2-40B4-BE49-F238E27FC236}">
                <a16:creationId xmlns:a16="http://schemas.microsoft.com/office/drawing/2014/main" id="{C5E199B2-EBEF-4455-AAFF-16B886CBA3F8}"/>
              </a:ext>
            </a:extLst>
          </p:cNvPr>
          <p:cNvSpPr/>
          <p:nvPr/>
        </p:nvSpPr>
        <p:spPr>
          <a:xfrm>
            <a:off x="2355632" y="3556742"/>
            <a:ext cx="872660" cy="200526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4" name="Rectangle 57">
            <a:extLst>
              <a:ext uri="{FF2B5EF4-FFF2-40B4-BE49-F238E27FC236}">
                <a16:creationId xmlns:a16="http://schemas.microsoft.com/office/drawing/2014/main" id="{130F04E2-0D19-49D3-B5DF-DF4536DA09DE}"/>
              </a:ext>
            </a:extLst>
          </p:cNvPr>
          <p:cNvSpPr/>
          <p:nvPr/>
        </p:nvSpPr>
        <p:spPr>
          <a:xfrm>
            <a:off x="4294053" y="2509549"/>
            <a:ext cx="4652953" cy="883801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5" name="Rectangle 58">
            <a:extLst>
              <a:ext uri="{FF2B5EF4-FFF2-40B4-BE49-F238E27FC236}">
                <a16:creationId xmlns:a16="http://schemas.microsoft.com/office/drawing/2014/main" id="{C4E0A045-6BDC-4372-A4A1-42FB5E95F6F6}"/>
              </a:ext>
            </a:extLst>
          </p:cNvPr>
          <p:cNvSpPr/>
          <p:nvPr/>
        </p:nvSpPr>
        <p:spPr>
          <a:xfrm>
            <a:off x="4294053" y="3515894"/>
            <a:ext cx="4652953" cy="705555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6" name="Rectangle 59">
            <a:extLst>
              <a:ext uri="{FF2B5EF4-FFF2-40B4-BE49-F238E27FC236}">
                <a16:creationId xmlns:a16="http://schemas.microsoft.com/office/drawing/2014/main" id="{4DFC1E4C-22EB-4B2B-B3B4-1AB29B6B51B6}"/>
              </a:ext>
            </a:extLst>
          </p:cNvPr>
          <p:cNvSpPr/>
          <p:nvPr/>
        </p:nvSpPr>
        <p:spPr>
          <a:xfrm>
            <a:off x="4294053" y="4548233"/>
            <a:ext cx="4652953" cy="245087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7" name="Rectangle 60">
            <a:extLst>
              <a:ext uri="{FF2B5EF4-FFF2-40B4-BE49-F238E27FC236}">
                <a16:creationId xmlns:a16="http://schemas.microsoft.com/office/drawing/2014/main" id="{271DE32E-2650-4AD3-9C63-47DD79A0073A}"/>
              </a:ext>
            </a:extLst>
          </p:cNvPr>
          <p:cNvSpPr/>
          <p:nvPr/>
        </p:nvSpPr>
        <p:spPr>
          <a:xfrm>
            <a:off x="4294053" y="4867590"/>
            <a:ext cx="4652953" cy="319356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8" name="Rectangle 61">
            <a:extLst>
              <a:ext uri="{FF2B5EF4-FFF2-40B4-BE49-F238E27FC236}">
                <a16:creationId xmlns:a16="http://schemas.microsoft.com/office/drawing/2014/main" id="{1901DB88-F40C-4176-88C2-065C0E4F186C}"/>
              </a:ext>
            </a:extLst>
          </p:cNvPr>
          <p:cNvSpPr/>
          <p:nvPr/>
        </p:nvSpPr>
        <p:spPr>
          <a:xfrm>
            <a:off x="4294053" y="5290923"/>
            <a:ext cx="4652953" cy="245087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9" name="Rectangle 62">
            <a:extLst>
              <a:ext uri="{FF2B5EF4-FFF2-40B4-BE49-F238E27FC236}">
                <a16:creationId xmlns:a16="http://schemas.microsoft.com/office/drawing/2014/main" id="{9B5E9325-34BD-40C1-8501-931913792A33}"/>
              </a:ext>
            </a:extLst>
          </p:cNvPr>
          <p:cNvSpPr/>
          <p:nvPr/>
        </p:nvSpPr>
        <p:spPr>
          <a:xfrm>
            <a:off x="4294053" y="5606567"/>
            <a:ext cx="4652953" cy="259941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0" name="Rectangle 63">
            <a:extLst>
              <a:ext uri="{FF2B5EF4-FFF2-40B4-BE49-F238E27FC236}">
                <a16:creationId xmlns:a16="http://schemas.microsoft.com/office/drawing/2014/main" id="{4E2340C2-FA6B-450D-A729-0F9A3F16D31F}"/>
              </a:ext>
            </a:extLst>
          </p:cNvPr>
          <p:cNvSpPr/>
          <p:nvPr/>
        </p:nvSpPr>
        <p:spPr>
          <a:xfrm>
            <a:off x="4294053" y="5944491"/>
            <a:ext cx="4652953" cy="267368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" name="Rectangle 64">
            <a:extLst>
              <a:ext uri="{FF2B5EF4-FFF2-40B4-BE49-F238E27FC236}">
                <a16:creationId xmlns:a16="http://schemas.microsoft.com/office/drawing/2014/main" id="{22E07174-CB0B-49CE-973B-78EEAB4F99AF}"/>
              </a:ext>
            </a:extLst>
          </p:cNvPr>
          <p:cNvSpPr/>
          <p:nvPr/>
        </p:nvSpPr>
        <p:spPr>
          <a:xfrm>
            <a:off x="456982" y="2578100"/>
            <a:ext cx="1625600" cy="6096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2" name="Rectangle 65">
            <a:extLst>
              <a:ext uri="{FF2B5EF4-FFF2-40B4-BE49-F238E27FC236}">
                <a16:creationId xmlns:a16="http://schemas.microsoft.com/office/drawing/2014/main" id="{0D2F82E6-6F54-41C1-A3F7-143ED9697E3F}"/>
              </a:ext>
            </a:extLst>
          </p:cNvPr>
          <p:cNvSpPr/>
          <p:nvPr/>
        </p:nvSpPr>
        <p:spPr>
          <a:xfrm>
            <a:off x="456982" y="2578100"/>
            <a:ext cx="38100" cy="6096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3" name="TextBox 66">
            <a:extLst>
              <a:ext uri="{FF2B5EF4-FFF2-40B4-BE49-F238E27FC236}">
                <a16:creationId xmlns:a16="http://schemas.microsoft.com/office/drawing/2014/main" id="{69042F15-E33D-4C00-B315-BBBC84FAD9DB}"/>
              </a:ext>
            </a:extLst>
          </p:cNvPr>
          <p:cNvSpPr txBox="1"/>
          <p:nvPr/>
        </p:nvSpPr>
        <p:spPr>
          <a:xfrm>
            <a:off x="571282" y="2641600"/>
            <a:ext cx="13970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 异常列表</a:t>
            </a:r>
          </a:p>
        </p:txBody>
      </p:sp>
      <p:sp>
        <p:nvSpPr>
          <p:cNvPr id="104" name="TextBox 67">
            <a:extLst>
              <a:ext uri="{FF2B5EF4-FFF2-40B4-BE49-F238E27FC236}">
                <a16:creationId xmlns:a16="http://schemas.microsoft.com/office/drawing/2014/main" id="{E4DD47C8-FD1B-42C4-B3BE-812D48F58178}"/>
              </a:ext>
            </a:extLst>
          </p:cNvPr>
          <p:cNvSpPr txBox="1"/>
          <p:nvPr/>
        </p:nvSpPr>
        <p:spPr>
          <a:xfrm>
            <a:off x="571282" y="2933700"/>
            <a:ext cx="1397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35"/>
              </a:lnSpc>
              <a:spcBef>
                <a:spcPts val="0"/>
              </a:spcBef>
              <a:spcAft>
                <a:spcPts val="0"/>
              </a:spcAft>
              <a:defRPr sz="9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按 Run / 时间选记录</a:t>
            </a:r>
          </a:p>
        </p:txBody>
      </p:sp>
      <p:sp>
        <p:nvSpPr>
          <p:cNvPr id="105" name="Rectangle 68">
            <a:extLst>
              <a:ext uri="{FF2B5EF4-FFF2-40B4-BE49-F238E27FC236}">
                <a16:creationId xmlns:a16="http://schemas.microsoft.com/office/drawing/2014/main" id="{A8E0CC45-177D-48DB-A0D7-EBE35A9AA29D}"/>
              </a:ext>
            </a:extLst>
          </p:cNvPr>
          <p:cNvSpPr/>
          <p:nvPr/>
        </p:nvSpPr>
        <p:spPr>
          <a:xfrm>
            <a:off x="456982" y="3556000"/>
            <a:ext cx="1625600" cy="6096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" name="Rectangle 69">
            <a:extLst>
              <a:ext uri="{FF2B5EF4-FFF2-40B4-BE49-F238E27FC236}">
                <a16:creationId xmlns:a16="http://schemas.microsoft.com/office/drawing/2014/main" id="{F39BD906-86D5-4F62-BC8F-2439EE42EA0A}"/>
              </a:ext>
            </a:extLst>
          </p:cNvPr>
          <p:cNvSpPr/>
          <p:nvPr/>
        </p:nvSpPr>
        <p:spPr>
          <a:xfrm>
            <a:off x="456982" y="3556000"/>
            <a:ext cx="38100" cy="6096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" name="TextBox 70">
            <a:extLst>
              <a:ext uri="{FF2B5EF4-FFF2-40B4-BE49-F238E27FC236}">
                <a16:creationId xmlns:a16="http://schemas.microsoft.com/office/drawing/2014/main" id="{A65EE787-C1B1-4A02-A10C-0C9D4772304E}"/>
              </a:ext>
            </a:extLst>
          </p:cNvPr>
          <p:cNvSpPr txBox="1"/>
          <p:nvPr/>
        </p:nvSpPr>
        <p:spPr>
          <a:xfrm>
            <a:off x="571282" y="3619500"/>
            <a:ext cx="13970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 原始日志</a:t>
            </a:r>
          </a:p>
        </p:txBody>
      </p:sp>
      <p:sp>
        <p:nvSpPr>
          <p:cNvPr id="108" name="TextBox 71">
            <a:extLst>
              <a:ext uri="{FF2B5EF4-FFF2-40B4-BE49-F238E27FC236}">
                <a16:creationId xmlns:a16="http://schemas.microsoft.com/office/drawing/2014/main" id="{C134C098-90D7-4617-BA2A-D319B48CEA51}"/>
              </a:ext>
            </a:extLst>
          </p:cNvPr>
          <p:cNvSpPr txBox="1"/>
          <p:nvPr/>
        </p:nvSpPr>
        <p:spPr>
          <a:xfrm>
            <a:off x="571282" y="3911600"/>
            <a:ext cx="1397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35"/>
              </a:lnSpc>
              <a:spcBef>
                <a:spcPts val="0"/>
              </a:spcBef>
              <a:spcAft>
                <a:spcPts val="0"/>
              </a:spcAft>
              <a:defRPr sz="9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保留原文，核对证据</a:t>
            </a:r>
          </a:p>
        </p:txBody>
      </p:sp>
      <p:sp>
        <p:nvSpPr>
          <p:cNvPr id="109" name="Rectangle 72">
            <a:extLst>
              <a:ext uri="{FF2B5EF4-FFF2-40B4-BE49-F238E27FC236}">
                <a16:creationId xmlns:a16="http://schemas.microsoft.com/office/drawing/2014/main" id="{7EE48245-43EF-43E7-AAD2-D75F7EF500F3}"/>
              </a:ext>
            </a:extLst>
          </p:cNvPr>
          <p:cNvSpPr/>
          <p:nvPr/>
        </p:nvSpPr>
        <p:spPr>
          <a:xfrm>
            <a:off x="456982" y="4559300"/>
            <a:ext cx="1625600" cy="6096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0" name="Rectangle 73">
            <a:extLst>
              <a:ext uri="{FF2B5EF4-FFF2-40B4-BE49-F238E27FC236}">
                <a16:creationId xmlns:a16="http://schemas.microsoft.com/office/drawing/2014/main" id="{E88483F6-7D07-49B3-AFC9-14F61052DE83}"/>
              </a:ext>
            </a:extLst>
          </p:cNvPr>
          <p:cNvSpPr/>
          <p:nvPr/>
        </p:nvSpPr>
        <p:spPr>
          <a:xfrm>
            <a:off x="456982" y="4559300"/>
            <a:ext cx="38100" cy="6096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1" name="TextBox 74">
            <a:extLst>
              <a:ext uri="{FF2B5EF4-FFF2-40B4-BE49-F238E27FC236}">
                <a16:creationId xmlns:a16="http://schemas.microsoft.com/office/drawing/2014/main" id="{EA798CB8-D77A-4AA5-B930-071C216A542B}"/>
              </a:ext>
            </a:extLst>
          </p:cNvPr>
          <p:cNvSpPr txBox="1"/>
          <p:nvPr/>
        </p:nvSpPr>
        <p:spPr>
          <a:xfrm>
            <a:off x="571282" y="4622800"/>
            <a:ext cx="13970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问题概览</a:t>
            </a:r>
          </a:p>
        </p:txBody>
      </p:sp>
      <p:sp>
        <p:nvSpPr>
          <p:cNvPr id="112" name="TextBox 75">
            <a:extLst>
              <a:ext uri="{FF2B5EF4-FFF2-40B4-BE49-F238E27FC236}">
                <a16:creationId xmlns:a16="http://schemas.microsoft.com/office/drawing/2014/main" id="{062F8EE4-06D7-4230-8E29-56B2BBF854B3}"/>
              </a:ext>
            </a:extLst>
          </p:cNvPr>
          <p:cNvSpPr txBox="1"/>
          <p:nvPr/>
        </p:nvSpPr>
        <p:spPr>
          <a:xfrm>
            <a:off x="571282" y="4914900"/>
            <a:ext cx="1397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35"/>
              </a:lnSpc>
              <a:spcBef>
                <a:spcPts val="0"/>
              </a:spcBef>
              <a:spcAft>
                <a:spcPts val="0"/>
              </a:spcAft>
              <a:defRPr sz="9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归纳阶段与异常对象</a:t>
            </a:r>
          </a:p>
        </p:txBody>
      </p:sp>
      <p:sp>
        <p:nvSpPr>
          <p:cNvPr id="113" name="Rectangle 76">
            <a:extLst>
              <a:ext uri="{FF2B5EF4-FFF2-40B4-BE49-F238E27FC236}">
                <a16:creationId xmlns:a16="http://schemas.microsoft.com/office/drawing/2014/main" id="{829F529B-1214-45C9-A8C9-73934023CC92}"/>
              </a:ext>
            </a:extLst>
          </p:cNvPr>
          <p:cNvSpPr/>
          <p:nvPr/>
        </p:nvSpPr>
        <p:spPr>
          <a:xfrm>
            <a:off x="456982" y="5562600"/>
            <a:ext cx="1625600" cy="6096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Rectangle 77">
            <a:extLst>
              <a:ext uri="{FF2B5EF4-FFF2-40B4-BE49-F238E27FC236}">
                <a16:creationId xmlns:a16="http://schemas.microsoft.com/office/drawing/2014/main" id="{F8266C99-6E7D-4D73-8450-A0A8D111208B}"/>
              </a:ext>
            </a:extLst>
          </p:cNvPr>
          <p:cNvSpPr/>
          <p:nvPr/>
        </p:nvSpPr>
        <p:spPr>
          <a:xfrm>
            <a:off x="456982" y="5562600"/>
            <a:ext cx="38100" cy="6096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5" name="TextBox 78">
            <a:extLst>
              <a:ext uri="{FF2B5EF4-FFF2-40B4-BE49-F238E27FC236}">
                <a16:creationId xmlns:a16="http://schemas.microsoft.com/office/drawing/2014/main" id="{67550C6D-291A-4CE2-97DA-00E5F63E6B8C}"/>
              </a:ext>
            </a:extLst>
          </p:cNvPr>
          <p:cNvSpPr txBox="1"/>
          <p:nvPr/>
        </p:nvSpPr>
        <p:spPr>
          <a:xfrm>
            <a:off x="571282" y="5626100"/>
            <a:ext cx="13970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08 专家评论</a:t>
            </a:r>
          </a:p>
        </p:txBody>
      </p:sp>
      <p:sp>
        <p:nvSpPr>
          <p:cNvPr id="116" name="TextBox 79">
            <a:extLst>
              <a:ext uri="{FF2B5EF4-FFF2-40B4-BE49-F238E27FC236}">
                <a16:creationId xmlns:a16="http://schemas.microsoft.com/office/drawing/2014/main" id="{9CAFCBB5-5802-468B-AE37-BA7CDB3983ED}"/>
              </a:ext>
            </a:extLst>
          </p:cNvPr>
          <p:cNvSpPr txBox="1"/>
          <p:nvPr/>
        </p:nvSpPr>
        <p:spPr>
          <a:xfrm>
            <a:off x="571282" y="5918200"/>
            <a:ext cx="1397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35"/>
              </a:lnSpc>
              <a:spcBef>
                <a:spcPts val="0"/>
              </a:spcBef>
              <a:spcAft>
                <a:spcPts val="0"/>
              </a:spcAft>
              <a:defRPr sz="9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补充复核与处理意见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17" name="Rectangle 80">
            <a:extLst>
              <a:ext uri="{FF2B5EF4-FFF2-40B4-BE49-F238E27FC236}">
                <a16:creationId xmlns:a16="http://schemas.microsoft.com/office/drawing/2014/main" id="{7D9CB9E2-7C18-4887-A33A-325957CBDE98}"/>
              </a:ext>
            </a:extLst>
          </p:cNvPr>
          <p:cNvSpPr/>
          <p:nvPr/>
        </p:nvSpPr>
        <p:spPr>
          <a:xfrm>
            <a:off x="10223282" y="2578100"/>
            <a:ext cx="1511300" cy="6096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Rectangle 81">
            <a:extLst>
              <a:ext uri="{FF2B5EF4-FFF2-40B4-BE49-F238E27FC236}">
                <a16:creationId xmlns:a16="http://schemas.microsoft.com/office/drawing/2014/main" id="{EAC4C5F4-0256-4903-8A90-FA6F1EBB7041}"/>
              </a:ext>
            </a:extLst>
          </p:cNvPr>
          <p:cNvSpPr/>
          <p:nvPr/>
        </p:nvSpPr>
        <p:spPr>
          <a:xfrm>
            <a:off x="10223282" y="2578100"/>
            <a:ext cx="38100" cy="6096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9" name="TextBox 82">
            <a:extLst>
              <a:ext uri="{FF2B5EF4-FFF2-40B4-BE49-F238E27FC236}">
                <a16:creationId xmlns:a16="http://schemas.microsoft.com/office/drawing/2014/main" id="{32FAE129-A5BF-4971-AC0F-5664F6B8ADCE}"/>
              </a:ext>
            </a:extLst>
          </p:cNvPr>
          <p:cNvSpPr txBox="1"/>
          <p:nvPr/>
        </p:nvSpPr>
        <p:spPr>
          <a:xfrm>
            <a:off x="10337582" y="2641600"/>
            <a:ext cx="12827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 错误详情</a:t>
            </a:r>
          </a:p>
        </p:txBody>
      </p:sp>
      <p:sp>
        <p:nvSpPr>
          <p:cNvPr id="120" name="TextBox 83">
            <a:extLst>
              <a:ext uri="{FF2B5EF4-FFF2-40B4-BE49-F238E27FC236}">
                <a16:creationId xmlns:a16="http://schemas.microsoft.com/office/drawing/2014/main" id="{971DCC58-17CA-4E5A-B8E0-A130D11B150F}"/>
              </a:ext>
            </a:extLst>
          </p:cNvPr>
          <p:cNvSpPr txBox="1"/>
          <p:nvPr/>
        </p:nvSpPr>
        <p:spPr>
          <a:xfrm>
            <a:off x="10337582" y="2933700"/>
            <a:ext cx="12827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35"/>
              </a:lnSpc>
              <a:spcBef>
                <a:spcPts val="0"/>
              </a:spcBef>
              <a:spcAft>
                <a:spcPts val="0"/>
              </a:spcAft>
              <a:defRPr sz="9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Run、错误码与摘要</a:t>
            </a:r>
          </a:p>
        </p:txBody>
      </p:sp>
      <p:sp>
        <p:nvSpPr>
          <p:cNvPr id="121" name="Rectangle 84">
            <a:extLst>
              <a:ext uri="{FF2B5EF4-FFF2-40B4-BE49-F238E27FC236}">
                <a16:creationId xmlns:a16="http://schemas.microsoft.com/office/drawing/2014/main" id="{A7E985F7-888C-47AA-BB6E-D8BA9385C434}"/>
              </a:ext>
            </a:extLst>
          </p:cNvPr>
          <p:cNvSpPr/>
          <p:nvPr/>
        </p:nvSpPr>
        <p:spPr>
          <a:xfrm>
            <a:off x="10223282" y="3949700"/>
            <a:ext cx="1511300" cy="6096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2" name="Rectangle 85">
            <a:extLst>
              <a:ext uri="{FF2B5EF4-FFF2-40B4-BE49-F238E27FC236}">
                <a16:creationId xmlns:a16="http://schemas.microsoft.com/office/drawing/2014/main" id="{41FC5B62-1325-41FD-A407-D9DEF965F02E}"/>
              </a:ext>
            </a:extLst>
          </p:cNvPr>
          <p:cNvSpPr/>
          <p:nvPr/>
        </p:nvSpPr>
        <p:spPr>
          <a:xfrm>
            <a:off x="10223282" y="3949700"/>
            <a:ext cx="38100" cy="6096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3" name="TextBox 86">
            <a:extLst>
              <a:ext uri="{FF2B5EF4-FFF2-40B4-BE49-F238E27FC236}">
                <a16:creationId xmlns:a16="http://schemas.microsoft.com/office/drawing/2014/main" id="{1E929B64-B4C7-4ED9-9E7E-7867F768A93F}"/>
              </a:ext>
            </a:extLst>
          </p:cNvPr>
          <p:cNvSpPr txBox="1"/>
          <p:nvPr/>
        </p:nvSpPr>
        <p:spPr>
          <a:xfrm>
            <a:off x="10337582" y="4013200"/>
            <a:ext cx="12827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05 可能原因</a:t>
            </a:r>
          </a:p>
        </p:txBody>
      </p:sp>
      <p:sp>
        <p:nvSpPr>
          <p:cNvPr id="124" name="TextBox 87">
            <a:extLst>
              <a:ext uri="{FF2B5EF4-FFF2-40B4-BE49-F238E27FC236}">
                <a16:creationId xmlns:a16="http://schemas.microsoft.com/office/drawing/2014/main" id="{F53FAF05-2799-4B32-A2F8-E867A7157098}"/>
              </a:ext>
            </a:extLst>
          </p:cNvPr>
          <p:cNvSpPr txBox="1"/>
          <p:nvPr/>
        </p:nvSpPr>
        <p:spPr>
          <a:xfrm>
            <a:off x="10337582" y="4305300"/>
            <a:ext cx="12827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35"/>
              </a:lnSpc>
              <a:spcBef>
                <a:spcPts val="0"/>
              </a:spcBef>
              <a:spcAft>
                <a:spcPts val="0"/>
              </a:spcAft>
              <a:defRPr sz="9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列出原因判断与不足</a:t>
            </a:r>
          </a:p>
        </p:txBody>
      </p:sp>
      <p:sp>
        <p:nvSpPr>
          <p:cNvPr id="125" name="Rectangle 88">
            <a:extLst>
              <a:ext uri="{FF2B5EF4-FFF2-40B4-BE49-F238E27FC236}">
                <a16:creationId xmlns:a16="http://schemas.microsoft.com/office/drawing/2014/main" id="{C4D4BE81-4DE8-4118-9078-64674706BCE1}"/>
              </a:ext>
            </a:extLst>
          </p:cNvPr>
          <p:cNvSpPr/>
          <p:nvPr/>
        </p:nvSpPr>
        <p:spPr>
          <a:xfrm>
            <a:off x="10223282" y="4762500"/>
            <a:ext cx="1511300" cy="6096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6" name="Rectangle 89">
            <a:extLst>
              <a:ext uri="{FF2B5EF4-FFF2-40B4-BE49-F238E27FC236}">
                <a16:creationId xmlns:a16="http://schemas.microsoft.com/office/drawing/2014/main" id="{C4F3F4A4-6F95-4515-829D-79637A40E01D}"/>
              </a:ext>
            </a:extLst>
          </p:cNvPr>
          <p:cNvSpPr/>
          <p:nvPr/>
        </p:nvSpPr>
        <p:spPr>
          <a:xfrm>
            <a:off x="10223282" y="4762500"/>
            <a:ext cx="38100" cy="6096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7" name="TextBox 90">
            <a:extLst>
              <a:ext uri="{FF2B5EF4-FFF2-40B4-BE49-F238E27FC236}">
                <a16:creationId xmlns:a16="http://schemas.microsoft.com/office/drawing/2014/main" id="{13BC5570-CDF3-4AEB-9F5C-0A620A42D7F6}"/>
              </a:ext>
            </a:extLst>
          </p:cNvPr>
          <p:cNvSpPr txBox="1"/>
          <p:nvPr/>
        </p:nvSpPr>
        <p:spPr>
          <a:xfrm>
            <a:off x="10337582" y="4826000"/>
            <a:ext cx="12827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06 处理建议</a:t>
            </a:r>
          </a:p>
        </p:txBody>
      </p:sp>
      <p:sp>
        <p:nvSpPr>
          <p:cNvPr id="128" name="TextBox 91">
            <a:extLst>
              <a:ext uri="{FF2B5EF4-FFF2-40B4-BE49-F238E27FC236}">
                <a16:creationId xmlns:a16="http://schemas.microsoft.com/office/drawing/2014/main" id="{B1553FB5-724F-441B-B04B-E25097CF7013}"/>
              </a:ext>
            </a:extLst>
          </p:cNvPr>
          <p:cNvSpPr txBox="1"/>
          <p:nvPr/>
        </p:nvSpPr>
        <p:spPr>
          <a:xfrm>
            <a:off x="10337582" y="5118100"/>
            <a:ext cx="12827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35"/>
              </a:lnSpc>
              <a:spcBef>
                <a:spcPts val="0"/>
              </a:spcBef>
              <a:spcAft>
                <a:spcPts val="0"/>
              </a:spcAft>
              <a:defRPr sz="9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给出后续核查方向</a:t>
            </a:r>
          </a:p>
        </p:txBody>
      </p:sp>
      <p:sp>
        <p:nvSpPr>
          <p:cNvPr id="129" name="Rectangle 92">
            <a:extLst>
              <a:ext uri="{FF2B5EF4-FFF2-40B4-BE49-F238E27FC236}">
                <a16:creationId xmlns:a16="http://schemas.microsoft.com/office/drawing/2014/main" id="{45CA29D7-34A0-430C-BEB6-787754F36E15}"/>
              </a:ext>
            </a:extLst>
          </p:cNvPr>
          <p:cNvSpPr/>
          <p:nvPr/>
        </p:nvSpPr>
        <p:spPr>
          <a:xfrm>
            <a:off x="10223282" y="5575300"/>
            <a:ext cx="1511300" cy="6096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0" name="Rectangle 93">
            <a:extLst>
              <a:ext uri="{FF2B5EF4-FFF2-40B4-BE49-F238E27FC236}">
                <a16:creationId xmlns:a16="http://schemas.microsoft.com/office/drawing/2014/main" id="{ACA3B427-30A0-41F1-A4E7-55E8237C2538}"/>
              </a:ext>
            </a:extLst>
          </p:cNvPr>
          <p:cNvSpPr/>
          <p:nvPr/>
        </p:nvSpPr>
        <p:spPr>
          <a:xfrm>
            <a:off x="10223282" y="5575300"/>
            <a:ext cx="38100" cy="6096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1" name="TextBox 94">
            <a:extLst>
              <a:ext uri="{FF2B5EF4-FFF2-40B4-BE49-F238E27FC236}">
                <a16:creationId xmlns:a16="http://schemas.microsoft.com/office/drawing/2014/main" id="{4C3370E3-C928-43D2-880E-3FA3B95CF18E}"/>
              </a:ext>
            </a:extLst>
          </p:cNvPr>
          <p:cNvSpPr txBox="1"/>
          <p:nvPr/>
        </p:nvSpPr>
        <p:spPr>
          <a:xfrm>
            <a:off x="10337582" y="5638800"/>
            <a:ext cx="12827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07 技术分析</a:t>
            </a:r>
          </a:p>
        </p:txBody>
      </p:sp>
      <p:sp>
        <p:nvSpPr>
          <p:cNvPr id="132" name="TextBox 95">
            <a:extLst>
              <a:ext uri="{FF2B5EF4-FFF2-40B4-BE49-F238E27FC236}">
                <a16:creationId xmlns:a16="http://schemas.microsoft.com/office/drawing/2014/main" id="{97948515-B8F2-4712-A494-E6D5F14069D3}"/>
              </a:ext>
            </a:extLst>
          </p:cNvPr>
          <p:cNvSpPr txBox="1"/>
          <p:nvPr/>
        </p:nvSpPr>
        <p:spPr>
          <a:xfrm>
            <a:off x="10337582" y="5930900"/>
            <a:ext cx="12827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35"/>
              </a:lnSpc>
              <a:spcBef>
                <a:spcPts val="0"/>
              </a:spcBef>
              <a:spcAft>
                <a:spcPts val="0"/>
              </a:spcAft>
              <a:defRPr sz="9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比较次数与日志现象</a:t>
            </a:r>
          </a:p>
        </p:txBody>
      </p:sp>
      <p:cxnSp>
        <p:nvCxnSpPr>
          <p:cNvPr id="133" name="Connector 96">
            <a:extLst>
              <a:ext uri="{FF2B5EF4-FFF2-40B4-BE49-F238E27FC236}">
                <a16:creationId xmlns:a16="http://schemas.microsoft.com/office/drawing/2014/main" id="{FE9F403B-3E5C-4DFA-8366-C3F3AD81BA33}"/>
              </a:ext>
            </a:extLst>
          </p:cNvPr>
          <p:cNvCxnSpPr/>
          <p:nvPr/>
        </p:nvCxnSpPr>
        <p:spPr>
          <a:xfrm>
            <a:off x="2082582" y="2882900"/>
            <a:ext cx="1270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97">
            <a:extLst>
              <a:ext uri="{FF2B5EF4-FFF2-40B4-BE49-F238E27FC236}">
                <a16:creationId xmlns:a16="http://schemas.microsoft.com/office/drawing/2014/main" id="{7C94A450-3C7A-4DE8-BEA7-A51FCBFE6790}"/>
              </a:ext>
            </a:extLst>
          </p:cNvPr>
          <p:cNvCxnSpPr/>
          <p:nvPr/>
        </p:nvCxnSpPr>
        <p:spPr>
          <a:xfrm>
            <a:off x="2209582" y="2882900"/>
            <a:ext cx="0" cy="7747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98">
            <a:extLst>
              <a:ext uri="{FF2B5EF4-FFF2-40B4-BE49-F238E27FC236}">
                <a16:creationId xmlns:a16="http://schemas.microsoft.com/office/drawing/2014/main" id="{41AE50BD-8E1C-4DAD-A9D1-7CCF21739CA3}"/>
              </a:ext>
            </a:extLst>
          </p:cNvPr>
          <p:cNvCxnSpPr/>
          <p:nvPr/>
        </p:nvCxnSpPr>
        <p:spPr>
          <a:xfrm>
            <a:off x="2209582" y="3657600"/>
            <a:ext cx="152400" cy="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99">
            <a:extLst>
              <a:ext uri="{FF2B5EF4-FFF2-40B4-BE49-F238E27FC236}">
                <a16:creationId xmlns:a16="http://schemas.microsoft.com/office/drawing/2014/main" id="{D85899A3-D40E-4A9D-8CE2-C271872A298F}"/>
              </a:ext>
            </a:extLst>
          </p:cNvPr>
          <p:cNvCxnSpPr/>
          <p:nvPr/>
        </p:nvCxnSpPr>
        <p:spPr>
          <a:xfrm>
            <a:off x="2082582" y="3860800"/>
            <a:ext cx="1016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00">
            <a:extLst>
              <a:ext uri="{FF2B5EF4-FFF2-40B4-BE49-F238E27FC236}">
                <a16:creationId xmlns:a16="http://schemas.microsoft.com/office/drawing/2014/main" id="{E068C092-28B7-4DFA-BA22-26BA8CAAE39E}"/>
              </a:ext>
            </a:extLst>
          </p:cNvPr>
          <p:cNvCxnSpPr/>
          <p:nvPr/>
        </p:nvCxnSpPr>
        <p:spPr>
          <a:xfrm flipV="1">
            <a:off x="2184182" y="3251200"/>
            <a:ext cx="0" cy="6096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01">
            <a:extLst>
              <a:ext uri="{FF2B5EF4-FFF2-40B4-BE49-F238E27FC236}">
                <a16:creationId xmlns:a16="http://schemas.microsoft.com/office/drawing/2014/main" id="{219482B6-F77E-4EC6-A846-6D16AB84C8CC}"/>
              </a:ext>
            </a:extLst>
          </p:cNvPr>
          <p:cNvCxnSpPr/>
          <p:nvPr/>
        </p:nvCxnSpPr>
        <p:spPr>
          <a:xfrm>
            <a:off x="2184182" y="3251200"/>
            <a:ext cx="13335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02">
            <a:extLst>
              <a:ext uri="{FF2B5EF4-FFF2-40B4-BE49-F238E27FC236}">
                <a16:creationId xmlns:a16="http://schemas.microsoft.com/office/drawing/2014/main" id="{E64C9369-73B5-4F76-9661-B6182F0921CE}"/>
              </a:ext>
            </a:extLst>
          </p:cNvPr>
          <p:cNvCxnSpPr/>
          <p:nvPr/>
        </p:nvCxnSpPr>
        <p:spPr>
          <a:xfrm>
            <a:off x="3517682" y="3251200"/>
            <a:ext cx="0" cy="6350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03">
            <a:extLst>
              <a:ext uri="{FF2B5EF4-FFF2-40B4-BE49-F238E27FC236}">
                <a16:creationId xmlns:a16="http://schemas.microsoft.com/office/drawing/2014/main" id="{C9158BFF-C5D2-4AF1-A039-24B832F26195}"/>
              </a:ext>
            </a:extLst>
          </p:cNvPr>
          <p:cNvCxnSpPr/>
          <p:nvPr/>
        </p:nvCxnSpPr>
        <p:spPr>
          <a:xfrm>
            <a:off x="3517682" y="3886200"/>
            <a:ext cx="774700" cy="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04">
            <a:extLst>
              <a:ext uri="{FF2B5EF4-FFF2-40B4-BE49-F238E27FC236}">
                <a16:creationId xmlns:a16="http://schemas.microsoft.com/office/drawing/2014/main" id="{042B3E81-9B76-42BB-AB47-7C76294C14BC}"/>
              </a:ext>
            </a:extLst>
          </p:cNvPr>
          <p:cNvCxnSpPr/>
          <p:nvPr/>
        </p:nvCxnSpPr>
        <p:spPr>
          <a:xfrm>
            <a:off x="2082582" y="4864100"/>
            <a:ext cx="15113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05">
            <a:extLst>
              <a:ext uri="{FF2B5EF4-FFF2-40B4-BE49-F238E27FC236}">
                <a16:creationId xmlns:a16="http://schemas.microsoft.com/office/drawing/2014/main" id="{D30B400D-E63D-4F02-8AF9-57A8FDDF25AA}"/>
              </a:ext>
            </a:extLst>
          </p:cNvPr>
          <p:cNvCxnSpPr/>
          <p:nvPr/>
        </p:nvCxnSpPr>
        <p:spPr>
          <a:xfrm flipV="1">
            <a:off x="3593882" y="4673600"/>
            <a:ext cx="0" cy="1905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06">
            <a:extLst>
              <a:ext uri="{FF2B5EF4-FFF2-40B4-BE49-F238E27FC236}">
                <a16:creationId xmlns:a16="http://schemas.microsoft.com/office/drawing/2014/main" id="{DCE8EFB6-2337-47BF-AD1C-4CF8867259D0}"/>
              </a:ext>
            </a:extLst>
          </p:cNvPr>
          <p:cNvCxnSpPr/>
          <p:nvPr/>
        </p:nvCxnSpPr>
        <p:spPr>
          <a:xfrm>
            <a:off x="3593882" y="4673600"/>
            <a:ext cx="698500" cy="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07">
            <a:extLst>
              <a:ext uri="{FF2B5EF4-FFF2-40B4-BE49-F238E27FC236}">
                <a16:creationId xmlns:a16="http://schemas.microsoft.com/office/drawing/2014/main" id="{857240A6-69F7-42E2-BDB5-3393E55D5057}"/>
              </a:ext>
            </a:extLst>
          </p:cNvPr>
          <p:cNvCxnSpPr/>
          <p:nvPr/>
        </p:nvCxnSpPr>
        <p:spPr>
          <a:xfrm>
            <a:off x="2082582" y="5867400"/>
            <a:ext cx="14351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08">
            <a:extLst>
              <a:ext uri="{FF2B5EF4-FFF2-40B4-BE49-F238E27FC236}">
                <a16:creationId xmlns:a16="http://schemas.microsoft.com/office/drawing/2014/main" id="{AE87FCC2-AC4F-4455-9EC3-1E46B0952610}"/>
              </a:ext>
            </a:extLst>
          </p:cNvPr>
          <p:cNvCxnSpPr/>
          <p:nvPr/>
        </p:nvCxnSpPr>
        <p:spPr>
          <a:xfrm>
            <a:off x="3517682" y="5867400"/>
            <a:ext cx="0" cy="2159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09">
            <a:extLst>
              <a:ext uri="{FF2B5EF4-FFF2-40B4-BE49-F238E27FC236}">
                <a16:creationId xmlns:a16="http://schemas.microsoft.com/office/drawing/2014/main" id="{6FAC238B-24BA-4B39-9FF9-DBAC0CA0C83B}"/>
              </a:ext>
            </a:extLst>
          </p:cNvPr>
          <p:cNvCxnSpPr/>
          <p:nvPr/>
        </p:nvCxnSpPr>
        <p:spPr>
          <a:xfrm>
            <a:off x="3517682" y="6083300"/>
            <a:ext cx="774700" cy="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10">
            <a:extLst>
              <a:ext uri="{FF2B5EF4-FFF2-40B4-BE49-F238E27FC236}">
                <a16:creationId xmlns:a16="http://schemas.microsoft.com/office/drawing/2014/main" id="{3B71B87A-448C-480F-8CEC-109735BD8161}"/>
              </a:ext>
            </a:extLst>
          </p:cNvPr>
          <p:cNvCxnSpPr/>
          <p:nvPr/>
        </p:nvCxnSpPr>
        <p:spPr>
          <a:xfrm flipH="1">
            <a:off x="10070882" y="2882900"/>
            <a:ext cx="1524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11">
            <a:extLst>
              <a:ext uri="{FF2B5EF4-FFF2-40B4-BE49-F238E27FC236}">
                <a16:creationId xmlns:a16="http://schemas.microsoft.com/office/drawing/2014/main" id="{87E8D26F-1A24-46F4-BD76-59446558E9D4}"/>
              </a:ext>
            </a:extLst>
          </p:cNvPr>
          <p:cNvCxnSpPr/>
          <p:nvPr/>
        </p:nvCxnSpPr>
        <p:spPr>
          <a:xfrm flipH="1">
            <a:off x="8940582" y="2882900"/>
            <a:ext cx="1130300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12">
            <a:extLst>
              <a:ext uri="{FF2B5EF4-FFF2-40B4-BE49-F238E27FC236}">
                <a16:creationId xmlns:a16="http://schemas.microsoft.com/office/drawing/2014/main" id="{44FC8691-6850-48E5-9401-3503D1FFA1AC}"/>
              </a:ext>
            </a:extLst>
          </p:cNvPr>
          <p:cNvCxnSpPr/>
          <p:nvPr/>
        </p:nvCxnSpPr>
        <p:spPr>
          <a:xfrm flipH="1">
            <a:off x="10121682" y="4254500"/>
            <a:ext cx="1016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13">
            <a:extLst>
              <a:ext uri="{FF2B5EF4-FFF2-40B4-BE49-F238E27FC236}">
                <a16:creationId xmlns:a16="http://schemas.microsoft.com/office/drawing/2014/main" id="{27D79D4F-1A70-4D96-8302-0BA087409B2D}"/>
              </a:ext>
            </a:extLst>
          </p:cNvPr>
          <p:cNvCxnSpPr/>
          <p:nvPr/>
        </p:nvCxnSpPr>
        <p:spPr>
          <a:xfrm>
            <a:off x="10121682" y="4254500"/>
            <a:ext cx="0" cy="74930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14">
            <a:extLst>
              <a:ext uri="{FF2B5EF4-FFF2-40B4-BE49-F238E27FC236}">
                <a16:creationId xmlns:a16="http://schemas.microsoft.com/office/drawing/2014/main" id="{1C98C6BF-5B6E-4903-B12F-B6E74BD64FF4}"/>
              </a:ext>
            </a:extLst>
          </p:cNvPr>
          <p:cNvCxnSpPr/>
          <p:nvPr/>
        </p:nvCxnSpPr>
        <p:spPr>
          <a:xfrm flipH="1">
            <a:off x="8940582" y="5003800"/>
            <a:ext cx="1181100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15">
            <a:extLst>
              <a:ext uri="{FF2B5EF4-FFF2-40B4-BE49-F238E27FC236}">
                <a16:creationId xmlns:a16="http://schemas.microsoft.com/office/drawing/2014/main" id="{D755D01D-9239-46CC-99CE-0AAB7A604A09}"/>
              </a:ext>
            </a:extLst>
          </p:cNvPr>
          <p:cNvCxnSpPr/>
          <p:nvPr/>
        </p:nvCxnSpPr>
        <p:spPr>
          <a:xfrm flipH="1">
            <a:off x="10045482" y="5067300"/>
            <a:ext cx="1778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16">
            <a:extLst>
              <a:ext uri="{FF2B5EF4-FFF2-40B4-BE49-F238E27FC236}">
                <a16:creationId xmlns:a16="http://schemas.microsoft.com/office/drawing/2014/main" id="{4CA6D2B1-E4A9-470C-9AB8-AE87A4DB90F6}"/>
              </a:ext>
            </a:extLst>
          </p:cNvPr>
          <p:cNvCxnSpPr/>
          <p:nvPr/>
        </p:nvCxnSpPr>
        <p:spPr>
          <a:xfrm>
            <a:off x="10045482" y="5067300"/>
            <a:ext cx="0" cy="33020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17">
            <a:extLst>
              <a:ext uri="{FF2B5EF4-FFF2-40B4-BE49-F238E27FC236}">
                <a16:creationId xmlns:a16="http://schemas.microsoft.com/office/drawing/2014/main" id="{02492A22-90B0-4386-BD63-5F7EBE1A961F}"/>
              </a:ext>
            </a:extLst>
          </p:cNvPr>
          <p:cNvCxnSpPr/>
          <p:nvPr/>
        </p:nvCxnSpPr>
        <p:spPr>
          <a:xfrm flipH="1">
            <a:off x="8940582" y="5397500"/>
            <a:ext cx="1104900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18">
            <a:extLst>
              <a:ext uri="{FF2B5EF4-FFF2-40B4-BE49-F238E27FC236}">
                <a16:creationId xmlns:a16="http://schemas.microsoft.com/office/drawing/2014/main" id="{9F30F92B-10C7-44F4-8700-0EAD3CA8439C}"/>
              </a:ext>
            </a:extLst>
          </p:cNvPr>
          <p:cNvCxnSpPr/>
          <p:nvPr/>
        </p:nvCxnSpPr>
        <p:spPr>
          <a:xfrm flipH="1">
            <a:off x="9969282" y="5880100"/>
            <a:ext cx="2540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19">
            <a:extLst>
              <a:ext uri="{FF2B5EF4-FFF2-40B4-BE49-F238E27FC236}">
                <a16:creationId xmlns:a16="http://schemas.microsoft.com/office/drawing/2014/main" id="{8FC9BBFA-67E3-49FD-8F3E-E23E44F5FA12}"/>
              </a:ext>
            </a:extLst>
          </p:cNvPr>
          <p:cNvCxnSpPr/>
          <p:nvPr/>
        </p:nvCxnSpPr>
        <p:spPr>
          <a:xfrm flipV="1">
            <a:off x="9969282" y="5740400"/>
            <a:ext cx="0" cy="13970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20">
            <a:extLst>
              <a:ext uri="{FF2B5EF4-FFF2-40B4-BE49-F238E27FC236}">
                <a16:creationId xmlns:a16="http://schemas.microsoft.com/office/drawing/2014/main" id="{CFAE28BC-CA73-4474-8CA8-4C2F8C21D845}"/>
              </a:ext>
            </a:extLst>
          </p:cNvPr>
          <p:cNvCxnSpPr/>
          <p:nvPr/>
        </p:nvCxnSpPr>
        <p:spPr>
          <a:xfrm flipH="1">
            <a:off x="8940582" y="5740400"/>
            <a:ext cx="1028700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异常案例与知识联动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533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异常案例库：从案例列表到专家审核与知识入库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74" name="图片 73">
            <a:extLst>
              <a:ext uri="{FF2B5EF4-FFF2-40B4-BE49-F238E27FC236}">
                <a16:creationId xmlns:a16="http://schemas.microsoft.com/office/drawing/2014/main" id="{CEB9599B-C822-49DD-93DD-BCAC3735E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457200" y="1917700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57200" y="19177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71500" y="20320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MRS 增量取数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71500" y="2349500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源错误</a:t>
            </a:r>
            <a:r>
              <a:rPr dirty="0">
                <a:latin typeface="微软雅黑"/>
                <a:ea typeface="微软雅黑"/>
                <a:cs typeface="微软雅黑"/>
              </a:rPr>
              <a:t> ID </a:t>
            </a:r>
            <a:r>
              <a:rPr dirty="0" err="1">
                <a:latin typeface="微软雅黑"/>
                <a:ea typeface="微软雅黑"/>
                <a:cs typeface="微软雅黑"/>
              </a:rPr>
              <a:t>去重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81" name="Connector 80"/>
          <p:cNvCxnSpPr/>
          <p:nvPr/>
        </p:nvCxnSpPr>
        <p:spPr>
          <a:xfrm>
            <a:off x="3105150" y="227330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3333750" y="1917700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333750" y="19177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448050" y="20320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同指纹归并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448050" y="2349500"/>
            <a:ext cx="2419350" cy="1581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组件</a:t>
            </a:r>
            <a:r>
              <a:rPr dirty="0">
                <a:latin typeface="微软雅黑"/>
                <a:ea typeface="微软雅黑"/>
                <a:cs typeface="微软雅黑"/>
              </a:rPr>
              <a:t> +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错误</a:t>
            </a:r>
            <a:r>
              <a:rPr dirty="0" err="1">
                <a:latin typeface="微软雅黑"/>
                <a:ea typeface="微软雅黑"/>
                <a:cs typeface="微软雅黑"/>
              </a:rPr>
              <a:t>类型</a:t>
            </a:r>
            <a:r>
              <a:rPr dirty="0">
                <a:latin typeface="微软雅黑"/>
                <a:ea typeface="微软雅黑"/>
                <a:cs typeface="微软雅黑"/>
              </a:rPr>
              <a:t> +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错误</a:t>
            </a:r>
            <a:r>
              <a:rPr dirty="0">
                <a:latin typeface="微软雅黑"/>
                <a:ea typeface="微软雅黑"/>
                <a:cs typeface="微软雅黑"/>
              </a:rPr>
              <a:t>码 +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运行状态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86" name="Connector 85"/>
          <p:cNvCxnSpPr/>
          <p:nvPr/>
        </p:nvCxnSpPr>
        <p:spPr>
          <a:xfrm>
            <a:off x="5981700" y="227330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6210300" y="1917700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210300" y="19177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324600" y="20320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专家核对 / 修改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324600" y="2349500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原文、分析与处理经验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91" name="Connector 90"/>
          <p:cNvCxnSpPr/>
          <p:nvPr/>
        </p:nvCxnSpPr>
        <p:spPr>
          <a:xfrm>
            <a:off x="8858250" y="2273300"/>
            <a:ext cx="228600" cy="0"/>
          </a:xfrm>
          <a:prstGeom prst="line">
            <a:avLst/>
          </a:prstGeom>
          <a:ln w="1778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9086850" y="1917700"/>
            <a:ext cx="2647950" cy="711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9086850" y="1917700"/>
            <a:ext cx="2647950" cy="381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201150" y="2032000"/>
            <a:ext cx="2419350" cy="292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确认知识入库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201150" y="2349500"/>
            <a:ext cx="241935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生效内容供助手检索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" y="2857500"/>
            <a:ext cx="46990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  案例列表与审核入口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5435600" y="2857500"/>
            <a:ext cx="30226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  核对来源与异常详情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724900" y="2857500"/>
            <a:ext cx="30099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  编辑经验并确认入库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57200" y="3314700"/>
            <a:ext cx="4699000" cy="22606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00" name="Picture 99" descr="image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2600" y="3501380"/>
            <a:ext cx="4648200" cy="1887239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457200" y="5638800"/>
            <a:ext cx="4699000" cy="17113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可查看发生次数、已有分析与入库状态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5435600" y="3314700"/>
            <a:ext cx="3022600" cy="24384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8606302" y="3314700"/>
            <a:ext cx="3289690" cy="24511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57200" y="6070600"/>
            <a:ext cx="11277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09600" y="6159500"/>
            <a:ext cx="10972800" cy="205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sz="1400" dirty="0">
                <a:latin typeface="微软雅黑"/>
                <a:ea typeface="微软雅黑"/>
                <a:cs typeface="微软雅黑"/>
              </a:rPr>
              <a:t>重复错误按指纹归并，专家核对原始证据并补充经验，确认后写入知识库供助手复用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22 / 28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78805475-FEB4-49EA-9021-7DE280F8E53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3262"/>
          <a:stretch/>
        </p:blipFill>
        <p:spPr>
          <a:xfrm>
            <a:off x="5435600" y="3314699"/>
            <a:ext cx="2829169" cy="242827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561EF21-70B7-42A6-B954-4B7DD121BB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3312"/>
          <a:stretch/>
        </p:blipFill>
        <p:spPr>
          <a:xfrm>
            <a:off x="8819227" y="3277587"/>
            <a:ext cx="2707489" cy="2488214"/>
          </a:xfrm>
          <a:prstGeom prst="rect">
            <a:avLst/>
          </a:prstGeom>
        </p:spPr>
      </p:pic>
      <p:sp>
        <p:nvSpPr>
          <p:cNvPr id="47" name="TextBox 7">
            <a:extLst>
              <a:ext uri="{FF2B5EF4-FFF2-40B4-BE49-F238E27FC236}">
                <a16:creationId xmlns:a16="http://schemas.microsoft.com/office/drawing/2014/main" id="{8D1AC4AA-7F15-40E3-9BAA-7875170C4620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135FE86-0971-479D-BF2E-ABD06084EC0A}"/>
              </a:ext>
            </a:extLst>
          </p:cNvPr>
          <p:cNvSpPr/>
          <p:nvPr/>
        </p:nvSpPr>
        <p:spPr>
          <a:xfrm>
            <a:off x="413237" y="1370613"/>
            <a:ext cx="11365523" cy="36452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/>
                <a:ea typeface="微软雅黑"/>
                <a:cs typeface="微软雅黑"/>
              </a:rPr>
              <a:t>目的：形成异常库，避免重复错误淹没案例，持续更新知识库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1300"/>
            <a:ext cx="112776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智能体能力组织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5000"/>
            <a:ext cx="11277600" cy="584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359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Skill 与 MCP：业务步骤和数据工具如何协作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3335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473200"/>
            <a:ext cx="5671489" cy="22910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Skill </a:t>
            </a:r>
            <a:r>
              <a:rPr dirty="0" err="1">
                <a:latin typeface="微软雅黑"/>
                <a:ea typeface="微软雅黑"/>
                <a:cs typeface="微软雅黑"/>
              </a:rPr>
              <a:t>说明怎么查证；Agent</a:t>
            </a:r>
            <a:r>
              <a:rPr dirty="0">
                <a:latin typeface="微软雅黑"/>
                <a:ea typeface="微软雅黑"/>
                <a:cs typeface="微软雅黑"/>
              </a:rPr>
              <a:t> </a:t>
            </a:r>
            <a:r>
              <a:rPr dirty="0" err="1">
                <a:latin typeface="微软雅黑"/>
                <a:ea typeface="微软雅黑"/>
                <a:cs typeface="微软雅黑"/>
              </a:rPr>
              <a:t>决定并执行；MCP</a:t>
            </a:r>
            <a:r>
              <a:rPr dirty="0">
                <a:latin typeface="微软雅黑"/>
                <a:ea typeface="微软雅黑"/>
                <a:cs typeface="微软雅黑"/>
              </a:rPr>
              <a:t> </a:t>
            </a:r>
            <a:r>
              <a:rPr dirty="0" err="1">
                <a:latin typeface="微软雅黑"/>
                <a:ea typeface="微软雅黑"/>
                <a:cs typeface="微软雅黑"/>
              </a:rPr>
              <a:t>将业务查询封装为标准工具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2159000"/>
            <a:ext cx="3111500" cy="33655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300" y="2311400"/>
            <a:ext cx="2781300" cy="3683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525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Skill｜领域流程说明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300" y="2768600"/>
            <a:ext cx="2781300" cy="698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规定触发场景、查证步骤</a:t>
            </a:r>
            <a:r>
              <a:rPr dirty="0">
                <a:latin typeface="微软雅黑"/>
                <a:ea typeface="微软雅黑"/>
                <a:cs typeface="微软雅黑"/>
              </a:rPr>
              <a:t>、</a:t>
            </a:r>
          </a:p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判断口径与回答要求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2300" y="3530600"/>
            <a:ext cx="2781300" cy="12700"/>
          </a:xfrm>
          <a:prstGeom prst="rect">
            <a:avLst/>
          </a:prstGeom>
          <a:solidFill>
            <a:srgbClr val="C4DF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300" y="3708400"/>
            <a:ext cx="2781300" cy="3683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示例：直方图异常分析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2300" y="4178300"/>
            <a:ext cx="2781300" cy="11684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defRPr sz="13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① </a:t>
            </a:r>
            <a:r>
              <a:rPr dirty="0" err="1">
                <a:latin typeface="微软雅黑"/>
                <a:ea typeface="微软雅黑"/>
                <a:cs typeface="微软雅黑"/>
              </a:rPr>
              <a:t>查当前图与参考图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defRPr sz="13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② </a:t>
            </a:r>
            <a:r>
              <a:rPr dirty="0" err="1">
                <a:latin typeface="微软雅黑"/>
                <a:ea typeface="微软雅黑"/>
                <a:cs typeface="微软雅黑"/>
              </a:rPr>
              <a:t>查命中规则与历史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defRPr sz="13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③ </a:t>
            </a:r>
            <a:r>
              <a:rPr dirty="0" err="1">
                <a:latin typeface="微软雅黑"/>
                <a:ea typeface="微软雅黑"/>
                <a:cs typeface="微软雅黑"/>
              </a:rPr>
              <a:t>查处置经验与适用条件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defRPr sz="13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④ </a:t>
            </a:r>
            <a:r>
              <a:rPr dirty="0" err="1">
                <a:latin typeface="微软雅黑"/>
                <a:ea typeface="微软雅黑"/>
                <a:cs typeface="微软雅黑"/>
              </a:rPr>
              <a:t>说明来源、时间与缺失项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13" name="Connector 12"/>
          <p:cNvCxnSpPr/>
          <p:nvPr/>
        </p:nvCxnSpPr>
        <p:spPr>
          <a:xfrm>
            <a:off x="3568700" y="3886200"/>
            <a:ext cx="520700" cy="0"/>
          </a:xfrm>
          <a:prstGeom prst="line">
            <a:avLst/>
          </a:prstGeom>
          <a:ln w="2032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632200" y="3543300"/>
            <a:ext cx="660400" cy="2413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指导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89400" y="3187700"/>
            <a:ext cx="2197100" cy="14097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89400" y="3187700"/>
            <a:ext cx="38100" cy="14097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29100" y="3302000"/>
            <a:ext cx="19177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395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Axon Agent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9100" y="3657600"/>
            <a:ext cx="1917700" cy="889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理解问题、按需取证</a:t>
            </a:r>
          </a:p>
          <a:p>
            <a:pPr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读取 Skill 并调用工具</a:t>
            </a:r>
          </a:p>
          <a:p>
            <a:pPr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比较证据、组织回答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02100" y="4800600"/>
            <a:ext cx="2159000" cy="5588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同一任务可组合</a:t>
            </a:r>
          </a:p>
          <a:p>
            <a:pPr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多个数据源的证据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286500" y="3886200"/>
            <a:ext cx="266700" cy="0"/>
          </a:xfrm>
          <a:prstGeom prst="line">
            <a:avLst/>
          </a:prstGeom>
          <a:ln w="20320">
            <a:solidFill>
              <a:srgbClr val="2563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6553200" y="2692400"/>
            <a:ext cx="0" cy="2565400"/>
          </a:xfrm>
          <a:prstGeom prst="line">
            <a:avLst/>
          </a:prstGeom>
          <a:ln w="20320">
            <a:solidFill>
              <a:srgbClr val="2563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667500" y="1905000"/>
            <a:ext cx="2667000" cy="254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2563A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MCP｜只读工具接口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28200" y="1905000"/>
            <a:ext cx="2006600" cy="254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业务服务 / 知识内容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553200" y="2692400"/>
            <a:ext cx="292100" cy="0"/>
          </a:xfrm>
          <a:prstGeom prst="line">
            <a:avLst/>
          </a:prstGeom>
          <a:ln w="20320">
            <a:solidFill>
              <a:srgbClr val="256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845300" y="2209800"/>
            <a:ext cx="2413000" cy="977900"/>
          </a:xfrm>
          <a:prstGeom prst="rect">
            <a:avLst/>
          </a:prstGeom>
          <a:solidFill>
            <a:srgbClr val="F0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845300" y="2209800"/>
            <a:ext cx="38100" cy="9779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85000" y="2324100"/>
            <a:ext cx="21336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2563A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DataHub MCP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85000" y="2679700"/>
            <a:ext cx="2133600" cy="457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7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Run / DAQ / HV / 束流</a:t>
            </a:r>
          </a:p>
          <a:p>
            <a:pPr>
              <a:lnSpc>
                <a:spcPts val="137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日志、已有分析、时序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258300" y="2590800"/>
            <a:ext cx="469900" cy="0"/>
          </a:xfrm>
          <a:prstGeom prst="line">
            <a:avLst/>
          </a:prstGeom>
          <a:ln w="20320">
            <a:solidFill>
              <a:srgbClr val="256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H="1">
            <a:off x="9258300" y="2832100"/>
            <a:ext cx="469900" cy="0"/>
          </a:xfrm>
          <a:prstGeom prst="line">
            <a:avLst/>
          </a:prstGeom>
          <a:ln w="20320">
            <a:solidFill>
              <a:srgbClr val="7D9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9728200" y="2209800"/>
            <a:ext cx="2006600" cy="977900"/>
          </a:xfrm>
          <a:prstGeom prst="rect">
            <a:avLst/>
          </a:prstGeom>
          <a:solidFill>
            <a:srgbClr val="F3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728200" y="2209800"/>
            <a:ext cx="38100" cy="977900"/>
          </a:xfrm>
          <a:prstGeom prst="rect">
            <a:avLst/>
          </a:prstGeom>
          <a:solidFill>
            <a:srgbClr val="7D9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867900" y="2324100"/>
            <a:ext cx="17272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73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7D93A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DataHub API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67900" y="2679700"/>
            <a:ext cx="1727200" cy="457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规范化业务数据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6553200" y="3975100"/>
            <a:ext cx="292100" cy="0"/>
          </a:xfrm>
          <a:prstGeom prst="line">
            <a:avLst/>
          </a:prstGeom>
          <a:ln w="20320">
            <a:solidFill>
              <a:srgbClr val="256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6845300" y="3492500"/>
            <a:ext cx="2413000" cy="977900"/>
          </a:xfrm>
          <a:prstGeom prst="rect">
            <a:avLst/>
          </a:prstGeom>
          <a:solidFill>
            <a:srgbClr val="F0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845300" y="3492500"/>
            <a:ext cx="38100" cy="9779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85000" y="3606800"/>
            <a:ext cx="21336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2563A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Histogram MCP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85000" y="3962400"/>
            <a:ext cx="2133600" cy="457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7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重点图 current / reference</a:t>
            </a:r>
          </a:p>
          <a:p>
            <a:pPr>
              <a:lnSpc>
                <a:spcPts val="137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命中规则、事件与 Run 历史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9258300" y="3873500"/>
            <a:ext cx="469900" cy="0"/>
          </a:xfrm>
          <a:prstGeom prst="line">
            <a:avLst/>
          </a:prstGeom>
          <a:ln w="20320">
            <a:solidFill>
              <a:srgbClr val="256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H="1">
            <a:off x="9258300" y="4114800"/>
            <a:ext cx="469900" cy="0"/>
          </a:xfrm>
          <a:prstGeom prst="line">
            <a:avLst/>
          </a:prstGeom>
          <a:ln w="20320">
            <a:solidFill>
              <a:srgbClr val="7D9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728200" y="3492500"/>
            <a:ext cx="2006600" cy="977900"/>
          </a:xfrm>
          <a:prstGeom prst="rect">
            <a:avLst/>
          </a:prstGeom>
          <a:solidFill>
            <a:srgbClr val="F3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728200" y="3492500"/>
            <a:ext cx="38100" cy="977900"/>
          </a:xfrm>
          <a:prstGeom prst="rect">
            <a:avLst/>
          </a:prstGeom>
          <a:solidFill>
            <a:srgbClr val="7D9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867900" y="3606800"/>
            <a:ext cx="17272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73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7D93A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异常检测 API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867900" y="3962400"/>
            <a:ext cx="1727200" cy="457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当前 DAQWeb 重点图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6553200" y="5257800"/>
            <a:ext cx="292100" cy="0"/>
          </a:xfrm>
          <a:prstGeom prst="line">
            <a:avLst/>
          </a:prstGeom>
          <a:ln w="20320">
            <a:solidFill>
              <a:srgbClr val="256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845300" y="4775200"/>
            <a:ext cx="2413000" cy="977900"/>
          </a:xfrm>
          <a:prstGeom prst="rect">
            <a:avLst/>
          </a:prstGeom>
          <a:solidFill>
            <a:srgbClr val="F0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845300" y="4775200"/>
            <a:ext cx="38100" cy="9779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985000" y="4889500"/>
            <a:ext cx="21336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2563A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KB MCP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85000" y="5245100"/>
            <a:ext cx="2133600" cy="457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7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检索文档、读取章节</a:t>
            </a:r>
          </a:p>
          <a:p>
            <a:pPr>
              <a:lnSpc>
                <a:spcPts val="137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查流程、经验与升级路径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9258300" y="5156200"/>
            <a:ext cx="469900" cy="0"/>
          </a:xfrm>
          <a:prstGeom prst="line">
            <a:avLst/>
          </a:prstGeom>
          <a:ln w="20320">
            <a:solidFill>
              <a:srgbClr val="256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H="1">
            <a:off x="9258300" y="5397500"/>
            <a:ext cx="469900" cy="0"/>
          </a:xfrm>
          <a:prstGeom prst="line">
            <a:avLst/>
          </a:prstGeom>
          <a:ln w="20320">
            <a:solidFill>
              <a:srgbClr val="7D9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9728200" y="4775200"/>
            <a:ext cx="2006600" cy="977900"/>
          </a:xfrm>
          <a:prstGeom prst="rect">
            <a:avLst/>
          </a:prstGeom>
          <a:solidFill>
            <a:srgbClr val="F3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9728200" y="4775200"/>
            <a:ext cx="38100" cy="977900"/>
          </a:xfrm>
          <a:prstGeom prst="rect">
            <a:avLst/>
          </a:prstGeom>
          <a:solidFill>
            <a:srgbClr val="7D9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867900" y="4889500"/>
            <a:ext cx="17272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73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7D93A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Markdown 知识库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867900" y="5245100"/>
            <a:ext cx="1727200" cy="457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正式回答使用生效内容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5969000"/>
            <a:ext cx="11277600" cy="4191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2300" y="6057900"/>
            <a:ext cx="9618018" cy="2381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995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zh-CN" sz="1500" b="1" dirty="0"/>
              <a:t>减少漏查关键证据和随意解释，后续评估更具体</a:t>
            </a:r>
            <a:r>
              <a:rPr lang="zh-CN" altLang="en-US" sz="1500" b="1" dirty="0"/>
              <a:t>：</a:t>
            </a:r>
            <a:r>
              <a:rPr lang="zh-CN" altLang="zh-CN" sz="1500" b="1" dirty="0"/>
              <a:t>检查是否选对工具、参数是否正确、回答是否引用了实际证据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036300" y="6565900"/>
            <a:ext cx="698500" cy="203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19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23 / 28</a:t>
            </a:r>
          </a:p>
        </p:txBody>
      </p:sp>
      <p:sp>
        <p:nvSpPr>
          <p:cNvPr id="61" name="TextBox 7">
            <a:extLst>
              <a:ext uri="{FF2B5EF4-FFF2-40B4-BE49-F238E27FC236}">
                <a16:creationId xmlns:a16="http://schemas.microsoft.com/office/drawing/2014/main" id="{CD293D97-01A3-4B1E-B9C8-522DDA021653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  <p:pic>
        <p:nvPicPr>
          <p:cNvPr id="62" name="图片 61">
            <a:extLst>
              <a:ext uri="{FF2B5EF4-FFF2-40B4-BE49-F238E27FC236}">
                <a16:creationId xmlns:a16="http://schemas.microsoft.com/office/drawing/2014/main" id="{C1080603-912E-4D80-9E80-BCF8A0942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1300"/>
            <a:ext cx="112776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智能体能力组织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5000"/>
            <a:ext cx="11277295" cy="58521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359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当前建立的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Agent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和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Skill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总览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3335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490472"/>
            <a:ext cx="11274552" cy="27432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75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 err="1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两类助手分工：值班侧组织只读证据，运维侧按授权开展诊断、修订与维护</a:t>
            </a:r>
            <a:endParaRPr sz="1400" b="0" dirty="0">
              <a:solidFill>
                <a:srgbClr val="61748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920240"/>
            <a:ext cx="5084064" cy="3803904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15000" y="1920240"/>
            <a:ext cx="6019495" cy="3803904"/>
          </a:xfrm>
          <a:prstGeom prst="rect">
            <a:avLst/>
          </a:prstGeom>
          <a:solidFill>
            <a:srgbClr val="F3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920240"/>
            <a:ext cx="41148" cy="3803904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5000" y="1920240"/>
            <a:ext cx="41148" cy="3803904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080" y="2057400"/>
            <a:ext cx="4663440" cy="3108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值班助手  /  5 项核心只读 Skill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459736"/>
            <a:ext cx="4663440" cy="2103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435"/>
              </a:lnSpc>
              <a:spcBef>
                <a:spcPts val="0"/>
              </a:spcBef>
              <a:spcAft>
                <a:spcPts val="0"/>
              </a:spcAft>
            </a:pPr>
            <a:r>
              <a:rPr sz="1150" b="0" dirty="0" err="1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BESIII_Shift_Assistant</a:t>
            </a:r>
            <a:r>
              <a:rPr sz="1150" b="0" dirty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  ·  </a:t>
            </a:r>
            <a:r>
              <a:rPr sz="1150" b="0" dirty="0" err="1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面向日常值班与交接</a:t>
            </a:r>
            <a:endParaRPr sz="1150" b="0" dirty="0">
              <a:solidFill>
                <a:srgbClr val="61748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97880" y="2057400"/>
            <a:ext cx="5632704" cy="3108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rPr>
              <a:t>运维助手  /  复用只读能力 + 6 项 Skill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97880" y="2459736"/>
            <a:ext cx="5632704" cy="2103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435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BESIII_Shift_Maintainer  ·  面向专家诊断与受控维护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2761488"/>
            <a:ext cx="4718304" cy="10972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97880" y="2761488"/>
            <a:ext cx="5650992" cy="10972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0080" y="2880360"/>
            <a:ext cx="4709160" cy="2286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85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运行事实｜Run、DAQ、HV、束流与日志</a:t>
            </a:r>
            <a:endParaRPr sz="135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080" y="3122676"/>
            <a:ext cx="4709160" cy="17373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bes-shift-datahub-readonly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3342132"/>
            <a:ext cx="4709160" cy="2286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85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直方图取证｜重点图状态、事件与</a:t>
            </a:r>
            <a:r>
              <a:rPr sz="1350" b="1" dirty="0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 Run </a:t>
            </a:r>
            <a:r>
              <a:rPr sz="135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历史</a:t>
            </a:r>
            <a:endParaRPr sz="135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0080" y="3584448"/>
            <a:ext cx="4709160" cy="17373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bes-shift-histogram-readonly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3803904"/>
            <a:ext cx="4709160" cy="2286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85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知识问答｜已审核流程、案例与</a:t>
            </a:r>
            <a:r>
              <a:rPr lang="zh-CN" altLang="en-US" sz="1350" b="1" dirty="0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专家经验</a:t>
            </a:r>
            <a:endParaRPr sz="135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0080" y="4046220"/>
            <a:ext cx="4709160" cy="17373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bes-shift-kb-readonly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4265676"/>
            <a:ext cx="4709160" cy="2286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85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事件分析｜关联候选、影响与</a:t>
            </a:r>
            <a:r>
              <a:rPr lang="zh-CN" altLang="en-US" sz="1350" b="1" dirty="0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诊断</a:t>
            </a:r>
            <a:r>
              <a:rPr sz="135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证据</a:t>
            </a:r>
            <a:endParaRPr sz="135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080" y="4507992"/>
            <a:ext cx="4709160" cy="17373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dirty="0" err="1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</a:t>
            </a:r>
            <a:r>
              <a:rPr sz="1000" b="0" dirty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-shift-incident-</a:t>
            </a:r>
            <a:r>
              <a:rPr sz="1000" b="0" dirty="0" err="1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readonly</a:t>
            </a:r>
            <a:endParaRPr sz="1000" b="0" dirty="0">
              <a:solidFill>
                <a:srgbClr val="61748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080" y="4727448"/>
            <a:ext cx="4709160" cy="22860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85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巡检与交接｜当前摘要、历史班次与关注项</a:t>
            </a:r>
            <a:endParaRPr sz="135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0080" y="4969764"/>
            <a:ext cx="4709160" cy="17373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2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bes-shift-overview-readonly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97880" y="2880360"/>
            <a:ext cx="5632704" cy="2194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专家诊断｜RC</a:t>
            </a:r>
            <a:r>
              <a:rPr sz="1320" b="1" dirty="0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 / MRS / DFM / ROS </a:t>
            </a:r>
            <a:r>
              <a:rPr sz="132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与跨源证据</a:t>
            </a:r>
            <a:endParaRPr sz="132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97880" y="3104388"/>
            <a:ext cx="5632704" cy="1645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185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bes-expert-run-diagnosis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97880" y="3268979"/>
            <a:ext cx="5632704" cy="2194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原始数据核验｜批准数据源与白名单只读查询</a:t>
            </a:r>
            <a:endParaRPr sz="132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897880" y="3493008"/>
            <a:ext cx="5632704" cy="1645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185"/>
              </a:lnSpc>
              <a:spcBef>
                <a:spcPts val="0"/>
              </a:spcBef>
              <a:spcAft>
                <a:spcPts val="0"/>
              </a:spcAft>
            </a:pPr>
            <a:r>
              <a:rPr sz="950" b="0" dirty="0" err="1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</a:t>
            </a:r>
            <a:r>
              <a:rPr sz="950" b="0" dirty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-expert-database-</a:t>
            </a:r>
            <a:r>
              <a:rPr sz="950" b="0" dirty="0" err="1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readonly</a:t>
            </a:r>
            <a:endParaRPr sz="950" b="0" dirty="0">
              <a:solidFill>
                <a:srgbClr val="617486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97880" y="3657600"/>
            <a:ext cx="5632704" cy="2194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直方图工程｜规则、参考图与</a:t>
            </a:r>
            <a:r>
              <a:rPr sz="1320" b="1" dirty="0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 shadow </a:t>
            </a:r>
            <a:r>
              <a:rPr sz="132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验证</a:t>
            </a:r>
            <a:endParaRPr sz="132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97880" y="3881628"/>
            <a:ext cx="5632704" cy="1645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185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bes-expert-histogram-engineering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97880" y="4046220"/>
            <a:ext cx="5632704" cy="2194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软件运维｜服务、端口、配置与授权修复</a:t>
            </a:r>
            <a:endParaRPr sz="132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97880" y="4270248"/>
            <a:ext cx="5632704" cy="1645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185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bes-service-operations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97880" y="4434840"/>
            <a:ext cx="5632704" cy="2194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知识治理｜案例复核、草稿与审核发布</a:t>
            </a:r>
            <a:endParaRPr sz="132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97880" y="4658868"/>
            <a:ext cx="5632704" cy="1645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185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bes-knowledge-governance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97880" y="4823460"/>
            <a:ext cx="5632704" cy="2194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320" b="1" dirty="0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DAQ </a:t>
            </a:r>
            <a:r>
              <a:rPr sz="1320" b="1" dirty="0" err="1">
                <a:solidFill>
                  <a:srgbClr val="20364B"/>
                </a:solidFill>
                <a:latin typeface="微软雅黑"/>
                <a:ea typeface="微软雅黑"/>
                <a:cs typeface="微软雅黑"/>
              </a:rPr>
              <a:t>受控操作｜五类命令、逐次授权与审计</a:t>
            </a:r>
            <a:endParaRPr sz="1320" b="1" dirty="0">
              <a:solidFill>
                <a:srgbClr val="20364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97880" y="5047488"/>
            <a:ext cx="5632704" cy="1645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185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bes-daq-run-control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5367528"/>
            <a:ext cx="4663440" cy="2194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375"/>
              </a:lnSpc>
              <a:spcBef>
                <a:spcPts val="0"/>
              </a:spcBef>
              <a:spcAft>
                <a:spcPts val="0"/>
              </a:spcAft>
            </a:pPr>
            <a:r>
              <a:rPr sz="1100" b="1" dirty="0" err="1">
                <a:solidFill>
                  <a:srgbClr val="008C95"/>
                </a:solidFill>
                <a:latin typeface="微软雅黑"/>
                <a:ea typeface="微软雅黑"/>
                <a:cs typeface="微软雅黑"/>
              </a:rPr>
              <a:t>边界：只读取证；不启停服务，不控制设备</a:t>
            </a:r>
            <a:endParaRPr sz="1100" b="1" dirty="0">
              <a:solidFill>
                <a:srgbClr val="008C9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57200" y="5971032"/>
            <a:ext cx="11277295" cy="420624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1792" y="6057900"/>
            <a:ext cx="10945368" cy="26517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81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只读查询 → 证据与建议  ｜  专家授权 → 受控处理 → 验证 → 人工确认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036808" y="6565392"/>
            <a:ext cx="699516" cy="19202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rPr>
              <a:t>24 / 28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:a16="http://schemas.microsoft.com/office/drawing/2014/main" id="{677C9EB9-E847-4596-BEB5-C4F30B72EFC9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BESIII 数智化运控软件  ·  中期进展报告  ·  2026.09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862D319B-2D8B-4829-A370-885891AB3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1300"/>
            <a:ext cx="10795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知识管理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5000"/>
            <a:ext cx="6104235" cy="4582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378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知识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库管理</a:t>
            </a:r>
            <a:r>
              <a:rPr dirty="0">
                <a:latin typeface="微软雅黑"/>
                <a:ea typeface="微软雅黑"/>
                <a:cs typeface="微软雅黑"/>
              </a:rPr>
              <a:t>：</a:t>
            </a:r>
            <a:r>
              <a:rPr dirty="0" err="1">
                <a:latin typeface="微软雅黑"/>
                <a:ea typeface="微软雅黑"/>
                <a:cs typeface="微软雅黑"/>
              </a:rPr>
              <a:t>让专家经验进入日常值班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422400"/>
            <a:ext cx="112649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3696" y="6232729"/>
            <a:ext cx="10382245" cy="463414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29669" y="6338579"/>
            <a:ext cx="8931932" cy="2381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025"/>
              </a:lnSpc>
              <a:defRPr sz="1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经验分散、版本难追溯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-&gt;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目录检索、正文维护与版本记录集中管理；生效状态决定知识是否可供助手使用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0" y="6553200"/>
            <a:ext cx="10541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25 / 28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1BA4623-2516-4617-B7B9-7ED94DDD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15" name="Rectangle 16">
            <a:extLst>
              <a:ext uri="{FF2B5EF4-FFF2-40B4-BE49-F238E27FC236}">
                <a16:creationId xmlns:a16="http://schemas.microsoft.com/office/drawing/2014/main" id="{2A7485CD-996E-4984-81BC-95A0F84CE131}"/>
              </a:ext>
            </a:extLst>
          </p:cNvPr>
          <p:cNvSpPr/>
          <p:nvPr/>
        </p:nvSpPr>
        <p:spPr>
          <a:xfrm>
            <a:off x="2235201" y="1524000"/>
            <a:ext cx="7721600" cy="4559300"/>
          </a:xfrm>
          <a:prstGeom prst="rect">
            <a:avLst/>
          </a:prstGeom>
          <a:solidFill>
            <a:srgbClr val="F3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6" name="Picture 17" descr="image.png">
            <a:extLst>
              <a:ext uri="{FF2B5EF4-FFF2-40B4-BE49-F238E27FC236}">
                <a16:creationId xmlns:a16="http://schemas.microsoft.com/office/drawing/2014/main" id="{08F06CC7-521B-4D73-AC3A-C62156D84C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90182" y="1549400"/>
            <a:ext cx="6411636" cy="4508500"/>
          </a:xfrm>
          <a:prstGeom prst="rect">
            <a:avLst/>
          </a:prstGeom>
        </p:spPr>
      </p:pic>
      <p:sp>
        <p:nvSpPr>
          <p:cNvPr id="17" name="Rectangle 18">
            <a:extLst>
              <a:ext uri="{FF2B5EF4-FFF2-40B4-BE49-F238E27FC236}">
                <a16:creationId xmlns:a16="http://schemas.microsoft.com/office/drawing/2014/main" id="{0F30B35C-FBE4-4753-AD88-1FA1A373A7CF}"/>
              </a:ext>
            </a:extLst>
          </p:cNvPr>
          <p:cNvSpPr/>
          <p:nvPr/>
        </p:nvSpPr>
        <p:spPr>
          <a:xfrm>
            <a:off x="2915829" y="1977707"/>
            <a:ext cx="6296227" cy="450850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Rectangle 19">
            <a:extLst>
              <a:ext uri="{FF2B5EF4-FFF2-40B4-BE49-F238E27FC236}">
                <a16:creationId xmlns:a16="http://schemas.microsoft.com/office/drawing/2014/main" id="{B04AFB4E-8237-4904-8FE1-7DF655D96211}"/>
              </a:ext>
            </a:extLst>
          </p:cNvPr>
          <p:cNvSpPr/>
          <p:nvPr/>
        </p:nvSpPr>
        <p:spPr>
          <a:xfrm>
            <a:off x="2915829" y="2509710"/>
            <a:ext cx="1154094" cy="3534664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Rectangle 20">
            <a:extLst>
              <a:ext uri="{FF2B5EF4-FFF2-40B4-BE49-F238E27FC236}">
                <a16:creationId xmlns:a16="http://schemas.microsoft.com/office/drawing/2014/main" id="{93158DA0-1FC6-46A8-8CF8-A4264FF1C986}"/>
              </a:ext>
            </a:extLst>
          </p:cNvPr>
          <p:cNvSpPr/>
          <p:nvPr/>
        </p:nvSpPr>
        <p:spPr>
          <a:xfrm>
            <a:off x="4268684" y="3330257"/>
            <a:ext cx="4936960" cy="2389504"/>
          </a:xfrm>
          <a:prstGeom prst="rect">
            <a:avLst/>
          </a:prstGeom>
          <a:noFill/>
          <a:ln w="15240">
            <a:solidFill>
              <a:srgbClr val="008C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Rectangle 21">
            <a:extLst>
              <a:ext uri="{FF2B5EF4-FFF2-40B4-BE49-F238E27FC236}">
                <a16:creationId xmlns:a16="http://schemas.microsoft.com/office/drawing/2014/main" id="{F5185AAC-D23E-497C-8DB9-51B7C30B5889}"/>
              </a:ext>
            </a:extLst>
          </p:cNvPr>
          <p:cNvSpPr/>
          <p:nvPr/>
        </p:nvSpPr>
        <p:spPr>
          <a:xfrm>
            <a:off x="8788888" y="1698180"/>
            <a:ext cx="435991" cy="126237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Rectangle 22">
            <a:extLst>
              <a:ext uri="{FF2B5EF4-FFF2-40B4-BE49-F238E27FC236}">
                <a16:creationId xmlns:a16="http://schemas.microsoft.com/office/drawing/2014/main" id="{3B6C1D0D-60D9-4427-A206-35D9EBCA92D4}"/>
              </a:ext>
            </a:extLst>
          </p:cNvPr>
          <p:cNvSpPr/>
          <p:nvPr/>
        </p:nvSpPr>
        <p:spPr>
          <a:xfrm>
            <a:off x="4262272" y="2951543"/>
            <a:ext cx="1173329" cy="157797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Rectangle 23">
            <a:extLst>
              <a:ext uri="{FF2B5EF4-FFF2-40B4-BE49-F238E27FC236}">
                <a16:creationId xmlns:a16="http://schemas.microsoft.com/office/drawing/2014/main" id="{70F74B0C-2E0A-4EAB-BF27-E918603BB1B4}"/>
              </a:ext>
            </a:extLst>
          </p:cNvPr>
          <p:cNvSpPr/>
          <p:nvPr/>
        </p:nvSpPr>
        <p:spPr>
          <a:xfrm>
            <a:off x="4262272" y="3149917"/>
            <a:ext cx="4866432" cy="162305"/>
          </a:xfrm>
          <a:prstGeom prst="rect">
            <a:avLst/>
          </a:prstGeom>
          <a:noFill/>
          <a:ln w="15240">
            <a:solidFill>
              <a:srgbClr val="416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Rectangle 24">
            <a:extLst>
              <a:ext uri="{FF2B5EF4-FFF2-40B4-BE49-F238E27FC236}">
                <a16:creationId xmlns:a16="http://schemas.microsoft.com/office/drawing/2014/main" id="{91619423-93CB-4463-A583-4F7931158CE8}"/>
              </a:ext>
            </a:extLst>
          </p:cNvPr>
          <p:cNvSpPr/>
          <p:nvPr/>
        </p:nvSpPr>
        <p:spPr>
          <a:xfrm>
            <a:off x="393701" y="1714500"/>
            <a:ext cx="1625600" cy="584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Rectangle 25">
            <a:extLst>
              <a:ext uri="{FF2B5EF4-FFF2-40B4-BE49-F238E27FC236}">
                <a16:creationId xmlns:a16="http://schemas.microsoft.com/office/drawing/2014/main" id="{555DC539-C165-4D0D-BB17-65BD7D85182D}"/>
              </a:ext>
            </a:extLst>
          </p:cNvPr>
          <p:cNvSpPr/>
          <p:nvPr/>
        </p:nvSpPr>
        <p:spPr>
          <a:xfrm>
            <a:off x="393701" y="1714500"/>
            <a:ext cx="38100" cy="5842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D3571D4D-15E6-4EBD-B2F5-46D19859C7B6}"/>
              </a:ext>
            </a:extLst>
          </p:cNvPr>
          <p:cNvSpPr txBox="1"/>
          <p:nvPr/>
        </p:nvSpPr>
        <p:spPr>
          <a:xfrm>
            <a:off x="495301" y="1778000"/>
            <a:ext cx="1422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① 条目与可用性</a:t>
            </a:r>
          </a:p>
        </p:txBody>
      </p:sp>
      <p:sp>
        <p:nvSpPr>
          <p:cNvPr id="26" name="TextBox 27">
            <a:extLst>
              <a:ext uri="{FF2B5EF4-FFF2-40B4-BE49-F238E27FC236}">
                <a16:creationId xmlns:a16="http://schemas.microsoft.com/office/drawing/2014/main" id="{F954DF0D-20C2-405B-801E-99B49706BCBA}"/>
              </a:ext>
            </a:extLst>
          </p:cNvPr>
          <p:cNvSpPr txBox="1"/>
          <p:nvPr/>
        </p:nvSpPr>
        <p:spPr>
          <a:xfrm>
            <a:off x="495301" y="2057400"/>
            <a:ext cx="1422400" cy="215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09"/>
              </a:lnSpc>
              <a:spcBef>
                <a:spcPts val="0"/>
              </a:spcBef>
              <a:spcAft>
                <a:spcPts val="0"/>
              </a:spcAft>
              <a:defRPr sz="9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未生效 / 助手可用</a:t>
            </a:r>
          </a:p>
        </p:txBody>
      </p:sp>
      <p:cxnSp>
        <p:nvCxnSpPr>
          <p:cNvPr id="27" name="Connector 28">
            <a:extLst>
              <a:ext uri="{FF2B5EF4-FFF2-40B4-BE49-F238E27FC236}">
                <a16:creationId xmlns:a16="http://schemas.microsoft.com/office/drawing/2014/main" id="{7CD52492-8D0D-4657-B9D6-F9DF8492703F}"/>
              </a:ext>
            </a:extLst>
          </p:cNvPr>
          <p:cNvCxnSpPr/>
          <p:nvPr/>
        </p:nvCxnSpPr>
        <p:spPr>
          <a:xfrm>
            <a:off x="2019301" y="2006600"/>
            <a:ext cx="934998" cy="192024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9">
            <a:extLst>
              <a:ext uri="{FF2B5EF4-FFF2-40B4-BE49-F238E27FC236}">
                <a16:creationId xmlns:a16="http://schemas.microsoft.com/office/drawing/2014/main" id="{7DE94D8C-9FA2-40DE-A5DC-328AB1FEAAEB}"/>
              </a:ext>
            </a:extLst>
          </p:cNvPr>
          <p:cNvSpPr/>
          <p:nvPr/>
        </p:nvSpPr>
        <p:spPr>
          <a:xfrm>
            <a:off x="393701" y="3098800"/>
            <a:ext cx="1625600" cy="584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25954BEF-5A12-4279-9290-D25D3C962E9D}"/>
              </a:ext>
            </a:extLst>
          </p:cNvPr>
          <p:cNvSpPr/>
          <p:nvPr/>
        </p:nvSpPr>
        <p:spPr>
          <a:xfrm>
            <a:off x="393701" y="3098800"/>
            <a:ext cx="38100" cy="5842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201AEB85-AA44-4F8B-A9CE-BD6B3E00C837}"/>
              </a:ext>
            </a:extLst>
          </p:cNvPr>
          <p:cNvSpPr txBox="1"/>
          <p:nvPr/>
        </p:nvSpPr>
        <p:spPr>
          <a:xfrm>
            <a:off x="495301" y="3162300"/>
            <a:ext cx="1422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② 知识目录</a:t>
            </a: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D7C17CFD-B53E-4C4C-BB51-B8D110D8735B}"/>
              </a:ext>
            </a:extLst>
          </p:cNvPr>
          <p:cNvSpPr txBox="1"/>
          <p:nvPr/>
        </p:nvSpPr>
        <p:spPr>
          <a:xfrm>
            <a:off x="495301" y="3441700"/>
            <a:ext cx="1422400" cy="215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09"/>
              </a:lnSpc>
              <a:spcBef>
                <a:spcPts val="0"/>
              </a:spcBef>
              <a:spcAft>
                <a:spcPts val="0"/>
              </a:spcAft>
              <a:defRPr sz="9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搜索、筛选与选文档</a:t>
            </a:r>
          </a:p>
        </p:txBody>
      </p:sp>
      <p:cxnSp>
        <p:nvCxnSpPr>
          <p:cNvPr id="32" name="Connector 33">
            <a:extLst>
              <a:ext uri="{FF2B5EF4-FFF2-40B4-BE49-F238E27FC236}">
                <a16:creationId xmlns:a16="http://schemas.microsoft.com/office/drawing/2014/main" id="{3E2C1FF8-EE6F-4690-94C1-D1463F1CAD43}"/>
              </a:ext>
            </a:extLst>
          </p:cNvPr>
          <p:cNvCxnSpPr/>
          <p:nvPr/>
        </p:nvCxnSpPr>
        <p:spPr>
          <a:xfrm flipV="1">
            <a:off x="2019301" y="3149917"/>
            <a:ext cx="934998" cy="240983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4">
            <a:extLst>
              <a:ext uri="{FF2B5EF4-FFF2-40B4-BE49-F238E27FC236}">
                <a16:creationId xmlns:a16="http://schemas.microsoft.com/office/drawing/2014/main" id="{01F3F7EF-CD5A-47CE-B216-7FF3B05083FA}"/>
              </a:ext>
            </a:extLst>
          </p:cNvPr>
          <p:cNvSpPr/>
          <p:nvPr/>
        </p:nvSpPr>
        <p:spPr>
          <a:xfrm>
            <a:off x="393701" y="4838700"/>
            <a:ext cx="1625600" cy="5842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Rectangle 35">
            <a:extLst>
              <a:ext uri="{FF2B5EF4-FFF2-40B4-BE49-F238E27FC236}">
                <a16:creationId xmlns:a16="http://schemas.microsoft.com/office/drawing/2014/main" id="{D844DD7C-1A67-405F-A816-13FAC6CBC86D}"/>
              </a:ext>
            </a:extLst>
          </p:cNvPr>
          <p:cNvSpPr/>
          <p:nvPr/>
        </p:nvSpPr>
        <p:spPr>
          <a:xfrm>
            <a:off x="393701" y="4838700"/>
            <a:ext cx="38100" cy="5842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TextBox 36">
            <a:extLst>
              <a:ext uri="{FF2B5EF4-FFF2-40B4-BE49-F238E27FC236}">
                <a16:creationId xmlns:a16="http://schemas.microsoft.com/office/drawing/2014/main" id="{0BA395CA-CE5D-4E82-84E4-D14BC29126BD}"/>
              </a:ext>
            </a:extLst>
          </p:cNvPr>
          <p:cNvSpPr txBox="1"/>
          <p:nvPr/>
        </p:nvSpPr>
        <p:spPr>
          <a:xfrm>
            <a:off x="495301" y="4902200"/>
            <a:ext cx="1422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③ 当前正文</a:t>
            </a:r>
          </a:p>
        </p:txBody>
      </p:sp>
      <p:sp>
        <p:nvSpPr>
          <p:cNvPr id="36" name="TextBox 37">
            <a:extLst>
              <a:ext uri="{FF2B5EF4-FFF2-40B4-BE49-F238E27FC236}">
                <a16:creationId xmlns:a16="http://schemas.microsoft.com/office/drawing/2014/main" id="{F8CC523E-2469-4406-943D-6DB5DDB64658}"/>
              </a:ext>
            </a:extLst>
          </p:cNvPr>
          <p:cNvSpPr txBox="1"/>
          <p:nvPr/>
        </p:nvSpPr>
        <p:spPr>
          <a:xfrm>
            <a:off x="495301" y="5181600"/>
            <a:ext cx="1422400" cy="215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09"/>
              </a:lnSpc>
              <a:spcBef>
                <a:spcPts val="0"/>
              </a:spcBef>
              <a:spcAft>
                <a:spcPts val="0"/>
              </a:spcAft>
              <a:defRPr sz="9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查看流程与知识内容</a:t>
            </a:r>
          </a:p>
        </p:txBody>
      </p:sp>
      <p:cxnSp>
        <p:nvCxnSpPr>
          <p:cNvPr id="37" name="Connector 38">
            <a:extLst>
              <a:ext uri="{FF2B5EF4-FFF2-40B4-BE49-F238E27FC236}">
                <a16:creationId xmlns:a16="http://schemas.microsoft.com/office/drawing/2014/main" id="{0B0349CD-D643-4FD2-A910-F9CE78A2ED7E}"/>
              </a:ext>
            </a:extLst>
          </p:cNvPr>
          <p:cNvCxnSpPr/>
          <p:nvPr/>
        </p:nvCxnSpPr>
        <p:spPr>
          <a:xfrm>
            <a:off x="2019301" y="5130800"/>
            <a:ext cx="114300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9">
            <a:extLst>
              <a:ext uri="{FF2B5EF4-FFF2-40B4-BE49-F238E27FC236}">
                <a16:creationId xmlns:a16="http://schemas.microsoft.com/office/drawing/2014/main" id="{BAD9745B-AF3C-4403-8942-D1999306D23C}"/>
              </a:ext>
            </a:extLst>
          </p:cNvPr>
          <p:cNvCxnSpPr/>
          <p:nvPr/>
        </p:nvCxnSpPr>
        <p:spPr>
          <a:xfrm flipV="1">
            <a:off x="2133601" y="4572000"/>
            <a:ext cx="0" cy="55880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40">
            <a:extLst>
              <a:ext uri="{FF2B5EF4-FFF2-40B4-BE49-F238E27FC236}">
                <a16:creationId xmlns:a16="http://schemas.microsoft.com/office/drawing/2014/main" id="{569F3692-978F-417B-B530-1E5C9AAC67D5}"/>
              </a:ext>
            </a:extLst>
          </p:cNvPr>
          <p:cNvCxnSpPr/>
          <p:nvPr/>
        </p:nvCxnSpPr>
        <p:spPr>
          <a:xfrm>
            <a:off x="2133601" y="4572000"/>
            <a:ext cx="2058143" cy="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41">
            <a:extLst>
              <a:ext uri="{FF2B5EF4-FFF2-40B4-BE49-F238E27FC236}">
                <a16:creationId xmlns:a16="http://schemas.microsoft.com/office/drawing/2014/main" id="{6395C771-5B56-4009-81F0-B5B1B550EA44}"/>
              </a:ext>
            </a:extLst>
          </p:cNvPr>
          <p:cNvCxnSpPr/>
          <p:nvPr/>
        </p:nvCxnSpPr>
        <p:spPr>
          <a:xfrm>
            <a:off x="4191744" y="4572000"/>
            <a:ext cx="0" cy="43180"/>
          </a:xfrm>
          <a:prstGeom prst="line">
            <a:avLst/>
          </a:prstGeom>
          <a:ln w="1524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2">
            <a:extLst>
              <a:ext uri="{FF2B5EF4-FFF2-40B4-BE49-F238E27FC236}">
                <a16:creationId xmlns:a16="http://schemas.microsoft.com/office/drawing/2014/main" id="{DCCE8A03-475B-4791-A9C5-1B4254B8EED8}"/>
              </a:ext>
            </a:extLst>
          </p:cNvPr>
          <p:cNvCxnSpPr/>
          <p:nvPr/>
        </p:nvCxnSpPr>
        <p:spPr>
          <a:xfrm>
            <a:off x="4191744" y="4615180"/>
            <a:ext cx="83352" cy="0"/>
          </a:xfrm>
          <a:prstGeom prst="line">
            <a:avLst/>
          </a:prstGeom>
          <a:ln w="1524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3">
            <a:extLst>
              <a:ext uri="{FF2B5EF4-FFF2-40B4-BE49-F238E27FC236}">
                <a16:creationId xmlns:a16="http://schemas.microsoft.com/office/drawing/2014/main" id="{38E0B616-6C52-44DC-9E45-3628D5944E34}"/>
              </a:ext>
            </a:extLst>
          </p:cNvPr>
          <p:cNvSpPr/>
          <p:nvPr/>
        </p:nvSpPr>
        <p:spPr>
          <a:xfrm>
            <a:off x="10160001" y="1714500"/>
            <a:ext cx="1511300" cy="5842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Rectangle 44">
            <a:extLst>
              <a:ext uri="{FF2B5EF4-FFF2-40B4-BE49-F238E27FC236}">
                <a16:creationId xmlns:a16="http://schemas.microsoft.com/office/drawing/2014/main" id="{3F617545-177C-4F8E-9AF6-49FBAA2CEAAC}"/>
              </a:ext>
            </a:extLst>
          </p:cNvPr>
          <p:cNvSpPr/>
          <p:nvPr/>
        </p:nvSpPr>
        <p:spPr>
          <a:xfrm>
            <a:off x="10160001" y="1714500"/>
            <a:ext cx="38100" cy="5842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F68E8EB0-8736-49AF-B671-EF24902A0C23}"/>
              </a:ext>
            </a:extLst>
          </p:cNvPr>
          <p:cNvSpPr txBox="1"/>
          <p:nvPr/>
        </p:nvSpPr>
        <p:spPr>
          <a:xfrm>
            <a:off x="10261601" y="1778000"/>
            <a:ext cx="13081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④ 新建知识</a:t>
            </a:r>
          </a:p>
        </p:txBody>
      </p:sp>
      <p:sp>
        <p:nvSpPr>
          <p:cNvPr id="45" name="TextBox 46">
            <a:extLst>
              <a:ext uri="{FF2B5EF4-FFF2-40B4-BE49-F238E27FC236}">
                <a16:creationId xmlns:a16="http://schemas.microsoft.com/office/drawing/2014/main" id="{25A794A0-E9A2-4848-A9D4-C1C0B9688D37}"/>
              </a:ext>
            </a:extLst>
          </p:cNvPr>
          <p:cNvSpPr txBox="1"/>
          <p:nvPr/>
        </p:nvSpPr>
        <p:spPr>
          <a:xfrm>
            <a:off x="10261601" y="2057400"/>
            <a:ext cx="1308100" cy="215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09"/>
              </a:lnSpc>
              <a:spcBef>
                <a:spcPts val="0"/>
              </a:spcBef>
              <a:spcAft>
                <a:spcPts val="0"/>
              </a:spcAft>
              <a:defRPr sz="9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新增知识条目</a:t>
            </a:r>
          </a:p>
        </p:txBody>
      </p:sp>
      <p:cxnSp>
        <p:nvCxnSpPr>
          <p:cNvPr id="46" name="Connector 47">
            <a:extLst>
              <a:ext uri="{FF2B5EF4-FFF2-40B4-BE49-F238E27FC236}">
                <a16:creationId xmlns:a16="http://schemas.microsoft.com/office/drawing/2014/main" id="{7F774615-F849-4AA5-B569-3AC2B3E655C7}"/>
              </a:ext>
            </a:extLst>
          </p:cNvPr>
          <p:cNvCxnSpPr/>
          <p:nvPr/>
        </p:nvCxnSpPr>
        <p:spPr>
          <a:xfrm flipH="1" flipV="1">
            <a:off x="9218468" y="1756791"/>
            <a:ext cx="941533" cy="249809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8">
            <a:extLst>
              <a:ext uri="{FF2B5EF4-FFF2-40B4-BE49-F238E27FC236}">
                <a16:creationId xmlns:a16="http://schemas.microsoft.com/office/drawing/2014/main" id="{28D1F7C3-4C28-4DC9-8857-CE4399F2EAC1}"/>
              </a:ext>
            </a:extLst>
          </p:cNvPr>
          <p:cNvSpPr/>
          <p:nvPr/>
        </p:nvSpPr>
        <p:spPr>
          <a:xfrm>
            <a:off x="10160001" y="3098800"/>
            <a:ext cx="1511300" cy="5842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Rectangle 49">
            <a:extLst>
              <a:ext uri="{FF2B5EF4-FFF2-40B4-BE49-F238E27FC236}">
                <a16:creationId xmlns:a16="http://schemas.microsoft.com/office/drawing/2014/main" id="{22542A1D-5C0E-465C-96D6-1C09FFF79BD4}"/>
              </a:ext>
            </a:extLst>
          </p:cNvPr>
          <p:cNvSpPr/>
          <p:nvPr/>
        </p:nvSpPr>
        <p:spPr>
          <a:xfrm>
            <a:off x="10160001" y="3098800"/>
            <a:ext cx="38100" cy="5842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5C19F32A-CCD0-40B1-9E79-41C0A8D7DE31}"/>
              </a:ext>
            </a:extLst>
          </p:cNvPr>
          <p:cNvSpPr txBox="1"/>
          <p:nvPr/>
        </p:nvSpPr>
        <p:spPr>
          <a:xfrm>
            <a:off x="10261601" y="3162300"/>
            <a:ext cx="13081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⑤ 编辑与版本</a:t>
            </a: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11D26B33-8C77-49AA-B4A1-F0E9FAEE0164}"/>
              </a:ext>
            </a:extLst>
          </p:cNvPr>
          <p:cNvSpPr txBox="1"/>
          <p:nvPr/>
        </p:nvSpPr>
        <p:spPr>
          <a:xfrm>
            <a:off x="10261601" y="3441700"/>
            <a:ext cx="1308100" cy="215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09"/>
              </a:lnSpc>
              <a:spcBef>
                <a:spcPts val="0"/>
              </a:spcBef>
              <a:spcAft>
                <a:spcPts val="0"/>
              </a:spcAft>
              <a:defRPr sz="9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维护正文、查看记录</a:t>
            </a:r>
          </a:p>
        </p:txBody>
      </p:sp>
      <p:cxnSp>
        <p:nvCxnSpPr>
          <p:cNvPr id="51" name="Connector 52">
            <a:extLst>
              <a:ext uri="{FF2B5EF4-FFF2-40B4-BE49-F238E27FC236}">
                <a16:creationId xmlns:a16="http://schemas.microsoft.com/office/drawing/2014/main" id="{25F5766E-E830-4121-90BC-AD684988FCD3}"/>
              </a:ext>
            </a:extLst>
          </p:cNvPr>
          <p:cNvCxnSpPr/>
          <p:nvPr/>
        </p:nvCxnSpPr>
        <p:spPr>
          <a:xfrm flipH="1">
            <a:off x="10058401" y="3390900"/>
            <a:ext cx="1016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3">
            <a:extLst>
              <a:ext uri="{FF2B5EF4-FFF2-40B4-BE49-F238E27FC236}">
                <a16:creationId xmlns:a16="http://schemas.microsoft.com/office/drawing/2014/main" id="{76219143-3D09-472C-A17C-C0E2CF085C50}"/>
              </a:ext>
            </a:extLst>
          </p:cNvPr>
          <p:cNvCxnSpPr/>
          <p:nvPr/>
        </p:nvCxnSpPr>
        <p:spPr>
          <a:xfrm flipV="1">
            <a:off x="10058401" y="3028188"/>
            <a:ext cx="0" cy="362712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4">
            <a:extLst>
              <a:ext uri="{FF2B5EF4-FFF2-40B4-BE49-F238E27FC236}">
                <a16:creationId xmlns:a16="http://schemas.microsoft.com/office/drawing/2014/main" id="{28DF024A-35C2-4D7B-ADE8-77AF16660730}"/>
              </a:ext>
            </a:extLst>
          </p:cNvPr>
          <p:cNvCxnSpPr/>
          <p:nvPr/>
        </p:nvCxnSpPr>
        <p:spPr>
          <a:xfrm flipH="1">
            <a:off x="5435602" y="3028188"/>
            <a:ext cx="4622799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5">
            <a:extLst>
              <a:ext uri="{FF2B5EF4-FFF2-40B4-BE49-F238E27FC236}">
                <a16:creationId xmlns:a16="http://schemas.microsoft.com/office/drawing/2014/main" id="{3A57D06A-9307-47C1-A92F-6912A5E1B193}"/>
              </a:ext>
            </a:extLst>
          </p:cNvPr>
          <p:cNvSpPr/>
          <p:nvPr/>
        </p:nvSpPr>
        <p:spPr>
          <a:xfrm>
            <a:off x="10160001" y="4483100"/>
            <a:ext cx="1511300" cy="584200"/>
          </a:xfrm>
          <a:prstGeom prst="rect">
            <a:avLst/>
          </a:prstGeom>
          <a:solidFill>
            <a:srgbClr val="F0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913E3A0F-8440-4C1B-82A5-E55A28026DBC}"/>
              </a:ext>
            </a:extLst>
          </p:cNvPr>
          <p:cNvSpPr/>
          <p:nvPr/>
        </p:nvSpPr>
        <p:spPr>
          <a:xfrm>
            <a:off x="10160001" y="4483100"/>
            <a:ext cx="38100" cy="584200"/>
          </a:xfrm>
          <a:prstGeom prst="rect">
            <a:avLst/>
          </a:prstGeom>
          <a:solidFill>
            <a:srgbClr val="416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TextBox 57">
            <a:extLst>
              <a:ext uri="{FF2B5EF4-FFF2-40B4-BE49-F238E27FC236}">
                <a16:creationId xmlns:a16="http://schemas.microsoft.com/office/drawing/2014/main" id="{93E221D7-1B85-4E82-ACA7-E16C10DBFC6A}"/>
              </a:ext>
            </a:extLst>
          </p:cNvPr>
          <p:cNvSpPr txBox="1"/>
          <p:nvPr/>
        </p:nvSpPr>
        <p:spPr>
          <a:xfrm>
            <a:off x="10261601" y="4546600"/>
            <a:ext cx="13081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416B9A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⑥ 生效提示</a:t>
            </a:r>
          </a:p>
        </p:txBody>
      </p:sp>
      <p:sp>
        <p:nvSpPr>
          <p:cNvPr id="57" name="TextBox 58">
            <a:extLst>
              <a:ext uri="{FF2B5EF4-FFF2-40B4-BE49-F238E27FC236}">
                <a16:creationId xmlns:a16="http://schemas.microsoft.com/office/drawing/2014/main" id="{C2764E7D-F941-4961-AC08-31866C0193BD}"/>
              </a:ext>
            </a:extLst>
          </p:cNvPr>
          <p:cNvSpPr txBox="1"/>
          <p:nvPr/>
        </p:nvSpPr>
        <p:spPr>
          <a:xfrm>
            <a:off x="10261601" y="4826000"/>
            <a:ext cx="1308100" cy="215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209"/>
              </a:lnSpc>
              <a:spcBef>
                <a:spcPts val="0"/>
              </a:spcBef>
              <a:spcAft>
                <a:spcPts val="0"/>
              </a:spcAft>
              <a:defRPr sz="93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明确是否可被检索</a:t>
            </a:r>
          </a:p>
        </p:txBody>
      </p:sp>
      <p:cxnSp>
        <p:nvCxnSpPr>
          <p:cNvPr id="58" name="Connector 59">
            <a:extLst>
              <a:ext uri="{FF2B5EF4-FFF2-40B4-BE49-F238E27FC236}">
                <a16:creationId xmlns:a16="http://schemas.microsoft.com/office/drawing/2014/main" id="{905D8F7D-7B0D-4319-939B-872C87234AE0}"/>
              </a:ext>
            </a:extLst>
          </p:cNvPr>
          <p:cNvCxnSpPr/>
          <p:nvPr/>
        </p:nvCxnSpPr>
        <p:spPr>
          <a:xfrm flipH="1">
            <a:off x="10007601" y="4775200"/>
            <a:ext cx="152400" cy="0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60">
            <a:extLst>
              <a:ext uri="{FF2B5EF4-FFF2-40B4-BE49-F238E27FC236}">
                <a16:creationId xmlns:a16="http://schemas.microsoft.com/office/drawing/2014/main" id="{1560BA73-3F2E-4844-A2A7-188FC3B130D0}"/>
              </a:ext>
            </a:extLst>
          </p:cNvPr>
          <p:cNvCxnSpPr/>
          <p:nvPr/>
        </p:nvCxnSpPr>
        <p:spPr>
          <a:xfrm flipV="1">
            <a:off x="10007601" y="3226561"/>
            <a:ext cx="0" cy="1548639"/>
          </a:xfrm>
          <a:prstGeom prst="line">
            <a:avLst/>
          </a:prstGeom>
          <a:ln w="15240">
            <a:solidFill>
              <a:srgbClr val="416B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61">
            <a:extLst>
              <a:ext uri="{FF2B5EF4-FFF2-40B4-BE49-F238E27FC236}">
                <a16:creationId xmlns:a16="http://schemas.microsoft.com/office/drawing/2014/main" id="{8D7C8C5B-3A9D-4ED3-9AAD-20EC0066CA48}"/>
              </a:ext>
            </a:extLst>
          </p:cNvPr>
          <p:cNvCxnSpPr/>
          <p:nvPr/>
        </p:nvCxnSpPr>
        <p:spPr>
          <a:xfrm flipH="1">
            <a:off x="9128705" y="3226561"/>
            <a:ext cx="878896" cy="0"/>
          </a:xfrm>
          <a:prstGeom prst="line">
            <a:avLst/>
          </a:prstGeom>
          <a:ln w="15240">
            <a:solidFill>
              <a:srgbClr val="416B9A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41300"/>
            <a:ext cx="112776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/ 运行保障 · Watchdog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5000"/>
            <a:ext cx="7854714" cy="43569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3590"/>
              </a:lnSpc>
              <a:spcBef>
                <a:spcPts val="0"/>
              </a:spcBef>
              <a:spcAft>
                <a:spcPts val="0"/>
              </a:spcAft>
              <a:defRPr sz="27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服务健康监测</a:t>
            </a:r>
            <a:r>
              <a:rPr dirty="0">
                <a:latin typeface="微软雅黑"/>
                <a:ea typeface="微软雅黑"/>
                <a:cs typeface="微软雅黑"/>
              </a:rPr>
              <a:t>：</a:t>
            </a:r>
            <a:r>
              <a:rPr dirty="0" err="1">
                <a:latin typeface="微软雅黑"/>
                <a:ea typeface="微软雅黑"/>
                <a:cs typeface="微软雅黑"/>
              </a:rPr>
              <a:t>服务存活、业务推进与数据新鲜度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3335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705384"/>
            <a:ext cx="2273300" cy="266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监测对象</a:t>
            </a:r>
          </a:p>
        </p:txBody>
      </p:sp>
      <p:sp>
        <p:nvSpPr>
          <p:cNvPr id="8" name="Rectangle 7"/>
          <p:cNvSpPr/>
          <p:nvPr/>
        </p:nvSpPr>
        <p:spPr>
          <a:xfrm>
            <a:off x="3098800" y="1654584"/>
            <a:ext cx="5562600" cy="4419600"/>
          </a:xfrm>
          <a:prstGeom prst="rect">
            <a:avLst/>
          </a:prstGeom>
          <a:solidFill>
            <a:srgbClr val="F0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63900" y="1743484"/>
            <a:ext cx="5232400" cy="3048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Watchdog 独立进程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93200" y="1705384"/>
            <a:ext cx="2641600" cy="266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状态消费与告警出口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162584"/>
            <a:ext cx="2260600" cy="8763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2162584"/>
            <a:ext cx="38100" cy="8763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6900" y="2276884"/>
            <a:ext cx="19812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DataHub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900" y="2632484"/>
            <a:ext cx="1981200" cy="355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依赖就绪、采集心跳</a:t>
            </a:r>
          </a:p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束流 / 亮度源时间戳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140484"/>
            <a:ext cx="2260600" cy="8763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7200" y="3140484"/>
            <a:ext cx="38100" cy="8763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6900" y="3254784"/>
            <a:ext cx="19812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直方图异常服务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6900" y="3610384"/>
            <a:ext cx="1981200" cy="355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最近成功检测周期</a:t>
            </a:r>
          </a:p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后台循环是否持续推进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4118384"/>
            <a:ext cx="2260600" cy="8763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200" y="4118384"/>
            <a:ext cx="38100" cy="8763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6900" y="4232684"/>
            <a:ext cx="19812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Bridge 服务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6900" y="4588284"/>
            <a:ext cx="1981200" cy="355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进程与渠道连接</a:t>
            </a:r>
          </a:p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Axon 插件心跳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096284"/>
            <a:ext cx="2260600" cy="876300"/>
          </a:xfrm>
          <a:prstGeom prst="rect">
            <a:avLst/>
          </a:prstGeom>
          <a:solidFill>
            <a:srgbClr val="ED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57200" y="5096284"/>
            <a:ext cx="38100" cy="8763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6900" y="5210584"/>
            <a:ext cx="19812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86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前端 / nginx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6900" y="5566184"/>
            <a:ext cx="1981200" cy="355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PID 与网页访问</a:t>
            </a:r>
          </a:p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入口可达性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717800" y="2594384"/>
            <a:ext cx="215900" cy="0"/>
          </a:xfrm>
          <a:prstGeom prst="line">
            <a:avLst/>
          </a:prstGeom>
          <a:ln w="20320">
            <a:solidFill>
              <a:srgbClr val="78909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717800" y="3572284"/>
            <a:ext cx="215900" cy="0"/>
          </a:xfrm>
          <a:prstGeom prst="line">
            <a:avLst/>
          </a:prstGeom>
          <a:ln w="20320">
            <a:solidFill>
              <a:srgbClr val="78909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717800" y="4550184"/>
            <a:ext cx="215900" cy="0"/>
          </a:xfrm>
          <a:prstGeom prst="line">
            <a:avLst/>
          </a:prstGeom>
          <a:ln w="20320">
            <a:solidFill>
              <a:srgbClr val="78909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717800" y="5528084"/>
            <a:ext cx="215900" cy="0"/>
          </a:xfrm>
          <a:prstGeom prst="line">
            <a:avLst/>
          </a:prstGeom>
          <a:ln w="20320">
            <a:solidFill>
              <a:srgbClr val="78909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2933700" y="2594384"/>
            <a:ext cx="0" cy="2933700"/>
          </a:xfrm>
          <a:prstGeom prst="line">
            <a:avLst/>
          </a:prstGeom>
          <a:ln w="20320">
            <a:solidFill>
              <a:srgbClr val="78909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2933700" y="3381784"/>
            <a:ext cx="304800" cy="0"/>
          </a:xfrm>
          <a:prstGeom prst="line">
            <a:avLst/>
          </a:prstGeom>
          <a:ln w="2032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251200" y="2175284"/>
            <a:ext cx="5257800" cy="495300"/>
          </a:xfrm>
          <a:prstGeom prst="rect">
            <a:avLst/>
          </a:prstGeom>
          <a:solidFill>
            <a:srgbClr val="D8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03600" y="2276884"/>
            <a:ext cx="49530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66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006F7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配置 + 周期调度：默认 30 秒；同一时刻一轮探测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880100" y="2670584"/>
            <a:ext cx="0" cy="203200"/>
          </a:xfrm>
          <a:prstGeom prst="line">
            <a:avLst/>
          </a:prstGeom>
          <a:ln w="2032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251200" y="2873784"/>
            <a:ext cx="2552700" cy="107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251200" y="2873784"/>
            <a:ext cx="38100" cy="1079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90900" y="2988084"/>
            <a:ext cx="22733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defRPr sz="13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① 进程与接口存活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90900" y="3343684"/>
            <a:ext cx="2273300" cy="5588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PID </a:t>
            </a:r>
            <a:r>
              <a:rPr dirty="0" err="1">
                <a:latin typeface="微软雅黑"/>
                <a:ea typeface="微软雅黑"/>
                <a:cs typeface="微软雅黑"/>
              </a:rPr>
              <a:t>是否存活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HTTP </a:t>
            </a:r>
            <a:r>
              <a:rPr dirty="0" err="1">
                <a:latin typeface="微软雅黑"/>
                <a:ea typeface="微软雅黑"/>
                <a:cs typeface="微软雅黑"/>
              </a:rPr>
              <a:t>状态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超时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dirty="0" err="1">
                <a:latin typeface="微软雅黑"/>
                <a:ea typeface="微软雅黑"/>
                <a:cs typeface="微软雅黑"/>
              </a:rPr>
              <a:t>延迟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存活失败时短路后续探测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956300" y="2873784"/>
            <a:ext cx="2552700" cy="1079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956300" y="2873784"/>
            <a:ext cx="38100" cy="10795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96000" y="2988084"/>
            <a:ext cx="22733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795"/>
              </a:lnSpc>
              <a:spcBef>
                <a:spcPts val="0"/>
              </a:spcBef>
              <a:spcAft>
                <a:spcPts val="0"/>
              </a:spcAft>
              <a:defRPr sz="13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② 业务健康与数据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096000" y="3343684"/>
            <a:ext cx="1593385" cy="52847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依赖就绪、循环</a:t>
            </a:r>
            <a:r>
              <a:rPr dirty="0">
                <a:latin typeface="微软雅黑"/>
                <a:ea typeface="微软雅黑"/>
                <a:cs typeface="微软雅黑"/>
              </a:rPr>
              <a:t> /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插件</a:t>
            </a:r>
            <a:r>
              <a:rPr dirty="0" err="1">
                <a:latin typeface="微软雅黑"/>
                <a:ea typeface="微软雅黑"/>
                <a:cs typeface="微软雅黑"/>
              </a:rPr>
              <a:t>心跳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源时间戳、新鲜度与缺失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39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在线亮度按</a:t>
            </a:r>
            <a:r>
              <a:rPr dirty="0">
                <a:latin typeface="微软雅黑"/>
                <a:ea typeface="微软雅黑"/>
                <a:cs typeface="微软雅黑"/>
              </a:rPr>
              <a:t> DAQ </a:t>
            </a:r>
            <a:r>
              <a:rPr dirty="0" err="1">
                <a:latin typeface="微软雅黑"/>
                <a:ea typeface="微软雅黑"/>
                <a:cs typeface="微软雅黑"/>
              </a:rPr>
              <a:t>状态门控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44" name="Connector 43"/>
          <p:cNvCxnSpPr/>
          <p:nvPr/>
        </p:nvCxnSpPr>
        <p:spPr>
          <a:xfrm>
            <a:off x="4533900" y="3953284"/>
            <a:ext cx="0" cy="152400"/>
          </a:xfrm>
          <a:prstGeom prst="line">
            <a:avLst/>
          </a:prstGeom>
          <a:ln w="2032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4533900" y="4105684"/>
            <a:ext cx="1346200" cy="0"/>
          </a:xfrm>
          <a:prstGeom prst="line">
            <a:avLst/>
          </a:prstGeom>
          <a:ln w="2032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7226300" y="3953284"/>
            <a:ext cx="0" cy="152400"/>
          </a:xfrm>
          <a:prstGeom prst="line">
            <a:avLst/>
          </a:prstGeom>
          <a:ln w="2032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H="1">
            <a:off x="5880100" y="4105684"/>
            <a:ext cx="1346200" cy="0"/>
          </a:xfrm>
          <a:prstGeom prst="line">
            <a:avLst/>
          </a:prstGeom>
          <a:ln w="20320">
            <a:solidFill>
              <a:srgbClr val="008C9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880100" y="4105684"/>
            <a:ext cx="0" cy="127000"/>
          </a:xfrm>
          <a:prstGeom prst="line">
            <a:avLst/>
          </a:prstGeom>
          <a:ln w="2032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251200" y="4232684"/>
            <a:ext cx="5257800" cy="8255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41525" y="4499384"/>
            <a:ext cx="2856551" cy="20653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73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状态机：故障确认</a:t>
            </a:r>
            <a:r>
              <a:rPr dirty="0">
                <a:latin typeface="微软雅黑"/>
                <a:ea typeface="微软雅黑"/>
                <a:cs typeface="微软雅黑"/>
              </a:rPr>
              <a:t>→ </a:t>
            </a:r>
            <a:r>
              <a:rPr dirty="0" err="1">
                <a:latin typeface="微软雅黑"/>
                <a:ea typeface="微软雅黑"/>
                <a:cs typeface="微软雅黑"/>
              </a:rPr>
              <a:t>连续成功确认恢复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52" name="Connector 51"/>
          <p:cNvCxnSpPr/>
          <p:nvPr/>
        </p:nvCxnSpPr>
        <p:spPr>
          <a:xfrm>
            <a:off x="5880100" y="5058184"/>
            <a:ext cx="0" cy="266700"/>
          </a:xfrm>
          <a:prstGeom prst="line">
            <a:avLst/>
          </a:prstGeom>
          <a:ln w="20320">
            <a:solidFill>
              <a:srgbClr val="008C95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251200" y="5324884"/>
            <a:ext cx="5257800" cy="62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03600" y="5507658"/>
            <a:ext cx="4953000" cy="2667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73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PostgreSQL 状态 / 事件  +  内存总览快照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093200" y="2162584"/>
            <a:ext cx="2641600" cy="1206500"/>
          </a:xfrm>
          <a:prstGeom prst="rect">
            <a:avLst/>
          </a:prstGeom>
          <a:solidFill>
            <a:srgbClr val="F0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093200" y="2162584"/>
            <a:ext cx="38100" cy="1206500"/>
          </a:xfrm>
          <a:prstGeom prst="rect">
            <a:avLst/>
          </a:prstGeom>
          <a:solidFill>
            <a:srgbClr val="256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232900" y="2276884"/>
            <a:ext cx="2362200" cy="3302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2563A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服务健康页面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232900" y="2632484"/>
            <a:ext cx="2362200" cy="6858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只读 API → nginx → 页面</a:t>
            </a:r>
          </a:p>
          <a:p>
            <a:pPr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状态、依赖、数据更新时间</a:t>
            </a:r>
          </a:p>
          <a:p>
            <a:pPr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告警及历史事件查询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8509000" y="5642384"/>
            <a:ext cx="368300" cy="0"/>
          </a:xfrm>
          <a:prstGeom prst="line">
            <a:avLst/>
          </a:prstGeom>
          <a:ln w="20320">
            <a:solidFill>
              <a:srgbClr val="2563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8877300" y="2772184"/>
            <a:ext cx="0" cy="2870200"/>
          </a:xfrm>
          <a:prstGeom prst="line">
            <a:avLst/>
          </a:prstGeom>
          <a:ln w="20320">
            <a:solidFill>
              <a:srgbClr val="2563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8877300" y="2772184"/>
            <a:ext cx="215900" cy="0"/>
          </a:xfrm>
          <a:prstGeom prst="line">
            <a:avLst/>
          </a:prstGeom>
          <a:ln w="20320">
            <a:solidFill>
              <a:srgbClr val="2563A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1036300" y="6553200"/>
            <a:ext cx="698500" cy="2159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ts val="119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26 / 28</a:t>
            </a:r>
          </a:p>
        </p:txBody>
      </p:sp>
      <p:sp>
        <p:nvSpPr>
          <p:cNvPr id="77" name="Rectangle 5">
            <a:extLst>
              <a:ext uri="{FF2B5EF4-FFF2-40B4-BE49-F238E27FC236}">
                <a16:creationId xmlns:a16="http://schemas.microsoft.com/office/drawing/2014/main" id="{E23684FC-99E2-4E73-8DBD-B28B50A80A0D}"/>
              </a:ext>
            </a:extLst>
          </p:cNvPr>
          <p:cNvSpPr/>
          <p:nvPr/>
        </p:nvSpPr>
        <p:spPr>
          <a:xfrm>
            <a:off x="9202997" y="4351877"/>
            <a:ext cx="2531804" cy="1509545"/>
          </a:xfrm>
          <a:prstGeom prst="rect">
            <a:avLst/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TextBox 6">
            <a:extLst>
              <a:ext uri="{FF2B5EF4-FFF2-40B4-BE49-F238E27FC236}">
                <a16:creationId xmlns:a16="http://schemas.microsoft.com/office/drawing/2014/main" id="{64C829C1-A013-45F8-9E58-80126E587093}"/>
              </a:ext>
            </a:extLst>
          </p:cNvPr>
          <p:cNvSpPr txBox="1"/>
          <p:nvPr/>
        </p:nvSpPr>
        <p:spPr>
          <a:xfrm>
            <a:off x="9414828" y="4651884"/>
            <a:ext cx="2108141" cy="755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ts val="2025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监测“服务是否活着”和“</a:t>
            </a:r>
            <a:r>
              <a:rPr dirty="0" err="1">
                <a:latin typeface="微软雅黑"/>
                <a:ea typeface="微软雅黑"/>
                <a:cs typeface="微软雅黑"/>
              </a:rPr>
              <a:t>业务是否在推进</a:t>
            </a:r>
            <a:r>
              <a:rPr dirty="0">
                <a:latin typeface="微软雅黑"/>
                <a:ea typeface="微软雅黑"/>
                <a:cs typeface="微软雅黑"/>
              </a:rPr>
              <a:t>”，</a:t>
            </a:r>
            <a:r>
              <a:rPr dirty="0" err="1">
                <a:latin typeface="微软雅黑"/>
                <a:ea typeface="微软雅黑"/>
                <a:cs typeface="微软雅黑"/>
              </a:rPr>
              <a:t>为持续运行建立可观测性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9" name="TextBox 7">
            <a:extLst>
              <a:ext uri="{FF2B5EF4-FFF2-40B4-BE49-F238E27FC236}">
                <a16:creationId xmlns:a16="http://schemas.microsoft.com/office/drawing/2014/main" id="{0C8F7BEB-5449-4BFB-BA7E-7E355F0E9EE9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BESIII 数智化运控软件  ·  中期进展报告  ·  2026.09</a:t>
            </a:r>
          </a:p>
        </p:txBody>
      </p:sp>
      <p:pic>
        <p:nvPicPr>
          <p:cNvPr id="80" name="图片 79">
            <a:extLst>
              <a:ext uri="{FF2B5EF4-FFF2-40B4-BE49-F238E27FC236}">
                <a16:creationId xmlns:a16="http://schemas.microsoft.com/office/drawing/2014/main" id="{0A0E990B-1202-4CA2-9335-F9222D4B5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05 / 阶段总结与下一步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中期进展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总览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663BF5E4-BA65-4F40-9B7F-599392733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57200" y="1713223"/>
            <a:ext cx="2222500" cy="3810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96900" y="1776723"/>
            <a:ext cx="1943100" cy="279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模块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679700" y="1713223"/>
            <a:ext cx="5499100" cy="3810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819400" y="1776723"/>
            <a:ext cx="5219700" cy="279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已有证据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178800" y="1713223"/>
            <a:ext cx="3556000" cy="3810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318500" y="1776723"/>
            <a:ext cx="3276600" cy="279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下一步重点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57200" y="2094223"/>
            <a:ext cx="22225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96900" y="2259323"/>
            <a:ext cx="19431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数据与设备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679700" y="2094223"/>
            <a:ext cx="54991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819400" y="2259323"/>
            <a:ext cx="52197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统一查询；42 台设备的状态 / 日志页面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178800" y="2094223"/>
            <a:ext cx="35560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18500" y="2259323"/>
            <a:ext cx="32766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覆盖范围与连续运行验证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57200" y="2780023"/>
            <a:ext cx="2222500" cy="673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96900" y="2945123"/>
            <a:ext cx="19431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直方图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异常检测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2679700" y="2780023"/>
            <a:ext cx="5499100" cy="673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819400" y="2945123"/>
            <a:ext cx="52197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defRPr sz="12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规则、评分、状态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/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事件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/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人工标记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178800" y="2780023"/>
            <a:ext cx="3556000" cy="673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318500" y="2945123"/>
            <a:ext cx="32766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专家真值、误报 / 漏报评估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57200" y="3465823"/>
            <a:ext cx="22225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96900" y="3630923"/>
            <a:ext cx="19431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Run 与报表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79700" y="3465823"/>
            <a:ext cx="54991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819400" y="3630923"/>
            <a:ext cx="52197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defRPr sz="12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独立服务职责、错误分析与</a:t>
            </a:r>
            <a:r>
              <a:rPr dirty="0" err="1">
                <a:latin typeface="微软雅黑"/>
                <a:ea typeface="微软雅黑"/>
                <a:cs typeface="微软雅黑"/>
              </a:rPr>
              <a:t>班次与周度统计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8178800" y="3465823"/>
            <a:ext cx="35560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318500" y="3630923"/>
            <a:ext cx="32766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记录完整性和统计口径校验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57200" y="4151623"/>
            <a:ext cx="2222500" cy="673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6900" y="4316723"/>
            <a:ext cx="19431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值班与日志诊断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679700" y="4151623"/>
            <a:ext cx="5499100" cy="673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819400" y="4316723"/>
            <a:ext cx="5219700" cy="2291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90"/>
              </a:lnSpc>
              <a:defRPr sz="14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渠道、工具、问答与维护任务接入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178800" y="4151623"/>
            <a:ext cx="3556000" cy="6731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318500" y="4316723"/>
            <a:ext cx="32766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回答质量与根因专家复核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57200" y="4837423"/>
            <a:ext cx="22225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96900" y="5002523"/>
            <a:ext cx="19431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反馈与案例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679700" y="4837423"/>
            <a:ext cx="54991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819400" y="5002523"/>
            <a:ext cx="5219700" cy="2291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90"/>
              </a:lnSpc>
              <a:defRPr sz="14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编辑版本管理、确认入库与派发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178800" y="4837423"/>
            <a:ext cx="3556000" cy="6731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8318500" y="5002523"/>
            <a:ext cx="3276600" cy="482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候选验证、经验确认与发布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57200" y="5866123"/>
            <a:ext cx="11277600" cy="3937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609600" y="5955023"/>
            <a:ext cx="10972800" cy="1953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625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本阶段已形成可展示、可查询、可回溯的业务链路；效果验收与专家确认继续推进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27 / 28</a:t>
            </a:r>
          </a:p>
        </p:txBody>
      </p:sp>
      <p:sp>
        <p:nvSpPr>
          <p:cNvPr id="46" name="TextBox 7">
            <a:extLst>
              <a:ext uri="{FF2B5EF4-FFF2-40B4-BE49-F238E27FC236}">
                <a16:creationId xmlns:a16="http://schemas.microsoft.com/office/drawing/2014/main" id="{AC894D7A-3EE6-4063-879A-E367B55CC39A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1600" cy="68580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9461500" cy="2413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05 / 进展与下一步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2300"/>
            <a:ext cx="9588500" cy="4002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下一步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计划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8C8F66C-0E9D-4559-A86D-D29BA6818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5610" y="89385"/>
            <a:ext cx="1677277" cy="76571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57200" y="1308100"/>
            <a:ext cx="112776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972800" y="6591300"/>
            <a:ext cx="762000" cy="190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17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28 / 28</a:t>
            </a: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6CC59B4C-97B9-4297-BA7B-6B062A224923}"/>
              </a:ext>
            </a:extLst>
          </p:cNvPr>
          <p:cNvSpPr txBox="1"/>
          <p:nvPr/>
        </p:nvSpPr>
        <p:spPr>
          <a:xfrm>
            <a:off x="457200" y="6553200"/>
            <a:ext cx="8255000" cy="1905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>
                <a:latin typeface="微软雅黑"/>
                <a:ea typeface="微软雅黑"/>
                <a:cs typeface="微软雅黑"/>
              </a:rPr>
              <a:t>BESIII </a:t>
            </a:r>
            <a:r>
              <a:rPr dirty="0" err="1">
                <a:latin typeface="微软雅黑"/>
                <a:ea typeface="微软雅黑"/>
                <a:cs typeface="微软雅黑"/>
              </a:rPr>
              <a:t>数智化运控软件</a:t>
            </a:r>
            <a:r>
              <a:rPr dirty="0">
                <a:latin typeface="微软雅黑"/>
                <a:ea typeface="微软雅黑"/>
                <a:cs typeface="微软雅黑"/>
              </a:rPr>
              <a:t>  ·  </a:t>
            </a:r>
            <a:r>
              <a:rPr dirty="0" err="1">
                <a:latin typeface="微软雅黑"/>
                <a:ea typeface="微软雅黑"/>
                <a:cs typeface="微软雅黑"/>
              </a:rPr>
              <a:t>中期进展报告</a:t>
            </a:r>
            <a:r>
              <a:rPr dirty="0">
                <a:latin typeface="微软雅黑"/>
                <a:ea typeface="微软雅黑"/>
                <a:cs typeface="微软雅黑"/>
              </a:rPr>
              <a:t>  ·  2026.09</a:t>
            </a:r>
          </a:p>
        </p:txBody>
      </p:sp>
      <p:sp>
        <p:nvSpPr>
          <p:cNvPr id="53" name="Rectangle 24">
            <a:extLst>
              <a:ext uri="{FF2B5EF4-FFF2-40B4-BE49-F238E27FC236}">
                <a16:creationId xmlns:a16="http://schemas.microsoft.com/office/drawing/2014/main" id="{A803D256-0AE8-45C5-B500-9C09B3CA71CD}"/>
              </a:ext>
            </a:extLst>
          </p:cNvPr>
          <p:cNvSpPr/>
          <p:nvPr/>
        </p:nvSpPr>
        <p:spPr>
          <a:xfrm>
            <a:off x="457200" y="1524000"/>
            <a:ext cx="11277600" cy="609600"/>
          </a:xfrm>
          <a:prstGeom prst="rect">
            <a:avLst/>
          </a:prstGeom>
          <a:solidFill>
            <a:srgbClr val="ED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TextBox 25">
            <a:extLst>
              <a:ext uri="{FF2B5EF4-FFF2-40B4-BE49-F238E27FC236}">
                <a16:creationId xmlns:a16="http://schemas.microsoft.com/office/drawing/2014/main" id="{3F980A03-D605-40DC-949F-90DF654A2158}"/>
              </a:ext>
            </a:extLst>
          </p:cNvPr>
          <p:cNvSpPr txBox="1"/>
          <p:nvPr/>
        </p:nvSpPr>
        <p:spPr>
          <a:xfrm>
            <a:off x="622300" y="1663700"/>
            <a:ext cx="10922000" cy="2381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验收主指标：覆盖</a:t>
            </a:r>
            <a:r>
              <a:rPr dirty="0">
                <a:latin typeface="微软雅黑"/>
                <a:ea typeface="微软雅黑"/>
                <a:cs typeface="微软雅黑"/>
              </a:rPr>
              <a:t> 35000 </a:t>
            </a:r>
            <a:r>
              <a:rPr dirty="0" err="1">
                <a:latin typeface="微软雅黑"/>
                <a:ea typeface="微软雅黑"/>
                <a:cs typeface="微软雅黑"/>
              </a:rPr>
              <a:t>个监测参数</a:t>
            </a:r>
            <a:r>
              <a:rPr dirty="0">
                <a:latin typeface="微软雅黑"/>
                <a:ea typeface="微软雅黑"/>
                <a:cs typeface="微软雅黑"/>
              </a:rPr>
              <a:t>；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通过真实运行场景验证，把智能辅助逐步推进到受控处置与持续改进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Rectangle 26">
            <a:extLst>
              <a:ext uri="{FF2B5EF4-FFF2-40B4-BE49-F238E27FC236}">
                <a16:creationId xmlns:a16="http://schemas.microsoft.com/office/drawing/2014/main" id="{81E50FE4-D4D8-4668-8AB3-584746175459}"/>
              </a:ext>
            </a:extLst>
          </p:cNvPr>
          <p:cNvSpPr/>
          <p:nvPr/>
        </p:nvSpPr>
        <p:spPr>
          <a:xfrm>
            <a:off x="457200" y="2387600"/>
            <a:ext cx="2667000" cy="34544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Rectangle 27">
            <a:extLst>
              <a:ext uri="{FF2B5EF4-FFF2-40B4-BE49-F238E27FC236}">
                <a16:creationId xmlns:a16="http://schemas.microsoft.com/office/drawing/2014/main" id="{ED391A5B-1760-43AA-ADEC-4F5A2FAA432C}"/>
              </a:ext>
            </a:extLst>
          </p:cNvPr>
          <p:cNvSpPr/>
          <p:nvPr/>
        </p:nvSpPr>
        <p:spPr>
          <a:xfrm>
            <a:off x="457200" y="2387600"/>
            <a:ext cx="2667000" cy="50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TextBox 28">
            <a:extLst>
              <a:ext uri="{FF2B5EF4-FFF2-40B4-BE49-F238E27FC236}">
                <a16:creationId xmlns:a16="http://schemas.microsoft.com/office/drawing/2014/main" id="{818A8066-BFCC-47BE-95AA-AF50871B2E9E}"/>
              </a:ext>
            </a:extLst>
          </p:cNvPr>
          <p:cNvSpPr txBox="1"/>
          <p:nvPr/>
        </p:nvSpPr>
        <p:spPr>
          <a:xfrm>
            <a:off x="609600" y="2552700"/>
            <a:ext cx="23622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01  参数覆盖达标</a:t>
            </a:r>
          </a:p>
        </p:txBody>
      </p:sp>
      <p:sp>
        <p:nvSpPr>
          <p:cNvPr id="58" name="TextBox 29">
            <a:extLst>
              <a:ext uri="{FF2B5EF4-FFF2-40B4-BE49-F238E27FC236}">
                <a16:creationId xmlns:a16="http://schemas.microsoft.com/office/drawing/2014/main" id="{9988C0C0-E130-46D0-BAB8-78DAA21E2CF9}"/>
              </a:ext>
            </a:extLst>
          </p:cNvPr>
          <p:cNvSpPr txBox="1"/>
          <p:nvPr/>
        </p:nvSpPr>
        <p:spPr>
          <a:xfrm>
            <a:off x="609600" y="2997200"/>
            <a:ext cx="2362200" cy="406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补齐接入并统一参数口径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TextBox 30">
            <a:extLst>
              <a:ext uri="{FF2B5EF4-FFF2-40B4-BE49-F238E27FC236}">
                <a16:creationId xmlns:a16="http://schemas.microsoft.com/office/drawing/2014/main" id="{1D61B26B-FAA9-45E0-9610-6C3046D5B868}"/>
              </a:ext>
            </a:extLst>
          </p:cNvPr>
          <p:cNvSpPr txBox="1"/>
          <p:nvPr/>
        </p:nvSpPr>
        <p:spPr>
          <a:xfrm>
            <a:off x="609600" y="3530600"/>
            <a:ext cx="2362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目标状态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TextBox 31">
            <a:extLst>
              <a:ext uri="{FF2B5EF4-FFF2-40B4-BE49-F238E27FC236}">
                <a16:creationId xmlns:a16="http://schemas.microsoft.com/office/drawing/2014/main" id="{B8AD5F73-7475-4C7D-BD32-BB8B5364228D}"/>
              </a:ext>
            </a:extLst>
          </p:cNvPr>
          <p:cNvSpPr txBox="1"/>
          <p:nvPr/>
        </p:nvSpPr>
        <p:spPr>
          <a:xfrm>
            <a:off x="609600" y="3873500"/>
            <a:ext cx="2362200" cy="838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覆盖</a:t>
            </a:r>
            <a:r>
              <a:rPr dirty="0">
                <a:latin typeface="微软雅黑"/>
                <a:ea typeface="微软雅黑"/>
                <a:cs typeface="微软雅黑"/>
              </a:rPr>
              <a:t> 35000 </a:t>
            </a:r>
            <a:r>
              <a:rPr dirty="0" err="1">
                <a:latin typeface="微软雅黑"/>
                <a:ea typeface="微软雅黑"/>
                <a:cs typeface="微软雅黑"/>
              </a:rPr>
              <a:t>个监测参数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明确参数标识、来源与更新时间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监测查询可用，异常中断可发现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Rectangle 32">
            <a:extLst>
              <a:ext uri="{FF2B5EF4-FFF2-40B4-BE49-F238E27FC236}">
                <a16:creationId xmlns:a16="http://schemas.microsoft.com/office/drawing/2014/main" id="{FF696D5E-068C-4A84-AE7F-9F4D571AF710}"/>
              </a:ext>
            </a:extLst>
          </p:cNvPr>
          <p:cNvSpPr/>
          <p:nvPr/>
        </p:nvSpPr>
        <p:spPr>
          <a:xfrm>
            <a:off x="609600" y="4800600"/>
            <a:ext cx="23622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TextBox 33">
            <a:extLst>
              <a:ext uri="{FF2B5EF4-FFF2-40B4-BE49-F238E27FC236}">
                <a16:creationId xmlns:a16="http://schemas.microsoft.com/office/drawing/2014/main" id="{F3A9F6F0-91FC-4A35-8EC9-83615857DA99}"/>
              </a:ext>
            </a:extLst>
          </p:cNvPr>
          <p:cNvSpPr txBox="1"/>
          <p:nvPr/>
        </p:nvSpPr>
        <p:spPr>
          <a:xfrm>
            <a:off x="609600" y="4940300"/>
            <a:ext cx="2362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验收证据</a:t>
            </a:r>
          </a:p>
        </p:txBody>
      </p:sp>
      <p:sp>
        <p:nvSpPr>
          <p:cNvPr id="63" name="TextBox 34">
            <a:extLst>
              <a:ext uri="{FF2B5EF4-FFF2-40B4-BE49-F238E27FC236}">
                <a16:creationId xmlns:a16="http://schemas.microsoft.com/office/drawing/2014/main" id="{A71F9C49-6995-4E59-9622-73704B9F0677}"/>
              </a:ext>
            </a:extLst>
          </p:cNvPr>
          <p:cNvSpPr txBox="1"/>
          <p:nvPr/>
        </p:nvSpPr>
        <p:spPr>
          <a:xfrm>
            <a:off x="609600" y="5295900"/>
            <a:ext cx="2362200" cy="469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去重参数清单</a:t>
            </a:r>
            <a:r>
              <a:rPr dirty="0">
                <a:latin typeface="微软雅黑"/>
                <a:ea typeface="微软雅黑"/>
                <a:cs typeface="微软雅黑"/>
              </a:rPr>
              <a:t> + </a:t>
            </a:r>
            <a:r>
              <a:rPr dirty="0" err="1">
                <a:latin typeface="微软雅黑"/>
                <a:ea typeface="微软雅黑"/>
                <a:cs typeface="微软雅黑"/>
              </a:rPr>
              <a:t>来源映射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实际采集与连续运行记录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Rectangle 35">
            <a:extLst>
              <a:ext uri="{FF2B5EF4-FFF2-40B4-BE49-F238E27FC236}">
                <a16:creationId xmlns:a16="http://schemas.microsoft.com/office/drawing/2014/main" id="{D4607E87-0E95-4E1B-9DAD-ED33611E3949}"/>
              </a:ext>
            </a:extLst>
          </p:cNvPr>
          <p:cNvSpPr/>
          <p:nvPr/>
        </p:nvSpPr>
        <p:spPr>
          <a:xfrm>
            <a:off x="3327400" y="2387600"/>
            <a:ext cx="2667000" cy="34544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5" name="Rectangle 36">
            <a:extLst>
              <a:ext uri="{FF2B5EF4-FFF2-40B4-BE49-F238E27FC236}">
                <a16:creationId xmlns:a16="http://schemas.microsoft.com/office/drawing/2014/main" id="{0125B33B-E710-4947-8E8B-AE1402D4681D}"/>
              </a:ext>
            </a:extLst>
          </p:cNvPr>
          <p:cNvSpPr/>
          <p:nvPr/>
        </p:nvSpPr>
        <p:spPr>
          <a:xfrm>
            <a:off x="3327400" y="2387600"/>
            <a:ext cx="2667000" cy="50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TextBox 37">
            <a:extLst>
              <a:ext uri="{FF2B5EF4-FFF2-40B4-BE49-F238E27FC236}">
                <a16:creationId xmlns:a16="http://schemas.microsoft.com/office/drawing/2014/main" id="{273DD97D-6706-49F3-9BC2-BAB0CD4298E1}"/>
              </a:ext>
            </a:extLst>
          </p:cNvPr>
          <p:cNvSpPr txBox="1"/>
          <p:nvPr/>
        </p:nvSpPr>
        <p:spPr>
          <a:xfrm>
            <a:off x="3479800" y="2552700"/>
            <a:ext cx="23622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02  受控异常恢复</a:t>
            </a:r>
          </a:p>
        </p:txBody>
      </p:sp>
      <p:sp>
        <p:nvSpPr>
          <p:cNvPr id="67" name="TextBox 38">
            <a:extLst>
              <a:ext uri="{FF2B5EF4-FFF2-40B4-BE49-F238E27FC236}">
                <a16:creationId xmlns:a16="http://schemas.microsoft.com/office/drawing/2014/main" id="{09CEF9D0-55C1-4342-A6D7-9BB037CF298F}"/>
              </a:ext>
            </a:extLst>
          </p:cNvPr>
          <p:cNvSpPr txBox="1"/>
          <p:nvPr/>
        </p:nvSpPr>
        <p:spPr>
          <a:xfrm>
            <a:off x="3479800" y="2997200"/>
            <a:ext cx="2362200" cy="166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现阶段已可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通过助手</a:t>
            </a:r>
            <a:r>
              <a:rPr dirty="0" err="1">
                <a:latin typeface="微软雅黑"/>
                <a:ea typeface="微软雅黑"/>
                <a:cs typeface="微软雅黑"/>
              </a:rPr>
              <a:t>启停</a:t>
            </a:r>
            <a:r>
              <a:rPr dirty="0">
                <a:latin typeface="微软雅黑"/>
                <a:ea typeface="微软雅黑"/>
                <a:cs typeface="微软雅黑"/>
              </a:rPr>
              <a:t> DAQ</a:t>
            </a:r>
          </a:p>
        </p:txBody>
      </p:sp>
      <p:sp>
        <p:nvSpPr>
          <p:cNvPr id="68" name="TextBox 39">
            <a:extLst>
              <a:ext uri="{FF2B5EF4-FFF2-40B4-BE49-F238E27FC236}">
                <a16:creationId xmlns:a16="http://schemas.microsoft.com/office/drawing/2014/main" id="{AEAAF831-46D2-4C34-AA36-173C9D74EDAE}"/>
              </a:ext>
            </a:extLst>
          </p:cNvPr>
          <p:cNvSpPr txBox="1"/>
          <p:nvPr/>
        </p:nvSpPr>
        <p:spPr>
          <a:xfrm>
            <a:off x="3479800" y="3530600"/>
            <a:ext cx="2362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目标状态</a:t>
            </a: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ABE855DE-8952-4B10-91BA-003365BB430D}"/>
              </a:ext>
            </a:extLst>
          </p:cNvPr>
          <p:cNvSpPr txBox="1"/>
          <p:nvPr/>
        </p:nvSpPr>
        <p:spPr>
          <a:xfrm>
            <a:off x="3479800" y="3873500"/>
            <a:ext cx="2362200" cy="838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限定异常场景自动触发恢复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检查前置条件与恢复结果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失败转人工，操作全程留痕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Rectangle 41">
            <a:extLst>
              <a:ext uri="{FF2B5EF4-FFF2-40B4-BE49-F238E27FC236}">
                <a16:creationId xmlns:a16="http://schemas.microsoft.com/office/drawing/2014/main" id="{94905452-8B07-4A67-824E-313FF4C7532D}"/>
              </a:ext>
            </a:extLst>
          </p:cNvPr>
          <p:cNvSpPr/>
          <p:nvPr/>
        </p:nvSpPr>
        <p:spPr>
          <a:xfrm>
            <a:off x="3479800" y="4800600"/>
            <a:ext cx="23622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TextBox 42">
            <a:extLst>
              <a:ext uri="{FF2B5EF4-FFF2-40B4-BE49-F238E27FC236}">
                <a16:creationId xmlns:a16="http://schemas.microsoft.com/office/drawing/2014/main" id="{2F78DA05-615B-49E2-BB1D-BEDE4AC0383B}"/>
              </a:ext>
            </a:extLst>
          </p:cNvPr>
          <p:cNvSpPr txBox="1"/>
          <p:nvPr/>
        </p:nvSpPr>
        <p:spPr>
          <a:xfrm>
            <a:off x="3479800" y="4940300"/>
            <a:ext cx="2362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验收证据</a:t>
            </a:r>
          </a:p>
        </p:txBody>
      </p:sp>
      <p:sp>
        <p:nvSpPr>
          <p:cNvPr id="72" name="TextBox 43">
            <a:extLst>
              <a:ext uri="{FF2B5EF4-FFF2-40B4-BE49-F238E27FC236}">
                <a16:creationId xmlns:a16="http://schemas.microsoft.com/office/drawing/2014/main" id="{A7D0CC7B-93E9-4406-A7B6-26CE8C079038}"/>
              </a:ext>
            </a:extLst>
          </p:cNvPr>
          <p:cNvSpPr txBox="1"/>
          <p:nvPr/>
        </p:nvSpPr>
        <p:spPr>
          <a:xfrm>
            <a:off x="3479800" y="5295900"/>
            <a:ext cx="2362200" cy="469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场景演练</a:t>
            </a:r>
            <a:r>
              <a:rPr dirty="0">
                <a:latin typeface="微软雅黑"/>
                <a:ea typeface="微软雅黑"/>
                <a:cs typeface="微软雅黑"/>
              </a:rPr>
              <a:t> + </a:t>
            </a:r>
            <a:r>
              <a:rPr dirty="0" err="1">
                <a:latin typeface="微软雅黑"/>
                <a:ea typeface="微软雅黑"/>
                <a:cs typeface="微软雅黑"/>
              </a:rPr>
              <a:t>启停与复核记录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统计恢复成功率和恢复时间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2" name="Rectangle 53">
            <a:extLst>
              <a:ext uri="{FF2B5EF4-FFF2-40B4-BE49-F238E27FC236}">
                <a16:creationId xmlns:a16="http://schemas.microsoft.com/office/drawing/2014/main" id="{F00B981D-F62F-4B48-922F-CE206DEE88B5}"/>
              </a:ext>
            </a:extLst>
          </p:cNvPr>
          <p:cNvSpPr/>
          <p:nvPr/>
        </p:nvSpPr>
        <p:spPr>
          <a:xfrm>
            <a:off x="9067800" y="2387600"/>
            <a:ext cx="2667000" cy="34544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3" name="Rectangle 54">
            <a:extLst>
              <a:ext uri="{FF2B5EF4-FFF2-40B4-BE49-F238E27FC236}">
                <a16:creationId xmlns:a16="http://schemas.microsoft.com/office/drawing/2014/main" id="{A5849ACC-F0EA-4CB4-B712-91ADDB186093}"/>
              </a:ext>
            </a:extLst>
          </p:cNvPr>
          <p:cNvSpPr/>
          <p:nvPr/>
        </p:nvSpPr>
        <p:spPr>
          <a:xfrm>
            <a:off x="9067800" y="2387600"/>
            <a:ext cx="2667000" cy="50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TextBox 55">
            <a:extLst>
              <a:ext uri="{FF2B5EF4-FFF2-40B4-BE49-F238E27FC236}">
                <a16:creationId xmlns:a16="http://schemas.microsoft.com/office/drawing/2014/main" id="{D8F2C809-18FC-48A7-BF60-6FCB1C7F88E6}"/>
              </a:ext>
            </a:extLst>
          </p:cNvPr>
          <p:cNvSpPr txBox="1"/>
          <p:nvPr/>
        </p:nvSpPr>
        <p:spPr>
          <a:xfrm>
            <a:off x="9220200" y="2552700"/>
            <a:ext cx="23622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04  Skill 质量验证</a:t>
            </a:r>
          </a:p>
        </p:txBody>
      </p:sp>
      <p:sp>
        <p:nvSpPr>
          <p:cNvPr id="85" name="TextBox 56">
            <a:extLst>
              <a:ext uri="{FF2B5EF4-FFF2-40B4-BE49-F238E27FC236}">
                <a16:creationId xmlns:a16="http://schemas.microsoft.com/office/drawing/2014/main" id="{36D391C5-E8CC-4234-8F90-D4023E7BD0D1}"/>
              </a:ext>
            </a:extLst>
          </p:cNvPr>
          <p:cNvSpPr txBox="1"/>
          <p:nvPr/>
        </p:nvSpPr>
        <p:spPr>
          <a:xfrm>
            <a:off x="9220200" y="2997200"/>
            <a:ext cx="2362200" cy="406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形成可重复执行的任务测试集</a:t>
            </a:r>
          </a:p>
        </p:txBody>
      </p:sp>
      <p:sp>
        <p:nvSpPr>
          <p:cNvPr id="86" name="TextBox 57">
            <a:extLst>
              <a:ext uri="{FF2B5EF4-FFF2-40B4-BE49-F238E27FC236}">
                <a16:creationId xmlns:a16="http://schemas.microsoft.com/office/drawing/2014/main" id="{35F9B8BD-DDD6-4F2F-8CB8-37B895610017}"/>
              </a:ext>
            </a:extLst>
          </p:cNvPr>
          <p:cNvSpPr txBox="1"/>
          <p:nvPr/>
        </p:nvSpPr>
        <p:spPr>
          <a:xfrm>
            <a:off x="9220200" y="3530600"/>
            <a:ext cx="2362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目标状态</a:t>
            </a:r>
          </a:p>
        </p:txBody>
      </p:sp>
      <p:sp>
        <p:nvSpPr>
          <p:cNvPr id="87" name="TextBox 58">
            <a:extLst>
              <a:ext uri="{FF2B5EF4-FFF2-40B4-BE49-F238E27FC236}">
                <a16:creationId xmlns:a16="http://schemas.microsoft.com/office/drawing/2014/main" id="{279912A8-51CC-4D82-8B1C-C15CC682B545}"/>
              </a:ext>
            </a:extLst>
          </p:cNvPr>
          <p:cNvSpPr txBox="1"/>
          <p:nvPr/>
        </p:nvSpPr>
        <p:spPr>
          <a:xfrm>
            <a:off x="9220200" y="3873500"/>
            <a:ext cx="2362200" cy="5273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覆盖查询、诊断和受控操作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正确调用工具、引用证据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简单的服务</a:t>
            </a:r>
            <a:r>
              <a:rPr dirty="0" err="1">
                <a:latin typeface="微软雅黑"/>
                <a:ea typeface="微软雅黑"/>
                <a:cs typeface="微软雅黑"/>
              </a:rPr>
              <a:t>异常可处理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Rectangle 59">
            <a:extLst>
              <a:ext uri="{FF2B5EF4-FFF2-40B4-BE49-F238E27FC236}">
                <a16:creationId xmlns:a16="http://schemas.microsoft.com/office/drawing/2014/main" id="{D21FBE0D-C0A3-4A8B-82B7-B4B7EDFCD958}"/>
              </a:ext>
            </a:extLst>
          </p:cNvPr>
          <p:cNvSpPr/>
          <p:nvPr/>
        </p:nvSpPr>
        <p:spPr>
          <a:xfrm>
            <a:off x="9220200" y="4800600"/>
            <a:ext cx="23622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89" name="TextBox 60">
            <a:extLst>
              <a:ext uri="{FF2B5EF4-FFF2-40B4-BE49-F238E27FC236}">
                <a16:creationId xmlns:a16="http://schemas.microsoft.com/office/drawing/2014/main" id="{42BC4ABB-F05E-4891-823F-FEC8E6AC15B3}"/>
              </a:ext>
            </a:extLst>
          </p:cNvPr>
          <p:cNvSpPr txBox="1"/>
          <p:nvPr/>
        </p:nvSpPr>
        <p:spPr>
          <a:xfrm>
            <a:off x="9220200" y="4940300"/>
            <a:ext cx="2362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验收证据</a:t>
            </a:r>
          </a:p>
        </p:txBody>
      </p:sp>
      <p:sp>
        <p:nvSpPr>
          <p:cNvPr id="90" name="TextBox 61">
            <a:extLst>
              <a:ext uri="{FF2B5EF4-FFF2-40B4-BE49-F238E27FC236}">
                <a16:creationId xmlns:a16="http://schemas.microsoft.com/office/drawing/2014/main" id="{92D2E494-FD7B-4680-9609-D871221CD194}"/>
              </a:ext>
            </a:extLst>
          </p:cNvPr>
          <p:cNvSpPr txBox="1"/>
          <p:nvPr/>
        </p:nvSpPr>
        <p:spPr>
          <a:xfrm>
            <a:off x="9220200" y="5295900"/>
            <a:ext cx="2362200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真实问题集</a:t>
            </a:r>
            <a:r>
              <a:rPr dirty="0">
                <a:latin typeface="微软雅黑"/>
                <a:ea typeface="微软雅黑"/>
                <a:cs typeface="微软雅黑"/>
              </a:rPr>
              <a:t> +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 </a:t>
            </a:r>
            <a:r>
              <a:rPr dirty="0" err="1">
                <a:latin typeface="微软雅黑"/>
                <a:ea typeface="微软雅黑"/>
                <a:cs typeface="微软雅黑"/>
              </a:rPr>
              <a:t>预期结果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通过率、失败原因与回归记录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91" name="Rectangle 62">
            <a:extLst>
              <a:ext uri="{FF2B5EF4-FFF2-40B4-BE49-F238E27FC236}">
                <a16:creationId xmlns:a16="http://schemas.microsoft.com/office/drawing/2014/main" id="{1138CA34-4A3B-402E-A4BB-5ED641F44208}"/>
              </a:ext>
            </a:extLst>
          </p:cNvPr>
          <p:cNvSpPr/>
          <p:nvPr/>
        </p:nvSpPr>
        <p:spPr>
          <a:xfrm>
            <a:off x="457200" y="6045200"/>
            <a:ext cx="11277600" cy="406400"/>
          </a:xfrm>
          <a:prstGeom prst="rect">
            <a:avLst/>
          </a:prstGeom>
          <a:solidFill>
            <a:srgbClr val="142E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92" name="TextBox 63">
            <a:extLst>
              <a:ext uri="{FF2B5EF4-FFF2-40B4-BE49-F238E27FC236}">
                <a16:creationId xmlns:a16="http://schemas.microsoft.com/office/drawing/2014/main" id="{E8F811DD-D564-4A41-B1D3-B03A6D956B2D}"/>
              </a:ext>
            </a:extLst>
          </p:cNvPr>
          <p:cNvSpPr txBox="1"/>
          <p:nvPr/>
        </p:nvSpPr>
        <p:spPr>
          <a:xfrm>
            <a:off x="609600" y="6146800"/>
            <a:ext cx="10972800" cy="266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9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交付目标：参数覆盖可核验、典型任务可复现、处置过程可追溯、改进效果可验证</a:t>
            </a:r>
          </a:p>
        </p:txBody>
      </p:sp>
      <p:sp>
        <p:nvSpPr>
          <p:cNvPr id="100" name="Rectangle 44">
            <a:extLst>
              <a:ext uri="{FF2B5EF4-FFF2-40B4-BE49-F238E27FC236}">
                <a16:creationId xmlns:a16="http://schemas.microsoft.com/office/drawing/2014/main" id="{327E5AC0-40DF-43E5-87FB-8B05A212C6BD}"/>
              </a:ext>
            </a:extLst>
          </p:cNvPr>
          <p:cNvSpPr/>
          <p:nvPr/>
        </p:nvSpPr>
        <p:spPr>
          <a:xfrm>
            <a:off x="6197600" y="2387600"/>
            <a:ext cx="2667000" cy="3454400"/>
          </a:xfrm>
          <a:prstGeom prst="rect">
            <a:avLst/>
          </a:prstGeom>
          <a:solidFill>
            <a:srgbClr val="F1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1" name="Rectangle 45">
            <a:extLst>
              <a:ext uri="{FF2B5EF4-FFF2-40B4-BE49-F238E27FC236}">
                <a16:creationId xmlns:a16="http://schemas.microsoft.com/office/drawing/2014/main" id="{FD24032F-7244-4C20-AC99-31A134765826}"/>
              </a:ext>
            </a:extLst>
          </p:cNvPr>
          <p:cNvSpPr/>
          <p:nvPr/>
        </p:nvSpPr>
        <p:spPr>
          <a:xfrm>
            <a:off x="6197600" y="2387600"/>
            <a:ext cx="2667000" cy="50800"/>
          </a:xfrm>
          <a:prstGeom prst="rect">
            <a:avLst/>
          </a:prstGeom>
          <a:solidFill>
            <a:srgbClr val="008C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2" name="TextBox 46">
            <a:extLst>
              <a:ext uri="{FF2B5EF4-FFF2-40B4-BE49-F238E27FC236}">
                <a16:creationId xmlns:a16="http://schemas.microsoft.com/office/drawing/2014/main" id="{3D87A357-AB48-470B-BAA2-9479D9D074E2}"/>
              </a:ext>
            </a:extLst>
          </p:cNvPr>
          <p:cNvSpPr txBox="1"/>
          <p:nvPr/>
        </p:nvSpPr>
        <p:spPr>
          <a:xfrm>
            <a:off x="6350000" y="2552700"/>
            <a:ext cx="23622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95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8C95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03  多源关联分析</a:t>
            </a:r>
          </a:p>
        </p:txBody>
      </p:sp>
      <p:sp>
        <p:nvSpPr>
          <p:cNvPr id="103" name="TextBox 47">
            <a:extLst>
              <a:ext uri="{FF2B5EF4-FFF2-40B4-BE49-F238E27FC236}">
                <a16:creationId xmlns:a16="http://schemas.microsoft.com/office/drawing/2014/main" id="{B8561C43-5BF1-4125-A6F6-5402F5F44FEA}"/>
              </a:ext>
            </a:extLst>
          </p:cNvPr>
          <p:cNvSpPr txBox="1"/>
          <p:nvPr/>
        </p:nvSpPr>
        <p:spPr>
          <a:xfrm>
            <a:off x="6350000" y="2997200"/>
            <a:ext cx="2362200" cy="406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617486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从单项异常定位到跨源联合研判</a:t>
            </a:r>
          </a:p>
        </p:txBody>
      </p:sp>
      <p:sp>
        <p:nvSpPr>
          <p:cNvPr id="104" name="TextBox 48">
            <a:extLst>
              <a:ext uri="{FF2B5EF4-FFF2-40B4-BE49-F238E27FC236}">
                <a16:creationId xmlns:a16="http://schemas.microsoft.com/office/drawing/2014/main" id="{D98B9C70-E37A-49BE-9054-89F1CE84A806}"/>
              </a:ext>
            </a:extLst>
          </p:cNvPr>
          <p:cNvSpPr txBox="1"/>
          <p:nvPr/>
        </p:nvSpPr>
        <p:spPr>
          <a:xfrm>
            <a:off x="6350000" y="3530600"/>
            <a:ext cx="2362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目标状态</a:t>
            </a:r>
          </a:p>
        </p:txBody>
      </p:sp>
      <p:sp>
        <p:nvSpPr>
          <p:cNvPr id="105" name="TextBox 49">
            <a:extLst>
              <a:ext uri="{FF2B5EF4-FFF2-40B4-BE49-F238E27FC236}">
                <a16:creationId xmlns:a16="http://schemas.microsoft.com/office/drawing/2014/main" id="{F7BCA1E0-7C17-44F3-B3E5-A3EABF7EE6C8}"/>
              </a:ext>
            </a:extLst>
          </p:cNvPr>
          <p:cNvSpPr txBox="1"/>
          <p:nvPr/>
        </p:nvSpPr>
        <p:spPr>
          <a:xfrm>
            <a:off x="6350000" y="3873500"/>
            <a:ext cx="2362200" cy="838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按 Run / 时间关联多源数据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结合状态、直方图与日志分析</a:t>
            </a:r>
            <a:endParaRPr dirty="0">
              <a:latin typeface="微软雅黑"/>
              <a:ea typeface="微软雅黑"/>
              <a:cs typeface="微软雅黑"/>
            </a:endParaRPr>
          </a:p>
          <a:p>
            <a:pPr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 dirty="0" err="1">
                <a:latin typeface="微软雅黑"/>
                <a:ea typeface="微软雅黑"/>
                <a:cs typeface="微软雅黑"/>
              </a:rPr>
              <a:t>给出关联证据与候选原因</a:t>
            </a:r>
            <a:endParaRPr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06" name="Rectangle 50">
            <a:extLst>
              <a:ext uri="{FF2B5EF4-FFF2-40B4-BE49-F238E27FC236}">
                <a16:creationId xmlns:a16="http://schemas.microsoft.com/office/drawing/2014/main" id="{5F1CD50D-55C8-4151-A03F-DDC14503A418}"/>
              </a:ext>
            </a:extLst>
          </p:cNvPr>
          <p:cNvSpPr/>
          <p:nvPr/>
        </p:nvSpPr>
        <p:spPr>
          <a:xfrm>
            <a:off x="6350000" y="4800600"/>
            <a:ext cx="2362200" cy="12700"/>
          </a:xfrm>
          <a:prstGeom prst="rect">
            <a:avLst/>
          </a:prstGeom>
          <a:solidFill>
            <a:srgbClr val="D9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" name="TextBox 51">
            <a:extLst>
              <a:ext uri="{FF2B5EF4-FFF2-40B4-BE49-F238E27FC236}">
                <a16:creationId xmlns:a16="http://schemas.microsoft.com/office/drawing/2014/main" id="{0E988E6A-79C7-462B-A1F1-DB7CE3D86085}"/>
              </a:ext>
            </a:extLst>
          </p:cNvPr>
          <p:cNvSpPr txBox="1"/>
          <p:nvPr/>
        </p:nvSpPr>
        <p:spPr>
          <a:xfrm>
            <a:off x="6350000" y="4940300"/>
            <a:ext cx="23622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95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42E48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验收证据</a:t>
            </a:r>
          </a:p>
        </p:txBody>
      </p:sp>
      <p:sp>
        <p:nvSpPr>
          <p:cNvPr id="108" name="TextBox 52">
            <a:extLst>
              <a:ext uri="{FF2B5EF4-FFF2-40B4-BE49-F238E27FC236}">
                <a16:creationId xmlns:a16="http://schemas.microsoft.com/office/drawing/2014/main" id="{C2164CBA-518D-4789-966A-A38A295A1B79}"/>
              </a:ext>
            </a:extLst>
          </p:cNvPr>
          <p:cNvSpPr txBox="1"/>
          <p:nvPr/>
        </p:nvSpPr>
        <p:spPr>
          <a:xfrm>
            <a:off x="6350000" y="5295900"/>
            <a:ext cx="2362200" cy="4699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典型异常案例 + 多源证据链</a:t>
            </a:r>
          </a:p>
          <a:p>
            <a:pPr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20364B"/>
                </a:solidFill>
                <a:latin typeface="微软雅黑"/>
                <a:ea typeface="微软雅黑"/>
                <a:cs typeface="微软雅黑"/>
              </a:defRPr>
            </a:pPr>
            <a:r>
              <a:rPr>
                <a:latin typeface="微软雅黑"/>
                <a:ea typeface="微软雅黑"/>
                <a:cs typeface="微软雅黑"/>
              </a:rPr>
              <a:t>专家复核结果与分析记录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微软雅黑"/>
        <a:ea typeface="微软雅黑"/>
        <a:cs typeface="微软雅黑"/>
        <a:font script="Jpan" typeface="微软雅黑"/>
        <a:font script="Hang" typeface="微软雅黑"/>
        <a:font script="Hans" typeface="微软雅黑"/>
        <a:font script="Hant" typeface="微软雅黑"/>
        <a:font script="Arab" typeface="微软雅黑"/>
        <a:font script="Hebr" typeface="微软雅黑"/>
        <a:font script="Thai" typeface="微软雅黑"/>
        <a:font script="Ethi" typeface="微软雅黑"/>
        <a:font script="Beng" typeface="微软雅黑"/>
        <a:font script="Gujr" typeface="微软雅黑"/>
        <a:font script="Khmr" typeface="微软雅黑"/>
        <a:font script="Knda" typeface="微软雅黑"/>
        <a:font script="Guru" typeface="微软雅黑"/>
        <a:font script="Cans" typeface="微软雅黑"/>
        <a:font script="Cher" typeface="微软雅黑"/>
        <a:font script="Yiii" typeface="微软雅黑"/>
        <a:font script="Tibt" typeface="微软雅黑"/>
        <a:font script="Thaa" typeface="微软雅黑"/>
        <a:font script="Deva" typeface="微软雅黑"/>
        <a:font script="Telu" typeface="微软雅黑"/>
        <a:font script="Taml" typeface="微软雅黑"/>
        <a:font script="Syrc" typeface="微软雅黑"/>
        <a:font script="Orya" typeface="微软雅黑"/>
        <a:font script="Mlym" typeface="微软雅黑"/>
        <a:font script="Laoo" typeface="微软雅黑"/>
        <a:font script="Sinh" typeface="微软雅黑"/>
        <a:font script="Mong" typeface="微软雅黑"/>
        <a:font script="Viet" typeface="微软雅黑"/>
        <a:font script="Uigh" typeface="微软雅黑"/>
        <a:font script="Geor" typeface="微软雅黑"/>
      </a:majorFont>
      <a:minorFont>
        <a:latin typeface="微软雅黑"/>
        <a:ea typeface="微软雅黑"/>
        <a:cs typeface="微软雅黑"/>
        <a:font script="Jpan" typeface="微软雅黑"/>
        <a:font script="Hang" typeface="微软雅黑"/>
        <a:font script="Hans" typeface="微软雅黑"/>
        <a:font script="Hant" typeface="微软雅黑"/>
        <a:font script="Arab" typeface="微软雅黑"/>
        <a:font script="Hebr" typeface="微软雅黑"/>
        <a:font script="Thai" typeface="微软雅黑"/>
        <a:font script="Ethi" typeface="微软雅黑"/>
        <a:font script="Beng" typeface="微软雅黑"/>
        <a:font script="Gujr" typeface="微软雅黑"/>
        <a:font script="Khmr" typeface="微软雅黑"/>
        <a:font script="Knda" typeface="微软雅黑"/>
        <a:font script="Guru" typeface="微软雅黑"/>
        <a:font script="Cans" typeface="微软雅黑"/>
        <a:font script="Cher" typeface="微软雅黑"/>
        <a:font script="Yiii" typeface="微软雅黑"/>
        <a:font script="Tibt" typeface="微软雅黑"/>
        <a:font script="Thaa" typeface="微软雅黑"/>
        <a:font script="Deva" typeface="微软雅黑"/>
        <a:font script="Telu" typeface="微软雅黑"/>
        <a:font script="Taml" typeface="微软雅黑"/>
        <a:font script="Syrc" typeface="微软雅黑"/>
        <a:font script="Orya" typeface="微软雅黑"/>
        <a:font script="Mlym" typeface="微软雅黑"/>
        <a:font script="Laoo" typeface="微软雅黑"/>
        <a:font script="Sinh" typeface="微软雅黑"/>
        <a:font script="Mong" typeface="微软雅黑"/>
        <a:font script="Viet" typeface="微软雅黑"/>
        <a:font script="Uigh" typeface="微软雅黑"/>
        <a:font script="Geor" typeface="微软雅黑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微软雅黑"/>
        <a:ea typeface="微软雅黑"/>
        <a:cs typeface="微软雅黑"/>
        <a:font script="Jpan" typeface="微软雅黑"/>
        <a:font script="Hang" typeface="微软雅黑"/>
        <a:font script="Hans" typeface="微软雅黑"/>
        <a:font script="Hant" typeface="微软雅黑"/>
        <a:font script="Arab" typeface="微软雅黑"/>
        <a:font script="Hebr" typeface="微软雅黑"/>
        <a:font script="Thai" typeface="微软雅黑"/>
        <a:font script="Ethi" typeface="微软雅黑"/>
        <a:font script="Beng" typeface="微软雅黑"/>
        <a:font script="Gujr" typeface="微软雅黑"/>
        <a:font script="Khmr" typeface="微软雅黑"/>
        <a:font script="Knda" typeface="微软雅黑"/>
        <a:font script="Guru" typeface="微软雅黑"/>
        <a:font script="Cans" typeface="微软雅黑"/>
        <a:font script="Cher" typeface="微软雅黑"/>
        <a:font script="Yiii" typeface="微软雅黑"/>
        <a:font script="Tibt" typeface="微软雅黑"/>
        <a:font script="Thaa" typeface="微软雅黑"/>
        <a:font script="Deva" typeface="微软雅黑"/>
        <a:font script="Telu" typeface="微软雅黑"/>
        <a:font script="Taml" typeface="微软雅黑"/>
        <a:font script="Syrc" typeface="微软雅黑"/>
        <a:font script="Orya" typeface="微软雅黑"/>
        <a:font script="Mlym" typeface="微软雅黑"/>
        <a:font script="Laoo" typeface="微软雅黑"/>
        <a:font script="Sinh" typeface="微软雅黑"/>
        <a:font script="Mong" typeface="微软雅黑"/>
        <a:font script="Viet" typeface="微软雅黑"/>
        <a:font script="Uigh" typeface="微软雅黑"/>
        <a:font script="Geor" typeface="微软雅黑"/>
      </a:majorFont>
      <a:minorFont>
        <a:latin typeface="微软雅黑"/>
        <a:ea typeface="微软雅黑"/>
        <a:cs typeface="微软雅黑"/>
        <a:font script="Jpan" typeface="微软雅黑"/>
        <a:font script="Hang" typeface="微软雅黑"/>
        <a:font script="Hans" typeface="微软雅黑"/>
        <a:font script="Hant" typeface="微软雅黑"/>
        <a:font script="Arab" typeface="微软雅黑"/>
        <a:font script="Hebr" typeface="微软雅黑"/>
        <a:font script="Thai" typeface="微软雅黑"/>
        <a:font script="Ethi" typeface="微软雅黑"/>
        <a:font script="Beng" typeface="微软雅黑"/>
        <a:font script="Gujr" typeface="微软雅黑"/>
        <a:font script="Khmr" typeface="微软雅黑"/>
        <a:font script="Knda" typeface="微软雅黑"/>
        <a:font script="Guru" typeface="微软雅黑"/>
        <a:font script="Cans" typeface="微软雅黑"/>
        <a:font script="Cher" typeface="微软雅黑"/>
        <a:font script="Yiii" typeface="微软雅黑"/>
        <a:font script="Tibt" typeface="微软雅黑"/>
        <a:font script="Thaa" typeface="微软雅黑"/>
        <a:font script="Deva" typeface="微软雅黑"/>
        <a:font script="Telu" typeface="微软雅黑"/>
        <a:font script="Taml" typeface="微软雅黑"/>
        <a:font script="Syrc" typeface="微软雅黑"/>
        <a:font script="Orya" typeface="微软雅黑"/>
        <a:font script="Mlym" typeface="微软雅黑"/>
        <a:font script="Laoo" typeface="微软雅黑"/>
        <a:font script="Sinh" typeface="微软雅黑"/>
        <a:font script="Mong" typeface="微软雅黑"/>
        <a:font script="Viet" typeface="微软雅黑"/>
        <a:font script="Uigh" typeface="微软雅黑"/>
        <a:font script="Geor" typeface="微软雅黑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 panose="020F0302020204030204"/>
        <a:ea typeface="微软雅黑"/>
        <a:cs typeface="微软雅黑"/>
        <a:font script="Jpan" typeface="微软雅黑"/>
        <a:font script="Hang" typeface="微软雅黑"/>
        <a:font script="Hans" typeface="微软雅黑"/>
        <a:font script="Hant" typeface="微软雅黑"/>
        <a:font script="Arab" typeface="微软雅黑"/>
        <a:font script="Hebr" typeface="微软雅黑"/>
        <a:font script="Thai" typeface="微软雅黑"/>
        <a:font script="Ethi" typeface="微软雅黑"/>
        <a:font script="Beng" typeface="微软雅黑"/>
        <a:font script="Gujr" typeface="微软雅黑"/>
        <a:font script="Khmr" typeface="微软雅黑"/>
        <a:font script="Knda" typeface="微软雅黑"/>
        <a:font script="Guru" typeface="微软雅黑"/>
        <a:font script="Cans" typeface="微软雅黑"/>
        <a:font script="Cher" typeface="微软雅黑"/>
        <a:font script="Yiii" typeface="微软雅黑"/>
        <a:font script="Tibt" typeface="微软雅黑"/>
        <a:font script="Thaa" typeface="微软雅黑"/>
        <a:font script="Deva" typeface="微软雅黑"/>
        <a:font script="Telu" typeface="微软雅黑"/>
        <a:font script="Taml" typeface="微软雅黑"/>
        <a:font script="Syrc" typeface="微软雅黑"/>
        <a:font script="Orya" typeface="微软雅黑"/>
        <a:font script="Mlym" typeface="微软雅黑"/>
        <a:font script="Laoo" typeface="微软雅黑"/>
        <a:font script="Sinh" typeface="微软雅黑"/>
        <a:font script="Mong" typeface="微软雅黑"/>
        <a:font script="Viet" typeface="微软雅黑"/>
        <a:font script="Uigh" typeface="微软雅黑"/>
        <a:font script="Geor" typeface="微软雅黑"/>
        <a:font script="Armn" typeface="微软雅黑"/>
        <a:font script="Bugi" typeface="微软雅黑"/>
        <a:font script="Bopo" typeface="微软雅黑"/>
        <a:font script="Java" typeface="微软雅黑"/>
        <a:font script="Lisu" typeface="微软雅黑"/>
        <a:font script="Mymr" typeface="微软雅黑"/>
        <a:font script="Nkoo" typeface="微软雅黑"/>
        <a:font script="Olck" typeface="微软雅黑"/>
        <a:font script="Osma" typeface="微软雅黑"/>
        <a:font script="Phag" typeface="微软雅黑"/>
        <a:font script="Syrn" typeface="微软雅黑"/>
        <a:font script="Syrj" typeface="微软雅黑"/>
        <a:font script="Syre" typeface="微软雅黑"/>
        <a:font script="Sora" typeface="微软雅黑"/>
        <a:font script="Tale" typeface="微软雅黑"/>
        <a:font script="Talu" typeface="微软雅黑"/>
        <a:font script="Tfng" typeface="微软雅黑"/>
      </a:majorFont>
      <a:minorFont>
        <a:latin typeface="微软雅黑" panose="020F0502020204030204"/>
        <a:ea typeface="微软雅黑"/>
        <a:cs typeface="微软雅黑"/>
        <a:font script="Jpan" typeface="微软雅黑"/>
        <a:font script="Hang" typeface="微软雅黑"/>
        <a:font script="Hans" typeface="微软雅黑"/>
        <a:font script="Hant" typeface="微软雅黑"/>
        <a:font script="Arab" typeface="微软雅黑"/>
        <a:font script="Hebr" typeface="微软雅黑"/>
        <a:font script="Thai" typeface="微软雅黑"/>
        <a:font script="Ethi" typeface="微软雅黑"/>
        <a:font script="Beng" typeface="微软雅黑"/>
        <a:font script="Gujr" typeface="微软雅黑"/>
        <a:font script="Khmr" typeface="微软雅黑"/>
        <a:font script="Knda" typeface="微软雅黑"/>
        <a:font script="Guru" typeface="微软雅黑"/>
        <a:font script="Cans" typeface="微软雅黑"/>
        <a:font script="Cher" typeface="微软雅黑"/>
        <a:font script="Yiii" typeface="微软雅黑"/>
        <a:font script="Tibt" typeface="微软雅黑"/>
        <a:font script="Thaa" typeface="微软雅黑"/>
        <a:font script="Deva" typeface="微软雅黑"/>
        <a:font script="Telu" typeface="微软雅黑"/>
        <a:font script="Taml" typeface="微软雅黑"/>
        <a:font script="Syrc" typeface="微软雅黑"/>
        <a:font script="Orya" typeface="微软雅黑"/>
        <a:font script="Mlym" typeface="微软雅黑"/>
        <a:font script="Laoo" typeface="微软雅黑"/>
        <a:font script="Sinh" typeface="微软雅黑"/>
        <a:font script="Mong" typeface="微软雅黑"/>
        <a:font script="Viet" typeface="微软雅黑"/>
        <a:font script="Uigh" typeface="微软雅黑"/>
        <a:font script="Geor" typeface="微软雅黑"/>
        <a:font script="Armn" typeface="微软雅黑"/>
        <a:font script="Bugi" typeface="微软雅黑"/>
        <a:font script="Bopo" typeface="微软雅黑"/>
        <a:font script="Java" typeface="微软雅黑"/>
        <a:font script="Lisu" typeface="微软雅黑"/>
        <a:font script="Mymr" typeface="微软雅黑"/>
        <a:font script="Nkoo" typeface="微软雅黑"/>
        <a:font script="Olck" typeface="微软雅黑"/>
        <a:font script="Osma" typeface="微软雅黑"/>
        <a:font script="Phag" typeface="微软雅黑"/>
        <a:font script="Syrn" typeface="微软雅黑"/>
        <a:font script="Syrj" typeface="微软雅黑"/>
        <a:font script="Syre" typeface="微软雅黑"/>
        <a:font script="Sora" typeface="微软雅黑"/>
        <a:font script="Tale" typeface="微软雅黑"/>
        <a:font script="Talu" typeface="微软雅黑"/>
        <a:font script="Tfng" typeface="微软雅黑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9326</TotalTime>
  <Words>2690</Words>
  <Application>Microsoft Office PowerPoint</Application>
  <PresentationFormat>宽屏</PresentationFormat>
  <Paragraphs>738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1" baseType="lpstr">
      <vt:lpstr>微软雅黑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/>
  <cp:keywords/>
  <dc:description>generated using python-pptx</dc:description>
  <cp:lastModifiedBy>DELL</cp:lastModifiedBy>
  <cp:revision>552</cp:revision>
  <cp:lastPrinted>2026-09-24T08:30:28Z</cp:lastPrinted>
  <dcterms:created xsi:type="dcterms:W3CDTF">2013-01-27T09:14:16Z</dcterms:created>
  <dcterms:modified xsi:type="dcterms:W3CDTF">2026-09-27T02:42:39Z</dcterms:modified>
  <cp:category/>
</cp:coreProperties>
</file>