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49" r:id="rId2"/>
    <p:sldMasterId id="2147483652" r:id="rId3"/>
    <p:sldMasterId id="2147483655" r:id="rId4"/>
  </p:sldMasterIdLst>
  <p:notesMasterIdLst>
    <p:notesMasterId r:id="rId17"/>
  </p:notesMasterIdLst>
  <p:sldIdLst>
    <p:sldId id="256" r:id="rId5"/>
    <p:sldId id="260" r:id="rId6"/>
    <p:sldId id="262" r:id="rId7"/>
    <p:sldId id="356" r:id="rId8"/>
    <p:sldId id="354" r:id="rId9"/>
    <p:sldId id="355" r:id="rId10"/>
    <p:sldId id="268" r:id="rId11"/>
    <p:sldId id="352" r:id="rId12"/>
    <p:sldId id="265" r:id="rId13"/>
    <p:sldId id="273" r:id="rId14"/>
    <p:sldId id="274" r:id="rId15"/>
    <p:sldId id="353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28FFD078-1E5F-45FA-A4F0-7D78BF7F34B5}">
          <p14:sldIdLst>
            <p14:sldId id="256"/>
            <p14:sldId id="260"/>
            <p14:sldId id="262"/>
            <p14:sldId id="356"/>
            <p14:sldId id="354"/>
            <p14:sldId id="355"/>
            <p14:sldId id="268"/>
            <p14:sldId id="352"/>
            <p14:sldId id="265"/>
            <p14:sldId id="273"/>
            <p14:sldId id="274"/>
            <p14:sldId id="35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浩天 陈" initials="浩天" lastIdx="1" clrIdx="0">
    <p:extLst>
      <p:ext uri="{19B8F6BF-5375-455C-9EA6-DF929625EA0E}">
        <p15:presenceInfo xmlns:p15="http://schemas.microsoft.com/office/powerpoint/2012/main" userId="dfc84709b13ff8c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3C79"/>
    <a:srgbClr val="183883"/>
    <a:srgbClr val="244072"/>
    <a:srgbClr val="1E3660"/>
    <a:srgbClr val="2560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69" autoAdjust="0"/>
    <p:restoredTop sz="94698"/>
  </p:normalViewPr>
  <p:slideViewPr>
    <p:cSldViewPr snapToGrid="0">
      <p:cViewPr varScale="1">
        <p:scale>
          <a:sx n="102" d="100"/>
          <a:sy n="102" d="100"/>
        </p:scale>
        <p:origin x="58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8A32EC-B498-6648-A14E-9CC115280528}" type="doc">
      <dgm:prSet loTypeId="urn:microsoft.com/office/officeart/2005/8/layout/process1" loCatId="" qsTypeId="urn:microsoft.com/office/officeart/2005/8/quickstyle/simple1#2" qsCatId="simple" csTypeId="urn:microsoft.com/office/officeart/2005/8/colors/accent1_2#1" csCatId="accent1" phldr="1"/>
      <dgm:spPr/>
    </dgm:pt>
    <dgm:pt modelId="{C6D0FB4B-A87E-C047-8E49-A80A1C5A4E76}">
      <dgm:prSet phldrT="[文本]" custT="1"/>
      <dgm:spPr/>
      <dgm:t>
        <a:bodyPr/>
        <a:lstStyle/>
        <a:p>
          <a:r>
            <a:rPr lang="en-US" altLang="zh-CN" sz="1600" dirty="0"/>
            <a:t>Good channel </a:t>
          </a:r>
          <a:r>
            <a:rPr lang="zh-CN" altLang="en-US" sz="1600" dirty="0"/>
            <a:t>挑选</a:t>
          </a:r>
        </a:p>
      </dgm:t>
    </dgm:pt>
    <dgm:pt modelId="{D92D37C7-11CF-E74F-A7AC-FF39CD8B63B3}" type="parTrans" cxnId="{67AE2026-29CB-094F-8FCC-51ECB6E3C42F}">
      <dgm:prSet/>
      <dgm:spPr/>
      <dgm:t>
        <a:bodyPr/>
        <a:lstStyle/>
        <a:p>
          <a:endParaRPr lang="zh-CN" altLang="en-US" sz="1600"/>
        </a:p>
      </dgm:t>
    </dgm:pt>
    <dgm:pt modelId="{89EE7792-6189-B34C-9B2D-BD3EB0E7F788}" type="sibTrans" cxnId="{67AE2026-29CB-094F-8FCC-51ECB6E3C42F}">
      <dgm:prSet custT="1"/>
      <dgm:spPr/>
      <dgm:t>
        <a:bodyPr/>
        <a:lstStyle/>
        <a:p>
          <a:endParaRPr lang="zh-CN" altLang="en-US" sz="1600"/>
        </a:p>
      </dgm:t>
    </dgm:pt>
    <dgm:pt modelId="{424EC551-53D9-234F-8D1F-47804A496C20}">
      <dgm:prSet phldrT="[文本]" custT="1"/>
      <dgm:spPr/>
      <dgm:t>
        <a:bodyPr/>
        <a:lstStyle/>
        <a:p>
          <a:r>
            <a:rPr lang="zh-CN" altLang="en-US" sz="1600" dirty="0"/>
            <a:t>放射源事例挑选</a:t>
          </a:r>
        </a:p>
      </dgm:t>
    </dgm:pt>
    <dgm:pt modelId="{0483F101-8C2A-0040-8992-5B08DFDDE62E}" type="parTrans" cxnId="{60E7F516-4E12-2B41-B389-65A28A802062}">
      <dgm:prSet/>
      <dgm:spPr/>
      <dgm:t>
        <a:bodyPr/>
        <a:lstStyle/>
        <a:p>
          <a:endParaRPr lang="zh-CN" altLang="en-US" sz="1600"/>
        </a:p>
      </dgm:t>
    </dgm:pt>
    <dgm:pt modelId="{3AA18F20-20FA-A144-B10A-2B51CF452C62}" type="sibTrans" cxnId="{60E7F516-4E12-2B41-B389-65A28A802062}">
      <dgm:prSet custT="1"/>
      <dgm:spPr/>
      <dgm:t>
        <a:bodyPr/>
        <a:lstStyle/>
        <a:p>
          <a:endParaRPr lang="zh-CN" altLang="en-US" sz="1600"/>
        </a:p>
      </dgm:t>
    </dgm:pt>
    <dgm:pt modelId="{45714ADC-3718-0944-8887-FE7238874795}">
      <dgm:prSet phldrT="[文本]" custT="1"/>
      <dgm:spPr/>
      <dgm:t>
        <a:bodyPr/>
        <a:lstStyle/>
        <a:p>
          <a:r>
            <a:rPr lang="zh-CN" altLang="en-US" sz="1600" dirty="0"/>
            <a:t>泊松分布拟合中心值</a:t>
          </a:r>
        </a:p>
      </dgm:t>
    </dgm:pt>
    <dgm:pt modelId="{A5719993-B18C-B846-99D5-4AF4F9C9585C}" type="parTrans" cxnId="{94B4FAB6-382A-FF4A-B402-E9B0DE8D8F14}">
      <dgm:prSet/>
      <dgm:spPr/>
      <dgm:t>
        <a:bodyPr/>
        <a:lstStyle/>
        <a:p>
          <a:endParaRPr lang="zh-CN" altLang="en-US" sz="1600"/>
        </a:p>
      </dgm:t>
    </dgm:pt>
    <dgm:pt modelId="{3CC2D9B1-3B59-6A45-84EF-BE357182A4C3}" type="sibTrans" cxnId="{94B4FAB6-382A-FF4A-B402-E9B0DE8D8F14}">
      <dgm:prSet custT="1"/>
      <dgm:spPr/>
      <dgm:t>
        <a:bodyPr/>
        <a:lstStyle/>
        <a:p>
          <a:endParaRPr lang="zh-CN" altLang="en-US" sz="1600"/>
        </a:p>
      </dgm:t>
    </dgm:pt>
    <dgm:pt modelId="{B210BFE1-0C57-5D4D-9815-51269472EB22}">
      <dgm:prSet custT="1"/>
      <dgm:spPr/>
      <dgm:t>
        <a:bodyPr/>
        <a:lstStyle/>
        <a:p>
          <a:r>
            <a:rPr lang="en-US" altLang="zh-CN" sz="1600" dirty="0"/>
            <a:t>SPMT</a:t>
          </a:r>
          <a:r>
            <a:rPr lang="zh-CN" altLang="en-US" sz="1600" dirty="0"/>
            <a:t>计数法非线性修正</a:t>
          </a:r>
        </a:p>
      </dgm:t>
    </dgm:pt>
    <dgm:pt modelId="{24A6A982-AECC-6F4E-9948-52745F522546}" type="parTrans" cxnId="{FFDCF486-5E7C-8346-852A-B19B1FDC1B09}">
      <dgm:prSet/>
      <dgm:spPr/>
      <dgm:t>
        <a:bodyPr/>
        <a:lstStyle/>
        <a:p>
          <a:endParaRPr lang="zh-CN" altLang="en-US" sz="1600"/>
        </a:p>
      </dgm:t>
    </dgm:pt>
    <dgm:pt modelId="{65CCAD71-2679-C14C-B1BB-8652257861DB}" type="sibTrans" cxnId="{FFDCF486-5E7C-8346-852A-B19B1FDC1B09}">
      <dgm:prSet/>
      <dgm:spPr/>
      <dgm:t>
        <a:bodyPr/>
        <a:lstStyle/>
        <a:p>
          <a:endParaRPr lang="zh-CN" altLang="en-US" sz="1600"/>
        </a:p>
      </dgm:t>
    </dgm:pt>
    <dgm:pt modelId="{9DE68BC5-B66E-6141-AB3E-2C86FCAE6866}" type="pres">
      <dgm:prSet presAssocID="{C88A32EC-B498-6648-A14E-9CC115280528}" presName="Name0" presStyleCnt="0">
        <dgm:presLayoutVars>
          <dgm:dir/>
          <dgm:resizeHandles val="exact"/>
        </dgm:presLayoutVars>
      </dgm:prSet>
      <dgm:spPr/>
    </dgm:pt>
    <dgm:pt modelId="{475E5CF0-184A-0646-9ECB-2A8348291313}" type="pres">
      <dgm:prSet presAssocID="{C6D0FB4B-A87E-C047-8E49-A80A1C5A4E76}" presName="node" presStyleLbl="node1" presStyleIdx="0" presStyleCnt="4">
        <dgm:presLayoutVars>
          <dgm:bulletEnabled val="1"/>
        </dgm:presLayoutVars>
      </dgm:prSet>
      <dgm:spPr/>
    </dgm:pt>
    <dgm:pt modelId="{B66C809E-EA68-DA40-A1A2-946D5C0920C4}" type="pres">
      <dgm:prSet presAssocID="{89EE7792-6189-B34C-9B2D-BD3EB0E7F788}" presName="sibTrans" presStyleLbl="sibTrans2D1" presStyleIdx="0" presStyleCnt="3"/>
      <dgm:spPr/>
    </dgm:pt>
    <dgm:pt modelId="{A47EA9E5-C56C-1A46-9E50-BCE460C90911}" type="pres">
      <dgm:prSet presAssocID="{89EE7792-6189-B34C-9B2D-BD3EB0E7F788}" presName="connectorText" presStyleLbl="sibTrans2D1" presStyleIdx="0" presStyleCnt="3"/>
      <dgm:spPr/>
    </dgm:pt>
    <dgm:pt modelId="{1943DB64-9E38-BD42-A39C-84E76BA0E275}" type="pres">
      <dgm:prSet presAssocID="{424EC551-53D9-234F-8D1F-47804A496C20}" presName="node" presStyleLbl="node1" presStyleIdx="1" presStyleCnt="4">
        <dgm:presLayoutVars>
          <dgm:bulletEnabled val="1"/>
        </dgm:presLayoutVars>
      </dgm:prSet>
      <dgm:spPr/>
    </dgm:pt>
    <dgm:pt modelId="{106F04A8-8111-A944-ACE3-51E666529CCE}" type="pres">
      <dgm:prSet presAssocID="{3AA18F20-20FA-A144-B10A-2B51CF452C62}" presName="sibTrans" presStyleLbl="sibTrans2D1" presStyleIdx="1" presStyleCnt="3"/>
      <dgm:spPr/>
    </dgm:pt>
    <dgm:pt modelId="{BFA29DAD-C9BE-1143-99B9-8275B00BF288}" type="pres">
      <dgm:prSet presAssocID="{3AA18F20-20FA-A144-B10A-2B51CF452C62}" presName="connectorText" presStyleLbl="sibTrans2D1" presStyleIdx="1" presStyleCnt="3"/>
      <dgm:spPr/>
    </dgm:pt>
    <dgm:pt modelId="{63BB78A3-FBFB-9145-9D3E-7729E958C448}" type="pres">
      <dgm:prSet presAssocID="{45714ADC-3718-0944-8887-FE7238874795}" presName="node" presStyleLbl="node1" presStyleIdx="2" presStyleCnt="4">
        <dgm:presLayoutVars>
          <dgm:bulletEnabled val="1"/>
        </dgm:presLayoutVars>
      </dgm:prSet>
      <dgm:spPr/>
    </dgm:pt>
    <dgm:pt modelId="{E7EFAAB8-6559-2D4E-B315-60A786BD2CD4}" type="pres">
      <dgm:prSet presAssocID="{3CC2D9B1-3B59-6A45-84EF-BE357182A4C3}" presName="sibTrans" presStyleLbl="sibTrans2D1" presStyleIdx="2" presStyleCnt="3"/>
      <dgm:spPr/>
    </dgm:pt>
    <dgm:pt modelId="{C4E6C067-29FC-6241-9879-AC1422ADC5BF}" type="pres">
      <dgm:prSet presAssocID="{3CC2D9B1-3B59-6A45-84EF-BE357182A4C3}" presName="connectorText" presStyleLbl="sibTrans2D1" presStyleIdx="2" presStyleCnt="3"/>
      <dgm:spPr/>
    </dgm:pt>
    <dgm:pt modelId="{16E2885F-041D-7547-B6C2-7DC1FE63A1AB}" type="pres">
      <dgm:prSet presAssocID="{B210BFE1-0C57-5D4D-9815-51269472EB22}" presName="node" presStyleLbl="node1" presStyleIdx="3" presStyleCnt="4">
        <dgm:presLayoutVars>
          <dgm:bulletEnabled val="1"/>
        </dgm:presLayoutVars>
      </dgm:prSet>
      <dgm:spPr/>
    </dgm:pt>
  </dgm:ptLst>
  <dgm:cxnLst>
    <dgm:cxn modelId="{60E7F516-4E12-2B41-B389-65A28A802062}" srcId="{C88A32EC-B498-6648-A14E-9CC115280528}" destId="{424EC551-53D9-234F-8D1F-47804A496C20}" srcOrd="1" destOrd="0" parTransId="{0483F101-8C2A-0040-8992-5B08DFDDE62E}" sibTransId="{3AA18F20-20FA-A144-B10A-2B51CF452C62}"/>
    <dgm:cxn modelId="{8F1A4E1C-6BED-8449-A3E9-063DA6E04A31}" type="presOf" srcId="{3CC2D9B1-3B59-6A45-84EF-BE357182A4C3}" destId="{E7EFAAB8-6559-2D4E-B315-60A786BD2CD4}" srcOrd="0" destOrd="0" presId="urn:microsoft.com/office/officeart/2005/8/layout/process1"/>
    <dgm:cxn modelId="{67AE2026-29CB-094F-8FCC-51ECB6E3C42F}" srcId="{C88A32EC-B498-6648-A14E-9CC115280528}" destId="{C6D0FB4B-A87E-C047-8E49-A80A1C5A4E76}" srcOrd="0" destOrd="0" parTransId="{D92D37C7-11CF-E74F-A7AC-FF39CD8B63B3}" sibTransId="{89EE7792-6189-B34C-9B2D-BD3EB0E7F788}"/>
    <dgm:cxn modelId="{4C4F814F-3F09-BC42-BC50-286EA81CBA11}" type="presOf" srcId="{3AA18F20-20FA-A144-B10A-2B51CF452C62}" destId="{BFA29DAD-C9BE-1143-99B9-8275B00BF288}" srcOrd="1" destOrd="0" presId="urn:microsoft.com/office/officeart/2005/8/layout/process1"/>
    <dgm:cxn modelId="{3B235775-6FE9-3F47-830E-19B63A0EE3D7}" type="presOf" srcId="{424EC551-53D9-234F-8D1F-47804A496C20}" destId="{1943DB64-9E38-BD42-A39C-84E76BA0E275}" srcOrd="0" destOrd="0" presId="urn:microsoft.com/office/officeart/2005/8/layout/process1"/>
    <dgm:cxn modelId="{2594DA7F-EC92-2244-A2D6-A3D3F4E4285D}" type="presOf" srcId="{C6D0FB4B-A87E-C047-8E49-A80A1C5A4E76}" destId="{475E5CF0-184A-0646-9ECB-2A8348291313}" srcOrd="0" destOrd="0" presId="urn:microsoft.com/office/officeart/2005/8/layout/process1"/>
    <dgm:cxn modelId="{FFDCF486-5E7C-8346-852A-B19B1FDC1B09}" srcId="{C88A32EC-B498-6648-A14E-9CC115280528}" destId="{B210BFE1-0C57-5D4D-9815-51269472EB22}" srcOrd="3" destOrd="0" parTransId="{24A6A982-AECC-6F4E-9948-52745F522546}" sibTransId="{65CCAD71-2679-C14C-B1BB-8652257861DB}"/>
    <dgm:cxn modelId="{BF49608D-F62B-D14F-AAF6-5581ED127FC6}" type="presOf" srcId="{45714ADC-3718-0944-8887-FE7238874795}" destId="{63BB78A3-FBFB-9145-9D3E-7729E958C448}" srcOrd="0" destOrd="0" presId="urn:microsoft.com/office/officeart/2005/8/layout/process1"/>
    <dgm:cxn modelId="{8932B0B2-3C2A-F84E-8644-CFD13FAB7367}" type="presOf" srcId="{89EE7792-6189-B34C-9B2D-BD3EB0E7F788}" destId="{A47EA9E5-C56C-1A46-9E50-BCE460C90911}" srcOrd="1" destOrd="0" presId="urn:microsoft.com/office/officeart/2005/8/layout/process1"/>
    <dgm:cxn modelId="{ED6A87B4-864E-6B48-B621-FA52E0A22346}" type="presOf" srcId="{3CC2D9B1-3B59-6A45-84EF-BE357182A4C3}" destId="{C4E6C067-29FC-6241-9879-AC1422ADC5BF}" srcOrd="1" destOrd="0" presId="urn:microsoft.com/office/officeart/2005/8/layout/process1"/>
    <dgm:cxn modelId="{94B4FAB6-382A-FF4A-B402-E9B0DE8D8F14}" srcId="{C88A32EC-B498-6648-A14E-9CC115280528}" destId="{45714ADC-3718-0944-8887-FE7238874795}" srcOrd="2" destOrd="0" parTransId="{A5719993-B18C-B846-99D5-4AF4F9C9585C}" sibTransId="{3CC2D9B1-3B59-6A45-84EF-BE357182A4C3}"/>
    <dgm:cxn modelId="{BD233AC0-7B4A-DE4B-B29D-4BE8C2D4C769}" type="presOf" srcId="{B210BFE1-0C57-5D4D-9815-51269472EB22}" destId="{16E2885F-041D-7547-B6C2-7DC1FE63A1AB}" srcOrd="0" destOrd="0" presId="urn:microsoft.com/office/officeart/2005/8/layout/process1"/>
    <dgm:cxn modelId="{BB1F92DB-7CC4-7447-AB09-D848A96260B2}" type="presOf" srcId="{89EE7792-6189-B34C-9B2D-BD3EB0E7F788}" destId="{B66C809E-EA68-DA40-A1A2-946D5C0920C4}" srcOrd="0" destOrd="0" presId="urn:microsoft.com/office/officeart/2005/8/layout/process1"/>
    <dgm:cxn modelId="{993300E7-AF84-7345-A0EC-2AD12864C1FA}" type="presOf" srcId="{C88A32EC-B498-6648-A14E-9CC115280528}" destId="{9DE68BC5-B66E-6141-AB3E-2C86FCAE6866}" srcOrd="0" destOrd="0" presId="urn:microsoft.com/office/officeart/2005/8/layout/process1"/>
    <dgm:cxn modelId="{6FAEBAEA-77EE-8F47-96E7-2AE964255F3D}" type="presOf" srcId="{3AA18F20-20FA-A144-B10A-2B51CF452C62}" destId="{106F04A8-8111-A944-ACE3-51E666529CCE}" srcOrd="0" destOrd="0" presId="urn:microsoft.com/office/officeart/2005/8/layout/process1"/>
    <dgm:cxn modelId="{C897E746-16E8-AB4C-98F7-16DB266C4440}" type="presParOf" srcId="{9DE68BC5-B66E-6141-AB3E-2C86FCAE6866}" destId="{475E5CF0-184A-0646-9ECB-2A8348291313}" srcOrd="0" destOrd="0" presId="urn:microsoft.com/office/officeart/2005/8/layout/process1"/>
    <dgm:cxn modelId="{DABA8D2C-5C27-CB42-A5D0-03C00A31C5AE}" type="presParOf" srcId="{9DE68BC5-B66E-6141-AB3E-2C86FCAE6866}" destId="{B66C809E-EA68-DA40-A1A2-946D5C0920C4}" srcOrd="1" destOrd="0" presId="urn:microsoft.com/office/officeart/2005/8/layout/process1"/>
    <dgm:cxn modelId="{EC2FF008-16AB-6D43-818E-234C7C87DAB5}" type="presParOf" srcId="{B66C809E-EA68-DA40-A1A2-946D5C0920C4}" destId="{A47EA9E5-C56C-1A46-9E50-BCE460C90911}" srcOrd="0" destOrd="0" presId="urn:microsoft.com/office/officeart/2005/8/layout/process1"/>
    <dgm:cxn modelId="{0C9567A1-9E30-2748-ACCC-AEDA789F3B1F}" type="presParOf" srcId="{9DE68BC5-B66E-6141-AB3E-2C86FCAE6866}" destId="{1943DB64-9E38-BD42-A39C-84E76BA0E275}" srcOrd="2" destOrd="0" presId="urn:microsoft.com/office/officeart/2005/8/layout/process1"/>
    <dgm:cxn modelId="{9587198A-43E0-C64B-BA6A-7611E67BEE84}" type="presParOf" srcId="{9DE68BC5-B66E-6141-AB3E-2C86FCAE6866}" destId="{106F04A8-8111-A944-ACE3-51E666529CCE}" srcOrd="3" destOrd="0" presId="urn:microsoft.com/office/officeart/2005/8/layout/process1"/>
    <dgm:cxn modelId="{2324ABCC-0611-C744-94E1-0A2F570334FD}" type="presParOf" srcId="{106F04A8-8111-A944-ACE3-51E666529CCE}" destId="{BFA29DAD-C9BE-1143-99B9-8275B00BF288}" srcOrd="0" destOrd="0" presId="urn:microsoft.com/office/officeart/2005/8/layout/process1"/>
    <dgm:cxn modelId="{092403DF-B107-3D4C-95FC-3D190B7ACA74}" type="presParOf" srcId="{9DE68BC5-B66E-6141-AB3E-2C86FCAE6866}" destId="{63BB78A3-FBFB-9145-9D3E-7729E958C448}" srcOrd="4" destOrd="0" presId="urn:microsoft.com/office/officeart/2005/8/layout/process1"/>
    <dgm:cxn modelId="{187D7A1E-A657-C443-9BC4-FAE5FA801967}" type="presParOf" srcId="{9DE68BC5-B66E-6141-AB3E-2C86FCAE6866}" destId="{E7EFAAB8-6559-2D4E-B315-60A786BD2CD4}" srcOrd="5" destOrd="0" presId="urn:microsoft.com/office/officeart/2005/8/layout/process1"/>
    <dgm:cxn modelId="{096F42FB-B1E1-6F40-85FC-E6FE75BC7FFF}" type="presParOf" srcId="{E7EFAAB8-6559-2D4E-B315-60A786BD2CD4}" destId="{C4E6C067-29FC-6241-9879-AC1422ADC5BF}" srcOrd="0" destOrd="0" presId="urn:microsoft.com/office/officeart/2005/8/layout/process1"/>
    <dgm:cxn modelId="{E5471B26-55D8-044A-9A2F-5F7923666EF7}" type="presParOf" srcId="{9DE68BC5-B66E-6141-AB3E-2C86FCAE6866}" destId="{16E2885F-041D-7547-B6C2-7DC1FE63A1AB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5E5CF0-184A-0646-9ECB-2A8348291313}">
      <dsp:nvSpPr>
        <dsp:cNvPr id="0" name=""/>
        <dsp:cNvSpPr/>
      </dsp:nvSpPr>
      <dsp:spPr>
        <a:xfrm>
          <a:off x="2519" y="1496186"/>
          <a:ext cx="1101796" cy="9399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600" kern="1200" dirty="0"/>
            <a:t>Good channel </a:t>
          </a:r>
          <a:r>
            <a:rPr lang="zh-CN" altLang="en-US" sz="1600" kern="1200" dirty="0"/>
            <a:t>挑选</a:t>
          </a:r>
        </a:p>
      </dsp:txBody>
      <dsp:txXfrm>
        <a:off x="30050" y="1523717"/>
        <a:ext cx="1046734" cy="884908"/>
      </dsp:txXfrm>
    </dsp:sp>
    <dsp:sp modelId="{B66C809E-EA68-DA40-A1A2-946D5C0920C4}">
      <dsp:nvSpPr>
        <dsp:cNvPr id="0" name=""/>
        <dsp:cNvSpPr/>
      </dsp:nvSpPr>
      <dsp:spPr>
        <a:xfrm>
          <a:off x="1214496" y="1829548"/>
          <a:ext cx="233580" cy="2732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600" kern="1200"/>
        </a:p>
      </dsp:txBody>
      <dsp:txXfrm>
        <a:off x="1214496" y="1884197"/>
        <a:ext cx="163506" cy="163947"/>
      </dsp:txXfrm>
    </dsp:sp>
    <dsp:sp modelId="{1943DB64-9E38-BD42-A39C-84E76BA0E275}">
      <dsp:nvSpPr>
        <dsp:cNvPr id="0" name=""/>
        <dsp:cNvSpPr/>
      </dsp:nvSpPr>
      <dsp:spPr>
        <a:xfrm>
          <a:off x="1545035" y="1496186"/>
          <a:ext cx="1101796" cy="9399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600" kern="1200" dirty="0"/>
            <a:t>放射源事例挑选</a:t>
          </a:r>
        </a:p>
      </dsp:txBody>
      <dsp:txXfrm>
        <a:off x="1572566" y="1523717"/>
        <a:ext cx="1046734" cy="884908"/>
      </dsp:txXfrm>
    </dsp:sp>
    <dsp:sp modelId="{106F04A8-8111-A944-ACE3-51E666529CCE}">
      <dsp:nvSpPr>
        <dsp:cNvPr id="0" name=""/>
        <dsp:cNvSpPr/>
      </dsp:nvSpPr>
      <dsp:spPr>
        <a:xfrm>
          <a:off x="2757011" y="1829548"/>
          <a:ext cx="233580" cy="2732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600" kern="1200"/>
        </a:p>
      </dsp:txBody>
      <dsp:txXfrm>
        <a:off x="2757011" y="1884197"/>
        <a:ext cx="163506" cy="163947"/>
      </dsp:txXfrm>
    </dsp:sp>
    <dsp:sp modelId="{63BB78A3-FBFB-9145-9D3E-7729E958C448}">
      <dsp:nvSpPr>
        <dsp:cNvPr id="0" name=""/>
        <dsp:cNvSpPr/>
      </dsp:nvSpPr>
      <dsp:spPr>
        <a:xfrm>
          <a:off x="3087550" y="1496186"/>
          <a:ext cx="1101796" cy="9399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600" kern="1200" dirty="0"/>
            <a:t>泊松分布拟合中心值</a:t>
          </a:r>
        </a:p>
      </dsp:txBody>
      <dsp:txXfrm>
        <a:off x="3115081" y="1523717"/>
        <a:ext cx="1046734" cy="884908"/>
      </dsp:txXfrm>
    </dsp:sp>
    <dsp:sp modelId="{E7EFAAB8-6559-2D4E-B315-60A786BD2CD4}">
      <dsp:nvSpPr>
        <dsp:cNvPr id="0" name=""/>
        <dsp:cNvSpPr/>
      </dsp:nvSpPr>
      <dsp:spPr>
        <a:xfrm>
          <a:off x="4299526" y="1829548"/>
          <a:ext cx="233580" cy="2732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600" kern="1200"/>
        </a:p>
      </dsp:txBody>
      <dsp:txXfrm>
        <a:off x="4299526" y="1884197"/>
        <a:ext cx="163506" cy="163947"/>
      </dsp:txXfrm>
    </dsp:sp>
    <dsp:sp modelId="{16E2885F-041D-7547-B6C2-7DC1FE63A1AB}">
      <dsp:nvSpPr>
        <dsp:cNvPr id="0" name=""/>
        <dsp:cNvSpPr/>
      </dsp:nvSpPr>
      <dsp:spPr>
        <a:xfrm>
          <a:off x="4630065" y="1496186"/>
          <a:ext cx="1101796" cy="9399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600" kern="1200" dirty="0"/>
            <a:t>SPMT</a:t>
          </a:r>
          <a:r>
            <a:rPr lang="zh-CN" altLang="en-US" sz="1600" kern="1200" dirty="0"/>
            <a:t>计数法非线性修正</a:t>
          </a:r>
        </a:p>
      </dsp:txBody>
      <dsp:txXfrm>
        <a:off x="4657596" y="1523717"/>
        <a:ext cx="1046734" cy="8849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09D19F-70F5-42EC-A457-D469A8928CBE}" type="datetimeFigureOut">
              <a:rPr lang="zh-CN" altLang="en-US" smtClean="0"/>
              <a:t>2026/10/16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83E0C1-492B-4C4B-A685-1577076D26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7479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这里改成了用</a:t>
            </a:r>
            <a:r>
              <a:rPr kumimoji="1" lang="en-US" altLang="zh-CN" dirty="0"/>
              <a:t>eff</a:t>
            </a:r>
            <a:r>
              <a:rPr kumimoji="1" lang="zh-CN" altLang="en-US" dirty="0"/>
              <a:t>平均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B868D2-554B-6B42-82B5-719982856085}" type="slidenum">
              <a:rPr kumimoji="1" lang="zh-CN" altLang="en-US" smtClean="0"/>
              <a:t>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106760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、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83E0C1-492B-4C4B-A685-1577076D265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2368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D205CA-6E40-7CA7-C1BB-B3753176077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 spc="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SPMT Research</a:t>
            </a:r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A557DA8-0617-792A-E5F6-9EE48BEFD3B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dirty="0"/>
              <a:t>Haotian Chen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60021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5">
            <a:extLst>
              <a:ext uri="{FF2B5EF4-FFF2-40B4-BE49-F238E27FC236}">
                <a16:creationId xmlns:a16="http://schemas.microsoft.com/office/drawing/2014/main" id="{67CCC8D5-9FC8-CEA1-AD15-0C9CBBC240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76454" y="1529217"/>
            <a:ext cx="8067675" cy="4124325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50000"/>
              </a:lnSpc>
              <a:buFont typeface="Wingdings" panose="05000000000000000000" pitchFamily="2" charset="2"/>
              <a:buChar char="u"/>
              <a:defRPr sz="3200" b="1">
                <a:solidFill>
                  <a:srgbClr val="183883"/>
                </a:solidFill>
                <a:latin typeface="Britannic Bold" panose="020B0903060703020204" pitchFamily="34" charset="0"/>
              </a:defRPr>
            </a:lvl1pPr>
          </a:lstStyle>
          <a:p>
            <a:pPr lvl="0"/>
            <a:r>
              <a:rPr lang="en-US" altLang="zh-CN" dirty="0"/>
              <a:t>Topic 1</a:t>
            </a:r>
          </a:p>
          <a:p>
            <a:pPr lvl="0"/>
            <a:r>
              <a:rPr lang="en-US" altLang="zh-CN" dirty="0"/>
              <a:t>Topic 2</a:t>
            </a:r>
          </a:p>
          <a:p>
            <a:pPr lvl="0"/>
            <a:r>
              <a:rPr lang="en-US" altLang="zh-CN" dirty="0"/>
              <a:t>Topic 3</a:t>
            </a:r>
          </a:p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21581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02702CF-242C-EFEE-FACE-708545C4E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EB951-FE14-48DB-8E93-087E9A5D83E6}" type="datetime1">
              <a:rPr lang="zh-CN" altLang="en-US" smtClean="0"/>
              <a:t>2026/10/16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B795963-1BB5-C506-9915-05737897A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chenht@ihep.ac.cn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975561E-6DE8-7D57-681E-0D7EEF0ED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A578-AC9E-46E0-A8C5-C97CA761D4DE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8" name="文本占位符 7">
            <a:extLst>
              <a:ext uri="{FF2B5EF4-FFF2-40B4-BE49-F238E27FC236}">
                <a16:creationId xmlns:a16="http://schemas.microsoft.com/office/drawing/2014/main" id="{50116A81-FF62-3358-4775-49DF26B0A70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1172"/>
            <a:ext cx="12192000" cy="63023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4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 dirty="0"/>
              <a:t>Topic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45711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093550E-7083-C22B-48D5-EFAA14C31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D5534-2938-4105-B99C-02787E775545}" type="datetime1">
              <a:rPr lang="zh-CN" altLang="en-US" smtClean="0"/>
              <a:t>2026/10/16</a:t>
            </a:fld>
            <a:endParaRPr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6FBF5F1-0988-A582-C439-2B0348DB8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chenht@ihep.ac.cn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00BE303-366C-2E91-1FFA-812B6FA87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A578-AC9E-46E0-A8C5-C97CA761D4D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6" name="文本占位符 7">
            <a:extLst>
              <a:ext uri="{FF2B5EF4-FFF2-40B4-BE49-F238E27FC236}">
                <a16:creationId xmlns:a16="http://schemas.microsoft.com/office/drawing/2014/main" id="{280DC7CB-22EA-3901-F2E3-45DB0612237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1172"/>
            <a:ext cx="12192000" cy="63023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4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 dirty="0"/>
              <a:t>Summary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82288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08CABF4-B175-9122-5A81-CD6CCC4A08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579309"/>
          </a:xfrm>
          <a:prstGeom prst="rect">
            <a:avLst/>
          </a:prstGeom>
        </p:spPr>
        <p:txBody>
          <a:bodyPr/>
          <a:lstStyle>
            <a:lvl1pPr algn="ctr">
              <a:defRPr b="1">
                <a:solidFill>
                  <a:srgbClr val="18388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b="1" dirty="0"/>
              <a:t>Topic</a:t>
            </a:r>
            <a:endParaRPr lang="zh-CN" altLang="en-US" dirty="0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12447B0-141B-5C30-7938-6A52AE9A0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66DD5-4B68-4BBA-84C6-2AB1890A722B}" type="datetime1">
              <a:rPr lang="zh-CN" altLang="en-US" smtClean="0"/>
              <a:t>2026/10/16</a:t>
            </a:fld>
            <a:endParaRPr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3895C3C-DDA0-CA79-A4A4-A81614BE5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chenht@ihep.ac.cn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7C089DA-34CD-0FAF-C29F-73F32E884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BD1AC-7D99-472B-9BFE-293D3BE806C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91662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D5F34787-0A44-82AA-5A2A-D066C5A9D36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39" b="43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05696955-CF77-D281-6996-CEB821EED9F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44072">
              <a:alpha val="6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38"/>
          </a:p>
        </p:txBody>
      </p:sp>
      <p:pic>
        <p:nvPicPr>
          <p:cNvPr id="9" name="Picture 2" descr="江门中微子实验第五届国际合作组会在广州中山大学召开----中国科学院高能物理研究所">
            <a:extLst>
              <a:ext uri="{FF2B5EF4-FFF2-40B4-BE49-F238E27FC236}">
                <a16:creationId xmlns:a16="http://schemas.microsoft.com/office/drawing/2014/main" id="{317542E4-3EE5-9DB1-45F2-237CA4AC2AF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796" b="99102" l="4250" r="98750">
                        <a14:foregroundMark x1="14750" y1="37425" x2="22000" y2="14671"/>
                        <a14:foregroundMark x1="22000" y1="14671" x2="27750" y2="8383"/>
                        <a14:foregroundMark x1="27750" y1="8383" x2="35750" y2="6886"/>
                        <a14:foregroundMark x1="35750" y1="6886" x2="37250" y2="5988"/>
                        <a14:foregroundMark x1="45750" y1="2994" x2="51000" y2="2994"/>
                        <a14:foregroundMark x1="70000" y1="5689" x2="86000" y2="24850"/>
                        <a14:foregroundMark x1="86000" y1="24850" x2="90500" y2="50898"/>
                        <a14:foregroundMark x1="90500" y1="50898" x2="80000" y2="86527"/>
                        <a14:foregroundMark x1="80000" y1="86527" x2="70750" y2="89222"/>
                        <a14:foregroundMark x1="70750" y1="89222" x2="65500" y2="78743"/>
                        <a14:foregroundMark x1="65500" y1="78743" x2="65000" y2="76946"/>
                        <a14:foregroundMark x1="63250" y1="66766" x2="67000" y2="91317"/>
                        <a14:foregroundMark x1="67000" y1="91317" x2="66750" y2="91617"/>
                        <a14:foregroundMark x1="67250" y1="92216" x2="74250" y2="93114"/>
                        <a14:foregroundMark x1="86250" y1="78743" x2="95500" y2="64371"/>
                        <a14:foregroundMark x1="98750" y1="47605" x2="98750" y2="49701"/>
                        <a14:foregroundMark x1="58500" y1="2695" x2="61750" y2="3593"/>
                        <a14:foregroundMark x1="48500" y1="3593" x2="42000" y2="5689"/>
                        <a14:foregroundMark x1="44250" y1="5689" x2="24750" y2="18563"/>
                        <a14:foregroundMark x1="24750" y1="18563" x2="16750" y2="32934"/>
                        <a14:foregroundMark x1="20500" y1="23054" x2="11750" y2="37725"/>
                        <a14:foregroundMark x1="11750" y1="37725" x2="9000" y2="50299"/>
                        <a14:foregroundMark x1="4250" y1="47605" x2="4250" y2="47605"/>
                        <a14:foregroundMark x1="53000" y1="31737" x2="53000" y2="31737"/>
                        <a14:foregroundMark x1="49250" y1="27545" x2="55750" y2="30838"/>
                        <a14:foregroundMark x1="48000" y1="33832" x2="54000" y2="25749"/>
                        <a14:foregroundMark x1="59000" y1="49401" x2="63000" y2="50599"/>
                        <a14:foregroundMark x1="92250" y1="28144" x2="95750" y2="52395"/>
                        <a14:foregroundMark x1="95750" y1="52395" x2="94000" y2="56587"/>
                        <a14:foregroundMark x1="32250" y1="91018" x2="51500" y2="98204"/>
                        <a14:foregroundMark x1="51500" y1="98204" x2="56500" y2="96707"/>
                        <a14:foregroundMark x1="63250" y1="64970" x2="63250" y2="64970"/>
                        <a14:foregroundMark x1="61250" y1="64970" x2="61250" y2="64970"/>
                        <a14:foregroundMark x1="60250" y1="64072" x2="60250" y2="64072"/>
                        <a14:foregroundMark x1="64750" y1="64072" x2="64750" y2="64072"/>
                        <a14:foregroundMark x1="56500" y1="36527" x2="56500" y2="36527"/>
                        <a14:foregroundMark x1="17750" y1="55090" x2="26000" y2="52096"/>
                        <a14:foregroundMark x1="26000" y1="52096" x2="57500" y2="50898"/>
                        <a14:foregroundMark x1="57500" y1="50898" x2="69000" y2="52096"/>
                        <a14:foregroundMark x1="19250" y1="43114" x2="39500" y2="42515"/>
                        <a14:foregroundMark x1="39500" y1="42515" x2="64750" y2="42814"/>
                        <a14:foregroundMark x1="64750" y1="42814" x2="70750" y2="48204"/>
                        <a14:foregroundMark x1="70250" y1="56587" x2="38250" y2="74251"/>
                        <a14:foregroundMark x1="38250" y1="74251" x2="5750" y2="61078"/>
                        <a14:foregroundMark x1="5750" y1="61078" x2="26500" y2="13473"/>
                        <a14:foregroundMark x1="26500" y1="13473" x2="50250" y2="24251"/>
                        <a14:foregroundMark x1="50250" y1="24251" x2="63500" y2="43114"/>
                        <a14:foregroundMark x1="63500" y1="43114" x2="60250" y2="54192"/>
                        <a14:foregroundMark x1="60250" y1="54192" x2="60250" y2="54192"/>
                        <a14:foregroundMark x1="25500" y1="68263" x2="24000" y2="59581"/>
                        <a14:foregroundMark x1="24000" y1="59581" x2="40750" y2="29042"/>
                        <a14:foregroundMark x1="40750" y1="29042" x2="75500" y2="48802"/>
                        <a14:foregroundMark x1="75500" y1="48802" x2="52500" y2="74850"/>
                        <a14:foregroundMark x1="52500" y1="74850" x2="47750" y2="69162"/>
                        <a14:foregroundMark x1="15500" y1="34731" x2="39500" y2="13772"/>
                        <a14:foregroundMark x1="39500" y1="13772" x2="51750" y2="8683"/>
                        <a14:foregroundMark x1="51750" y1="8683" x2="68750" y2="13473"/>
                        <a14:foregroundMark x1="68750" y1="13473" x2="79250" y2="41317"/>
                        <a14:foregroundMark x1="79250" y1="41317" x2="81500" y2="66467"/>
                        <a14:foregroundMark x1="81500" y1="66467" x2="67000" y2="86826"/>
                        <a14:foregroundMark x1="67000" y1="86826" x2="45750" y2="94012"/>
                        <a14:foregroundMark x1="45750" y1="94012" x2="31750" y2="81138"/>
                        <a14:foregroundMark x1="31750" y1="81138" x2="17500" y2="22754"/>
                        <a14:foregroundMark x1="17500" y1="22754" x2="18750" y2="20659"/>
                        <a14:foregroundMark x1="32000" y1="18263" x2="81000" y2="31138"/>
                        <a14:foregroundMark x1="37000" y1="28743" x2="77500" y2="35030"/>
                        <a14:foregroundMark x1="77500" y1="35030" x2="78000" y2="35329"/>
                        <a14:foregroundMark x1="58750" y1="13473" x2="58750" y2="13473"/>
                        <a14:foregroundMark x1="54000" y1="16168" x2="54000" y2="16168"/>
                        <a14:foregroundMark x1="31500" y1="27545" x2="31500" y2="27545"/>
                        <a14:foregroundMark x1="31500" y1="27545" x2="31500" y2="27545"/>
                        <a14:foregroundMark x1="24750" y1="32036" x2="49250" y2="30240"/>
                        <a14:foregroundMark x1="49250" y1="30240" x2="45250" y2="52994"/>
                        <a14:foregroundMark x1="45250" y1="52994" x2="37500" y2="4192"/>
                        <a14:foregroundMark x1="37500" y1="4192" x2="37500" y2="4192"/>
                        <a14:foregroundMark x1="7750" y1="50000" x2="44250" y2="38323"/>
                        <a14:foregroundMark x1="44250" y1="38323" x2="87750" y2="43413"/>
                        <a14:foregroundMark x1="87750" y1="43413" x2="92000" y2="62275"/>
                        <a14:foregroundMark x1="92000" y1="62275" x2="73000" y2="86826"/>
                        <a14:foregroundMark x1="73000" y1="86826" x2="58250" y2="95808"/>
                        <a14:foregroundMark x1="58250" y1="95808" x2="36500" y2="91317"/>
                        <a14:foregroundMark x1="36500" y1="91317" x2="8250" y2="50898"/>
                        <a14:foregroundMark x1="31000" y1="53892" x2="51500" y2="48204"/>
                        <a14:foregroundMark x1="51500" y1="48204" x2="61250" y2="61677"/>
                        <a14:foregroundMark x1="61250" y1="61677" x2="38000" y2="59880"/>
                        <a14:foregroundMark x1="38000" y1="59880" x2="35500" y2="52395"/>
                        <a14:foregroundMark x1="33250" y1="67365" x2="43500" y2="68563"/>
                        <a14:foregroundMark x1="43500" y1="68563" x2="39500" y2="77545"/>
                        <a14:foregroundMark x1="39500" y1="77545" x2="36250" y2="66467"/>
                        <a14:foregroundMark x1="51750" y1="80838" x2="71000" y2="52994"/>
                        <a14:foregroundMark x1="71000" y1="52994" x2="77000" y2="67665"/>
                        <a14:foregroundMark x1="77000" y1="67665" x2="63000" y2="83234"/>
                        <a14:foregroundMark x1="63000" y1="83234" x2="60750" y2="82335"/>
                        <a14:foregroundMark x1="52500" y1="81737" x2="71750" y2="65569"/>
                        <a14:foregroundMark x1="71750" y1="65569" x2="72250" y2="65269"/>
                        <a14:foregroundMark x1="62250" y1="99102" x2="69500" y2="96108"/>
                        <a14:foregroundMark x1="53500" y1="1796" x2="60000" y2="44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27" t="951" b="1198"/>
          <a:stretch>
            <a:fillRect/>
          </a:stretch>
        </p:blipFill>
        <p:spPr bwMode="auto">
          <a:xfrm>
            <a:off x="71138" y="51115"/>
            <a:ext cx="1106021" cy="102970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34F7E2E3-C784-084F-AEC2-0391A696618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248297" y="142413"/>
            <a:ext cx="1259522" cy="847103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6D4098E8-D410-6B8E-B4D4-61A288D16716}"/>
              </a:ext>
            </a:extLst>
          </p:cNvPr>
          <p:cNvSpPr txBox="1"/>
          <p:nvPr userDrawn="1"/>
        </p:nvSpPr>
        <p:spPr>
          <a:xfrm>
            <a:off x="8542435" y="6221188"/>
            <a:ext cx="36495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en-US" altLang="zh-CN" sz="2000" b="1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E-mails: chenht@ihep.ac.cn</a:t>
            </a:r>
            <a:endParaRPr lang="zh-CN" altLang="en-US" sz="2000" b="1" kern="1200" dirty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7683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03">
            <a:extLst>
              <a:ext uri="{FF2B5EF4-FFF2-40B4-BE49-F238E27FC236}">
                <a16:creationId xmlns:a16="http://schemas.microsoft.com/office/drawing/2014/main" id="{B3AEAF15-4E75-8D57-9292-3CFEF3E631C0}"/>
              </a:ext>
            </a:extLst>
          </p:cNvPr>
          <p:cNvSpPr txBox="1"/>
          <p:nvPr userDrawn="1"/>
        </p:nvSpPr>
        <p:spPr bwMode="auto">
          <a:xfrm>
            <a:off x="467774" y="359731"/>
            <a:ext cx="1936271" cy="622048"/>
          </a:xfrm>
          <a:prstGeom prst="rect">
            <a:avLst/>
          </a:prstGeom>
          <a:noFill/>
        </p:spPr>
        <p:txBody>
          <a:bodyPr wrap="none" lIns="67391" tIns="33696" rIns="67391" bIns="33696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900" spc="300">
                <a:solidFill>
                  <a:srgbClr val="F8300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algn="l"/>
            <a:r>
              <a:rPr lang="en-US" altLang="zh-CN" sz="3600" b="1" spc="0" dirty="0">
                <a:solidFill>
                  <a:srgbClr val="183883"/>
                </a:solidFill>
                <a:effectLst>
                  <a:reflection blurRad="6350" stA="60000" endA="900" endPos="58000" dir="5400000" sy="-100000" algn="bl" rotWithShape="0"/>
                </a:effectLst>
                <a:latin typeface="Britannic Bold" panose="020B0903060703020204" pitchFamily="34" charset="0"/>
              </a:rPr>
              <a:t>Contents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90C4DEB-8D8D-9266-8EA4-BE00E51C85DA}"/>
              </a:ext>
            </a:extLst>
          </p:cNvPr>
          <p:cNvSpPr/>
          <p:nvPr userDrawn="1"/>
        </p:nvSpPr>
        <p:spPr>
          <a:xfrm>
            <a:off x="335857" y="431924"/>
            <a:ext cx="72008" cy="648072"/>
          </a:xfrm>
          <a:prstGeom prst="rect">
            <a:avLst/>
          </a:prstGeom>
          <a:solidFill>
            <a:srgbClr val="2259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C8DFD33C-4CB1-2359-6D67-D400026EBCA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  <a:solidFill>
            <a:srgbClr val="1E3660"/>
          </a:solidFill>
          <a:effectLst>
            <a:outerShdw blurRad="177800" dist="50800" dir="5400000" algn="ctr" rotWithShape="0">
              <a:srgbClr val="000000">
                <a:alpha val="43137"/>
              </a:srgbClr>
            </a:outerShdw>
            <a:softEdge rad="25400"/>
          </a:effectLst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20A1E9AE-248F-8E6B-D487-65F025DF68EE}"/>
              </a:ext>
            </a:extLst>
          </p:cNvPr>
          <p:cNvSpPr/>
          <p:nvPr userDrawn="1"/>
        </p:nvSpPr>
        <p:spPr>
          <a:xfrm>
            <a:off x="7048500" y="0"/>
            <a:ext cx="5143500" cy="6858000"/>
          </a:xfrm>
          <a:prstGeom prst="rect">
            <a:avLst/>
          </a:prstGeom>
          <a:solidFill>
            <a:srgbClr val="1E3660">
              <a:alpha val="60000"/>
            </a:srgbClr>
          </a:solidFill>
          <a:ln>
            <a:noFill/>
          </a:ln>
          <a:effectLst>
            <a:softEdge rad="12700"/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81941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0C6083F-CD4B-7917-B176-324BF0E4CE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7EE63CD-571C-477C-8B42-D3700C24B1C0}" type="datetime1">
              <a:rPr lang="zh-CN" altLang="en-US" smtClean="0"/>
              <a:t>2026/10/16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889699A-7CD6-D9E3-59AF-5462CA43B4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chenht@ihep.ac.cn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DE11151-396A-B939-59D3-D0731F30CE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D62A578-AC9E-46E0-A8C5-C97CA761D4D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1A823F1-6DE0-727D-FB04-0E5085801201}"/>
              </a:ext>
            </a:extLst>
          </p:cNvPr>
          <p:cNvSpPr/>
          <p:nvPr userDrawn="1"/>
        </p:nvSpPr>
        <p:spPr>
          <a:xfrm>
            <a:off x="0" y="0"/>
            <a:ext cx="12192000" cy="726976"/>
          </a:xfrm>
          <a:prstGeom prst="rect">
            <a:avLst/>
          </a:prstGeom>
          <a:gradFill>
            <a:gsLst>
              <a:gs pos="0">
                <a:srgbClr val="183883"/>
              </a:gs>
              <a:gs pos="99000">
                <a:srgbClr val="244072"/>
              </a:gs>
            </a:gsLst>
            <a:lin ang="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11871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551F00C-B22E-673A-FC89-28284865BF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31FA50-2F7B-45EE-928B-B6EECAF80AA4}" type="datetime1">
              <a:rPr lang="zh-CN" altLang="en-US" smtClean="0"/>
              <a:t>2026/10/16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C97B28E-56AF-DCAE-97CF-C487B1EE7D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chenht@ihep.ac.cn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B55A215-C6A8-3BA5-C202-17C936DE9F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55BD1AC-7D99-472B-9BFE-293D3BE806C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5CCB0B9C-CE76-747B-576C-7C95D603DF12}"/>
              </a:ext>
            </a:extLst>
          </p:cNvPr>
          <p:cNvSpPr/>
          <p:nvPr userDrawn="1"/>
        </p:nvSpPr>
        <p:spPr>
          <a:xfrm>
            <a:off x="838200" y="672330"/>
            <a:ext cx="10571922" cy="83044"/>
          </a:xfrm>
          <a:prstGeom prst="rect">
            <a:avLst/>
          </a:prstGeom>
          <a:solidFill>
            <a:srgbClr val="1838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Picture 2" descr="江门中微子实验第五届国际合作组会在广州中山大学召开----中国科学院高能物理研究所">
            <a:extLst>
              <a:ext uri="{FF2B5EF4-FFF2-40B4-BE49-F238E27FC236}">
                <a16:creationId xmlns:a16="http://schemas.microsoft.com/office/drawing/2014/main" id="{E43F29C5-D9DE-24CC-8C58-AFCF6ADC7ED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96" b="99102" l="4250" r="98750">
                        <a14:foregroundMark x1="14750" y1="37425" x2="22000" y2="14671"/>
                        <a14:foregroundMark x1="22000" y1="14671" x2="27750" y2="8383"/>
                        <a14:foregroundMark x1="27750" y1="8383" x2="35750" y2="6886"/>
                        <a14:foregroundMark x1="35750" y1="6886" x2="37250" y2="5988"/>
                        <a14:foregroundMark x1="45750" y1="2994" x2="51000" y2="2994"/>
                        <a14:foregroundMark x1="70000" y1="5689" x2="86000" y2="24850"/>
                        <a14:foregroundMark x1="86000" y1="24850" x2="90500" y2="50898"/>
                        <a14:foregroundMark x1="90500" y1="50898" x2="80000" y2="86527"/>
                        <a14:foregroundMark x1="80000" y1="86527" x2="70750" y2="89222"/>
                        <a14:foregroundMark x1="70750" y1="89222" x2="65500" y2="78743"/>
                        <a14:foregroundMark x1="65500" y1="78743" x2="65000" y2="76946"/>
                        <a14:foregroundMark x1="63250" y1="66766" x2="67000" y2="91317"/>
                        <a14:foregroundMark x1="67000" y1="91317" x2="66750" y2="91617"/>
                        <a14:foregroundMark x1="67250" y1="92216" x2="74250" y2="93114"/>
                        <a14:foregroundMark x1="86250" y1="78743" x2="95500" y2="64371"/>
                        <a14:foregroundMark x1="98750" y1="47605" x2="98750" y2="49701"/>
                        <a14:foregroundMark x1="58500" y1="2695" x2="61750" y2="3593"/>
                        <a14:foregroundMark x1="48500" y1="3593" x2="42000" y2="5689"/>
                        <a14:foregroundMark x1="44250" y1="5689" x2="24750" y2="18563"/>
                        <a14:foregroundMark x1="24750" y1="18563" x2="16750" y2="32934"/>
                        <a14:foregroundMark x1="20500" y1="23054" x2="11750" y2="37725"/>
                        <a14:foregroundMark x1="11750" y1="37725" x2="9000" y2="50299"/>
                        <a14:foregroundMark x1="4250" y1="47605" x2="4250" y2="47605"/>
                        <a14:foregroundMark x1="53000" y1="31737" x2="53000" y2="31737"/>
                        <a14:foregroundMark x1="49250" y1="27545" x2="55750" y2="30838"/>
                        <a14:foregroundMark x1="48000" y1="33832" x2="54000" y2="25749"/>
                        <a14:foregroundMark x1="59000" y1="49401" x2="63000" y2="50599"/>
                        <a14:foregroundMark x1="92250" y1="28144" x2="95750" y2="52395"/>
                        <a14:foregroundMark x1="95750" y1="52395" x2="94000" y2="56587"/>
                        <a14:foregroundMark x1="32250" y1="91018" x2="51500" y2="98204"/>
                        <a14:foregroundMark x1="51500" y1="98204" x2="56500" y2="96707"/>
                        <a14:foregroundMark x1="63250" y1="64970" x2="63250" y2="64970"/>
                        <a14:foregroundMark x1="61250" y1="64970" x2="61250" y2="64970"/>
                        <a14:foregroundMark x1="60250" y1="64072" x2="60250" y2="64072"/>
                        <a14:foregroundMark x1="64750" y1="64072" x2="64750" y2="64072"/>
                        <a14:foregroundMark x1="56500" y1="36527" x2="56500" y2="36527"/>
                        <a14:foregroundMark x1="17750" y1="55090" x2="26000" y2="52096"/>
                        <a14:foregroundMark x1="26000" y1="52096" x2="57500" y2="50898"/>
                        <a14:foregroundMark x1="57500" y1="50898" x2="69000" y2="52096"/>
                        <a14:foregroundMark x1="19250" y1="43114" x2="39500" y2="42515"/>
                        <a14:foregroundMark x1="39500" y1="42515" x2="64750" y2="42814"/>
                        <a14:foregroundMark x1="64750" y1="42814" x2="70750" y2="48204"/>
                        <a14:foregroundMark x1="70250" y1="56587" x2="38250" y2="74251"/>
                        <a14:foregroundMark x1="38250" y1="74251" x2="5750" y2="61078"/>
                        <a14:foregroundMark x1="5750" y1="61078" x2="26500" y2="13473"/>
                        <a14:foregroundMark x1="26500" y1="13473" x2="50250" y2="24251"/>
                        <a14:foregroundMark x1="50250" y1="24251" x2="63500" y2="43114"/>
                        <a14:foregroundMark x1="63500" y1="43114" x2="60250" y2="54192"/>
                        <a14:foregroundMark x1="60250" y1="54192" x2="60250" y2="54192"/>
                        <a14:foregroundMark x1="25500" y1="68263" x2="24000" y2="59581"/>
                        <a14:foregroundMark x1="24000" y1="59581" x2="40750" y2="29042"/>
                        <a14:foregroundMark x1="40750" y1="29042" x2="75500" y2="48802"/>
                        <a14:foregroundMark x1="75500" y1="48802" x2="52500" y2="74850"/>
                        <a14:foregroundMark x1="52500" y1="74850" x2="47750" y2="69162"/>
                        <a14:foregroundMark x1="15500" y1="34731" x2="39500" y2="13772"/>
                        <a14:foregroundMark x1="39500" y1="13772" x2="51750" y2="8683"/>
                        <a14:foregroundMark x1="51750" y1="8683" x2="68750" y2="13473"/>
                        <a14:foregroundMark x1="68750" y1="13473" x2="79250" y2="41317"/>
                        <a14:foregroundMark x1="79250" y1="41317" x2="81500" y2="66467"/>
                        <a14:foregroundMark x1="81500" y1="66467" x2="67000" y2="86826"/>
                        <a14:foregroundMark x1="67000" y1="86826" x2="45750" y2="94012"/>
                        <a14:foregroundMark x1="45750" y1="94012" x2="31750" y2="81138"/>
                        <a14:foregroundMark x1="31750" y1="81138" x2="17500" y2="22754"/>
                        <a14:foregroundMark x1="17500" y1="22754" x2="18750" y2="20659"/>
                        <a14:foregroundMark x1="32000" y1="18263" x2="81000" y2="31138"/>
                        <a14:foregroundMark x1="37000" y1="28743" x2="77500" y2="35030"/>
                        <a14:foregroundMark x1="77500" y1="35030" x2="78000" y2="35329"/>
                        <a14:foregroundMark x1="58750" y1="13473" x2="58750" y2="13473"/>
                        <a14:foregroundMark x1="54000" y1="16168" x2="54000" y2="16168"/>
                        <a14:foregroundMark x1="31500" y1="27545" x2="31500" y2="27545"/>
                        <a14:foregroundMark x1="31500" y1="27545" x2="31500" y2="27545"/>
                        <a14:foregroundMark x1="24750" y1="32036" x2="49250" y2="30240"/>
                        <a14:foregroundMark x1="49250" y1="30240" x2="45250" y2="52994"/>
                        <a14:foregroundMark x1="45250" y1="52994" x2="37500" y2="4192"/>
                        <a14:foregroundMark x1="37500" y1="4192" x2="37500" y2="4192"/>
                        <a14:foregroundMark x1="7750" y1="50000" x2="44250" y2="38323"/>
                        <a14:foregroundMark x1="44250" y1="38323" x2="87750" y2="43413"/>
                        <a14:foregroundMark x1="87750" y1="43413" x2="92000" y2="62275"/>
                        <a14:foregroundMark x1="92000" y1="62275" x2="73000" y2="86826"/>
                        <a14:foregroundMark x1="73000" y1="86826" x2="58250" y2="95808"/>
                        <a14:foregroundMark x1="58250" y1="95808" x2="36500" y2="91317"/>
                        <a14:foregroundMark x1="36500" y1="91317" x2="8250" y2="50898"/>
                        <a14:foregroundMark x1="31000" y1="53892" x2="51500" y2="48204"/>
                        <a14:foregroundMark x1="51500" y1="48204" x2="61250" y2="61677"/>
                        <a14:foregroundMark x1="61250" y1="61677" x2="38000" y2="59880"/>
                        <a14:foregroundMark x1="38000" y1="59880" x2="35500" y2="52395"/>
                        <a14:foregroundMark x1="33250" y1="67365" x2="43500" y2="68563"/>
                        <a14:foregroundMark x1="43500" y1="68563" x2="39500" y2="77545"/>
                        <a14:foregroundMark x1="39500" y1="77545" x2="36250" y2="66467"/>
                        <a14:foregroundMark x1="51750" y1="80838" x2="71000" y2="52994"/>
                        <a14:foregroundMark x1="71000" y1="52994" x2="77000" y2="67665"/>
                        <a14:foregroundMark x1="77000" y1="67665" x2="63000" y2="83234"/>
                        <a14:foregroundMark x1="63000" y1="83234" x2="60750" y2="82335"/>
                        <a14:foregroundMark x1="52500" y1="81737" x2="71750" y2="65569"/>
                        <a14:foregroundMark x1="71750" y1="65569" x2="72250" y2="65269"/>
                        <a14:foregroundMark x1="62250" y1="99102" x2="69500" y2="96108"/>
                        <a14:foregroundMark x1="53500" y1="1796" x2="60000" y2="44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27" t="951" b="1198"/>
          <a:stretch>
            <a:fillRect/>
          </a:stretch>
        </p:blipFill>
        <p:spPr bwMode="auto">
          <a:xfrm>
            <a:off x="26839" y="0"/>
            <a:ext cx="811361" cy="755374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D3E32DE9-AE8B-5F79-1625-E739DB53907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302211" y="0"/>
            <a:ext cx="862950" cy="64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143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15.png"/><Relationship Id="rId7" Type="http://schemas.openxmlformats.org/officeDocument/2006/relationships/diagramLayout" Target="../diagrams/layout1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6" Type="http://schemas.openxmlformats.org/officeDocument/2006/relationships/diagramData" Target="../diagrams/data1.xml"/><Relationship Id="rId5" Type="http://schemas.openxmlformats.org/officeDocument/2006/relationships/image" Target="../media/image160.png"/><Relationship Id="rId10" Type="http://schemas.microsoft.com/office/2007/relationships/diagramDrawing" Target="../diagrams/drawing1.xml"/><Relationship Id="rId4" Type="http://schemas.openxmlformats.org/officeDocument/2006/relationships/image" Target="../media/image16.png"/><Relationship Id="rId9" Type="http://schemas.openxmlformats.org/officeDocument/2006/relationships/diagramColors" Target="../diagrams/colors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jp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5B2BE3-09DD-DF35-FBC1-939A64CD5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9989" y="1543688"/>
            <a:ext cx="10532022" cy="2387600"/>
          </a:xfrm>
        </p:spPr>
        <p:txBody>
          <a:bodyPr/>
          <a:lstStyle/>
          <a:p>
            <a:br>
              <a:rPr lang="en-US" altLang="zh-CN" sz="4400" dirty="0">
                <a:latin typeface="+mn-lt"/>
              </a:rPr>
            </a:br>
            <a:r>
              <a:rPr lang="zh-CN" altLang="en-US" sz="4400" b="1" dirty="0">
                <a:latin typeface="+mn-lt"/>
              </a:rPr>
              <a:t>江门中微子实验小光电倍增管系统性能与反应堆中微子探测研究</a:t>
            </a:r>
            <a:br>
              <a:rPr lang="en-US" altLang="zh-CN" sz="4400" b="1" dirty="0">
                <a:latin typeface="+mn-lt"/>
              </a:rPr>
            </a:br>
            <a:r>
              <a:rPr lang="zh-CN" altLang="en-US" sz="3200" b="1" dirty="0">
                <a:latin typeface="+mn-lt"/>
              </a:rPr>
              <a:t>开题报告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16F6F0C-4316-F173-3060-6E6FF5CBC1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20512"/>
            <a:ext cx="9144000" cy="1655762"/>
          </a:xfrm>
        </p:spPr>
        <p:txBody>
          <a:bodyPr/>
          <a:lstStyle/>
          <a:p>
            <a:r>
              <a:rPr lang="zh-CN" altLang="en-US" dirty="0"/>
              <a:t>报告人：陈浩天</a:t>
            </a:r>
            <a:endParaRPr lang="en-US" altLang="zh-CN" dirty="0"/>
          </a:p>
          <a:p>
            <a:r>
              <a:rPr lang="zh-CN" altLang="en-US" dirty="0"/>
              <a:t>指导老师：何苗</a:t>
            </a:r>
          </a:p>
        </p:txBody>
      </p:sp>
    </p:spTree>
    <p:extLst>
      <p:ext uri="{BB962C8B-B14F-4D97-AF65-F5344CB8AC3E}">
        <p14:creationId xmlns:p14="http://schemas.microsoft.com/office/powerpoint/2010/main" val="972441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A9F82AC-DD42-E547-1BC6-1126D12BA4E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70129" y="1210240"/>
            <a:ext cx="8067675" cy="4124325"/>
          </a:xfrm>
        </p:spPr>
        <p:txBody>
          <a:bodyPr/>
          <a:lstStyle/>
          <a:p>
            <a:r>
              <a:rPr lang="zh-CN" altLang="en-US" dirty="0"/>
              <a:t>研究背景及意义</a:t>
            </a:r>
            <a:endParaRPr lang="en-US" altLang="zh-CN" dirty="0"/>
          </a:p>
          <a:p>
            <a:r>
              <a:rPr lang="zh-CN" altLang="en-US" dirty="0"/>
              <a:t>领域发展现状及趋势</a:t>
            </a:r>
            <a:endParaRPr lang="en-US" altLang="zh-CN" dirty="0"/>
          </a:p>
          <a:p>
            <a:r>
              <a:rPr lang="zh-CN" altLang="en-US" dirty="0"/>
              <a:t>研究内容与可行性分析</a:t>
            </a:r>
            <a:endParaRPr lang="en-US" altLang="zh-CN" dirty="0"/>
          </a:p>
          <a:p>
            <a:r>
              <a:rPr lang="zh-CN" altLang="en-US" dirty="0"/>
              <a:t>已有基础与所需条件</a:t>
            </a:r>
            <a:endParaRPr lang="en-US" altLang="zh-CN" dirty="0"/>
          </a:p>
          <a:p>
            <a:r>
              <a:rPr lang="zh-CN" altLang="en-US" dirty="0"/>
              <a:t>工作计划与进度安排</a:t>
            </a:r>
            <a:endParaRPr lang="en-US" altLang="zh-CN" dirty="0"/>
          </a:p>
          <a:p>
            <a:r>
              <a:rPr lang="zh-CN" altLang="en-US" dirty="0"/>
              <a:t>参考文献</a:t>
            </a:r>
          </a:p>
        </p:txBody>
      </p:sp>
    </p:spTree>
    <p:extLst>
      <p:ext uri="{BB962C8B-B14F-4D97-AF65-F5344CB8AC3E}">
        <p14:creationId xmlns:p14="http://schemas.microsoft.com/office/powerpoint/2010/main" val="2247037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UNE | Neutrino">
            <a:extLst>
              <a:ext uri="{FF2B5EF4-FFF2-40B4-BE49-F238E27FC236}">
                <a16:creationId xmlns:a16="http://schemas.microsoft.com/office/drawing/2014/main" id="{80398BB4-745D-4C67-9009-FDD5402EA9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17"/>
          <a:stretch/>
        </p:blipFill>
        <p:spPr bwMode="auto">
          <a:xfrm>
            <a:off x="9320776" y="811881"/>
            <a:ext cx="2803032" cy="2338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F509738-96E8-E58F-930C-9D11166BF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A578-AC9E-46E0-A8C5-C97CA761D4DE}" type="slidenum">
              <a:rPr lang="zh-CN" altLang="en-US" smtClean="0"/>
              <a:pPr/>
              <a:t>3</a:t>
            </a:fld>
            <a:endParaRPr lang="zh-CN" altLang="en-US" dirty="0"/>
          </a:p>
        </p:txBody>
      </p:sp>
      <p:sp>
        <p:nvSpPr>
          <p:cNvPr id="8" name="文本占位符 7">
            <a:extLst>
              <a:ext uri="{FF2B5EF4-FFF2-40B4-BE49-F238E27FC236}">
                <a16:creationId xmlns:a16="http://schemas.microsoft.com/office/drawing/2014/main" id="{67D68B3F-03D5-5869-FB48-8EC27421AB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altLang="en-US" dirty="0"/>
              <a:t>研究背景及意义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F899B1B-C827-45A1-9EBE-37EA9FD091FF}"/>
              </a:ext>
            </a:extLst>
          </p:cNvPr>
          <p:cNvSpPr txBox="1"/>
          <p:nvPr/>
        </p:nvSpPr>
        <p:spPr>
          <a:xfrm>
            <a:off x="-45562" y="695905"/>
            <a:ext cx="10867534" cy="2435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</a:rPr>
              <a:t>反应堆中微子精确测量</a:t>
            </a:r>
            <a:endParaRPr lang="en-US" altLang="zh-CN" sz="20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6480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中微子振荡表明中微子具有非零质量，是超出粒子物理标准模型的重要实验证据。</a:t>
            </a:r>
          </a:p>
          <a:p>
            <a:pPr marL="6480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精确测量中微子振荡参数、确定中微子质量顺序（NMO），是中微子物理的重要研究目标</a:t>
            </a: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之一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。</a:t>
            </a:r>
          </a:p>
          <a:p>
            <a:pPr marL="6480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江门中微子实验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(JUNO)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具有 20 kt 液体闪烁体靶质量和优异的能量分辨率（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~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3% @ 1 MeV</a:t>
            </a: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）</a:t>
            </a:r>
            <a:endParaRPr kumimoji="0" lang="zh-CN" altLang="zh-CN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6480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zh-CN" dirty="0"/>
              <a:t>JUNO </a:t>
            </a:r>
            <a:r>
              <a:rPr lang="zh-CN" altLang="en-US" dirty="0"/>
              <a:t>采用大小 </a:t>
            </a:r>
            <a:r>
              <a:rPr lang="en-US" altLang="zh-CN" dirty="0"/>
              <a:t>PMT </a:t>
            </a:r>
            <a:r>
              <a:rPr lang="zh-CN" altLang="en-US" dirty="0"/>
              <a:t>联合能量标定：</a:t>
            </a:r>
            <a:r>
              <a:rPr lang="en-US" altLang="zh-CN" dirty="0"/>
              <a:t>LPMT </a:t>
            </a:r>
            <a:r>
              <a:rPr lang="zh-CN" altLang="en-US" dirty="0"/>
              <a:t>凭借高光学覆盖率实现</a:t>
            </a:r>
            <a:r>
              <a:rPr lang="zh-CN" altLang="en-US" b="1" dirty="0">
                <a:solidFill>
                  <a:schemeClr val="accent1"/>
                </a:solidFill>
              </a:rPr>
              <a:t>高精度能量测量</a:t>
            </a:r>
            <a:r>
              <a:rPr lang="zh-CN" altLang="en-US" dirty="0"/>
              <a:t>，</a:t>
            </a:r>
            <a:r>
              <a:rPr lang="en-US" altLang="zh-CN" dirty="0"/>
              <a:t>SPMT </a:t>
            </a:r>
            <a:r>
              <a:rPr lang="zh-CN" altLang="en-US" dirty="0"/>
              <a:t>利用良好的电荷线性响应辅助</a:t>
            </a:r>
            <a:r>
              <a:rPr lang="zh-CN" altLang="en-US" b="1" dirty="0">
                <a:solidFill>
                  <a:schemeClr val="accent1"/>
                </a:solidFill>
              </a:rPr>
              <a:t>非线性校正</a:t>
            </a:r>
            <a:r>
              <a:rPr lang="zh-CN" altLang="en-US" dirty="0"/>
              <a:t>。</a:t>
            </a:r>
            <a:endParaRPr lang="en-US" altLang="zh-CN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057" name="Picture 9" descr="Sub-percent precision measurement of neutrino oscillation parameters with JUNO">
            <a:extLst>
              <a:ext uri="{FF2B5EF4-FFF2-40B4-BE49-F238E27FC236}">
                <a16:creationId xmlns:a16="http://schemas.microsoft.com/office/drawing/2014/main" id="{DF3B8DF4-1A23-4077-8562-CBA27FC98D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202" y="3321538"/>
            <a:ext cx="3490203" cy="2966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组合 14">
            <a:extLst>
              <a:ext uri="{FF2B5EF4-FFF2-40B4-BE49-F238E27FC236}">
                <a16:creationId xmlns:a16="http://schemas.microsoft.com/office/drawing/2014/main" id="{3B096D32-2C7D-453A-AFF5-575FFF25AD2A}"/>
              </a:ext>
            </a:extLst>
          </p:cNvPr>
          <p:cNvGrpSpPr/>
          <p:nvPr/>
        </p:nvGrpSpPr>
        <p:grpSpPr>
          <a:xfrm>
            <a:off x="5234537" y="3434950"/>
            <a:ext cx="6957463" cy="2406104"/>
            <a:chOff x="5914112" y="3683074"/>
            <a:chExt cx="6957463" cy="2406104"/>
          </a:xfrm>
        </p:grpSpPr>
        <p:pic>
          <p:nvPicPr>
            <p:cNvPr id="2059" name="Picture 11" descr="China’s giant underground neutrino lab prepares to probe cosmic mysteries">
              <a:extLst>
                <a:ext uri="{FF2B5EF4-FFF2-40B4-BE49-F238E27FC236}">
                  <a16:creationId xmlns:a16="http://schemas.microsoft.com/office/drawing/2014/main" id="{BBB73F1B-30A1-4AD0-864B-4D68C0ED96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14112" y="3683074"/>
              <a:ext cx="3611509" cy="24061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6E00690E-CC5A-46A9-8793-546B8524E864}"/>
                </a:ext>
              </a:extLst>
            </p:cNvPr>
            <p:cNvGrpSpPr/>
            <p:nvPr/>
          </p:nvGrpSpPr>
          <p:grpSpPr>
            <a:xfrm>
              <a:off x="8610600" y="3880290"/>
              <a:ext cx="4260975" cy="1005836"/>
              <a:chOff x="8293784" y="3845395"/>
              <a:chExt cx="4260975" cy="1005836"/>
            </a:xfrm>
          </p:grpSpPr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B030E029-A50E-4FD3-9E08-26216AA407F3}"/>
                  </a:ext>
                </a:extLst>
              </p:cNvPr>
              <p:cNvSpPr txBox="1"/>
              <p:nvPr/>
            </p:nvSpPr>
            <p:spPr>
              <a:xfrm>
                <a:off x="9619656" y="3845395"/>
                <a:ext cx="260245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dirty="0"/>
                  <a:t>大光电倍增管</a:t>
                </a:r>
                <a:r>
                  <a:rPr lang="en-US" altLang="zh-CN" dirty="0"/>
                  <a:t>(LPMT)</a:t>
                </a:r>
                <a:endParaRPr lang="zh-CN" altLang="en-US" dirty="0"/>
              </a:p>
            </p:txBody>
          </p:sp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54651C5B-116F-470E-A0B5-B2F7E49AB048}"/>
                  </a:ext>
                </a:extLst>
              </p:cNvPr>
              <p:cNvSpPr txBox="1"/>
              <p:nvPr/>
            </p:nvSpPr>
            <p:spPr>
              <a:xfrm>
                <a:off x="9584358" y="4481899"/>
                <a:ext cx="297040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dirty="0"/>
                  <a:t>小光电倍增管</a:t>
                </a:r>
                <a:r>
                  <a:rPr lang="en-US" altLang="zh-CN" dirty="0"/>
                  <a:t>(SPMT)</a:t>
                </a:r>
                <a:endParaRPr lang="zh-CN" altLang="en-US" dirty="0"/>
              </a:p>
            </p:txBody>
          </p:sp>
          <p:cxnSp>
            <p:nvCxnSpPr>
              <p:cNvPr id="21" name="直接箭头连接符 20">
                <a:extLst>
                  <a:ext uri="{FF2B5EF4-FFF2-40B4-BE49-F238E27FC236}">
                    <a16:creationId xmlns:a16="http://schemas.microsoft.com/office/drawing/2014/main" id="{B218437C-76D7-4950-911F-F7176E1D670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610600" y="4040488"/>
                <a:ext cx="973758" cy="1259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箭头连接符 21">
                <a:extLst>
                  <a:ext uri="{FF2B5EF4-FFF2-40B4-BE49-F238E27FC236}">
                    <a16:creationId xmlns:a16="http://schemas.microsoft.com/office/drawing/2014/main" id="{2B8A696D-3573-41DA-9A35-FF125FB72C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93784" y="4663087"/>
                <a:ext cx="1360443" cy="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1688E851-060F-E77A-EE05-A7FD9085B2A6}"/>
              </a:ext>
            </a:extLst>
          </p:cNvPr>
          <p:cNvSpPr txBox="1"/>
          <p:nvPr/>
        </p:nvSpPr>
        <p:spPr>
          <a:xfrm>
            <a:off x="838200" y="6356350"/>
            <a:ext cx="28785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dirty="0"/>
              <a:t>反应堆中微子能谱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FC28369-79FD-C375-C0BF-D84DFB46B796}"/>
              </a:ext>
            </a:extLst>
          </p:cNvPr>
          <p:cNvSpPr txBox="1"/>
          <p:nvPr/>
        </p:nvSpPr>
        <p:spPr>
          <a:xfrm>
            <a:off x="5581007" y="6002364"/>
            <a:ext cx="28785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dirty="0"/>
              <a:t>大小光电倍增管系统</a:t>
            </a:r>
          </a:p>
        </p:txBody>
      </p:sp>
    </p:spTree>
    <p:extLst>
      <p:ext uri="{BB962C8B-B14F-4D97-AF65-F5344CB8AC3E}">
        <p14:creationId xmlns:p14="http://schemas.microsoft.com/office/powerpoint/2010/main" val="1617901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0FE4F91-9F7E-491F-8726-2FE6C42E6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A578-AC9E-46E0-A8C5-C97CA761D4DE}" type="slidenum">
              <a:rPr lang="zh-CN" altLang="en-US" smtClean="0"/>
              <a:pPr/>
              <a:t>4</a:t>
            </a:fld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5063BEDE-6DDF-4F3D-8D5C-B67572AB8D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altLang="en-US" dirty="0"/>
              <a:t>领域发展现状及趋势</a:t>
            </a:r>
            <a:endParaRPr lang="en-US" altLang="zh-CN" dirty="0"/>
          </a:p>
          <a:p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047B47B2-3365-280F-CF73-19CA00073BAF}"/>
                  </a:ext>
                </a:extLst>
              </p:cNvPr>
              <p:cNvSpPr txBox="1"/>
              <p:nvPr/>
            </p:nvSpPr>
            <p:spPr>
              <a:xfrm>
                <a:off x="-52612" y="718062"/>
                <a:ext cx="12228136" cy="22716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itchFamily="2" charset="2"/>
                  <a:buChar char="Ø"/>
                </a:pPr>
                <a:r>
                  <a:rPr kumimoji="1" lang="zh-CN" altLang="en-US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研究现状</a:t>
                </a:r>
                <a:r>
                  <a:rPr kumimoji="1" lang="zh-CN" altLang="en-US" b="1" dirty="0"/>
                  <a:t>：</a:t>
                </a:r>
                <a:endParaRPr kumimoji="1" lang="en" altLang="zh-CN" sz="2000" b="1" dirty="0"/>
              </a:p>
              <a:p>
                <a:pPr marL="742950" lvl="1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kumimoji="1" lang="en" altLang="zh-CN" sz="2000" b="1" dirty="0"/>
                  <a:t>JUNO(2025</a:t>
                </a:r>
                <a:r>
                  <a:rPr kumimoji="1" lang="en-US" altLang="zh-CN" sz="2000" b="1" dirty="0"/>
                  <a:t>,59.1</a:t>
                </a:r>
                <a:r>
                  <a:rPr kumimoji="1" lang="zh-CN" altLang="en-US" sz="2000" b="1" dirty="0"/>
                  <a:t>天</a:t>
                </a:r>
                <a:r>
                  <a:rPr kumimoji="1" lang="en" altLang="zh-CN" sz="2000" b="1" dirty="0"/>
                  <a:t>)</a:t>
                </a:r>
                <a:r>
                  <a:rPr kumimoji="1" lang="zh-CN" altLang="en-US" sz="2000" b="1" dirty="0"/>
                  <a:t>：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" altLang="zh-CN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func>
                          <m:funcPr>
                            <m:ctrlPr>
                              <a:rPr lang="en" altLang="zh-CN" sz="2000" i="1" dirty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en" altLang="zh-CN" sz="2000" i="1" dirty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" altLang="zh-CN" sz="2000" dirty="0">
                                    <a:latin typeface="Cambria Math" panose="02040503050406030204" pitchFamily="18" charset="0"/>
                                  </a:rPr>
                                  <m:t>sin</m:t>
                                </m:r>
                              </m:e>
                              <m:sup>
                                <m:r>
                                  <a:rPr lang="en" altLang="zh-CN" sz="2000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fName>
                          <m:e>
                            <m:r>
                              <a:rPr lang="en" altLang="zh-CN" sz="2000" i="1" dirty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e>
                      <m:sub>
                        <m:r>
                          <a:rPr lang="en" altLang="zh-CN" sz="2000" dirty="0">
                            <a:latin typeface="Cambria Math" panose="02040503050406030204" pitchFamily="18" charset="0"/>
                          </a:rPr>
                          <m:t>12</m:t>
                        </m:r>
                      </m:sub>
                    </m:sSub>
                    <m:r>
                      <a:rPr lang="en" altLang="zh-CN" sz="2000" i="0" dirty="0">
                        <a:latin typeface="Cambria Math" panose="02040503050406030204" pitchFamily="18" charset="0"/>
                      </a:rPr>
                      <m:t>=0.3092±0.0087</m:t>
                    </m:r>
                    <m:r>
                      <a:rPr lang="en-US" altLang="zh-CN" sz="2000" b="0" i="0" dirty="0" smtClean="0">
                        <a:latin typeface="Cambria Math" panose="02040503050406030204" pitchFamily="18" charset="0"/>
                      </a:rPr>
                      <m:t>(2.8%)</m:t>
                    </m:r>
                  </m:oMath>
                </a14:m>
                <a:r>
                  <a:rPr lang="zh-CN" altLang="en-US" sz="2000" dirty="0"/>
                  <a:t>；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CN" sz="2000" dirty="0" smtClean="0">
                        <a:latin typeface="Cambria Math" panose="02040503050406030204" pitchFamily="18" charset="0"/>
                      </a:rPr>
                      <m:t>Δ</m:t>
                    </m:r>
                    <m:sSubSup>
                      <m:sSubSupPr>
                        <m:ctrlPr>
                          <a:rPr lang="el-GR" altLang="zh-CN" sz="2000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l-GR" altLang="zh-CN" sz="2000" i="1" dirty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l-GR" altLang="zh-CN" sz="2000" i="0" dirty="0">
                            <a:latin typeface="Cambria Math" panose="02040503050406030204" pitchFamily="18" charset="0"/>
                          </a:rPr>
                          <m:t>21</m:t>
                        </m:r>
                      </m:sub>
                      <m:sup>
                        <m:r>
                          <a:rPr lang="el-GR" altLang="zh-CN" sz="2000" i="0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l-GR" altLang="zh-CN" sz="2000" i="0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l-GR" altLang="zh-CN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l-GR" altLang="zh-CN" sz="2000" i="0" dirty="0">
                            <a:latin typeface="Cambria Math" panose="02040503050406030204" pitchFamily="18" charset="0"/>
                          </a:rPr>
                          <m:t>7.50±0.12</m:t>
                        </m:r>
                      </m:e>
                    </m:d>
                    <m:r>
                      <a:rPr lang="el-GR" altLang="zh-CN" sz="2000" i="0" dirty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l-GR" altLang="zh-CN" sz="20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l-GR" altLang="zh-CN" sz="2000" i="0" dirty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l-GR" altLang="zh-CN" sz="2000" i="0" dirty="0">
                            <a:latin typeface="Cambria Math" panose="02040503050406030204" pitchFamily="18" charset="0"/>
                          </a:rPr>
                          <m:t>−5</m:t>
                        </m:r>
                      </m:sup>
                    </m:sSup>
                    <m:r>
                      <a:rPr lang="el-GR" altLang="zh-CN" sz="2000" i="0" dirty="0">
                        <a:latin typeface="Cambria Math" panose="02040503050406030204" pitchFamily="18" charset="0"/>
                      </a:rPr>
                      <m:t> </m:t>
                    </m:r>
                    <m:r>
                      <m:rPr>
                        <m:sty m:val="p"/>
                      </m:rPr>
                      <a:rPr lang="el-GR" altLang="zh-CN" sz="2000" i="0" dirty="0">
                        <a:latin typeface="Cambria Math" panose="02040503050406030204" pitchFamily="18" charset="0"/>
                      </a:rPr>
                      <m:t>e</m:t>
                    </m:r>
                    <m:sSup>
                      <m:sSupPr>
                        <m:ctrlPr>
                          <a:rPr lang="el-GR" altLang="zh-CN" sz="20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altLang="zh-CN" sz="2000" i="0" dirty="0">
                            <a:latin typeface="Cambria Math" panose="02040503050406030204" pitchFamily="18" charset="0"/>
                          </a:rPr>
                          <m:t>V</m:t>
                        </m:r>
                      </m:e>
                      <m:sup>
                        <m:r>
                          <a:rPr lang="el-GR" altLang="zh-CN" sz="2000" i="0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CN" sz="2000" b="0" i="1" dirty="0" smtClean="0">
                        <a:latin typeface="Cambria Math" panose="02040503050406030204" pitchFamily="18" charset="0"/>
                      </a:rPr>
                      <m:t>(1.6%)</m:t>
                    </m:r>
                  </m:oMath>
                </a14:m>
                <a:r>
                  <a:rPr kumimoji="1" lang="zh-CN" altLang="en-US" sz="2000" dirty="0"/>
                  <a:t>；</a:t>
                </a:r>
                <a:endParaRPr kumimoji="1" lang="en-US" altLang="zh-CN" sz="2000" dirty="0"/>
              </a:p>
              <a:p>
                <a:pPr marL="742950" lvl="1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kumimoji="1" lang="en-US" altLang="zh-CN" sz="2000" b="1" dirty="0"/>
                  <a:t>JUNO(2026,207</a:t>
                </a:r>
                <a:r>
                  <a:rPr kumimoji="1" lang="zh-CN" altLang="en-US" sz="2000" b="1" dirty="0"/>
                  <a:t>天</a:t>
                </a:r>
                <a:r>
                  <a:rPr kumimoji="1" lang="en-US" altLang="zh-CN" sz="2000" b="1" dirty="0"/>
                  <a:t>)</a:t>
                </a:r>
                <a:r>
                  <a:rPr kumimoji="1" lang="zh-CN" altLang="en-US" sz="2000" b="1" dirty="0"/>
                  <a:t>：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" altLang="zh-CN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func>
                          <m:funcPr>
                            <m:ctrlPr>
                              <a:rPr lang="en" altLang="zh-CN" sz="2000" i="1" dirty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en" altLang="zh-CN" sz="2000" i="1" dirty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" altLang="zh-CN" sz="2000" i="1" dirty="0">
                                    <a:latin typeface="Cambria Math" panose="02040503050406030204" pitchFamily="18" charset="0"/>
                                  </a:rPr>
                                  <m:t>sin</m:t>
                                </m:r>
                              </m:e>
                              <m:sup>
                                <m:r>
                                  <a:rPr lang="en" altLang="zh-CN" sz="2000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fName>
                          <m:e>
                            <m:r>
                              <a:rPr lang="en" altLang="zh-CN" sz="2000" i="1" dirty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e>
                      <m:sub>
                        <m:r>
                          <a:rPr lang="en" altLang="zh-CN" sz="2000" i="1" dirty="0">
                            <a:latin typeface="Cambria Math" panose="02040503050406030204" pitchFamily="18" charset="0"/>
                          </a:rPr>
                          <m:t>12</m:t>
                        </m:r>
                      </m:sub>
                    </m:sSub>
                    <m:r>
                      <a:rPr lang="en" altLang="zh-CN" sz="2000" i="1" dirty="0">
                        <a:latin typeface="Cambria Math" panose="02040503050406030204" pitchFamily="18" charset="0"/>
                      </a:rPr>
                      <m:t>=0.30</m:t>
                    </m:r>
                    <m:r>
                      <a:rPr lang="en-US" altLang="zh-CN" sz="2000" i="1" dirty="0">
                        <a:latin typeface="Cambria Math" panose="02040503050406030204" pitchFamily="18" charset="0"/>
                      </a:rPr>
                      <m:t>36</m:t>
                    </m:r>
                    <m:r>
                      <a:rPr lang="en" altLang="zh-CN" sz="2000" i="1" dirty="0">
                        <a:latin typeface="Cambria Math" panose="02040503050406030204" pitchFamily="18" charset="0"/>
                      </a:rPr>
                      <m:t>±0.00</m:t>
                    </m:r>
                    <m:r>
                      <a:rPr lang="en-US" altLang="zh-CN" sz="2000" i="1" dirty="0">
                        <a:latin typeface="Cambria Math" panose="02040503050406030204" pitchFamily="18" charset="0"/>
                      </a:rPr>
                      <m:t>64</m:t>
                    </m:r>
                    <m:d>
                      <m:dPr>
                        <m:ctrlPr>
                          <a:rPr lang="en-US" altLang="zh-CN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i="1" dirty="0">
                            <a:latin typeface="Cambria Math" panose="02040503050406030204" pitchFamily="18" charset="0"/>
                          </a:rPr>
                          <m:t>2.1%</m:t>
                        </m:r>
                      </m:e>
                    </m:d>
                  </m:oMath>
                </a14:m>
                <a:r>
                  <a:rPr lang="zh-CN" altLang="en-US" sz="2000" dirty="0"/>
                  <a:t>；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CN" sz="2000" i="1" dirty="0">
                        <a:latin typeface="Cambria Math" panose="02040503050406030204" pitchFamily="18" charset="0"/>
                      </a:rPr>
                      <m:t>Δ</m:t>
                    </m:r>
                    <m:sSubSup>
                      <m:sSubSupPr>
                        <m:ctrlPr>
                          <a:rPr lang="el-GR" altLang="zh-CN" sz="2000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l-GR" altLang="zh-CN" sz="2000" i="1" dirty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l-GR" altLang="zh-CN" sz="2000" i="1" dirty="0">
                            <a:latin typeface="Cambria Math" panose="02040503050406030204" pitchFamily="18" charset="0"/>
                          </a:rPr>
                          <m:t>21</m:t>
                        </m:r>
                      </m:sub>
                      <m:sup>
                        <m:r>
                          <a:rPr lang="el-GR" altLang="zh-CN" sz="2000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l-GR" altLang="zh-CN" sz="2000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l-GR" altLang="zh-CN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l-GR" altLang="zh-CN" sz="2000" i="1" dirty="0">
                            <a:latin typeface="Cambria Math" panose="02040503050406030204" pitchFamily="18" charset="0"/>
                          </a:rPr>
                          <m:t>7.</m:t>
                        </m:r>
                        <m:r>
                          <a:rPr lang="en-US" altLang="zh-CN" sz="2000" i="1" dirty="0">
                            <a:latin typeface="Cambria Math" panose="02040503050406030204" pitchFamily="18" charset="0"/>
                          </a:rPr>
                          <m:t>388</m:t>
                        </m:r>
                        <m:r>
                          <a:rPr lang="el-GR" altLang="zh-CN" sz="2000" i="1" dirty="0">
                            <a:latin typeface="Cambria Math" panose="02040503050406030204" pitchFamily="18" charset="0"/>
                          </a:rPr>
                          <m:t>±0.</m:t>
                        </m:r>
                        <m:r>
                          <a:rPr lang="en-US" altLang="zh-CN" sz="2000" i="1" dirty="0">
                            <a:latin typeface="Cambria Math" panose="02040503050406030204" pitchFamily="18" charset="0"/>
                          </a:rPr>
                          <m:t>078</m:t>
                        </m:r>
                      </m:e>
                    </m:d>
                    <m:r>
                      <a:rPr lang="el-GR" altLang="zh-CN" sz="2000" i="1" dirty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l-GR" altLang="zh-CN" sz="20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l-GR" altLang="zh-CN" sz="2000" i="1" dirty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l-GR" altLang="zh-CN" sz="2000" i="1" dirty="0">
                            <a:latin typeface="Cambria Math" panose="02040503050406030204" pitchFamily="18" charset="0"/>
                          </a:rPr>
                          <m:t>−5</m:t>
                        </m:r>
                      </m:sup>
                    </m:sSup>
                    <m:r>
                      <a:rPr lang="el-GR" altLang="zh-CN" sz="2000" i="1" dirty="0">
                        <a:latin typeface="Cambria Math" panose="02040503050406030204" pitchFamily="18" charset="0"/>
                      </a:rPr>
                      <m:t> </m:t>
                    </m:r>
                    <m:r>
                      <m:rPr>
                        <m:sty m:val="p"/>
                      </m:rPr>
                      <a:rPr lang="el-GR" altLang="zh-CN" sz="2000" i="1" dirty="0">
                        <a:latin typeface="Cambria Math" panose="02040503050406030204" pitchFamily="18" charset="0"/>
                      </a:rPr>
                      <m:t>e</m:t>
                    </m:r>
                    <m:sSup>
                      <m:sSupPr>
                        <m:ctrlPr>
                          <a:rPr lang="el-GR" altLang="zh-CN" sz="20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altLang="zh-CN" sz="2000" i="1" dirty="0">
                            <a:latin typeface="Cambria Math" panose="02040503050406030204" pitchFamily="18" charset="0"/>
                          </a:rPr>
                          <m:t>V</m:t>
                        </m:r>
                      </m:e>
                      <m:sup>
                        <m:r>
                          <a:rPr lang="el-GR" altLang="zh-CN" sz="2000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CN" sz="2000" i="1" dirty="0">
                        <a:latin typeface="Cambria Math" panose="02040503050406030204" pitchFamily="18" charset="0"/>
                      </a:rPr>
                      <m:t>(1.1%</m:t>
                    </m:r>
                    <m:r>
                      <a:rPr lang="en-US" altLang="zh-CN" sz="2000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2000" dirty="0"/>
                  <a:t>；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i="1" dirty="0">
                        <a:latin typeface="Cambria Math" panose="02040503050406030204" pitchFamily="18" charset="0"/>
                      </a:rPr>
                      <m:t>Δ</m:t>
                    </m:r>
                    <m:sSubSup>
                      <m:sSubSupPr>
                        <m:ctrlPr>
                          <a:rPr lang="en-US" altLang="zh-CN" sz="2000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000" i="1" dirty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altLang="zh-CN" sz="2000" i="1" dirty="0">
                            <a:latin typeface="Cambria Math" panose="02040503050406030204" pitchFamily="18" charset="0"/>
                          </a:rPr>
                          <m:t>31</m:t>
                        </m:r>
                      </m:sub>
                      <m:sup>
                        <m:r>
                          <a:rPr lang="en-US" altLang="zh-CN" sz="2000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altLang="zh-CN" sz="2000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"/>
                        <m:ctrlPr>
                          <a:rPr lang="en-US" altLang="zh-CN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altLang="zh-CN" sz="20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000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Sup>
                              <m:sSubSupPr>
                                <m:ctrlPr>
                                  <a:rPr lang="en-US" altLang="zh-CN" sz="2000" i="1" dirty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000" i="1" dirty="0">
                                    <a:latin typeface="Cambria Math" panose="02040503050406030204" pitchFamily="18" charset="0"/>
                                  </a:rPr>
                                  <m:t>2.509</m:t>
                                </m:r>
                              </m:e>
                              <m:sub>
                                <m:r>
                                  <a:rPr lang="en-US" altLang="zh-CN" sz="2000" i="1" dirty="0">
                                    <a:latin typeface="Cambria Math" panose="02040503050406030204" pitchFamily="18" charset="0"/>
                                  </a:rPr>
                                  <m:t>−0.025</m:t>
                                </m:r>
                              </m:sub>
                              <m:sup>
                                <m:r>
                                  <a:rPr lang="en-US" altLang="zh-CN" sz="2000" i="1" dirty="0">
                                    <a:latin typeface="Cambria Math" panose="02040503050406030204" pitchFamily="18" charset="0"/>
                                  </a:rPr>
                                  <m:t>+0.027</m:t>
                                </m:r>
                              </m:sup>
                            </m:sSubSup>
                            <m:r>
                              <a:rPr lang="en-US" altLang="zh-CN" sz="2000" i="1" dirty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d>
                        <m:r>
                          <a:rPr lang="en-US" altLang="zh-CN" sz="2000" i="1" dirty="0">
                            <a:latin typeface="Cambria Math" panose="02040503050406030204" pitchFamily="18" charset="0"/>
                          </a:rPr>
                          <m:t>×</m:t>
                        </m:r>
                        <m:sSup>
                          <m:sSupPr>
                            <m:ctrlPr>
                              <a:rPr lang="el-GR" altLang="zh-CN" sz="2000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l-GR" altLang="zh-CN" sz="2000" i="1" dirty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l-GR" altLang="zh-CN" sz="2000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2000" i="1" dirty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l-GR" altLang="zh-CN" sz="2000" i="1" dirty="0">
                            <a:latin typeface="Cambria Math" panose="02040503050406030204" pitchFamily="18" charset="0"/>
                          </a:rPr>
                          <m:t> </m:t>
                        </m:r>
                        <m:r>
                          <m:rPr>
                            <m:sty m:val="p"/>
                          </m:rPr>
                          <a:rPr lang="el-GR" altLang="zh-CN" sz="2000" i="1" dirty="0">
                            <a:latin typeface="Cambria Math" panose="02040503050406030204" pitchFamily="18" charset="0"/>
                          </a:rPr>
                          <m:t>e</m:t>
                        </m:r>
                        <m:sSup>
                          <m:sSupPr>
                            <m:ctrlPr>
                              <a:rPr lang="el-GR" altLang="zh-CN" sz="2000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l-GR" altLang="zh-CN" sz="2000" i="1" dirty="0">
                                <a:latin typeface="Cambria Math" panose="02040503050406030204" pitchFamily="18" charset="0"/>
                              </a:rPr>
                              <m:t>V</m:t>
                            </m:r>
                          </m:e>
                          <m:sup>
                            <m:r>
                              <a:rPr lang="el-GR" altLang="zh-CN" sz="2000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altLang="zh-CN" sz="2000" dirty="0"/>
                  <a:t>(</a:t>
                </a:r>
                <a:r>
                  <a:rPr lang="zh-CN" altLang="zh-CN" sz="2000" dirty="0"/>
                  <a:t>NO，</a:t>
                </a:r>
                <a:r>
                  <a:rPr lang="en-US" altLang="zh-CN" sz="2000" dirty="0"/>
                  <a:t>~</a:t>
                </a:r>
                <a:r>
                  <a:rPr lang="zh-CN" altLang="zh-CN" sz="2000" dirty="0"/>
                  <a:t>1.0%）</a:t>
                </a:r>
                <a:r>
                  <a:rPr lang="zh-CN" altLang="en-US" sz="2000" dirty="0">
                    <a:latin typeface="Cambria Math" panose="02040503050406030204" pitchFamily="18" charset="0"/>
                  </a:rPr>
                  <a:t>；</a:t>
                </a:r>
                <a:r>
                  <a:rPr lang="zh-CN" altLang="en-US" sz="2000" dirty="0"/>
                  <a:t>结合外部实验约束，</a:t>
                </a:r>
                <a:r>
                  <a:rPr lang="en-US" altLang="zh-CN" sz="2000" dirty="0"/>
                  <a:t>NMO</a:t>
                </a:r>
                <a:r>
                  <a:rPr lang="zh-CN" altLang="en-US" sz="2000" dirty="0"/>
                  <a:t>正质量顺序偏好</a:t>
                </a:r>
                <a14:m>
                  <m:oMath xmlns:m="http://schemas.openxmlformats.org/officeDocument/2006/math">
                    <m:r>
                      <a:rPr lang="en-US" altLang="zh-CN" sz="2000" i="1" dirty="0" smtClean="0">
                        <a:latin typeface="Cambria Math" panose="02040503050406030204" pitchFamily="18" charset="0"/>
                      </a:rPr>
                      <m:t>≥2.1</m:t>
                    </m:r>
                    <m:r>
                      <a:rPr lang="en-US" altLang="zh-CN" sz="2000" i="1" dirty="0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endParaRPr lang="zh-CN" altLang="zh-CN" sz="2000" dirty="0">
                  <a:latin typeface="Arial" panose="020B0604020202020204" pitchFamily="34" charset="0"/>
                </a:endParaRPr>
              </a:p>
              <a:p>
                <a:pPr marL="742950" lvl="1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endParaRPr kumimoji="1" lang="en" altLang="zh-CN" sz="2000" b="1" dirty="0"/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047B47B2-3365-280F-CF73-19CA00073B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2612" y="718062"/>
                <a:ext cx="12228136" cy="2271648"/>
              </a:xfrm>
              <a:prstGeom prst="rect">
                <a:avLst/>
              </a:prstGeom>
              <a:blipFill>
                <a:blip r:embed="rId2"/>
                <a:stretch>
                  <a:fillRect l="-449" t="-1613" r="-2592" b="-2392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文本框 11">
            <a:extLst>
              <a:ext uri="{FF2B5EF4-FFF2-40B4-BE49-F238E27FC236}">
                <a16:creationId xmlns:a16="http://schemas.microsoft.com/office/drawing/2014/main" id="{DE198BA3-01A5-6B4D-4453-13FD50705E03}"/>
              </a:ext>
            </a:extLst>
          </p:cNvPr>
          <p:cNvSpPr txBox="1"/>
          <p:nvPr/>
        </p:nvSpPr>
        <p:spPr>
          <a:xfrm>
            <a:off x="13966" y="2562374"/>
            <a:ext cx="5561814" cy="814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1" lang="en-US" altLang="zh-CN" sz="2000" b="1" dirty="0">
                <a:solidFill>
                  <a:schemeClr val="accent1">
                    <a:lumMod val="50000"/>
                  </a:schemeClr>
                </a:solidFill>
              </a:rPr>
              <a:t>JUNO</a:t>
            </a:r>
            <a:r>
              <a:rPr kumimoji="1" lang="zh-CN" altLang="en-US" sz="2000" b="1" dirty="0">
                <a:solidFill>
                  <a:schemeClr val="accent1">
                    <a:lumMod val="50000"/>
                  </a:schemeClr>
                </a:solidFill>
              </a:rPr>
              <a:t>振荡参数精确测量的关键：</a:t>
            </a:r>
            <a:endParaRPr kumimoji="1" lang="en-US" altLang="zh-CN" sz="20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738900" indent="-3429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2000" dirty="0"/>
              <a:t>精确能量测量，高效本底抑制，统计分析          </a:t>
            </a:r>
            <a:endParaRPr lang="en-US" altLang="zh-CN" sz="2000" b="1" dirty="0">
              <a:solidFill>
                <a:schemeClr val="accent1"/>
              </a:solidFill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2736BB65-FE9A-4376-9AC9-AA23BBD7265D}"/>
              </a:ext>
            </a:extLst>
          </p:cNvPr>
          <p:cNvGrpSpPr/>
          <p:nvPr/>
        </p:nvGrpSpPr>
        <p:grpSpPr>
          <a:xfrm>
            <a:off x="5165014" y="3453294"/>
            <a:ext cx="6661920" cy="2972949"/>
            <a:chOff x="4872209" y="3652291"/>
            <a:chExt cx="6661920" cy="2972949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9EE3528A-EB8C-48AC-9386-E27028D865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2975" y="3652291"/>
              <a:ext cx="6251154" cy="2972949"/>
            </a:xfrm>
            <a:prstGeom prst="rect">
              <a:avLst/>
            </a:prstGeom>
          </p:spPr>
        </p:pic>
        <p:sp>
          <p:nvSpPr>
            <p:cNvPr id="9" name="圆角矩形 13">
              <a:extLst>
                <a:ext uri="{FF2B5EF4-FFF2-40B4-BE49-F238E27FC236}">
                  <a16:creationId xmlns:a16="http://schemas.microsoft.com/office/drawing/2014/main" id="{2EAF46C5-ED17-4F15-8674-EB1ACAB6C067}"/>
                </a:ext>
              </a:extLst>
            </p:cNvPr>
            <p:cNvSpPr/>
            <p:nvPr/>
          </p:nvSpPr>
          <p:spPr>
            <a:xfrm>
              <a:off x="5420300" y="4098275"/>
              <a:ext cx="5266062" cy="288473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文本框 9">
                  <a:extLst>
                    <a:ext uri="{FF2B5EF4-FFF2-40B4-BE49-F238E27FC236}">
                      <a16:creationId xmlns:a16="http://schemas.microsoft.com/office/drawing/2014/main" id="{6F4166E7-1701-41A8-9D01-51EFBF386BA4}"/>
                    </a:ext>
                  </a:extLst>
                </p:cNvPr>
                <p:cNvSpPr txBox="1"/>
                <p:nvPr/>
              </p:nvSpPr>
              <p:spPr>
                <a:xfrm>
                  <a:off x="4872209" y="3728943"/>
                  <a:ext cx="2693623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" altLang="zh-CN" sz="18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func>
                              <m:funcPr>
                                <m:ctrlPr>
                                  <a:rPr lang="en" altLang="zh-CN" sz="1800" i="1" dirty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sSup>
                                  <m:sSupPr>
                                    <m:ctrlPr>
                                      <a:rPr lang="en" altLang="zh-CN" sz="18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" altLang="zh-CN" sz="1800" dirty="0"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e>
                                  <m:sup>
                                    <m:r>
                                      <a:rPr lang="en" altLang="zh-CN" sz="1800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fName>
                              <m:e>
                                <m:r>
                                  <a:rPr lang="en" altLang="zh-CN" sz="1800" i="1" dirty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func>
                          </m:e>
                          <m:sub>
                            <m:r>
                              <a:rPr lang="en" altLang="zh-CN" sz="1800" dirty="0">
                                <a:latin typeface="Cambria Math" panose="02040503050406030204" pitchFamily="18" charset="0"/>
                              </a:rPr>
                              <m:t>12</m:t>
                            </m:r>
                          </m:sub>
                        </m:sSub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id="{BC00179B-A6AF-7195-3D3D-6E1256C24E6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72209" y="3728943"/>
                  <a:ext cx="2693623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DB534D43-8A44-493E-B4C3-91C91FB62935}"/>
              </a:ext>
            </a:extLst>
          </p:cNvPr>
          <p:cNvSpPr txBox="1"/>
          <p:nvPr/>
        </p:nvSpPr>
        <p:spPr>
          <a:xfrm>
            <a:off x="8815983" y="4845332"/>
            <a:ext cx="301095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b="1" dirty="0">
                <a:solidFill>
                  <a:srgbClr val="FF0000"/>
                </a:solidFill>
              </a:rPr>
              <a:t>BiPo 本底</a:t>
            </a:r>
            <a:r>
              <a:rPr lang="zh-CN" altLang="en-US" b="1" dirty="0">
                <a:solidFill>
                  <a:srgbClr val="FF0000"/>
                </a:solidFill>
              </a:rPr>
              <a:t>事例率</a:t>
            </a:r>
            <a:r>
              <a:rPr lang="zh-CN" altLang="zh-CN" b="1" dirty="0">
                <a:solidFill>
                  <a:srgbClr val="FF0000"/>
                </a:solidFill>
              </a:rPr>
              <a:t>是振荡参数测量的系统误差</a:t>
            </a:r>
            <a:r>
              <a:rPr lang="zh-CN" altLang="en-US" b="1" dirty="0">
                <a:solidFill>
                  <a:srgbClr val="FF0000"/>
                </a:solidFill>
              </a:rPr>
              <a:t>主要</a:t>
            </a:r>
            <a:r>
              <a:rPr lang="zh-CN" altLang="zh-CN" b="1" dirty="0">
                <a:solidFill>
                  <a:srgbClr val="FF0000"/>
                </a:solidFill>
              </a:rPr>
              <a:t>来源之一</a:t>
            </a:r>
            <a:r>
              <a:rPr lang="zh-CN" altLang="en-US" b="1" dirty="0">
                <a:solidFill>
                  <a:srgbClr val="FF0000"/>
                </a:solidFill>
              </a:rPr>
              <a:t>，需要压低</a:t>
            </a:r>
          </a:p>
        </p:txBody>
      </p:sp>
      <p:pic>
        <p:nvPicPr>
          <p:cNvPr id="13" name="图片 12" descr="图表&#10;&#10;AI 生成的内容可能不正确。">
            <a:extLst>
              <a:ext uri="{FF2B5EF4-FFF2-40B4-BE49-F238E27FC236}">
                <a16:creationId xmlns:a16="http://schemas.microsoft.com/office/drawing/2014/main" id="{27863FB8-B76A-4EE1-887A-0A55D8F47F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82" y="3598274"/>
            <a:ext cx="4968875" cy="3062620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440C1768-B6B0-4D2B-B4A8-0836C395DB8A}"/>
              </a:ext>
            </a:extLst>
          </p:cNvPr>
          <p:cNvSpPr txBox="1"/>
          <p:nvPr/>
        </p:nvSpPr>
        <p:spPr>
          <a:xfrm>
            <a:off x="1001606" y="5177444"/>
            <a:ext cx="34863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</a:rPr>
              <a:t>通过</a:t>
            </a:r>
            <a:r>
              <a:rPr lang="en-US" altLang="zh-CN" b="1" dirty="0">
                <a:solidFill>
                  <a:srgbClr val="FF0000"/>
                </a:solidFill>
              </a:rPr>
              <a:t>SPMT</a:t>
            </a:r>
            <a:r>
              <a:rPr lang="zh-CN" altLang="en-US" b="1" dirty="0">
                <a:solidFill>
                  <a:srgbClr val="FF0000"/>
                </a:solidFill>
              </a:rPr>
              <a:t>证实</a:t>
            </a:r>
            <a:r>
              <a:rPr lang="en-US" altLang="zh-CN" b="1" dirty="0">
                <a:solidFill>
                  <a:srgbClr val="FF0000"/>
                </a:solidFill>
              </a:rPr>
              <a:t>LPMT</a:t>
            </a:r>
            <a:r>
              <a:rPr lang="zh-CN" altLang="en-US" b="1" dirty="0">
                <a:solidFill>
                  <a:srgbClr val="FF0000"/>
                </a:solidFill>
              </a:rPr>
              <a:t>存在电荷非线性，引入 </a:t>
            </a:r>
            <a:r>
              <a:rPr lang="en-US" altLang="zh-CN" b="1" dirty="0">
                <a:solidFill>
                  <a:srgbClr val="FF0000"/>
                </a:solidFill>
              </a:rPr>
              <a:t>LPMT </a:t>
            </a:r>
            <a:r>
              <a:rPr lang="zh-CN" altLang="en-US" b="1" dirty="0">
                <a:solidFill>
                  <a:srgbClr val="FF0000"/>
                </a:solidFill>
              </a:rPr>
              <a:t>电荷非线性校正，优化 </a:t>
            </a:r>
            <a:r>
              <a:rPr lang="en-US" altLang="zh-CN" b="1" dirty="0">
                <a:solidFill>
                  <a:srgbClr val="FF0000"/>
                </a:solidFill>
              </a:rPr>
              <a:t>JUNO </a:t>
            </a:r>
            <a:r>
              <a:rPr lang="zh-CN" altLang="en-US" b="1" dirty="0">
                <a:solidFill>
                  <a:srgbClr val="FF0000"/>
                </a:solidFill>
              </a:rPr>
              <a:t>能量响应模型</a:t>
            </a:r>
            <a:endParaRPr kumimoji="1" lang="zh-CN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434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A0E8DBD-51E1-4E66-A5C2-4F387FD3D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A578-AC9E-46E0-A8C5-C97CA761D4DE}" type="slidenum">
              <a:rPr lang="zh-CN" altLang="en-US" smtClean="0"/>
              <a:pPr/>
              <a:t>5</a:t>
            </a:fld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8741592-7A20-44CE-A02B-0FACBFA35D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altLang="en-US" dirty="0"/>
              <a:t>研究内容与可行性分析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20219A38-27A0-4797-8411-C6EC37062B45}"/>
                  </a:ext>
                </a:extLst>
              </p:cNvPr>
              <p:cNvSpPr txBox="1"/>
              <p:nvPr/>
            </p:nvSpPr>
            <p:spPr>
              <a:xfrm>
                <a:off x="115486" y="641410"/>
                <a:ext cx="11961027" cy="55894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en-US" altLang="zh-CN" sz="2000" dirty="0"/>
                  <a:t>SPMT</a:t>
                </a:r>
                <a:r>
                  <a:rPr lang="zh-CN" altLang="en-US" sz="2000" dirty="0"/>
                  <a:t>系统的运行和性能研究</a:t>
                </a:r>
                <a:endParaRPr lang="en-US" altLang="zh-CN" sz="2000" dirty="0"/>
              </a:p>
              <a:p>
                <a:pPr marL="742950" lvl="1" indent="-285750" eaLnBrk="0" fontAlgn="base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</a:pPr>
                <a:r>
                  <a:rPr kumimoji="0" lang="zh-CN" altLang="zh-CN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rPr>
                  <a:t>开展 SPMT 系统调试与运行监测，研究系统稳定性及异常状态。</a:t>
                </a:r>
              </a:p>
              <a:p>
                <a:pPr marL="742950" lvl="1" indent="-285750" eaLnBrk="0" fontAlgn="base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</a:pPr>
                <a:r>
                  <a:rPr kumimoji="0" lang="zh-CN" altLang="zh-CN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rPr>
                  <a:t>分析 SPMT </a:t>
                </a:r>
                <a:r>
                  <a:rPr kumimoji="0" lang="zh-CN" altLang="zh-CN" sz="2000" b="1" i="0" u="none" strike="noStrike" cap="none" normalizeH="0" baseline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latin typeface="Arial" panose="020B0604020202020204" pitchFamily="34" charset="0"/>
                  </a:rPr>
                  <a:t>探测效率及</a:t>
                </a:r>
                <a:r>
                  <a:rPr kumimoji="0" lang="zh-CN" altLang="en-US" sz="2000" b="1" i="0" u="none" strike="noStrike" cap="none" normalizeH="0" baseline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latin typeface="Arial" panose="020B0604020202020204" pitchFamily="34" charset="0"/>
                  </a:rPr>
                  <a:t>能量响应</a:t>
                </a:r>
                <a:r>
                  <a:rPr kumimoji="0" lang="zh-CN" altLang="zh-CN" sz="2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rPr>
                  <a:t>，评估系统性能。</a:t>
                </a:r>
              </a:p>
              <a:p>
                <a:pPr marL="285750" indent="-285750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zh-CN" altLang="en-US" sz="2000" dirty="0"/>
                  <a:t>探测器能量响应模型研究</a:t>
                </a:r>
                <a:endParaRPr lang="en-US" altLang="zh-CN" sz="2000" dirty="0"/>
              </a:p>
              <a:p>
                <a:pPr marL="742950" lvl="1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000" dirty="0"/>
                  <a:t>利用</a:t>
                </a:r>
                <a:r>
                  <a:rPr lang="en-US" altLang="zh-CN" sz="2000" dirty="0"/>
                  <a:t>SPMT</a:t>
                </a:r>
                <a:r>
                  <a:rPr lang="zh-CN" altLang="en-US" sz="2000" dirty="0"/>
                  <a:t>良好的线性响应，</a:t>
                </a:r>
                <a:r>
                  <a:rPr lang="zh-CN" altLang="en-US" sz="2000" b="1" dirty="0">
                    <a:solidFill>
                      <a:schemeClr val="accent1"/>
                    </a:solidFill>
                  </a:rPr>
                  <a:t>校准</a:t>
                </a:r>
                <a:r>
                  <a:rPr lang="en-US" altLang="zh-CN" sz="2000" b="1" dirty="0">
                    <a:solidFill>
                      <a:schemeClr val="accent1"/>
                    </a:solidFill>
                  </a:rPr>
                  <a:t>LPMT</a:t>
                </a:r>
                <a:r>
                  <a:rPr lang="zh-CN" altLang="en-US" sz="2000" b="1" dirty="0">
                    <a:solidFill>
                      <a:schemeClr val="accent1"/>
                    </a:solidFill>
                  </a:rPr>
                  <a:t>电荷非线性</a:t>
                </a:r>
                <a:r>
                  <a:rPr lang="zh-CN" altLang="en-US" sz="2000" dirty="0"/>
                  <a:t>，降低能量测量系统误差</a:t>
                </a:r>
                <a:endParaRPr lang="en-US" altLang="zh-CN" sz="2000" dirty="0"/>
              </a:p>
              <a:p>
                <a:pPr marL="742950" lvl="1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000" dirty="0"/>
                  <a:t>结合刻度源数据，改进</a:t>
                </a:r>
                <a:r>
                  <a:rPr lang="en-US" altLang="zh-CN" sz="2000" dirty="0"/>
                  <a:t>JUNO</a:t>
                </a:r>
                <a:r>
                  <a:rPr lang="zh-CN" altLang="en-US" sz="2000" dirty="0"/>
                  <a:t>探测器</a:t>
                </a:r>
                <a:r>
                  <a:rPr lang="zh-CN" altLang="en-US" sz="2000" b="1" dirty="0">
                    <a:solidFill>
                      <a:schemeClr val="accent1"/>
                    </a:solidFill>
                  </a:rPr>
                  <a:t>能量响应模型</a:t>
                </a:r>
                <a:endParaRPr lang="en-US" altLang="zh-CN" sz="2000" b="1" dirty="0">
                  <a:solidFill>
                    <a:schemeClr val="accent1"/>
                  </a:solidFill>
                </a:endParaRPr>
              </a:p>
              <a:p>
                <a:pPr marL="285750" indent="-285750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en-US" altLang="zh-CN" sz="2000" dirty="0"/>
                  <a:t>PSD</a:t>
                </a:r>
                <a:r>
                  <a:rPr lang="zh-CN" altLang="en-US" sz="2000" dirty="0"/>
                  <a:t>本底鉴别</a:t>
                </a:r>
                <a:endParaRPr lang="en-US" altLang="zh-CN" sz="2000" dirty="0"/>
              </a:p>
              <a:p>
                <a:pPr marL="742950" lvl="1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zh-CN" sz="2000" dirty="0"/>
                  <a:t>利用</a:t>
                </a:r>
                <a:r>
                  <a:rPr lang="zh-CN" altLang="zh-CN" sz="2000" b="1" dirty="0">
                    <a:solidFill>
                      <a:schemeClr val="accent1"/>
                    </a:solidFill>
                  </a:rPr>
                  <a:t>不同粒子的闪烁光时间特征差异</a:t>
                </a:r>
                <a:r>
                  <a:rPr lang="zh-CN" altLang="zh-CN" sz="2000" dirty="0"/>
                  <a:t>，开展 PSD 粒子鉴别，降低</a:t>
                </a:r>
                <a:r>
                  <a:rPr lang="zh-CN" altLang="zh-CN" sz="2000" b="1" dirty="0">
                    <a:solidFill>
                      <a:schemeClr val="accent1"/>
                    </a:solidFill>
                  </a:rPr>
                  <a:t>BiPo 本底污染</a:t>
                </a:r>
                <a:endParaRPr lang="en-US" altLang="zh-CN" sz="2000" dirty="0"/>
              </a:p>
              <a:p>
                <a:pPr marL="285750" indent="-285750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zh-CN" altLang="en-US" sz="2000" dirty="0"/>
                  <a:t>反应堆中微子振荡研究：</a:t>
                </a:r>
                <a:endParaRPr lang="en-US" altLang="zh-CN" sz="2000" dirty="0"/>
              </a:p>
              <a:p>
                <a:pPr marL="742950" lvl="1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kumimoji="1" lang="zh-CN" altLang="en-US" sz="2000" dirty="0"/>
                  <a:t>结合能量相应校正与本底抑制结果，开展反应堆中微子能谱拟合，</a:t>
                </a:r>
                <a:r>
                  <a:rPr lang="zh-CN" altLang="zh-CN" sz="2000" dirty="0"/>
                  <a:t>评估对</a:t>
                </a:r>
                <a:r>
                  <a:rPr lang="zh-CN" altLang="zh-CN" sz="2000" b="1" dirty="0">
                    <a:solidFill>
                      <a:schemeClr val="accent1"/>
                    </a:solidFill>
                  </a:rPr>
                  <a:t>振荡参数测量精度</a:t>
                </a:r>
                <a:r>
                  <a:rPr lang="zh-CN" altLang="zh-CN" sz="2000" dirty="0"/>
                  <a:t>的影响。</a:t>
                </a:r>
                <a:endParaRPr lang="en-US" altLang="zh-CN" sz="2000" dirty="0"/>
              </a:p>
              <a:p>
                <a:pPr marL="742950" lvl="1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000" dirty="0"/>
                  <a:t>力争于</a:t>
                </a:r>
                <a:r>
                  <a:rPr lang="en-US" altLang="zh-CN" sz="2000" dirty="0"/>
                  <a:t>2028</a:t>
                </a:r>
                <a:r>
                  <a:rPr lang="zh-CN" altLang="en-US" sz="2000" dirty="0"/>
                  <a:t>年夏季实现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" altLang="zh-CN" sz="2000" b="1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func>
                          <m:funcPr>
                            <m:ctrlPr>
                              <a:rPr lang="en" altLang="zh-CN" sz="2000" b="1" i="1" dirty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en" altLang="zh-CN" sz="2000" b="1" i="1" dirty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" altLang="zh-CN" sz="2000" b="1" i="0" dirty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𝐬𝐢𝐧</m:t>
                                </m:r>
                              </m:e>
                              <m:sup>
                                <m:r>
                                  <a:rPr lang="en" altLang="zh-CN" sz="2000" b="1" i="0" dirty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sup>
                            </m:sSup>
                          </m:fName>
                          <m:e>
                            <m:r>
                              <a:rPr lang="en" altLang="zh-CN" sz="2000" b="1" i="0" dirty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𝛉</m:t>
                            </m:r>
                          </m:e>
                        </m:func>
                      </m:e>
                      <m:sub>
                        <m:r>
                          <a:rPr lang="en" altLang="zh-CN" sz="2000" b="1" i="0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</m:sub>
                    </m:sSub>
                    <m:r>
                      <a:rPr lang="zh-CN" altLang="en-US" sz="2000" b="1" i="1" dirty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、</m:t>
                    </m:r>
                  </m:oMath>
                </a14:m>
                <a:r>
                  <a:rPr lang="el-GR" altLang="zh-CN" sz="2000" b="1" dirty="0">
                    <a:solidFill>
                      <a:schemeClr val="accent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sz="2000" b="1" i="1" dirty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𝚫</m:t>
                    </m:r>
                    <m:sSubSup>
                      <m:sSubSupPr>
                        <m:ctrlPr>
                          <a:rPr lang="el-GR" altLang="zh-CN" sz="2000" b="1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l-GR" altLang="zh-CN" sz="2000" b="1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b>
                        <m:r>
                          <a:rPr lang="el-GR" altLang="zh-CN" sz="2000" b="1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𝟐𝟏</m:t>
                        </m:r>
                      </m:sub>
                      <m:sup>
                        <m:r>
                          <a:rPr lang="el-GR" altLang="zh-CN" sz="2000" b="1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bSup>
                  </m:oMath>
                </a14:m>
                <a:r>
                  <a:rPr lang="zh-CN" altLang="en-US" sz="2000" b="1" dirty="0">
                    <a:solidFill>
                      <a:schemeClr val="accent1"/>
                    </a:solidFill>
                  </a:rPr>
                  <a:t>、</a:t>
                </a:r>
                <a:r>
                  <a:rPr lang="en-US" altLang="zh-CN" sz="2000" b="1" dirty="0">
                    <a:solidFill>
                      <a:schemeClr val="accent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000" b="1" i="1" dirty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𝚫</m:t>
                    </m:r>
                    <m:sSubSup>
                      <m:sSubSupPr>
                        <m:ctrlPr>
                          <a:rPr lang="en-US" altLang="zh-CN" sz="2000" b="1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000" b="1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b>
                        <m:r>
                          <a:rPr lang="en-US" altLang="zh-CN" sz="2000" b="1" i="0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US" altLang="zh-CN" sz="2000" b="1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  <m:sup>
                        <m:r>
                          <a:rPr lang="en-US" altLang="zh-CN" sz="2000" b="1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bSup>
                  </m:oMath>
                </a14:m>
                <a:r>
                  <a:rPr lang="zh-CN" altLang="en-US" sz="2000" b="1" dirty="0">
                    <a:solidFill>
                      <a:schemeClr val="accent1"/>
                    </a:solidFill>
                  </a:rPr>
                  <a:t>分别约 </a:t>
                </a:r>
                <a:r>
                  <a:rPr lang="en-US" altLang="zh-CN" sz="2000" b="1" dirty="0">
                    <a:solidFill>
                      <a:schemeClr val="accent1"/>
                    </a:solidFill>
                  </a:rPr>
                  <a:t>1.2%</a:t>
                </a:r>
                <a:r>
                  <a:rPr lang="zh-CN" altLang="en-US" sz="2000" b="1" dirty="0">
                    <a:solidFill>
                      <a:schemeClr val="accent1"/>
                    </a:solidFill>
                  </a:rPr>
                  <a:t>、</a:t>
                </a:r>
                <a:r>
                  <a:rPr lang="en-US" altLang="zh-CN" sz="2000" b="1" dirty="0">
                    <a:solidFill>
                      <a:schemeClr val="accent1"/>
                    </a:solidFill>
                  </a:rPr>
                  <a:t>0.8%</a:t>
                </a:r>
                <a:r>
                  <a:rPr lang="zh-CN" altLang="en-US" sz="2000" b="1" dirty="0">
                    <a:solidFill>
                      <a:schemeClr val="accent1"/>
                    </a:solidFill>
                  </a:rPr>
                  <a:t>、</a:t>
                </a:r>
                <a:r>
                  <a:rPr lang="en-US" altLang="zh-CN" sz="2000" b="1" dirty="0">
                    <a:solidFill>
                      <a:schemeClr val="accent1"/>
                    </a:solidFill>
                  </a:rPr>
                  <a:t>0.8% </a:t>
                </a:r>
                <a:r>
                  <a:rPr lang="zh-CN" altLang="en-US" sz="2000" b="1" dirty="0">
                    <a:solidFill>
                      <a:schemeClr val="accent1"/>
                    </a:solidFill>
                  </a:rPr>
                  <a:t>的测量精度，以及</a:t>
                </a:r>
                <a:r>
                  <a:rPr lang="en-US" altLang="zh-CN" sz="2000" b="1" dirty="0">
                    <a:solidFill>
                      <a:schemeClr val="accent1"/>
                    </a:solidFill>
                  </a:rPr>
                  <a:t>NMO</a:t>
                </a:r>
                <a:r>
                  <a:rPr lang="zh-CN" altLang="en-US" sz="2000" b="1" dirty="0">
                    <a:solidFill>
                      <a:schemeClr val="accent1"/>
                    </a:solidFill>
                  </a:rPr>
                  <a:t>约</a:t>
                </a:r>
                <a:r>
                  <a:rPr lang="zh-CN" altLang="zh-CN" sz="2000" b="1" dirty="0">
                    <a:solidFill>
                      <a:schemeClr val="accent1"/>
                    </a:solidFill>
                    <a:latin typeface="Arial" panose="020B0604020202020204" pitchFamily="34" charset="0"/>
                  </a:rPr>
                  <a:t>2</a:t>
                </a:r>
                <a:r>
                  <a:rPr lang="en-US" altLang="zh-CN" sz="2000" b="1" dirty="0">
                    <a:solidFill>
                      <a:schemeClr val="accent1"/>
                    </a:solidFill>
                    <a:latin typeface="Arial" panose="020B0604020202020204" pitchFamily="34" charset="0"/>
                  </a:rPr>
                  <a:t>.5</a:t>
                </a:r>
                <a:r>
                  <a:rPr lang="zh-CN" altLang="zh-CN" sz="2000" b="1" dirty="0">
                    <a:solidFill>
                      <a:schemeClr val="accent1"/>
                    </a:solidFill>
                    <a:latin typeface="Arial" panose="020B0604020202020204" pitchFamily="34" charset="0"/>
                  </a:rPr>
                  <a:t>σ 区分灵敏度为研究目标</a:t>
                </a:r>
                <a:endParaRPr kumimoji="1" lang="en-US" altLang="zh-CN" sz="2000" b="1" dirty="0"/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20219A38-27A0-4797-8411-C6EC37062B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486" y="641410"/>
                <a:ext cx="11961027" cy="5589415"/>
              </a:xfrm>
              <a:prstGeom prst="rect">
                <a:avLst/>
              </a:prstGeom>
              <a:blipFill>
                <a:blip r:embed="rId2"/>
                <a:stretch>
                  <a:fillRect l="-459" r="-1682" b="-14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23782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3D5AAD9-40A3-49E8-9A64-12D3F64EC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A578-AC9E-46E0-A8C5-C97CA761D4DE}" type="slidenum">
              <a:rPr lang="zh-CN" altLang="en-US" smtClean="0"/>
              <a:pPr/>
              <a:t>6</a:t>
            </a:fld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7C6AB25D-4B9B-43F3-824D-59EECC2536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zh-CN" altLang="en-US" dirty="0"/>
              <a:t>已有基础和所需条件</a:t>
            </a:r>
            <a:r>
              <a:rPr kumimoji="1" lang="en-US" altLang="zh-CN" dirty="0"/>
              <a:t>-SPMT</a:t>
            </a:r>
            <a:r>
              <a:rPr kumimoji="1" lang="zh-CN" altLang="en-US" dirty="0"/>
              <a:t>运行维护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E2676A3-CDCA-4B42-B35D-748BC609E4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8888" y="2514698"/>
            <a:ext cx="4814912" cy="3495796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BBB0E28B-05E6-4A70-BD4E-9998B9C09767}"/>
              </a:ext>
            </a:extLst>
          </p:cNvPr>
          <p:cNvSpPr txBox="1"/>
          <p:nvPr/>
        </p:nvSpPr>
        <p:spPr>
          <a:xfrm>
            <a:off x="23712" y="704124"/>
            <a:ext cx="6072287" cy="465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dirty="0"/>
              <a:t>SPMT</a:t>
            </a:r>
            <a:r>
              <a:rPr lang="zh-CN" altLang="en-US" dirty="0"/>
              <a:t>打火研究：异常强发光（</a:t>
            </a:r>
            <a:r>
              <a:rPr lang="en-US" altLang="zh-CN" dirty="0"/>
              <a:t>Flasher</a:t>
            </a:r>
            <a:r>
              <a:rPr lang="zh-CN" altLang="en-US" dirty="0"/>
              <a:t>），影响正常取数。</a:t>
            </a:r>
            <a:endParaRPr lang="en-US" altLang="zh-CN" dirty="0"/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2006B773-12E6-4DA8-A5F3-005C58E64FE5}"/>
              </a:ext>
            </a:extLst>
          </p:cNvPr>
          <p:cNvGrpSpPr/>
          <p:nvPr/>
        </p:nvGrpSpPr>
        <p:grpSpPr>
          <a:xfrm>
            <a:off x="114983" y="1176157"/>
            <a:ext cx="6408509" cy="3086439"/>
            <a:chOff x="23712" y="1491993"/>
            <a:chExt cx="6408509" cy="3086439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D6018B48-B9C8-495A-B94A-717ECA2FA3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31364"/>
            <a:stretch/>
          </p:blipFill>
          <p:spPr>
            <a:xfrm>
              <a:off x="23712" y="1491993"/>
              <a:ext cx="6408509" cy="3001758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8C8D9717-73F1-4B00-A7B8-63304AE3DD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80903" r="-53"/>
            <a:stretch/>
          </p:blipFill>
          <p:spPr>
            <a:xfrm>
              <a:off x="106983" y="2447592"/>
              <a:ext cx="1269329" cy="2130840"/>
            </a:xfrm>
            <a:prstGeom prst="rect">
              <a:avLst/>
            </a:prstGeom>
          </p:spPr>
        </p:pic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23BBB4D8-1284-4527-ABAE-3FAA1B62C2F5}"/>
              </a:ext>
            </a:extLst>
          </p:cNvPr>
          <p:cNvSpPr txBox="1"/>
          <p:nvPr/>
        </p:nvSpPr>
        <p:spPr>
          <a:xfrm>
            <a:off x="6258104" y="704124"/>
            <a:ext cx="5586686" cy="17121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dirty="0"/>
              <a:t>SPMT </a:t>
            </a:r>
            <a:r>
              <a:rPr lang="zh-CN" altLang="en-US" dirty="0"/>
              <a:t>时钟重置功能测试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dirty="0"/>
              <a:t>心跳包功能测试</a:t>
            </a:r>
            <a:endParaRPr lang="en-US" altLang="zh-CN" dirty="0"/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dirty="0"/>
              <a:t>SPMT</a:t>
            </a:r>
            <a:r>
              <a:rPr lang="zh-CN" altLang="en-US" dirty="0"/>
              <a:t>异常通道挑选</a:t>
            </a:r>
            <a:endParaRPr lang="en-US" altLang="zh-CN" dirty="0"/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dirty="0"/>
              <a:t>SPMT</a:t>
            </a:r>
            <a:r>
              <a:rPr lang="zh-CN" altLang="en-US" dirty="0"/>
              <a:t>基线过阈研究，</a:t>
            </a:r>
            <a:r>
              <a:rPr lang="en-US" altLang="zh-CN" dirty="0"/>
              <a:t>SPI error</a:t>
            </a:r>
            <a:r>
              <a:rPr lang="zh-CN" altLang="en-US" dirty="0"/>
              <a:t>问题发现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5B0AEE4-EB59-482F-80CB-4DE7A178B326}"/>
              </a:ext>
            </a:extLst>
          </p:cNvPr>
          <p:cNvSpPr txBox="1"/>
          <p:nvPr/>
        </p:nvSpPr>
        <p:spPr>
          <a:xfrm>
            <a:off x="1014239" y="4126414"/>
            <a:ext cx="4336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/>
              <a:t>SPMT flasher</a:t>
            </a:r>
            <a:r>
              <a:rPr lang="zh-CN" altLang="en-US" b="1" dirty="0"/>
              <a:t>时，事例率空间分布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B7F521E6-FBC7-455C-B6A6-61C6A71C8706}"/>
              </a:ext>
            </a:extLst>
          </p:cNvPr>
          <p:cNvSpPr txBox="1"/>
          <p:nvPr/>
        </p:nvSpPr>
        <p:spPr>
          <a:xfrm>
            <a:off x="198255" y="4609721"/>
            <a:ext cx="6095210" cy="1712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/>
              <a:t>可能机理：</a:t>
            </a:r>
            <a:r>
              <a:rPr lang="en-US" altLang="zh-CN" dirty="0"/>
              <a:t>SPMT</a:t>
            </a:r>
            <a:r>
              <a:rPr lang="zh-CN" altLang="en-US" sz="1800" b="1" dirty="0">
                <a:solidFill>
                  <a:schemeClr val="accent1"/>
                </a:solidFill>
              </a:rPr>
              <a:t>真空度降低，产生辉光放电</a:t>
            </a:r>
            <a:endParaRPr lang="en-US" altLang="zh-CN" b="1" dirty="0">
              <a:solidFill>
                <a:schemeClr val="accent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/>
              <a:t>快速定位：利用</a:t>
            </a:r>
            <a:r>
              <a:rPr lang="en-US" altLang="zh-CN" dirty="0"/>
              <a:t>Flasher</a:t>
            </a:r>
            <a:r>
              <a:rPr lang="zh-CN" altLang="en-US" dirty="0"/>
              <a:t>引起的</a:t>
            </a:r>
            <a:r>
              <a:rPr lang="zh-CN" altLang="en-US" b="1" dirty="0">
                <a:solidFill>
                  <a:schemeClr val="accent1"/>
                </a:solidFill>
              </a:rPr>
              <a:t>高事例率聚集特征</a:t>
            </a:r>
            <a:r>
              <a:rPr lang="zh-CN" altLang="en-US" dirty="0"/>
              <a:t>迅速定位异常</a:t>
            </a:r>
            <a:r>
              <a:rPr lang="en-US" altLang="zh-CN" dirty="0"/>
              <a:t>SPMT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/>
              <a:t>保护策略：设定功率和事例率阈值，关闭</a:t>
            </a:r>
            <a:r>
              <a:rPr lang="en-US" altLang="zh-CN" dirty="0"/>
              <a:t>SPMT</a:t>
            </a:r>
            <a:r>
              <a:rPr lang="zh-CN" altLang="en-US" dirty="0"/>
              <a:t>策略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B3AD050-F7C2-4051-8378-3E14729B8335}"/>
              </a:ext>
            </a:extLst>
          </p:cNvPr>
          <p:cNvSpPr txBox="1"/>
          <p:nvPr/>
        </p:nvSpPr>
        <p:spPr>
          <a:xfrm>
            <a:off x="7344950" y="4323386"/>
            <a:ext cx="3091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accent1"/>
                </a:solidFill>
              </a:rPr>
              <a:t>SPMT</a:t>
            </a:r>
            <a:r>
              <a:rPr lang="zh-CN" altLang="en-US" b="1" dirty="0">
                <a:solidFill>
                  <a:schemeClr val="accent1"/>
                </a:solidFill>
              </a:rPr>
              <a:t>一年内好通道数变化</a:t>
            </a:r>
          </a:p>
        </p:txBody>
      </p:sp>
    </p:spTree>
    <p:extLst>
      <p:ext uri="{BB962C8B-B14F-4D97-AF65-F5344CB8AC3E}">
        <p14:creationId xmlns:p14="http://schemas.microsoft.com/office/powerpoint/2010/main" val="28379995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F509738-96E8-E58F-930C-9D11166BF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A578-AC9E-46E0-A8C5-C97CA761D4DE}" type="slidenum">
              <a:rPr lang="zh-CN" altLang="en-US" smtClean="0"/>
              <a:pPr/>
              <a:t>7</a:t>
            </a:fld>
            <a:endParaRPr lang="zh-CN" altLang="en-US" dirty="0"/>
          </a:p>
        </p:txBody>
      </p:sp>
      <p:sp>
        <p:nvSpPr>
          <p:cNvPr id="8" name="文本占位符 7">
            <a:extLst>
              <a:ext uri="{FF2B5EF4-FFF2-40B4-BE49-F238E27FC236}">
                <a16:creationId xmlns:a16="http://schemas.microsoft.com/office/drawing/2014/main" id="{67D68B3F-03D5-5869-FB48-8EC27421AB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zh-CN" altLang="en-US" dirty="0"/>
              <a:t>已有基础和所需条件</a:t>
            </a:r>
            <a:r>
              <a:rPr kumimoji="1" lang="en-US" altLang="zh-CN" dirty="0"/>
              <a:t>-S</a:t>
            </a:r>
            <a:r>
              <a:rPr lang="en-US" altLang="zh-CN" dirty="0"/>
              <a:t>PMT</a:t>
            </a:r>
            <a:r>
              <a:rPr lang="zh-CN" altLang="en-US" dirty="0"/>
              <a:t>系统能量响应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6C1DB439-55A2-4C8F-8FDA-E97627DD1CAC}"/>
              </a:ext>
            </a:extLst>
          </p:cNvPr>
          <p:cNvSpPr txBox="1"/>
          <p:nvPr/>
        </p:nvSpPr>
        <p:spPr>
          <a:xfrm>
            <a:off x="4700793" y="6359521"/>
            <a:ext cx="33275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latin typeface="Inter"/>
              </a:rPr>
              <a:t>能量非线性：</a:t>
            </a:r>
            <a:r>
              <a:rPr lang="en-US" altLang="zh-CN" b="1" dirty="0">
                <a:latin typeface="Inter"/>
              </a:rPr>
              <a:t>15% </a:t>
            </a:r>
            <a:r>
              <a:rPr lang="en" altLang="zh-CN" b="1" i="0" u="none" strike="noStrike" dirty="0">
                <a:effectLst/>
                <a:latin typeface="Inter"/>
              </a:rPr>
              <a:t>[0.5-6.1] MeV</a:t>
            </a:r>
            <a:endParaRPr lang="zh-CN" altLang="en-US" b="1" dirty="0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F1826BD5-4833-43E7-A23C-F6A97177BFD4}"/>
              </a:ext>
            </a:extLst>
          </p:cNvPr>
          <p:cNvSpPr txBox="1"/>
          <p:nvPr/>
        </p:nvSpPr>
        <p:spPr>
          <a:xfrm>
            <a:off x="8379386" y="6350040"/>
            <a:ext cx="34046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latin typeface="Inter"/>
              </a:rPr>
              <a:t>能量分辨率：</a:t>
            </a:r>
            <a:r>
              <a:rPr lang="en-US" altLang="zh-CN" b="1" dirty="0">
                <a:latin typeface="Inter"/>
              </a:rPr>
              <a:t>20.6%@1 MeV</a:t>
            </a:r>
            <a:endParaRPr lang="zh-CN" altLang="en-US" b="1" dirty="0">
              <a:latin typeface="Inter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4FF9F50-4629-4A2F-B2DB-DB1D805E68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00899"/>
            <a:ext cx="4063732" cy="3340580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29951368-F482-4ED1-AA25-3028EC1D6A44}"/>
              </a:ext>
            </a:extLst>
          </p:cNvPr>
          <p:cNvSpPr txBox="1"/>
          <p:nvPr/>
        </p:nvSpPr>
        <p:spPr>
          <a:xfrm>
            <a:off x="-921712" y="6354246"/>
            <a:ext cx="62197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baseline="30000" dirty="0">
                <a:cs typeface="Times New Roman" panose="02020603050405020304" pitchFamily="18" charset="0"/>
              </a:rPr>
              <a:t>137</a:t>
            </a:r>
            <a:r>
              <a:rPr lang="en-US" altLang="zh-CN" b="1" dirty="0">
                <a:cs typeface="Times New Roman" panose="02020603050405020304" pitchFamily="18" charset="0"/>
              </a:rPr>
              <a:t>Cs </a:t>
            </a:r>
            <a:r>
              <a:rPr lang="en-US" altLang="zh-CN" b="1" dirty="0" err="1">
                <a:cs typeface="Times New Roman" panose="02020603050405020304" pitchFamily="18" charset="0"/>
              </a:rPr>
              <a:t>nPMT</a:t>
            </a:r>
            <a:r>
              <a:rPr lang="en-US" altLang="zh-CN" dirty="0">
                <a:cs typeface="Times New Roman" panose="02020603050405020304" pitchFamily="18" charset="0"/>
              </a:rPr>
              <a:t> </a:t>
            </a:r>
            <a:r>
              <a:rPr lang="en-US" altLang="zh-CN" b="1" dirty="0">
                <a:latin typeface="Inter"/>
              </a:rPr>
              <a:t>: </a:t>
            </a:r>
            <a:r>
              <a:rPr lang="zh-CN" altLang="en-US" b="1" dirty="0">
                <a:latin typeface="Inter"/>
              </a:rPr>
              <a:t>泊松分布拟合</a:t>
            </a:r>
            <a:r>
              <a:rPr lang="en-US" altLang="zh-CN" b="1" dirty="0">
                <a:latin typeface="Inter"/>
              </a:rPr>
              <a:t> </a:t>
            </a:r>
            <a:endParaRPr lang="zh-CN" altLang="en-US" b="1" dirty="0">
              <a:latin typeface="Inter"/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E01DA39F-306C-48BD-AC78-790C1C7498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6703" y="3036605"/>
            <a:ext cx="3678593" cy="3212949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8EE3D35B-8D56-45A2-96BE-2AC988712E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5296" y="3045610"/>
            <a:ext cx="3678593" cy="321294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5" name="内容占位符 2">
                <a:extLst>
                  <a:ext uri="{FF2B5EF4-FFF2-40B4-BE49-F238E27FC236}">
                    <a16:creationId xmlns:a16="http://schemas.microsoft.com/office/drawing/2014/main" id="{A82BC398-3F35-4AB2-AF62-6ABD209E55D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098" y="883984"/>
                <a:ext cx="10994069" cy="2156351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Wingdings" pitchFamily="2" charset="2"/>
                  <a:buChar char="Ø"/>
                </a:pPr>
                <a:r>
                  <a:rPr lang="zh-CN" altLang="en-US" sz="2000" dirty="0"/>
                  <a:t>基于</a:t>
                </a:r>
                <a:r>
                  <a:rPr lang="zh-CN" altLang="zh-CN" sz="2000" dirty="0"/>
                  <a:t>PMT 计数法，使用中心放射源</a:t>
                </a:r>
                <a:r>
                  <a:rPr lang="zh-CN" altLang="en-US" sz="2000" dirty="0"/>
                  <a:t>研究小</a:t>
                </a:r>
                <a:r>
                  <a:rPr lang="zh-CN" altLang="zh-CN" sz="2000" dirty="0"/>
                  <a:t>PMT 系统</a:t>
                </a:r>
                <a:r>
                  <a:rPr lang="zh-CN" altLang="en-US" sz="2000" dirty="0"/>
                  <a:t>能量响应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zh-CN" altLang="en-US" sz="2000" dirty="0"/>
                  <a:t>能量分辨率</a:t>
                </a:r>
                <a:r>
                  <a:rPr lang="en-US" altLang="zh-CN" sz="2000" dirty="0"/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zh-CN" altLang="en-US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altLang="zh-CN" sz="2000" b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nPMT</m:t>
                            </m:r>
                          </m:sub>
                        </m:sSub>
                      </m:num>
                      <m:den>
                        <m:r>
                          <m:rPr>
                            <m:sty m:val="p"/>
                          </m:rPr>
                          <a:rPr lang="en-US" altLang="zh-CN" sz="2000" b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nPMT</m:t>
                        </m:r>
                      </m:den>
                    </m:f>
                    <m:r>
                      <a:rPr lang="en-US" altLang="zh-CN" sz="2000" b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altLang="zh-CN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altLang="zh-CN" sz="20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CN" sz="20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altLang="zh-CN" sz="20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CN" sz="20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0.18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altLang="zh-CN" sz="200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altLang="zh-CN" sz="2000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𝐸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altLang="zh-CN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altLang="zh-CN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0.01</m:t>
                            </m:r>
                          </m:e>
                          <m:sup>
                            <m:r>
                              <a:rPr lang="en-US" altLang="zh-CN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altLang="zh-CN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CN" sz="20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altLang="zh-CN" sz="20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CN" sz="20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0.09</m:t>
                                    </m:r>
                                  </m:num>
                                  <m:den>
                                    <m:r>
                                      <a:rPr lang="en-US" altLang="zh-CN" sz="20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altLang="zh-CN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en-US" altLang="zh-CN" sz="2000" dirty="0"/>
              </a:p>
              <a:p>
                <a:pPr>
                  <a:buFont typeface="Wingdings" pitchFamily="2" charset="2"/>
                  <a:buChar char="Ø"/>
                </a:pPr>
                <a:r>
                  <a:rPr lang="zh-CN" altLang="en-US" sz="2000" dirty="0"/>
                  <a:t>能量非线性</a:t>
                </a:r>
                <a:r>
                  <a:rPr lang="en-US" altLang="zh-CN" sz="2000" dirty="0"/>
                  <a:t>: </a:t>
                </a:r>
                <a:r>
                  <a:rPr lang="zh-CN" altLang="en-US" sz="2000" dirty="0"/>
                  <a:t>在</a:t>
                </a:r>
                <a:r>
                  <a:rPr lang="en-US" altLang="zh-CN" sz="2000" dirty="0"/>
                  <a:t>LPMT</a:t>
                </a:r>
                <a:r>
                  <a:rPr lang="zh-CN" altLang="en-US" sz="2000" dirty="0"/>
                  <a:t>和</a:t>
                </a:r>
                <a:r>
                  <a:rPr lang="en-US" altLang="zh-CN" sz="2000" dirty="0"/>
                  <a:t>SPMT</a:t>
                </a:r>
                <a:r>
                  <a:rPr lang="zh-CN" altLang="en-US" sz="2000" dirty="0"/>
                  <a:t>在</a:t>
                </a:r>
                <a:r>
                  <a:rPr lang="en-US" altLang="zh-CN" sz="2000" dirty="0">
                    <a:solidFill>
                      <a:srgbClr val="FF0000"/>
                    </a:solidFill>
                  </a:rPr>
                  <a:t>±0.5%</a:t>
                </a:r>
                <a:r>
                  <a:rPr lang="zh-CN" altLang="en-US" sz="2000" dirty="0"/>
                  <a:t>水平下一致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1200"/>
                  </a:spcBef>
                  <a:buNone/>
                </a:pPr>
                <a:r>
                  <a:rPr lang="zh-CN" altLang="en-US" sz="2400" b="1" dirty="0">
                    <a:solidFill>
                      <a:srgbClr val="FF0000"/>
                    </a:solidFill>
                  </a:rPr>
                  <a:t>深刻理解</a:t>
                </a:r>
                <a:r>
                  <a:rPr lang="en-US" altLang="zh-CN" sz="2400" b="1" dirty="0">
                    <a:solidFill>
                      <a:srgbClr val="FF0000"/>
                    </a:solidFill>
                  </a:rPr>
                  <a:t>SPMT</a:t>
                </a:r>
                <a:r>
                  <a:rPr lang="zh-CN" altLang="en-US" sz="2400" b="1" dirty="0">
                    <a:solidFill>
                      <a:srgbClr val="FF0000"/>
                    </a:solidFill>
                  </a:rPr>
                  <a:t>能量响应，为</a:t>
                </a:r>
                <a:r>
                  <a:rPr lang="en-US" altLang="zh-CN" sz="2400" b="1" dirty="0">
                    <a:solidFill>
                      <a:srgbClr val="FF0000"/>
                    </a:solidFill>
                  </a:rPr>
                  <a:t>SPMT</a:t>
                </a:r>
                <a:r>
                  <a:rPr lang="zh-CN" altLang="en-US" sz="2400" b="1" dirty="0">
                    <a:solidFill>
                      <a:srgbClr val="FF0000"/>
                    </a:solidFill>
                  </a:rPr>
                  <a:t>修正</a:t>
                </a:r>
                <a:r>
                  <a:rPr lang="en-US" altLang="zh-CN" sz="2400" b="1" dirty="0">
                    <a:solidFill>
                      <a:srgbClr val="FF0000"/>
                    </a:solidFill>
                  </a:rPr>
                  <a:t>LPMT</a:t>
                </a:r>
                <a:r>
                  <a:rPr lang="zh-CN" altLang="en-US" sz="2400" b="1" dirty="0">
                    <a:solidFill>
                      <a:srgbClr val="FF0000"/>
                    </a:solidFill>
                  </a:rPr>
                  <a:t>电荷非线性提供基础</a:t>
                </a:r>
              </a:p>
            </p:txBody>
          </p:sp>
        </mc:Choice>
        <mc:Fallback xmlns="">
          <p:sp>
            <p:nvSpPr>
              <p:cNvPr id="35" name="内容占位符 2">
                <a:extLst>
                  <a:ext uri="{FF2B5EF4-FFF2-40B4-BE49-F238E27FC236}">
                    <a16:creationId xmlns:a16="http://schemas.microsoft.com/office/drawing/2014/main" id="{A82BC398-3F35-4AB2-AF62-6ABD209E55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98" y="883984"/>
                <a:ext cx="10994069" cy="2156351"/>
              </a:xfrm>
              <a:prstGeom prst="rect">
                <a:avLst/>
              </a:prstGeom>
              <a:blipFill>
                <a:blip r:embed="rId5"/>
                <a:stretch>
                  <a:fillRect l="-807" t="-350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图示 4">
            <a:extLst>
              <a:ext uri="{FF2B5EF4-FFF2-40B4-BE49-F238E27FC236}">
                <a16:creationId xmlns:a16="http://schemas.microsoft.com/office/drawing/2014/main" id="{B9F14C0F-EF7A-F69C-EC42-6FB4187827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4276170"/>
              </p:ext>
            </p:extLst>
          </p:nvPr>
        </p:nvGraphicFramePr>
        <p:xfrm>
          <a:off x="6252210" y="-147473"/>
          <a:ext cx="5734382" cy="39323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654205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839D0F4-8AD5-4894-9F83-DF997E479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A578-AC9E-46E0-A8C5-C97CA761D4DE}" type="slidenum">
              <a:rPr lang="zh-CN" altLang="en-US" smtClean="0"/>
              <a:pPr/>
              <a:t>8</a:t>
            </a:fld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8193B6D-AF46-4EA9-8B62-DF58F709AB5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zh-CN" altLang="en-US" dirty="0"/>
              <a:t>已有基础和所需条件</a:t>
            </a:r>
            <a:r>
              <a:rPr kumimoji="1" lang="en-US" altLang="zh-CN" dirty="0"/>
              <a:t>-S</a:t>
            </a:r>
            <a:r>
              <a:rPr lang="en-US" altLang="zh-CN" dirty="0"/>
              <a:t>PMT</a:t>
            </a:r>
            <a:r>
              <a:rPr lang="zh-CN" altLang="en-US" dirty="0"/>
              <a:t>效率研究</a:t>
            </a: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780762CF-F818-4944-9EFB-A52A6A9CBC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364" y="757148"/>
            <a:ext cx="2595283" cy="2567317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FCA84832-ED2D-4B81-8F24-10B45BC403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4540" y="757148"/>
            <a:ext cx="2595283" cy="2567317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FA940831-4A9D-4394-A7D5-B7945F4A21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6717" y="757148"/>
            <a:ext cx="2595283" cy="2567316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BD4ECA8E-904E-4749-B9C1-759B2DFA0DB1}"/>
              </a:ext>
            </a:extLst>
          </p:cNvPr>
          <p:cNvSpPr txBox="1"/>
          <p:nvPr/>
        </p:nvSpPr>
        <p:spPr>
          <a:xfrm>
            <a:off x="4287849" y="3324464"/>
            <a:ext cx="6944823" cy="17382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/>
            <a:r>
              <a:rPr lang="zh-CN" altLang="en-US" sz="2000" b="1" dirty="0">
                <a:solidFill>
                  <a:schemeClr val="accent1"/>
                </a:solidFill>
              </a:rPr>
              <a:t>通过不同高压下阈值扫描，</a:t>
            </a:r>
            <a:r>
              <a:rPr lang="en-US" altLang="zh-CN" sz="2000" b="1" dirty="0">
                <a:solidFill>
                  <a:schemeClr val="accent1"/>
                </a:solidFill>
              </a:rPr>
              <a:t>860</a:t>
            </a:r>
            <a:r>
              <a:rPr lang="zh-CN" altLang="en-US" sz="2000" b="1" dirty="0">
                <a:solidFill>
                  <a:schemeClr val="accent1"/>
                </a:solidFill>
              </a:rPr>
              <a:t> </a:t>
            </a:r>
            <a:r>
              <a:rPr lang="en-US" altLang="zh-CN" sz="2000" b="1" dirty="0" err="1">
                <a:solidFill>
                  <a:schemeClr val="accent1"/>
                </a:solidFill>
              </a:rPr>
              <a:t>DACu</a:t>
            </a:r>
            <a:r>
              <a:rPr lang="en-US" altLang="zh-CN" sz="2000" b="1" dirty="0">
                <a:solidFill>
                  <a:schemeClr val="accent1"/>
                </a:solidFill>
              </a:rPr>
              <a:t> </a:t>
            </a:r>
            <a:r>
              <a:rPr lang="zh-CN" altLang="en-US" sz="2000" b="1" dirty="0">
                <a:solidFill>
                  <a:schemeClr val="accent1"/>
                </a:solidFill>
              </a:rPr>
              <a:t>触发阈值效率</a:t>
            </a:r>
            <a:r>
              <a:rPr lang="en-US" altLang="zh-CN" sz="2000" b="1" dirty="0">
                <a:solidFill>
                  <a:schemeClr val="accent1"/>
                </a:solidFill>
              </a:rPr>
              <a:t>:</a:t>
            </a:r>
          </a:p>
          <a:p>
            <a:pPr marL="6286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000" dirty="0"/>
              <a:t>3e6 </a:t>
            </a:r>
            <a:r>
              <a:rPr lang="zh-CN" altLang="en-US" sz="2000" dirty="0"/>
              <a:t>增益</a:t>
            </a:r>
            <a:r>
              <a:rPr lang="en-US" altLang="zh-CN" sz="2000" dirty="0"/>
              <a:t>(</a:t>
            </a:r>
            <a:r>
              <a:rPr lang="zh-CN" altLang="en-US" sz="2000" dirty="0"/>
              <a:t>当前</a:t>
            </a:r>
            <a:r>
              <a:rPr lang="zh-CN" altLang="zh-CN" sz="2000" dirty="0"/>
              <a:t>JUNO</a:t>
            </a:r>
            <a:r>
              <a:rPr lang="zh-CN" altLang="en-US" sz="2000" dirty="0"/>
              <a:t>设置</a:t>
            </a:r>
            <a:r>
              <a:rPr lang="en-US" altLang="zh-CN" sz="2000" dirty="0"/>
              <a:t>) </a:t>
            </a:r>
            <a:r>
              <a:rPr lang="zh-CN" altLang="en-US" sz="2000" dirty="0"/>
              <a:t>→ </a:t>
            </a:r>
            <a:r>
              <a:rPr lang="en-US" altLang="zh-CN" sz="2000" dirty="0"/>
              <a:t>~ 85.6% </a:t>
            </a:r>
          </a:p>
          <a:p>
            <a:pPr marL="6286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000" dirty="0"/>
              <a:t>4e6 </a:t>
            </a:r>
            <a:r>
              <a:rPr lang="zh-CN" altLang="en-US" sz="2000" dirty="0"/>
              <a:t>增益 →</a:t>
            </a:r>
            <a:r>
              <a:rPr lang="en-US" altLang="zh-CN" sz="2000" dirty="0"/>
              <a:t> ~ 94.9%</a:t>
            </a:r>
          </a:p>
          <a:p>
            <a:pPr marL="6286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000" dirty="0"/>
              <a:t>5e6 </a:t>
            </a:r>
            <a:r>
              <a:rPr lang="zh-CN" altLang="en-US" sz="2000" dirty="0"/>
              <a:t>增益 → </a:t>
            </a:r>
            <a:r>
              <a:rPr lang="en-US" altLang="zh-CN" sz="2000" dirty="0"/>
              <a:t>99.7%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2A148B0-A3C8-430C-BCDE-0F3A6AB25470}"/>
              </a:ext>
            </a:extLst>
          </p:cNvPr>
          <p:cNvSpPr txBox="1"/>
          <p:nvPr/>
        </p:nvSpPr>
        <p:spPr>
          <a:xfrm>
            <a:off x="-327625" y="707968"/>
            <a:ext cx="4679989" cy="1430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2865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/>
              <a:t>利用独立水下 </a:t>
            </a:r>
            <a:r>
              <a:rPr lang="en-US" altLang="zh-CN" sz="2000" dirty="0"/>
              <a:t>SPMT </a:t>
            </a:r>
            <a:r>
              <a:rPr lang="zh-CN" altLang="en-US" sz="2000" dirty="0"/>
              <a:t>系统，研究</a:t>
            </a:r>
            <a:r>
              <a:rPr lang="zh-CN" altLang="en-US" sz="2000" b="1" dirty="0">
                <a:solidFill>
                  <a:schemeClr val="accent1"/>
                </a:solidFill>
              </a:rPr>
              <a:t>单通道探测效率</a:t>
            </a:r>
            <a:r>
              <a:rPr lang="zh-CN" altLang="en-US" sz="2000" dirty="0"/>
              <a:t>对</a:t>
            </a:r>
            <a:r>
              <a:rPr lang="zh-CN" altLang="en-US" sz="2000" b="1" dirty="0">
                <a:solidFill>
                  <a:schemeClr val="accent1"/>
                </a:solidFill>
              </a:rPr>
              <a:t>高压和触发阈值</a:t>
            </a:r>
            <a:r>
              <a:rPr lang="zh-CN" altLang="en-US" sz="2000" dirty="0"/>
              <a:t>的依赖，优化工作高压。</a:t>
            </a:r>
            <a:endParaRPr lang="en-US" altLang="zh-CN" sz="2000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B1A8E8D-3C5A-CE40-D344-AFFF10BF7645}"/>
              </a:ext>
            </a:extLst>
          </p:cNvPr>
          <p:cNvSpPr txBox="1"/>
          <p:nvPr/>
        </p:nvSpPr>
        <p:spPr>
          <a:xfrm>
            <a:off x="4627418" y="5048408"/>
            <a:ext cx="75645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</a:rPr>
              <a:t>研究成果推动 </a:t>
            </a:r>
            <a:r>
              <a:rPr lang="en-US" altLang="zh-CN" sz="2400" b="1" dirty="0">
                <a:solidFill>
                  <a:srgbClr val="FF0000"/>
                </a:solidFill>
              </a:rPr>
              <a:t>JUNO </a:t>
            </a:r>
            <a:r>
              <a:rPr lang="zh-CN" altLang="en-US" sz="2400" b="1" dirty="0">
                <a:solidFill>
                  <a:srgbClr val="FF0000"/>
                </a:solidFill>
              </a:rPr>
              <a:t>将 </a:t>
            </a:r>
            <a:r>
              <a:rPr lang="en-US" altLang="zh-CN" sz="2400" b="1" dirty="0">
                <a:solidFill>
                  <a:srgbClr val="FF0000"/>
                </a:solidFill>
              </a:rPr>
              <a:t>SPMT </a:t>
            </a:r>
            <a:r>
              <a:rPr lang="zh-CN" altLang="en-US" sz="2400" b="1" dirty="0">
                <a:solidFill>
                  <a:srgbClr val="FF0000"/>
                </a:solidFill>
              </a:rPr>
              <a:t>增益由 </a:t>
            </a:r>
            <a:r>
              <a:rPr lang="en-US" altLang="zh-CN" sz="2400" b="1" dirty="0">
                <a:solidFill>
                  <a:srgbClr val="FF0000"/>
                </a:solidFill>
              </a:rPr>
              <a:t>3×10⁶ </a:t>
            </a:r>
            <a:r>
              <a:rPr lang="zh-CN" altLang="en-US" sz="2400" b="1" dirty="0">
                <a:solidFill>
                  <a:srgbClr val="FF0000"/>
                </a:solidFill>
              </a:rPr>
              <a:t>提升至 </a:t>
            </a:r>
            <a:r>
              <a:rPr lang="en-US" altLang="zh-CN" sz="2400" b="1" dirty="0">
                <a:solidFill>
                  <a:srgbClr val="FF0000"/>
                </a:solidFill>
              </a:rPr>
              <a:t>4×10⁶</a:t>
            </a:r>
            <a:r>
              <a:rPr lang="zh-CN" altLang="en-US" sz="2400" b="1" dirty="0">
                <a:solidFill>
                  <a:srgbClr val="FF0000"/>
                </a:solidFill>
              </a:rPr>
              <a:t>；计划年内撰写论文，并为 </a:t>
            </a:r>
            <a:r>
              <a:rPr lang="en-US" altLang="zh-CN" sz="2400" b="1" dirty="0">
                <a:solidFill>
                  <a:srgbClr val="FF0000"/>
                </a:solidFill>
              </a:rPr>
              <a:t>LPMT </a:t>
            </a:r>
            <a:r>
              <a:rPr lang="zh-CN" altLang="en-US" sz="2400" b="1" dirty="0">
                <a:solidFill>
                  <a:srgbClr val="FF0000"/>
                </a:solidFill>
              </a:rPr>
              <a:t>电荷非线性校正奠定基础。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05906D3F-7886-4060-AB96-4F89ECC894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9569" y="2214525"/>
            <a:ext cx="3241832" cy="432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3006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667AC61-A96F-5252-935C-2C8524A65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A578-AC9E-46E0-A8C5-C97CA761D4DE}" type="slidenum">
              <a:rPr lang="zh-CN" altLang="en-US" smtClean="0"/>
              <a:pPr/>
              <a:t>9</a:t>
            </a:fld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670486F2-B8BA-585A-4EFD-8C4537A77EC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zh-CN" altLang="en-US" dirty="0"/>
              <a:t>已有基础和所需条件</a:t>
            </a:r>
            <a:r>
              <a:rPr kumimoji="1" lang="en-US" altLang="zh-CN" dirty="0"/>
              <a:t>-PSD</a:t>
            </a:r>
            <a:r>
              <a:rPr kumimoji="1" lang="zh-CN" altLang="en-US" dirty="0"/>
              <a:t>粒子鉴别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53B72F91-244D-0D3F-7975-2778EB87E5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5900" y="2390955"/>
            <a:ext cx="3916833" cy="345337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6C4E877F-27C6-A02D-EEA6-AD7E235B4B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2568" y="749676"/>
            <a:ext cx="2940898" cy="304557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0024B763-3894-4CD2-937D-67E5B1B8C4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4360" y="3795251"/>
            <a:ext cx="3086538" cy="3051577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71F723AD-995D-9A16-B56B-5FBF4E03BF29}"/>
              </a:ext>
            </a:extLst>
          </p:cNvPr>
          <p:cNvSpPr txBox="1"/>
          <p:nvPr/>
        </p:nvSpPr>
        <p:spPr>
          <a:xfrm>
            <a:off x="-30854" y="760156"/>
            <a:ext cx="9258483" cy="1430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zh-CN" sz="2000" b="1" dirty="0"/>
              <a:t>模型训练：</a:t>
            </a:r>
            <a:r>
              <a:rPr lang="en-US" altLang="zh-CN" sz="2000" dirty="0" err="1"/>
              <a:t>AmC</a:t>
            </a:r>
            <a:r>
              <a:rPr lang="en-US" altLang="zh-CN" sz="2000" dirty="0"/>
              <a:t> </a:t>
            </a:r>
            <a:r>
              <a:rPr lang="zh-CN" altLang="en-US" sz="2000" dirty="0"/>
              <a:t>源的快、慢信号作为训练样本，用机器学习建立信号分类模型</a:t>
            </a:r>
            <a:endParaRPr lang="zh-CN" altLang="zh-CN" sz="2000" dirty="0"/>
          </a:p>
          <a:p>
            <a:pPr marL="285750" lvl="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zh-CN" sz="2000" b="1" dirty="0"/>
              <a:t>PSD 效率：</a:t>
            </a:r>
            <a:r>
              <a:rPr lang="zh-CN" altLang="zh-CN" sz="2000" dirty="0"/>
              <a:t> </a:t>
            </a:r>
            <a:r>
              <a:rPr lang="zh-CN" altLang="en-US" sz="2000" dirty="0"/>
              <a:t>对本底</a:t>
            </a:r>
            <a:r>
              <a:rPr lang="zh-CN" altLang="zh-CN" sz="2000" b="1" dirty="0">
                <a:solidFill>
                  <a:schemeClr val="accent1"/>
                </a:solidFill>
              </a:rPr>
              <a:t>BiPo </a:t>
            </a:r>
            <a:r>
              <a:rPr lang="zh-CN" altLang="en-US" sz="2000" b="1" dirty="0">
                <a:solidFill>
                  <a:schemeClr val="accent1"/>
                </a:solidFill>
              </a:rPr>
              <a:t>降低</a:t>
            </a:r>
            <a:r>
              <a:rPr lang="en-US" altLang="zh-CN" sz="2000" b="1" dirty="0">
                <a:solidFill>
                  <a:schemeClr val="accent1"/>
                </a:solidFill>
              </a:rPr>
              <a:t>~</a:t>
            </a:r>
            <a:r>
              <a:rPr lang="zh-CN" altLang="zh-CN" sz="2000" b="1" dirty="0">
                <a:solidFill>
                  <a:schemeClr val="accent1"/>
                </a:solidFill>
              </a:rPr>
              <a:t>92.89%，IBD</a:t>
            </a:r>
            <a:r>
              <a:rPr lang="zh-CN" altLang="en-US" sz="2000" b="1" dirty="0">
                <a:solidFill>
                  <a:schemeClr val="accent1"/>
                </a:solidFill>
              </a:rPr>
              <a:t>信号</a:t>
            </a:r>
            <a:r>
              <a:rPr lang="zh-CN" altLang="zh-CN" sz="2000" b="1" dirty="0">
                <a:solidFill>
                  <a:schemeClr val="accent1"/>
                </a:solidFill>
              </a:rPr>
              <a:t>保留98.5%</a:t>
            </a:r>
            <a:r>
              <a:rPr lang="zh-CN" altLang="zh-CN" sz="2000" dirty="0"/>
              <a:t>（low Rn</a:t>
            </a:r>
            <a:r>
              <a:rPr lang="zh-CN" altLang="en-US" sz="2000" dirty="0"/>
              <a:t>，</a:t>
            </a:r>
            <a:r>
              <a:rPr lang="zh-CN" altLang="en-US" sz="2000" b="1" dirty="0"/>
              <a:t>初步结果</a:t>
            </a:r>
            <a:r>
              <a:rPr lang="zh-CN" altLang="zh-CN" sz="2000" dirty="0"/>
              <a:t>）</a:t>
            </a:r>
          </a:p>
          <a:p>
            <a:pPr marL="285750" lvl="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zh-CN" sz="2000" b="1" dirty="0"/>
              <a:t>本底验证：</a:t>
            </a:r>
            <a:r>
              <a:rPr lang="zh-CN" altLang="zh-CN" sz="2000" dirty="0"/>
              <a:t> 被拒绝 IBD 候选事例的月计数率与 BiPo 月计数率接近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2F0B2FA2-F797-B749-693D-E5E0A3DD66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041" y="2390954"/>
            <a:ext cx="3916833" cy="3384985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315FEF87-2184-DA5E-A56A-A592C61094C6}"/>
              </a:ext>
            </a:extLst>
          </p:cNvPr>
          <p:cNvSpPr txBox="1"/>
          <p:nvPr/>
        </p:nvSpPr>
        <p:spPr>
          <a:xfrm>
            <a:off x="369297" y="5894685"/>
            <a:ext cx="84581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b="1" dirty="0">
                <a:solidFill>
                  <a:srgbClr val="FF0000"/>
                </a:solidFill>
              </a:rPr>
              <a:t>PSD</a:t>
            </a:r>
            <a:r>
              <a:rPr kumimoji="1" lang="zh-CN" altLang="en-US" sz="2400" b="1" dirty="0">
                <a:solidFill>
                  <a:srgbClr val="FF0000"/>
                </a:solidFill>
              </a:rPr>
              <a:t>鉴别有初步结果，需定合理</a:t>
            </a:r>
            <a:r>
              <a:rPr kumimoji="1" lang="en-US" altLang="zh-CN" sz="2400" b="1" dirty="0">
                <a:solidFill>
                  <a:srgbClr val="FF0000"/>
                </a:solidFill>
              </a:rPr>
              <a:t>Score</a:t>
            </a:r>
            <a:r>
              <a:rPr kumimoji="1" lang="zh-CN" altLang="en-US" sz="2400" b="1" dirty="0">
                <a:solidFill>
                  <a:srgbClr val="FF0000"/>
                </a:solidFill>
              </a:rPr>
              <a:t> </a:t>
            </a:r>
            <a:r>
              <a:rPr kumimoji="1" lang="en-US" altLang="zh-CN" sz="2400" b="1" dirty="0">
                <a:solidFill>
                  <a:srgbClr val="FF0000"/>
                </a:solidFill>
              </a:rPr>
              <a:t>cut</a:t>
            </a:r>
            <a:r>
              <a:rPr kumimoji="1" lang="zh-CN" altLang="en-US" sz="2400" b="1" dirty="0">
                <a:solidFill>
                  <a:srgbClr val="FF0000"/>
                </a:solidFill>
              </a:rPr>
              <a:t>和优化效率估计</a:t>
            </a:r>
          </a:p>
        </p:txBody>
      </p:sp>
    </p:spTree>
    <p:extLst>
      <p:ext uri="{BB962C8B-B14F-4D97-AF65-F5344CB8AC3E}">
        <p14:creationId xmlns:p14="http://schemas.microsoft.com/office/powerpoint/2010/main" val="23852613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图片 140">
            <a:extLst>
              <a:ext uri="{FF2B5EF4-FFF2-40B4-BE49-F238E27FC236}">
                <a16:creationId xmlns:a16="http://schemas.microsoft.com/office/drawing/2014/main" id="{A4414E63-56E4-4417-83DD-675AB4B9BE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5942" y="3857582"/>
            <a:ext cx="3814376" cy="2629485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3D41118-D2C1-4387-A364-B293A1E59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5814696"/>
            <a:ext cx="2743200" cy="365125"/>
          </a:xfrm>
        </p:spPr>
        <p:txBody>
          <a:bodyPr/>
          <a:lstStyle/>
          <a:p>
            <a:fld id="{9D62A578-AC9E-46E0-A8C5-C97CA761D4DE}" type="slidenum">
              <a:rPr lang="zh-CN" altLang="en-US" smtClean="0"/>
              <a:pPr/>
              <a:t>10</a:t>
            </a:fld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FD55F57-DA50-4775-9662-D13DE294D4E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zh-CN" altLang="en-US" dirty="0"/>
              <a:t>已有基础和所需条件</a:t>
            </a:r>
            <a:r>
              <a:rPr kumimoji="1" lang="en-US" altLang="zh-CN" dirty="0"/>
              <a:t>-</a:t>
            </a:r>
            <a:r>
              <a:rPr kumimoji="1" lang="zh-CN" altLang="en-US" dirty="0"/>
              <a:t>反应堆中微子统计分析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57F1BCEA-E8C2-0245-A9CC-E4DDD7A7F7D3}"/>
              </a:ext>
            </a:extLst>
          </p:cNvPr>
          <p:cNvSpPr txBox="1"/>
          <p:nvPr/>
        </p:nvSpPr>
        <p:spPr>
          <a:xfrm>
            <a:off x="-66027" y="3933423"/>
            <a:ext cx="784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kumimoji="1" lang="zh-CN" altLang="en-US" sz="2000" dirty="0"/>
              <a:t>产生中间能谱用于</a:t>
            </a:r>
            <a:r>
              <a:rPr kumimoji="1" lang="en-US" altLang="zh-CN" sz="2000" dirty="0"/>
              <a:t>cross check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B077C44-D2CB-4BDE-B345-4806E7916E0D}"/>
              </a:ext>
            </a:extLst>
          </p:cNvPr>
          <p:cNvSpPr txBox="1"/>
          <p:nvPr/>
        </p:nvSpPr>
        <p:spPr>
          <a:xfrm>
            <a:off x="-11808" y="504783"/>
            <a:ext cx="106328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000" dirty="0"/>
          </a:p>
          <a:p>
            <a:pPr marL="342900" indent="-342900">
              <a:buFont typeface="Wingdings" pitchFamily="2" charset="2"/>
              <a:buChar char="Ø"/>
            </a:pPr>
            <a:r>
              <a:rPr lang="zh-CN" altLang="en-US" sz="2000" dirty="0"/>
              <a:t>利用</a:t>
            </a:r>
            <a:r>
              <a:rPr lang="en-US" altLang="zh-CN" sz="2000" dirty="0"/>
              <a:t>A</a:t>
            </a:r>
            <a:r>
              <a:rPr lang="zh-CN" altLang="en-US" sz="2000" dirty="0"/>
              <a:t>组统计分析工具拟合另外两组的数据集，</a:t>
            </a:r>
            <a:r>
              <a:rPr lang="zh-CN" altLang="en-US" sz="2000" b="1" dirty="0">
                <a:solidFill>
                  <a:schemeClr val="accent1"/>
                </a:solidFill>
              </a:rPr>
              <a:t>结果没有显著统计差异，证明分析结果可靠</a:t>
            </a:r>
            <a:endParaRPr lang="en-US" altLang="zh-CN" sz="2000" dirty="0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85C640D7-B3AF-4216-AE12-6FAE963FBD2B}"/>
              </a:ext>
            </a:extLst>
          </p:cNvPr>
          <p:cNvSpPr txBox="1"/>
          <p:nvPr/>
        </p:nvSpPr>
        <p:spPr>
          <a:xfrm>
            <a:off x="499691" y="3357222"/>
            <a:ext cx="2284732" cy="400110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/>
              <a:t>对比振荡参数结果</a:t>
            </a:r>
          </a:p>
        </p:txBody>
      </p:sp>
      <p:grpSp>
        <p:nvGrpSpPr>
          <p:cNvPr id="133" name="组合 132">
            <a:extLst>
              <a:ext uri="{FF2B5EF4-FFF2-40B4-BE49-F238E27FC236}">
                <a16:creationId xmlns:a16="http://schemas.microsoft.com/office/drawing/2014/main" id="{F5218EE8-303A-4991-9BA0-64B15B1ECE39}"/>
              </a:ext>
            </a:extLst>
          </p:cNvPr>
          <p:cNvGrpSpPr/>
          <p:nvPr/>
        </p:nvGrpSpPr>
        <p:grpSpPr>
          <a:xfrm>
            <a:off x="436731" y="1251221"/>
            <a:ext cx="2400569" cy="2106001"/>
            <a:chOff x="367323" y="1454406"/>
            <a:chExt cx="2400569" cy="2106001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271DA78E-E6F9-A110-6CA4-7C7BFE6518CA}"/>
                </a:ext>
              </a:extLst>
            </p:cNvPr>
            <p:cNvSpPr txBox="1"/>
            <p:nvPr/>
          </p:nvSpPr>
          <p:spPr>
            <a:xfrm>
              <a:off x="367323" y="1454406"/>
              <a:ext cx="2400569" cy="1200329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kumimoji="1" lang="zh-CN" altLang="en-US" dirty="0"/>
                <a:t>各组数据集输入：</a:t>
              </a:r>
              <a:endParaRPr kumimoji="1" lang="en-US" altLang="zh-CN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kumimoji="1" lang="en-US" altLang="zh-CN" dirty="0"/>
                <a:t>IBD</a:t>
              </a:r>
              <a:r>
                <a:rPr kumimoji="1" lang="zh-CN" altLang="en-US" dirty="0"/>
                <a:t> 能谱</a:t>
              </a:r>
              <a:endParaRPr kumimoji="1" lang="en-US" altLang="zh-CN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kumimoji="1" lang="zh-CN" altLang="en-US" dirty="0"/>
                <a:t>本底能谱及事例率</a:t>
              </a:r>
              <a:endParaRPr kumimoji="1" lang="en-US" altLang="zh-CN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kumimoji="1" lang="zh-CN" altLang="en-US" dirty="0"/>
                <a:t>反应堆信息</a:t>
              </a:r>
              <a:endParaRPr kumimoji="1" lang="en-US" altLang="zh-CN" dirty="0"/>
            </a:p>
          </p:txBody>
        </p:sp>
        <p:cxnSp>
          <p:nvCxnSpPr>
            <p:cNvPr id="18" name="直线箭头连接符 17">
              <a:extLst>
                <a:ext uri="{FF2B5EF4-FFF2-40B4-BE49-F238E27FC236}">
                  <a16:creationId xmlns:a16="http://schemas.microsoft.com/office/drawing/2014/main" id="{07265C24-161E-C50D-F2FF-5CCB982C4496}"/>
                </a:ext>
              </a:extLst>
            </p:cNvPr>
            <p:cNvCxnSpPr>
              <a:cxnSpLocks/>
              <a:stCxn id="16" idx="2"/>
              <a:endCxn id="20" idx="0"/>
            </p:cNvCxnSpPr>
            <p:nvPr/>
          </p:nvCxnSpPr>
          <p:spPr>
            <a:xfrm>
              <a:off x="1567608" y="2654735"/>
              <a:ext cx="0" cy="19162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A5762E54-9F28-3A7D-FDF3-2702C8278110}"/>
                </a:ext>
              </a:extLst>
            </p:cNvPr>
            <p:cNvSpPr txBox="1"/>
            <p:nvPr/>
          </p:nvSpPr>
          <p:spPr>
            <a:xfrm>
              <a:off x="425242" y="2846361"/>
              <a:ext cx="2284732" cy="40011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/>
                <a:t>A</a:t>
              </a:r>
              <a:r>
                <a:rPr lang="zh-CN" altLang="en-US" sz="2000" dirty="0"/>
                <a:t>组统计分析工具</a:t>
              </a:r>
            </a:p>
          </p:txBody>
        </p:sp>
        <p:cxnSp>
          <p:nvCxnSpPr>
            <p:cNvPr id="48" name="直线箭头连接符 17">
              <a:extLst>
                <a:ext uri="{FF2B5EF4-FFF2-40B4-BE49-F238E27FC236}">
                  <a16:creationId xmlns:a16="http://schemas.microsoft.com/office/drawing/2014/main" id="{92C6A14D-CA2B-4325-875B-A80E8EEDF38A}"/>
                </a:ext>
              </a:extLst>
            </p:cNvPr>
            <p:cNvCxnSpPr>
              <a:cxnSpLocks/>
              <a:stCxn id="20" idx="2"/>
              <a:endCxn id="47" idx="0"/>
            </p:cNvCxnSpPr>
            <p:nvPr/>
          </p:nvCxnSpPr>
          <p:spPr>
            <a:xfrm>
              <a:off x="1567608" y="3246471"/>
              <a:ext cx="5041" cy="31393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2BF4E37A-5D0F-4C3B-935D-8A2D694E7D91}"/>
              </a:ext>
            </a:extLst>
          </p:cNvPr>
          <p:cNvGrpSpPr/>
          <p:nvPr/>
        </p:nvGrpSpPr>
        <p:grpSpPr>
          <a:xfrm>
            <a:off x="3101883" y="1268061"/>
            <a:ext cx="6254788" cy="2589521"/>
            <a:chOff x="4572817" y="979225"/>
            <a:chExt cx="7196169" cy="3023724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BB07AEB0-3C3E-D8E0-1AD2-9BDCEA8427BD}"/>
                </a:ext>
              </a:extLst>
            </p:cNvPr>
            <p:cNvGrpSpPr/>
            <p:nvPr/>
          </p:nvGrpSpPr>
          <p:grpSpPr>
            <a:xfrm>
              <a:off x="4572817" y="979225"/>
              <a:ext cx="7196169" cy="3023724"/>
              <a:chOff x="4052364" y="707748"/>
              <a:chExt cx="7196169" cy="3023724"/>
            </a:xfrm>
          </p:grpSpPr>
          <p:pic>
            <p:nvPicPr>
              <p:cNvPr id="7" name="图片 6">
                <a:extLst>
                  <a:ext uri="{FF2B5EF4-FFF2-40B4-BE49-F238E27FC236}">
                    <a16:creationId xmlns:a16="http://schemas.microsoft.com/office/drawing/2014/main" id="{B97D08F4-22AF-B96C-49D7-7005047A48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7321" r="36876"/>
              <a:stretch>
                <a:fillRect/>
              </a:stretch>
            </p:blipFill>
            <p:spPr>
              <a:xfrm>
                <a:off x="4052364" y="707748"/>
                <a:ext cx="3397526" cy="3023724"/>
              </a:xfrm>
              <a:prstGeom prst="rect">
                <a:avLst/>
              </a:prstGeom>
            </p:spPr>
          </p:pic>
          <p:pic>
            <p:nvPicPr>
              <p:cNvPr id="8" name="图片 7">
                <a:extLst>
                  <a:ext uri="{FF2B5EF4-FFF2-40B4-BE49-F238E27FC236}">
                    <a16:creationId xmlns:a16="http://schemas.microsoft.com/office/drawing/2014/main" id="{E9E35E73-1E72-6A12-19C3-A422BA5832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62508" t="6732" r="19342" b="23366"/>
              <a:stretch>
                <a:fillRect/>
              </a:stretch>
            </p:blipFill>
            <p:spPr>
              <a:xfrm>
                <a:off x="6524735" y="921456"/>
                <a:ext cx="1113181" cy="2129143"/>
              </a:xfrm>
              <a:prstGeom prst="rect">
                <a:avLst/>
              </a:prstGeom>
            </p:spPr>
          </p:pic>
          <p:pic>
            <p:nvPicPr>
              <p:cNvPr id="11" name="图片 10">
                <a:extLst>
                  <a:ext uri="{FF2B5EF4-FFF2-40B4-BE49-F238E27FC236}">
                    <a16:creationId xmlns:a16="http://schemas.microsoft.com/office/drawing/2014/main" id="{EB7C97CB-383E-B0EC-3206-6D027D4C99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l="7137" r="37516"/>
              <a:stretch>
                <a:fillRect/>
              </a:stretch>
            </p:blipFill>
            <p:spPr>
              <a:xfrm>
                <a:off x="7640418" y="741521"/>
                <a:ext cx="3332134" cy="2989951"/>
              </a:xfrm>
              <a:prstGeom prst="rect">
                <a:avLst/>
              </a:prstGeom>
            </p:spPr>
          </p:pic>
          <p:pic>
            <p:nvPicPr>
              <p:cNvPr id="12" name="图片 11">
                <a:extLst>
                  <a:ext uri="{FF2B5EF4-FFF2-40B4-BE49-F238E27FC236}">
                    <a16:creationId xmlns:a16="http://schemas.microsoft.com/office/drawing/2014/main" id="{D73C7783-8ED7-A1D8-634C-C8171B377B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l="61056" t="8891" r="21163" b="24838"/>
              <a:stretch>
                <a:fillRect/>
              </a:stretch>
            </p:blipFill>
            <p:spPr>
              <a:xfrm>
                <a:off x="10103939" y="971453"/>
                <a:ext cx="1144594" cy="2118656"/>
              </a:xfrm>
              <a:prstGeom prst="rect">
                <a:avLst/>
              </a:prstGeom>
            </p:spPr>
          </p:pic>
        </p:grpSp>
        <p:pic>
          <p:nvPicPr>
            <p:cNvPr id="54" name="图片 53">
              <a:extLst>
                <a:ext uri="{FF2B5EF4-FFF2-40B4-BE49-F238E27FC236}">
                  <a16:creationId xmlns:a16="http://schemas.microsoft.com/office/drawing/2014/main" id="{56E8744A-3563-45EE-98A5-087F30F116F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027377" y="1073801"/>
              <a:ext cx="975200" cy="177867"/>
            </a:xfrm>
            <a:prstGeom prst="rect">
              <a:avLst/>
            </a:prstGeom>
          </p:spPr>
        </p:pic>
        <p:pic>
          <p:nvPicPr>
            <p:cNvPr id="55" name="图片 54">
              <a:extLst>
                <a:ext uri="{FF2B5EF4-FFF2-40B4-BE49-F238E27FC236}">
                  <a16:creationId xmlns:a16="http://schemas.microsoft.com/office/drawing/2014/main" id="{3CD7823F-0DFC-44D8-A033-A4ACE80F7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676099" y="1091226"/>
              <a:ext cx="975200" cy="177867"/>
            </a:xfrm>
            <a:prstGeom prst="rect">
              <a:avLst/>
            </a:prstGeom>
          </p:spPr>
        </p:pic>
      </p:grpSp>
      <p:sp>
        <p:nvSpPr>
          <p:cNvPr id="67" name="文本框 66">
            <a:extLst>
              <a:ext uri="{FF2B5EF4-FFF2-40B4-BE49-F238E27FC236}">
                <a16:creationId xmlns:a16="http://schemas.microsoft.com/office/drawing/2014/main" id="{A791B33F-1286-46FE-80C8-344FAE7DBEF4}"/>
              </a:ext>
            </a:extLst>
          </p:cNvPr>
          <p:cNvSpPr txBox="1"/>
          <p:nvPr/>
        </p:nvSpPr>
        <p:spPr>
          <a:xfrm>
            <a:off x="311281" y="5469044"/>
            <a:ext cx="2161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反应堆中微子通量</a:t>
            </a:r>
          </a:p>
        </p:txBody>
      </p:sp>
      <p:pic>
        <p:nvPicPr>
          <p:cNvPr id="71" name="图片 70">
            <a:extLst>
              <a:ext uri="{FF2B5EF4-FFF2-40B4-BE49-F238E27FC236}">
                <a16:creationId xmlns:a16="http://schemas.microsoft.com/office/drawing/2014/main" id="{C58355F4-A692-4482-B8F0-FF16185E5F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942" y="4271846"/>
            <a:ext cx="1098253" cy="1220281"/>
          </a:xfrm>
          <a:prstGeom prst="rect">
            <a:avLst/>
          </a:prstGeom>
        </p:spPr>
      </p:pic>
      <p:cxnSp>
        <p:nvCxnSpPr>
          <p:cNvPr id="106" name="直接箭头连接符 105">
            <a:extLst>
              <a:ext uri="{FF2B5EF4-FFF2-40B4-BE49-F238E27FC236}">
                <a16:creationId xmlns:a16="http://schemas.microsoft.com/office/drawing/2014/main" id="{00C7814C-2240-430F-A9C4-0996CDED1072}"/>
              </a:ext>
            </a:extLst>
          </p:cNvPr>
          <p:cNvCxnSpPr>
            <a:cxnSpLocks/>
            <a:endCxn id="117" idx="1"/>
          </p:cNvCxnSpPr>
          <p:nvPr/>
        </p:nvCxnSpPr>
        <p:spPr>
          <a:xfrm>
            <a:off x="2130051" y="4730463"/>
            <a:ext cx="1826070" cy="170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文本框 107">
            <a:extLst>
              <a:ext uri="{FF2B5EF4-FFF2-40B4-BE49-F238E27FC236}">
                <a16:creationId xmlns:a16="http://schemas.microsoft.com/office/drawing/2014/main" id="{C6560029-6E91-457D-BC30-7354BBD17D1F}"/>
              </a:ext>
            </a:extLst>
          </p:cNvPr>
          <p:cNvSpPr txBox="1"/>
          <p:nvPr/>
        </p:nvSpPr>
        <p:spPr>
          <a:xfrm>
            <a:off x="2115954" y="4736084"/>
            <a:ext cx="1348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中微子振荡</a:t>
            </a:r>
          </a:p>
        </p:txBody>
      </p:sp>
      <p:pic>
        <p:nvPicPr>
          <p:cNvPr id="109" name="图片 108">
            <a:extLst>
              <a:ext uri="{FF2B5EF4-FFF2-40B4-BE49-F238E27FC236}">
                <a16:creationId xmlns:a16="http://schemas.microsoft.com/office/drawing/2014/main" id="{DCEB451E-9F4F-4510-BBF9-4F44CB4C362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alphaModFix amt="5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65473" y="4244412"/>
            <a:ext cx="2086760" cy="1993328"/>
          </a:xfrm>
          <a:prstGeom prst="rect">
            <a:avLst/>
          </a:prstGeom>
          <a:effectLst>
            <a:reflection endPos="0" dist="50800" dir="5400000" sy="-100000" algn="bl" rotWithShape="0"/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文本框 110">
                <a:extLst>
                  <a:ext uri="{FF2B5EF4-FFF2-40B4-BE49-F238E27FC236}">
                    <a16:creationId xmlns:a16="http://schemas.microsoft.com/office/drawing/2014/main" id="{44006CB5-380F-429D-A83F-0A231E6DD853}"/>
                  </a:ext>
                </a:extLst>
              </p:cNvPr>
              <p:cNvSpPr txBox="1"/>
              <p:nvPr/>
            </p:nvSpPr>
            <p:spPr>
              <a:xfrm>
                <a:off x="2002535" y="4328014"/>
                <a:ext cx="1967979" cy="3945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sSub>
                            <m:sSubPr>
                              <m:ctrlPr>
                                <a:rPr lang="en-US" altLang="zh-CN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lang="en-US" altLang="zh-CN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𝜈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CN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r>
                            <a:rPr lang="en-US" altLang="zh-CN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→</m:t>
                          </m:r>
                          <m:sSub>
                            <m:sSubPr>
                              <m:ctrlPr>
                                <a:rPr lang="en-US" altLang="zh-CN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lang="en-US" altLang="zh-CN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𝜈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CN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sub>
                      </m:sSub>
                      <m:r>
                        <a:rPr lang="en-US" altLang="zh-C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acc>
                            <m:accPr>
                              <m:chr m:val="̅"/>
                              <m:ctrlPr>
                                <a:rPr lang="en-US" altLang="zh-CN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</m:acc>
                        </m:sub>
                      </m:sSub>
                      <m:r>
                        <a:rPr lang="en-US" altLang="zh-C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altLang="zh-C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𝑁𝑀𝑂</m:t>
                      </m:r>
                      <m:r>
                        <a:rPr lang="en-US" altLang="zh-C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11" name="文本框 110">
                <a:extLst>
                  <a:ext uri="{FF2B5EF4-FFF2-40B4-BE49-F238E27FC236}">
                    <a16:creationId xmlns:a16="http://schemas.microsoft.com/office/drawing/2014/main" id="{44006CB5-380F-429D-A83F-0A231E6DD8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2535" y="4328014"/>
                <a:ext cx="1967979" cy="394532"/>
              </a:xfrm>
              <a:prstGeom prst="rect">
                <a:avLst/>
              </a:prstGeom>
              <a:blipFill>
                <a:blip r:embed="rId9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7" name="文本框 116">
            <a:extLst>
              <a:ext uri="{FF2B5EF4-FFF2-40B4-BE49-F238E27FC236}">
                <a16:creationId xmlns:a16="http://schemas.microsoft.com/office/drawing/2014/main" id="{49218CA0-9E99-4FFB-853C-3503334F2C12}"/>
              </a:ext>
            </a:extLst>
          </p:cNvPr>
          <p:cNvSpPr txBox="1"/>
          <p:nvPr/>
        </p:nvSpPr>
        <p:spPr>
          <a:xfrm>
            <a:off x="3956121" y="4424387"/>
            <a:ext cx="13485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探测器处中微子通量</a:t>
            </a:r>
            <a:endParaRPr lang="en-US" altLang="zh-CN" dirty="0"/>
          </a:p>
        </p:txBody>
      </p:sp>
      <p:cxnSp>
        <p:nvCxnSpPr>
          <p:cNvPr id="118" name="直接箭头连接符 117">
            <a:extLst>
              <a:ext uri="{FF2B5EF4-FFF2-40B4-BE49-F238E27FC236}">
                <a16:creationId xmlns:a16="http://schemas.microsoft.com/office/drawing/2014/main" id="{83EE105F-8E79-4AB0-AAD5-217E8F13ED92}"/>
              </a:ext>
            </a:extLst>
          </p:cNvPr>
          <p:cNvCxnSpPr>
            <a:cxnSpLocks/>
          </p:cNvCxnSpPr>
          <p:nvPr/>
        </p:nvCxnSpPr>
        <p:spPr>
          <a:xfrm>
            <a:off x="5084383" y="4858918"/>
            <a:ext cx="781092" cy="501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文本框 121">
            <a:extLst>
              <a:ext uri="{FF2B5EF4-FFF2-40B4-BE49-F238E27FC236}">
                <a16:creationId xmlns:a16="http://schemas.microsoft.com/office/drawing/2014/main" id="{1704D419-A412-4545-A040-668B427B2854}"/>
              </a:ext>
            </a:extLst>
          </p:cNvPr>
          <p:cNvSpPr txBox="1"/>
          <p:nvPr/>
        </p:nvSpPr>
        <p:spPr>
          <a:xfrm rot="1854125">
            <a:off x="5079535" y="4902526"/>
            <a:ext cx="1348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IBD</a:t>
            </a:r>
            <a:r>
              <a:rPr lang="zh-CN" altLang="en-US" dirty="0"/>
              <a:t>反应</a:t>
            </a:r>
            <a:endParaRPr lang="en-US" altLang="zh-CN" dirty="0"/>
          </a:p>
        </p:txBody>
      </p:sp>
      <p:cxnSp>
        <p:nvCxnSpPr>
          <p:cNvPr id="123" name="直接箭头连接符 122">
            <a:extLst>
              <a:ext uri="{FF2B5EF4-FFF2-40B4-BE49-F238E27FC236}">
                <a16:creationId xmlns:a16="http://schemas.microsoft.com/office/drawing/2014/main" id="{FA43A4F6-8FCC-4CE5-8D54-E9450F160301}"/>
              </a:ext>
            </a:extLst>
          </p:cNvPr>
          <p:cNvCxnSpPr>
            <a:cxnSpLocks/>
          </p:cNvCxnSpPr>
          <p:nvPr/>
        </p:nvCxnSpPr>
        <p:spPr>
          <a:xfrm flipV="1">
            <a:off x="6809378" y="5020100"/>
            <a:ext cx="1411197" cy="5314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文本框 124">
            <a:extLst>
              <a:ext uri="{FF2B5EF4-FFF2-40B4-BE49-F238E27FC236}">
                <a16:creationId xmlns:a16="http://schemas.microsoft.com/office/drawing/2014/main" id="{A99660B2-6C13-486D-AB31-6781C21FCFCC}"/>
              </a:ext>
            </a:extLst>
          </p:cNvPr>
          <p:cNvSpPr txBox="1"/>
          <p:nvPr/>
        </p:nvSpPr>
        <p:spPr>
          <a:xfrm>
            <a:off x="5832455" y="5230592"/>
            <a:ext cx="11861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快信号能量沉积谱</a:t>
            </a:r>
            <a:endParaRPr lang="en-US" altLang="zh-CN" dirty="0"/>
          </a:p>
        </p:txBody>
      </p:sp>
      <p:sp>
        <p:nvSpPr>
          <p:cNvPr id="128" name="文本框 127">
            <a:extLst>
              <a:ext uri="{FF2B5EF4-FFF2-40B4-BE49-F238E27FC236}">
                <a16:creationId xmlns:a16="http://schemas.microsoft.com/office/drawing/2014/main" id="{41372C3B-D130-46CC-931E-BBCA04B70546}"/>
              </a:ext>
            </a:extLst>
          </p:cNvPr>
          <p:cNvSpPr txBox="1"/>
          <p:nvPr/>
        </p:nvSpPr>
        <p:spPr>
          <a:xfrm rot="20340463">
            <a:off x="6865711" y="4893504"/>
            <a:ext cx="1348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探测器响应</a:t>
            </a:r>
            <a:endParaRPr lang="en-US" altLang="zh-CN" dirty="0"/>
          </a:p>
        </p:txBody>
      </p:sp>
      <p:sp>
        <p:nvSpPr>
          <p:cNvPr id="129" name="文本框 128">
            <a:extLst>
              <a:ext uri="{FF2B5EF4-FFF2-40B4-BE49-F238E27FC236}">
                <a16:creationId xmlns:a16="http://schemas.microsoft.com/office/drawing/2014/main" id="{B660C8C5-BEA2-47B0-AAB2-2B9A48AC1DBE}"/>
              </a:ext>
            </a:extLst>
          </p:cNvPr>
          <p:cNvSpPr txBox="1"/>
          <p:nvPr/>
        </p:nvSpPr>
        <p:spPr>
          <a:xfrm rot="20340463">
            <a:off x="6959814" y="5216074"/>
            <a:ext cx="1348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能量非线性</a:t>
            </a:r>
            <a:endParaRPr lang="en-US" altLang="zh-CN" dirty="0"/>
          </a:p>
        </p:txBody>
      </p:sp>
      <p:sp>
        <p:nvSpPr>
          <p:cNvPr id="135" name="文本框 134">
            <a:extLst>
              <a:ext uri="{FF2B5EF4-FFF2-40B4-BE49-F238E27FC236}">
                <a16:creationId xmlns:a16="http://schemas.microsoft.com/office/drawing/2014/main" id="{C3955C34-8525-4C0C-A6D8-8EE5AA1437FA}"/>
              </a:ext>
            </a:extLst>
          </p:cNvPr>
          <p:cNvSpPr txBox="1"/>
          <p:nvPr/>
        </p:nvSpPr>
        <p:spPr>
          <a:xfrm>
            <a:off x="9789312" y="4389277"/>
            <a:ext cx="2228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快信号预期谱</a:t>
            </a:r>
            <a:endParaRPr lang="en-US" altLang="zh-CN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94FAF80-B53B-8960-1C5E-1A9D5B3C5E6F}"/>
              </a:ext>
            </a:extLst>
          </p:cNvPr>
          <p:cNvSpPr txBox="1"/>
          <p:nvPr/>
        </p:nvSpPr>
        <p:spPr>
          <a:xfrm>
            <a:off x="81682" y="6047014"/>
            <a:ext cx="74577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400" b="1" dirty="0">
                <a:solidFill>
                  <a:srgbClr val="FF0000"/>
                </a:solidFill>
              </a:rPr>
              <a:t>熟悉反应堆分析流程</a:t>
            </a:r>
          </a:p>
        </p:txBody>
      </p:sp>
    </p:spTree>
    <p:extLst>
      <p:ext uri="{BB962C8B-B14F-4D97-AF65-F5344CB8AC3E}">
        <p14:creationId xmlns:p14="http://schemas.microsoft.com/office/powerpoint/2010/main" val="3617053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C0DC30F-CA46-C7B5-B023-E940B9C3B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A578-AC9E-46E0-A8C5-C97CA761D4DE}" type="slidenum">
              <a:rPr lang="zh-CN" altLang="en-US" smtClean="0"/>
              <a:pPr/>
              <a:t>11</a:t>
            </a:fld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34B4E02B-F2C3-9211-BCA1-65924912CE6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zh-CN" altLang="en-US" dirty="0"/>
              <a:t>工作计划及安排</a:t>
            </a:r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36A51397-D838-4F33-ADEB-D56481B295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2080026"/>
              </p:ext>
            </p:extLst>
          </p:nvPr>
        </p:nvGraphicFramePr>
        <p:xfrm>
          <a:off x="0" y="764368"/>
          <a:ext cx="12097732" cy="5774544"/>
        </p:xfrm>
        <a:graphic>
          <a:graphicData uri="http://schemas.openxmlformats.org/drawingml/2006/table">
            <a:tbl>
              <a:tblPr/>
              <a:tblGrid>
                <a:gridCol w="2808608">
                  <a:extLst>
                    <a:ext uri="{9D8B030D-6E8A-4147-A177-3AD203B41FA5}">
                      <a16:colId xmlns:a16="http://schemas.microsoft.com/office/drawing/2014/main" val="2514953088"/>
                    </a:ext>
                  </a:extLst>
                </a:gridCol>
                <a:gridCol w="9289124">
                  <a:extLst>
                    <a:ext uri="{9D8B030D-6E8A-4147-A177-3AD203B41FA5}">
                      <a16:colId xmlns:a16="http://schemas.microsoft.com/office/drawing/2014/main" val="2741032890"/>
                    </a:ext>
                  </a:extLst>
                </a:gridCol>
              </a:tblGrid>
              <a:tr h="549565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solidFill>
                            <a:schemeClr val="bg1"/>
                          </a:solidFill>
                        </a:rPr>
                        <a:t>研究方向</a:t>
                      </a:r>
                    </a:p>
                  </a:txBody>
                  <a:tcPr marL="29804" marR="29804" marT="14902" marB="149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C7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solidFill>
                            <a:schemeClr val="bg1"/>
                          </a:solidFill>
                        </a:rPr>
                        <a:t>研究计划</a:t>
                      </a:r>
                    </a:p>
                  </a:txBody>
                  <a:tcPr marL="29804" marR="29804" marT="14902" marB="149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C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4697140"/>
                  </a:ext>
                </a:extLst>
              </a:tr>
              <a:tr h="83130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能量响应模型</a:t>
                      </a:r>
                    </a:p>
                  </a:txBody>
                  <a:tcPr marL="29804" marR="29804" marT="14902" marB="149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2000" b="1" dirty="0"/>
                        <a:t>2026.10–2026.12</a:t>
                      </a:r>
                      <a:r>
                        <a:rPr lang="zh-CN" altLang="en-US" sz="2000" b="1" dirty="0"/>
                        <a:t>：</a:t>
                      </a:r>
                      <a:r>
                        <a:rPr lang="en-US" altLang="zh-CN" sz="2000" b="1" dirty="0"/>
                        <a:t>SPMT </a:t>
                      </a:r>
                      <a:r>
                        <a:rPr lang="zh-CN" altLang="en-US" sz="2000" b="1" dirty="0"/>
                        <a:t>探测效率研究</a:t>
                      </a:r>
                      <a:r>
                        <a:rPr lang="zh-CN" altLang="en-US" sz="2000" dirty="0"/>
                        <a:t> </a:t>
                      </a:r>
                      <a:r>
                        <a:rPr lang="en-US" altLang="zh-CN" sz="2000" dirty="0"/>
                        <a:t>——</a:t>
                      </a:r>
                      <a:r>
                        <a:rPr lang="zh-CN" altLang="en-US" sz="2000" dirty="0"/>
                        <a:t>整理系统误差，完成论文投稿。</a:t>
                      </a:r>
                      <a:br>
                        <a:rPr lang="zh-CN" altLang="en-US" sz="2000" dirty="0"/>
                      </a:br>
                      <a:r>
                        <a:rPr lang="en-US" altLang="zh-CN" sz="2000" b="1" dirty="0"/>
                        <a:t>2026.10–2027.10</a:t>
                      </a:r>
                      <a:r>
                        <a:rPr lang="zh-CN" altLang="en-US" sz="2000" b="1" dirty="0"/>
                        <a:t>：电荷非线性校正</a:t>
                      </a:r>
                      <a:r>
                        <a:rPr lang="zh-CN" altLang="en-US" sz="2000" dirty="0"/>
                        <a:t> </a:t>
                      </a:r>
                      <a:r>
                        <a:rPr lang="en-US" altLang="zh-CN" sz="2000" dirty="0"/>
                        <a:t>——</a:t>
                      </a:r>
                      <a:r>
                        <a:rPr lang="zh-CN" altLang="en-US" sz="2000" dirty="0"/>
                        <a:t>利用</a:t>
                      </a:r>
                      <a:r>
                        <a:rPr lang="en-US" altLang="zh-CN" sz="2000" dirty="0"/>
                        <a:t>SPMT</a:t>
                      </a:r>
                      <a:r>
                        <a:rPr lang="zh-CN" altLang="en-US" sz="2000" dirty="0"/>
                        <a:t>研究 </a:t>
                      </a:r>
                      <a:r>
                        <a:rPr lang="en-US" altLang="zh-CN" sz="2000" dirty="0"/>
                        <a:t>LPMT</a:t>
                      </a:r>
                      <a:r>
                        <a:rPr lang="zh-CN" altLang="en-US" sz="2000" dirty="0"/>
                        <a:t>非线性校正方法。</a:t>
                      </a:r>
                      <a:endParaRPr lang="en-US" altLang="zh-CN" sz="2000" dirty="0"/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2027.10-2028.03</a:t>
                      </a:r>
                      <a:r>
                        <a:rPr lang="zh-CN" altLang="en-US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：优化能量响应模型 </a:t>
                      </a:r>
                      <a:r>
                        <a:rPr lang="en-US" altLang="zh-CN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——</a:t>
                      </a:r>
                      <a:r>
                        <a:rPr lang="zh-CN" alt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结合刻度源和非信息修正研究</a:t>
                      </a:r>
                    </a:p>
                  </a:txBody>
                  <a:tcPr marL="29804" marR="29804" marT="14902" marB="149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6488746"/>
                  </a:ext>
                </a:extLst>
              </a:tr>
              <a:tr h="1254655">
                <a:tc>
                  <a:txBody>
                    <a:bodyPr/>
                    <a:lstStyle/>
                    <a:p>
                      <a:r>
                        <a:rPr lang="en-US" sz="2000" b="1" dirty="0"/>
                        <a:t>PSD </a:t>
                      </a:r>
                      <a:r>
                        <a:rPr lang="zh-CN" altLang="en-US" sz="2000" b="1" dirty="0"/>
                        <a:t>本底鉴别</a:t>
                      </a:r>
                      <a:endParaRPr lang="zh-CN" altLang="en-US" sz="2000" dirty="0"/>
                    </a:p>
                  </a:txBody>
                  <a:tcPr marL="29804" marR="29804" marT="14902" marB="149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2000" b="1" dirty="0"/>
                        <a:t>2026.10–2026.12</a:t>
                      </a:r>
                      <a:r>
                        <a:rPr lang="zh-CN" altLang="en-US" sz="2000" b="1" dirty="0"/>
                        <a:t>：能量与位置依赖研究</a:t>
                      </a:r>
                      <a:r>
                        <a:rPr lang="zh-CN" altLang="en-US" sz="2000" dirty="0"/>
                        <a:t> </a:t>
                      </a:r>
                      <a:r>
                        <a:rPr lang="en-US" altLang="zh-CN" sz="2000" dirty="0"/>
                        <a:t>—— </a:t>
                      </a:r>
                      <a:r>
                        <a:rPr lang="zh-CN" altLang="en-US" sz="2000" dirty="0"/>
                        <a:t>研究 </a:t>
                      </a:r>
                      <a:r>
                        <a:rPr lang="en-US" altLang="zh-CN" sz="2000" dirty="0"/>
                        <a:t>PSD </a:t>
                      </a:r>
                      <a:r>
                        <a:rPr lang="zh-CN" altLang="en-US" sz="2000" dirty="0"/>
                        <a:t>对能量、位置的依赖。</a:t>
                      </a:r>
                      <a:br>
                        <a:rPr lang="zh-CN" altLang="en-US" sz="2000" dirty="0"/>
                      </a:br>
                      <a:r>
                        <a:rPr lang="en-US" altLang="zh-CN" sz="2000" b="1" dirty="0"/>
                        <a:t>2027.01–2027.04</a:t>
                      </a:r>
                      <a:r>
                        <a:rPr lang="zh-CN" altLang="en-US" sz="2000" b="1" dirty="0"/>
                        <a:t>：</a:t>
                      </a:r>
                      <a:r>
                        <a:rPr lang="en-US" altLang="zh-CN" sz="2000" b="1" dirty="0" err="1"/>
                        <a:t>BiPo</a:t>
                      </a:r>
                      <a:r>
                        <a:rPr lang="en-US" altLang="zh-CN" sz="2000" b="1" dirty="0"/>
                        <a:t> </a:t>
                      </a:r>
                      <a:r>
                        <a:rPr lang="zh-CN" altLang="en-US" sz="2000" b="1" dirty="0"/>
                        <a:t>本底研究</a:t>
                      </a:r>
                      <a:r>
                        <a:rPr lang="zh-CN" altLang="en-US" sz="2000" dirty="0"/>
                        <a:t> </a:t>
                      </a:r>
                      <a:r>
                        <a:rPr lang="en-US" altLang="zh-CN" sz="2000" dirty="0"/>
                        <a:t>—— </a:t>
                      </a:r>
                      <a:r>
                        <a:rPr lang="zh-CN" altLang="en-US" sz="2000" dirty="0"/>
                        <a:t>估计剩余</a:t>
                      </a:r>
                      <a:r>
                        <a:rPr lang="en-US" altLang="zh-CN" sz="2000" dirty="0" err="1"/>
                        <a:t>BiPo</a:t>
                      </a:r>
                      <a:r>
                        <a:rPr lang="zh-CN" altLang="en-US" sz="2000" dirty="0"/>
                        <a:t>本底率及系统误差</a:t>
                      </a:r>
                    </a:p>
                  </a:txBody>
                  <a:tcPr marL="29804" marR="29804" marT="14902" marB="149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2563910"/>
                  </a:ext>
                </a:extLst>
              </a:tr>
              <a:tr h="1463058">
                <a:tc>
                  <a:txBody>
                    <a:bodyPr/>
                    <a:lstStyle/>
                    <a:p>
                      <a:r>
                        <a:rPr lang="zh-CN" altLang="en-US" sz="2000" b="1" dirty="0"/>
                        <a:t>反应堆中微子统计分析</a:t>
                      </a:r>
                      <a:endParaRPr lang="zh-CN" altLang="en-US" sz="2000" dirty="0"/>
                    </a:p>
                  </a:txBody>
                  <a:tcPr marL="29804" marR="29804" marT="14902" marB="149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2000" b="1" dirty="0"/>
                        <a:t>2027.04–2027.12</a:t>
                      </a:r>
                      <a:r>
                        <a:rPr lang="zh-CN" altLang="en-US" sz="2000" b="1" dirty="0"/>
                        <a:t>：系统误差研究</a:t>
                      </a:r>
                      <a:r>
                        <a:rPr lang="zh-CN" altLang="en-US" sz="2000" dirty="0"/>
                        <a:t> </a:t>
                      </a:r>
                      <a:r>
                        <a:rPr lang="en-US" altLang="zh-CN" sz="2000" dirty="0"/>
                        <a:t>—— </a:t>
                      </a:r>
                      <a:r>
                        <a:rPr lang="zh-CN" altLang="en-US" sz="2000" dirty="0"/>
                        <a:t>评估能量响应模型和 </a:t>
                      </a:r>
                      <a:r>
                        <a:rPr lang="en-US" altLang="zh-CN" sz="2000" dirty="0" err="1"/>
                        <a:t>BiPo</a:t>
                      </a:r>
                      <a:r>
                        <a:rPr lang="en-US" altLang="zh-CN" sz="2000" dirty="0"/>
                        <a:t> </a:t>
                      </a:r>
                      <a:r>
                        <a:rPr lang="zh-CN" altLang="en-US" sz="2000" dirty="0"/>
                        <a:t>抑制对振荡参数测量的影响。</a:t>
                      </a:r>
                      <a:br>
                        <a:rPr lang="zh-CN" altLang="en-US" sz="2000" dirty="0"/>
                      </a:br>
                      <a:r>
                        <a:rPr lang="en-US" altLang="zh-CN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2028.01-2028.06</a:t>
                      </a:r>
                      <a:r>
                        <a:rPr lang="zh-CN" altLang="en-US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：</a:t>
                      </a:r>
                      <a:r>
                        <a:rPr lang="en-US" altLang="zh-CN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Neutrino2028</a:t>
                      </a:r>
                      <a:r>
                        <a:rPr lang="zh-CN" altLang="en-US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结果更新</a:t>
                      </a:r>
                      <a:r>
                        <a:rPr lang="en-US" altLang="zh-CN" sz="2000" dirty="0"/>
                        <a:t>——</a:t>
                      </a:r>
                      <a:r>
                        <a:rPr lang="zh-CN" altLang="en-US" sz="2000" dirty="0"/>
                        <a:t>参与</a:t>
                      </a:r>
                      <a:r>
                        <a:rPr lang="en-US" altLang="zh-CN" sz="2000" dirty="0"/>
                        <a:t>JUNO</a:t>
                      </a:r>
                      <a:r>
                        <a:rPr lang="zh-CN" altLang="en-US" sz="2000" dirty="0"/>
                        <a:t>合作组更新三个振荡参数及中微子质量顺序分析结果</a:t>
                      </a:r>
                    </a:p>
                  </a:txBody>
                  <a:tcPr marL="29804" marR="29804" marT="14902" marB="149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5396125"/>
                  </a:ext>
                </a:extLst>
              </a:tr>
              <a:tr h="803152">
                <a:tc>
                  <a:txBody>
                    <a:bodyPr/>
                    <a:lstStyle/>
                    <a:p>
                      <a:r>
                        <a:rPr lang="zh-CN" altLang="en-US" sz="2000" b="1" dirty="0"/>
                        <a:t>论文与毕业工作</a:t>
                      </a:r>
                      <a:endParaRPr lang="zh-CN" altLang="en-US" sz="2000" dirty="0"/>
                    </a:p>
                  </a:txBody>
                  <a:tcPr marL="29804" marR="29804" marT="14902" marB="149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/>
                        <a:t>2028.07–2029.06</a:t>
                      </a:r>
                      <a:r>
                        <a:rPr lang="zh-CN" altLang="en-US" sz="2000" b="1" dirty="0"/>
                        <a:t>：</a:t>
                      </a:r>
                      <a:r>
                        <a:rPr lang="zh-CN" altLang="en-US" sz="2000" dirty="0"/>
                        <a:t> 撰写论文，及毕业答辩。</a:t>
                      </a:r>
                    </a:p>
                  </a:txBody>
                  <a:tcPr marL="29804" marR="29804" marT="14902" marB="149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08875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55736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D0DFA08-3C53-04C7-1221-50AD3301A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D5534-2938-4105-B99C-02787E775545}" type="datetime1">
              <a:rPr lang="zh-CN" altLang="en-US" smtClean="0"/>
              <a:t>2026/10/16</a:t>
            </a:fld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7083813-8BAC-DD75-2943-F7CD92CDB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chenht@ihep.ac.cn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D966A68-C2B8-A22F-51AB-0E5B44CBD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A578-AC9E-46E0-A8C5-C97CA761D4DE}" type="slidenum">
              <a:rPr lang="zh-CN" altLang="en-US" smtClean="0"/>
              <a:pPr/>
              <a:t>12</a:t>
            </a:fld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1C7FF3B1-3388-FD83-149B-BCC095B6AF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zh-CN" altLang="en-US" dirty="0"/>
              <a:t>参考文献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3F0F5A5-E8B1-C5C1-175A-5A6E3ACFF38A}"/>
              </a:ext>
            </a:extLst>
          </p:cNvPr>
          <p:cNvSpPr txBox="1"/>
          <p:nvPr/>
        </p:nvSpPr>
        <p:spPr>
          <a:xfrm>
            <a:off x="0" y="818307"/>
            <a:ext cx="12192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[1] CONFORTI S, et al. CATIROC, a multichannel front-end ASIC to read out the 3″ PMTs (SPMT) system of the JUNO experiment[C]. Springer Proceedings in Physics, 2018, 212: 168-172.</a:t>
            </a:r>
          </a:p>
          <a:p>
            <a:r>
              <a:rPr lang="en-US" altLang="zh-CN" dirty="0"/>
              <a:t>[2] JUNO COLLABORATION. Initial performance results of the JUNO detector[J]. Chinese Physics C, 2026, 50(4): 043001.</a:t>
            </a:r>
          </a:p>
          <a:p>
            <a:r>
              <a:rPr lang="en-US" altLang="zh-CN" dirty="0"/>
              <a:t>[3] HE M. Double calorimetry system in JUNO[EB/OL]. arXiv:1706.08761, 2017.</a:t>
            </a:r>
          </a:p>
          <a:p>
            <a:r>
              <a:rPr lang="en-US" altLang="zh-CN" dirty="0"/>
              <a:t>[4] JELMINI B. Calorimetry in a neutrino observatory: the JUNO experiment[J]. Instruments, 2022, 6(3): 26.</a:t>
            </a:r>
          </a:p>
          <a:p>
            <a:r>
              <a:rPr lang="en-US" altLang="zh-CN" dirty="0"/>
              <a:t>[5] JUNO COLLABORATION. JUNO physics and detector[J]. Progress in Particle and Nuclear Physics, 2022, 123: 103927.</a:t>
            </a:r>
          </a:p>
          <a:p>
            <a:r>
              <a:rPr lang="en-US" altLang="zh-CN" dirty="0"/>
              <a:t>[6] JUNO COLLABORATION. Sub-percent precision measurement of neutrino oscillation parameters with JUNO[J]. Chinese Physics C, 2022, 46(12): 123001.</a:t>
            </a:r>
          </a:p>
          <a:p>
            <a:r>
              <a:rPr lang="en-US" altLang="zh-CN" dirty="0"/>
              <a:t>[7] CHENG J, LUO X J, et al. Pulse shape discrimination technique for diffuse supernova neutrino background search with JUNO[J]. European Physical Journal C, 2024, 84: 482.</a:t>
            </a:r>
          </a:p>
          <a:p>
            <a:r>
              <a:rPr lang="en-US" altLang="zh-CN" dirty="0"/>
              <a:t>[8] JUNO COLLABORATION. Measurement of reactor neutrino oscillation with the first JUNO data[J]. Nature, 2026, 654: 343-348.</a:t>
            </a:r>
          </a:p>
          <a:p>
            <a:r>
              <a:rPr lang="en-US" altLang="zh-CN" dirty="0"/>
              <a:t>[9] ABE S, et al. Precision measurement of neutrino oscillation parameters with </a:t>
            </a:r>
            <a:r>
              <a:rPr lang="en-US" altLang="zh-CN" dirty="0" err="1"/>
              <a:t>KamLAND</a:t>
            </a:r>
            <a:r>
              <a:rPr lang="en-US" altLang="zh-CN" dirty="0"/>
              <a:t>[J]. Physical Review Letters, 2008, 100(22): 221803.</a:t>
            </a:r>
          </a:p>
          <a:p>
            <a:r>
              <a:rPr lang="en-US" altLang="zh-CN" dirty="0"/>
              <a:t>[10] AN F P, et al. Observation of electron-antineutrino disappearance at </a:t>
            </a:r>
            <a:r>
              <a:rPr lang="en-US" altLang="zh-CN" dirty="0" err="1"/>
              <a:t>Daya</a:t>
            </a:r>
            <a:r>
              <a:rPr lang="en-US" altLang="zh-CN" dirty="0"/>
              <a:t> Bay[J]. Physical Review Letters, 2012, 108(17): 171803.</a:t>
            </a:r>
          </a:p>
          <a:p>
            <a:r>
              <a:rPr lang="zh-CN" altLang="zh-CN" dirty="0"/>
              <a:t>[11] JUNO COLLABORATION. Potential to identify neutrino mass ordering with reactor antineutrinos at JUNO[J]. Chinese Physics C, 2025, 49(3): 033104.</a:t>
            </a:r>
            <a:endParaRPr lang="en-US" altLang="zh-CN" dirty="0"/>
          </a:p>
          <a:p>
            <a:r>
              <a:rPr lang="en-US" altLang="zh-CN" dirty="0"/>
              <a:t>[12] JUNO COLLABORATION. Measurement of Neutrino Oscillation Parameters at JUNO and Indication of the Neutrino Mass Ordering[EB/OL]. arXiv:2609.37895, 2026.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44990812-D967-47FA-BA38-472E616A00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1777" y="566355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01794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1481</TotalTime>
  <Words>1485</Words>
  <Application>Microsoft Office PowerPoint</Application>
  <PresentationFormat>宽屏</PresentationFormat>
  <Paragraphs>136</Paragraphs>
  <Slides>12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12</vt:i4>
      </vt:variant>
    </vt:vector>
  </HeadingPairs>
  <TitlesOfParts>
    <vt:vector size="23" baseType="lpstr">
      <vt:lpstr>Inter</vt:lpstr>
      <vt:lpstr>等线</vt:lpstr>
      <vt:lpstr>微软雅黑</vt:lpstr>
      <vt:lpstr>Arial</vt:lpstr>
      <vt:lpstr>Britannic Bold</vt:lpstr>
      <vt:lpstr>Cambria Math</vt:lpstr>
      <vt:lpstr>Wingdings</vt:lpstr>
      <vt:lpstr>Office 主题​​</vt:lpstr>
      <vt:lpstr>自定义设计方案</vt:lpstr>
      <vt:lpstr>1_自定义设计方案</vt:lpstr>
      <vt:lpstr>2_自定义设计方案</vt:lpstr>
      <vt:lpstr> 江门中微子实验小光电倍增管系统性能与反应堆中微子探测研究 开题报告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江门中微子实验小光电倍增管系统运行维护 与反应堆中微子探测研究  开题报告</dc:title>
  <dc:creator>浩天 陈</dc:creator>
  <cp:lastModifiedBy>浩天 陈</cp:lastModifiedBy>
  <cp:revision>94</cp:revision>
  <dcterms:created xsi:type="dcterms:W3CDTF">2025-08-05T07:53:37Z</dcterms:created>
  <dcterms:modified xsi:type="dcterms:W3CDTF">2026-10-16T02:29:49Z</dcterms:modified>
</cp:coreProperties>
</file>