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60" r:id="rId1"/>
    <p:sldMasterId id="2147483665" r:id="rId2"/>
  </p:sldMasterIdLst>
  <p:notesMasterIdLst>
    <p:notesMasterId r:id="rId16"/>
  </p:notesMasterIdLst>
  <p:sldIdLst>
    <p:sldId id="269" r:id="rId3"/>
    <p:sldId id="266" r:id="rId4"/>
    <p:sldId id="303" r:id="rId5"/>
    <p:sldId id="302" r:id="rId6"/>
    <p:sldId id="305" r:id="rId7"/>
    <p:sldId id="256" r:id="rId8"/>
    <p:sldId id="306" r:id="rId9"/>
    <p:sldId id="259" r:id="rId10"/>
    <p:sldId id="257" r:id="rId11"/>
    <p:sldId id="258" r:id="rId12"/>
    <p:sldId id="260" r:id="rId13"/>
    <p:sldId id="283" r:id="rId14"/>
    <p:sldId id="274" r:id="rId15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accent2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15E3FF"/>
    <a:srgbClr val="79EFFF"/>
    <a:srgbClr val="FF0000"/>
    <a:srgbClr val="FF0D0D"/>
    <a:srgbClr val="15FF31"/>
    <a:srgbClr val="FFA3A3"/>
    <a:srgbClr val="F9FF15"/>
    <a:srgbClr val="FFFF9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4383" autoAdjust="0"/>
  </p:normalViewPr>
  <p:slideViewPr>
    <p:cSldViewPr snapToGrid="0" showGuides="1">
      <p:cViewPr varScale="1">
        <p:scale>
          <a:sx n="96" d="100"/>
          <a:sy n="96" d="100"/>
        </p:scale>
        <p:origin x="10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A7EFB-F52B-4BA6-9C23-467E6E1AD7FE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50EF2-E6A1-4CB4-B2FC-A8F9704D21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05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DAMPE</a:t>
            </a:r>
            <a:r>
              <a:rPr lang="zh-CN" altLang="en-US" dirty="0"/>
              <a:t>束流为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7</a:t>
            </a:r>
            <a:r>
              <a:rPr lang="zh-CN" altLang="en-US" dirty="0"/>
              <a:t>日。</a:t>
            </a:r>
            <a:r>
              <a:rPr lang="en-US" altLang="zh-CN" dirty="0"/>
              <a:t>HERD</a:t>
            </a:r>
            <a:r>
              <a:rPr lang="zh-CN" altLang="en-US" dirty="0"/>
              <a:t>原本是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19</a:t>
            </a:r>
            <a:r>
              <a:rPr lang="zh-CN" altLang="en-US" dirty="0"/>
              <a:t>日，推迟到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24</a:t>
            </a:r>
            <a:r>
              <a:rPr lang="zh-CN" altLang="en-US" dirty="0"/>
              <a:t>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518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C:\Users\Yuodaa\Downloads\20260605_SCD</a:t>
            </a:r>
            <a:r>
              <a:rPr lang="zh-CN" altLang="en-US" dirty="0"/>
              <a:t>计划节点</a:t>
            </a:r>
            <a:r>
              <a:rPr lang="en-US" altLang="zh-CN" dirty="0"/>
              <a:t>.xlsx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850EF2-E6A1-4CB4-B2FC-A8F9704D214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427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图标-单色.tif"/>
          <p:cNvPicPr>
            <a:picLocks noChangeAspect="1"/>
          </p:cNvPicPr>
          <p:nvPr/>
        </p:nvPicPr>
        <p:blipFill>
          <a:blip r:embed="rId2">
            <a:lum bright="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" y="2349501"/>
            <a:ext cx="7440084" cy="450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"/>
            <a:ext cx="12192000" cy="2159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39251" y="1"/>
            <a:ext cx="2952749" cy="215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439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2"/>
            <a:ext cx="10972800" cy="4840303"/>
          </a:xfrm>
        </p:spPr>
        <p:txBody>
          <a:bodyPr/>
          <a:lstStyle>
            <a:lvl1pPr>
              <a:buClr>
                <a:srgbClr val="E38700"/>
              </a:buClr>
              <a:buSzPct val="80000"/>
              <a:buFont typeface="Wingdings" panose="05000000000000000000" pitchFamily="2" charset="2"/>
              <a:buChar char="n"/>
              <a:defRPr sz="28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5199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6750051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76503" y="6750051"/>
            <a:ext cx="9715500" cy="107951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938215"/>
            <a:ext cx="12192000" cy="10795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" y="3"/>
            <a:ext cx="285751" cy="91757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800">
              <a:solidFill>
                <a:prstClr val="white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4"/>
            <a:ext cx="10763325" cy="725471"/>
          </a:xfrm>
        </p:spPr>
        <p:txBody>
          <a:bodyPr>
            <a:normAutofit/>
          </a:bodyPr>
          <a:lstStyle>
            <a:lvl1pPr algn="ctr">
              <a:defRPr sz="4000" b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31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1961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449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347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02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989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33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60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649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6406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217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85377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085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609600" y="1600202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337449" y="648876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600">
                <a:solidFill>
                  <a:srgbClr val="898989"/>
                </a:solidFill>
                <a:latin typeface="+mn-lt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49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/>
              <a:t>SCD</a:t>
            </a:r>
            <a:r>
              <a:rPr lang="zh-CN" altLang="en-US"/>
              <a:t>周例会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BDF8-4A4E-467C-B181-58FC999EBC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612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92060080-149D-4487-B142-62339327CD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SCD </a:t>
            </a:r>
            <a:r>
              <a:rPr lang="zh-CN" altLang="en-US" dirty="0"/>
              <a:t>周例会</a:t>
            </a:r>
          </a:p>
        </p:txBody>
      </p:sp>
      <p:sp>
        <p:nvSpPr>
          <p:cNvPr id="8" name="副标题 7">
            <a:extLst>
              <a:ext uri="{FF2B5EF4-FFF2-40B4-BE49-F238E27FC236}">
                <a16:creationId xmlns:a16="http://schemas.microsoft.com/office/drawing/2014/main" id="{069EDC0F-F8B2-44F9-AAFD-EC7FA29E12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乔锐</a:t>
            </a:r>
            <a:endParaRPr lang="en-US" altLang="zh-CN" dirty="0"/>
          </a:p>
          <a:p>
            <a:r>
              <a:rPr lang="en-US" altLang="zh-CN" dirty="0"/>
              <a:t>2026-10-12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97124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B5C4B054-8C07-421F-91D9-7A7280BF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0967941"/>
              </p:ext>
            </p:extLst>
          </p:nvPr>
        </p:nvGraphicFramePr>
        <p:xfrm>
          <a:off x="949569" y="1127330"/>
          <a:ext cx="11002107" cy="5230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67369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667369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667369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完成电性件第二阶段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需提前一周提交验收申请</a:t>
                      </a:r>
                      <a:endParaRPr lang="en-US" altLang="zh-CN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霍嘉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669207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初样设计报告</a:t>
                      </a:r>
                      <a:endParaRPr lang="en-US" altLang="zh-CN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乔锐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霍嘉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鲁兵</a:t>
                      </a:r>
                      <a:endParaRPr lang="en-US" altLang="zh-CN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徐元迪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车永娥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李洪沂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44368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Ladder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胶水选型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AIREX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选型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张子良：负责测试板</a:t>
                      </a:r>
                      <a:endParaRPr lang="en-US" altLang="zh-CN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王昊洋：负责胶水及检测</a:t>
                      </a:r>
                      <a:endParaRPr lang="en-US" altLang="zh-CN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唐远平、庞鲲鹏：激光测试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1533399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完成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Super-Ladder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力学摸底试验</a:t>
                      </a:r>
                      <a:endParaRPr lang="en-US" altLang="zh-CN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固化探测器装配工艺、碳纤维结构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鲁兵</a:t>
                      </a:r>
                      <a:endParaRPr lang="en-US" altLang="zh-CN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徐子骏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袁煦昊负责探测器装配</a:t>
                      </a:r>
                    </a:p>
                    <a:p>
                      <a:pPr algn="ctr"/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巩克云负责工装及蜂窝板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678551"/>
                  </a:ext>
                </a:extLst>
              </a:tr>
              <a:tr h="79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完成结构热控件（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highlight>
                            <a:srgbClr val="FFFFFF"/>
                          </a:highlight>
                          <a:latin typeface="+mn-lt"/>
                          <a:ea typeface="+mn-ea"/>
                          <a:cs typeface="+mn-cs"/>
                        </a:rPr>
                        <a:t>套结构、可不含热控）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鲁兵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764899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DEDFF137-40A5-4DE8-99D6-88C27EAF0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总体研制节点及安排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28EF03-4E95-4C9B-813D-0F96DA8C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216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66A86C8-42D7-491B-A462-36F42B237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辅线的进展和计划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669F44-7512-463D-81B7-CD2FA009D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graphicFrame>
        <p:nvGraphicFramePr>
          <p:cNvPr id="5" name="内容占位符 3">
            <a:extLst>
              <a:ext uri="{FF2B5EF4-FFF2-40B4-BE49-F238E27FC236}">
                <a16:creationId xmlns:a16="http://schemas.microsoft.com/office/drawing/2014/main" id="{3413AD82-6DBF-4311-A9AD-2077094B24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9699891"/>
              </p:ext>
            </p:extLst>
          </p:nvPr>
        </p:nvGraphicFramePr>
        <p:xfrm>
          <a:off x="138224" y="1024513"/>
          <a:ext cx="12053776" cy="4998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614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051544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995587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3390497">
                  <a:extLst>
                    <a:ext uri="{9D8B030D-6E8A-4147-A177-3AD203B41FA5}">
                      <a16:colId xmlns:a16="http://schemas.microsoft.com/office/drawing/2014/main" val="1678854577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名称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上周进展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本周计划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Super-ladder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粘接材料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使用与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AMS-02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相同牌号的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AIREX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泡沫材料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）巩老师与意大利讨论，她们反馈是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INFN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其它组负责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AIREX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，她们去协调资料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7669207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Super-ladder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粘接胶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使用与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AMS-02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相同的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Araldite-2011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胶水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）张子良与鲁兵、程龙讨论并完成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Baby Sensor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板。已投产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）张子良给程龙准备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《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键合说明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》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）张子良给鲁兵提供最终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DXF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，鲁兵设计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3D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打印盖板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48206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硅电容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型用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271pF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，耐压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150V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型用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350pF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，耐压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100V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）庞鲲鹏完成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的束流实验数据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(270pF)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与仿真数据的核对，并预测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使用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350pF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的响应。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</a:rPr>
                        <a:t>动态范围很临界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）庞鲲鹏预测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LZ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使用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500pF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的响应。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）乔锐评估硅电容击穿风险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590016"/>
                  </a:ext>
                </a:extLst>
              </a:tr>
              <a:tr h="908930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功耗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每个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FFE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用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片</a:t>
                      </a: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FPGA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）乔锐基于车永娥的功耗树完成功耗明细表，并汇总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&gt;0.3W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功耗的元器件，后续用于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FFE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热仿真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电性件实测效率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564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1685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17A29E30-7F63-4458-93C2-79D2A9F09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重要辅线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32C106-667F-40FC-8398-B257D1C1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graphicFrame>
        <p:nvGraphicFramePr>
          <p:cNvPr id="5" name="内容占位符 3">
            <a:extLst>
              <a:ext uri="{FF2B5EF4-FFF2-40B4-BE49-F238E27FC236}">
                <a16:creationId xmlns:a16="http://schemas.microsoft.com/office/drawing/2014/main" id="{AF878ABA-938C-425B-B97A-993299CD76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4799354"/>
              </p:ext>
            </p:extLst>
          </p:nvPr>
        </p:nvGraphicFramePr>
        <p:xfrm>
          <a:off x="138224" y="1261730"/>
          <a:ext cx="12053776" cy="36136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6148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2200940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3891516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4345172">
                  <a:extLst>
                    <a:ext uri="{9D8B030D-6E8A-4147-A177-3AD203B41FA5}">
                      <a16:colId xmlns:a16="http://schemas.microsoft.com/office/drawing/2014/main" val="1678854577"/>
                    </a:ext>
                  </a:extLst>
                </a:gridCol>
              </a:tblGrid>
              <a:tr h="87365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名称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当前方案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上周进展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/>
                        <a:t>本周计划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1002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型高密走线板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方案阶段设计已完成束流实验验证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）与王东辉完成迭代设计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）张子良跟踪制板进度，并联系考察王东辉厂子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7784204"/>
                  </a:ext>
                </a:extLst>
              </a:tr>
              <a:tr h="10086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SFE</a:t>
                      </a: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板设计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方案阶段设计已完成束流实验验证</a:t>
                      </a:r>
                      <a:endParaRPr lang="en-US" altLang="zh-CN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-2V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电阻用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0ohm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还是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10ohm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？</a:t>
                      </a:r>
                      <a:endParaRPr lang="en-US" altLang="zh-CN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阻容封装改为宇航级</a:t>
                      </a:r>
                      <a:endParaRPr lang="en-US" altLang="zh-CN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）车永娥完成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Z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性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SFE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COB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区，还差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SFE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COB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区</a:t>
                      </a:r>
                      <a:endParaRPr lang="en-US" altLang="zh-CN" sz="18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）霍嘉给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724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提供旧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SFE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板和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dummy ASIC</a:t>
                      </a:r>
                      <a:endParaRPr lang="zh-CN" alt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）车永娥跟踪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724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、完成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P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型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SFE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的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COB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区</a:t>
                      </a:r>
                      <a:br>
                        <a:rPr lang="en-US" altLang="zh-CN" sz="18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（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）车永娥和鲁兵、巩克云确认非</a:t>
                      </a:r>
                      <a:r>
                        <a:rPr lang="en-US" altLang="zh-CN" sz="1800" b="0" dirty="0">
                          <a:solidFill>
                            <a:schemeClr val="tx1"/>
                          </a:solidFill>
                        </a:rPr>
                        <a:t>COB</a:t>
                      </a:r>
                      <a:r>
                        <a:rPr lang="zh-CN" altLang="en-US" sz="1800" b="0" dirty="0">
                          <a:solidFill>
                            <a:schemeClr val="tx1"/>
                          </a:solidFill>
                        </a:rPr>
                        <a:t>区元器件布局。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3992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6762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674962D5-E00B-48E6-8EF3-106D9B7C87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7511167"/>
              </p:ext>
            </p:extLst>
          </p:nvPr>
        </p:nvGraphicFramePr>
        <p:xfrm>
          <a:off x="609600" y="1641060"/>
          <a:ext cx="11280123" cy="26003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4110">
                  <a:extLst>
                    <a:ext uri="{9D8B030D-6E8A-4147-A177-3AD203B41FA5}">
                      <a16:colId xmlns:a16="http://schemas.microsoft.com/office/drawing/2014/main" val="1839972562"/>
                    </a:ext>
                  </a:extLst>
                </a:gridCol>
                <a:gridCol w="3198611">
                  <a:extLst>
                    <a:ext uri="{9D8B030D-6E8A-4147-A177-3AD203B41FA5}">
                      <a16:colId xmlns:a16="http://schemas.microsoft.com/office/drawing/2014/main" val="1549321160"/>
                    </a:ext>
                  </a:extLst>
                </a:gridCol>
                <a:gridCol w="7337402">
                  <a:extLst>
                    <a:ext uri="{9D8B030D-6E8A-4147-A177-3AD203B41FA5}">
                      <a16:colId xmlns:a16="http://schemas.microsoft.com/office/drawing/2014/main" val="600535293"/>
                    </a:ext>
                  </a:extLst>
                </a:gridCol>
              </a:tblGrid>
              <a:tr h="650081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序号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DOCS</a:t>
                      </a:r>
                      <a:r>
                        <a:rPr lang="zh-CN" altLang="en-US" dirty="0"/>
                        <a:t>链接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1203643"/>
                  </a:ext>
                </a:extLst>
              </a:tr>
              <a:tr h="65008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Z</a:t>
                      </a:r>
                      <a:r>
                        <a:rPr lang="zh-CN" altLang="en-US" dirty="0"/>
                        <a:t>型高密走线板</a:t>
                      </a:r>
                      <a:r>
                        <a:rPr lang="en-US" altLang="zh-CN" dirty="0"/>
                        <a:t>(</a:t>
                      </a:r>
                      <a:r>
                        <a:rPr lang="en-US" altLang="zh-CN" dirty="0" err="1"/>
                        <a:t>Zflex</a:t>
                      </a:r>
                      <a:r>
                        <a:rPr lang="en-US" altLang="zh-CN" dirty="0"/>
                        <a:t>)</a:t>
                      </a:r>
                      <a:r>
                        <a:rPr lang="zh-CN" altLang="en-US" dirty="0"/>
                        <a:t>的设计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https://docs.ihep.ac.cn/link/ARF990E048D41E454F99D0827183DF0E0F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5310016"/>
                  </a:ext>
                </a:extLst>
              </a:tr>
              <a:tr h="65008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最新功耗</a:t>
                      </a:r>
                      <a:r>
                        <a:rPr lang="en-US" altLang="zh-CN" dirty="0"/>
                        <a:t>(383W)</a:t>
                      </a:r>
                      <a:r>
                        <a:rPr lang="zh-CN" altLang="en-US" dirty="0"/>
                        <a:t>计算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https://docs.ihep.ac.cn/link/ARD27CA8958A7C4877A929A3C4730C5E81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5244380"/>
                  </a:ext>
                </a:extLst>
              </a:tr>
              <a:tr h="65008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电性件</a:t>
                      </a:r>
                      <a:r>
                        <a:rPr lang="en-US" altLang="zh-CN" dirty="0"/>
                        <a:t>FFE</a:t>
                      </a:r>
                      <a:r>
                        <a:rPr lang="zh-CN" altLang="en-US" dirty="0"/>
                        <a:t>的原理图和</a:t>
                      </a:r>
                      <a:r>
                        <a:rPr lang="en-US" altLang="zh-CN" dirty="0"/>
                        <a:t>PCB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https://docs.ihep.ac.cn/link/AR62232A71363242EABF738F1FB4EE19A2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5381487"/>
                  </a:ext>
                </a:extLst>
              </a:tr>
            </a:tbl>
          </a:graphicData>
        </a:graphic>
      </p:graphicFrame>
      <p:sp>
        <p:nvSpPr>
          <p:cNvPr id="3" name="标题 2">
            <a:extLst>
              <a:ext uri="{FF2B5EF4-FFF2-40B4-BE49-F238E27FC236}">
                <a16:creationId xmlns:a16="http://schemas.microsoft.com/office/drawing/2014/main" id="{90172774-2384-4957-B1A5-53958E32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新上传到</a:t>
            </a:r>
            <a:r>
              <a:rPr lang="en-US" altLang="zh-CN" dirty="0"/>
              <a:t>DOCS</a:t>
            </a:r>
            <a:r>
              <a:rPr lang="zh-CN" altLang="en-US" dirty="0"/>
              <a:t>的材料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84B8F97-8CA7-47A9-8850-3D0191CE2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758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7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0360" y="1244600"/>
            <a:ext cx="5659120" cy="3556000"/>
          </a:xfr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新的辅线（</a:t>
            </a:r>
            <a:r>
              <a:rPr lang="en-US" altLang="zh-CN" dirty="0"/>
              <a:t>1</a:t>
            </a:r>
            <a:r>
              <a:rPr lang="zh-CN" altLang="en-US" dirty="0"/>
              <a:t>）：侧面</a:t>
            </a:r>
            <a:r>
              <a:rPr lang="en-US" altLang="zh-CN" dirty="0" err="1"/>
              <a:t>PSBox</a:t>
            </a:r>
            <a:r>
              <a:rPr lang="zh-CN" altLang="en-US" dirty="0"/>
              <a:t>、</a:t>
            </a:r>
            <a:r>
              <a:rPr lang="en-US" altLang="zh-CN" dirty="0"/>
              <a:t>FFE</a:t>
            </a:r>
            <a:r>
              <a:rPr lang="zh-CN" altLang="en-US" dirty="0"/>
              <a:t>板和</a:t>
            </a:r>
            <a:r>
              <a:rPr lang="en-US" altLang="zh-CN" dirty="0"/>
              <a:t>MB</a:t>
            </a:r>
            <a:r>
              <a:rPr lang="zh-CN" altLang="en-US" dirty="0"/>
              <a:t>板设计</a:t>
            </a:r>
            <a:endParaRPr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pic>
        <p:nvPicPr>
          <p:cNvPr id="5" name="图片 4"/>
          <p:cNvPicPr/>
          <p:nvPr/>
        </p:nvPicPr>
        <p:blipFill>
          <a:blip r:embed="rId3"/>
          <a:stretch/>
        </p:blipFill>
        <p:spPr>
          <a:xfrm>
            <a:off x="6228080" y="1244600"/>
            <a:ext cx="5623441" cy="3556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40360" y="4927600"/>
            <a:ext cx="565912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300">
                <a:solidFill>
                  <a:srgbClr val="002060"/>
                </a:solidFill>
                <a:latin typeface="微软雅黑"/>
                <a:ea typeface="微软雅黑"/>
              </a:rPr>
              <a:t>背景 1　SCD／PSD 各 5 个单机（1 顶面 + 4 侧面）</a:t>
            </a:r>
            <a:endParaRPr/>
          </a:p>
        </p:txBody>
      </p:sp>
      <p:sp>
        <p:nvSpPr>
          <p:cNvPr id="7" name="矩形 6"/>
          <p:cNvSpPr/>
          <p:nvPr/>
        </p:nvSpPr>
        <p:spPr>
          <a:xfrm>
            <a:off x="340360" y="5207000"/>
            <a:ext cx="5659120" cy="241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404040"/>
                </a:solidFill>
                <a:latin typeface="微软雅黑"/>
                <a:ea typeface="微软雅黑"/>
              </a:rPr>
              <a:t>SCD 2 层蜂窝板 ↔ PSD 1 层蜂窝板，紧密安装</a:t>
            </a:r>
            <a:endParaRPr/>
          </a:p>
        </p:txBody>
      </p:sp>
      <p:sp>
        <p:nvSpPr>
          <p:cNvPr id="8" name="矩形 7"/>
          <p:cNvSpPr/>
          <p:nvPr/>
        </p:nvSpPr>
        <p:spPr>
          <a:xfrm>
            <a:off x="340360" y="5435600"/>
            <a:ext cx="5659120" cy="241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404040"/>
                </a:solidFill>
                <a:latin typeface="微软雅黑"/>
                <a:ea typeface="微软雅黑"/>
              </a:rPr>
              <a:t>SCD FFE 板与 PSD MB 板，统一装在 PSBox 内</a:t>
            </a:r>
            <a:endParaRPr/>
          </a:p>
        </p:txBody>
      </p:sp>
      <p:sp>
        <p:nvSpPr>
          <p:cNvPr id="9" name="矩形 8"/>
          <p:cNvSpPr/>
          <p:nvPr/>
        </p:nvSpPr>
        <p:spPr>
          <a:xfrm>
            <a:off x="340360" y="5740400"/>
            <a:ext cx="565912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300">
                <a:solidFill>
                  <a:srgbClr val="002060"/>
                </a:solidFill>
                <a:latin typeface="微软雅黑"/>
                <a:ea typeface="微软雅黑"/>
              </a:rPr>
              <a:t>背景 2　顶面 PSBox：连接器在两侧，板空间与蜂窝板对应</a:t>
            </a:r>
            <a:endParaRPr/>
          </a:p>
        </p:txBody>
      </p:sp>
      <p:sp>
        <p:nvSpPr>
          <p:cNvPr id="10" name="矩形 9"/>
          <p:cNvSpPr/>
          <p:nvPr/>
        </p:nvSpPr>
        <p:spPr>
          <a:xfrm>
            <a:off x="6228080" y="4927600"/>
            <a:ext cx="562356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300">
                <a:solidFill>
                  <a:srgbClr val="002060"/>
                </a:solidFill>
                <a:latin typeface="微软雅黑"/>
                <a:ea typeface="微软雅黑"/>
              </a:rPr>
              <a:t>背景 3　侧面 PSBox：连接器在外侧（SCD 一侧）</a:t>
            </a:r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6228080" y="5207000"/>
            <a:ext cx="5623560" cy="241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404040"/>
                </a:solidFill>
                <a:latin typeface="微软雅黑"/>
                <a:ea typeface="微软雅黑"/>
              </a:rPr>
              <a:t>需把靠内的 PSD 信号引到外侧</a:t>
            </a:r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6228080" y="5435600"/>
            <a:ext cx="5623560" cy="2413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404040"/>
                </a:solidFill>
                <a:latin typeface="微软雅黑"/>
                <a:ea typeface="微软雅黑"/>
              </a:rPr>
              <a:t>现设计：L1 与蜂窝板一致；L2／L3 旋转 90°</a:t>
            </a:r>
            <a:endParaRPr/>
          </a:p>
        </p:txBody>
      </p:sp>
      <p:sp>
        <p:nvSpPr>
          <p:cNvPr id="13" name="矩形 12"/>
          <p:cNvSpPr/>
          <p:nvPr/>
        </p:nvSpPr>
        <p:spPr>
          <a:xfrm>
            <a:off x="6228080" y="5740400"/>
            <a:ext cx="562356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300">
                <a:solidFill>
                  <a:srgbClr val="C00000"/>
                </a:solidFill>
                <a:latin typeface="微软雅黑"/>
                <a:ea typeface="微软雅黑"/>
              </a:rPr>
              <a:t>难点　板间连接器只能装在重叠区，布板受限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新的辅线（</a:t>
            </a:r>
            <a:r>
              <a:rPr lang="en-US" altLang="zh-CN" dirty="0"/>
              <a:t>2</a:t>
            </a:r>
            <a:r>
              <a:rPr lang="zh-CN" altLang="en-US" dirty="0"/>
              <a:t>）：</a:t>
            </a:r>
            <a:r>
              <a:rPr lang="en-US" altLang="zh-CN" dirty="0"/>
              <a:t>SFE</a:t>
            </a:r>
            <a:r>
              <a:rPr lang="zh-CN" altLang="en-US" dirty="0"/>
              <a:t>板的制板平面工艺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609600" y="1206500"/>
            <a:ext cx="5461000" cy="1168400"/>
          </a:xfrm>
          <a:prstGeom prst="roundRect">
            <a:avLst>
              <a:gd name="adj" fmla="val 4376"/>
            </a:avLst>
          </a:prstGeom>
          <a:solidFill>
            <a:srgbClr val="F2F6FA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矩形: 圆角 4"/>
          <p:cNvSpPr/>
          <p:nvPr/>
        </p:nvSpPr>
        <p:spPr>
          <a:xfrm>
            <a:off x="609600" y="2501900"/>
            <a:ext cx="5461000" cy="1168400"/>
          </a:xfrm>
          <a:prstGeom prst="roundRect">
            <a:avLst>
              <a:gd name="adj" fmla="val 4376"/>
            </a:avLst>
          </a:prstGeom>
          <a:solidFill>
            <a:srgbClr val="F2F6FA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矩形: 圆角 5"/>
          <p:cNvSpPr/>
          <p:nvPr/>
        </p:nvSpPr>
        <p:spPr>
          <a:xfrm>
            <a:off x="609600" y="3797300"/>
            <a:ext cx="5461000" cy="1168400"/>
          </a:xfrm>
          <a:prstGeom prst="roundRect">
            <a:avLst>
              <a:gd name="adj" fmla="val 4376"/>
            </a:avLst>
          </a:prstGeom>
          <a:solidFill>
            <a:srgbClr val="F2F6FA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矩形: 圆角 6"/>
          <p:cNvSpPr/>
          <p:nvPr/>
        </p:nvSpPr>
        <p:spPr>
          <a:xfrm>
            <a:off x="609600" y="5092700"/>
            <a:ext cx="5461000" cy="1143000"/>
          </a:xfrm>
          <a:prstGeom prst="roundRect">
            <a:avLst>
              <a:gd name="adj" fmla="val 4376"/>
            </a:avLst>
          </a:prstGeom>
          <a:solidFill>
            <a:srgbClr val="FFF6F7"/>
          </a:solidFill>
          <a:ln w="1778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矩形: 圆角 7"/>
          <p:cNvSpPr/>
          <p:nvPr/>
        </p:nvSpPr>
        <p:spPr>
          <a:xfrm>
            <a:off x="6299200" y="1206500"/>
            <a:ext cx="5283200" cy="5029200"/>
          </a:xfrm>
          <a:prstGeom prst="roundRect">
            <a:avLst>
              <a:gd name="adj" fmla="val 4376"/>
            </a:avLst>
          </a:prstGeom>
          <a:solidFill>
            <a:srgbClr val="FFFFFF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图片 8"/>
          <p:cNvPicPr/>
          <p:nvPr/>
        </p:nvPicPr>
        <p:blipFill>
          <a:blip r:embed="rId2"/>
          <a:stretch/>
        </p:blipFill>
        <p:spPr>
          <a:xfrm>
            <a:off x="6553200" y="1625600"/>
            <a:ext cx="4775200" cy="28894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12800" y="13208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1C2B3A"/>
                </a:solidFill>
                <a:latin typeface="微软雅黑"/>
                <a:ea typeface="微软雅黑"/>
              </a:rPr>
              <a:t>SCD 子系统前端电子学板（SFE）</a:t>
            </a:r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812800" y="1600200"/>
            <a:ext cx="5080000" cy="584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共 2 种（暂定）；每种板上各有 10 片硅电容器 + 10 片 IDE1140 ASIC 需 COB 封装</a:t>
            </a:r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812800" y="26162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1C2B3A"/>
                </a:solidFill>
                <a:latin typeface="微软雅黑"/>
                <a:ea typeface="微软雅黑"/>
              </a:rPr>
              <a:t>待 COB 器件</a:t>
            </a:r>
            <a:endParaRPr/>
          </a:p>
        </p:txBody>
      </p:sp>
      <p:sp>
        <p:nvSpPr>
          <p:cNvPr id="13" name="矩形 12"/>
          <p:cNvSpPr/>
          <p:nvPr/>
        </p:nvSpPr>
        <p:spPr>
          <a:xfrm>
            <a:off x="812800" y="2895600"/>
            <a:ext cx="5080000" cy="584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第一排：10 片硅电容器；第二排：10 片 IDE1140 ASIC；每款板器件位置略有不同</a:t>
            </a:r>
            <a:endParaRPr/>
          </a:p>
        </p:txBody>
      </p:sp>
      <p:sp>
        <p:nvSpPr>
          <p:cNvPr id="14" name="矩形 13"/>
          <p:cNvSpPr/>
          <p:nvPr/>
        </p:nvSpPr>
        <p:spPr>
          <a:xfrm>
            <a:off x="812800" y="39116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1C2B3A"/>
                </a:solidFill>
                <a:latin typeface="微软雅黑"/>
                <a:ea typeface="微软雅黑"/>
              </a:rPr>
              <a:t>尺寸</a:t>
            </a:r>
            <a:endParaRPr/>
          </a:p>
        </p:txBody>
      </p:sp>
      <p:sp>
        <p:nvSpPr>
          <p:cNvPr id="15" name="矩形 14"/>
          <p:cNvSpPr/>
          <p:nvPr/>
        </p:nvSpPr>
        <p:spPr>
          <a:xfrm>
            <a:off x="812800" y="4191000"/>
            <a:ext cx="5080000" cy="584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方案阶段约 100 mm × 40 mm；最终设计宽度会稍微增加</a:t>
            </a:r>
            <a:endParaRPr/>
          </a:p>
        </p:txBody>
      </p:sp>
      <p:sp>
        <p:nvSpPr>
          <p:cNvPr id="16" name="矩形 15"/>
          <p:cNvSpPr/>
          <p:nvPr/>
        </p:nvSpPr>
        <p:spPr>
          <a:xfrm>
            <a:off x="812800" y="5207000"/>
            <a:ext cx="5080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C8102E"/>
                </a:solidFill>
                <a:latin typeface="微软雅黑"/>
                <a:ea typeface="微软雅黑"/>
              </a:rPr>
              <a:t>制板工艺尚未确定</a:t>
            </a:r>
            <a:endParaRPr/>
          </a:p>
        </p:txBody>
      </p:sp>
      <p:sp>
        <p:nvSpPr>
          <p:cNvPr id="17" name="矩形 16"/>
          <p:cNvSpPr/>
          <p:nvPr/>
        </p:nvSpPr>
        <p:spPr>
          <a:xfrm>
            <a:off x="812800" y="5486400"/>
            <a:ext cx="5080000" cy="635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宇航级；COB 采用 25 μm 铝丝键合；COB 焊盘在电装时不得被污染 —— 表面处理选型由此而来</a:t>
            </a:r>
            <a:endParaRPr/>
          </a:p>
        </p:txBody>
      </p:sp>
      <p:sp>
        <p:nvSpPr>
          <p:cNvPr id="18" name="矩形 17"/>
          <p:cNvSpPr/>
          <p:nvPr/>
        </p:nvSpPr>
        <p:spPr>
          <a:xfrm>
            <a:off x="6553200" y="4673600"/>
            <a:ext cx="4775200" cy="254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SFE 板方案阶段实物图（约 100 mm × 40 mm）</a:t>
            </a:r>
            <a:endParaRPr/>
          </a:p>
        </p:txBody>
      </p:sp>
      <p:sp>
        <p:nvSpPr>
          <p:cNvPr id="19" name="矩形 18"/>
          <p:cNvSpPr/>
          <p:nvPr/>
        </p:nvSpPr>
        <p:spPr>
          <a:xfrm>
            <a:off x="6553200" y="4978400"/>
            <a:ext cx="4775200" cy="381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板面丝印：SCD_Ladder-P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SFE板各表面处理工艺优劣比较</a:t>
            </a:r>
          </a:p>
        </p:txBody>
      </p:sp>
      <p:graphicFrame>
        <p:nvGraphicFramePr>
          <p:cNvPr id="62" name="表格 61"/>
          <p:cNvGraphicFramePr/>
          <p:nvPr>
            <p:extLst>
              <p:ext uri="{D42A27DB-BD31-4B8C-83A1-F6EECF244321}">
                <p14:modId xmlns:p14="http://schemas.microsoft.com/office/powerpoint/2010/main" val="3076343259"/>
              </p:ext>
            </p:extLst>
          </p:nvPr>
        </p:nvGraphicFramePr>
        <p:xfrm>
          <a:off x="508001" y="1475409"/>
          <a:ext cx="11175997" cy="37028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96571">
                  <a:extLst>
                    <a:ext uri="{9D8B030D-6E8A-4147-A177-3AD203B41FA5}">
                      <a16:colId xmlns:a16="http://schemas.microsoft.com/office/drawing/2014/main" val="1"/>
                    </a:ext>
                  </a:extLst>
                </a:gridCol>
                <a:gridCol w="1596571">
                  <a:extLst>
                    <a:ext uri="{9D8B030D-6E8A-4147-A177-3AD203B41FA5}">
                      <a16:colId xmlns:a16="http://schemas.microsoft.com/office/drawing/2014/main" val="2"/>
                    </a:ext>
                  </a:extLst>
                </a:gridCol>
                <a:gridCol w="1596571">
                  <a:extLst>
                    <a:ext uri="{9D8B030D-6E8A-4147-A177-3AD203B41FA5}">
                      <a16:colId xmlns:a16="http://schemas.microsoft.com/office/drawing/2014/main" val="3"/>
                    </a:ext>
                  </a:extLst>
                </a:gridCol>
                <a:gridCol w="1596571">
                  <a:extLst>
                    <a:ext uri="{9D8B030D-6E8A-4147-A177-3AD203B41FA5}">
                      <a16:colId xmlns:a16="http://schemas.microsoft.com/office/drawing/2014/main" val="4"/>
                    </a:ext>
                  </a:extLst>
                </a:gridCol>
                <a:gridCol w="1596571">
                  <a:extLst>
                    <a:ext uri="{9D8B030D-6E8A-4147-A177-3AD203B41FA5}">
                      <a16:colId xmlns:a16="http://schemas.microsoft.com/office/drawing/2014/main" val="5"/>
                    </a:ext>
                  </a:extLst>
                </a:gridCol>
                <a:gridCol w="1596571">
                  <a:extLst>
                    <a:ext uri="{9D8B030D-6E8A-4147-A177-3AD203B41FA5}">
                      <a16:colId xmlns:a16="http://schemas.microsoft.com/office/drawing/2014/main" val="6"/>
                    </a:ext>
                  </a:extLst>
                </a:gridCol>
                <a:gridCol w="1596571">
                  <a:extLst>
                    <a:ext uri="{9D8B030D-6E8A-4147-A177-3AD203B41FA5}">
                      <a16:colId xmlns:a16="http://schemas.microsoft.com/office/drawing/2014/main" val="7"/>
                    </a:ext>
                  </a:extLst>
                </a:gridCol>
              </a:tblGrid>
              <a:tr h="740576"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工艺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镀层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可焊性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铝丝键合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平整度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宇航适用性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err="1">
                          <a:solidFill>
                            <a:schemeClr val="tx1"/>
                          </a:solidFill>
                        </a:rPr>
                        <a:t>主要风险</a:t>
                      </a:r>
                      <a:endParaRPr lang="en-US" sz="1600" b="1" dirty="0">
                        <a:solidFill>
                          <a:schemeClr val="tx1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"/>
                  </a:ext>
                </a:extLst>
              </a:tr>
              <a:tr h="740576">
                <a:tc>
                  <a:txBody>
                    <a:bodyPr/>
                    <a:lstStyle/>
                    <a:p>
                      <a:r>
                        <a:rPr lang="en-US" sz="1200" b="1" dirty="0"/>
                        <a:t>HASL </a:t>
                      </a:r>
                      <a:r>
                        <a:rPr lang="en-US" sz="1200" b="1" dirty="0" err="1"/>
                        <a:t>喷锡（有铅</a:t>
                      </a:r>
                      <a:r>
                        <a:rPr lang="en-US" sz="1200" b="1" dirty="0"/>
                        <a:t>）</a:t>
                      </a:r>
                      <a:endParaRPr lang="en-US" sz="1200" b="1" dirty="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SnPb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好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✗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</a:rPr>
                        <a:t>不可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差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>
                          <a:solidFill>
                            <a:srgbClr val="00B050"/>
                          </a:solidFill>
                        </a:rPr>
                        <a:t>高</a:t>
                      </a:r>
                      <a:endParaRPr lang="en-US" sz="1800" b="1" kern="1200" dirty="0">
                        <a:solidFill>
                          <a:srgbClr val="00B050"/>
                        </a:solidFill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不平整、热冲击、不可键合</a:t>
                      </a:r>
                      <a:endParaRPr lang="en-US" sz="1200" dirty="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"/>
                  </a:ext>
                </a:extLst>
              </a:tr>
              <a:tr h="740576">
                <a:tc>
                  <a:txBody>
                    <a:bodyPr/>
                    <a:lstStyle/>
                    <a:p>
                      <a:r>
                        <a:rPr lang="en-US" sz="1200" b="1" dirty="0"/>
                        <a:t>HASL </a:t>
                      </a:r>
                      <a:r>
                        <a:rPr lang="en-US" sz="1200" b="1" dirty="0" err="1"/>
                        <a:t>喷锡（无铅</a:t>
                      </a:r>
                      <a:r>
                        <a:rPr lang="en-US" sz="1200" b="1" dirty="0"/>
                        <a:t>）</a:t>
                      </a:r>
                      <a:endParaRPr lang="en-US" sz="1200" b="1" dirty="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SnCu / SAC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好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rgbClr val="FF0000"/>
                          </a:solidFill>
                        </a:rPr>
                        <a:t>✗ </a:t>
                      </a:r>
                      <a:r>
                        <a:rPr lang="en-US" sz="1800" b="1" dirty="0" err="1">
                          <a:solidFill>
                            <a:srgbClr val="FF0000"/>
                          </a:solidFill>
                        </a:rPr>
                        <a:t>不可</a:t>
                      </a:r>
                      <a:endParaRPr lang="en-US" sz="1800" b="1" dirty="0">
                        <a:solidFill>
                          <a:srgbClr val="FF0000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差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低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锡须</a:t>
                      </a:r>
                      <a:endParaRPr 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"/>
                  </a:ext>
                </a:extLst>
              </a:tr>
              <a:tr h="740576">
                <a:tc>
                  <a:txBody>
                    <a:bodyPr/>
                    <a:lstStyle/>
                    <a:p>
                      <a:r>
                        <a:rPr lang="en-US" sz="1200" b="1" dirty="0"/>
                        <a:t>ENIG </a:t>
                      </a:r>
                      <a:r>
                        <a:rPr lang="en-US" sz="1200" b="1" dirty="0" err="1"/>
                        <a:t>沉金</a:t>
                      </a:r>
                      <a:endParaRPr lang="en-US" sz="1200" b="1" dirty="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Ni / Au（化学）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好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△ 需控金厚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好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/>
                        <a:t>中</a:t>
                      </a:r>
                      <a:endParaRPr lang="en-US" sz="120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err="1">
                          <a:solidFill>
                            <a:srgbClr val="FF0000"/>
                          </a:solidFill>
                        </a:rPr>
                        <a:t>黑盘</a:t>
                      </a:r>
                      <a:r>
                        <a:rPr lang="en-US" sz="1800" b="1" kern="1200" dirty="0">
                          <a:solidFill>
                            <a:srgbClr val="FF0000"/>
                          </a:solidFill>
                        </a:rPr>
                        <a:t> + </a:t>
                      </a:r>
                      <a:r>
                        <a:rPr lang="en-US" sz="1800" b="1" kern="1200" dirty="0" err="1">
                          <a:solidFill>
                            <a:srgbClr val="FF0000"/>
                          </a:solidFill>
                        </a:rPr>
                        <a:t>金脆</a:t>
                      </a:r>
                      <a:endParaRPr lang="en-US" sz="1800" b="1" kern="1200" dirty="0">
                        <a:solidFill>
                          <a:srgbClr val="FF0000"/>
                        </a:solidFill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"/>
                  </a:ext>
                </a:extLst>
              </a:tr>
              <a:tr h="740576"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ENEPIG </a:t>
                      </a:r>
                      <a:r>
                        <a:rPr lang="en-US" sz="1800" b="0" kern="1200" dirty="0" err="1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镍钯金</a:t>
                      </a:r>
                      <a:endParaRPr lang="en-US" sz="18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/>
                        <a:t>Ni/Pd/</a:t>
                      </a:r>
                      <a:r>
                        <a:rPr lang="en-US" sz="1200" b="0" dirty="0" err="1"/>
                        <a:t>Au（化学</a:t>
                      </a:r>
                      <a:r>
                        <a:rPr lang="en-US" sz="1200" b="0" dirty="0"/>
                        <a:t>）</a:t>
                      </a:r>
                      <a:endParaRPr lang="en-US" sz="1200" b="0" dirty="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/>
                        <a:t>好</a:t>
                      </a:r>
                      <a:endParaRPr lang="en-US" sz="1200" b="0" dirty="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rgbClr val="00B050"/>
                          </a:solidFill>
                        </a:rPr>
                        <a:t>◎ 优</a:t>
                      </a:r>
                      <a:endParaRPr lang="en-US" sz="1800" b="0" dirty="0">
                        <a:solidFill>
                          <a:srgbClr val="00B050"/>
                        </a:solidFill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/>
                        <a:t>好</a:t>
                      </a:r>
                      <a:endParaRPr lang="en-US" sz="1200" b="0" dirty="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kern="1200" dirty="0">
                          <a:solidFill>
                            <a:srgbClr val="FF0000"/>
                          </a:solidFill>
                        </a:rPr>
                        <a:t>⚠ </a:t>
                      </a:r>
                      <a:r>
                        <a:rPr lang="en-US" sz="1800" b="0" kern="1200" dirty="0" err="1">
                          <a:solidFill>
                            <a:srgbClr val="FF0000"/>
                          </a:solidFill>
                        </a:rPr>
                        <a:t>航天受限</a:t>
                      </a:r>
                      <a:endParaRPr lang="en-US" sz="1800" b="0" kern="1200" dirty="0">
                        <a:solidFill>
                          <a:srgbClr val="FF0000"/>
                        </a:solidFill>
                        <a:latin typeface="微软雅黑"/>
                        <a:ea typeface="微软雅黑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dirty="0" err="1"/>
                        <a:t>航天</a:t>
                      </a:r>
                      <a:r>
                        <a:rPr lang="en-US" altLang="zh-CN" sz="1200" b="0" dirty="0" err="1"/>
                        <a:t>受限</a:t>
                      </a:r>
                      <a:endParaRPr lang="en-US" sz="1200" b="0" dirty="0">
                        <a:latin typeface="微软雅黑"/>
                        <a:ea typeface="微软雅黑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21FB77A6-4EB2-4C13-BF9A-CDB53BA306B2}"/>
              </a:ext>
            </a:extLst>
          </p:cNvPr>
          <p:cNvSpPr txBox="1"/>
          <p:nvPr/>
        </p:nvSpPr>
        <p:spPr>
          <a:xfrm>
            <a:off x="1341783" y="5785373"/>
            <a:ext cx="91573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2060"/>
                </a:solidFill>
                <a:highlight>
                  <a:srgbClr val="00FF00"/>
                </a:highlight>
                <a:ea typeface="黑体" panose="02010609060101010101" pitchFamily="2" charset="-122"/>
                <a:cs typeface="Arial" panose="020B0604020202020204" pitchFamily="34" charset="0"/>
              </a:rPr>
              <a:t>DAMPE</a:t>
            </a:r>
            <a:r>
              <a:rPr lang="zh-CN" altLang="en-US" sz="2400" dirty="0">
                <a:solidFill>
                  <a:srgbClr val="002060"/>
                </a:solidFill>
                <a:highlight>
                  <a:srgbClr val="00FF00"/>
                </a:highlight>
                <a:ea typeface="黑体" panose="02010609060101010101" pitchFamily="2" charset="-122"/>
                <a:cs typeface="Arial" panose="020B0604020202020204" pitchFamily="34" charset="0"/>
              </a:rPr>
              <a:t>使用镍钯金工艺：</a:t>
            </a:r>
            <a:r>
              <a:rPr lang="en-US" altLang="zh-CN" sz="2400" dirty="0">
                <a:solidFill>
                  <a:srgbClr val="002060"/>
                </a:solidFill>
                <a:highlight>
                  <a:srgbClr val="00FF00"/>
                </a:highlight>
                <a:ea typeface="黑体" panose="02010609060101010101" pitchFamily="2" charset="-122"/>
                <a:cs typeface="Arial" panose="020B0604020202020204" pitchFamily="34" charset="0"/>
              </a:rPr>
              <a:t>Ni 3.0~7.0, Pd 0.05~0.25, Au 0.02~0.06</a:t>
            </a:r>
            <a:endParaRPr lang="zh-CN" altLang="en-US" sz="2400" dirty="0">
              <a:solidFill>
                <a:srgbClr val="002060"/>
              </a:solidFill>
              <a:highlight>
                <a:srgbClr val="00FF00"/>
              </a:highlight>
              <a:ea typeface="黑体" panose="0201060906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失效方式：金脆（Gold Embrittlement）</a:t>
            </a:r>
          </a:p>
        </p:txBody>
      </p:sp>
      <p:sp>
        <p:nvSpPr>
          <p:cNvPr id="2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pic>
        <p:nvPicPr>
          <p:cNvPr id="23" name="图片 22"/>
          <p:cNvPicPr/>
          <p:nvPr/>
        </p:nvPicPr>
        <p:blipFill>
          <a:blip r:embed="rId2"/>
          <a:stretch/>
        </p:blipFill>
        <p:spPr>
          <a:xfrm>
            <a:off x="609600" y="1066800"/>
            <a:ext cx="4430834" cy="2451100"/>
          </a:xfrm>
          <a:prstGeom prst="rect">
            <a:avLst/>
          </a:prstGeom>
        </p:spPr>
      </p:pic>
      <p:pic>
        <p:nvPicPr>
          <p:cNvPr id="24" name="图片 23"/>
          <p:cNvPicPr/>
          <p:nvPr/>
        </p:nvPicPr>
        <p:blipFill>
          <a:blip r:embed="rId3"/>
          <a:stretch/>
        </p:blipFill>
        <p:spPr>
          <a:xfrm>
            <a:off x="609600" y="3619500"/>
            <a:ext cx="4436956" cy="2832100"/>
          </a:xfrm>
          <a:prstGeom prst="rect">
            <a:avLst/>
          </a:prstGeom>
        </p:spPr>
      </p:pic>
      <p:sp>
        <p:nvSpPr>
          <p:cNvPr id="25" name="矩形: 圆角 24"/>
          <p:cNvSpPr/>
          <p:nvPr/>
        </p:nvSpPr>
        <p:spPr>
          <a:xfrm>
            <a:off x="5334000" y="1066800"/>
            <a:ext cx="6248400" cy="2489200"/>
          </a:xfrm>
          <a:prstGeom prst="roundRect">
            <a:avLst>
              <a:gd name="adj" fmla="val 4376"/>
            </a:avLst>
          </a:prstGeom>
          <a:solidFill>
            <a:srgbClr val="F2F6FA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矩形: 圆角 25"/>
          <p:cNvSpPr/>
          <p:nvPr/>
        </p:nvSpPr>
        <p:spPr>
          <a:xfrm>
            <a:off x="5334000" y="3683000"/>
            <a:ext cx="6248400" cy="2768600"/>
          </a:xfrm>
          <a:prstGeom prst="roundRect">
            <a:avLst>
              <a:gd name="adj" fmla="val 4376"/>
            </a:avLst>
          </a:prstGeom>
          <a:solidFill>
            <a:srgbClr val="FFF6F7"/>
          </a:solidFill>
          <a:ln w="1778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矩形: 圆角 26"/>
          <p:cNvSpPr/>
          <p:nvPr/>
        </p:nvSpPr>
        <p:spPr>
          <a:xfrm>
            <a:off x="5334000" y="1066800"/>
            <a:ext cx="6248400" cy="381000"/>
          </a:xfrm>
          <a:prstGeom prst="roundRect">
            <a:avLst>
              <a:gd name="adj" fmla="val 4376"/>
            </a:avLst>
          </a:prstGeom>
          <a:solidFill>
            <a:srgbClr val="E3EDF7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矩形: 圆角 27"/>
          <p:cNvSpPr/>
          <p:nvPr/>
        </p:nvSpPr>
        <p:spPr>
          <a:xfrm>
            <a:off x="5334000" y="3683000"/>
            <a:ext cx="6248400" cy="381000"/>
          </a:xfrm>
          <a:prstGeom prst="roundRect">
            <a:avLst>
              <a:gd name="adj" fmla="val 4376"/>
            </a:avLst>
          </a:prstGeom>
          <a:solidFill>
            <a:srgbClr val="F7DDE2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矩形 28"/>
          <p:cNvSpPr/>
          <p:nvPr/>
        </p:nvSpPr>
        <p:spPr>
          <a:xfrm>
            <a:off x="5537200" y="1117600"/>
            <a:ext cx="5842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1C2B3A"/>
                </a:solidFill>
                <a:latin typeface="微软雅黑"/>
                <a:ea typeface="微软雅黑"/>
              </a:rPr>
              <a:t>什么是金脆</a:t>
            </a:r>
            <a:endParaRPr/>
          </a:p>
        </p:txBody>
      </p:sp>
      <p:sp>
        <p:nvSpPr>
          <p:cNvPr id="30" name="矩形 29"/>
          <p:cNvSpPr/>
          <p:nvPr/>
        </p:nvSpPr>
        <p:spPr>
          <a:xfrm>
            <a:off x="5537200" y="1498600"/>
            <a:ext cx="5842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铝丝键合到金面 → 界面生成 Au–Al 金属间化合物（AuAl₂ 紫斑、Au₂Al 等）</a:t>
            </a:r>
            <a:endParaRPr/>
          </a:p>
        </p:txBody>
      </p:sp>
      <p:sp>
        <p:nvSpPr>
          <p:cNvPr id="31" name="矩形 30"/>
          <p:cNvSpPr/>
          <p:nvPr/>
        </p:nvSpPr>
        <p:spPr>
          <a:xfrm>
            <a:off x="5537200" y="2032000"/>
            <a:ext cx="5842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化合物硬而脆，且 Al/Au 扩散速率不同留下柯肯达尔空洞 → 键合点脆化、接触电阻上升</a:t>
            </a:r>
            <a:endParaRPr/>
          </a:p>
        </p:txBody>
      </p:sp>
      <p:sp>
        <p:nvSpPr>
          <p:cNvPr id="32" name="矩形 31"/>
          <p:cNvSpPr/>
          <p:nvPr/>
        </p:nvSpPr>
        <p:spPr>
          <a:xfrm>
            <a:off x="5537200" y="2565400"/>
            <a:ext cx="5842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 dirty="0">
                <a:solidFill>
                  <a:srgbClr val="C8102E"/>
                </a:solidFill>
                <a:latin typeface="微软雅黑"/>
                <a:ea typeface="微软雅黑"/>
              </a:rPr>
              <a:t>★ 失效滞后：筛选阶段往往正常，服役一段时间后才暴露 —— 对航天是致命特性</a:t>
            </a:r>
            <a:endParaRPr dirty="0"/>
          </a:p>
        </p:txBody>
      </p:sp>
      <p:sp>
        <p:nvSpPr>
          <p:cNvPr id="33" name="矩形 32"/>
          <p:cNvSpPr/>
          <p:nvPr/>
        </p:nvSpPr>
        <p:spPr>
          <a:xfrm>
            <a:off x="5537200" y="3098800"/>
            <a:ext cx="5842000" cy="381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 dirty="0">
                <a:solidFill>
                  <a:srgbClr val="1C2B3A"/>
                </a:solidFill>
                <a:latin typeface="微软雅黑"/>
                <a:ea typeface="微软雅黑"/>
              </a:rPr>
              <a:t>关键变量 = 金层厚度</a:t>
            </a:r>
            <a:endParaRPr dirty="0"/>
          </a:p>
        </p:txBody>
      </p:sp>
      <p:sp>
        <p:nvSpPr>
          <p:cNvPr id="34" name="矩形 33"/>
          <p:cNvSpPr/>
          <p:nvPr/>
        </p:nvSpPr>
        <p:spPr>
          <a:xfrm>
            <a:off x="5537200" y="3733800"/>
            <a:ext cx="5842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C8102E"/>
                </a:solidFill>
                <a:latin typeface="微软雅黑"/>
                <a:ea typeface="微软雅黑"/>
              </a:rPr>
              <a:t>为什么"金层要薄"</a:t>
            </a:r>
            <a:endParaRPr/>
          </a:p>
        </p:txBody>
      </p:sp>
      <p:sp>
        <p:nvSpPr>
          <p:cNvPr id="35" name="矩形 34"/>
          <p:cNvSpPr/>
          <p:nvPr/>
        </p:nvSpPr>
        <p:spPr>
          <a:xfrm>
            <a:off x="5537200" y="4114800"/>
            <a:ext cx="5842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金层越厚 → 可参与反应的 Au 越多 → 化合物层越厚 → 键合点越易脆化（"厚金金脆"）</a:t>
            </a:r>
            <a:endParaRPr/>
          </a:p>
        </p:txBody>
      </p:sp>
      <p:sp>
        <p:nvSpPr>
          <p:cNvPr id="36" name="矩形 35"/>
          <p:cNvSpPr/>
          <p:nvPr/>
        </p:nvSpPr>
        <p:spPr>
          <a:xfrm>
            <a:off x="5537200" y="4648200"/>
            <a:ext cx="5842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但金层过薄 → 孔隙率大、底层镍易氧化 → 可焊性下降</a:t>
            </a:r>
            <a:endParaRPr/>
          </a:p>
        </p:txBody>
      </p:sp>
      <p:sp>
        <p:nvSpPr>
          <p:cNvPr id="37" name="矩形 36"/>
          <p:cNvSpPr/>
          <p:nvPr/>
        </p:nvSpPr>
        <p:spPr>
          <a:xfrm>
            <a:off x="5537200" y="5181600"/>
            <a:ext cx="5842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1C2B3A"/>
                </a:solidFill>
                <a:latin typeface="微软雅黑"/>
                <a:ea typeface="微软雅黑"/>
              </a:rPr>
              <a:t>合理区间（QJ 3103A-2011 表 4）：</a:t>
            </a:r>
            <a:endParaRPr/>
          </a:p>
        </p:txBody>
      </p:sp>
      <p:sp>
        <p:nvSpPr>
          <p:cNvPr id="38" name="矩形 37"/>
          <p:cNvSpPr/>
          <p:nvPr/>
        </p:nvSpPr>
        <p:spPr>
          <a:xfrm>
            <a:off x="5537200" y="5511800"/>
            <a:ext cx="5842000" cy="762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· 超声金属线焊接区（25 μm 铝丝键合）≥0.05 μm
· 锡焊 / SMT 焊盘 0.13~0.45 μm　· 电镀硬金 ≥1.3 μm（仅非焊接触点）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失效方式：黑盘（Black Pad）</a:t>
            </a:r>
          </a:p>
        </p:txBody>
      </p:sp>
      <p:sp>
        <p:nvSpPr>
          <p:cNvPr id="4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pic>
        <p:nvPicPr>
          <p:cNvPr id="42" name="图片 41"/>
          <p:cNvPicPr/>
          <p:nvPr/>
        </p:nvPicPr>
        <p:blipFill>
          <a:blip r:embed="rId2"/>
          <a:stretch/>
        </p:blipFill>
        <p:spPr>
          <a:xfrm>
            <a:off x="609600" y="1168400"/>
            <a:ext cx="5198806" cy="3429000"/>
          </a:xfrm>
          <a:prstGeom prst="rect">
            <a:avLst/>
          </a:prstGeom>
        </p:spPr>
      </p:pic>
      <p:sp>
        <p:nvSpPr>
          <p:cNvPr id="43" name="矩形: 圆角 42"/>
          <p:cNvSpPr/>
          <p:nvPr/>
        </p:nvSpPr>
        <p:spPr>
          <a:xfrm>
            <a:off x="6070600" y="1168400"/>
            <a:ext cx="5511800" cy="1651000"/>
          </a:xfrm>
          <a:prstGeom prst="roundRect">
            <a:avLst>
              <a:gd name="adj" fmla="val 4376"/>
            </a:avLst>
          </a:prstGeom>
          <a:solidFill>
            <a:srgbClr val="F2F6FA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矩形: 圆角 43"/>
          <p:cNvSpPr/>
          <p:nvPr/>
        </p:nvSpPr>
        <p:spPr>
          <a:xfrm>
            <a:off x="6070600" y="2946400"/>
            <a:ext cx="5511800" cy="1651000"/>
          </a:xfrm>
          <a:prstGeom prst="roundRect">
            <a:avLst>
              <a:gd name="adj" fmla="val 4376"/>
            </a:avLst>
          </a:prstGeom>
          <a:solidFill>
            <a:srgbClr val="FFF6F7"/>
          </a:solidFill>
          <a:ln w="1778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矩形: 圆角 44"/>
          <p:cNvSpPr/>
          <p:nvPr/>
        </p:nvSpPr>
        <p:spPr>
          <a:xfrm>
            <a:off x="6070600" y="4724400"/>
            <a:ext cx="5511800" cy="1727200"/>
          </a:xfrm>
          <a:prstGeom prst="roundRect">
            <a:avLst>
              <a:gd name="adj" fmla="val 4376"/>
            </a:avLst>
          </a:prstGeom>
          <a:solidFill>
            <a:srgbClr val="EEF7F2"/>
          </a:solidFill>
          <a:ln w="17780">
            <a:solidFill>
              <a:srgbClr val="1F8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矩形: 圆角 45"/>
          <p:cNvSpPr/>
          <p:nvPr/>
        </p:nvSpPr>
        <p:spPr>
          <a:xfrm>
            <a:off x="6070600" y="1168400"/>
            <a:ext cx="5511800" cy="355600"/>
          </a:xfrm>
          <a:prstGeom prst="roundRect">
            <a:avLst>
              <a:gd name="adj" fmla="val 4376"/>
            </a:avLst>
          </a:prstGeom>
          <a:solidFill>
            <a:srgbClr val="E3EDF7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矩形: 圆角 46"/>
          <p:cNvSpPr/>
          <p:nvPr/>
        </p:nvSpPr>
        <p:spPr>
          <a:xfrm>
            <a:off x="6070600" y="2946400"/>
            <a:ext cx="5511800" cy="355600"/>
          </a:xfrm>
          <a:prstGeom prst="roundRect">
            <a:avLst>
              <a:gd name="adj" fmla="val 4376"/>
            </a:avLst>
          </a:prstGeom>
          <a:solidFill>
            <a:srgbClr val="F7DDE2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矩形: 圆角 47"/>
          <p:cNvSpPr/>
          <p:nvPr/>
        </p:nvSpPr>
        <p:spPr>
          <a:xfrm>
            <a:off x="6070600" y="4724400"/>
            <a:ext cx="5511800" cy="355600"/>
          </a:xfrm>
          <a:prstGeom prst="roundRect">
            <a:avLst>
              <a:gd name="adj" fmla="val 4376"/>
            </a:avLst>
          </a:prstGeom>
          <a:solidFill>
            <a:srgbClr val="DEF0E7"/>
          </a:solidFill>
          <a:ln w="12700">
            <a:solidFill>
              <a:srgbClr val="1F8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矩形 48"/>
          <p:cNvSpPr/>
          <p:nvPr/>
        </p:nvSpPr>
        <p:spPr>
          <a:xfrm>
            <a:off x="6273800" y="1219200"/>
            <a:ext cx="5105400" cy="254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300">
                <a:solidFill>
                  <a:srgbClr val="1C2B3A"/>
                </a:solidFill>
                <a:latin typeface="微软雅黑"/>
                <a:ea typeface="微软雅黑"/>
              </a:rPr>
              <a:t>成因</a:t>
            </a:r>
            <a:endParaRPr/>
          </a:p>
        </p:txBody>
      </p:sp>
      <p:sp>
        <p:nvSpPr>
          <p:cNvPr id="50" name="矩形 49"/>
          <p:cNvSpPr/>
          <p:nvPr/>
        </p:nvSpPr>
        <p:spPr>
          <a:xfrm>
            <a:off x="6273800" y="1549400"/>
            <a:ext cx="51054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ENIG 的浸金（置换金）工序直接作用于化学镍层，浸金液沿晶界腐蚀镍</a:t>
            </a:r>
            <a:endParaRPr/>
          </a:p>
        </p:txBody>
      </p:sp>
      <p:sp>
        <p:nvSpPr>
          <p:cNvPr id="51" name="矩形 50"/>
          <p:cNvSpPr/>
          <p:nvPr/>
        </p:nvSpPr>
        <p:spPr>
          <a:xfrm>
            <a:off x="6273800" y="2057400"/>
            <a:ext cx="51054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形成富磷、脆性的镍表面层（黑盘）→ 界面强度不足、焊点/键合点开裂</a:t>
            </a:r>
            <a:endParaRPr/>
          </a:p>
        </p:txBody>
      </p:sp>
      <p:sp>
        <p:nvSpPr>
          <p:cNvPr id="52" name="矩形 51"/>
          <p:cNvSpPr/>
          <p:nvPr/>
        </p:nvSpPr>
        <p:spPr>
          <a:xfrm>
            <a:off x="6273800" y="2997200"/>
            <a:ext cx="5105400" cy="254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300">
                <a:solidFill>
                  <a:srgbClr val="C8102E"/>
                </a:solidFill>
                <a:latin typeface="微软雅黑"/>
                <a:ea typeface="微软雅黑"/>
              </a:rPr>
              <a:t>为什么航天是"致命"的</a:t>
            </a:r>
            <a:endParaRPr/>
          </a:p>
        </p:txBody>
      </p:sp>
      <p:sp>
        <p:nvSpPr>
          <p:cNvPr id="53" name="矩形 52"/>
          <p:cNvSpPr/>
          <p:nvPr/>
        </p:nvSpPr>
        <p:spPr>
          <a:xfrm>
            <a:off x="6273800" y="3327400"/>
            <a:ext cx="51054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失效滞后：筛选 / 老炼阶段正常，服役后才暴露，前期难以剔除</a:t>
            </a:r>
            <a:endParaRPr/>
          </a:p>
        </p:txBody>
      </p:sp>
      <p:sp>
        <p:nvSpPr>
          <p:cNvPr id="54" name="矩形 53"/>
          <p:cNvSpPr/>
          <p:nvPr/>
        </p:nvSpPr>
        <p:spPr>
          <a:xfrm>
            <a:off x="6273800" y="3835400"/>
            <a:ext cx="5105400" cy="635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航天不可返修、不可在轨更换；地面项目可返修，危害被"稀释"</a:t>
            </a:r>
            <a:endParaRPr/>
          </a:p>
        </p:txBody>
      </p:sp>
      <p:sp>
        <p:nvSpPr>
          <p:cNvPr id="55" name="矩形 54"/>
          <p:cNvSpPr/>
          <p:nvPr/>
        </p:nvSpPr>
        <p:spPr>
          <a:xfrm>
            <a:off x="6273800" y="4775200"/>
            <a:ext cx="5105400" cy="254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300">
                <a:solidFill>
                  <a:srgbClr val="1F8A5F"/>
                </a:solidFill>
                <a:latin typeface="微软雅黑"/>
                <a:ea typeface="微软雅黑"/>
              </a:rPr>
              <a:t>本稿立场：ENIG 已排除</a:t>
            </a:r>
            <a:endParaRPr/>
          </a:p>
        </p:txBody>
      </p:sp>
      <p:sp>
        <p:nvSpPr>
          <p:cNvPr id="56" name="矩形 55"/>
          <p:cNvSpPr/>
          <p:nvPr/>
        </p:nvSpPr>
        <p:spPr>
          <a:xfrm>
            <a:off x="6273800" y="5105400"/>
            <a:ext cx="51054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ENIG 在"铝丝键合 + 宇航"场景下同时存在金脆与黑盘双缺陷</a:t>
            </a:r>
            <a:endParaRPr/>
          </a:p>
        </p:txBody>
      </p:sp>
      <p:sp>
        <p:nvSpPr>
          <p:cNvPr id="57" name="矩形 56"/>
          <p:cNvSpPr/>
          <p:nvPr/>
        </p:nvSpPr>
        <p:spPr>
          <a:xfrm>
            <a:off x="6273800" y="5613400"/>
            <a:ext cx="5105400" cy="736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ENEPIG 的 Pd 层在浸金时阻隔镍层，从根本上抑制黑盘
QJ 3103A-2011 §5.2.1.6 亦限制 ENIG 使用场合（焊前储存长/湿热环境不可用）</a:t>
            </a:r>
            <a:endParaRPr/>
          </a:p>
        </p:txBody>
      </p:sp>
      <p:sp>
        <p:nvSpPr>
          <p:cNvPr id="58" name="矩形 57"/>
          <p:cNvSpPr/>
          <p:nvPr/>
        </p:nvSpPr>
        <p:spPr>
          <a:xfrm>
            <a:off x="609600" y="4673600"/>
            <a:ext cx="5207000" cy="254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图：黑盘（Black Pad）形成机理 —— ENIG 浸金工序腐蚀镍层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失效方式：锡须（Tin Whisker）</a:t>
            </a:r>
          </a:p>
        </p:txBody>
      </p:sp>
      <p:sp>
        <p:nvSpPr>
          <p:cNvPr id="7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pic>
        <p:nvPicPr>
          <p:cNvPr id="76" name="图片 75"/>
          <p:cNvPicPr/>
          <p:nvPr/>
        </p:nvPicPr>
        <p:blipFill>
          <a:blip r:embed="rId2"/>
          <a:stretch/>
        </p:blipFill>
        <p:spPr>
          <a:xfrm>
            <a:off x="609600" y="1219200"/>
            <a:ext cx="5073650" cy="2806700"/>
          </a:xfrm>
          <a:prstGeom prst="rect">
            <a:avLst/>
          </a:prstGeom>
        </p:spPr>
      </p:pic>
      <p:sp>
        <p:nvSpPr>
          <p:cNvPr id="77" name="矩形: 圆角 76"/>
          <p:cNvSpPr/>
          <p:nvPr/>
        </p:nvSpPr>
        <p:spPr>
          <a:xfrm>
            <a:off x="609600" y="4191000"/>
            <a:ext cx="5080000" cy="2489200"/>
          </a:xfrm>
          <a:prstGeom prst="roundRect">
            <a:avLst>
              <a:gd name="adj" fmla="val 4376"/>
            </a:avLst>
          </a:prstGeom>
          <a:solidFill>
            <a:srgbClr val="FFF6F7"/>
          </a:solidFill>
          <a:ln w="1778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8" name="矩形: 圆角 77"/>
          <p:cNvSpPr/>
          <p:nvPr/>
        </p:nvSpPr>
        <p:spPr>
          <a:xfrm>
            <a:off x="609600" y="4191000"/>
            <a:ext cx="5080000" cy="355600"/>
          </a:xfrm>
          <a:prstGeom prst="roundRect">
            <a:avLst>
              <a:gd name="adj" fmla="val 4376"/>
            </a:avLst>
          </a:prstGeom>
          <a:solidFill>
            <a:srgbClr val="F7DDE2"/>
          </a:solidFill>
          <a:ln w="12700">
            <a:solidFill>
              <a:srgbClr val="C8102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9" name="矩形: 圆角 78"/>
          <p:cNvSpPr/>
          <p:nvPr/>
        </p:nvSpPr>
        <p:spPr>
          <a:xfrm>
            <a:off x="5969000" y="1219200"/>
            <a:ext cx="5613400" cy="1828800"/>
          </a:xfrm>
          <a:prstGeom prst="roundRect">
            <a:avLst>
              <a:gd name="adj" fmla="val 4376"/>
            </a:avLst>
          </a:prstGeom>
          <a:solidFill>
            <a:srgbClr val="F2F6FA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0" name="矩形: 圆角 79"/>
          <p:cNvSpPr/>
          <p:nvPr/>
        </p:nvSpPr>
        <p:spPr>
          <a:xfrm>
            <a:off x="5969000" y="1219200"/>
            <a:ext cx="5613400" cy="355600"/>
          </a:xfrm>
          <a:prstGeom prst="roundRect">
            <a:avLst>
              <a:gd name="adj" fmla="val 4376"/>
            </a:avLst>
          </a:prstGeom>
          <a:solidFill>
            <a:srgbClr val="E3EDF7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1" name="矩形: 圆角 80"/>
          <p:cNvSpPr/>
          <p:nvPr/>
        </p:nvSpPr>
        <p:spPr>
          <a:xfrm>
            <a:off x="5969000" y="3200400"/>
            <a:ext cx="5613400" cy="1549400"/>
          </a:xfrm>
          <a:prstGeom prst="roundRect">
            <a:avLst>
              <a:gd name="adj" fmla="val 4376"/>
            </a:avLst>
          </a:prstGeom>
          <a:solidFill>
            <a:srgbClr val="F2F6FA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2" name="矩形: 圆角 81"/>
          <p:cNvSpPr/>
          <p:nvPr/>
        </p:nvSpPr>
        <p:spPr>
          <a:xfrm>
            <a:off x="5969000" y="3200400"/>
            <a:ext cx="5613400" cy="355600"/>
          </a:xfrm>
          <a:prstGeom prst="roundRect">
            <a:avLst>
              <a:gd name="adj" fmla="val 4376"/>
            </a:avLst>
          </a:prstGeom>
          <a:solidFill>
            <a:srgbClr val="E3EDF7"/>
          </a:solidFill>
          <a:ln w="12700">
            <a:solidFill>
              <a:srgbClr val="D8E2E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3" name="矩形: 圆角 82"/>
          <p:cNvSpPr/>
          <p:nvPr/>
        </p:nvSpPr>
        <p:spPr>
          <a:xfrm>
            <a:off x="5969000" y="4902200"/>
            <a:ext cx="5613400" cy="1778000"/>
          </a:xfrm>
          <a:prstGeom prst="roundRect">
            <a:avLst>
              <a:gd name="adj" fmla="val 4376"/>
            </a:avLst>
          </a:prstGeom>
          <a:solidFill>
            <a:srgbClr val="EEF7F2"/>
          </a:solidFill>
          <a:ln w="17780">
            <a:solidFill>
              <a:srgbClr val="1F8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4" name="矩形: 圆角 83"/>
          <p:cNvSpPr/>
          <p:nvPr/>
        </p:nvSpPr>
        <p:spPr>
          <a:xfrm>
            <a:off x="5969000" y="4902200"/>
            <a:ext cx="5613400" cy="355600"/>
          </a:xfrm>
          <a:prstGeom prst="roundRect">
            <a:avLst>
              <a:gd name="adj" fmla="val 4376"/>
            </a:avLst>
          </a:prstGeom>
          <a:solidFill>
            <a:srgbClr val="DEF0E7"/>
          </a:solidFill>
          <a:ln w="12700">
            <a:solidFill>
              <a:srgbClr val="1F8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5" name="矩形 84"/>
          <p:cNvSpPr/>
          <p:nvPr/>
        </p:nvSpPr>
        <p:spPr>
          <a:xfrm>
            <a:off x="6172200" y="1270000"/>
            <a:ext cx="5207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1C2B3A"/>
                </a:solidFill>
                <a:latin typeface="微软雅黑"/>
                <a:ea typeface="微软雅黑"/>
              </a:rPr>
              <a:t>什么是锡须</a:t>
            </a:r>
            <a:endParaRPr/>
          </a:p>
        </p:txBody>
      </p:sp>
      <p:sp>
        <p:nvSpPr>
          <p:cNvPr id="86" name="矩形 85"/>
          <p:cNvSpPr/>
          <p:nvPr/>
        </p:nvSpPr>
        <p:spPr>
          <a:xfrm>
            <a:off x="6172200" y="1625600"/>
            <a:ext cx="5207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纯锡镀层 / 焊料表面自发长出单晶、细丝状金属晶须：直径 μm 级（约 1~5 μm），长度可达 mm 级</a:t>
            </a:r>
            <a:endParaRPr/>
          </a:p>
        </p:txBody>
      </p:sp>
      <p:sp>
        <p:nvSpPr>
          <p:cNvPr id="87" name="矩形 86"/>
          <p:cNvSpPr/>
          <p:nvPr/>
        </p:nvSpPr>
        <p:spPr>
          <a:xfrm>
            <a:off x="6172200" y="2667000"/>
            <a:ext cx="5207000" cy="330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发生部位：镀锡层、纯锡焊料、含锡镀层表面</a:t>
            </a:r>
            <a:endParaRPr/>
          </a:p>
        </p:txBody>
      </p:sp>
      <p:sp>
        <p:nvSpPr>
          <p:cNvPr id="88" name="矩形 87"/>
          <p:cNvSpPr/>
          <p:nvPr/>
        </p:nvSpPr>
        <p:spPr>
          <a:xfrm>
            <a:off x="6172200" y="3251200"/>
            <a:ext cx="5207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1C2B3A"/>
                </a:solidFill>
                <a:latin typeface="微软雅黑"/>
                <a:ea typeface="微软雅黑"/>
              </a:rPr>
              <a:t>为什么有害</a:t>
            </a:r>
            <a:endParaRPr/>
          </a:p>
        </p:txBody>
      </p:sp>
      <p:sp>
        <p:nvSpPr>
          <p:cNvPr id="89" name="矩形 88"/>
          <p:cNvSpPr/>
          <p:nvPr/>
        </p:nvSpPr>
        <p:spPr>
          <a:xfrm>
            <a:off x="6172200" y="3606800"/>
            <a:ext cx="5207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晶须为导电金属，可能桥接相邻焊盘 / 引脚 → 短路</a:t>
            </a:r>
            <a:endParaRPr/>
          </a:p>
        </p:txBody>
      </p:sp>
      <p:sp>
        <p:nvSpPr>
          <p:cNvPr id="90" name="矩形 89"/>
          <p:cNvSpPr/>
          <p:nvPr/>
        </p:nvSpPr>
        <p:spPr>
          <a:xfrm>
            <a:off x="6172200" y="4140200"/>
            <a:ext cx="5207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折断后形成游离导电颗粒；细间距器件（BGA）风险最高；失效可间歇性，排查困难</a:t>
            </a:r>
            <a:endParaRPr/>
          </a:p>
        </p:txBody>
      </p:sp>
      <p:sp>
        <p:nvSpPr>
          <p:cNvPr id="91" name="矩形 90"/>
          <p:cNvSpPr/>
          <p:nvPr/>
        </p:nvSpPr>
        <p:spPr>
          <a:xfrm>
            <a:off x="6172200" y="4953000"/>
            <a:ext cx="5207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1F8A5F"/>
                </a:solidFill>
                <a:latin typeface="微软雅黑"/>
                <a:ea typeface="微软雅黑"/>
              </a:rPr>
              <a:t>★ 为什么是"航天特有"问题</a:t>
            </a:r>
            <a:endParaRPr/>
          </a:p>
        </p:txBody>
      </p:sp>
      <p:sp>
        <p:nvSpPr>
          <p:cNvPr id="92" name="矩形 91"/>
          <p:cNvSpPr/>
          <p:nvPr/>
        </p:nvSpPr>
        <p:spPr>
          <a:xfrm>
            <a:off x="6172200" y="5308600"/>
            <a:ext cx="5207000" cy="533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地面有氧化层抑制、无真空与辐照加速，少见锡须失效；航天恰为最不利组合</a:t>
            </a:r>
            <a:endParaRPr/>
          </a:p>
        </p:txBody>
      </p:sp>
      <p:sp>
        <p:nvSpPr>
          <p:cNvPr id="93" name="矩形 92"/>
          <p:cNvSpPr/>
          <p:nvPr/>
        </p:nvSpPr>
        <p:spPr>
          <a:xfrm>
            <a:off x="6172200" y="5867400"/>
            <a:ext cx="5207000" cy="7366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真空 + 辐射 → 生长更快；且无法在轨维修
故航天明确禁忌纯锡体系，改用锡铅（SnPb）合金（铅有效抑制晶须生长）</a:t>
            </a:r>
            <a:endParaRPr/>
          </a:p>
        </p:txBody>
      </p:sp>
      <p:sp>
        <p:nvSpPr>
          <p:cNvPr id="94" name="矩形 93"/>
          <p:cNvSpPr/>
          <p:nvPr/>
        </p:nvSpPr>
        <p:spPr>
          <a:xfrm>
            <a:off x="812800" y="4241800"/>
            <a:ext cx="4699000" cy="279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400">
                <a:solidFill>
                  <a:srgbClr val="C8102E"/>
                </a:solidFill>
                <a:latin typeface="微软雅黑"/>
                <a:ea typeface="微软雅黑"/>
              </a:rPr>
              <a:t>与标准的对应</a:t>
            </a:r>
            <a:endParaRPr/>
          </a:p>
        </p:txBody>
      </p:sp>
      <p:sp>
        <p:nvSpPr>
          <p:cNvPr id="95" name="矩形 94"/>
          <p:cNvSpPr/>
          <p:nvPr/>
        </p:nvSpPr>
        <p:spPr>
          <a:xfrm>
            <a:off x="812800" y="4648200"/>
            <a:ext cx="4699000" cy="584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QJ 3103A-2011 §5.2.1.2 明确："纯锡镀层容易生长锡须，会使绝缘下降或短路"</a:t>
            </a:r>
            <a:endParaRPr/>
          </a:p>
        </p:txBody>
      </p:sp>
      <p:sp>
        <p:nvSpPr>
          <p:cNvPr id="96" name="矩形 95"/>
          <p:cNvSpPr/>
          <p:nvPr/>
        </p:nvSpPr>
        <p:spPr>
          <a:xfrm>
            <a:off x="812800" y="5283200"/>
            <a:ext cx="4699000" cy="584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5B6B7C"/>
                </a:solidFill>
                <a:latin typeface="微软雅黑"/>
                <a:ea typeface="微软雅黑"/>
              </a:rPr>
              <a:t>故通常采用锡铝合金或锡合金；规定锡含量 60%~70%，最佳 61%~63%</a:t>
            </a:r>
            <a:endParaRPr/>
          </a:p>
        </p:txBody>
      </p:sp>
      <p:sp>
        <p:nvSpPr>
          <p:cNvPr id="97" name="矩形 96"/>
          <p:cNvSpPr/>
          <p:nvPr/>
        </p:nvSpPr>
        <p:spPr>
          <a:xfrm>
            <a:off x="812800" y="5918200"/>
            <a:ext cx="4699000" cy="660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100">
                <a:solidFill>
                  <a:srgbClr val="C8102E"/>
                </a:solidFill>
                <a:latin typeface="微软雅黑"/>
                <a:ea typeface="微软雅黑"/>
              </a:rPr>
              <a:t>本稿据此排除无铅喷锡（SnCu / SAC）与浸锡路线 —— 锡须是航天明确禁忌</a:t>
            </a:r>
            <a:endParaRPr/>
          </a:p>
        </p:txBody>
      </p:sp>
      <p:sp>
        <p:nvSpPr>
          <p:cNvPr id="98" name="矩形 97"/>
          <p:cNvSpPr/>
          <p:nvPr/>
        </p:nvSpPr>
        <p:spPr>
          <a:xfrm>
            <a:off x="609600" y="4089400"/>
            <a:ext cx="5080000" cy="254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图：锡须生长与桥接短路示意（手绘）</a:t>
            </a:r>
            <a:endParaRPr/>
          </a:p>
        </p:txBody>
      </p:sp>
      <p:sp>
        <p:nvSpPr>
          <p:cNvPr id="99" name="矩形 98"/>
          <p:cNvSpPr/>
          <p:nvPr/>
        </p:nvSpPr>
        <p:spPr>
          <a:xfrm>
            <a:off x="6172200" y="2159000"/>
            <a:ext cx="5207000" cy="50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r>
              <a:rPr lang="zh-CN" sz="1000">
                <a:solidFill>
                  <a:srgbClr val="5B6B7C"/>
                </a:solidFill>
                <a:latin typeface="微软雅黑"/>
                <a:ea typeface="微软雅黑"/>
              </a:rPr>
              <a:t>生长速率约 0.03~9 mm/年（随应力与环境变化）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DC6715A-38A7-4F0C-BD04-313B315A1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采购和招标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71140D8-43D5-4DBF-87AE-342FCC7D6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/>
          </a:p>
        </p:txBody>
      </p:sp>
      <p:graphicFrame>
        <p:nvGraphicFramePr>
          <p:cNvPr id="7" name="内容占位符 3">
            <a:extLst>
              <a:ext uri="{FF2B5EF4-FFF2-40B4-BE49-F238E27FC236}">
                <a16:creationId xmlns:a16="http://schemas.microsoft.com/office/drawing/2014/main" id="{61DA18CA-BCBD-49EE-BAD7-556C19BBF0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741480"/>
              </p:ext>
            </p:extLst>
          </p:nvPr>
        </p:nvGraphicFramePr>
        <p:xfrm>
          <a:off x="139149" y="1280618"/>
          <a:ext cx="11857380" cy="4297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4693">
                  <a:extLst>
                    <a:ext uri="{9D8B030D-6E8A-4147-A177-3AD203B41FA5}">
                      <a16:colId xmlns:a16="http://schemas.microsoft.com/office/drawing/2014/main" val="3882797040"/>
                    </a:ext>
                  </a:extLst>
                </a:gridCol>
                <a:gridCol w="2535715">
                  <a:extLst>
                    <a:ext uri="{9D8B030D-6E8A-4147-A177-3AD203B41FA5}">
                      <a16:colId xmlns:a16="http://schemas.microsoft.com/office/drawing/2014/main" val="1475665076"/>
                    </a:ext>
                  </a:extLst>
                </a:gridCol>
                <a:gridCol w="7446972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采购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招标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碳纤维复材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鲁兵</a:t>
                      </a:r>
                      <a:r>
                        <a:rPr lang="en-US" altLang="zh-CN" dirty="0"/>
                        <a:t>&amp;</a:t>
                      </a:r>
                      <a:r>
                        <a:rPr lang="zh-CN" altLang="en-US" dirty="0"/>
                        <a:t>韦家驹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已完成招标，哈玻院中标。上周完成合同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303291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ASIC</a:t>
                      </a:r>
                      <a:endParaRPr lang="zh-CN" altLang="en-US" dirty="0"/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已完成开标，</a:t>
                      </a:r>
                      <a:r>
                        <a:rPr lang="en-US" alt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日拿到中标公告走合同流程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86422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ASIC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韦家驹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已完成开标，</a:t>
                      </a:r>
                      <a:r>
                        <a:rPr lang="en-US" alt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日拿到中标公告走合同流程</a:t>
                      </a:r>
                      <a:endParaRPr lang="zh-CN" alt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118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硅微条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韦家驹</a:t>
                      </a:r>
                      <a:endParaRPr lang="en-US" altLang="zh-CN" dirty="0"/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已完成开标，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王锡誉推动中标公示流程！蒲秀娟审合同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0113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硅电容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乔锐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已完成意向公开并分发指标表</a:t>
                      </a:r>
                      <a:r>
                        <a:rPr lang="zh-CN" altLang="en-US" b="1" dirty="0">
                          <a:solidFill>
                            <a:schemeClr val="tx1"/>
                          </a:solidFill>
                        </a:rPr>
                        <a:t>，</a:t>
                      </a:r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本周推动标书合稿。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93808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热控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徐元迪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0070C0"/>
                          </a:solidFill>
                          <a:latin typeface="+mn-lt"/>
                          <a:ea typeface="+mn-ea"/>
                          <a:cs typeface="+mn-cs"/>
                        </a:rPr>
                        <a:t>本周二上午预备会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90249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制板</a:t>
                      </a:r>
                      <a:endParaRPr lang="en-US" altLang="zh-CN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电装</a:t>
                      </a:r>
                      <a:r>
                        <a:rPr lang="en-US" altLang="zh-CN" dirty="0"/>
                        <a:t>+COB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韦家驹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霍嘉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待确定制板工艺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电装方案</a:t>
                      </a:r>
                      <a:r>
                        <a:rPr lang="en-US" altLang="zh-CN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意向厂家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2322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导热索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徐元迪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鲁兵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？？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59882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Airborn</a:t>
                      </a:r>
                      <a:r>
                        <a:rPr lang="zh-CN" altLang="en-US" dirty="0"/>
                        <a:t>连接器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高旻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b="1" dirty="0">
                          <a:solidFill>
                            <a:schemeClr val="tx1"/>
                          </a:solidFill>
                          <a:highlight>
                            <a:srgbClr val="00FF00"/>
                          </a:highlight>
                        </a:rPr>
                        <a:t>已完成意向公开。已发送进口论证给采购办</a:t>
                      </a:r>
                      <a:endParaRPr lang="zh-CN" altLang="en-US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5517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Z</a:t>
                      </a:r>
                      <a:r>
                        <a:rPr lang="zh-CN" altLang="en-US" dirty="0"/>
                        <a:t>型高密走线板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张子良</a:t>
                      </a:r>
                      <a:endParaRPr lang="en-US" altLang="zh-C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？？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6993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74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>
            <a:extLst>
              <a:ext uri="{FF2B5EF4-FFF2-40B4-BE49-F238E27FC236}">
                <a16:creationId xmlns:a16="http://schemas.microsoft.com/office/drawing/2014/main" id="{B5C4B054-8C07-421F-91D9-7A7280BF3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3776105"/>
              </p:ext>
            </p:extLst>
          </p:nvPr>
        </p:nvGraphicFramePr>
        <p:xfrm>
          <a:off x="666712" y="1249824"/>
          <a:ext cx="11061000" cy="24008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7000">
                  <a:extLst>
                    <a:ext uri="{9D8B030D-6E8A-4147-A177-3AD203B41FA5}">
                      <a16:colId xmlns:a16="http://schemas.microsoft.com/office/drawing/2014/main" val="3025494437"/>
                    </a:ext>
                  </a:extLst>
                </a:gridCol>
                <a:gridCol w="3934046">
                  <a:extLst>
                    <a:ext uri="{9D8B030D-6E8A-4147-A177-3AD203B41FA5}">
                      <a16:colId xmlns:a16="http://schemas.microsoft.com/office/drawing/2014/main" val="3817702723"/>
                    </a:ext>
                  </a:extLst>
                </a:gridCol>
                <a:gridCol w="1895323">
                  <a:extLst>
                    <a:ext uri="{9D8B030D-6E8A-4147-A177-3AD203B41FA5}">
                      <a16:colId xmlns:a16="http://schemas.microsoft.com/office/drawing/2014/main" val="505506896"/>
                    </a:ext>
                  </a:extLst>
                </a:gridCol>
                <a:gridCol w="1445126">
                  <a:extLst>
                    <a:ext uri="{9D8B030D-6E8A-4147-A177-3AD203B41FA5}">
                      <a16:colId xmlns:a16="http://schemas.microsoft.com/office/drawing/2014/main" val="2741609711"/>
                    </a:ext>
                  </a:extLst>
                </a:gridCol>
                <a:gridCol w="1869505">
                  <a:extLst>
                    <a:ext uri="{9D8B030D-6E8A-4147-A177-3AD203B41FA5}">
                      <a16:colId xmlns:a16="http://schemas.microsoft.com/office/drawing/2014/main" val="4096673917"/>
                    </a:ext>
                  </a:extLst>
                </a:gridCol>
              </a:tblGrid>
              <a:tr h="40405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截止时间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工作安排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安排人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负责人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进展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备注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3578601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举一反三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李新乔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乔锐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1671664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</a:t>
                      </a:r>
                      <a:r>
                        <a: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月</a:t>
                      </a:r>
                      <a:r>
                        <a:rPr lang="en-US" altLang="zh-CN" b="0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zh-CN" altLang="en-US" b="0" dirty="0">
                          <a:solidFill>
                            <a:schemeClr val="tx1"/>
                          </a:solidFill>
                        </a:rPr>
                        <a:t>日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风险分析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李新乔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乔锐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已完成</a:t>
                      </a:r>
                    </a:p>
                  </a:txBody>
                  <a:tcPr anchor="ctr"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5055535"/>
                  </a:ext>
                </a:extLst>
              </a:tr>
              <a:tr h="404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2026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年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月</a:t>
                      </a:r>
                      <a:r>
                        <a:rPr lang="en-US" altLang="zh-CN" b="1" dirty="0">
                          <a:solidFill>
                            <a:srgbClr val="FF0000"/>
                          </a:solidFill>
                        </a:rPr>
                        <a:t>13</a:t>
                      </a:r>
                      <a:r>
                        <a:rPr lang="zh-CN" altLang="en-US" b="1" dirty="0">
                          <a:solidFill>
                            <a:srgbClr val="FF0000"/>
                          </a:solidFill>
                        </a:rPr>
                        <a:t>日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初样设计报告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总体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乔锐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霍嘉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鲁兵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徐元迪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车永娥</a:t>
                      </a:r>
                      <a:r>
                        <a:rPr lang="en-US" altLang="zh-CN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8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李洪沂</a:t>
                      </a:r>
                      <a:endParaRPr lang="en-US" altLang="zh-CN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780392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DEDFF137-40A5-4DE8-99D6-88C27EAF0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文档和评审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28EF03-4E95-4C9B-813D-0F96DA8CD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2026/10/12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9404632"/>
      </p:ext>
    </p:extLst>
  </p:cSld>
  <p:clrMapOvr>
    <a:masterClrMapping/>
  </p:clrMapOvr>
</p:sld>
</file>

<file path=ppt/theme/theme1.xml><?xml version="1.0" encoding="utf-8"?>
<a:theme xmlns:a="http://schemas.openxmlformats.org/drawingml/2006/main" name="IHE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02060"/>
            </a:solidFill>
            <a:ea typeface="黑体" panose="02010609060101010101" pitchFamily="2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HEP" id="{1B0B717B-B345-4556-8931-A4D9E266528D}" vid="{B471213F-AC63-4C40-9683-2EC057EFCA7F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13113</TotalTime>
  <Words>1903</Words>
  <Application>Microsoft Office PowerPoint</Application>
  <PresentationFormat>宽屏</PresentationFormat>
  <Paragraphs>246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等线</vt:lpstr>
      <vt:lpstr>微软雅黑</vt:lpstr>
      <vt:lpstr>Arial</vt:lpstr>
      <vt:lpstr>Calibri</vt:lpstr>
      <vt:lpstr>Calibri Light</vt:lpstr>
      <vt:lpstr>Wingdings</vt:lpstr>
      <vt:lpstr>IHEP</vt:lpstr>
      <vt:lpstr>自定义设计方案</vt:lpstr>
      <vt:lpstr>SCD 周例会</vt:lpstr>
      <vt:lpstr>总体研制节点及安排</vt:lpstr>
      <vt:lpstr>辅线的进展和计划</vt:lpstr>
      <vt:lpstr>重要辅线</vt:lpstr>
      <vt:lpstr>新上传到DOCS的材料</vt:lpstr>
      <vt:lpstr>新的辅线（1）：侧面PSBox、FFE板和MB板设计</vt:lpstr>
      <vt:lpstr>新的辅线（2）：SFE板的制板平面工艺</vt:lpstr>
      <vt:lpstr>SFE板各表面处理工艺优劣比较</vt:lpstr>
      <vt:lpstr>失效方式：金脆（Gold Embrittlement）</vt:lpstr>
      <vt:lpstr>失效方式：黑盘（Black Pad）</vt:lpstr>
      <vt:lpstr>失效方式：锡须（Tin Whisker）</vt:lpstr>
      <vt:lpstr>采购和招标</vt:lpstr>
      <vt:lpstr>文档和评审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上一个年度的重要进展回顾</dc:title>
  <dc:creator>Yuodaa</dc:creator>
  <cp:lastModifiedBy>乔锐0920</cp:lastModifiedBy>
  <cp:revision>1313</cp:revision>
  <dcterms:created xsi:type="dcterms:W3CDTF">2023-08-09T12:44:00Z</dcterms:created>
  <dcterms:modified xsi:type="dcterms:W3CDTF">2026-10-12T01:18:19Z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