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0" r:id="rId1"/>
    <p:sldMasterId id="2147483665" r:id="rId2"/>
  </p:sldMasterIdLst>
  <p:notesMasterIdLst>
    <p:notesMasterId r:id="rId14"/>
  </p:notesMasterIdLst>
  <p:sldIdLst>
    <p:sldId id="269" r:id="rId3"/>
    <p:sldId id="276" r:id="rId4"/>
    <p:sldId id="293" r:id="rId5"/>
    <p:sldId id="294" r:id="rId6"/>
    <p:sldId id="292" r:id="rId7"/>
    <p:sldId id="284" r:id="rId8"/>
    <p:sldId id="295" r:id="rId9"/>
    <p:sldId id="289" r:id="rId10"/>
    <p:sldId id="285" r:id="rId11"/>
    <p:sldId id="296" r:id="rId12"/>
    <p:sldId id="291" r:id="rId13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DFF15"/>
    <a:srgbClr val="15FF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7022" autoAdjust="0"/>
  </p:normalViewPr>
  <p:slideViewPr>
    <p:cSldViewPr snapToGrid="0" showGuides="1">
      <p:cViewPr varScale="1">
        <p:scale>
          <a:sx n="157" d="100"/>
          <a:sy n="157" d="100"/>
        </p:scale>
        <p:origin x="39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A7EFB-F52B-4BA6-9C23-467E6E1AD7FE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850EF2-E6A1-4CB4-B2FC-A8F9704D21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2050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792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977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386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2479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690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629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975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897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5399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 descr="高能所图标-单色.tif"/>
          <p:cNvPicPr>
            <a:picLocks noChangeAspect="1"/>
          </p:cNvPicPr>
          <p:nvPr/>
        </p:nvPicPr>
        <p:blipFill>
          <a:blip r:embed="rId2">
            <a:lum brigh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2349501"/>
            <a:ext cx="7440084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"/>
            <a:ext cx="12192000" cy="2159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239251" y="1"/>
            <a:ext cx="2952749" cy="2159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>
            <a:noAutofit/>
          </a:bodyPr>
          <a:lstStyle>
            <a:lvl1pPr>
              <a:defRPr lang="zh-CN" altLang="en-US" sz="6600" b="1" kern="12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2026/3/16</a:t>
            </a:r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439209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938215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" y="3"/>
            <a:ext cx="285751" cy="917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85862"/>
            <a:ext cx="10972800" cy="4840303"/>
          </a:xfrm>
        </p:spPr>
        <p:txBody>
          <a:bodyPr/>
          <a:lstStyle>
            <a:lvl1pPr>
              <a:buClr>
                <a:srgbClr val="E38700"/>
              </a:buClr>
              <a:buSzPct val="80000"/>
              <a:buFont typeface="Wingdings" panose="05000000000000000000" pitchFamily="2" charset="2"/>
              <a:buChar char="n"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4"/>
            <a:ext cx="10763325" cy="72547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2026/3/16</a:t>
            </a:r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199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938215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" y="3"/>
            <a:ext cx="285751" cy="917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4"/>
            <a:ext cx="10763325" cy="72547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2026/3/16</a:t>
            </a:r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313108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2026/3/16</a:t>
            </a:r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961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449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347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026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899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433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606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649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640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217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5377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5085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2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r>
              <a:rPr lang="en-US" altLang="zh-CN"/>
              <a:t>2026/3/16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49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70BF5-8568-4370-8A90-8BCFCD97345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86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7">
            <a:extLst>
              <a:ext uri="{FF2B5EF4-FFF2-40B4-BE49-F238E27FC236}">
                <a16:creationId xmlns:a16="http://schemas.microsoft.com/office/drawing/2014/main" id="{069EDC0F-F8B2-44F9-AAFD-EC7FA29E12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鲁兵  孙炆鑫  熊佳继 </a:t>
            </a:r>
            <a:endParaRPr lang="en-US" altLang="zh-CN" dirty="0"/>
          </a:p>
          <a:p>
            <a:r>
              <a:rPr lang="en-US" altLang="zh-CN" dirty="0"/>
              <a:t>2026-10-12</a:t>
            </a:r>
            <a:endParaRPr lang="zh-CN" altLang="en-US" dirty="0"/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92060080-149D-4487-B142-62339327CD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698623"/>
            <a:ext cx="10363200" cy="1470025"/>
          </a:xfrm>
        </p:spPr>
        <p:txBody>
          <a:bodyPr/>
          <a:lstStyle/>
          <a:p>
            <a:r>
              <a:rPr lang="en-US" altLang="zh-CN" dirty="0"/>
              <a:t>SCD </a:t>
            </a:r>
            <a:r>
              <a:rPr lang="zh-CN" altLang="en-US" dirty="0"/>
              <a:t>周例会</a:t>
            </a:r>
            <a:r>
              <a:rPr lang="en-US" altLang="zh-CN" dirty="0"/>
              <a:t>-</a:t>
            </a:r>
            <a:r>
              <a:rPr lang="zh-CN" altLang="en-US" dirty="0"/>
              <a:t>结构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C2BFC4-55A6-445B-AA33-914F1FF5E2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7124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时间节点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2</a:t>
            </a:fld>
            <a:endParaRPr lang="zh-CN" altLang="en-US"/>
          </a:p>
        </p:txBody>
      </p:sp>
      <p:graphicFrame>
        <p:nvGraphicFramePr>
          <p:cNvPr id="36" name="内容占位符 3">
            <a:extLst>
              <a:ext uri="{FF2B5EF4-FFF2-40B4-BE49-F238E27FC236}">
                <a16:creationId xmlns:a16="http://schemas.microsoft.com/office/drawing/2014/main" id="{BAEA7750-B8BA-4C33-9537-9C20F2EA8C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3828646"/>
              </p:ext>
            </p:extLst>
          </p:nvPr>
        </p:nvGraphicFramePr>
        <p:xfrm>
          <a:off x="621792" y="1233764"/>
          <a:ext cx="11009376" cy="475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381196356"/>
                    </a:ext>
                  </a:extLst>
                </a:gridCol>
                <a:gridCol w="8211312">
                  <a:extLst>
                    <a:ext uri="{9D8B030D-6E8A-4147-A177-3AD203B41FA5}">
                      <a16:colId xmlns:a16="http://schemas.microsoft.com/office/drawing/2014/main" val="3817702723"/>
                    </a:ext>
                  </a:extLst>
                </a:gridCol>
              </a:tblGrid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工作安排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3578601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完成</a:t>
                      </a:r>
                      <a:r>
                        <a:rPr lang="en-US" altLang="zh-CN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Super-Ladder</a:t>
                      </a: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力学仿真，确定点胶及</a:t>
                      </a:r>
                      <a:r>
                        <a:rPr lang="en-US" altLang="zh-CN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AIREX</a:t>
                      </a: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支撑架的设计（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已完成</a:t>
                      </a: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en-US" altLang="zh-CN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151236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完成结构热控件的招投标，结构投产（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已完成</a:t>
                      </a: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en-US" altLang="zh-CN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493116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Super-Ladder</a:t>
                      </a: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与蜂窝板装配工装到货（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已完成</a:t>
                      </a: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en-US" altLang="zh-CN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208875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15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结构件</a:t>
                      </a:r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IDS</a:t>
                      </a: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签署（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已完成</a:t>
                      </a: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754272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24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电性件产品工装到货（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已完成</a:t>
                      </a: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077887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16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投产力学试验工装，完成子系统初样设计报告的结构部分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390490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完成力学摸底试验大纲评审</a:t>
                      </a:r>
                      <a:endParaRPr lang="en-US" altLang="zh-CN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921014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30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蜂窝板试验件产品到货（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延迟交付</a:t>
                      </a: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en-US" altLang="zh-CN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051729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16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力学试验工装到货</a:t>
                      </a:r>
                      <a:endParaRPr lang="en-US" altLang="zh-CN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133869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完成力学摸底试验</a:t>
                      </a:r>
                      <a:endParaRPr lang="en-US" altLang="zh-CN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525838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结构热控件产品到货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320048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完成结构热控件热实施，装配，应力筛选试验，交付总体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083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8589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内容占位符 3">
            <a:extLst>
              <a:ext uri="{FF2B5EF4-FFF2-40B4-BE49-F238E27FC236}">
                <a16:creationId xmlns:a16="http://schemas.microsoft.com/office/drawing/2014/main" id="{17C26987-841E-4613-7DA4-75F3891FAA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9299537"/>
              </p:ext>
            </p:extLst>
          </p:nvPr>
        </p:nvGraphicFramePr>
        <p:xfrm>
          <a:off x="237711" y="1733888"/>
          <a:ext cx="7569651" cy="475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6108">
                  <a:extLst>
                    <a:ext uri="{9D8B030D-6E8A-4147-A177-3AD203B41FA5}">
                      <a16:colId xmlns:a16="http://schemas.microsoft.com/office/drawing/2014/main" val="3025494437"/>
                    </a:ext>
                  </a:extLst>
                </a:gridCol>
                <a:gridCol w="6103543">
                  <a:extLst>
                    <a:ext uri="{9D8B030D-6E8A-4147-A177-3AD203B41FA5}">
                      <a16:colId xmlns:a16="http://schemas.microsoft.com/office/drawing/2014/main" val="3817702723"/>
                    </a:ext>
                  </a:extLst>
                </a:gridCol>
              </a:tblGrid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工作安排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3578601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~7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完成胶粘剂选用和铺层等工艺设计工作、复材件成型工装设计、紫铜角件等原材料订货、预浸料生产和工艺方案编制（下周内部评审后发用户）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151236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完成成型工装加工，包括复材件成型、碳框胶接装配、蜂窝板固化成型工装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892396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完成零件的加工，包括复材件铺层和机加、埋件和隔热垫机加；完成碳蜂窝芯板材试验件的加工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742515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完成预埋框架的胶接装配和机加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881315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</a:t>
                      </a:r>
                      <a:r>
                        <a:rPr lang="zh-CN" altLang="en-US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30</a:t>
                      </a:r>
                      <a:r>
                        <a:rPr lang="zh-CN" altLang="en-US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PSD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蜂窝板和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SCD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蜂窝板的胶接装配、成型固化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10268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</a:t>
                      </a:r>
                      <a:r>
                        <a:rPr lang="zh-CN" altLang="en-US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</a:t>
                      </a:r>
                      <a:r>
                        <a:rPr lang="zh-CN" altLang="en-US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完成隔热垫、导热垫片和紫铜角件的胶接固化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81872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</a:t>
                      </a:r>
                      <a:r>
                        <a:rPr lang="zh-CN" altLang="en-US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</a:t>
                      </a:r>
                      <a:r>
                        <a:rPr lang="zh-CN" altLang="en-US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PSD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蜂窝板和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SCD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蜂窝板面内接口机加、蜂窝板除气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817158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PSD&amp;SCD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顶面蜂窝板组件侧面接口机加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680447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17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交付蜂窝板试验件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818590"/>
                  </a:ext>
                </a:extLst>
              </a:tr>
            </a:tbl>
          </a:graphicData>
        </a:graphic>
      </p:graphicFrame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</a:t>
            </a:r>
            <a:r>
              <a:rPr lang="en-US" altLang="zh-CN" dirty="0"/>
              <a:t>(1)</a:t>
            </a:r>
            <a:r>
              <a:rPr lang="zh-CN" altLang="en-US" dirty="0"/>
              <a:t>：蜂窝板试验件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E9E546F5-9446-42BD-AD32-60918DF9C4F2}"/>
              </a:ext>
            </a:extLst>
          </p:cNvPr>
          <p:cNvSpPr/>
          <p:nvPr/>
        </p:nvSpPr>
        <p:spPr>
          <a:xfrm>
            <a:off x="237711" y="974048"/>
            <a:ext cx="10040145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陆续与</a:t>
            </a:r>
            <a:r>
              <a:rPr lang="en-US" altLang="zh-CN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529</a:t>
            </a: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技术人员完成多轮技术细节沟通，试验件加工正在稳步持续进行。</a:t>
            </a:r>
            <a:endParaRPr lang="en-US" altLang="zh-CN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8241D50-142E-40C8-B460-D76303EC6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7381" y="1845936"/>
            <a:ext cx="4189357" cy="268986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0EA2D7A3-A314-4ED2-ACEB-F910BB9E4E04}"/>
              </a:ext>
            </a:extLst>
          </p:cNvPr>
          <p:cNvSpPr/>
          <p:nvPr/>
        </p:nvSpPr>
        <p:spPr>
          <a:xfrm>
            <a:off x="7907381" y="4928632"/>
            <a:ext cx="4132219" cy="58477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延期至</a:t>
            </a:r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日交付</a:t>
            </a:r>
            <a:endParaRPr lang="en-US" altLang="zh-CN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541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</a:t>
            </a:r>
            <a:r>
              <a:rPr lang="en-US" altLang="zh-CN" dirty="0"/>
              <a:t>(2)</a:t>
            </a:r>
            <a:r>
              <a:rPr lang="zh-CN" altLang="en-US" dirty="0"/>
              <a:t>：力学摸底试验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BEC06D7-1FC1-4F6C-8D9C-45876BB2BB75}"/>
              </a:ext>
            </a:extLst>
          </p:cNvPr>
          <p:cNvSpPr/>
          <p:nvPr/>
        </p:nvSpPr>
        <p:spPr>
          <a:xfrm>
            <a:off x="104456" y="1068326"/>
            <a:ext cx="5991544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已完成试验工装的设计，正在出图；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正在对试验件进行力学仿真分析，定力学试验条件；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正在写力学试验大纲。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3A7A2716-E36E-41AF-9288-CC659A207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058" y="1169015"/>
            <a:ext cx="4188366" cy="215699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0DF6567-F03F-485D-9867-1D9375ED43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626" y="2359392"/>
            <a:ext cx="4359545" cy="435575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506F319A-00C1-4B9D-AEC8-9F629287EE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0412" y="3364053"/>
            <a:ext cx="4667796" cy="330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513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</a:t>
            </a:r>
            <a:r>
              <a:rPr lang="en-US" altLang="zh-CN" dirty="0"/>
              <a:t>(3)</a:t>
            </a:r>
            <a:r>
              <a:rPr lang="zh-CN" altLang="en-US" dirty="0"/>
              <a:t>：结构热控件（招标）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5</a:t>
            </a:fld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DE88BD5-87AD-A2E7-8A93-0F7C1D718629}"/>
              </a:ext>
            </a:extLst>
          </p:cNvPr>
          <p:cNvSpPr/>
          <p:nvPr/>
        </p:nvSpPr>
        <p:spPr>
          <a:xfrm>
            <a:off x="110960" y="1411755"/>
            <a:ext cx="6219735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已完成招标，中标方为哈玻院，总价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495.3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万；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正在细化结构设计。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44775114-1C16-C10D-28F7-A2A8B981E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48" y="3209697"/>
            <a:ext cx="3647620" cy="2360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223692BF-E50E-F63C-DA0A-944C633B6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8506" y="3209696"/>
            <a:ext cx="3777150" cy="2360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255C5DB-C46D-462C-93D9-33E08AEED313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210050" y="3209696"/>
            <a:ext cx="3562350" cy="2360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D310E36F-4374-4D08-A485-0DEFDE1E9A2D}"/>
              </a:ext>
            </a:extLst>
          </p:cNvPr>
          <p:cNvSpPr txBox="1"/>
          <p:nvPr/>
        </p:nvSpPr>
        <p:spPr>
          <a:xfrm>
            <a:off x="337849" y="5569991"/>
            <a:ext cx="3647620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高能所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SCD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235.3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0A37DFF-DADB-4C36-B8CD-14946C585A51}"/>
              </a:ext>
            </a:extLst>
          </p:cNvPr>
          <p:cNvSpPr txBox="1"/>
          <p:nvPr/>
        </p:nvSpPr>
        <p:spPr>
          <a:xfrm>
            <a:off x="4119789" y="5569991"/>
            <a:ext cx="3647620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高能所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PSD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140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AEBE2FD-3303-4D60-8D85-7581BF172334}"/>
              </a:ext>
            </a:extLst>
          </p:cNvPr>
          <p:cNvSpPr txBox="1"/>
          <p:nvPr/>
        </p:nvSpPr>
        <p:spPr>
          <a:xfrm>
            <a:off x="8093271" y="5588615"/>
            <a:ext cx="3647620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紫台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SCD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120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E61C079-15D8-47FF-9E05-1BEB48F59157}"/>
              </a:ext>
            </a:extLst>
          </p:cNvPr>
          <p:cNvSpPr/>
          <p:nvPr/>
        </p:nvSpPr>
        <p:spPr>
          <a:xfrm>
            <a:off x="6629399" y="1870767"/>
            <a:ext cx="3678937" cy="58477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完成合同的签署</a:t>
            </a:r>
            <a:endParaRPr lang="en-US" altLang="zh-CN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71546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</a:t>
            </a:r>
            <a:r>
              <a:rPr lang="en-US" altLang="zh-CN" dirty="0"/>
              <a:t>(4)</a:t>
            </a:r>
            <a:r>
              <a:rPr lang="zh-CN" altLang="en-US" dirty="0"/>
              <a:t>：电性件（孙炆鑫）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177EEA0-A994-4E71-9DEB-AC79A98AA544}"/>
              </a:ext>
            </a:extLst>
          </p:cNvPr>
          <p:cNvSpPr/>
          <p:nvPr/>
        </p:nvSpPr>
        <p:spPr>
          <a:xfrm>
            <a:off x="207151" y="1266639"/>
            <a:ext cx="6138785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电性件结构已到货，并完成试装配</a:t>
            </a:r>
            <a:endParaRPr lang="en-US" altLang="zh-CN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F2D19F2-7AD8-4593-BD11-63225CD4B4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24" y="2164576"/>
            <a:ext cx="5994811" cy="337208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722FADC-7EE4-4EB2-802F-D7810BCCCB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50037" y="853213"/>
            <a:ext cx="3372080" cy="599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690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dirty="0"/>
              <a:t>工作</a:t>
            </a:r>
            <a:r>
              <a:rPr lang="en-US" altLang="zh-CN" dirty="0"/>
              <a:t>(5)</a:t>
            </a:r>
            <a:r>
              <a:rPr lang="zh-CN" altLang="en-US" dirty="0"/>
              <a:t>：结构件</a:t>
            </a:r>
            <a:r>
              <a:rPr lang="en-US" altLang="zh-CN" dirty="0"/>
              <a:t>IDS</a:t>
            </a:r>
            <a:r>
              <a:rPr lang="zh-CN" altLang="en-US" dirty="0"/>
              <a:t>机械单（孙炆鑫</a:t>
            </a:r>
            <a:r>
              <a:rPr lang="zh-CN" altLang="en-US" sz="2800" dirty="0"/>
              <a:t>）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5E375D3-F140-4BA8-A2F1-3A6192BAF8D0}"/>
              </a:ext>
            </a:extLst>
          </p:cNvPr>
          <p:cNvSpPr/>
          <p:nvPr/>
        </p:nvSpPr>
        <p:spPr>
          <a:xfrm>
            <a:off x="283978" y="966154"/>
            <a:ext cx="4982966" cy="961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完成结构件</a:t>
            </a:r>
            <a:r>
              <a:rPr lang="en-US" altLang="zh-CN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IDS</a:t>
            </a: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结构单填写</a:t>
            </a:r>
            <a:endParaRPr lang="en-US" altLang="zh-CN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上周总体反馈需要部分修改</a:t>
            </a:r>
            <a:r>
              <a:rPr lang="en-US" altLang="zh-CN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7327AA55-FAB5-446E-B380-2AC68669B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9139" y="2816211"/>
            <a:ext cx="4707719" cy="3429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E0BD742-781C-41CF-A74B-AF53BE8D10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514" y="2816211"/>
            <a:ext cx="6721470" cy="3429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CC87C1A-EB04-43E8-9043-62426A7D2C31}"/>
              </a:ext>
            </a:extLst>
          </p:cNvPr>
          <p:cNvSpPr txBox="1"/>
          <p:nvPr/>
        </p:nvSpPr>
        <p:spPr>
          <a:xfrm>
            <a:off x="666712" y="1927443"/>
            <a:ext cx="6935000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总重量由“</a:t>
            </a:r>
            <a:r>
              <a:rPr lang="en-US" altLang="zh-CN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673.1±1</a:t>
            </a: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”改为“含误差不超过</a:t>
            </a:r>
            <a:r>
              <a:rPr lang="en-US" altLang="zh-CN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673.1</a:t>
            </a: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”（与技术要求保持一致）；</a:t>
            </a:r>
            <a:endParaRPr lang="en-US" altLang="zh-CN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补充新增的两个导向架接口图；</a:t>
            </a:r>
            <a:endParaRPr lang="en-US" altLang="zh-CN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709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1A31D537-1271-59AF-935D-82A7519CC48D}"/>
              </a:ext>
            </a:extLst>
          </p:cNvPr>
          <p:cNvSpPr txBox="1"/>
          <p:nvPr/>
        </p:nvSpPr>
        <p:spPr>
          <a:xfrm>
            <a:off x="101191" y="1021798"/>
            <a:ext cx="3909977" cy="1762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更新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SCD&amp;PSD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模型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完成蜂窝板埋件的设计变更；</a:t>
            </a:r>
            <a:endParaRPr lang="en-US" altLang="zh-CN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完成</a:t>
            </a:r>
            <a:r>
              <a:rPr lang="en-US" altLang="zh-CN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PS</a:t>
            </a: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支撑柱埋件的设计变更；</a:t>
            </a:r>
            <a:endParaRPr lang="en-US" altLang="zh-CN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持续进行总体结构的细化设计；</a:t>
            </a:r>
            <a:endParaRPr lang="en-US" altLang="zh-CN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与哈玻院驻所人员持续迭代工艺设计</a:t>
            </a:r>
            <a:endParaRPr lang="en-US" altLang="zh-CN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/>
              <a:t>工作</a:t>
            </a:r>
            <a:r>
              <a:rPr lang="en-US" altLang="zh-CN" dirty="0"/>
              <a:t>(6)</a:t>
            </a:r>
            <a:r>
              <a:rPr lang="zh-CN" altLang="en-US" dirty="0"/>
              <a:t>：</a:t>
            </a:r>
            <a:r>
              <a:rPr lang="en-US" altLang="zh-CN" dirty="0"/>
              <a:t>SCD</a:t>
            </a:r>
            <a:r>
              <a:rPr lang="zh-CN" altLang="en-US" dirty="0"/>
              <a:t>阶段性工作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5A26034-7915-4D3E-922B-72CFAF6E4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63" y="3182349"/>
            <a:ext cx="5312223" cy="306605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43AA020-51D6-4438-A754-8D56E6C65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7162" y="1295730"/>
            <a:ext cx="6536319" cy="514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0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</a:t>
            </a:r>
            <a:r>
              <a:rPr lang="en-US" altLang="zh-CN" dirty="0"/>
              <a:t>(7)</a:t>
            </a:r>
            <a:r>
              <a:rPr lang="zh-CN" altLang="en-US" dirty="0"/>
              <a:t>：导热索迭代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37449" y="6492875"/>
            <a:ext cx="28448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019852A-DEC5-466C-91BB-7DA651C43B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704" y="1252443"/>
            <a:ext cx="7182645" cy="84810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34A8B001-04A1-4F48-BFEC-9390F5E31D64}"/>
              </a:ext>
            </a:extLst>
          </p:cNvPr>
          <p:cNvSpPr/>
          <p:nvPr/>
        </p:nvSpPr>
        <p:spPr>
          <a:xfrm>
            <a:off x="5981815" y="2091717"/>
            <a:ext cx="49064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北科大导热索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1F5CACC-AD43-451C-8BE7-8B91A882FF5E}"/>
              </a:ext>
            </a:extLst>
          </p:cNvPr>
          <p:cNvSpPr/>
          <p:nvPr/>
        </p:nvSpPr>
        <p:spPr>
          <a:xfrm>
            <a:off x="6096000" y="3524881"/>
            <a:ext cx="49064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北化工导热索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45C0D1C-5344-45CE-B011-01F07951F0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942" y="2521286"/>
            <a:ext cx="4304251" cy="96512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C84085E-1AF5-4BA3-88C8-2FE3C170527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7" t="23063" r="26111" b="17678"/>
          <a:stretch/>
        </p:blipFill>
        <p:spPr>
          <a:xfrm rot="5400000">
            <a:off x="6164871" y="4076064"/>
            <a:ext cx="2527722" cy="224095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CBC4537-A375-41E3-B7C8-3728B994459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" t="26934" r="222" b="20609"/>
          <a:stretch/>
        </p:blipFill>
        <p:spPr>
          <a:xfrm>
            <a:off x="9173185" y="3978686"/>
            <a:ext cx="2568034" cy="2472327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8247CD6F-9F36-4ADD-9B5F-143BCAF9173F}"/>
              </a:ext>
            </a:extLst>
          </p:cNvPr>
          <p:cNvSpPr/>
          <p:nvPr/>
        </p:nvSpPr>
        <p:spPr>
          <a:xfrm>
            <a:off x="6350963" y="6455957"/>
            <a:ext cx="20774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北科大铜导热索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F5E4E22-167F-4B42-93E9-ECBA9F83248B}"/>
              </a:ext>
            </a:extLst>
          </p:cNvPr>
          <p:cNvSpPr/>
          <p:nvPr/>
        </p:nvSpPr>
        <p:spPr>
          <a:xfrm>
            <a:off x="9565447" y="6455957"/>
            <a:ext cx="17835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北化工导热索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CFA9F74-1AF2-48FF-9DCA-2362708C95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483" y="2834906"/>
            <a:ext cx="5658264" cy="3017254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7C7370BB-5CED-4CA1-920F-94A5830F42C4}"/>
              </a:ext>
            </a:extLst>
          </p:cNvPr>
          <p:cNvSpPr/>
          <p:nvPr/>
        </p:nvSpPr>
        <p:spPr>
          <a:xfrm>
            <a:off x="293667" y="1315094"/>
            <a:ext cx="4253949" cy="961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本周二与北化工老师开展导热索技术交流</a:t>
            </a:r>
            <a:endParaRPr lang="en-US" altLang="zh-CN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3841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</a:t>
            </a:r>
            <a:r>
              <a:rPr lang="en-US" altLang="zh-CN" dirty="0"/>
              <a:t>(8)</a:t>
            </a:r>
            <a:r>
              <a:rPr lang="zh-CN" altLang="en-US" dirty="0"/>
              <a:t>：</a:t>
            </a:r>
            <a:r>
              <a:rPr lang="en-US" altLang="zh-CN" dirty="0"/>
              <a:t>Super-Ladder</a:t>
            </a:r>
            <a:r>
              <a:rPr lang="zh-CN" altLang="en-US" dirty="0"/>
              <a:t>仿真（鲁兵、孙炆鑫）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3337" y="6350021"/>
            <a:ext cx="28448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FC87248-F79F-4117-B8CC-D9953D453BB5}"/>
              </a:ext>
            </a:extLst>
          </p:cNvPr>
          <p:cNvSpPr/>
          <p:nvPr/>
        </p:nvSpPr>
        <p:spPr>
          <a:xfrm>
            <a:off x="282541" y="1364528"/>
            <a:ext cx="5904899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完成另外两种不同大小</a:t>
            </a:r>
            <a:r>
              <a:rPr lang="en-US" altLang="zh-CN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AIREX</a:t>
            </a: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的有限元建模</a:t>
            </a:r>
            <a:endParaRPr lang="en-US" altLang="zh-CN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4F96672-0D70-461A-81B6-138F5FBE30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48"/>
          <a:stretch/>
        </p:blipFill>
        <p:spPr>
          <a:xfrm>
            <a:off x="457730" y="4540352"/>
            <a:ext cx="5797297" cy="95312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D588AEA-08EC-4F61-BC04-A17CFC19C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31" y="3096720"/>
            <a:ext cx="5797297" cy="91096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01B79B0-B732-475C-BA10-764D9C32C8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4385" y="930716"/>
            <a:ext cx="4713842" cy="589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5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E3088C9-4BF7-48E3-B912-1BC6C6BF7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本周计划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6EE80B-BEBE-4A79-AE6F-76651754B2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7E734AD-32C4-4BAE-969A-4BF106A6A306}"/>
              </a:ext>
            </a:extLst>
          </p:cNvPr>
          <p:cNvSpPr/>
          <p:nvPr/>
        </p:nvSpPr>
        <p:spPr>
          <a:xfrm>
            <a:off x="791347" y="2219283"/>
            <a:ext cx="7532429" cy="52322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本周计划：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内容占位符 1">
            <a:extLst>
              <a:ext uri="{FF2B5EF4-FFF2-40B4-BE49-F238E27FC236}">
                <a16:creationId xmlns:a16="http://schemas.microsoft.com/office/drawing/2014/main" id="{A2FD953F-4273-4B3C-97A7-62A4D48745D3}"/>
              </a:ext>
            </a:extLst>
          </p:cNvPr>
          <p:cNvSpPr txBox="1">
            <a:spLocks/>
          </p:cNvSpPr>
          <p:nvPr/>
        </p:nvSpPr>
        <p:spPr bwMode="auto">
          <a:xfrm>
            <a:off x="1151034" y="2851914"/>
            <a:ext cx="8085956" cy="285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38700"/>
              </a:buClr>
              <a:buSzPct val="80000"/>
              <a:buFont typeface="Wingdings" panose="05000000000000000000" pitchFamily="2" charset="2"/>
              <a:buChar char="n"/>
              <a:defRPr sz="28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zh-CN" altLang="en-US" sz="2000" dirty="0">
                <a:solidFill>
                  <a:srgbClr val="002060"/>
                </a:solidFill>
              </a:rPr>
              <a:t>完成子系统初样设计报告中的结构部分；</a:t>
            </a:r>
            <a:endParaRPr kumimoji="0" lang="en-US" altLang="zh-CN" sz="2000" dirty="0">
              <a:solidFill>
                <a:srgbClr val="002060"/>
              </a:solidFill>
            </a:endParaRPr>
          </a:p>
          <a:p>
            <a:r>
              <a:rPr kumimoji="0" lang="zh-CN" altLang="en-US" sz="2000" dirty="0">
                <a:solidFill>
                  <a:srgbClr val="002060"/>
                </a:solidFill>
              </a:rPr>
              <a:t>完成接地设计；</a:t>
            </a:r>
            <a:endParaRPr kumimoji="0" lang="en-US" altLang="zh-CN" sz="2000" dirty="0">
              <a:solidFill>
                <a:srgbClr val="002060"/>
              </a:solidFill>
            </a:endParaRPr>
          </a:p>
          <a:p>
            <a:r>
              <a:rPr kumimoji="0" lang="zh-CN" altLang="en-US" sz="2000" dirty="0">
                <a:solidFill>
                  <a:srgbClr val="002060"/>
                </a:solidFill>
              </a:rPr>
              <a:t>继续编写力学摸底试验大纲；</a:t>
            </a:r>
            <a:endParaRPr kumimoji="0" lang="en-US" altLang="zh-CN" sz="2000" dirty="0">
              <a:solidFill>
                <a:srgbClr val="002060"/>
              </a:solidFill>
            </a:endParaRPr>
          </a:p>
          <a:p>
            <a:r>
              <a:rPr kumimoji="0" lang="zh-CN" altLang="en-US" sz="2000" dirty="0">
                <a:solidFill>
                  <a:srgbClr val="002060"/>
                </a:solidFill>
              </a:rPr>
              <a:t>继续更新</a:t>
            </a:r>
            <a:r>
              <a:rPr kumimoji="0" lang="en-US" altLang="zh-CN" sz="2000" dirty="0">
                <a:solidFill>
                  <a:srgbClr val="002060"/>
                </a:solidFill>
              </a:rPr>
              <a:t>PSD&amp;SCD</a:t>
            </a:r>
            <a:r>
              <a:rPr kumimoji="0" lang="zh-CN" altLang="en-US" sz="2000" dirty="0">
                <a:solidFill>
                  <a:srgbClr val="002060"/>
                </a:solidFill>
              </a:rPr>
              <a:t>模型；</a:t>
            </a:r>
            <a:endParaRPr kumimoji="0" lang="en-US" altLang="zh-CN" sz="2000" dirty="0">
              <a:solidFill>
                <a:srgbClr val="002060"/>
              </a:solidFill>
            </a:endParaRPr>
          </a:p>
          <a:p>
            <a:endParaRPr kumimoji="0" lang="en-US" altLang="zh-CN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807897"/>
      </p:ext>
    </p:extLst>
  </p:cSld>
  <p:clrMapOvr>
    <a:masterClrMapping/>
  </p:clrMapOvr>
</p:sld>
</file>

<file path=ppt/theme/theme1.xml><?xml version="1.0" encoding="utf-8"?>
<a:theme xmlns:a="http://schemas.openxmlformats.org/drawingml/2006/main" name="IHE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400" dirty="0" smtClean="0">
            <a:solidFill>
              <a:srgbClr val="002060"/>
            </a:solidFill>
            <a:ea typeface="黑体" panose="02010609060101010101" pitchFamily="2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HEP" id="{1B0B717B-B345-4556-8931-A4D9E266528D}" vid="{B471213F-AC63-4C40-9683-2EC057EFCA7F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59702</TotalTime>
  <Words>733</Words>
  <Application>Microsoft Office PowerPoint</Application>
  <PresentationFormat>宽屏</PresentationFormat>
  <Paragraphs>111</Paragraphs>
  <Slides>11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等线</vt:lpstr>
      <vt:lpstr>微软雅黑</vt:lpstr>
      <vt:lpstr>Arial</vt:lpstr>
      <vt:lpstr>Calibri</vt:lpstr>
      <vt:lpstr>Calibri Light</vt:lpstr>
      <vt:lpstr>Wingdings</vt:lpstr>
      <vt:lpstr>IHEP</vt:lpstr>
      <vt:lpstr>自定义设计方案</vt:lpstr>
      <vt:lpstr>SCD 周例会-结构</vt:lpstr>
      <vt:lpstr>时间节点</vt:lpstr>
      <vt:lpstr>工作(1)：蜂窝板试验件</vt:lpstr>
      <vt:lpstr>工作(2)：力学摸底试验</vt:lpstr>
      <vt:lpstr>工作(3)：结构热控件（招标）</vt:lpstr>
      <vt:lpstr>工作(4)：电性件（孙炆鑫）</vt:lpstr>
      <vt:lpstr>工作(5)：结构件IDS机械单（孙炆鑫）</vt:lpstr>
      <vt:lpstr>工作(6)：SCD阶段性工作</vt:lpstr>
      <vt:lpstr>工作(7)：导热索迭代</vt:lpstr>
      <vt:lpstr>工作(8)：Super-Ladder仿真（鲁兵、孙炆鑫）</vt:lpstr>
      <vt:lpstr>本周计划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上一个年度的重要进展回顾</dc:title>
  <dc:creator>Yuodaa</dc:creator>
  <cp:lastModifiedBy>鲁 兵</cp:lastModifiedBy>
  <cp:revision>416</cp:revision>
  <dcterms:created xsi:type="dcterms:W3CDTF">2023-08-09T12:44:00Z</dcterms:created>
  <dcterms:modified xsi:type="dcterms:W3CDTF">2026-10-12T01:46:24Z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</Properties>
</file>