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BB061-6523-413B-B295-852BD40C7D8F}" type="datetimeFigureOut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BE3F-3348-40CC-9203-3E2521E629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D9F7A-F081-4750-AD76-64454192480C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43B7-7BE2-4EA3-A194-839449C91C31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EF47-EBDC-486D-95F7-E7A068C0C77C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8B8E-2061-4BA4-A68D-AA63FA29D486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CC0E-E8AD-4EE6-BB00-EB03E39DBD01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D16E-CCAF-4C18-BE00-6833A4482E2A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D909-97D0-4BF8-95F0-7F496FDF1560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229B-19EF-4BB1-BE42-D25224FFDF98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66C8-0F5D-4030-A064-456A82A91BF2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2D50-2DE8-429B-9F87-7842173672B1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2DE9-88C0-4BC2-9AF8-AB3D1232EAEB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8FA27B-6B93-40C0-9952-0CD2EA0ED031}" type="datetime1">
              <a:rPr lang="zh-CN" altLang="en-US" smtClean="0"/>
              <a:pPr/>
              <a:t>2013/8/2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1576ED-42DA-4F03-9A6B-8BFB1BDFA9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2872" TargetMode="External"/><Relationship Id="rId2" Type="http://schemas.openxmlformats.org/officeDocument/2006/relationships/hyperlink" Target="http://inspirehep.net/record/12258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record/879549" TargetMode="External"/><Relationship Id="rId5" Type="http://schemas.openxmlformats.org/officeDocument/2006/relationships/hyperlink" Target="http://inspirehep.net/record/915982" TargetMode="External"/><Relationship Id="rId4" Type="http://schemas.openxmlformats.org/officeDocument/2006/relationships/hyperlink" Target="http://inspirehep.net/record/118525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何康林</a:t>
            </a:r>
            <a:r>
              <a:rPr lang="en-US" altLang="zh-CN" dirty="0" smtClean="0"/>
              <a:t>,</a:t>
            </a:r>
            <a:r>
              <a:rPr lang="zh-CN" altLang="en-US" dirty="0" smtClean="0"/>
              <a:t>朱科军</a:t>
            </a:r>
            <a:endParaRPr lang="en-US" altLang="zh-CN" dirty="0" smtClean="0"/>
          </a:p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zh-CN" altLang="en-US" dirty="0" smtClean="0"/>
              <a:t>日</a:t>
            </a:r>
            <a:r>
              <a:rPr lang="en-US" altLang="zh-CN" dirty="0" smtClean="0"/>
              <a:t>,</a:t>
            </a:r>
            <a:r>
              <a:rPr lang="zh-CN" altLang="en-US" dirty="0" smtClean="0"/>
              <a:t> 怀柔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运行情况</a:t>
            </a:r>
            <a:r>
              <a:rPr lang="en-US" altLang="zh-CN" dirty="0" smtClean="0"/>
              <a:t>(2013)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Zc</a:t>
            </a:r>
            <a:r>
              <a:rPr lang="en-US" altLang="zh-CN" dirty="0" smtClean="0"/>
              <a:t>(3900)</a:t>
            </a:r>
            <a:r>
              <a:rPr lang="zh-CN" altLang="en-US" dirty="0" smtClean="0"/>
              <a:t>的发现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357572" cy="326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32040" y="1340768"/>
            <a:ext cx="35285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M=(3899.0 </a:t>
            </a:r>
            <a:r>
              <a:rPr lang="en-US" altLang="zh-CN" dirty="0">
                <a:sym typeface="SymbolPS" pitchFamily="18" charset="2"/>
              </a:rPr>
              <a:t> 3.6 </a:t>
            </a:r>
            <a:r>
              <a:rPr lang="en-US" altLang="zh-CN" dirty="0"/>
              <a:t> 4.9) </a:t>
            </a:r>
            <a:r>
              <a:rPr lang="en-US" altLang="zh-CN" dirty="0" err="1"/>
              <a:t>MeV</a:t>
            </a:r>
            <a:endParaRPr lang="en-US" altLang="zh-CN" dirty="0"/>
          </a:p>
          <a:p>
            <a:r>
              <a:rPr lang="en-US" altLang="zh-CN" dirty="0">
                <a:sym typeface="SymbolPS" pitchFamily="18" charset="2"/>
              </a:rPr>
              <a:t>=(46  10  26) </a:t>
            </a:r>
            <a:r>
              <a:rPr lang="en-US" altLang="zh-CN" dirty="0" err="1">
                <a:sym typeface="SymbolPS" pitchFamily="18" charset="2"/>
              </a:rPr>
              <a:t>MeV</a:t>
            </a:r>
            <a:endParaRPr lang="en-US" altLang="zh-CN" dirty="0">
              <a:sym typeface="SymbolPS" pitchFamily="18" charset="2"/>
            </a:endParaRPr>
          </a:p>
          <a:p>
            <a:r>
              <a:rPr lang="en-US" altLang="zh-CN" dirty="0">
                <a:sym typeface="SymbolPS" pitchFamily="18" charset="2"/>
              </a:rPr>
              <a:t>At least four quarks. </a:t>
            </a:r>
          </a:p>
          <a:p>
            <a:r>
              <a:rPr lang="en-US" altLang="zh-CN" dirty="0">
                <a:sym typeface="SymbolPS" pitchFamily="18" charset="2"/>
              </a:rPr>
              <a:t>The peak position is 25 </a:t>
            </a:r>
            <a:r>
              <a:rPr lang="en-US" altLang="zh-CN" dirty="0" err="1">
                <a:sym typeface="SymbolPS" pitchFamily="18" charset="2"/>
              </a:rPr>
              <a:t>MeV</a:t>
            </a:r>
            <a:r>
              <a:rPr lang="en-US" altLang="zh-CN" dirty="0">
                <a:sym typeface="SymbolPS" pitchFamily="18" charset="2"/>
              </a:rPr>
              <a:t> away from </a:t>
            </a:r>
          </a:p>
          <a:p>
            <a:r>
              <a:rPr lang="en-US" altLang="zh-CN" dirty="0">
                <a:sym typeface="SymbolPS" pitchFamily="18" charset="2"/>
              </a:rPr>
              <a:t>the D*D threshold, </a:t>
            </a:r>
          </a:p>
          <a:p>
            <a:endParaRPr lang="en-US" altLang="zh-CN" dirty="0">
              <a:solidFill>
                <a:srgbClr val="FF0000"/>
              </a:solidFill>
              <a:sym typeface="SymbolPS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068960"/>
            <a:ext cx="3816424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首先在</a:t>
            </a:r>
            <a:r>
              <a:rPr lang="en-US" altLang="zh-CN" dirty="0" smtClean="0"/>
              <a:t>BESIII</a:t>
            </a:r>
            <a:r>
              <a:rPr lang="zh-CN" altLang="en-US" dirty="0" smtClean="0"/>
              <a:t>今年获取的Ｙ</a:t>
            </a:r>
            <a:r>
              <a:rPr lang="en-US" altLang="zh-CN" dirty="0" smtClean="0"/>
              <a:t>(4260)</a:t>
            </a:r>
            <a:r>
              <a:rPr lang="zh-CN" altLang="en-US" dirty="0" smtClean="0"/>
              <a:t>和Ｙ</a:t>
            </a:r>
            <a:r>
              <a:rPr lang="en-US" altLang="zh-CN" dirty="0" smtClean="0"/>
              <a:t>(4360)</a:t>
            </a:r>
            <a:r>
              <a:rPr lang="zh-CN" altLang="en-US" dirty="0" smtClean="0"/>
              <a:t>的数据中发现，随后得到</a:t>
            </a:r>
            <a:r>
              <a:rPr lang="en-US" altLang="zh-CN" dirty="0" smtClean="0"/>
              <a:t>Belle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CLEOc</a:t>
            </a:r>
            <a:r>
              <a:rPr lang="zh-CN" altLang="en-US" dirty="0" smtClean="0"/>
              <a:t>的证实，成为国际物理界的新热点，并得到广泛关注．</a:t>
            </a:r>
            <a:r>
              <a:rPr lang="en-US" altLang="zh-CN" dirty="0" err="1" smtClean="0"/>
              <a:t>Zc</a:t>
            </a:r>
            <a:r>
              <a:rPr lang="en-US" altLang="zh-CN" dirty="0" smtClean="0"/>
              <a:t>(3900)</a:t>
            </a:r>
            <a:r>
              <a:rPr lang="zh-CN" altLang="en-US" dirty="0" smtClean="0"/>
              <a:t>的发现，可能是</a:t>
            </a:r>
            <a:r>
              <a:rPr lang="en-US" altLang="zh-CN" dirty="0" smtClean="0"/>
              <a:t>BES</a:t>
            </a:r>
            <a:r>
              <a:rPr lang="zh-CN" altLang="en-US" dirty="0" smtClean="0"/>
              <a:t>上最重大的发现之一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5589240"/>
            <a:ext cx="156966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为什么重要？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5157192"/>
            <a:ext cx="6480720" cy="1477328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Zc</a:t>
            </a:r>
            <a:r>
              <a:rPr lang="en-US" altLang="zh-CN" dirty="0" smtClean="0"/>
              <a:t>(3900)</a:t>
            </a:r>
            <a:r>
              <a:rPr lang="zh-CN" altLang="en-US" dirty="0" smtClean="0"/>
              <a:t>是个带电的类粲偶素态的介子，无法用夸克模型来平凡地解释它的性质．理论上对它的性质有好几种猜测：四夸克态，奇特态，或者是分子态．对它的解释是对现有理论的挑战，需要更多的数据来进行更为仔细的研究，包括寻找它的新的衰变模式等等．是</a:t>
            </a:r>
            <a:r>
              <a:rPr lang="en-US" altLang="zh-CN" dirty="0" smtClean="0"/>
              <a:t>BEPCII</a:t>
            </a:r>
            <a:r>
              <a:rPr lang="zh-CN" altLang="en-US" dirty="0" smtClean="0"/>
              <a:t>的重大历史机遇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More observations of </a:t>
            </a:r>
            <a:r>
              <a:rPr lang="en-US" altLang="zh-CN" b="1" dirty="0" err="1" smtClean="0"/>
              <a:t>Zc</a:t>
            </a:r>
            <a:r>
              <a:rPr lang="en-US" altLang="zh-CN" b="1" dirty="0" smtClean="0"/>
              <a:t> and </a:t>
            </a:r>
            <a:r>
              <a:rPr lang="en-US" altLang="zh-CN" b="1" dirty="0" err="1" smtClean="0"/>
              <a:t>Zc</a:t>
            </a:r>
            <a:r>
              <a:rPr lang="en-US" altLang="zh-CN" b="1" dirty="0" smtClean="0">
                <a:sym typeface="SymbolPS" pitchFamily="18" charset="2"/>
              </a:rPr>
              <a:t>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82" y="1640305"/>
            <a:ext cx="8035174" cy="466901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r>
              <a:rPr lang="zh-CN" altLang="en-US"/>
              <a:t>2013-6-7</a:t>
            </a:r>
            <a:endParaRPr lang="en-US" altLang="zh-CN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333375"/>
            <a:ext cx="897096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29749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351588" y="83661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From Dan Bennett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36675" y="4441825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/>
              <a:t>e+e- </a:t>
            </a:r>
            <a:r>
              <a:rPr lang="en-US" altLang="zh-CN" sz="2000" b="1">
                <a:sym typeface="Wingdings" pitchFamily="2" charset="2"/>
              </a:rPr>
              <a:t></a:t>
            </a:r>
            <a:r>
              <a:rPr lang="en-US" altLang="zh-CN" sz="2000" b="1">
                <a:sym typeface="SymbolPS" pitchFamily="18" charset="2"/>
              </a:rPr>
              <a:t></a:t>
            </a:r>
            <a:r>
              <a:rPr lang="en-US" altLang="zh-CN" sz="2000" b="1" baseline="30000">
                <a:sym typeface="SymbolPS" pitchFamily="18" charset="2"/>
              </a:rPr>
              <a:t>0</a:t>
            </a:r>
            <a:r>
              <a:rPr lang="en-US" altLang="zh-CN" sz="2000" b="1">
                <a:sym typeface="SymbolPS" pitchFamily="18" charset="2"/>
              </a:rPr>
              <a:t></a:t>
            </a:r>
            <a:r>
              <a:rPr lang="en-US" altLang="zh-CN" sz="2000" b="1" baseline="30000">
                <a:sym typeface="SymbolPS" pitchFamily="18" charset="2"/>
              </a:rPr>
              <a:t>0</a:t>
            </a:r>
            <a:r>
              <a:rPr lang="en-US" altLang="zh-CN" sz="2000" b="1">
                <a:sym typeface="SymbolPS" pitchFamily="18" charset="2"/>
              </a:rPr>
              <a:t>J/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619250" y="486886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From Jianming</a:t>
            </a:r>
          </a:p>
        </p:txBody>
      </p:sp>
      <p:sp>
        <p:nvSpPr>
          <p:cNvPr id="14" name="矩形 13"/>
          <p:cNvSpPr/>
          <p:nvPr/>
        </p:nvSpPr>
        <p:spPr>
          <a:xfrm>
            <a:off x="611560" y="1988840"/>
            <a:ext cx="360040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t="53786"/>
          <a:stretch>
            <a:fillRect/>
          </a:stretch>
        </p:blipFill>
        <p:spPr bwMode="auto">
          <a:xfrm>
            <a:off x="5652120" y="4221088"/>
            <a:ext cx="336978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03848" y="4149080"/>
            <a:ext cx="2448272" cy="230832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/>
              <a:t>Y(4260)</a:t>
            </a:r>
            <a:r>
              <a:rPr lang="zh-CN" altLang="en-US" sz="1600" dirty="0" smtClean="0"/>
              <a:t>的</a:t>
            </a:r>
            <a:r>
              <a:rPr lang="en-US" altLang="zh-CN" sz="1600" dirty="0" err="1" smtClean="0"/>
              <a:t>lineshape</a:t>
            </a:r>
            <a:r>
              <a:rPr lang="zh-CN" altLang="en-US" sz="1600" dirty="0" smtClean="0"/>
              <a:t>很重要，可以帮助理解</a:t>
            </a:r>
            <a:r>
              <a:rPr lang="en-US" altLang="zh-CN" sz="1600" dirty="0" smtClean="0"/>
              <a:t>Y(4260)</a:t>
            </a:r>
            <a:r>
              <a:rPr lang="zh-CN" altLang="en-US" sz="1600" dirty="0" smtClean="0"/>
              <a:t>和</a:t>
            </a:r>
            <a:r>
              <a:rPr lang="en-US" altLang="zh-CN" sz="1600" dirty="0" err="1" smtClean="0"/>
              <a:t>Zc</a:t>
            </a:r>
            <a:r>
              <a:rPr lang="zh-CN" altLang="en-US" sz="1600" dirty="0" smtClean="0"/>
              <a:t>的性质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sz="1600" dirty="0" smtClean="0"/>
              <a:t>Babar</a:t>
            </a:r>
            <a:r>
              <a:rPr lang="zh-CN" altLang="en-US" sz="1600" dirty="0" smtClean="0"/>
              <a:t>和</a:t>
            </a:r>
            <a:r>
              <a:rPr lang="en-US" altLang="zh-CN" sz="1600" dirty="0" smtClean="0"/>
              <a:t>Belle</a:t>
            </a:r>
            <a:r>
              <a:rPr lang="zh-CN" altLang="en-US" sz="1600" dirty="0" smtClean="0"/>
              <a:t>的测量结果差异较大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/>
              <a:t>加速器的能散远好于探测器的分辨，</a:t>
            </a:r>
            <a:r>
              <a:rPr lang="en-US" altLang="zh-CN" sz="1600" dirty="0" smtClean="0"/>
              <a:t>BESIII</a:t>
            </a:r>
            <a:r>
              <a:rPr lang="zh-CN" altLang="en-US" sz="1600" dirty="0" smtClean="0"/>
              <a:t>可以做更为精细的测量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4450"/>
            <a:ext cx="914400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X(18??) near the threshold position of proton-antiproton</a:t>
            </a: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620713"/>
            <a:ext cx="457041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779463"/>
            <a:ext cx="43926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95936" y="4077072"/>
            <a:ext cx="4940299" cy="175432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>
                <a:cs typeface="Arial" charset="0"/>
              </a:rPr>
              <a:t>Observations at BESIII with 225M J/</a:t>
            </a:r>
            <a:r>
              <a:rPr lang="en-US" altLang="zh-CN" dirty="0">
                <a:cs typeface="Arial" charset="0"/>
                <a:sym typeface="SymbolPS" pitchFamily="18" charset="2"/>
              </a:rPr>
              <a:t> decays:  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★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J/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PS" pitchFamily="18" charset="2"/>
              </a:rPr>
              <a:t> (3( </a:t>
            </a:r>
            <a:r>
              <a:rPr lang="en-US" altLang="zh-CN" dirty="0">
                <a:sym typeface="SymbolPS" pitchFamily="18" charset="2"/>
              </a:rPr>
              <a:t>)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SymbolPS" pitchFamily="18" charset="2"/>
              </a:rPr>
              <a:t>)   X(1840) arXiV:1305.5333</a:t>
            </a:r>
          </a:p>
          <a:p>
            <a:r>
              <a:rPr lang="en-US" altLang="zh-CN" dirty="0"/>
              <a:t>○ J/</a:t>
            </a:r>
            <a:r>
              <a:rPr lang="en-US" altLang="zh-CN" dirty="0">
                <a:sym typeface="SymbolPS" pitchFamily="18" charset="2"/>
              </a:rPr>
              <a:t>  ()    X(1870)  PRL107, 182001 </a:t>
            </a:r>
          </a:p>
          <a:p>
            <a:r>
              <a:rPr lang="en-US" altLang="zh-CN" dirty="0"/>
              <a:t>▲ J/</a:t>
            </a:r>
            <a:r>
              <a:rPr lang="en-US" altLang="zh-CN" dirty="0">
                <a:sym typeface="SymbolPS" pitchFamily="18" charset="2"/>
              </a:rPr>
              <a:t> (’)     X(1835)  PRL106, 072002 </a:t>
            </a:r>
          </a:p>
          <a:p>
            <a:r>
              <a:rPr lang="en-US" altLang="zh-CN" dirty="0"/>
              <a:t>■ J/</a:t>
            </a:r>
            <a:r>
              <a:rPr lang="en-US" altLang="zh-CN" dirty="0">
                <a:sym typeface="SymbolPS" pitchFamily="18" charset="2"/>
              </a:rPr>
              <a:t> (</a:t>
            </a:r>
            <a:r>
              <a:rPr lang="en-US" altLang="zh-CN" dirty="0" err="1">
                <a:sym typeface="SymbolPS" pitchFamily="18" charset="2"/>
              </a:rPr>
              <a:t>ppbar</a:t>
            </a:r>
            <a:r>
              <a:rPr lang="en-US" altLang="zh-CN" dirty="0">
                <a:sym typeface="SymbolPS" pitchFamily="18" charset="2"/>
              </a:rPr>
              <a:t>)   X(</a:t>
            </a:r>
            <a:r>
              <a:rPr lang="en-US" altLang="zh-CN" dirty="0" err="1">
                <a:sym typeface="SymbolPS" pitchFamily="18" charset="2"/>
              </a:rPr>
              <a:t>ppbar</a:t>
            </a:r>
            <a:r>
              <a:rPr lang="en-US" altLang="zh-CN" dirty="0">
                <a:sym typeface="SymbolPS" pitchFamily="18" charset="2"/>
              </a:rPr>
              <a:t>) PRL108,112003 </a:t>
            </a:r>
          </a:p>
          <a:p>
            <a:r>
              <a:rPr lang="en-US" altLang="zh-CN" b="1" dirty="0"/>
              <a:t>┼ </a:t>
            </a:r>
            <a:r>
              <a:rPr lang="en-US" altLang="zh-CN" dirty="0"/>
              <a:t>J/</a:t>
            </a:r>
            <a:r>
              <a:rPr lang="en-US" altLang="zh-CN" dirty="0">
                <a:sym typeface="SymbolPS" pitchFamily="18" charset="2"/>
              </a:rPr>
              <a:t>  ()       X(1810)  PRD 87, 032008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00113" y="915988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zh-CN" b="1"/>
              <a:t>arXiv:1305.5333</a:t>
            </a:r>
          </a:p>
          <a:p>
            <a:r>
              <a:rPr lang="zh-CN" altLang="zh-CN" b="1"/>
              <a:t>Submitted to PRL</a:t>
            </a:r>
            <a:endParaRPr lang="zh-CN" altLang="zh-CN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0" y="5949280"/>
            <a:ext cx="4176464" cy="646331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dirty="0" smtClean="0"/>
              <a:t>是不是同一个粒子？</a:t>
            </a:r>
            <a:endParaRPr lang="en-US" altLang="zh-CN" dirty="0" smtClean="0"/>
          </a:p>
          <a:p>
            <a:r>
              <a:rPr lang="zh-CN" altLang="en-US" dirty="0" smtClean="0"/>
              <a:t>需要用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亿的</a:t>
            </a:r>
            <a:r>
              <a:rPr lang="en-US" altLang="zh-CN" dirty="0" smtClean="0"/>
              <a:t>J/</a:t>
            </a:r>
            <a:r>
              <a:rPr lang="en-US" altLang="zh-CN" dirty="0" smtClean="0">
                <a:latin typeface="Symbol" pitchFamily="18" charset="2"/>
              </a:rPr>
              <a:t>y</a:t>
            </a:r>
            <a:r>
              <a:rPr lang="zh-CN" altLang="en-US" dirty="0" smtClean="0"/>
              <a:t>数据做进一步的验证</a:t>
            </a:r>
            <a:endParaRPr lang="en-US" altLang="zh-CN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753644" cy="254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051720" y="472514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J/</a:t>
            </a:r>
            <a:r>
              <a:rPr lang="en-US" altLang="zh-CN" dirty="0" smtClean="0">
                <a:sym typeface="SymbolPS" pitchFamily="18" charset="2"/>
              </a:rPr>
              <a:t></a:t>
            </a:r>
            <a:r>
              <a:rPr lang="en-US" altLang="zh-CN" dirty="0" err="1" smtClean="0">
                <a:sym typeface="SymbolPS" pitchFamily="18" charset="2"/>
              </a:rPr>
              <a:t>KsKs</a:t>
            </a:r>
            <a:r>
              <a:rPr lang="en-US" altLang="zh-CN" dirty="0" smtClean="0">
                <a:sym typeface="SymbolPS" pitchFamily="18" charset="2"/>
              </a:rPr>
              <a:t>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ym typeface="SymbolPS" pitchFamily="18" charset="2"/>
              </a:rPr>
              <a:t>Rare / decays– New physics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Tx/>
              <a:buAutoNum type="arabicParenBoth"/>
            </a:pPr>
            <a:r>
              <a:rPr lang="zh-CN" altLang="zh-CN" dirty="0" smtClean="0">
                <a:hlinkClick r:id="rId2"/>
              </a:rPr>
              <a:t>Measurement of etap-&gt; pi+pi- e+e- and etap</a:t>
            </a:r>
            <a:r>
              <a:rPr lang="zh-CN" altLang="zh-CN" dirty="0" smtClean="0">
                <a:sym typeface="Wingdings" pitchFamily="2" charset="2"/>
                <a:hlinkClick r:id="rId2"/>
              </a:rPr>
              <a:t></a:t>
            </a:r>
            <a:r>
              <a:rPr lang="zh-CN" altLang="zh-CN" dirty="0" smtClean="0">
                <a:hlinkClick r:id="rId2"/>
              </a:rPr>
              <a:t>pi+pi-mu+mu-. 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[arXiv:1303.7360 [hep-ex]].</a:t>
            </a:r>
            <a:br>
              <a:rPr lang="zh-CN" altLang="zh-CN" dirty="0" smtClean="0"/>
            </a:br>
            <a:endParaRPr lang="zh-CN" altLang="zh-CN" dirty="0" smtClean="0"/>
          </a:p>
          <a:p>
            <a:pPr marL="342900" indent="-342900">
              <a:buFontTx/>
              <a:buAutoNum type="arabicParenBoth"/>
            </a:pPr>
            <a:r>
              <a:rPr lang="zh-CN" altLang="zh-CN" dirty="0" smtClean="0"/>
              <a:t> </a:t>
            </a:r>
            <a:r>
              <a:rPr lang="zh-CN" altLang="zh-CN" dirty="0" smtClean="0">
                <a:hlinkClick r:id="rId3"/>
              </a:rPr>
              <a:t>Search for eta and etap</a:t>
            </a:r>
            <a:r>
              <a:rPr lang="zh-CN" altLang="zh-CN" dirty="0" smtClean="0">
                <a:sym typeface="Wingdings" pitchFamily="2" charset="2"/>
                <a:hlinkClick r:id="rId3"/>
              </a:rPr>
              <a:t></a:t>
            </a:r>
            <a:r>
              <a:rPr lang="zh-CN" altLang="zh-CN" dirty="0" smtClean="0">
                <a:hlinkClick r:id="rId3"/>
              </a:rPr>
              <a:t>pi+ e- nu_e +c.c. decays in J/psi </a:t>
            </a:r>
            <a:r>
              <a:rPr lang="zh-CN" altLang="zh-CN" dirty="0" smtClean="0">
                <a:sym typeface="Wingdings" pitchFamily="2" charset="2"/>
                <a:hlinkClick r:id="rId3"/>
              </a:rPr>
              <a:t></a:t>
            </a:r>
            <a:r>
              <a:rPr lang="zh-CN" altLang="zh-CN" dirty="0" smtClean="0">
                <a:hlinkClick r:id="rId3"/>
              </a:rPr>
              <a:t> phi eta and phi etap. 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Phys.Rev. D87 (2013) 032006 </a:t>
            </a:r>
          </a:p>
          <a:p>
            <a:pPr marL="342900" indent="-342900">
              <a:buFontTx/>
              <a:buAutoNum type="arabicParenBoth"/>
            </a:pPr>
            <a:endParaRPr lang="zh-CN" altLang="zh-CN" dirty="0" smtClean="0"/>
          </a:p>
          <a:p>
            <a:pPr marL="342900" indent="-342900">
              <a:buFontTx/>
              <a:buAutoNum type="arabicParenBoth"/>
            </a:pPr>
            <a:r>
              <a:rPr lang="zh-CN" altLang="zh-CN" dirty="0" smtClean="0"/>
              <a:t> </a:t>
            </a:r>
            <a:r>
              <a:rPr lang="zh-CN" altLang="zh-CN" dirty="0" smtClean="0">
                <a:hlinkClick r:id="rId4"/>
              </a:rPr>
              <a:t>Search for eta and etap Invisible Decays in J/psi</a:t>
            </a:r>
            <a:r>
              <a:rPr lang="zh-CN" altLang="zh-CN" dirty="0" smtClean="0">
                <a:sym typeface="Wingdings" pitchFamily="2" charset="2"/>
                <a:hlinkClick r:id="rId4"/>
              </a:rPr>
              <a:t></a:t>
            </a:r>
            <a:r>
              <a:rPr lang="zh-CN" altLang="zh-CN" dirty="0" smtClean="0">
                <a:hlinkClick r:id="rId4"/>
              </a:rPr>
              <a:t>phi eta and phi etap. 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Phys.Rev. D87 (2013) 012009 </a:t>
            </a:r>
          </a:p>
          <a:p>
            <a:pPr marL="342900" indent="-342900">
              <a:buFontTx/>
              <a:buAutoNum type="arabicParenBoth"/>
            </a:pPr>
            <a:endParaRPr lang="zh-CN" altLang="zh-CN" dirty="0" smtClean="0"/>
          </a:p>
          <a:p>
            <a:pPr marL="342900" indent="-342900">
              <a:buFontTx/>
              <a:buAutoNum type="arabicParenBoth"/>
            </a:pPr>
            <a:r>
              <a:rPr lang="zh-CN" altLang="zh-CN" dirty="0" smtClean="0">
                <a:hlinkClick r:id="rId5"/>
              </a:rPr>
              <a:t>Search for CP and P violating pseudoscalar decays into pi pi. 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Phys.Rev. D84 (2011) 032006 </a:t>
            </a:r>
          </a:p>
          <a:p>
            <a:pPr marL="342900" indent="-342900">
              <a:buFontTx/>
              <a:buAutoNum type="arabicParenBoth"/>
            </a:pPr>
            <a:endParaRPr lang="zh-CN" altLang="zh-CN" dirty="0" smtClean="0"/>
          </a:p>
          <a:p>
            <a:pPr marL="342900" indent="-342900">
              <a:buFontTx/>
              <a:buAutoNum type="arabicParenBoth"/>
            </a:pPr>
            <a:r>
              <a:rPr lang="zh-CN" altLang="zh-CN" dirty="0" smtClean="0">
                <a:hlinkClick r:id="rId6"/>
              </a:rPr>
              <a:t>Measurement of the Matrix Element for the Decay etap</a:t>
            </a:r>
            <a:r>
              <a:rPr lang="zh-CN" altLang="zh-CN" dirty="0" smtClean="0">
                <a:sym typeface="Wingdings" pitchFamily="2" charset="2"/>
                <a:hlinkClick r:id="rId6"/>
              </a:rPr>
              <a:t></a:t>
            </a:r>
            <a:r>
              <a:rPr lang="zh-CN" altLang="zh-CN" dirty="0" smtClean="0">
                <a:hlinkClick r:id="rId6"/>
              </a:rPr>
              <a:t> eta pi+ pi-. 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Phys.Rev. D83 (2011) 012003.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强作用与电磁作用的干涉相角研究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577687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04248" y="328498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从目前的几个研究道来看，倾向于没有干涉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141663"/>
            <a:ext cx="6232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052513"/>
            <a:ext cx="8696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33375"/>
            <a:ext cx="5208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824538" y="398463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By Tian Ma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87450" y="4797425"/>
            <a:ext cx="7023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n-US" altLang="zh-CN"/>
              <a:t>Method to reconstruct KL: </a:t>
            </a:r>
          </a:p>
          <a:p>
            <a:pPr marL="342900" indent="-342900">
              <a:buFontTx/>
              <a:buAutoNum type="arabicParenBoth"/>
            </a:pPr>
            <a:r>
              <a:rPr lang="en-US" altLang="zh-CN"/>
              <a:t>Fully reconstruct one D</a:t>
            </a:r>
          </a:p>
          <a:p>
            <a:pPr marL="342900" indent="-342900">
              <a:buFontTx/>
              <a:buAutoNum type="arabicParenBoth"/>
            </a:pPr>
            <a:r>
              <a:rPr lang="en-US" altLang="zh-CN"/>
              <a:t>Reconstruct electron in the signal side</a:t>
            </a:r>
          </a:p>
          <a:p>
            <a:pPr marL="342900" indent="-342900">
              <a:buFontTx/>
              <a:buAutoNum type="arabicParenBoth"/>
            </a:pPr>
            <a:r>
              <a:rPr lang="en-US" altLang="zh-CN"/>
              <a:t>Umiss = 0, EMC energy and KL direction in EMC  constraints to </a:t>
            </a:r>
          </a:p>
          <a:p>
            <a:pPr marL="342900" indent="-342900"/>
            <a:r>
              <a:rPr lang="en-US" altLang="zh-CN"/>
              <a:t>     get KL momentum </a:t>
            </a:r>
          </a:p>
          <a:p>
            <a:pPr marL="342900" indent="-342900"/>
            <a:r>
              <a:rPr lang="en-US" altLang="zh-CN"/>
              <a:t>(4) Min(delta E) to get best KL candidate. 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3140968"/>
            <a:ext cx="76328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3573463"/>
            <a:ext cx="75120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3350"/>
            <a:ext cx="56165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88125" y="350838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From Dan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6963" y="1268413"/>
            <a:ext cx="3768725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43608" y="6194425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/>
              <a:t>Coherent </a:t>
            </a:r>
            <a:r>
              <a:rPr lang="en-US" altLang="zh-CN" dirty="0" err="1"/>
              <a:t>DDbar</a:t>
            </a:r>
            <a:r>
              <a:rPr lang="en-US" altLang="zh-CN" dirty="0"/>
              <a:t> at </a:t>
            </a:r>
            <a:r>
              <a:rPr lang="en-US" altLang="zh-CN" dirty="0">
                <a:sym typeface="SymbolPS" pitchFamily="18" charset="2"/>
              </a:rPr>
              <a:t>(3770) will provide real (model independent) error on  extractions.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96975"/>
            <a:ext cx="26638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771775" y="1341438"/>
            <a:ext cx="2127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CLEO-c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PRD80, 032002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Kspipi and KLpipi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Uncertainty on </a:t>
            </a:r>
            <a:r>
              <a:rPr lang="en-US" altLang="zh-CN" b="1">
                <a:solidFill>
                  <a:srgbClr val="FF0000"/>
                </a:solidFill>
                <a:sym typeface="SymbolPS" pitchFamily="18" charset="2"/>
              </a:rPr>
              <a:t>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1.7</a:t>
            </a:r>
            <a:r>
              <a:rPr lang="en-US" altLang="zh-CN" b="1" baseline="30000">
                <a:solidFill>
                  <a:srgbClr val="FF0000"/>
                </a:solidFill>
              </a:rPr>
              <a:t>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下一年度的取数计划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月的合作组会上没有最终确定</a:t>
            </a:r>
            <a:r>
              <a:rPr lang="en-US" altLang="zh-CN" dirty="0" smtClean="0"/>
              <a:t>,</a:t>
            </a:r>
            <a:r>
              <a:rPr lang="zh-CN" altLang="en-US" dirty="0" smtClean="0"/>
              <a:t> 可能要等到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月的会议</a:t>
            </a:r>
            <a:r>
              <a:rPr lang="en-US" altLang="zh-CN" dirty="0" smtClean="0"/>
              <a:t>,</a:t>
            </a:r>
            <a:r>
              <a:rPr lang="zh-CN" altLang="en-US" dirty="0" smtClean="0"/>
              <a:t>甚至到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月会议才能敲定</a:t>
            </a:r>
            <a:endParaRPr lang="en-US" altLang="zh-CN" dirty="0" smtClean="0"/>
          </a:p>
          <a:p>
            <a:r>
              <a:rPr lang="zh-CN" altLang="en-US" dirty="0" smtClean="0"/>
              <a:t>大的方向是确定的</a:t>
            </a:r>
            <a:r>
              <a:rPr lang="en-US" altLang="zh-CN" dirty="0" smtClean="0"/>
              <a:t>,</a:t>
            </a:r>
            <a:r>
              <a:rPr lang="zh-CN" altLang="en-US" dirty="0" smtClean="0"/>
              <a:t>细节或侧重点有不同的看法</a:t>
            </a:r>
            <a:r>
              <a:rPr lang="en-US" altLang="zh-CN" dirty="0" smtClean="0"/>
              <a:t>,</a:t>
            </a:r>
            <a:r>
              <a:rPr lang="zh-CN" altLang="en-US" dirty="0" smtClean="0"/>
              <a:t> 希望加速器方面按照以下原则准备</a:t>
            </a:r>
            <a:r>
              <a:rPr lang="en-US" altLang="zh-CN" dirty="0" smtClean="0"/>
              <a:t>,</a:t>
            </a:r>
            <a:r>
              <a:rPr lang="zh-CN" altLang="en-US" dirty="0" smtClean="0"/>
              <a:t>并确定相应的机器研究计划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4GeV</a:t>
            </a:r>
            <a:r>
              <a:rPr lang="zh-CN" altLang="en-US" dirty="0" smtClean="0"/>
              <a:t>以上运行</a:t>
            </a:r>
            <a:r>
              <a:rPr lang="en-US" altLang="zh-CN" dirty="0" smtClean="0"/>
              <a:t>,</a:t>
            </a:r>
            <a:r>
              <a:rPr lang="zh-CN" altLang="en-US" dirty="0" smtClean="0"/>
              <a:t> 而且会要求频繁变换能量点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要挑战</a:t>
            </a:r>
            <a:r>
              <a:rPr lang="en-US" altLang="zh-CN" dirty="0" smtClean="0"/>
              <a:t>E</a:t>
            </a:r>
            <a:r>
              <a:rPr lang="en-US" altLang="zh-CN" baseline="-25000" dirty="0" smtClean="0"/>
              <a:t>b</a:t>
            </a:r>
            <a:r>
              <a:rPr lang="en-US" altLang="zh-CN" dirty="0" smtClean="0"/>
              <a:t>=2.3GeV, </a:t>
            </a:r>
            <a:r>
              <a:rPr lang="zh-CN" altLang="en-US" dirty="0" smtClean="0"/>
              <a:t>甚至更高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积分亮度要求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~500pb-1/month </a:t>
            </a:r>
            <a:r>
              <a:rPr lang="zh-CN" altLang="en-US" dirty="0" smtClean="0"/>
              <a:t>或者 总共</a:t>
            </a:r>
            <a:r>
              <a:rPr lang="en-US" altLang="zh-CN" dirty="0" smtClean="0"/>
              <a:t>3fb-1</a:t>
            </a:r>
          </a:p>
          <a:p>
            <a:pPr lvl="1"/>
            <a:r>
              <a:rPr lang="zh-CN" altLang="en-US" dirty="0" smtClean="0"/>
              <a:t>计划随时会</a:t>
            </a:r>
            <a:r>
              <a:rPr lang="zh-CN" altLang="en-US" dirty="0" smtClean="0"/>
              <a:t>做调整</a:t>
            </a:r>
            <a:endParaRPr lang="en-US" altLang="zh-CN" dirty="0" smtClean="0"/>
          </a:p>
          <a:p>
            <a:r>
              <a:rPr lang="zh-CN" altLang="en-US" dirty="0" smtClean="0"/>
              <a:t>取数计划的细节</a:t>
            </a:r>
            <a:r>
              <a:rPr lang="zh-CN" altLang="en-US" dirty="0" smtClean="0"/>
              <a:t>确定</a:t>
            </a:r>
            <a:r>
              <a:rPr lang="zh-CN" altLang="en-US" dirty="0" smtClean="0"/>
              <a:t>以后</a:t>
            </a:r>
            <a:r>
              <a:rPr lang="en-US" altLang="zh-CN" dirty="0" smtClean="0"/>
              <a:t>,</a:t>
            </a:r>
            <a:r>
              <a:rPr lang="zh-CN" altLang="en-US" dirty="0" smtClean="0"/>
              <a:t> 会根据机器研究的需求在做调整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205336"/>
          </a:xfrm>
        </p:spPr>
        <p:txBody>
          <a:bodyPr/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年是一个非常成功的运行年度</a:t>
            </a:r>
            <a:r>
              <a:rPr lang="en-US" altLang="zh-CN" dirty="0" smtClean="0"/>
              <a:t>,</a:t>
            </a:r>
            <a:r>
              <a:rPr lang="zh-CN" altLang="en-US" dirty="0" smtClean="0"/>
              <a:t> 加速器和谱仪都保持在高效稳定的状态</a:t>
            </a:r>
            <a:r>
              <a:rPr lang="en-US" altLang="zh-CN" dirty="0" smtClean="0"/>
              <a:t>,</a:t>
            </a:r>
            <a:r>
              <a:rPr lang="zh-CN" altLang="en-US" dirty="0" smtClean="0"/>
              <a:t>并取得了丰硕的成功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BES</a:t>
            </a:r>
            <a:r>
              <a:rPr lang="zh-CN" altLang="en-US" dirty="0" smtClean="0"/>
              <a:t>获得</a:t>
            </a:r>
            <a:r>
              <a:rPr lang="zh-CN" altLang="en-US" dirty="0" smtClean="0"/>
              <a:t>了以</a:t>
            </a:r>
            <a:r>
              <a:rPr lang="en-US" altLang="zh-CN" dirty="0" err="1" smtClean="0"/>
              <a:t>Zc</a:t>
            </a:r>
            <a:r>
              <a:rPr lang="en-US" altLang="zh-CN" dirty="0" smtClean="0"/>
              <a:t>(3900)</a:t>
            </a:r>
            <a:r>
              <a:rPr lang="zh-CN" altLang="en-US" dirty="0" smtClean="0"/>
              <a:t>的发现为代表的系列成果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加速器取得</a:t>
            </a:r>
            <a:r>
              <a:rPr lang="zh-CN" altLang="en-US" dirty="0" smtClean="0"/>
              <a:t>了以亮度过</a:t>
            </a:r>
            <a:r>
              <a:rPr lang="en-US" altLang="zh-CN" dirty="0" smtClean="0"/>
              <a:t>7</a:t>
            </a:r>
            <a:r>
              <a:rPr lang="zh-CN" altLang="en-US" dirty="0" smtClean="0"/>
              <a:t>为代表的系列显著成效</a:t>
            </a:r>
            <a:endParaRPr lang="en-US" altLang="zh-CN" dirty="0" smtClean="0"/>
          </a:p>
          <a:p>
            <a:r>
              <a:rPr lang="en-US" altLang="zh-CN" dirty="0" smtClean="0"/>
              <a:t>BESIII</a:t>
            </a:r>
            <a:r>
              <a:rPr lang="zh-CN" altLang="en-US" dirty="0" smtClean="0"/>
              <a:t>合作组再次对加速器团队的辛苦工作表示衷心的感谢</a:t>
            </a:r>
            <a:endParaRPr lang="en-US" altLang="zh-CN" dirty="0" smtClean="0"/>
          </a:p>
          <a:p>
            <a:r>
              <a:rPr lang="zh-CN" altLang="en-US" dirty="0" smtClean="0"/>
              <a:t>愿我们共同做好准备</a:t>
            </a:r>
            <a:r>
              <a:rPr lang="en-US" altLang="zh-CN" dirty="0" smtClean="0"/>
              <a:t>,</a:t>
            </a:r>
            <a:r>
              <a:rPr lang="zh-CN" altLang="en-US" dirty="0" smtClean="0"/>
              <a:t>在明年再战中再创辉煌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78416" y="5085184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谢谢大家</a:t>
            </a:r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取数情况</a:t>
            </a:r>
            <a:endParaRPr lang="en-US" altLang="zh-CN" dirty="0" smtClean="0"/>
          </a:p>
          <a:p>
            <a:r>
              <a:rPr lang="zh-CN" altLang="en-US" dirty="0" smtClean="0"/>
              <a:t>探测器运行状况</a:t>
            </a:r>
            <a:endParaRPr lang="en-US" altLang="zh-CN" dirty="0" smtClean="0"/>
          </a:p>
          <a:p>
            <a:r>
              <a:rPr lang="en-US" altLang="zh-CN" dirty="0" smtClean="0"/>
              <a:t>BESIII</a:t>
            </a:r>
            <a:r>
              <a:rPr lang="zh-CN" altLang="en-US" dirty="0" smtClean="0"/>
              <a:t>物理成果</a:t>
            </a:r>
            <a:endParaRPr lang="en-US" altLang="zh-CN" dirty="0" smtClean="0"/>
          </a:p>
          <a:p>
            <a:r>
              <a:rPr lang="zh-CN" altLang="en-US" dirty="0" smtClean="0"/>
              <a:t>下一年度取数计划</a:t>
            </a:r>
            <a:endParaRPr lang="en-US" altLang="zh-CN" dirty="0" smtClean="0"/>
          </a:p>
          <a:p>
            <a:r>
              <a:rPr lang="zh-CN" altLang="en-US" dirty="0" smtClean="0"/>
              <a:t>小</a:t>
            </a:r>
            <a:r>
              <a:rPr lang="zh-CN" altLang="en-US" dirty="0" smtClean="0"/>
              <a:t>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取数计划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最初计划</a:t>
            </a:r>
            <a:r>
              <a:rPr lang="en-US" altLang="zh-CN" dirty="0" smtClean="0"/>
              <a:t>(2012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月桂林年会确定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个月的</a:t>
            </a:r>
            <a:r>
              <a:rPr lang="en-US" altLang="zh-CN" dirty="0" smtClean="0"/>
              <a:t>Y(4260)</a:t>
            </a:r>
            <a:r>
              <a:rPr lang="zh-CN" altLang="en-US" dirty="0" smtClean="0"/>
              <a:t>取数</a:t>
            </a:r>
            <a:r>
              <a:rPr lang="en-US" altLang="zh-CN" dirty="0" smtClean="0"/>
              <a:t>(~500pb-1)</a:t>
            </a:r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个月的</a:t>
            </a:r>
            <a:r>
              <a:rPr lang="en-US" altLang="zh-CN" dirty="0" smtClean="0"/>
              <a:t>Y(4360)</a:t>
            </a:r>
            <a:r>
              <a:rPr lang="zh-CN" altLang="en-US" dirty="0" smtClean="0"/>
              <a:t>取数</a:t>
            </a:r>
            <a:r>
              <a:rPr lang="en-US" altLang="zh-CN" dirty="0" smtClean="0"/>
              <a:t>(~500pb-1)</a:t>
            </a:r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个月的</a:t>
            </a:r>
            <a:r>
              <a:rPr lang="en-US" altLang="zh-CN" dirty="0" smtClean="0"/>
              <a:t>R</a:t>
            </a:r>
            <a:r>
              <a:rPr lang="zh-CN" altLang="en-US" dirty="0" smtClean="0"/>
              <a:t>值扫描</a:t>
            </a:r>
            <a:r>
              <a:rPr lang="en-US" altLang="zh-CN" dirty="0" smtClean="0"/>
              <a:t>(4GeV</a:t>
            </a:r>
            <a:r>
              <a:rPr lang="zh-CN" altLang="en-US" dirty="0" smtClean="0"/>
              <a:t>以上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1</a:t>
            </a:r>
            <a:r>
              <a:rPr lang="zh-CN" altLang="en-US" dirty="0" smtClean="0"/>
              <a:t>个半月的机器研究</a:t>
            </a:r>
            <a:r>
              <a:rPr lang="en-US" altLang="zh-CN" dirty="0" smtClean="0"/>
              <a:t>(</a:t>
            </a:r>
            <a:r>
              <a:rPr lang="en-US" altLang="zh-CN" dirty="0" smtClean="0">
                <a:latin typeface="Symbol" pitchFamily="18" charset="2"/>
              </a:rPr>
              <a:t>y</a:t>
            </a:r>
            <a:r>
              <a:rPr lang="en-US" altLang="zh-CN" dirty="0" smtClean="0"/>
              <a:t>”)</a:t>
            </a:r>
          </a:p>
          <a:p>
            <a:pPr lvl="1"/>
            <a:r>
              <a:rPr lang="en-US" altLang="zh-CN" dirty="0" smtClean="0"/>
              <a:t>1-2</a:t>
            </a:r>
            <a:r>
              <a:rPr lang="zh-CN" altLang="en-US" dirty="0" smtClean="0"/>
              <a:t>天的</a:t>
            </a:r>
            <a:r>
              <a:rPr lang="en-US" altLang="zh-CN" dirty="0" smtClean="0"/>
              <a:t>3.65GeV</a:t>
            </a:r>
            <a:r>
              <a:rPr lang="zh-CN" altLang="en-US" dirty="0" smtClean="0"/>
              <a:t>附近取数</a:t>
            </a:r>
            <a:r>
              <a:rPr lang="en-US" altLang="zh-CN" dirty="0" smtClean="0"/>
              <a:t>+1</a:t>
            </a:r>
            <a:r>
              <a:rPr lang="zh-CN" altLang="en-US" dirty="0" smtClean="0"/>
              <a:t>周左右的</a:t>
            </a:r>
            <a:r>
              <a:rPr lang="en-US" altLang="zh-CN" dirty="0" smtClean="0"/>
              <a:t>BEMS</a:t>
            </a:r>
            <a:r>
              <a:rPr lang="zh-CN" altLang="en-US" dirty="0" smtClean="0"/>
              <a:t>研究</a:t>
            </a:r>
            <a:endParaRPr lang="en-US" altLang="zh-CN" dirty="0" smtClean="0"/>
          </a:p>
          <a:p>
            <a:r>
              <a:rPr lang="zh-CN" altLang="en-US" dirty="0" smtClean="0"/>
              <a:t>修改后的计划</a:t>
            </a:r>
            <a:r>
              <a:rPr lang="en-US" altLang="zh-CN" dirty="0" smtClean="0"/>
              <a:t>(2013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月初清华</a:t>
            </a:r>
            <a:r>
              <a:rPr lang="en-US" altLang="zh-CN" dirty="0" smtClean="0"/>
              <a:t>workshop</a:t>
            </a:r>
            <a:r>
              <a:rPr lang="zh-CN" altLang="en-US" dirty="0" smtClean="0"/>
              <a:t>上确定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Y(4260)</a:t>
            </a:r>
            <a:r>
              <a:rPr lang="zh-CN" altLang="en-US" dirty="0" smtClean="0"/>
              <a:t>和</a:t>
            </a:r>
            <a:r>
              <a:rPr lang="en-US" altLang="zh-CN" dirty="0" smtClean="0"/>
              <a:t>Y(4360)</a:t>
            </a:r>
            <a:r>
              <a:rPr lang="zh-CN" altLang="en-US" dirty="0" smtClean="0"/>
              <a:t>的取数计划提前超额完成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Zc</a:t>
            </a:r>
            <a:r>
              <a:rPr lang="en-US" altLang="zh-CN" dirty="0" smtClean="0"/>
              <a:t>(3900)</a:t>
            </a:r>
            <a:r>
              <a:rPr lang="zh-CN" altLang="en-US" dirty="0" smtClean="0"/>
              <a:t>的发现</a:t>
            </a:r>
            <a:r>
              <a:rPr lang="en-US" altLang="zh-CN" dirty="0" smtClean="0"/>
              <a:t>—BES</a:t>
            </a:r>
            <a:r>
              <a:rPr lang="zh-CN" altLang="en-US" dirty="0" smtClean="0"/>
              <a:t>有史以来最重要的重大发现之一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改变计划</a:t>
            </a:r>
            <a:r>
              <a:rPr lang="en-US" altLang="zh-CN" dirty="0" smtClean="0"/>
              <a:t>:1.5fb-1</a:t>
            </a:r>
            <a:r>
              <a:rPr lang="zh-CN" altLang="en-US" dirty="0" smtClean="0"/>
              <a:t>的</a:t>
            </a:r>
            <a:r>
              <a:rPr lang="en-US" altLang="zh-CN" dirty="0" smtClean="0"/>
              <a:t>Y(4260)</a:t>
            </a:r>
            <a:r>
              <a:rPr lang="zh-CN" altLang="en-US" dirty="0" smtClean="0"/>
              <a:t>取数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取数总的情况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 smtClean="0"/>
              <a:t>自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月以来</a:t>
            </a:r>
            <a:r>
              <a:rPr lang="en-US" altLang="zh-CN" dirty="0" smtClean="0"/>
              <a:t>,</a:t>
            </a:r>
            <a:r>
              <a:rPr lang="zh-CN" altLang="en-US" dirty="0" smtClean="0"/>
              <a:t>机器的状态越来越好</a:t>
            </a:r>
            <a:r>
              <a:rPr lang="en-US" altLang="zh-CN" dirty="0" smtClean="0"/>
              <a:t>,</a:t>
            </a:r>
            <a:r>
              <a:rPr lang="zh-CN" altLang="en-US" dirty="0" smtClean="0"/>
              <a:t>峰值亮度稳步提高</a:t>
            </a:r>
            <a:r>
              <a:rPr lang="en-US" altLang="zh-CN" dirty="0" smtClean="0"/>
              <a:t>.</a:t>
            </a:r>
            <a:r>
              <a:rPr lang="zh-CN" altLang="en-US" dirty="0" smtClean="0"/>
              <a:t> 无噪声</a:t>
            </a:r>
            <a:r>
              <a:rPr lang="en-US" altLang="zh-CN" dirty="0" smtClean="0"/>
              <a:t>,</a:t>
            </a:r>
            <a:r>
              <a:rPr lang="zh-CN" altLang="en-US" dirty="0" smtClean="0"/>
              <a:t>本底也比较低</a:t>
            </a:r>
            <a:r>
              <a:rPr lang="en-US" altLang="zh-CN" dirty="0" smtClean="0"/>
              <a:t>,</a:t>
            </a:r>
            <a:r>
              <a:rPr lang="zh-CN" altLang="en-US" dirty="0" smtClean="0"/>
              <a:t>束流的状态不错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高的单束团流强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小</a:t>
            </a:r>
            <a:r>
              <a:rPr lang="en-US" altLang="zh-CN" dirty="0" smtClean="0">
                <a:latin typeface="Symbol" pitchFamily="18" charset="2"/>
              </a:rPr>
              <a:t>a</a:t>
            </a:r>
            <a:r>
              <a:rPr lang="en-US" altLang="zh-CN" baseline="-25000" dirty="0" smtClean="0"/>
              <a:t>p</a:t>
            </a:r>
            <a:r>
              <a:rPr lang="zh-CN" altLang="en-US" dirty="0" smtClean="0"/>
              <a:t>模式的成功</a:t>
            </a:r>
            <a:endParaRPr lang="en-US" altLang="zh-CN" dirty="0" smtClean="0"/>
          </a:p>
          <a:p>
            <a:r>
              <a:rPr lang="zh-CN" altLang="en-US" dirty="0" smtClean="0"/>
              <a:t>直线状态一直很好</a:t>
            </a:r>
            <a:endParaRPr lang="en-US" altLang="zh-CN" dirty="0" smtClean="0"/>
          </a:p>
          <a:p>
            <a:r>
              <a:rPr lang="zh-CN" altLang="en-US" dirty="0" smtClean="0"/>
              <a:t>机器研究期间</a:t>
            </a:r>
            <a:r>
              <a:rPr lang="en-US" altLang="zh-CN" dirty="0" smtClean="0"/>
              <a:t>,</a:t>
            </a:r>
            <a:r>
              <a:rPr lang="zh-CN" altLang="en-US" dirty="0" smtClean="0"/>
              <a:t>实现</a:t>
            </a:r>
            <a:r>
              <a:rPr lang="en-US" altLang="zh-CN" dirty="0" smtClean="0"/>
              <a:t>6ns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4ns</a:t>
            </a:r>
            <a:r>
              <a:rPr lang="zh-CN" altLang="en-US" dirty="0" smtClean="0"/>
              <a:t>的束团间隔</a:t>
            </a:r>
            <a:r>
              <a:rPr lang="en-US" altLang="zh-CN" dirty="0" smtClean="0"/>
              <a:t>,</a:t>
            </a:r>
            <a:r>
              <a:rPr lang="zh-CN" altLang="en-US" dirty="0" smtClean="0"/>
              <a:t>上百个束团的对撞</a:t>
            </a:r>
            <a:r>
              <a:rPr lang="en-US" altLang="zh-CN" dirty="0" smtClean="0"/>
              <a:t>,</a:t>
            </a:r>
            <a:r>
              <a:rPr lang="zh-CN" altLang="en-US" dirty="0" smtClean="0"/>
              <a:t> 峰值亮度</a:t>
            </a:r>
            <a:r>
              <a:rPr lang="en-US" altLang="zh-CN" dirty="0" smtClean="0"/>
              <a:t>&gt;7 x10</a:t>
            </a:r>
            <a:r>
              <a:rPr lang="en-US" altLang="zh-CN" baseline="30000" dirty="0" smtClean="0"/>
              <a:t>-32</a:t>
            </a:r>
            <a:r>
              <a:rPr lang="en-US" altLang="zh-CN" dirty="0" smtClean="0"/>
              <a:t>cm-2s-1 at </a:t>
            </a:r>
            <a:r>
              <a:rPr lang="en-US" altLang="zh-CN" dirty="0" smtClean="0">
                <a:latin typeface="Symbol" pitchFamily="18" charset="2"/>
              </a:rPr>
              <a:t>y</a:t>
            </a:r>
            <a:r>
              <a:rPr lang="en-US" altLang="zh-CN" dirty="0" smtClean="0"/>
              <a:t>(3773)</a:t>
            </a:r>
          </a:p>
          <a:p>
            <a:r>
              <a:rPr lang="zh-CN" altLang="en-US" dirty="0" smtClean="0"/>
              <a:t>最后两个月的状态不好</a:t>
            </a:r>
            <a:r>
              <a:rPr lang="en-US" altLang="zh-CN" dirty="0" smtClean="0"/>
              <a:t>(</a:t>
            </a:r>
            <a:r>
              <a:rPr lang="zh-CN" altLang="en-US" dirty="0" smtClean="0"/>
              <a:t>主要是丢束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谱仪各个探测器的工作状态都很好</a:t>
            </a:r>
            <a:r>
              <a:rPr lang="en-US" altLang="zh-CN" dirty="0" smtClean="0"/>
              <a:t>,</a:t>
            </a:r>
            <a:r>
              <a:rPr lang="zh-CN" altLang="en-US" dirty="0" smtClean="0"/>
              <a:t> 也是历年来最好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取数完成情况</a:t>
            </a:r>
            <a:endParaRPr lang="zh-CN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441865" cy="35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5936" y="1700808"/>
            <a:ext cx="14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&gt;1fb-1 at 4.23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348880"/>
            <a:ext cx="230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~500pb-1 at 4.26, 4.36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475656" y="2636912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2483768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99792" y="3284984"/>
            <a:ext cx="178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~300pb-1 at 4.26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1196752"/>
            <a:ext cx="2257349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为什么在</a:t>
            </a:r>
            <a:r>
              <a:rPr lang="en-US" altLang="zh-CN" dirty="0" smtClean="0"/>
              <a:t>4.23</a:t>
            </a:r>
            <a:r>
              <a:rPr lang="zh-CN" altLang="en-US" dirty="0" smtClean="0"/>
              <a:t>处取数</a:t>
            </a:r>
            <a:r>
              <a:rPr lang="en-US" altLang="zh-CN" dirty="0" smtClean="0"/>
              <a:t>?</a:t>
            </a:r>
          </a:p>
          <a:p>
            <a:r>
              <a:rPr lang="zh-CN" altLang="en-US" dirty="0" smtClean="0"/>
              <a:t>截面高</a:t>
            </a:r>
            <a:r>
              <a:rPr lang="en-US" altLang="zh-CN" dirty="0" smtClean="0"/>
              <a:t>~30%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8184" y="2492896"/>
            <a:ext cx="2382383" cy="92333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为什么要取那么多点</a:t>
            </a:r>
            <a:r>
              <a:rPr lang="en-US" altLang="zh-CN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确定</a:t>
            </a:r>
            <a:r>
              <a:rPr lang="en-US" altLang="zh-CN" dirty="0" smtClean="0"/>
              <a:t>Y(4260)</a:t>
            </a:r>
            <a:r>
              <a:rPr lang="zh-CN" altLang="en-US" dirty="0" smtClean="0"/>
              <a:t>的形状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寻找截面最大处</a:t>
            </a:r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827584" y="5733256"/>
          <a:ext cx="6096000" cy="88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097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Y(4260)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Y(4360)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扫描</a:t>
                      </a:r>
                      <a:r>
                        <a:rPr lang="en-US" altLang="zh-CN" dirty="0" smtClean="0"/>
                        <a:t>(11</a:t>
                      </a:r>
                      <a:r>
                        <a:rPr lang="zh-CN" altLang="en-US" dirty="0" smtClean="0"/>
                        <a:t>个点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~1.8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~2.9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32240" y="3645024"/>
            <a:ext cx="2016224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优势</a:t>
            </a:r>
            <a:r>
              <a:rPr lang="en-US" altLang="zh-CN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直接产生</a:t>
            </a:r>
            <a:r>
              <a:rPr lang="en-US" altLang="zh-CN" dirty="0" smtClean="0"/>
              <a:t>,</a:t>
            </a:r>
            <a:r>
              <a:rPr lang="zh-CN" altLang="en-US" dirty="0" smtClean="0"/>
              <a:t> 截面高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分辨好</a:t>
            </a:r>
            <a:r>
              <a:rPr lang="en-US" altLang="zh-CN" dirty="0" smtClean="0"/>
              <a:t>,</a:t>
            </a:r>
            <a:r>
              <a:rPr lang="zh-CN" altLang="en-US" dirty="0" smtClean="0"/>
              <a:t> 加速器能散远好于探测器分辨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周</a:t>
            </a:r>
            <a:r>
              <a:rPr lang="en-US" altLang="zh-CN" dirty="0" smtClean="0"/>
              <a:t>,</a:t>
            </a:r>
            <a:r>
              <a:rPr lang="zh-CN" altLang="en-US" dirty="0" smtClean="0"/>
              <a:t> 日积分亮度情况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048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517232"/>
            <a:ext cx="3721275" cy="92333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新的年度积分亮度记录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~2.9fb-1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新的周积分亮度记录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~169pb-1</a:t>
            </a: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新的日平均积分亮度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&gt;17pb-1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517232"/>
            <a:ext cx="2586349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故障少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稳定运行</a:t>
            </a:r>
            <a:r>
              <a:rPr lang="en-US" altLang="zh-CN" dirty="0" smtClean="0"/>
              <a:t>:</a:t>
            </a:r>
            <a:r>
              <a:rPr lang="zh-CN" altLang="en-US" dirty="0" smtClean="0"/>
              <a:t> 直线</a:t>
            </a:r>
            <a:r>
              <a:rPr lang="en-US" altLang="zh-CN" dirty="0" smtClean="0"/>
              <a:t>,</a:t>
            </a:r>
            <a:r>
              <a:rPr lang="zh-CN" altLang="en-US" dirty="0" smtClean="0"/>
              <a:t>环</a:t>
            </a:r>
            <a:r>
              <a:rPr lang="en-US" altLang="zh-CN" dirty="0" smtClean="0"/>
              <a:t>,</a:t>
            </a:r>
            <a:r>
              <a:rPr lang="zh-CN" altLang="en-US" dirty="0" smtClean="0"/>
              <a:t>谱仪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亮度调节</a:t>
            </a:r>
            <a:r>
              <a:rPr lang="en-US" altLang="zh-CN" dirty="0" smtClean="0"/>
              <a:t>,</a:t>
            </a:r>
            <a:r>
              <a:rPr lang="zh-CN" altLang="en-US" dirty="0" smtClean="0"/>
              <a:t>提高有方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探测器运行状况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各个探测器都很稳定</a:t>
            </a:r>
            <a:r>
              <a:rPr lang="en-US" altLang="zh-CN" dirty="0" smtClean="0"/>
              <a:t>,</a:t>
            </a:r>
            <a:r>
              <a:rPr lang="zh-CN" altLang="en-US" dirty="0" smtClean="0"/>
              <a:t> 也是这几年中状态最好的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磁场稳定运行在</a:t>
            </a:r>
            <a:r>
              <a:rPr lang="en-US" altLang="zh-CN" dirty="0" smtClean="0"/>
              <a:t>1T</a:t>
            </a:r>
          </a:p>
          <a:p>
            <a:pPr lvl="1"/>
            <a:r>
              <a:rPr lang="zh-CN" altLang="en-US" dirty="0" smtClean="0"/>
              <a:t>漂移室几乎无噪声</a:t>
            </a:r>
            <a:r>
              <a:rPr lang="en-US" altLang="zh-CN" dirty="0" smtClean="0"/>
              <a:t>,</a:t>
            </a:r>
            <a:r>
              <a:rPr lang="zh-CN" altLang="en-US" dirty="0" smtClean="0"/>
              <a:t> 本底也比较低</a:t>
            </a:r>
            <a:r>
              <a:rPr lang="en-US" altLang="zh-CN" dirty="0" smtClean="0"/>
              <a:t>.</a:t>
            </a:r>
            <a:r>
              <a:rPr lang="zh-CN" altLang="en-US" dirty="0" smtClean="0"/>
              <a:t> 室的性能指标都比设计指标好</a:t>
            </a:r>
            <a:r>
              <a:rPr lang="en-US" altLang="zh-CN" dirty="0" smtClean="0"/>
              <a:t>(10-20)%</a:t>
            </a:r>
          </a:p>
          <a:p>
            <a:pPr lvl="1"/>
            <a:r>
              <a:rPr lang="en-US" altLang="zh-CN" dirty="0" smtClean="0"/>
              <a:t>TOF</a:t>
            </a:r>
            <a:r>
              <a:rPr lang="zh-CN" altLang="en-US" dirty="0" smtClean="0"/>
              <a:t>东端盖的噪声依然存在</a:t>
            </a:r>
            <a:r>
              <a:rPr lang="en-US" altLang="zh-CN" dirty="0" smtClean="0"/>
              <a:t>.</a:t>
            </a:r>
            <a:r>
              <a:rPr lang="zh-CN" altLang="en-US" dirty="0" smtClean="0"/>
              <a:t> 桶部西端增加了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个死道</a:t>
            </a:r>
            <a:r>
              <a:rPr lang="en-US" altLang="zh-CN" dirty="0" smtClean="0"/>
              <a:t>,</a:t>
            </a:r>
            <a:r>
              <a:rPr lang="zh-CN" altLang="en-US" dirty="0" smtClean="0"/>
              <a:t>打算到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年夏季修复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量能器运行也很稳定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Muon</a:t>
            </a:r>
            <a:r>
              <a:rPr lang="en-US" altLang="zh-CN" dirty="0" smtClean="0"/>
              <a:t>:</a:t>
            </a:r>
            <a:r>
              <a:rPr lang="zh-CN" altLang="en-US" dirty="0" smtClean="0"/>
              <a:t> 去年夏季检修效果显著</a:t>
            </a:r>
            <a:r>
              <a:rPr lang="en-US" altLang="zh-CN" dirty="0" smtClean="0"/>
              <a:t>(</a:t>
            </a:r>
            <a:r>
              <a:rPr lang="zh-CN" altLang="en-US" dirty="0" smtClean="0"/>
              <a:t>更换电源芯片</a:t>
            </a:r>
            <a:r>
              <a:rPr lang="en-US" altLang="zh-CN" dirty="0" smtClean="0"/>
              <a:t>),</a:t>
            </a:r>
            <a:r>
              <a:rPr lang="zh-CN" altLang="en-US" dirty="0" smtClean="0"/>
              <a:t>桶部没有出现过故障</a:t>
            </a:r>
            <a:r>
              <a:rPr lang="en-US" altLang="zh-CN" dirty="0" smtClean="0"/>
              <a:t>.</a:t>
            </a:r>
            <a:r>
              <a:rPr lang="zh-CN" altLang="en-US" dirty="0" smtClean="0"/>
              <a:t> 端盖电子学出现了一些故障</a:t>
            </a:r>
            <a:r>
              <a:rPr lang="en-US" altLang="zh-CN" dirty="0" smtClean="0"/>
              <a:t>,</a:t>
            </a:r>
            <a:r>
              <a:rPr lang="zh-CN" altLang="en-US" dirty="0" smtClean="0"/>
              <a:t>原因还不是很清楚</a:t>
            </a:r>
            <a:r>
              <a:rPr lang="en-US" altLang="zh-CN" dirty="0" smtClean="0"/>
              <a:t>,</a:t>
            </a:r>
            <a:r>
              <a:rPr lang="zh-CN" altLang="en-US" dirty="0" smtClean="0"/>
              <a:t> 可能是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VME,</a:t>
            </a:r>
            <a:r>
              <a:rPr lang="zh-CN" altLang="en-US" dirty="0" smtClean="0"/>
              <a:t>接触不良</a:t>
            </a:r>
            <a:r>
              <a:rPr lang="en-US" altLang="zh-CN" dirty="0" smtClean="0"/>
              <a:t>,</a:t>
            </a:r>
            <a:r>
              <a:rPr lang="zh-CN" altLang="en-US" dirty="0" smtClean="0"/>
              <a:t>地线</a:t>
            </a:r>
            <a:r>
              <a:rPr lang="en-US" altLang="zh-CN" dirty="0" smtClean="0"/>
              <a:t>,</a:t>
            </a:r>
            <a:r>
              <a:rPr lang="zh-CN" altLang="en-US" dirty="0" smtClean="0"/>
              <a:t>串扰等原因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ZDD:</a:t>
            </a:r>
            <a:r>
              <a:rPr lang="zh-CN" altLang="en-US" dirty="0" smtClean="0"/>
              <a:t> 丢束后容易故障</a:t>
            </a:r>
            <a:r>
              <a:rPr lang="en-US" altLang="zh-CN" dirty="0" smtClean="0"/>
              <a:t>,</a:t>
            </a:r>
            <a:r>
              <a:rPr lang="zh-CN" altLang="en-US" dirty="0" smtClean="0"/>
              <a:t>需重启</a:t>
            </a:r>
            <a:r>
              <a:rPr lang="en-US" altLang="zh-CN" dirty="0" smtClean="0"/>
              <a:t>PowerPC </a:t>
            </a:r>
          </a:p>
          <a:p>
            <a:r>
              <a:rPr lang="zh-CN" altLang="en-US" dirty="0" smtClean="0"/>
              <a:t>所获取数据的质量很好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探测器的升级计划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MDC</a:t>
            </a:r>
            <a:r>
              <a:rPr lang="zh-CN" altLang="en-US" dirty="0" smtClean="0"/>
              <a:t>内室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模型室的拆装实验已经完成，有可能把旧的内室拆除下来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新内室的各项工作已经开始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相应的电子学也在准备之中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预计到</a:t>
            </a:r>
            <a:r>
              <a:rPr lang="en-US" altLang="zh-CN" dirty="0" smtClean="0"/>
              <a:t>2014</a:t>
            </a:r>
            <a:r>
              <a:rPr lang="zh-CN" altLang="en-US" dirty="0" smtClean="0"/>
              <a:t>年４月可以制作完成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zh-CN" altLang="en-US" dirty="0" smtClean="0"/>
              <a:t>端盖</a:t>
            </a:r>
            <a:r>
              <a:rPr lang="en-US" altLang="zh-CN" dirty="0" smtClean="0"/>
              <a:t>TOF: MRPC</a:t>
            </a:r>
          </a:p>
          <a:p>
            <a:pPr lvl="1"/>
            <a:r>
              <a:rPr lang="en-US" altLang="zh-CN" dirty="0" smtClean="0"/>
              <a:t>2013.11—2014.5: </a:t>
            </a:r>
            <a:r>
              <a:rPr lang="zh-CN" altLang="en-US" dirty="0" smtClean="0"/>
              <a:t>对模型室进行全面测试测试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2014.9—2015.6: MRPC</a:t>
            </a:r>
            <a:r>
              <a:rPr lang="zh-CN" altLang="en-US" dirty="0" smtClean="0"/>
              <a:t>室全面批量生产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2015.7--2015.9: </a:t>
            </a:r>
            <a:r>
              <a:rPr lang="zh-CN" altLang="en-US" dirty="0" smtClean="0"/>
              <a:t>安装阶段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589240"/>
            <a:ext cx="5976664" cy="707886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此外，我们还对其他探测器进行摸底，并按照再运行十年的原则对各系统进行相应的压力测试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</a:t>
            </a:r>
            <a:r>
              <a:rPr lang="zh-CN" altLang="en-US" dirty="0" smtClean="0"/>
              <a:t>物理成果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6ED-42DA-4F03-9A6B-8BFB1BDFA9CC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53823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00192" y="1628800"/>
            <a:ext cx="224292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截至到６月７号，</a:t>
            </a:r>
            <a:endParaRPr lang="en-US" altLang="zh-CN" dirty="0" smtClean="0"/>
          </a:p>
          <a:p>
            <a:r>
              <a:rPr lang="zh-CN" altLang="en-US" dirty="0" smtClean="0"/>
              <a:t>投出和接收的共</a:t>
            </a:r>
            <a:r>
              <a:rPr lang="en-US" altLang="zh-CN" dirty="0" smtClean="0"/>
              <a:t>18</a:t>
            </a:r>
            <a:r>
              <a:rPr lang="zh-CN" altLang="en-US" dirty="0" smtClean="0"/>
              <a:t>篇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2924944"/>
            <a:ext cx="2858475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52</a:t>
            </a:r>
            <a:r>
              <a:rPr lang="zh-CN" altLang="en-US" dirty="0" smtClean="0"/>
              <a:t>个分析在内部评审中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2012.6—2013.6</a:t>
            </a:r>
            <a:r>
              <a:rPr lang="zh-CN" altLang="en-US" dirty="0" smtClean="0"/>
              <a:t>期间</a:t>
            </a:r>
            <a:r>
              <a:rPr lang="en-US" altLang="zh-CN" dirty="0" smtClean="0"/>
              <a:t>32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589240"/>
            <a:ext cx="295465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其中有一些重要的物理成果</a:t>
            </a:r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676</TotalTime>
  <Words>1346</Words>
  <Application>Microsoft Office PowerPoint</Application>
  <PresentationFormat>全屏显示(4:3)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平衡</vt:lpstr>
      <vt:lpstr>BESIII运行情况(2013)</vt:lpstr>
      <vt:lpstr>提纲</vt:lpstr>
      <vt:lpstr>取数计划</vt:lpstr>
      <vt:lpstr>取数总的情况</vt:lpstr>
      <vt:lpstr>取数完成情况</vt:lpstr>
      <vt:lpstr>周, 日积分亮度情况</vt:lpstr>
      <vt:lpstr>BESIII探测器运行状况</vt:lpstr>
      <vt:lpstr>BESIII探测器的升级计划</vt:lpstr>
      <vt:lpstr>BESIII物理成果</vt:lpstr>
      <vt:lpstr>Zc(3900)的发现</vt:lpstr>
      <vt:lpstr>More observations of Zc and Zc</vt:lpstr>
      <vt:lpstr>幻灯片 12</vt:lpstr>
      <vt:lpstr>幻灯片 13</vt:lpstr>
      <vt:lpstr>Rare / decays– New physics</vt:lpstr>
      <vt:lpstr>强作用与电磁作用的干涉相角研究</vt:lpstr>
      <vt:lpstr>幻灯片 16</vt:lpstr>
      <vt:lpstr>幻灯片 17</vt:lpstr>
      <vt:lpstr>下一年度的取数计划</vt:lpstr>
      <vt:lpstr>小结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BESIII运行情况(2013)</dc:title>
  <dc:creator>Kanglin He</dc:creator>
  <cp:lastModifiedBy>Kanglin He</cp:lastModifiedBy>
  <cp:revision>32</cp:revision>
  <dcterms:created xsi:type="dcterms:W3CDTF">2013-08-01T01:18:37Z</dcterms:created>
  <dcterms:modified xsi:type="dcterms:W3CDTF">2013-08-02T00:53:23Z</dcterms:modified>
</cp:coreProperties>
</file>